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90" r:id="rId1"/>
  </p:sldMasterIdLst>
  <p:notesMasterIdLst>
    <p:notesMasterId r:id="rId19"/>
  </p:notesMasterIdLst>
  <p:handoutMasterIdLst>
    <p:handoutMasterId r:id="rId20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6858000" cy="9906000" type="A4"/>
  <p:notesSz cx="6807200" cy="9939338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MD이솝체"/>
        <a:ea typeface="MD이솝체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MD이솝체"/>
        <a:ea typeface="MD이솝체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MD이솝체"/>
        <a:ea typeface="MD이솝체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MD이솝체"/>
        <a:ea typeface="MD이솝체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MD이솝체"/>
        <a:ea typeface="MD이솝체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MD이솝체"/>
        <a:ea typeface="MD이솝체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MD이솝체"/>
        <a:ea typeface="MD이솝체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MD이솝체"/>
        <a:ea typeface="MD이솝체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MD이솝체"/>
        <a:ea typeface="MD이솝체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5924"/>
    <p:restoredTop sz="96491"/>
  </p:normalViewPr>
  <p:slideViewPr>
    <p:cSldViewPr>
      <p:cViewPr>
        <p:scale>
          <a:sx n="100" d="100"/>
          <a:sy n="100" d="100"/>
        </p:scale>
        <p:origin x="-1386" y="-78"/>
      </p:cViewPr>
      <p:guideLst>
        <p:guide orient="horz" pos="715"/>
        <p:guide orient="horz" pos="5932"/>
        <p:guide orient="horz" pos="353"/>
        <p:guide pos="480"/>
        <p:guide pos="344"/>
        <p:guide pos="2793"/>
        <p:guide pos="40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>
          <a:xfrm>
            <a:off x="0" y="0"/>
            <a:ext cx="2950529" cy="497524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2547" tIns="46273" rIns="92547" bIns="46273" anchor="t" anchorCtr="0"/>
          <a:lstStyle>
            <a:lvl1pPr algn="l" defTabSz="925126">
              <a:defRPr sz="1200">
                <a:latin typeface="굴림"/>
                <a:ea typeface="굴림"/>
              </a:defRPr>
            </a:lvl1pPr>
          </a:lstStyle>
          <a:p>
            <a:pPr>
              <a:defRPr lang="ko-KR"/>
            </a:pPr>
            <a:endParaRPr lang="en-US" altLang="ko-KR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sz="quarter" idx="1"/>
          </p:nvPr>
        </p:nvSpPr>
        <p:spPr>
          <a:xfrm>
            <a:off x="3856671" y="0"/>
            <a:ext cx="2950529" cy="497524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2547" tIns="46273" rIns="92547" bIns="46273" anchor="t" anchorCtr="0"/>
          <a:lstStyle>
            <a:lvl1pPr algn="r" defTabSz="925126">
              <a:defRPr sz="1200">
                <a:latin typeface="굴림"/>
                <a:ea typeface="굴림"/>
              </a:defRPr>
            </a:lvl1pPr>
          </a:lstStyle>
          <a:p>
            <a:pPr>
              <a:defRPr lang="ko-KR"/>
            </a:pPr>
            <a:endParaRPr lang="en-US" altLang="ko-KR"/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ftr" sz="quarter" idx="2"/>
          </p:nvPr>
        </p:nvSpPr>
        <p:spPr>
          <a:xfrm>
            <a:off x="0" y="9441814"/>
            <a:ext cx="2950529" cy="497524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2547" tIns="46273" rIns="92547" bIns="46273" anchor="b" anchorCtr="0"/>
          <a:lstStyle>
            <a:lvl1pPr algn="l" defTabSz="925126">
              <a:defRPr sz="1200">
                <a:latin typeface="굴림"/>
                <a:ea typeface="굴림"/>
              </a:defRPr>
            </a:lvl1pPr>
          </a:lstStyle>
          <a:p>
            <a:pPr>
              <a:defRPr lang="ko-KR"/>
            </a:pPr>
            <a:endParaRPr lang="en-US" altLang="ko-KR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sldNum" sz="quarter" idx="3"/>
          </p:nvPr>
        </p:nvSpPr>
        <p:spPr>
          <a:xfrm>
            <a:off x="3856671" y="9441814"/>
            <a:ext cx="2950529" cy="497524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2547" tIns="46273" rIns="92547" bIns="46273" anchor="b" anchorCtr="0"/>
          <a:lstStyle>
            <a:lvl1pPr algn="r" defTabSz="925126">
              <a:defRPr sz="1200">
                <a:latin typeface="굴림"/>
                <a:ea typeface="굴림"/>
              </a:defRPr>
            </a:lvl1pPr>
          </a:lstStyle>
          <a:p>
            <a:pPr>
              <a:defRPr lang="ko-KR"/>
            </a:pPr>
            <a:fld id="{03914BD7-AF3D-4465-A392-10DC2FBF9B37}" type="slidenum">
              <a:rPr lang="en-US" altLang="ko-KR"/>
              <a:pPr>
                <a:defRPr lang="ko-KR"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xfrm>
            <a:off x="0" y="0"/>
            <a:ext cx="2950529" cy="497524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2547" tIns="46273" rIns="92547" bIns="46273" anchor="t" anchorCtr="0"/>
          <a:lstStyle>
            <a:lvl1pPr algn="l" defTabSz="925126">
              <a:defRPr sz="1200">
                <a:latin typeface="굴림"/>
                <a:ea typeface="굴림"/>
              </a:defRPr>
            </a:lvl1pPr>
          </a:lstStyle>
          <a:p>
            <a:pPr>
              <a:defRPr lang="ko-KR"/>
            </a:pPr>
            <a:endParaRPr lang="en-US" altLang="ko-KR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>
          <a:xfrm>
            <a:off x="3856671" y="0"/>
            <a:ext cx="2950529" cy="497524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2547" tIns="46273" rIns="92547" bIns="46273" anchor="t" anchorCtr="0"/>
          <a:lstStyle>
            <a:lvl1pPr algn="r" defTabSz="925126">
              <a:defRPr sz="1200">
                <a:latin typeface="굴림"/>
                <a:ea typeface="굴림"/>
              </a:defRPr>
            </a:lvl1pPr>
          </a:lstStyle>
          <a:p>
            <a:pPr>
              <a:defRPr lang="ko-KR"/>
            </a:pPr>
            <a:endParaRPr lang="en-US" altLang="ko-KR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>
          <a:xfrm>
            <a:off x="2114550" y="746125"/>
            <a:ext cx="2579688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>
          <a:xfrm>
            <a:off x="907733" y="4722498"/>
            <a:ext cx="4991735" cy="447135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2547" tIns="46273" rIns="92547" bIns="46273" anchor="t" anchorCtr="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>
          <a:xfrm>
            <a:off x="0" y="9441814"/>
            <a:ext cx="2950529" cy="497524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2547" tIns="46273" rIns="92547" bIns="46273" anchor="b" anchorCtr="0"/>
          <a:lstStyle>
            <a:lvl1pPr algn="l" defTabSz="925126">
              <a:defRPr sz="1200">
                <a:latin typeface="굴림"/>
                <a:ea typeface="굴림"/>
              </a:defRPr>
            </a:lvl1pPr>
          </a:lstStyle>
          <a:p>
            <a:pPr>
              <a:defRPr lang="ko-KR"/>
            </a:pPr>
            <a:endParaRPr lang="en-US" altLang="ko-KR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56671" y="9441814"/>
            <a:ext cx="2950529" cy="497524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2547" tIns="46273" rIns="92547" bIns="46273" anchor="b" anchorCtr="0"/>
          <a:lstStyle>
            <a:lvl1pPr algn="r" defTabSz="925126">
              <a:defRPr sz="1200">
                <a:latin typeface="굴림"/>
                <a:ea typeface="굴림"/>
              </a:defRPr>
            </a:lvl1pPr>
          </a:lstStyle>
          <a:p>
            <a:pPr>
              <a:defRPr lang="ko-KR"/>
            </a:pPr>
            <a:fld id="{D5F7FBD2-F48F-463D-983D-FD3CE5547B1F}" type="slidenum">
              <a:rPr lang="en-US" altLang="ko-KR"/>
              <a:pPr>
                <a:defRPr lang="ko-KR"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defRPr lang="ko-KR" altLang="en-US"/>
            </a:pPr>
            <a:endParaRPr lang="ko-KR" altLang="en-US"/>
          </a:p>
        </p:txBody>
      </p:sp>
      <p:sp>
        <p:nvSpPr>
          <p:cNvPr id="9421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lvl="0">
              <a:defRPr lang="ko-KR" altLang="en-US"/>
            </a:pPr>
            <a:fld id="{3818F61C-3390-4054-BCF4-980C52023C8D}" type="slidenum">
              <a:rPr lang="en-US" altLang="ko-KR"/>
              <a:pPr lvl="0">
                <a:defRPr lang="ko-KR" altLang="en-US"/>
              </a:pPr>
              <a:t>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defRPr lang="ko-KR" altLang="en-US"/>
            </a:pPr>
            <a:endParaRPr lang="ko-KR" altLang="en-US"/>
          </a:p>
        </p:txBody>
      </p:sp>
      <p:sp>
        <p:nvSpPr>
          <p:cNvPr id="9626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lvl="0">
              <a:defRPr lang="ko-KR" altLang="en-US"/>
            </a:pPr>
            <a:fld id="{B66FE732-6CA1-4FC0-9F1F-017EDA2B9AC7}" type="slidenum">
              <a:rPr lang="en-US" altLang="ko-KR"/>
              <a:pPr lvl="0">
                <a:defRPr lang="ko-KR" altLang="en-US"/>
              </a:pPr>
              <a:t>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defRPr lang="ko-KR" altLang="en-US"/>
            </a:pPr>
            <a:endParaRPr lang="ko-KR" altLang="en-US"/>
          </a:p>
        </p:txBody>
      </p:sp>
      <p:sp>
        <p:nvSpPr>
          <p:cNvPr id="9626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lvl="0">
              <a:defRPr lang="ko-KR" altLang="en-US"/>
            </a:pPr>
            <a:fld id="{B66FE732-6CA1-4FC0-9F1F-017EDA2B9AC7}" type="slidenum">
              <a:rPr lang="en-US" altLang="ko-KR"/>
              <a:pPr lvl="0">
                <a:defRPr lang="ko-KR" altLang="en-US"/>
              </a:pPr>
              <a:t>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defRPr lang="ko-KR" altLang="en-US"/>
            </a:pPr>
            <a:endParaRPr lang="ko-KR" altLang="en-US"/>
          </a:p>
        </p:txBody>
      </p:sp>
      <p:sp>
        <p:nvSpPr>
          <p:cNvPr id="9728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lvl="0">
              <a:defRPr lang="ko-KR" altLang="en-US"/>
            </a:pPr>
            <a:fld id="{E06F4B7E-0C40-4014-8408-2EEA2C230A4C}" type="slidenum">
              <a:rPr lang="en-US" altLang="ko-KR"/>
              <a:pPr lvl="0">
                <a:defRPr lang="ko-KR" altLang="en-US"/>
              </a:pPr>
              <a:t>3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defRPr lang="ko-KR" altLang="en-US"/>
            </a:pPr>
            <a:endParaRPr lang="ko-KR" altLang="en-US"/>
          </a:p>
        </p:txBody>
      </p:sp>
      <p:sp>
        <p:nvSpPr>
          <p:cNvPr id="9728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lvl="0">
              <a:defRPr lang="ko-KR" altLang="en-US"/>
            </a:pPr>
            <a:fld id="{E06F4B7E-0C40-4014-8408-2EEA2C230A4C}" type="slidenum">
              <a:rPr lang="en-US" altLang="ko-KR"/>
              <a:pPr lvl="0">
                <a:defRPr lang="ko-KR" altLang="en-US"/>
              </a:pPr>
              <a:t>4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defRPr lang="ko-KR" altLang="en-US"/>
            </a:pPr>
            <a:endParaRPr lang="ko-KR" altLang="en-US"/>
          </a:p>
        </p:txBody>
      </p:sp>
      <p:sp>
        <p:nvSpPr>
          <p:cNvPr id="9728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lvl="0">
              <a:defRPr lang="ko-KR" altLang="en-US"/>
            </a:pPr>
            <a:fld id="{E06F4B7E-0C40-4014-8408-2EEA2C230A4C}" type="slidenum">
              <a:rPr lang="en-US" altLang="ko-KR"/>
              <a:pPr lvl="0">
                <a:defRPr lang="ko-KR" altLang="en-US"/>
              </a:pPr>
              <a:t>5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defRPr lang="ko-KR" altLang="en-US"/>
            </a:pPr>
            <a:endParaRPr lang="ko-KR" altLang="en-US"/>
          </a:p>
        </p:txBody>
      </p:sp>
      <p:sp>
        <p:nvSpPr>
          <p:cNvPr id="9728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lvl="0">
              <a:defRPr lang="ko-KR" altLang="en-US"/>
            </a:pPr>
            <a:fld id="{E06F4B7E-0C40-4014-8408-2EEA2C230A4C}" type="slidenum">
              <a:rPr lang="en-US" altLang="ko-KR"/>
              <a:pPr lvl="0">
                <a:defRPr lang="ko-KR" altLang="en-US"/>
              </a:pPr>
              <a:t>6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defRPr lang="ko-KR" altLang="en-US"/>
            </a:pPr>
            <a:endParaRPr lang="ko-KR" altLang="en-US"/>
          </a:p>
        </p:txBody>
      </p:sp>
      <p:sp>
        <p:nvSpPr>
          <p:cNvPr id="9728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lvl="0">
              <a:defRPr lang="ko-KR" altLang="en-US"/>
            </a:pPr>
            <a:fld id="{E06F4B7E-0C40-4014-8408-2EEA2C230A4C}" type="slidenum">
              <a:rPr lang="en-US" altLang="ko-KR"/>
              <a:pPr lvl="0">
                <a:defRPr lang="ko-KR" altLang="en-US"/>
              </a:pPr>
              <a:t>7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defRPr lang="ko-KR" altLang="en-US"/>
            </a:pPr>
            <a:endParaRPr lang="ko-KR" altLang="en-US"/>
          </a:p>
        </p:txBody>
      </p:sp>
      <p:sp>
        <p:nvSpPr>
          <p:cNvPr id="9728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lvl="0">
              <a:defRPr lang="ko-KR" altLang="en-US"/>
            </a:pPr>
            <a:fld id="{E06F4B7E-0C40-4014-8408-2EEA2C230A4C}" type="slidenum">
              <a:rPr lang="en-US" altLang="ko-KR"/>
              <a:pPr lvl="0">
                <a:defRPr lang="ko-KR" altLang="en-US"/>
              </a:pPr>
              <a:t>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defRPr lang="ko-KR" altLang="en-US"/>
            </a:pPr>
            <a:endParaRPr lang="ko-KR" altLang="en-US"/>
          </a:p>
        </p:txBody>
      </p:sp>
      <p:sp>
        <p:nvSpPr>
          <p:cNvPr id="9728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lvl="0">
              <a:defRPr lang="ko-KR" altLang="en-US"/>
            </a:pPr>
            <a:fld id="{E06F4B7E-0C40-4014-8408-2EEA2C230A4C}" type="slidenum">
              <a:rPr lang="en-US" altLang="ko-KR"/>
              <a:pPr lvl="0">
                <a:defRPr lang="ko-KR" altLang="en-US"/>
              </a:pPr>
              <a:t>9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defRPr lang="ko-KR" altLang="en-US"/>
            </a:pPr>
            <a:endParaRPr lang="ko-KR" altLang="en-US"/>
          </a:p>
        </p:txBody>
      </p:sp>
      <p:sp>
        <p:nvSpPr>
          <p:cNvPr id="9728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lvl="0">
              <a:defRPr lang="ko-KR" altLang="en-US"/>
            </a:pPr>
            <a:fld id="{E06F4B7E-0C40-4014-8408-2EEA2C230A4C}" type="slidenum">
              <a:rPr lang="en-US" altLang="ko-KR"/>
              <a:pPr lvl="0">
                <a:defRPr lang="ko-KR" altLang="en-US"/>
              </a:pPr>
              <a:t>10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defRPr lang="ko-KR" altLang="en-US"/>
            </a:pPr>
            <a:endParaRPr lang="ko-KR" altLang="en-US"/>
          </a:p>
        </p:txBody>
      </p:sp>
      <p:sp>
        <p:nvSpPr>
          <p:cNvPr id="10138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lvl="0">
              <a:defRPr lang="ko-KR" altLang="en-US"/>
            </a:pPr>
            <a:fld id="{B471D28C-7C90-499F-A9C8-C75877B29B95}" type="slidenum">
              <a:rPr lang="en-US" altLang="ko-KR"/>
              <a:pPr lvl="0">
                <a:defRPr lang="ko-KR" altLang="en-US"/>
              </a:pPr>
              <a:t>11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defRPr lang="ko-KR" altLang="en-US"/>
            </a:pPr>
            <a:endParaRPr lang="ko-KR" altLang="en-US"/>
          </a:p>
        </p:txBody>
      </p:sp>
      <p:sp>
        <p:nvSpPr>
          <p:cNvPr id="10138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lvl="0">
              <a:defRPr lang="ko-KR" altLang="en-US"/>
            </a:pPr>
            <a:fld id="{B471D28C-7C90-499F-A9C8-C75877B29B95}" type="slidenum">
              <a:rPr lang="en-US" altLang="ko-KR"/>
              <a:pPr lvl="0">
                <a:defRPr lang="ko-KR" altLang="en-US"/>
              </a:pPr>
              <a:t>12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defRPr lang="ko-KR" altLang="en-US"/>
            </a:pPr>
            <a:endParaRPr lang="ko-KR" altLang="en-US"/>
          </a:p>
        </p:txBody>
      </p:sp>
      <p:sp>
        <p:nvSpPr>
          <p:cNvPr id="10138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lvl="0">
              <a:defRPr lang="ko-KR" altLang="en-US"/>
            </a:pPr>
            <a:fld id="{B471D28C-7C90-499F-A9C8-C75877B29B95}" type="slidenum">
              <a:rPr lang="en-US" altLang="ko-KR"/>
              <a:pPr lvl="0">
                <a:defRPr lang="ko-KR" altLang="en-US"/>
              </a:pPr>
              <a:t>13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defRPr lang="ko-KR" altLang="en-US"/>
            </a:pPr>
            <a:endParaRPr lang="ko-KR" altLang="en-US"/>
          </a:p>
        </p:txBody>
      </p:sp>
      <p:sp>
        <p:nvSpPr>
          <p:cNvPr id="10138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lvl="0">
              <a:defRPr lang="ko-KR" altLang="en-US"/>
            </a:pPr>
            <a:fld id="{B471D28C-7C90-499F-A9C8-C75877B29B95}" type="slidenum">
              <a:rPr lang="en-US" altLang="ko-KR"/>
              <a:pPr lvl="0">
                <a:defRPr lang="ko-KR" altLang="en-US"/>
              </a:pPr>
              <a:t>14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defRPr lang="ko-KR" altLang="en-US"/>
            </a:pPr>
            <a:endParaRPr lang="ko-KR" altLang="en-US"/>
          </a:p>
        </p:txBody>
      </p:sp>
      <p:sp>
        <p:nvSpPr>
          <p:cNvPr id="10547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lvl="0">
              <a:defRPr lang="ko-KR" altLang="en-US"/>
            </a:pPr>
            <a:fld id="{C4B1D908-A69D-473D-85B2-0935CE15B641}" type="slidenum">
              <a:rPr lang="en-US" altLang="ko-KR"/>
              <a:pPr lvl="0">
                <a:defRPr lang="ko-KR" altLang="en-US"/>
              </a:pPr>
              <a:t>15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defRPr lang="ko-KR" altLang="en-US"/>
            </a:pPr>
            <a:endParaRPr lang="ko-KR" altLang="en-US"/>
          </a:p>
        </p:txBody>
      </p:sp>
      <p:sp>
        <p:nvSpPr>
          <p:cNvPr id="10547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lvl="0">
              <a:defRPr lang="ko-KR" altLang="en-US"/>
            </a:pPr>
            <a:fld id="{C4B1D908-A69D-473D-85B2-0935CE15B641}" type="slidenum">
              <a:rPr lang="en-US" altLang="ko-KR"/>
              <a:pPr lvl="0">
                <a:defRPr lang="ko-KR" altLang="en-US"/>
              </a:pPr>
              <a:t>16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  <a:prstGeom prst="rect">
            <a:avLst/>
          </a:prstGeo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  <a:prstGeom prst="rect">
            <a:avLst/>
          </a:prstGeo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  <a:prstGeom prst="rect">
            <a:avLst/>
          </a:prstGeo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내용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342900" y="396875"/>
            <a:ext cx="6172200" cy="8451850"/>
          </a:xfrm>
          <a:prstGeom prst="rect">
            <a:avLst/>
          </a:prstGeo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sz="quarter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342900" y="2311400"/>
            <a:ext cx="3009900" cy="3192463"/>
          </a:xfrm>
          <a:prstGeom prst="rect">
            <a:avLst/>
          </a:prstGeo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3505200" y="2311400"/>
            <a:ext cx="3009900" cy="3192463"/>
          </a:xfrm>
          <a:prstGeom prst="rect">
            <a:avLst/>
          </a:prstGeo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342900" y="5656263"/>
            <a:ext cx="3009900" cy="3192462"/>
          </a:xfrm>
          <a:prstGeom prst="rect">
            <a:avLst/>
          </a:prstGeo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505200" y="5656263"/>
            <a:ext cx="3009900" cy="3192462"/>
          </a:xfrm>
          <a:prstGeom prst="rect">
            <a:avLst/>
          </a:prstGeo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기본 디자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3" descr="그림"/>
          <p:cNvPicPr>
            <a:picLocks noChangeAspect="1" noChangeArrowheads="1"/>
          </p:cNvPicPr>
          <p:nvPr/>
        </p:nvPicPr>
        <p:blipFill rotWithShape="1">
          <a:blip r:embed="rId15"/>
          <a:srcRect/>
          <a:stretch>
            <a:fillRect/>
          </a:stretch>
        </p:blipFill>
        <p:spPr>
          <a:xfrm>
            <a:off x="0" y="9415463"/>
            <a:ext cx="6858000" cy="506412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3315" name="Picture 46"/>
          <p:cNvPicPr>
            <a:picLocks noChangeAspect="1" noChangeArrowheads="1"/>
          </p:cNvPicPr>
          <p:nvPr/>
        </p:nvPicPr>
        <p:blipFill rotWithShape="1">
          <a:blip r:embed="rId16"/>
          <a:srcRect/>
          <a:stretch>
            <a:fillRect/>
          </a:stretch>
        </p:blipFill>
        <p:spPr>
          <a:xfrm>
            <a:off x="0" y="-3175"/>
            <a:ext cx="6870700" cy="581025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071" name="Text Box 47"/>
          <p:cNvSpPr txBox="1">
            <a:spLocks noChangeArrowheads="1"/>
          </p:cNvSpPr>
          <p:nvPr/>
        </p:nvSpPr>
        <p:spPr>
          <a:xfrm>
            <a:off x="71438" y="9490075"/>
            <a:ext cx="6453187" cy="274638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 lang="ko-KR"/>
            </a:pPr>
            <a:r>
              <a:rPr lang="ko-KR" altLang="en-US" sz="1200">
                <a:latin typeface="HY견고딕"/>
                <a:ea typeface="HY견고딕"/>
              </a:rPr>
              <a:t>공유재산행정</a:t>
            </a:r>
            <a:r>
              <a:rPr lang="en-US" altLang="ko-KR" sz="1200">
                <a:latin typeface="HY견고딕"/>
                <a:ea typeface="HY견고딕"/>
              </a:rPr>
              <a:t>_</a:t>
            </a:r>
            <a:fld id="{6F91EA1A-9281-4C83-9FBB-B149300AE450}" type="slidenum">
              <a:rPr lang="en-US" altLang="ko-KR" sz="1200">
                <a:latin typeface="HY견고딕"/>
                <a:ea typeface="HY견고딕"/>
              </a:rPr>
              <a:pPr algn="r">
                <a:spcBef>
                  <a:spcPct val="50000"/>
                </a:spcBef>
                <a:defRPr lang="ko-KR"/>
              </a:pPr>
              <a:t>‹#›</a:t>
            </a:fld>
            <a:endParaRPr lang="en-US" altLang="ko-KR" sz="1200">
              <a:latin typeface="HY견고딕"/>
              <a:ea typeface="HY견고딕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emf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7" name="Text Box 48"/>
          <p:cNvSpPr txBox="1">
            <a:spLocks noChangeArrowheads="1"/>
          </p:cNvSpPr>
          <p:nvPr/>
        </p:nvSpPr>
        <p:spPr>
          <a:xfrm>
            <a:off x="188913" y="104775"/>
            <a:ext cx="6264275" cy="33655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solidFill>
                  <a:schemeClr val="bg1"/>
                </a:solidFill>
                <a:latin typeface="HY견고딕"/>
                <a:ea typeface="HY견고딕"/>
              </a:rPr>
              <a:t>Part 2 | </a:t>
            </a:r>
            <a:r>
              <a:rPr lang="ko-KR" altLang="en-US" sz="1600" b="1">
                <a:solidFill>
                  <a:schemeClr val="bg1"/>
                </a:solidFill>
                <a:latin typeface="HY견고딕"/>
                <a:ea typeface="HY견고딕"/>
              </a:rPr>
              <a:t>공유재산행정정보시스템 시작하기</a:t>
            </a:r>
            <a:endParaRPr lang="ko-KR" altLang="en-US" sz="1600">
              <a:latin typeface="HY견고딕"/>
              <a:ea typeface="HY견고딕"/>
            </a:endParaRPr>
          </a:p>
        </p:txBody>
      </p:sp>
      <p:sp>
        <p:nvSpPr>
          <p:cNvPr id="32" name="Text Box 6"/>
          <p:cNvSpPr txBox="1">
            <a:spLocks noChangeArrowheads="1"/>
          </p:cNvSpPr>
          <p:nvPr/>
        </p:nvSpPr>
        <p:spPr>
          <a:xfrm>
            <a:off x="714357" y="1381100"/>
            <a:ext cx="5572164" cy="2648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85725" indent="-85725" algn="l">
              <a:defRPr lang="ko-KR" altLang="en-US"/>
            </a:pPr>
            <a:r>
              <a:rPr lang="en-US" altLang="ko-KR" sz="1200">
                <a:latin typeface="굴림"/>
                <a:ea typeface="굴림"/>
              </a:rPr>
              <a:t>◦ </a:t>
            </a:r>
            <a:r>
              <a:rPr lang="ko-KR" altLang="en-US" sz="1200">
                <a:latin typeface="굴림"/>
                <a:ea typeface="굴림"/>
              </a:rPr>
              <a:t>법에 의해 매년 시행하게 되는 실태조사에 대하여 설명합니다</a:t>
            </a:r>
            <a:r>
              <a:rPr lang="en-US" altLang="ko-KR" sz="1200">
                <a:latin typeface="굴림"/>
                <a:ea typeface="굴림"/>
              </a:rPr>
              <a:t>.</a:t>
            </a:r>
          </a:p>
        </p:txBody>
      </p:sp>
      <p:grpSp>
        <p:nvGrpSpPr>
          <p:cNvPr id="33" name="그룹 43"/>
          <p:cNvGrpSpPr>
            <a:grpSpLocks/>
          </p:cNvGrpSpPr>
          <p:nvPr/>
        </p:nvGrpSpPr>
        <p:grpSpPr>
          <a:xfrm>
            <a:off x="428604" y="666720"/>
            <a:ext cx="5857916" cy="714380"/>
            <a:chOff x="428604" y="666720"/>
            <a:chExt cx="5857916" cy="714380"/>
          </a:xfrm>
        </p:grpSpPr>
        <p:graphicFrame>
          <p:nvGraphicFramePr>
            <p:cNvPr id="34" name="Object 11"/>
            <p:cNvGraphicFramePr>
              <a:graphicFrameLocks noChangeAspect="1"/>
            </p:cNvGraphicFramePr>
            <p:nvPr/>
          </p:nvGraphicFramePr>
          <p:xfrm>
            <a:off x="571480" y="809596"/>
            <a:ext cx="5715040" cy="571504"/>
          </p:xfrm>
          <a:graphic>
            <a:graphicData uri="http://schemas.openxmlformats.org/presentationml/2006/ole">
              <p:oleObj spid="_x0000_s3076" name="Image" r:id="rId4" imgW="6197121" imgH="365792" progId="">
                <p:embed/>
              </p:oleObj>
            </a:graphicData>
          </a:graphic>
        </p:graphicFrame>
        <p:grpSp>
          <p:nvGrpSpPr>
            <p:cNvPr id="35" name="그룹 42"/>
            <p:cNvGrpSpPr/>
            <p:nvPr/>
          </p:nvGrpSpPr>
          <p:grpSpPr>
            <a:xfrm>
              <a:off x="428604" y="666720"/>
              <a:ext cx="573049" cy="578481"/>
              <a:chOff x="498496" y="668338"/>
              <a:chExt cx="573049" cy="578481"/>
            </a:xfrm>
          </p:grpSpPr>
          <p:pic>
            <p:nvPicPr>
              <p:cNvPr id="37" name="Picture 12" descr="큰공"/>
              <p:cNvPicPr>
                <a:picLocks noChangeAspect="1" noChangeArrowheads="1"/>
              </p:cNvPicPr>
              <p:nvPr/>
            </p:nvPicPr>
            <p:blipFill rotWithShape="1">
              <a:blip r:embed="rId5"/>
              <a:srcRect/>
              <a:stretch>
                <a:fillRect/>
              </a:stretch>
            </p:blipFill>
            <p:spPr>
              <a:xfrm>
                <a:off x="498496" y="668338"/>
                <a:ext cx="573049" cy="578481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</p:pic>
          <p:sp>
            <p:nvSpPr>
              <p:cNvPr id="38" name="Text Box 14"/>
              <p:cNvSpPr txBox="1">
                <a:spLocks noChangeArrowheads="1"/>
              </p:cNvSpPr>
              <p:nvPr/>
            </p:nvSpPr>
            <p:spPr>
              <a:xfrm>
                <a:off x="533380" y="705121"/>
                <a:ext cx="500066" cy="447117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square">
                <a:spAutoFit/>
              </a:bodyPr>
              <a:lstStyle/>
              <a:p>
                <a:pPr lvl="0">
                  <a:defRPr lang="ko-KR" altLang="en-US"/>
                </a:pPr>
                <a:r>
                  <a:rPr lang="en-US" altLang="ko-KR" sz="2400">
                    <a:solidFill>
                      <a:schemeClr val="bg1"/>
                    </a:solidFill>
                  </a:rPr>
                  <a:t>5</a:t>
                </a:r>
              </a:p>
            </p:txBody>
          </p:sp>
        </p:grpSp>
        <p:sp>
          <p:nvSpPr>
            <p:cNvPr id="36" name="Text Box 13"/>
            <p:cNvSpPr txBox="1">
              <a:spLocks noChangeArrowheads="1"/>
            </p:cNvSpPr>
            <p:nvPr/>
          </p:nvSpPr>
          <p:spPr>
            <a:xfrm>
              <a:off x="998563" y="901674"/>
              <a:ext cx="4859329" cy="33655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600" b="1">
                  <a:solidFill>
                    <a:schemeClr val="bg1"/>
                  </a:solidFill>
                  <a:latin typeface="HY울릉도M"/>
                  <a:ea typeface="HY울릉도M"/>
                </a:rPr>
                <a:t>실태조사</a:t>
              </a:r>
            </a:p>
          </p:txBody>
        </p:sp>
      </p:grpSp>
      <p:sp>
        <p:nvSpPr>
          <p:cNvPr id="39" name="Text Box 171"/>
          <p:cNvSpPr txBox="1">
            <a:spLocks noChangeArrowheads="1"/>
          </p:cNvSpPr>
          <p:nvPr/>
        </p:nvSpPr>
        <p:spPr>
          <a:xfrm>
            <a:off x="571480" y="1809728"/>
            <a:ext cx="1329710" cy="33855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l">
              <a:defRPr lang="ko-KR" altLang="en-US"/>
            </a:pPr>
            <a:r>
              <a:rPr lang="ko-KR" altLang="en-US" sz="1600">
                <a:latin typeface="HY울릉도B"/>
                <a:ea typeface="HY울릉도B"/>
              </a:rPr>
              <a:t>가</a:t>
            </a:r>
            <a:r>
              <a:rPr lang="en-US" altLang="ko-KR" sz="1600">
                <a:latin typeface="HY울릉도B"/>
                <a:ea typeface="HY울릉도B"/>
              </a:rPr>
              <a:t>. </a:t>
            </a:r>
            <a:r>
              <a:rPr lang="ko-KR" altLang="en-US" sz="1600">
                <a:latin typeface="HY울릉도B"/>
                <a:ea typeface="HY울릉도B"/>
              </a:rPr>
              <a:t>실태조사</a:t>
            </a:r>
          </a:p>
        </p:txBody>
      </p:sp>
      <p:sp>
        <p:nvSpPr>
          <p:cNvPr id="40" name="Text Box 6"/>
          <p:cNvSpPr txBox="1">
            <a:spLocks noChangeArrowheads="1"/>
          </p:cNvSpPr>
          <p:nvPr/>
        </p:nvSpPr>
        <p:spPr>
          <a:xfrm>
            <a:off x="857232" y="2125273"/>
            <a:ext cx="4857784" cy="27237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85725" indent="-85725" algn="l">
              <a:defRPr lang="ko-KR" altLang="en-US"/>
            </a:pPr>
            <a:r>
              <a:rPr lang="en-US" altLang="ko-KR" sz="1200">
                <a:latin typeface="굴림"/>
                <a:ea typeface="굴림"/>
              </a:rPr>
              <a:t>◦  </a:t>
            </a:r>
            <a:r>
              <a:rPr lang="ko-KR" altLang="en-US" sz="1200">
                <a:latin typeface="굴림"/>
                <a:ea typeface="굴림"/>
              </a:rPr>
              <a:t>전산적인 실태조사의 방법을 설명합니다</a:t>
            </a:r>
            <a:r>
              <a:rPr lang="en-US" altLang="ko-KR" sz="1200">
                <a:latin typeface="굴림"/>
                <a:ea typeface="굴림"/>
              </a:rPr>
              <a:t>.</a:t>
            </a:r>
          </a:p>
        </p:txBody>
      </p:sp>
      <p:sp>
        <p:nvSpPr>
          <p:cNvPr id="41" name="Text Box 171"/>
          <p:cNvSpPr txBox="1">
            <a:spLocks noChangeArrowheads="1"/>
          </p:cNvSpPr>
          <p:nvPr/>
        </p:nvSpPr>
        <p:spPr>
          <a:xfrm>
            <a:off x="785794" y="2434034"/>
            <a:ext cx="2331087" cy="33855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latin typeface="굴림체"/>
                <a:ea typeface="굴림체"/>
              </a:rPr>
              <a:t>1) </a:t>
            </a:r>
            <a:r>
              <a:rPr lang="ko-KR" altLang="en-US" sz="1600" b="1">
                <a:latin typeface="굴림체"/>
                <a:ea typeface="굴림체"/>
              </a:rPr>
              <a:t>이력관리 기본 사항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955876" y="2791224"/>
            <a:ext cx="5116330" cy="1291532"/>
            <a:chOff x="955876" y="3185686"/>
            <a:chExt cx="5116330" cy="1291532"/>
          </a:xfrm>
        </p:grpSpPr>
        <p:sp>
          <p:nvSpPr>
            <p:cNvPr id="43" name="Text Box 171"/>
            <p:cNvSpPr txBox="1">
              <a:spLocks noChangeArrowheads="1"/>
            </p:cNvSpPr>
            <p:nvPr/>
          </p:nvSpPr>
          <p:spPr>
            <a:xfrm>
              <a:off x="955875" y="3185686"/>
              <a:ext cx="1885454" cy="29297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가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실태조사의 이유</a:t>
              </a:r>
            </a:p>
          </p:txBody>
        </p:sp>
        <p:sp>
          <p:nvSpPr>
            <p:cNvPr id="44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99817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실태조사는 재산에</a:t>
              </a:r>
              <a:r>
                <a:rPr lang="en-US" altLang="ko-KR" sz="1200">
                  <a:latin typeface="굴림"/>
                  <a:ea typeface="굴림"/>
                </a:rPr>
                <a:t> </a:t>
              </a:r>
              <a:r>
                <a:rPr lang="ko-KR" altLang="en-US" sz="1200">
                  <a:latin typeface="굴림"/>
                  <a:ea typeface="굴림"/>
                </a:rPr>
                <a:t>대한 활용실태를 조사</a:t>
              </a:r>
              <a:r>
                <a:rPr lang="en-US" altLang="ko-KR" sz="1200">
                  <a:latin typeface="굴림"/>
                  <a:ea typeface="굴림"/>
                </a:rPr>
                <a:t>,</a:t>
              </a:r>
              <a:r>
                <a:rPr lang="ko-KR" altLang="en-US" sz="1200">
                  <a:latin typeface="굴림"/>
                  <a:ea typeface="굴림"/>
                </a:rPr>
                <a:t>파악하여 체계적으로 관리함으로서</a:t>
              </a:r>
              <a:r>
                <a:rPr lang="en-US" altLang="ko-KR" sz="1200">
                  <a:latin typeface="굴림"/>
                  <a:ea typeface="굴림"/>
                </a:rPr>
                <a:t>, </a:t>
              </a:r>
              <a:r>
                <a:rPr lang="ko-KR" altLang="en-US" sz="1200">
                  <a:latin typeface="굴림"/>
                  <a:ea typeface="굴림"/>
                </a:rPr>
                <a:t>재산의 특성에 맞는 관리방안 수립등 공유재산 관리정책 수립의 기초자료로 활용하려는 목적이 있습니다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실태조사는 매년 </a:t>
              </a:r>
              <a:r>
                <a:rPr lang="en-US" altLang="ko-KR" sz="1200">
                  <a:latin typeface="굴림"/>
                  <a:ea typeface="굴림"/>
                </a:rPr>
                <a:t>4</a:t>
              </a:r>
              <a:r>
                <a:rPr lang="ko-KR" altLang="en-US" sz="1200">
                  <a:latin typeface="굴림"/>
                  <a:ea typeface="굴림"/>
                </a:rPr>
                <a:t>월말에서 </a:t>
              </a:r>
              <a:r>
                <a:rPr lang="en-US" altLang="ko-KR" sz="1200">
                  <a:latin typeface="굴림"/>
                  <a:ea typeface="굴림"/>
                </a:rPr>
                <a:t>9</a:t>
              </a:r>
              <a:r>
                <a:rPr lang="ko-KR" altLang="en-US" sz="1200">
                  <a:latin typeface="굴림"/>
                  <a:ea typeface="굴림"/>
                </a:rPr>
                <a:t>월 중순 정도 까지 실시하며, 현재로서는 토지만 그 대상이 됩니다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  <p:sp>
        <p:nvSpPr>
          <p:cNvPr id="46" name="Text Box 171"/>
          <p:cNvSpPr txBox="1">
            <a:spLocks noChangeArrowheads="1"/>
          </p:cNvSpPr>
          <p:nvPr/>
        </p:nvSpPr>
        <p:spPr>
          <a:xfrm>
            <a:off x="955876" y="4250479"/>
            <a:ext cx="2153154" cy="30777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l">
              <a:defRPr lang="ko-KR" altLang="en-US"/>
            </a:pPr>
            <a:r>
              <a:rPr lang="ko-KR" altLang="en-US" sz="1400" b="1">
                <a:latin typeface="굴림체"/>
                <a:ea typeface="굴림체"/>
              </a:rPr>
              <a:t>나</a:t>
            </a:r>
            <a:r>
              <a:rPr lang="en-US" altLang="ko-KR" sz="1400" b="1">
                <a:latin typeface="굴림체"/>
                <a:ea typeface="굴림체"/>
              </a:rPr>
              <a:t>) </a:t>
            </a:r>
            <a:r>
              <a:rPr lang="ko-KR" altLang="en-US" sz="1400" b="1">
                <a:latin typeface="굴림체"/>
                <a:ea typeface="굴림체"/>
              </a:rPr>
              <a:t>실태조사의 큰 흐름</a:t>
            </a:r>
          </a:p>
        </p:txBody>
      </p:sp>
      <p:grpSp>
        <p:nvGrpSpPr>
          <p:cNvPr id="48" name="그룹 47"/>
          <p:cNvGrpSpPr/>
          <p:nvPr/>
        </p:nvGrpSpPr>
        <p:grpSpPr>
          <a:xfrm>
            <a:off x="1285859" y="4667248"/>
            <a:ext cx="4643470" cy="4500594"/>
            <a:chOff x="571499" y="2238375"/>
            <a:chExt cx="5786438" cy="5175250"/>
          </a:xfrm>
        </p:grpSpPr>
        <p:sp>
          <p:nvSpPr>
            <p:cNvPr id="49" name="Rectangle 59"/>
            <p:cNvSpPr>
              <a:spLocks noChangeArrowheads="1"/>
            </p:cNvSpPr>
            <p:nvPr/>
          </p:nvSpPr>
          <p:spPr>
            <a:xfrm>
              <a:off x="571500" y="3078163"/>
              <a:ext cx="3206750" cy="3998912"/>
            </a:xfrm>
            <a:prstGeom prst="rect">
              <a:avLst/>
            </a:prstGeom>
            <a:solidFill>
              <a:srgbClr val="057B56"/>
            </a:solidFill>
            <a:ln w="9525" algn="ctr">
              <a:noFill/>
              <a:miter/>
            </a:ln>
            <a:effectLst/>
          </p:spPr>
          <p:txBody>
            <a:bodyPr wrap="none" lIns="68026" tIns="17998" rIns="51020" bIns="43196"/>
            <a:lstStyle/>
            <a:p>
              <a:pPr defTabSz="863600" latinLnBrk="0">
                <a:defRPr lang="ko-KR"/>
              </a:pPr>
              <a:r>
                <a:rPr lang="ko-KR" altLang="en-US" sz="1800">
                  <a:solidFill>
                    <a:srgbClr val="FFFF99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울릉도B"/>
                  <a:ea typeface="HY울릉도B"/>
                </a:rPr>
                <a:t>행정 시스템</a:t>
              </a:r>
            </a:p>
          </p:txBody>
        </p:sp>
        <p:sp>
          <p:nvSpPr>
            <p:cNvPr id="50" name="Rectangle 60"/>
            <p:cNvSpPr>
              <a:spLocks noChangeArrowheads="1"/>
            </p:cNvSpPr>
            <p:nvPr/>
          </p:nvSpPr>
          <p:spPr>
            <a:xfrm>
              <a:off x="641350" y="3576638"/>
              <a:ext cx="3067050" cy="3370262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/>
            </a:ln>
          </p:spPr>
          <p:txBody>
            <a:bodyPr lIns="51020" tIns="17998" rIns="51020" bIns="43196" anchor="ctr"/>
            <a:lstStyle/>
            <a:p>
              <a:pPr marL="168275" indent="-168275" defTabSz="863600" latinLnBrk="0">
                <a:buChar char="•"/>
                <a:defRPr lang="ko-KR" altLang="en-US"/>
              </a:pPr>
              <a:endParaRPr lang="ko-KR" altLang="en-US" sz="1800"/>
            </a:p>
          </p:txBody>
        </p:sp>
        <p:sp>
          <p:nvSpPr>
            <p:cNvPr id="51" name="AutoShape 63"/>
            <p:cNvSpPr>
              <a:spLocks noChangeArrowheads="1"/>
            </p:cNvSpPr>
            <p:nvPr/>
          </p:nvSpPr>
          <p:spPr>
            <a:xfrm>
              <a:off x="908050" y="3789363"/>
              <a:ext cx="2471738" cy="569912"/>
            </a:xfrm>
            <a:prstGeom prst="roundRect">
              <a:avLst>
                <a:gd name="adj" fmla="val 16667"/>
              </a:avLst>
            </a:prstGeom>
            <a:solidFill>
              <a:srgbClr val="A6D6AB"/>
            </a:solidFill>
            <a:ln w="9525" algn="ctr">
              <a:noFill/>
              <a:round/>
            </a:ln>
          </p:spPr>
          <p:txBody>
            <a:bodyPr lIns="0" tIns="0" rIns="0" bIns="0" anchor="ctr"/>
            <a:lstStyle/>
            <a:p>
              <a:pPr defTabSz="863600" latinLnBrk="0">
                <a:defRPr lang="ko-KR" altLang="en-US"/>
              </a:pPr>
              <a:r>
                <a:rPr lang="en-US" altLang="ko-KR" sz="1800">
                  <a:latin typeface="HY강B"/>
                  <a:ea typeface="HY강B"/>
                </a:rPr>
                <a:t>2. </a:t>
              </a:r>
              <a:r>
                <a:rPr lang="ko-KR" altLang="en-US" sz="1800">
                  <a:latin typeface="HY강B"/>
                  <a:ea typeface="HY강B"/>
                </a:rPr>
                <a:t>실태조사표 출력</a:t>
              </a:r>
            </a:p>
          </p:txBody>
        </p:sp>
        <p:sp>
          <p:nvSpPr>
            <p:cNvPr id="52" name="AutoShape 64"/>
            <p:cNvSpPr>
              <a:spLocks noChangeArrowheads="1"/>
            </p:cNvSpPr>
            <p:nvPr/>
          </p:nvSpPr>
          <p:spPr>
            <a:xfrm>
              <a:off x="914400" y="4711700"/>
              <a:ext cx="2471738" cy="569913"/>
            </a:xfrm>
            <a:prstGeom prst="roundRect">
              <a:avLst>
                <a:gd name="adj" fmla="val 16667"/>
              </a:avLst>
            </a:prstGeom>
            <a:solidFill>
              <a:srgbClr val="A6D6AB"/>
            </a:solidFill>
            <a:ln w="9525" algn="ctr">
              <a:noFill/>
              <a:round/>
            </a:ln>
          </p:spPr>
          <p:txBody>
            <a:bodyPr lIns="0" tIns="0" rIns="0" bIns="0" anchor="ctr"/>
            <a:lstStyle/>
            <a:p>
              <a:pPr defTabSz="863600" latinLnBrk="0">
                <a:defRPr lang="ko-KR" altLang="en-US"/>
              </a:pPr>
              <a:r>
                <a:rPr lang="en-US" altLang="ko-KR" sz="1800">
                  <a:latin typeface="HY강B"/>
                  <a:ea typeface="HY강B"/>
                </a:rPr>
                <a:t>4.</a:t>
              </a:r>
              <a:r>
                <a:rPr lang="ko-KR" altLang="en-US" sz="1800">
                  <a:latin typeface="HY강B"/>
                  <a:ea typeface="HY강B"/>
                </a:rPr>
                <a:t>실태조사결과 관리</a:t>
              </a:r>
            </a:p>
          </p:txBody>
        </p:sp>
        <p:sp>
          <p:nvSpPr>
            <p:cNvPr id="53" name="Line 72"/>
            <p:cNvSpPr>
              <a:spLocks noChangeShapeType="1"/>
            </p:cNvSpPr>
            <p:nvPr/>
          </p:nvSpPr>
          <p:spPr>
            <a:xfrm flipH="1" flipV="1">
              <a:off x="3427413" y="4029075"/>
              <a:ext cx="812800" cy="4445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prstDash val="sysDot"/>
              <a:round/>
              <a:headEnd type="triangle" w="med" len="med"/>
            </a:ln>
          </p:spPr>
          <p:txBody>
            <a:bodyPr wrap="square" anchor="ctr">
              <a:spAutoFit/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54" name="AutoShape 64"/>
            <p:cNvSpPr>
              <a:spLocks noChangeArrowheads="1"/>
            </p:cNvSpPr>
            <p:nvPr/>
          </p:nvSpPr>
          <p:spPr>
            <a:xfrm>
              <a:off x="4289424" y="3784600"/>
              <a:ext cx="2068512" cy="568325"/>
            </a:xfrm>
            <a:prstGeom prst="roundRect">
              <a:avLst>
                <a:gd name="adj" fmla="val 16667"/>
              </a:avLst>
            </a:prstGeom>
            <a:solidFill>
              <a:srgbClr val="A6D6AB"/>
            </a:solidFill>
            <a:ln w="9525" algn="ctr">
              <a:noFill/>
              <a:round/>
            </a:ln>
          </p:spPr>
          <p:txBody>
            <a:bodyPr lIns="0" tIns="0" rIns="0" bIns="0" anchor="ctr"/>
            <a:lstStyle/>
            <a:p>
              <a:pPr defTabSz="863600" latinLnBrk="0">
                <a:defRPr lang="ko-KR" altLang="en-US"/>
              </a:pPr>
              <a:r>
                <a:rPr lang="en-US" altLang="ko-KR" sz="1800">
                  <a:latin typeface="HY강B"/>
                  <a:ea typeface="HY강B"/>
                </a:rPr>
                <a:t>3.</a:t>
              </a:r>
              <a:r>
                <a:rPr lang="ko-KR" altLang="en-US" sz="1800">
                  <a:latin typeface="HY강B"/>
                  <a:ea typeface="HY강B"/>
                </a:rPr>
                <a:t>현장실사</a:t>
              </a:r>
            </a:p>
          </p:txBody>
        </p:sp>
        <p:sp>
          <p:nvSpPr>
            <p:cNvPr id="55" name="Line 72"/>
            <p:cNvSpPr>
              <a:spLocks noChangeShapeType="1"/>
            </p:cNvSpPr>
            <p:nvPr/>
          </p:nvSpPr>
          <p:spPr>
            <a:xfrm flipV="1">
              <a:off x="3436938" y="4360863"/>
              <a:ext cx="784225" cy="38735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prstDash val="sysDot"/>
              <a:round/>
              <a:headEnd type="triangle" w="med" len="med"/>
            </a:ln>
          </p:spPr>
          <p:txBody>
            <a:bodyPr wrap="square" anchor="ctr">
              <a:spAutoFit/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56" name="AutoShape 64"/>
            <p:cNvSpPr>
              <a:spLocks noChangeArrowheads="1"/>
            </p:cNvSpPr>
            <p:nvPr/>
          </p:nvSpPr>
          <p:spPr>
            <a:xfrm>
              <a:off x="946150" y="6000749"/>
              <a:ext cx="2471738" cy="569913"/>
            </a:xfrm>
            <a:prstGeom prst="roundRect">
              <a:avLst>
                <a:gd name="adj" fmla="val 16667"/>
              </a:avLst>
            </a:prstGeom>
            <a:solidFill>
              <a:srgbClr val="A6D6AB"/>
            </a:solidFill>
            <a:ln w="9525" algn="ctr">
              <a:noFill/>
              <a:round/>
            </a:ln>
          </p:spPr>
          <p:txBody>
            <a:bodyPr lIns="0" tIns="0" rIns="0" bIns="0" anchor="ctr"/>
            <a:lstStyle/>
            <a:p>
              <a:pPr defTabSz="863600" latinLnBrk="0">
                <a:defRPr lang="ko-KR" altLang="en-US"/>
              </a:pPr>
              <a:r>
                <a:rPr lang="en-US" altLang="ko-KR" sz="1800">
                  <a:latin typeface="HY강B"/>
                  <a:ea typeface="HY강B"/>
                </a:rPr>
                <a:t>6.</a:t>
              </a:r>
              <a:r>
                <a:rPr lang="ko-KR" altLang="en-US" sz="1800">
                  <a:latin typeface="HY강B"/>
                  <a:ea typeface="HY강B"/>
                </a:rPr>
                <a:t>자료취합및보고</a:t>
              </a:r>
            </a:p>
          </p:txBody>
        </p:sp>
        <p:sp>
          <p:nvSpPr>
            <p:cNvPr id="57" name="Line 72"/>
            <p:cNvSpPr>
              <a:spLocks noChangeShapeType="1"/>
            </p:cNvSpPr>
            <p:nvPr/>
          </p:nvSpPr>
          <p:spPr>
            <a:xfrm flipH="1" flipV="1">
              <a:off x="3473450" y="5081588"/>
              <a:ext cx="803275" cy="46037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prstDash val="sysDot"/>
              <a:round/>
              <a:headEnd type="triangle" w="med" len="med"/>
            </a:ln>
          </p:spPr>
          <p:txBody>
            <a:bodyPr wrap="square" anchor="ctr">
              <a:spAutoFit/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58" name="AutoShape 64"/>
            <p:cNvSpPr>
              <a:spLocks noChangeArrowheads="1"/>
            </p:cNvSpPr>
            <p:nvPr/>
          </p:nvSpPr>
          <p:spPr>
            <a:xfrm>
              <a:off x="4303712" y="4795838"/>
              <a:ext cx="2054225" cy="568325"/>
            </a:xfrm>
            <a:prstGeom prst="roundRect">
              <a:avLst>
                <a:gd name="adj" fmla="val 16667"/>
              </a:avLst>
            </a:prstGeom>
            <a:solidFill>
              <a:srgbClr val="A6D6AB"/>
            </a:solidFill>
            <a:ln w="9525" algn="ctr">
              <a:noFill/>
              <a:round/>
            </a:ln>
          </p:spPr>
          <p:txBody>
            <a:bodyPr lIns="0" tIns="0" rIns="0" bIns="0" anchor="ctr"/>
            <a:lstStyle/>
            <a:p>
              <a:pPr defTabSz="863600" latinLnBrk="0">
                <a:defRPr lang="ko-KR" altLang="en-US"/>
              </a:pPr>
              <a:r>
                <a:rPr lang="en-US" altLang="ko-KR" sz="1800">
                  <a:latin typeface="HY강B"/>
                  <a:ea typeface="HY강B"/>
                </a:rPr>
                <a:t>5.</a:t>
              </a:r>
              <a:r>
                <a:rPr lang="ko-KR" altLang="en-US" sz="1800">
                  <a:latin typeface="HY강B"/>
                  <a:ea typeface="HY강B"/>
                </a:rPr>
                <a:t>권리보전조치</a:t>
              </a:r>
            </a:p>
          </p:txBody>
        </p:sp>
        <p:sp>
          <p:nvSpPr>
            <p:cNvPr id="59" name="Line 72"/>
            <p:cNvSpPr>
              <a:spLocks noChangeShapeType="1"/>
            </p:cNvSpPr>
            <p:nvPr/>
          </p:nvSpPr>
          <p:spPr>
            <a:xfrm flipH="1" flipV="1">
              <a:off x="2157413" y="5335588"/>
              <a:ext cx="46037" cy="595312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prstDash val="sysDot"/>
              <a:round/>
              <a:headEnd type="triangle" w="med" len="med"/>
            </a:ln>
          </p:spPr>
          <p:txBody>
            <a:bodyPr wrap="square" anchor="ctr">
              <a:spAutoFit/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pic>
          <p:nvPicPr>
            <p:cNvPr id="60" name="Picture 6" descr="C:\Documents and Settings\angelkiller\Local Settings\Temporary Internet Files\Content.IE5\NEG0M8NF\MCj04165400000[1].wmf"/>
            <p:cNvPicPr>
              <a:picLocks noChangeAspect="1" noChangeArrowheads="1"/>
            </p:cNvPicPr>
            <p:nvPr/>
          </p:nvPicPr>
          <p:blipFill rotWithShape="1">
            <a:blip r:embed="rId6"/>
            <a:srcRect/>
            <a:stretch>
              <a:fillRect/>
            </a:stretch>
          </p:blipFill>
          <p:spPr>
            <a:xfrm>
              <a:off x="4429125" y="5667375"/>
              <a:ext cx="1646238" cy="1746250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61" name="AutoShape 63"/>
            <p:cNvSpPr>
              <a:spLocks noChangeArrowheads="1"/>
            </p:cNvSpPr>
            <p:nvPr/>
          </p:nvSpPr>
          <p:spPr>
            <a:xfrm>
              <a:off x="571499" y="2238375"/>
              <a:ext cx="2471738" cy="569913"/>
            </a:xfrm>
            <a:prstGeom prst="roundRect">
              <a:avLst>
                <a:gd name="adj" fmla="val 16667"/>
              </a:avLst>
            </a:prstGeom>
            <a:solidFill>
              <a:srgbClr val="A6D6AB"/>
            </a:solidFill>
            <a:ln w="9525" algn="ctr">
              <a:noFill/>
              <a:round/>
            </a:ln>
          </p:spPr>
          <p:txBody>
            <a:bodyPr lIns="0" tIns="0" rIns="0" bIns="0" anchor="ctr"/>
            <a:lstStyle/>
            <a:p>
              <a:pPr defTabSz="863600" latinLnBrk="0">
                <a:defRPr lang="ko-KR" altLang="en-US"/>
              </a:pPr>
              <a:r>
                <a:rPr lang="en-US" altLang="ko-KR" sz="1800">
                  <a:latin typeface="HY강B"/>
                  <a:ea typeface="HY강B"/>
                </a:rPr>
                <a:t>1. </a:t>
              </a:r>
              <a:r>
                <a:rPr lang="ko-KR" altLang="en-US" sz="1800">
                  <a:latin typeface="HY강B"/>
                  <a:ea typeface="HY강B"/>
                </a:rPr>
                <a:t>지침시달</a:t>
              </a:r>
            </a:p>
          </p:txBody>
        </p:sp>
        <p:sp>
          <p:nvSpPr>
            <p:cNvPr id="62" name="Line 72"/>
            <p:cNvSpPr>
              <a:spLocks noChangeShapeType="1"/>
            </p:cNvSpPr>
            <p:nvPr/>
          </p:nvSpPr>
          <p:spPr>
            <a:xfrm flipH="1" flipV="1">
              <a:off x="1143000" y="2809875"/>
              <a:ext cx="71438" cy="1000125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prstDash val="sysDot"/>
              <a:round/>
              <a:headEnd type="triangle" w="med" len="med"/>
            </a:ln>
          </p:spPr>
          <p:txBody>
            <a:bodyPr wrap="square" anchor="ctr">
              <a:spAutoFit/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30"/>
          <p:cNvSpPr txBox="1">
            <a:spLocks noChangeArrowheads="1"/>
          </p:cNvSpPr>
          <p:nvPr/>
        </p:nvSpPr>
        <p:spPr>
          <a:xfrm>
            <a:off x="188913" y="104775"/>
            <a:ext cx="6264275" cy="33655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solidFill>
                  <a:schemeClr val="bg1"/>
                </a:solidFill>
                <a:latin typeface="HY견고딕"/>
                <a:ea typeface="HY견고딕"/>
              </a:rPr>
              <a:t>Part 2 | </a:t>
            </a:r>
            <a:r>
              <a:rPr lang="ko-KR" altLang="en-US" sz="1600" b="1">
                <a:solidFill>
                  <a:schemeClr val="bg1"/>
                </a:solidFill>
                <a:latin typeface="HY견고딕"/>
                <a:ea typeface="HY견고딕"/>
              </a:rPr>
              <a:t>공유재산행정정보시스템 시작하기</a:t>
            </a:r>
            <a:endParaRPr lang="ko-KR" altLang="en-US" sz="1600">
              <a:latin typeface="HY견고딕"/>
              <a:ea typeface="HY견고딕"/>
            </a:endParaRPr>
          </a:p>
        </p:txBody>
      </p:sp>
      <p:sp>
        <p:nvSpPr>
          <p:cNvPr id="10" name="Text Box 171"/>
          <p:cNvSpPr txBox="1">
            <a:spLocks noChangeArrowheads="1"/>
          </p:cNvSpPr>
          <p:nvPr/>
        </p:nvSpPr>
        <p:spPr>
          <a:xfrm>
            <a:off x="785794" y="732510"/>
            <a:ext cx="3151825" cy="33855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latin typeface="굴림체"/>
                <a:ea typeface="굴림체"/>
              </a:rPr>
              <a:t>2) </a:t>
            </a:r>
            <a:r>
              <a:rPr lang="ko-KR" altLang="en-US" sz="1600" b="1">
                <a:latin typeface="굴림체"/>
                <a:ea typeface="굴림체"/>
              </a:rPr>
              <a:t>실태조사의 전산상 업무흐름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955876" y="1089700"/>
            <a:ext cx="5116330" cy="1660864"/>
            <a:chOff x="955876" y="3185686"/>
            <a:chExt cx="5116330" cy="1660864"/>
          </a:xfrm>
        </p:grpSpPr>
        <p:sp>
          <p:nvSpPr>
            <p:cNvPr id="12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1258678" cy="30777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가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대장정리</a:t>
              </a:r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138499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790575" indent="-790575" algn="l">
                <a:defRPr lang="ko-KR"/>
              </a:pPr>
              <a:r>
                <a:rPr lang="ko-KR" altLang="en-US" sz="1200">
                  <a:latin typeface="굴림"/>
                  <a:ea typeface="굴림"/>
                </a:rPr>
                <a:t>■ 실행자 </a:t>
              </a:r>
              <a:r>
                <a:rPr lang="en-US" altLang="ko-KR" sz="1200">
                  <a:latin typeface="굴림"/>
                  <a:ea typeface="굴림"/>
                </a:rPr>
                <a:t>: </a:t>
              </a:r>
              <a:r>
                <a:rPr lang="ko-KR" altLang="en-US" sz="1200">
                  <a:latin typeface="굴림"/>
                  <a:ea typeface="굴림"/>
                </a:rPr>
                <a:t>모든 업무담당자 </a:t>
              </a:r>
            </a:p>
            <a:p>
              <a:pPr marL="790575" indent="-790575" algn="l">
                <a:defRPr lang="ko-KR"/>
              </a:pPr>
              <a:r>
                <a:rPr lang="ko-KR" altLang="en-US" sz="1200">
                  <a:latin typeface="굴림"/>
                  <a:ea typeface="굴림"/>
                </a:rPr>
                <a:t>■ 위   치 </a:t>
              </a:r>
              <a:r>
                <a:rPr lang="en-US" altLang="ko-KR" sz="1200">
                  <a:latin typeface="굴림"/>
                  <a:ea typeface="굴림"/>
                </a:rPr>
                <a:t>: </a:t>
              </a:r>
              <a:r>
                <a:rPr lang="ko-KR" altLang="en-US" sz="1200">
                  <a:latin typeface="굴림"/>
                  <a:ea typeface="굴림"/>
                </a:rPr>
                <a:t>취득</a:t>
              </a:r>
              <a:r>
                <a:rPr lang="en-US" altLang="ko-KR" sz="1200">
                  <a:latin typeface="굴림"/>
                  <a:ea typeface="굴림"/>
                </a:rPr>
                <a:t>/</a:t>
              </a:r>
              <a:r>
                <a:rPr lang="ko-KR" altLang="en-US" sz="1200">
                  <a:latin typeface="굴림"/>
                  <a:ea typeface="굴림"/>
                </a:rPr>
                <a:t>처분</a:t>
              </a:r>
              <a:r>
                <a:rPr lang="en-US" altLang="ko-KR" sz="1200">
                  <a:latin typeface="굴림"/>
                  <a:ea typeface="굴림"/>
                </a:rPr>
                <a:t>/</a:t>
              </a:r>
              <a:r>
                <a:rPr lang="ko-KR" altLang="en-US" sz="1200">
                  <a:latin typeface="굴림"/>
                  <a:ea typeface="굴림"/>
                </a:rPr>
                <a:t>이력</a:t>
              </a:r>
              <a:r>
                <a:rPr lang="en-US" altLang="ko-KR" sz="1200">
                  <a:latin typeface="굴림"/>
                  <a:ea typeface="굴림"/>
                </a:rPr>
                <a:t>/</a:t>
              </a:r>
              <a:r>
                <a:rPr lang="ko-KR" altLang="en-US" sz="1200">
                  <a:latin typeface="굴림"/>
                  <a:ea typeface="굴림"/>
                </a:rPr>
                <a:t>대부</a:t>
              </a:r>
              <a:r>
                <a:rPr lang="en-US" altLang="ko-KR" sz="1200">
                  <a:latin typeface="굴림"/>
                  <a:ea typeface="굴림"/>
                </a:rPr>
                <a:t>/</a:t>
              </a:r>
              <a:r>
                <a:rPr lang="ko-KR" altLang="en-US" sz="1200">
                  <a:latin typeface="굴림"/>
                  <a:ea typeface="굴림"/>
                </a:rPr>
                <a:t>변상금 등의 대장정리</a:t>
              </a:r>
            </a:p>
            <a:p>
              <a:pPr marL="790575" indent="-790575" algn="l">
                <a:defRPr lang="ko-KR"/>
              </a:pPr>
              <a:r>
                <a:rPr lang="ko-KR" altLang="en-US" sz="1200">
                  <a:latin typeface="굴림"/>
                  <a:ea typeface="굴림"/>
                </a:rPr>
                <a:t>■ 설   명 </a:t>
              </a:r>
              <a:r>
                <a:rPr lang="en-US" altLang="ko-KR" sz="1200">
                  <a:latin typeface="굴림"/>
                  <a:ea typeface="굴림"/>
                </a:rPr>
                <a:t>: </a:t>
              </a:r>
              <a:r>
                <a:rPr lang="ko-KR" altLang="en-US" sz="1200">
                  <a:latin typeface="굴림"/>
                  <a:ea typeface="굴림"/>
                </a:rPr>
                <a:t>실태조사 전 각 부서에 서 보유하고 있는 재산을 정비해야 합니다</a:t>
              </a:r>
              <a:r>
                <a:rPr lang="en-US" altLang="ko-KR" sz="1200">
                  <a:latin typeface="굴림"/>
                  <a:ea typeface="굴림"/>
                </a:rPr>
                <a:t>. </a:t>
              </a:r>
              <a:r>
                <a:rPr lang="ko-KR" altLang="en-US" sz="1200">
                  <a:latin typeface="굴림"/>
                  <a:ea typeface="굴림"/>
                </a:rPr>
                <a:t>적어도 토지의 현행화는 필수 입니다</a:t>
              </a:r>
              <a:r>
                <a:rPr lang="en-US" altLang="ko-KR" sz="1200">
                  <a:latin typeface="굴림"/>
                  <a:ea typeface="굴림"/>
                </a:rPr>
                <a:t>. </a:t>
              </a:r>
              <a:r>
                <a:rPr lang="ko-KR" altLang="en-US" sz="1200">
                  <a:latin typeface="굴림"/>
                  <a:ea typeface="굴림"/>
                </a:rPr>
                <a:t>되도록이면 변상금 내역도 미리 작성하시는 것이 좋습니다</a:t>
              </a:r>
              <a:r>
                <a:rPr lang="en-US" altLang="ko-KR" sz="1200">
                  <a:latin typeface="굴림"/>
                  <a:ea typeface="굴림"/>
                </a:rPr>
                <a:t>. </a:t>
              </a:r>
              <a:r>
                <a:rPr lang="ko-KR" altLang="en-US" sz="1200">
                  <a:latin typeface="굴림"/>
                  <a:ea typeface="굴림"/>
                </a:rPr>
                <a:t>이는 자료가 등록되어진 만큼 일괄생성 시 자동으로 대부</a:t>
              </a:r>
              <a:r>
                <a:rPr lang="en-US" altLang="ko-KR" sz="1200">
                  <a:latin typeface="굴림"/>
                  <a:ea typeface="굴림"/>
                </a:rPr>
                <a:t>/</a:t>
              </a:r>
              <a:r>
                <a:rPr lang="ko-KR" altLang="en-US" sz="1200">
                  <a:latin typeface="굴림"/>
                  <a:ea typeface="굴림"/>
                </a:rPr>
                <a:t>변상금 내역이  만들어지기 때문입니다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955876" y="3011466"/>
            <a:ext cx="5116330" cy="2030195"/>
            <a:chOff x="955876" y="3185686"/>
            <a:chExt cx="5116330" cy="2030195"/>
          </a:xfrm>
        </p:grpSpPr>
        <p:sp>
          <p:nvSpPr>
            <p:cNvPr id="15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1258678" cy="291804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나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일괄생성</a:t>
              </a:r>
            </a:p>
          </p:txBody>
        </p:sp>
        <p:sp>
          <p:nvSpPr>
            <p:cNvPr id="16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173043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790575" indent="-790575" algn="l">
                <a:defRPr lang="ko-KR"/>
              </a:pPr>
              <a:r>
                <a:rPr lang="ko-KR" altLang="en-US" sz="1200">
                  <a:latin typeface="굴림"/>
                  <a:ea typeface="굴림"/>
                </a:rPr>
                <a:t>■ 실행자 </a:t>
              </a:r>
              <a:r>
                <a:rPr lang="en-US" altLang="ko-KR" sz="1200">
                  <a:latin typeface="굴림"/>
                  <a:ea typeface="굴림"/>
                </a:rPr>
                <a:t>: </a:t>
              </a:r>
              <a:r>
                <a:rPr lang="ko-KR" altLang="en-US" sz="1200">
                  <a:latin typeface="굴림"/>
                  <a:ea typeface="굴림"/>
                </a:rPr>
                <a:t>시군구 담당자만 제외</a:t>
              </a:r>
            </a:p>
            <a:p>
              <a:pPr marL="790575" indent="-790575" algn="l">
                <a:defRPr lang="ko-KR"/>
              </a:pPr>
              <a:r>
                <a:rPr lang="ko-KR" altLang="en-US" sz="1200">
                  <a:latin typeface="굴림"/>
                  <a:ea typeface="굴림"/>
                </a:rPr>
                <a:t>■ 위   치 </a:t>
              </a:r>
              <a:r>
                <a:rPr lang="en-US" altLang="ko-KR" sz="1200">
                  <a:latin typeface="굴림"/>
                  <a:ea typeface="굴림"/>
                </a:rPr>
                <a:t>: </a:t>
              </a:r>
              <a:r>
                <a:rPr lang="ko-KR" altLang="en-US" sz="1200">
                  <a:latin typeface="굴림"/>
                  <a:ea typeface="굴림"/>
                </a:rPr>
                <a:t>공유재산관리 </a:t>
              </a:r>
              <a:r>
                <a:rPr lang="en-US" altLang="ko-KR" sz="1200">
                  <a:latin typeface="굴림"/>
                  <a:ea typeface="굴림"/>
                </a:rPr>
                <a:t>&gt; </a:t>
              </a:r>
              <a:r>
                <a:rPr lang="ko-KR" altLang="en-US" sz="1200">
                  <a:latin typeface="굴림"/>
                  <a:ea typeface="굴림"/>
                </a:rPr>
                <a:t>실태조사 </a:t>
              </a:r>
              <a:r>
                <a:rPr lang="en-US" altLang="ko-KR" sz="1200">
                  <a:latin typeface="굴림"/>
                  <a:ea typeface="굴림"/>
                </a:rPr>
                <a:t>&gt; </a:t>
              </a:r>
              <a:r>
                <a:rPr lang="ko-KR" altLang="en-US" sz="1200">
                  <a:latin typeface="굴림"/>
                  <a:ea typeface="굴림"/>
                </a:rPr>
                <a:t>실태조사 관리</a:t>
              </a:r>
            </a:p>
            <a:p>
              <a:pPr marL="790575" indent="-790575" algn="l">
                <a:defRPr lang="ko-KR"/>
              </a:pPr>
              <a:r>
                <a:rPr lang="ko-KR" altLang="en-US" sz="1200">
                  <a:latin typeface="굴림"/>
                  <a:ea typeface="굴림"/>
                </a:rPr>
                <a:t>■ 설   명 </a:t>
              </a:r>
              <a:r>
                <a:rPr lang="en-US" altLang="ko-KR" sz="1200">
                  <a:latin typeface="굴림"/>
                  <a:ea typeface="굴림"/>
                </a:rPr>
                <a:t>: </a:t>
              </a:r>
              <a:r>
                <a:rPr lang="ko-KR" altLang="en-US" sz="1200">
                  <a:latin typeface="굴림"/>
                  <a:ea typeface="굴림"/>
                </a:rPr>
                <a:t>실태조사결과 자료는 하나하나 입력하는 것이 원칙이지만</a:t>
              </a:r>
              <a:r>
                <a:rPr lang="en-US" altLang="ko-KR" sz="1200">
                  <a:latin typeface="굴림"/>
                  <a:ea typeface="굴림"/>
                </a:rPr>
                <a:t>, </a:t>
              </a:r>
              <a:r>
                <a:rPr lang="ko-KR" altLang="en-US" sz="1200">
                  <a:latin typeface="굴림"/>
                  <a:ea typeface="굴림"/>
                </a:rPr>
                <a:t>그 내용이 방대하여 시스템에서 일괄생성을 할 수 있습니다</a:t>
              </a:r>
              <a:r>
                <a:rPr lang="en-US" altLang="ko-KR" sz="1200">
                  <a:latin typeface="굴림"/>
                  <a:ea typeface="굴림"/>
                </a:rPr>
                <a:t>. </a:t>
              </a:r>
              <a:r>
                <a:rPr lang="ko-KR" altLang="en-US" sz="1200">
                  <a:latin typeface="굴림"/>
                  <a:ea typeface="굴림"/>
                </a:rPr>
                <a:t>기준은 두 가지이며</a:t>
              </a:r>
              <a:r>
                <a:rPr lang="en-US" altLang="ko-KR" sz="1200">
                  <a:latin typeface="굴림"/>
                  <a:ea typeface="굴림"/>
                </a:rPr>
                <a:t>, </a:t>
              </a:r>
              <a:r>
                <a:rPr lang="ko-KR" altLang="en-US" sz="1200">
                  <a:latin typeface="굴림"/>
                  <a:ea typeface="굴림"/>
                </a:rPr>
                <a:t>업무에 맞게 둘 중 하나를 선택하시면 됩니다</a:t>
              </a:r>
              <a:r>
                <a:rPr lang="en-US" altLang="ko-KR" sz="1200">
                  <a:latin typeface="굴림"/>
                  <a:ea typeface="굴림"/>
                </a:rPr>
                <a:t>. ‘4.3</a:t>
              </a:r>
              <a:r>
                <a:rPr lang="ko-KR" altLang="en-US" sz="1200">
                  <a:latin typeface="굴림"/>
                  <a:ea typeface="굴림"/>
                </a:rPr>
                <a:t>의 실태조사관리’ 부분을 참고해 주시기 바랍니다</a:t>
              </a:r>
              <a:r>
                <a:rPr lang="en-US" altLang="ko-KR" sz="1200">
                  <a:latin typeface="굴림"/>
                  <a:ea typeface="굴림"/>
                </a:rPr>
                <a:t>.  </a:t>
              </a:r>
              <a:r>
                <a:rPr lang="ko-KR" altLang="en-US" sz="1200">
                  <a:latin typeface="굴림"/>
                  <a:ea typeface="굴림"/>
                </a:rPr>
                <a:t>또</a:t>
              </a:r>
              <a:r>
                <a:rPr lang="en-US" altLang="ko-KR" sz="1200">
                  <a:latin typeface="굴림"/>
                  <a:ea typeface="굴림"/>
                </a:rPr>
                <a:t>, </a:t>
              </a:r>
              <a:r>
                <a:rPr lang="ko-KR" altLang="en-US" sz="1200">
                  <a:latin typeface="굴림"/>
                  <a:ea typeface="굴림"/>
                </a:rPr>
                <a:t>일괄생성을 업무총괄담당자가 실행 할 것인지</a:t>
              </a:r>
              <a:r>
                <a:rPr lang="en-US" altLang="ko-KR" sz="1200">
                  <a:latin typeface="굴림"/>
                  <a:ea typeface="굴림"/>
                </a:rPr>
                <a:t>, </a:t>
              </a:r>
              <a:r>
                <a:rPr lang="ko-KR" altLang="en-US" sz="1200">
                  <a:latin typeface="굴림"/>
                  <a:ea typeface="굴림"/>
                </a:rPr>
                <a:t>각 부서 담당자가 실행할 것인지는 자치단체의 상황에 맞게 결정하시면 됩니다</a:t>
              </a:r>
              <a:r>
                <a:rPr lang="en-US" altLang="ko-KR" sz="1200">
                  <a:latin typeface="굴림"/>
                  <a:ea typeface="굴림"/>
                </a:rPr>
                <a:t>. 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955876" y="5398851"/>
            <a:ext cx="5116330" cy="2768859"/>
            <a:chOff x="955876" y="3185686"/>
            <a:chExt cx="5116330" cy="2768859"/>
          </a:xfrm>
        </p:grpSpPr>
        <p:sp>
          <p:nvSpPr>
            <p:cNvPr id="18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1258678" cy="295194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다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결과정리</a:t>
              </a:r>
            </a:p>
          </p:txBody>
        </p:sp>
        <p:sp>
          <p:nvSpPr>
            <p:cNvPr id="19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246725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790575" indent="-790575" algn="l">
                <a:defRPr lang="ko-KR"/>
              </a:pPr>
              <a:r>
                <a:rPr lang="ko-KR" altLang="en-US" sz="1200">
                  <a:latin typeface="굴림"/>
                  <a:ea typeface="굴림"/>
                </a:rPr>
                <a:t>■ 실행자 </a:t>
              </a:r>
              <a:r>
                <a:rPr lang="en-US" altLang="ko-KR" sz="1200">
                  <a:latin typeface="굴림"/>
                  <a:ea typeface="굴림"/>
                </a:rPr>
                <a:t>: </a:t>
              </a:r>
              <a:r>
                <a:rPr lang="ko-KR" altLang="en-US" sz="1200">
                  <a:latin typeface="굴림"/>
                  <a:ea typeface="굴림"/>
                </a:rPr>
                <a:t>모든 업무담당자 </a:t>
              </a:r>
            </a:p>
            <a:p>
              <a:pPr marL="790575" indent="-790575" algn="l">
                <a:defRPr lang="ko-KR"/>
              </a:pPr>
              <a:r>
                <a:rPr lang="ko-KR" altLang="en-US" sz="1200">
                  <a:latin typeface="굴림"/>
                  <a:ea typeface="굴림"/>
                </a:rPr>
                <a:t>■ 위   치 </a:t>
              </a:r>
              <a:r>
                <a:rPr lang="en-US" altLang="ko-KR" sz="1200">
                  <a:latin typeface="굴림"/>
                  <a:ea typeface="굴림"/>
                </a:rPr>
                <a:t>: </a:t>
              </a:r>
            </a:p>
            <a:p>
              <a:pPr marL="790575" indent="-790575" algn="l">
                <a:defRPr lang="ko-KR"/>
              </a:pPr>
              <a:r>
                <a:rPr lang="en-US" altLang="ko-KR" sz="1200">
                  <a:latin typeface="굴림"/>
                  <a:ea typeface="굴림"/>
                </a:rPr>
                <a:t>  [</a:t>
              </a:r>
              <a:r>
                <a:rPr lang="ko-KR" altLang="en-US" sz="1200">
                  <a:latin typeface="굴림"/>
                  <a:ea typeface="굴림"/>
                </a:rPr>
                <a:t>일괄 생성되어 있을 경우</a:t>
              </a:r>
              <a:r>
                <a:rPr lang="en-US" altLang="ko-KR" sz="1200">
                  <a:latin typeface="굴림"/>
                  <a:ea typeface="굴림"/>
                </a:rPr>
                <a:t>] </a:t>
              </a:r>
              <a:r>
                <a:rPr lang="ko-KR" altLang="en-US" sz="1200">
                  <a:latin typeface="굴림"/>
                  <a:ea typeface="굴림"/>
                </a:rPr>
                <a:t>공유재산관리 </a:t>
              </a:r>
              <a:r>
                <a:rPr lang="en-US" altLang="ko-KR" sz="1200">
                  <a:latin typeface="굴림"/>
                  <a:ea typeface="굴림"/>
                </a:rPr>
                <a:t>&gt; </a:t>
              </a:r>
              <a:r>
                <a:rPr lang="ko-KR" altLang="en-US" sz="1200">
                  <a:latin typeface="굴림"/>
                  <a:ea typeface="굴림"/>
                </a:rPr>
                <a:t>실태조사 </a:t>
              </a:r>
              <a:r>
                <a:rPr lang="en-US" altLang="ko-KR" sz="1200">
                  <a:latin typeface="굴림"/>
                  <a:ea typeface="굴림"/>
                </a:rPr>
                <a:t>&gt; </a:t>
              </a:r>
              <a:r>
                <a:rPr lang="ko-KR" altLang="en-US" sz="1200">
                  <a:latin typeface="굴림"/>
                  <a:ea typeface="굴림"/>
                </a:rPr>
                <a:t>실태조사 관리</a:t>
              </a:r>
            </a:p>
            <a:p>
              <a:pPr marL="790575" indent="-790575" algn="l">
                <a:defRPr lang="ko-KR"/>
              </a:pPr>
              <a:r>
                <a:rPr lang="ko-KR" altLang="en-US" sz="1200">
                  <a:latin typeface="굴림"/>
                  <a:ea typeface="굴림"/>
                </a:rPr>
                <a:t>  </a:t>
              </a:r>
              <a:r>
                <a:rPr lang="en-US" altLang="ko-KR" sz="1200">
                  <a:latin typeface="굴림"/>
                  <a:ea typeface="굴림"/>
                </a:rPr>
                <a:t>[</a:t>
              </a:r>
              <a:r>
                <a:rPr lang="ko-KR" altLang="en-US" sz="1200">
                  <a:latin typeface="굴림"/>
                  <a:ea typeface="굴림"/>
                </a:rPr>
                <a:t>하나씩 입력할 경우</a:t>
              </a:r>
              <a:r>
                <a:rPr lang="en-US" altLang="ko-KR" sz="1200">
                  <a:latin typeface="굴림"/>
                  <a:ea typeface="굴림"/>
                </a:rPr>
                <a:t>] </a:t>
              </a:r>
              <a:r>
                <a:rPr lang="ko-KR" altLang="en-US" sz="1200">
                  <a:latin typeface="굴림"/>
                  <a:ea typeface="굴림"/>
                </a:rPr>
                <a:t>재산검색 후 토지대장 하단의 실태조사 탭의 ‘추가’</a:t>
              </a:r>
            </a:p>
            <a:p>
              <a:pPr marL="790575" indent="-790575" algn="l">
                <a:defRPr lang="ko-KR"/>
              </a:pPr>
              <a:r>
                <a:rPr lang="ko-KR" altLang="en-US" sz="1200">
                  <a:latin typeface="굴림"/>
                  <a:ea typeface="굴림"/>
                </a:rPr>
                <a:t>■ 설   명 </a:t>
              </a:r>
              <a:r>
                <a:rPr lang="en-US" altLang="ko-KR" sz="1200">
                  <a:latin typeface="굴림"/>
                  <a:ea typeface="굴림"/>
                </a:rPr>
                <a:t>: </a:t>
              </a:r>
              <a:r>
                <a:rPr lang="ko-KR" altLang="en-US" sz="1200">
                  <a:latin typeface="굴림"/>
                  <a:ea typeface="굴림"/>
                </a:rPr>
                <a:t>실태조사 결과를 하나씩 만들 경우에는 상기에 표시된 토지대장의 실태조사 탭을 이용하여 실태조사결과자료를 생성한 후 클릭하여 ‘수정’하여 항목을 입력 후 저장하고</a:t>
              </a:r>
              <a:r>
                <a:rPr lang="en-US" altLang="ko-KR" sz="1200">
                  <a:latin typeface="굴림"/>
                  <a:ea typeface="굴림"/>
                </a:rPr>
                <a:t>, </a:t>
              </a:r>
              <a:r>
                <a:rPr lang="ko-KR" altLang="en-US" sz="1200">
                  <a:latin typeface="굴림"/>
                  <a:ea typeface="굴림"/>
                </a:rPr>
                <a:t>일괄적으로 생성 하였을 경우는 ‘실태조사 관리’ 메뉴에서 검색하여 실태조사 결과 자료를 선택하고 ‘수정’하여 나머지 항목을 입력하고 ‘저장’ 하면서 각 재산의 실태조사결과를 모두 정리합니다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30"/>
          <p:cNvSpPr txBox="1">
            <a:spLocks noChangeArrowheads="1"/>
          </p:cNvSpPr>
          <p:nvPr/>
        </p:nvSpPr>
        <p:spPr>
          <a:xfrm>
            <a:off x="188913" y="104775"/>
            <a:ext cx="6264275" cy="33655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solidFill>
                  <a:schemeClr val="bg1"/>
                </a:solidFill>
                <a:latin typeface="HY견고딕"/>
                <a:ea typeface="HY견고딕"/>
              </a:rPr>
              <a:t>Part 2 | </a:t>
            </a:r>
            <a:r>
              <a:rPr lang="ko-KR" altLang="en-US" sz="1600" b="1">
                <a:solidFill>
                  <a:schemeClr val="bg1"/>
                </a:solidFill>
                <a:latin typeface="HY견고딕"/>
                <a:ea typeface="HY견고딕"/>
              </a:rPr>
              <a:t>공유재산행정정보시스템 시작하기</a:t>
            </a:r>
            <a:endParaRPr lang="ko-KR" altLang="en-US" sz="1600">
              <a:latin typeface="HY견고딕"/>
              <a:ea typeface="HY견고딕"/>
            </a:endParaRPr>
          </a:p>
        </p:txBody>
      </p:sp>
      <p:grpSp>
        <p:nvGrpSpPr>
          <p:cNvPr id="2" name="그룹 10"/>
          <p:cNvGrpSpPr/>
          <p:nvPr/>
        </p:nvGrpSpPr>
        <p:grpSpPr>
          <a:xfrm>
            <a:off x="955876" y="1089700"/>
            <a:ext cx="5116330" cy="2214861"/>
            <a:chOff x="955876" y="3185686"/>
            <a:chExt cx="5116330" cy="2214861"/>
          </a:xfrm>
        </p:grpSpPr>
        <p:sp>
          <p:nvSpPr>
            <p:cNvPr id="12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3040813" cy="30777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라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실태조사 결과자료의 ‘완료’</a:t>
              </a:r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191865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790575" indent="-790575" algn="l">
                <a:defRPr lang="ko-KR"/>
              </a:pPr>
              <a:r>
                <a:rPr lang="ko-KR" altLang="en-US" sz="1200">
                  <a:latin typeface="굴림"/>
                  <a:ea typeface="굴림"/>
                </a:rPr>
                <a:t>■ 실행자 </a:t>
              </a:r>
              <a:r>
                <a:rPr lang="en-US" altLang="ko-KR" sz="1200">
                  <a:latin typeface="굴림"/>
                  <a:ea typeface="굴림"/>
                </a:rPr>
                <a:t>: </a:t>
              </a:r>
              <a:r>
                <a:rPr lang="ko-KR" altLang="en-US" sz="1200">
                  <a:latin typeface="굴림"/>
                  <a:ea typeface="굴림"/>
                </a:rPr>
                <a:t>모든 업무담당자 </a:t>
              </a:r>
            </a:p>
            <a:p>
              <a:pPr marL="790575" indent="-790575" algn="l">
                <a:defRPr lang="ko-KR"/>
              </a:pPr>
              <a:r>
                <a:rPr lang="ko-KR" altLang="en-US" sz="1200">
                  <a:latin typeface="굴림"/>
                  <a:ea typeface="굴림"/>
                </a:rPr>
                <a:t>■ 위   치 </a:t>
              </a:r>
              <a:r>
                <a:rPr lang="en-US" altLang="ko-KR" sz="1200">
                  <a:latin typeface="굴림"/>
                  <a:ea typeface="굴림"/>
                </a:rPr>
                <a:t>: </a:t>
              </a:r>
              <a:r>
                <a:rPr lang="ko-KR" altLang="en-US" sz="1200">
                  <a:latin typeface="굴림"/>
                  <a:ea typeface="굴림"/>
                </a:rPr>
                <a:t>실태조사 결과화면의 상단 ‘실태조사완료’ 버튼</a:t>
              </a:r>
            </a:p>
            <a:p>
              <a:pPr marL="790575" indent="-790575" algn="l">
                <a:defRPr lang="ko-KR"/>
              </a:pPr>
              <a:r>
                <a:rPr lang="ko-KR" altLang="en-US" sz="1200">
                  <a:latin typeface="굴림"/>
                  <a:ea typeface="굴림"/>
                </a:rPr>
                <a:t>■ 설   명 </a:t>
              </a:r>
              <a:r>
                <a:rPr lang="en-US" altLang="ko-KR" sz="1200">
                  <a:latin typeface="굴림"/>
                  <a:ea typeface="굴림"/>
                </a:rPr>
                <a:t>: </a:t>
              </a:r>
              <a:r>
                <a:rPr lang="ko-KR" altLang="en-US" sz="1200">
                  <a:latin typeface="굴림"/>
                  <a:ea typeface="굴림"/>
                </a:rPr>
                <a:t>금년 부터는 실태조사결과를 일괄적으로 생성 하는 것으로 실태조사 진행상황이 </a:t>
              </a:r>
              <a:r>
                <a:rPr lang="en-US" altLang="ko-KR" sz="1200">
                  <a:latin typeface="굴림"/>
                  <a:ea typeface="굴림"/>
                </a:rPr>
                <a:t>100%</a:t>
              </a:r>
              <a:r>
                <a:rPr lang="ko-KR" altLang="en-US" sz="1200">
                  <a:latin typeface="굴림"/>
                  <a:ea typeface="굴림"/>
                </a:rPr>
                <a:t>가 되지 않습니다</a:t>
              </a:r>
              <a:r>
                <a:rPr lang="en-US" altLang="ko-KR" sz="1200">
                  <a:latin typeface="굴림"/>
                  <a:ea typeface="굴림"/>
                </a:rPr>
                <a:t>. </a:t>
              </a:r>
              <a:r>
                <a:rPr lang="ko-KR" altLang="en-US" sz="1200">
                  <a:latin typeface="굴림"/>
                  <a:ea typeface="굴림"/>
                </a:rPr>
                <a:t>모든 재산마다 실태조사결과화면 상단의 ‘실태조사완료’버튼을 클릭해야 비로소 진행상황에 </a:t>
              </a:r>
              <a:r>
                <a:rPr lang="en-US" altLang="ko-KR" sz="1200">
                  <a:latin typeface="굴림"/>
                  <a:ea typeface="굴림"/>
                </a:rPr>
                <a:t>%</a:t>
              </a:r>
              <a:r>
                <a:rPr lang="ko-KR" altLang="en-US" sz="1200">
                  <a:latin typeface="굴림"/>
                  <a:ea typeface="굴림"/>
                </a:rPr>
                <a:t>가 올라가게 됩니다</a:t>
              </a:r>
              <a:r>
                <a:rPr lang="en-US" altLang="ko-KR" sz="1200">
                  <a:latin typeface="굴림"/>
                  <a:ea typeface="굴림"/>
                </a:rPr>
                <a:t>. </a:t>
              </a:r>
              <a:r>
                <a:rPr lang="ko-KR" altLang="en-US" sz="1200">
                  <a:latin typeface="굴림"/>
                  <a:ea typeface="굴림"/>
                </a:rPr>
                <a:t>하지만 자료를 수정하여 ‘저장’ 버튼을 클릭했다면 그 자료에 대해서는 자동으로 실태조사완료가 된것으로 간주합니다</a:t>
              </a:r>
              <a:r>
                <a:rPr lang="en-US" altLang="ko-KR" sz="1200">
                  <a:latin typeface="굴림"/>
                  <a:ea typeface="굴림"/>
                </a:rPr>
                <a:t>. </a:t>
              </a:r>
              <a:r>
                <a:rPr lang="ko-KR" altLang="en-US" sz="1200">
                  <a:latin typeface="굴림"/>
                  <a:ea typeface="굴림"/>
                </a:rPr>
                <a:t>완료버튼을 클릭하면 다시 완료버튼이 보여지지 않습니다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  <p:grpSp>
        <p:nvGrpSpPr>
          <p:cNvPr id="3" name="그룹 13"/>
          <p:cNvGrpSpPr/>
          <p:nvPr/>
        </p:nvGrpSpPr>
        <p:grpSpPr>
          <a:xfrm>
            <a:off x="955876" y="3494309"/>
            <a:ext cx="5116330" cy="1660864"/>
            <a:chOff x="955876" y="3185686"/>
            <a:chExt cx="5116330" cy="1660864"/>
          </a:xfrm>
        </p:grpSpPr>
        <p:sp>
          <p:nvSpPr>
            <p:cNvPr id="15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1973617" cy="294736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마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결과취합 및 보고</a:t>
              </a:r>
            </a:p>
          </p:txBody>
        </p:sp>
        <p:sp>
          <p:nvSpPr>
            <p:cNvPr id="16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137141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790575" indent="-790575" algn="l">
                <a:defRPr lang="ko-KR"/>
              </a:pPr>
              <a:r>
                <a:rPr lang="ko-KR" altLang="en-US" sz="1200">
                  <a:latin typeface="굴림"/>
                  <a:ea typeface="굴림"/>
                </a:rPr>
                <a:t>■ 실행자 </a:t>
              </a:r>
              <a:r>
                <a:rPr lang="en-US" altLang="ko-KR" sz="1200">
                  <a:latin typeface="굴림"/>
                  <a:ea typeface="굴림"/>
                </a:rPr>
                <a:t>: </a:t>
              </a:r>
              <a:r>
                <a:rPr lang="ko-KR" altLang="en-US" sz="1200">
                  <a:latin typeface="굴림"/>
                  <a:ea typeface="굴림"/>
                </a:rPr>
                <a:t>업무총괄담당자</a:t>
              </a:r>
            </a:p>
            <a:p>
              <a:pPr marL="790575" indent="-790575" algn="l">
                <a:defRPr lang="ko-KR"/>
              </a:pPr>
              <a:r>
                <a:rPr lang="ko-KR" altLang="en-US" sz="1200">
                  <a:latin typeface="굴림"/>
                  <a:ea typeface="굴림"/>
                </a:rPr>
                <a:t>■ 위   치 </a:t>
              </a:r>
              <a:r>
                <a:rPr lang="en-US" altLang="ko-KR" sz="1200">
                  <a:latin typeface="굴림"/>
                  <a:ea typeface="굴림"/>
                </a:rPr>
                <a:t>: </a:t>
              </a:r>
              <a:r>
                <a:rPr lang="ko-KR" altLang="en-US" sz="1200">
                  <a:latin typeface="굴림"/>
                  <a:ea typeface="굴림"/>
                </a:rPr>
                <a:t>공유재산관리 </a:t>
              </a:r>
              <a:r>
                <a:rPr lang="en-US" altLang="ko-KR" sz="1200">
                  <a:latin typeface="굴림"/>
                  <a:ea typeface="굴림"/>
                </a:rPr>
                <a:t>&gt; </a:t>
              </a:r>
              <a:r>
                <a:rPr lang="ko-KR" altLang="en-US" sz="1200">
                  <a:latin typeface="굴림"/>
                  <a:ea typeface="굴림"/>
                </a:rPr>
                <a:t>자료보고 </a:t>
              </a:r>
              <a:r>
                <a:rPr lang="en-US" altLang="ko-KR" sz="1200">
                  <a:latin typeface="굴림"/>
                  <a:ea typeface="굴림"/>
                </a:rPr>
                <a:t>&gt; </a:t>
              </a:r>
              <a:r>
                <a:rPr lang="ko-KR" altLang="en-US" sz="1200">
                  <a:latin typeface="굴림"/>
                  <a:ea typeface="굴림"/>
                </a:rPr>
                <a:t>실태 조사 보고</a:t>
              </a:r>
            </a:p>
            <a:p>
              <a:pPr marL="790575" indent="-790575" algn="l">
                <a:defRPr lang="ko-KR"/>
              </a:pPr>
              <a:r>
                <a:rPr lang="ko-KR" altLang="en-US" sz="1200">
                  <a:latin typeface="굴림"/>
                  <a:ea typeface="굴림"/>
                </a:rPr>
                <a:t>■ 설   명 </a:t>
              </a:r>
              <a:r>
                <a:rPr lang="en-US" altLang="ko-KR" sz="1200">
                  <a:latin typeface="굴림"/>
                  <a:ea typeface="굴림"/>
                </a:rPr>
                <a:t>: </a:t>
              </a:r>
              <a:r>
                <a:rPr lang="ko-KR" altLang="en-US" sz="1200">
                  <a:latin typeface="굴림"/>
                  <a:ea typeface="굴림"/>
                </a:rPr>
                <a:t>실태조사결과가 모두 ‘완료’ 되었다면 상기 위치에서 해당 자치단체 집계 후</a:t>
              </a:r>
              <a:r>
                <a:rPr lang="en-US" altLang="ko-KR" sz="1200">
                  <a:latin typeface="굴림"/>
                  <a:ea typeface="굴림"/>
                </a:rPr>
                <a:t>,  </a:t>
              </a:r>
              <a:r>
                <a:rPr lang="ko-KR" altLang="en-US" sz="1200">
                  <a:latin typeface="굴림"/>
                  <a:ea typeface="굴림"/>
                </a:rPr>
                <a:t>해당자치단체</a:t>
              </a:r>
              <a:r>
                <a:rPr lang="en-US" altLang="ko-KR" sz="1200">
                  <a:latin typeface="굴림"/>
                  <a:ea typeface="굴림"/>
                </a:rPr>
                <a:t>+</a:t>
              </a:r>
              <a:r>
                <a:rPr lang="ko-KR" altLang="en-US" sz="1200">
                  <a:latin typeface="굴림"/>
                  <a:ea typeface="굴림"/>
                </a:rPr>
                <a:t>기초</a:t>
              </a:r>
              <a:r>
                <a:rPr lang="en-US" altLang="ko-KR" sz="1200">
                  <a:latin typeface="굴림"/>
                  <a:ea typeface="굴림"/>
                </a:rPr>
                <a:t>(</a:t>
              </a:r>
              <a:r>
                <a:rPr lang="ko-KR" altLang="en-US" sz="1200">
                  <a:latin typeface="굴림"/>
                  <a:ea typeface="굴림"/>
                </a:rPr>
                <a:t>시군구</a:t>
              </a:r>
              <a:r>
                <a:rPr lang="en-US" altLang="ko-KR" sz="1200">
                  <a:latin typeface="굴림"/>
                  <a:ea typeface="굴림"/>
                </a:rPr>
                <a:t>)</a:t>
              </a:r>
              <a:r>
                <a:rPr lang="ko-KR" altLang="en-US" sz="1200">
                  <a:latin typeface="굴림"/>
                  <a:ea typeface="굴림"/>
                </a:rPr>
                <a:t>자치단체 집계를 하고 ‘상위보고’를 합니다</a:t>
              </a:r>
              <a:r>
                <a:rPr lang="en-US" altLang="ko-KR" sz="1200">
                  <a:latin typeface="굴림"/>
                  <a:ea typeface="굴림"/>
                </a:rPr>
                <a:t>.  </a:t>
              </a:r>
              <a:r>
                <a:rPr lang="ko-KR" altLang="en-US" sz="1200">
                  <a:latin typeface="굴림"/>
                  <a:ea typeface="굴림"/>
                </a:rPr>
                <a:t>실태조사결과가 모두 ‘완료’ 되었는지 여부는 실태조사조회 메뉴 상단의 실태조사 입력상황으로 판단합니다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30"/>
          <p:cNvSpPr txBox="1">
            <a:spLocks noChangeArrowheads="1"/>
          </p:cNvSpPr>
          <p:nvPr/>
        </p:nvSpPr>
        <p:spPr>
          <a:xfrm>
            <a:off x="188913" y="104775"/>
            <a:ext cx="6264275" cy="33655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solidFill>
                  <a:schemeClr val="bg1"/>
                </a:solidFill>
                <a:latin typeface="HY견고딕"/>
                <a:ea typeface="HY견고딕"/>
              </a:rPr>
              <a:t>Part 2 | </a:t>
            </a:r>
            <a:r>
              <a:rPr lang="ko-KR" altLang="en-US" sz="1600" b="1">
                <a:solidFill>
                  <a:schemeClr val="bg1"/>
                </a:solidFill>
                <a:latin typeface="HY견고딕"/>
                <a:ea typeface="HY견고딕"/>
              </a:rPr>
              <a:t>공유재산행정정보시스템 시작하기</a:t>
            </a:r>
            <a:endParaRPr lang="ko-KR" altLang="en-US" sz="1600">
              <a:latin typeface="HY견고딕"/>
              <a:ea typeface="HY견고딕"/>
            </a:endParaRPr>
          </a:p>
        </p:txBody>
      </p:sp>
      <p:sp>
        <p:nvSpPr>
          <p:cNvPr id="17" name="Text Box 171"/>
          <p:cNvSpPr txBox="1">
            <a:spLocks noChangeArrowheads="1"/>
          </p:cNvSpPr>
          <p:nvPr/>
        </p:nvSpPr>
        <p:spPr>
          <a:xfrm>
            <a:off x="785794" y="1666852"/>
            <a:ext cx="2024913" cy="33855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latin typeface="굴림체"/>
                <a:ea typeface="굴림체"/>
              </a:rPr>
              <a:t>1) </a:t>
            </a:r>
            <a:r>
              <a:rPr lang="ko-KR" altLang="en-US" sz="1600" b="1">
                <a:latin typeface="굴림체"/>
                <a:ea typeface="굴림체"/>
              </a:rPr>
              <a:t>실태조사표 출력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955876" y="2024042"/>
            <a:ext cx="5116330" cy="922200"/>
            <a:chOff x="955876" y="3185686"/>
            <a:chExt cx="5116330" cy="922200"/>
          </a:xfrm>
        </p:grpSpPr>
        <p:sp>
          <p:nvSpPr>
            <p:cNvPr id="19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2231189" cy="29815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가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실태조사표 기본정보</a:t>
              </a:r>
            </a:p>
          </p:txBody>
        </p:sp>
        <p:sp>
          <p:nvSpPr>
            <p:cNvPr id="20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64633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실태조사표는 실태조사의 대상을 엑셀파일 형식으로 다운받는 기능을 합니다</a:t>
              </a:r>
              <a:r>
                <a:rPr lang="en-US" altLang="ko-KR" sz="1200">
                  <a:latin typeface="굴림"/>
                  <a:ea typeface="굴림"/>
                </a:rPr>
                <a:t>. </a:t>
              </a:r>
              <a:r>
                <a:rPr lang="ko-KR" altLang="en-US" sz="1200">
                  <a:latin typeface="굴림"/>
                  <a:ea typeface="굴림"/>
                </a:rPr>
                <a:t>본 표를 출력하시고 실사를 나가시는 것이 원칙입니다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  <p:sp>
        <p:nvSpPr>
          <p:cNvPr id="21" name="Text Box 171"/>
          <p:cNvSpPr txBox="1">
            <a:spLocks noChangeArrowheads="1"/>
          </p:cNvSpPr>
          <p:nvPr/>
        </p:nvSpPr>
        <p:spPr>
          <a:xfrm>
            <a:off x="571480" y="1023910"/>
            <a:ext cx="3158510" cy="33855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l">
              <a:defRPr lang="ko-KR" altLang="en-US"/>
            </a:pPr>
            <a:r>
              <a:rPr lang="ko-KR" altLang="en-US" sz="1600">
                <a:latin typeface="HY울릉도B"/>
                <a:ea typeface="HY울릉도B"/>
              </a:rPr>
              <a:t>나</a:t>
            </a:r>
            <a:r>
              <a:rPr lang="en-US" altLang="ko-KR" sz="1600">
                <a:latin typeface="HY울릉도B"/>
                <a:ea typeface="HY울릉도B"/>
              </a:rPr>
              <a:t>. </a:t>
            </a:r>
            <a:r>
              <a:rPr lang="ko-KR" altLang="en-US" sz="1600">
                <a:latin typeface="HY울릉도B"/>
                <a:ea typeface="HY울릉도B"/>
              </a:rPr>
              <a:t>실태조사관련 중요 기능 설명</a:t>
            </a:r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>
          <a:xfrm>
            <a:off x="857232" y="1338651"/>
            <a:ext cx="4857784" cy="27699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85725" indent="-85725" algn="l">
              <a:defRPr lang="ko-KR" altLang="en-US"/>
            </a:pPr>
            <a:r>
              <a:rPr lang="en-US" altLang="ko-KR" sz="1200">
                <a:latin typeface="굴림"/>
                <a:ea typeface="굴림"/>
              </a:rPr>
              <a:t>◦ </a:t>
            </a:r>
            <a:r>
              <a:rPr lang="ko-KR" altLang="en-US" sz="1200">
                <a:latin typeface="굴림"/>
                <a:ea typeface="굴림"/>
              </a:rPr>
              <a:t>전산상의 실태조사 방법을 상세히 설명합니다</a:t>
            </a:r>
            <a:r>
              <a:rPr lang="en-US" altLang="ko-KR" sz="1200">
                <a:latin typeface="굴림"/>
                <a:ea typeface="굴림"/>
              </a:rPr>
              <a:t>.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957245" y="2887792"/>
            <a:ext cx="5116330" cy="552868"/>
            <a:chOff x="955876" y="3185686"/>
            <a:chExt cx="5116330" cy="552868"/>
          </a:xfrm>
        </p:grpSpPr>
        <p:sp>
          <p:nvSpPr>
            <p:cNvPr id="24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899605" cy="29165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나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위치</a:t>
              </a:r>
            </a:p>
          </p:txBody>
        </p:sp>
        <p:sp>
          <p:nvSpPr>
            <p:cNvPr id="25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263434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공유재산관리 </a:t>
              </a:r>
              <a:r>
                <a:rPr lang="en-US" altLang="ko-KR" sz="1200">
                  <a:latin typeface="굴림"/>
                  <a:ea typeface="굴림"/>
                </a:rPr>
                <a:t>&gt; </a:t>
              </a:r>
              <a:r>
                <a:rPr lang="ko-KR" altLang="en-US" sz="1200">
                  <a:latin typeface="굴림"/>
                  <a:ea typeface="굴림"/>
                </a:rPr>
                <a:t>실태조사 </a:t>
              </a:r>
              <a:r>
                <a:rPr lang="en-US" altLang="ko-KR" sz="1200">
                  <a:latin typeface="굴림"/>
                  <a:ea typeface="굴림"/>
                </a:rPr>
                <a:t>&gt; </a:t>
              </a:r>
              <a:r>
                <a:rPr lang="ko-KR" altLang="en-US" sz="1200">
                  <a:latin typeface="굴림"/>
                  <a:ea typeface="굴림"/>
                </a:rPr>
                <a:t>실태조사표 출력</a:t>
              </a:r>
            </a:p>
          </p:txBody>
        </p:sp>
      </p:grpSp>
      <p:sp>
        <p:nvSpPr>
          <p:cNvPr id="27" name="Text Box 171"/>
          <p:cNvSpPr txBox="1">
            <a:spLocks noChangeArrowheads="1"/>
          </p:cNvSpPr>
          <p:nvPr/>
        </p:nvSpPr>
        <p:spPr>
          <a:xfrm>
            <a:off x="955876" y="4167182"/>
            <a:ext cx="888164" cy="29813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l">
              <a:defRPr lang="ko-KR" altLang="en-US"/>
            </a:pPr>
            <a:r>
              <a:rPr lang="ko-KR" altLang="en-US" sz="1400" b="1">
                <a:latin typeface="굴림체"/>
                <a:ea typeface="굴림체"/>
              </a:rPr>
              <a:t>라</a:t>
            </a:r>
            <a:r>
              <a:rPr lang="en-US" altLang="ko-KR" sz="1400" b="1">
                <a:latin typeface="굴림체"/>
                <a:ea typeface="굴림체"/>
              </a:rPr>
              <a:t>) </a:t>
            </a:r>
            <a:r>
              <a:rPr lang="ko-KR" altLang="en-US" sz="1400" b="1">
                <a:latin typeface="굴림체"/>
                <a:ea typeface="굴림체"/>
              </a:rPr>
              <a:t>화면</a:t>
            </a:r>
          </a:p>
        </p:txBody>
      </p:sp>
      <p:pic>
        <p:nvPicPr>
          <p:cNvPr id="228353" name="Picture 1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214422" y="4505736"/>
            <a:ext cx="4959671" cy="1428760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grpSp>
        <p:nvGrpSpPr>
          <p:cNvPr id="30" name="그룹 29"/>
          <p:cNvGrpSpPr/>
          <p:nvPr/>
        </p:nvGrpSpPr>
        <p:grpSpPr>
          <a:xfrm>
            <a:off x="955876" y="3524240"/>
            <a:ext cx="5116330" cy="552868"/>
            <a:chOff x="955876" y="3185686"/>
            <a:chExt cx="5116330" cy="552868"/>
          </a:xfrm>
        </p:grpSpPr>
        <p:sp>
          <p:nvSpPr>
            <p:cNvPr id="31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1335839" cy="29338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다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실행 권한</a:t>
              </a:r>
            </a:p>
          </p:txBody>
        </p:sp>
        <p:sp>
          <p:nvSpPr>
            <p:cNvPr id="32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26516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모든 업무 담당자가 실행 할수 있습니다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955876" y="6073983"/>
            <a:ext cx="5116330" cy="1106866"/>
            <a:chOff x="955876" y="3185686"/>
            <a:chExt cx="5116330" cy="1106866"/>
          </a:xfrm>
        </p:grpSpPr>
        <p:sp>
          <p:nvSpPr>
            <p:cNvPr id="35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888164" cy="29633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마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설명</a:t>
              </a:r>
            </a:p>
          </p:txBody>
        </p:sp>
        <p:sp>
          <p:nvSpPr>
            <p:cNvPr id="36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820568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위와 같은 화면이 나타나면 조건항목을 적당히 선택 후 ‘실태조사표출력’ 버튼을 클릭하면 아래와 같은 엑셀파일을 다운로드 받을 수 있게 됩니다</a:t>
              </a:r>
              <a:r>
                <a:rPr lang="en-US" altLang="ko-KR" sz="1200">
                  <a:latin typeface="굴림"/>
                  <a:ea typeface="굴림"/>
                </a:rPr>
                <a:t>. ‘</a:t>
              </a:r>
              <a:r>
                <a:rPr lang="ko-KR" altLang="en-US" sz="1200">
                  <a:latin typeface="굴림"/>
                  <a:ea typeface="굴림"/>
                </a:rPr>
                <a:t>열기’를 클릭하시기 보다는 ‘저장’을 선택하시고 파일형태로 만드시는 것을 권해 드립니다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  <p:pic>
        <p:nvPicPr>
          <p:cNvPr id="37" name="Picture 3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214422" y="7310454"/>
            <a:ext cx="2328863" cy="1376363"/>
          </a:xfrm>
          <a:prstGeom prst="rect">
            <a:avLst/>
          </a:prstGeom>
          <a:noFill/>
          <a:ln w="9525" algn="ctr">
            <a:noFill/>
            <a:miter/>
          </a:ln>
        </p:spPr>
      </p:pic>
      <p:sp>
        <p:nvSpPr>
          <p:cNvPr id="38" name="Text Box 6"/>
          <p:cNvSpPr txBox="1">
            <a:spLocks noChangeArrowheads="1"/>
          </p:cNvSpPr>
          <p:nvPr/>
        </p:nvSpPr>
        <p:spPr>
          <a:xfrm>
            <a:off x="3643314" y="7239016"/>
            <a:ext cx="2633682" cy="117917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123825" indent="-123825" algn="l">
              <a:defRPr lang="ko-KR" altLang="en-US"/>
            </a:pPr>
            <a:r>
              <a:rPr lang="en-US" altLang="ko-KR" sz="1200">
                <a:latin typeface="굴림"/>
                <a:ea typeface="굴림"/>
              </a:rPr>
              <a:t>- </a:t>
            </a:r>
            <a:r>
              <a:rPr lang="ko-KR" altLang="en-US" sz="1200">
                <a:latin typeface="굴림"/>
                <a:ea typeface="굴림"/>
              </a:rPr>
              <a:t>실태조사표는 토지 대장을 중심으로 출력됩니다</a:t>
            </a:r>
            <a:r>
              <a:rPr lang="en-US" altLang="ko-KR" sz="1200">
                <a:latin typeface="굴림"/>
                <a:ea typeface="굴림"/>
              </a:rPr>
              <a:t>. </a:t>
            </a:r>
            <a:r>
              <a:rPr lang="ko-KR" altLang="en-US" sz="1200">
                <a:latin typeface="굴림"/>
                <a:ea typeface="굴림"/>
              </a:rPr>
              <a:t>실태조사결과 자료를 중심으로 출력 되는 것이 아닙니다</a:t>
            </a:r>
            <a:r>
              <a:rPr lang="en-US" altLang="ko-KR" sz="1200">
                <a:latin typeface="굴림"/>
                <a:ea typeface="굴림"/>
              </a:rPr>
              <a:t>. </a:t>
            </a:r>
            <a:r>
              <a:rPr lang="ko-KR" altLang="en-US" sz="1200">
                <a:latin typeface="굴림"/>
                <a:ea typeface="굴림"/>
              </a:rPr>
              <a:t>실태조사결과 중심의 자료는 ‘실태조사결과조회’부분의 엑셀다운로드 기능을 사용해야 합니다</a:t>
            </a:r>
            <a:r>
              <a:rPr lang="en-US" altLang="ko-KR" sz="1200">
                <a:latin typeface="굴림"/>
                <a:ea typeface="굴림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30"/>
          <p:cNvSpPr txBox="1">
            <a:spLocks noChangeArrowheads="1"/>
          </p:cNvSpPr>
          <p:nvPr/>
        </p:nvSpPr>
        <p:spPr>
          <a:xfrm>
            <a:off x="188913" y="104775"/>
            <a:ext cx="6264275" cy="33655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solidFill>
                  <a:schemeClr val="bg1"/>
                </a:solidFill>
                <a:latin typeface="HY견고딕"/>
                <a:ea typeface="HY견고딕"/>
              </a:rPr>
              <a:t>Part 2 | </a:t>
            </a:r>
            <a:r>
              <a:rPr lang="ko-KR" altLang="en-US" sz="1600" b="1">
                <a:solidFill>
                  <a:schemeClr val="bg1"/>
                </a:solidFill>
                <a:latin typeface="HY견고딕"/>
                <a:ea typeface="HY견고딕"/>
              </a:rPr>
              <a:t>공유재산행정정보시스템 시작하기</a:t>
            </a:r>
            <a:endParaRPr lang="ko-KR" altLang="en-US" sz="1600">
              <a:latin typeface="HY견고딕"/>
              <a:ea typeface="HY견고딕"/>
            </a:endParaRPr>
          </a:p>
        </p:txBody>
      </p:sp>
      <p:pic>
        <p:nvPicPr>
          <p:cNvPr id="35847" name="Picture 4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428736" y="1666852"/>
            <a:ext cx="4461334" cy="1785950"/>
          </a:xfrm>
          <a:prstGeom prst="rect">
            <a:avLst/>
          </a:prstGeom>
          <a:noFill/>
          <a:ln w="9525" algn="ctr">
            <a:noFill/>
            <a:miter/>
          </a:ln>
        </p:spPr>
      </p:pic>
      <p:sp>
        <p:nvSpPr>
          <p:cNvPr id="35852" name="Text Box 4"/>
          <p:cNvSpPr txBox="1">
            <a:spLocks noChangeArrowheads="1"/>
          </p:cNvSpPr>
          <p:nvPr/>
        </p:nvSpPr>
        <p:spPr>
          <a:xfrm>
            <a:off x="642938" y="8739188"/>
            <a:ext cx="5688012" cy="261937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marL="182563" indent="-182563" algn="l">
              <a:defRPr lang="ko-KR" altLang="en-US"/>
            </a:pPr>
            <a:r>
              <a:rPr lang="ko-KR" altLang="en-US"/>
              <a:t>■ 실행권한 </a:t>
            </a:r>
            <a:r>
              <a:rPr lang="en-US" altLang="ko-KR"/>
              <a:t>: </a:t>
            </a:r>
            <a:r>
              <a:rPr lang="ko-KR" altLang="en-US"/>
              <a:t>모든 업무담당자</a:t>
            </a:r>
            <a:endParaRPr lang="en-US" altLang="ko-KR"/>
          </a:p>
        </p:txBody>
      </p:sp>
      <p:grpSp>
        <p:nvGrpSpPr>
          <p:cNvPr id="13" name="그룹 12"/>
          <p:cNvGrpSpPr/>
          <p:nvPr/>
        </p:nvGrpSpPr>
        <p:grpSpPr>
          <a:xfrm>
            <a:off x="955876" y="881034"/>
            <a:ext cx="5116330" cy="737534"/>
            <a:chOff x="955876" y="3185686"/>
            <a:chExt cx="5116330" cy="737534"/>
          </a:xfrm>
        </p:grpSpPr>
        <p:sp>
          <p:nvSpPr>
            <p:cNvPr id="14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888164" cy="29816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바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설명</a:t>
              </a:r>
            </a:p>
          </p:txBody>
        </p:sp>
        <p:sp>
          <p:nvSpPr>
            <p:cNvPr id="15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45091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엑셀파일 저장 후 자료를 열어 보시면 아래와 같은 자료들을 확인 하실 수 있습니다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30"/>
          <p:cNvSpPr txBox="1">
            <a:spLocks noChangeArrowheads="1"/>
          </p:cNvSpPr>
          <p:nvPr/>
        </p:nvSpPr>
        <p:spPr>
          <a:xfrm>
            <a:off x="188913" y="104775"/>
            <a:ext cx="6264275" cy="33655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solidFill>
                  <a:schemeClr val="bg1"/>
                </a:solidFill>
                <a:latin typeface="HY견고딕"/>
                <a:ea typeface="HY견고딕"/>
              </a:rPr>
              <a:t>Part 2 | </a:t>
            </a:r>
            <a:r>
              <a:rPr lang="ko-KR" altLang="en-US" sz="1600" b="1">
                <a:solidFill>
                  <a:schemeClr val="bg1"/>
                </a:solidFill>
                <a:latin typeface="HY견고딕"/>
                <a:ea typeface="HY견고딕"/>
              </a:rPr>
              <a:t>공유재산행정정보시스템 시작하기</a:t>
            </a:r>
            <a:endParaRPr lang="ko-KR" altLang="en-US" sz="1600">
              <a:latin typeface="HY견고딕"/>
              <a:ea typeface="HY견고딕"/>
            </a:endParaRPr>
          </a:p>
        </p:txBody>
      </p:sp>
      <p:sp>
        <p:nvSpPr>
          <p:cNvPr id="17" name="Text Box 171"/>
          <p:cNvSpPr txBox="1">
            <a:spLocks noChangeArrowheads="1"/>
          </p:cNvSpPr>
          <p:nvPr/>
        </p:nvSpPr>
        <p:spPr>
          <a:xfrm>
            <a:off x="785794" y="809596"/>
            <a:ext cx="1718740" cy="33855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latin typeface="굴림체"/>
                <a:ea typeface="굴림체"/>
              </a:rPr>
              <a:t>2) </a:t>
            </a:r>
            <a:r>
              <a:rPr lang="ko-KR" altLang="en-US" sz="1600" b="1">
                <a:latin typeface="굴림체"/>
                <a:ea typeface="굴림체"/>
              </a:rPr>
              <a:t>실태조사관리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955876" y="1166786"/>
            <a:ext cx="5116330" cy="1291532"/>
            <a:chOff x="955876" y="3185686"/>
            <a:chExt cx="5116330" cy="1291532"/>
          </a:xfrm>
        </p:grpSpPr>
        <p:sp>
          <p:nvSpPr>
            <p:cNvPr id="19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2412164" cy="298159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가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실태조사관리 기본정보</a:t>
              </a:r>
            </a:p>
          </p:txBody>
        </p:sp>
        <p:sp>
          <p:nvSpPr>
            <p:cNvPr id="20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100336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실태조사관리는 실태조사의 결과 입력에 도움을 주는 기능을 합니다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실태조사를 실시한 결과를 한 건 씩 입력할 수도 있지만 이는 매우 어려운 작업일수 있으므로 일괄적으로 자료를 생성하는 기능이 필요하여 작성되었습니다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  <p:grpSp>
        <p:nvGrpSpPr>
          <p:cNvPr id="3" name="그룹 22"/>
          <p:cNvGrpSpPr/>
          <p:nvPr/>
        </p:nvGrpSpPr>
        <p:grpSpPr>
          <a:xfrm>
            <a:off x="957245" y="2524108"/>
            <a:ext cx="5116330" cy="552868"/>
            <a:chOff x="955876" y="3185686"/>
            <a:chExt cx="5116330" cy="552868"/>
          </a:xfrm>
        </p:grpSpPr>
        <p:sp>
          <p:nvSpPr>
            <p:cNvPr id="24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899605" cy="29338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나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위치</a:t>
              </a:r>
            </a:p>
          </p:txBody>
        </p:sp>
        <p:sp>
          <p:nvSpPr>
            <p:cNvPr id="25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265168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공유재산관리 </a:t>
              </a:r>
              <a:r>
                <a:rPr lang="en-US" altLang="ko-KR" sz="1200">
                  <a:latin typeface="굴림"/>
                  <a:ea typeface="굴림"/>
                </a:rPr>
                <a:t>&gt; </a:t>
              </a:r>
              <a:r>
                <a:rPr lang="ko-KR" altLang="en-US" sz="1200">
                  <a:latin typeface="굴림"/>
                  <a:ea typeface="굴림"/>
                </a:rPr>
                <a:t>실태조사 </a:t>
              </a:r>
              <a:r>
                <a:rPr lang="en-US" altLang="ko-KR" sz="1200">
                  <a:latin typeface="굴림"/>
                  <a:ea typeface="굴림"/>
                </a:rPr>
                <a:t>&gt; </a:t>
              </a:r>
              <a:r>
                <a:rPr lang="ko-KR" altLang="en-US" sz="1200">
                  <a:latin typeface="굴림"/>
                  <a:ea typeface="굴림"/>
                </a:rPr>
                <a:t>실태조사 관리</a:t>
              </a:r>
            </a:p>
          </p:txBody>
        </p:sp>
      </p:grpSp>
      <p:sp>
        <p:nvSpPr>
          <p:cNvPr id="27" name="Text Box 171"/>
          <p:cNvSpPr txBox="1">
            <a:spLocks noChangeArrowheads="1"/>
          </p:cNvSpPr>
          <p:nvPr/>
        </p:nvSpPr>
        <p:spPr>
          <a:xfrm>
            <a:off x="955876" y="4660754"/>
            <a:ext cx="888164" cy="30777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l">
              <a:defRPr lang="ko-KR" altLang="en-US"/>
            </a:pPr>
            <a:r>
              <a:rPr lang="ko-KR" altLang="en-US" sz="1400" b="1">
                <a:latin typeface="굴림체"/>
                <a:ea typeface="굴림체"/>
              </a:rPr>
              <a:t>라</a:t>
            </a:r>
            <a:r>
              <a:rPr lang="en-US" altLang="ko-KR" sz="1400" b="1">
                <a:latin typeface="굴림체"/>
                <a:ea typeface="굴림체"/>
              </a:rPr>
              <a:t>) </a:t>
            </a:r>
            <a:r>
              <a:rPr lang="ko-KR" altLang="en-US" sz="1400" b="1">
                <a:latin typeface="굴림체"/>
                <a:ea typeface="굴림체"/>
              </a:rPr>
              <a:t>화면</a:t>
            </a:r>
          </a:p>
        </p:txBody>
      </p:sp>
      <p:grpSp>
        <p:nvGrpSpPr>
          <p:cNvPr id="4" name="그룹 29"/>
          <p:cNvGrpSpPr/>
          <p:nvPr/>
        </p:nvGrpSpPr>
        <p:grpSpPr>
          <a:xfrm>
            <a:off x="955876" y="3160556"/>
            <a:ext cx="5116330" cy="1291532"/>
            <a:chOff x="955876" y="3185686"/>
            <a:chExt cx="5116330" cy="1291532"/>
          </a:xfrm>
        </p:grpSpPr>
        <p:sp>
          <p:nvSpPr>
            <p:cNvPr id="31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1335839" cy="295114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다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실행 권한</a:t>
              </a:r>
            </a:p>
          </p:txBody>
        </p:sp>
        <p:sp>
          <p:nvSpPr>
            <p:cNvPr id="32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100032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33350" indent="-133350" algn="l">
                <a:defRPr lang="ko-KR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/>
                <a:t>시도 업무담당자 </a:t>
              </a:r>
              <a:r>
                <a:rPr lang="en-US" altLang="ko-KR" sz="1200"/>
                <a:t>(</a:t>
              </a:r>
              <a:r>
                <a:rPr lang="ko-KR" altLang="en-US" sz="1200"/>
                <a:t>총괄담당</a:t>
              </a:r>
              <a:r>
                <a:rPr lang="en-US" altLang="ko-KR" sz="1200"/>
                <a:t>,</a:t>
              </a:r>
              <a:r>
                <a:rPr lang="ko-KR" altLang="en-US" sz="1200"/>
                <a:t>각 부서담당</a:t>
              </a:r>
              <a:r>
                <a:rPr lang="en-US" altLang="ko-KR" sz="1200"/>
                <a:t>) </a:t>
              </a:r>
              <a:r>
                <a:rPr lang="ko-KR" altLang="en-US" sz="1200"/>
                <a:t>만 실행할 수 있습니다</a:t>
              </a:r>
              <a:r>
                <a:rPr lang="en-US" altLang="ko-KR" sz="1200"/>
                <a:t>.</a:t>
              </a:r>
            </a:p>
            <a:p>
              <a:pPr marL="133350" indent="-133350" algn="l">
                <a:defRPr lang="ko-KR"/>
              </a:pPr>
              <a:r>
                <a:rPr lang="en-US" altLang="ko-KR" sz="1200"/>
                <a:t>- </a:t>
              </a:r>
              <a:r>
                <a:rPr lang="ko-KR" altLang="en-US" sz="1200"/>
                <a:t>시군구 담당자는 일괄생성을 할 수 없습니다</a:t>
              </a:r>
              <a:r>
                <a:rPr lang="en-US" altLang="ko-KR" sz="1200"/>
                <a:t>.  </a:t>
              </a:r>
              <a:r>
                <a:rPr lang="ko-KR" altLang="en-US" sz="1200"/>
                <a:t>업무총괄담당자나 부서담당자에게 부탁하여 일괄생성을 실행하시기 바랍니다</a:t>
              </a:r>
              <a:r>
                <a:rPr lang="en-US" altLang="ko-KR" sz="1200"/>
                <a:t>. </a:t>
              </a:r>
              <a:r>
                <a:rPr lang="ko-KR" altLang="en-US" sz="1200"/>
                <a:t>이는 일괄생성이 이미 되어 있는자료가 다른 담당자에 의해 변경되는 것을 방지하기 위함입니다</a:t>
              </a:r>
              <a:r>
                <a:rPr lang="en-US" altLang="ko-KR" sz="1200"/>
                <a:t>.</a:t>
              </a:r>
            </a:p>
          </p:txBody>
        </p:sp>
      </p:grpSp>
      <p:grpSp>
        <p:nvGrpSpPr>
          <p:cNvPr id="5" name="그룹 33"/>
          <p:cNvGrpSpPr/>
          <p:nvPr/>
        </p:nvGrpSpPr>
        <p:grpSpPr>
          <a:xfrm>
            <a:off x="955876" y="7346596"/>
            <a:ext cx="5116330" cy="2030195"/>
            <a:chOff x="955876" y="3185686"/>
            <a:chExt cx="5116330" cy="2030195"/>
          </a:xfrm>
        </p:grpSpPr>
        <p:sp>
          <p:nvSpPr>
            <p:cNvPr id="35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888164" cy="30777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마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설명</a:t>
              </a:r>
            </a:p>
          </p:txBody>
        </p:sp>
        <p:sp>
          <p:nvSpPr>
            <p:cNvPr id="36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173870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33350" indent="-133350" algn="l">
                <a:defRPr lang="ko-KR"/>
              </a:pPr>
              <a:r>
                <a:rPr lang="en-US" altLang="ko-KR" sz="1200">
                  <a:latin typeface="굴림"/>
                  <a:ea typeface="굴림"/>
                </a:rPr>
                <a:t>-</a:t>
              </a:r>
              <a:r>
                <a:rPr lang="ko-KR" altLang="en-US" sz="1200"/>
                <a:t> 과년도자료일괄생성 </a:t>
              </a:r>
              <a:r>
                <a:rPr lang="en-US" altLang="ko-KR" sz="1200"/>
                <a:t>:  </a:t>
              </a:r>
              <a:r>
                <a:rPr lang="ko-KR" altLang="en-US" sz="1200"/>
                <a:t>과년도</a:t>
              </a:r>
              <a:r>
                <a:rPr lang="en-US" altLang="ko-KR" sz="1200"/>
                <a:t>(</a:t>
              </a:r>
              <a:r>
                <a:rPr lang="ko-KR" altLang="en-US" sz="1200"/>
                <a:t>작년</a:t>
              </a:r>
              <a:r>
                <a:rPr lang="en-US" altLang="ko-KR" sz="1200"/>
                <a:t>) </a:t>
              </a:r>
              <a:r>
                <a:rPr lang="ko-KR" altLang="en-US" sz="1200"/>
                <a:t>자료를 기준으로 실태조사를 생성합니다</a:t>
              </a:r>
              <a:r>
                <a:rPr lang="en-US" altLang="ko-KR" sz="1200"/>
                <a:t>. </a:t>
              </a:r>
              <a:r>
                <a:rPr lang="ko-KR" altLang="en-US" sz="1200"/>
                <a:t>이후에는 실제로 자료의 변경이 필요한 자료만 검색하여 수정하시면 됩니다</a:t>
              </a:r>
              <a:r>
                <a:rPr lang="en-US" altLang="ko-KR" sz="1200"/>
                <a:t>.</a:t>
              </a:r>
              <a:r>
                <a:rPr lang="ko-KR" altLang="en-US" sz="1200"/>
                <a:t> </a:t>
              </a:r>
              <a:r>
                <a:rPr lang="en-US" altLang="ko-KR" sz="1200"/>
                <a:t>!!</a:t>
              </a:r>
              <a:r>
                <a:rPr lang="ko-KR" altLang="en-US" sz="1200"/>
                <a:t>주의</a:t>
              </a:r>
              <a:r>
                <a:rPr lang="en-US" altLang="ko-KR" sz="1200"/>
                <a:t>!! =&gt; </a:t>
              </a:r>
              <a:r>
                <a:rPr lang="ko-KR" altLang="en-US" sz="1200"/>
                <a:t>일괄생성을 다시 실행하면 기존의 자료는 모두 삭제됩니다</a:t>
              </a:r>
              <a:r>
                <a:rPr lang="en-US" altLang="ko-KR" sz="1200"/>
                <a:t>. !!</a:t>
              </a:r>
              <a:r>
                <a:rPr lang="ko-KR" altLang="en-US" sz="1200"/>
                <a:t>주의</a:t>
              </a:r>
              <a:r>
                <a:rPr lang="en-US" altLang="ko-KR" sz="1200"/>
                <a:t>!!</a:t>
              </a:r>
            </a:p>
            <a:p>
              <a:pPr marL="133350" indent="-133350" algn="l">
                <a:defRPr lang="ko-KR"/>
              </a:pPr>
              <a:r>
                <a:rPr lang="en-US" altLang="ko-KR" sz="1200"/>
                <a:t>- </a:t>
              </a:r>
              <a:r>
                <a:rPr lang="ko-KR" altLang="en-US" sz="1200"/>
                <a:t>실태조사일괄생성 </a:t>
              </a:r>
              <a:r>
                <a:rPr lang="en-US" altLang="ko-KR" sz="1200"/>
                <a:t>: </a:t>
              </a:r>
              <a:r>
                <a:rPr lang="ko-KR" altLang="en-US" sz="1200"/>
                <a:t>전산대장을 기준으로 실태조사를 생성합니다</a:t>
              </a:r>
              <a:r>
                <a:rPr lang="en-US" altLang="ko-KR" sz="1200"/>
                <a:t>. !!</a:t>
              </a:r>
              <a:r>
                <a:rPr lang="ko-KR" altLang="en-US" sz="1200"/>
                <a:t>주의</a:t>
              </a:r>
              <a:r>
                <a:rPr lang="en-US" altLang="ko-KR" sz="1200"/>
                <a:t>!! =&gt; </a:t>
              </a:r>
              <a:r>
                <a:rPr lang="ko-KR" altLang="en-US" sz="1200"/>
                <a:t>일괄생성을 다시 실행하면 기존의 자료는 모두 삭제됩니다</a:t>
              </a:r>
              <a:r>
                <a:rPr lang="en-US" altLang="ko-KR" sz="1200"/>
                <a:t>. !!</a:t>
              </a:r>
              <a:r>
                <a:rPr lang="ko-KR" altLang="en-US" sz="1200"/>
                <a:t>주의</a:t>
              </a:r>
              <a:r>
                <a:rPr lang="en-US" altLang="ko-KR" sz="1200"/>
                <a:t>!!</a:t>
              </a:r>
            </a:p>
            <a:p>
              <a:pPr marL="133350" indent="-133350" algn="l">
                <a:defRPr lang="ko-KR"/>
              </a:pPr>
              <a:r>
                <a:rPr lang="en-US" altLang="ko-KR" sz="1200"/>
                <a:t>- </a:t>
              </a:r>
              <a:r>
                <a:rPr lang="ko-KR" altLang="en-US" sz="1200"/>
                <a:t>조사자</a:t>
              </a:r>
              <a:r>
                <a:rPr lang="en-US" altLang="ko-KR" sz="1200"/>
                <a:t>/</a:t>
              </a:r>
              <a:r>
                <a:rPr lang="ko-KR" altLang="en-US" sz="1200"/>
                <a:t>확인자일괄변경 </a:t>
              </a:r>
              <a:r>
                <a:rPr lang="en-US" altLang="ko-KR" sz="1200"/>
                <a:t>:  </a:t>
              </a:r>
              <a:r>
                <a:rPr lang="ko-KR" altLang="en-US" sz="1200"/>
                <a:t>정보중의 조사자와 확인자를 일괄적으로  변경합니다</a:t>
              </a:r>
              <a:r>
                <a:rPr lang="en-US" altLang="ko-KR" sz="1200"/>
                <a:t>.</a:t>
              </a:r>
            </a:p>
          </p:txBody>
        </p:sp>
      </p:grpSp>
      <p:pic>
        <p:nvPicPr>
          <p:cNvPr id="279554" name="Picture 2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285859" y="4953000"/>
            <a:ext cx="4828567" cy="2286016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30"/>
          <p:cNvSpPr txBox="1">
            <a:spLocks noChangeArrowheads="1"/>
          </p:cNvSpPr>
          <p:nvPr/>
        </p:nvSpPr>
        <p:spPr>
          <a:xfrm>
            <a:off x="188913" y="104775"/>
            <a:ext cx="6264275" cy="33655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solidFill>
                  <a:schemeClr val="bg1"/>
                </a:solidFill>
                <a:latin typeface="HY견고딕"/>
                <a:ea typeface="HY견고딕"/>
              </a:rPr>
              <a:t>Part 2 | </a:t>
            </a:r>
            <a:r>
              <a:rPr lang="ko-KR" altLang="en-US" sz="1600" b="1">
                <a:solidFill>
                  <a:schemeClr val="bg1"/>
                </a:solidFill>
                <a:latin typeface="HY견고딕"/>
                <a:ea typeface="HY견고딕"/>
              </a:rPr>
              <a:t>공유재산행정정보시스템 시작하기</a:t>
            </a:r>
            <a:endParaRPr lang="ko-KR" altLang="en-US" sz="1600">
              <a:latin typeface="HY견고딕"/>
              <a:ea typeface="HY견고딕"/>
            </a:endParaRPr>
          </a:p>
        </p:txBody>
      </p:sp>
      <p:sp>
        <p:nvSpPr>
          <p:cNvPr id="35852" name="Text Box 4"/>
          <p:cNvSpPr txBox="1">
            <a:spLocks noChangeArrowheads="1"/>
          </p:cNvSpPr>
          <p:nvPr/>
        </p:nvSpPr>
        <p:spPr>
          <a:xfrm>
            <a:off x="642938" y="8739188"/>
            <a:ext cx="5688012" cy="261937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marL="182563" indent="-182563" algn="l">
              <a:defRPr lang="ko-KR" altLang="en-US"/>
            </a:pPr>
            <a:r>
              <a:rPr lang="ko-KR" altLang="en-US"/>
              <a:t>■ 실행권한 </a:t>
            </a:r>
            <a:r>
              <a:rPr lang="en-US" altLang="ko-KR"/>
              <a:t>: </a:t>
            </a:r>
            <a:r>
              <a:rPr lang="ko-KR" altLang="en-US"/>
              <a:t>모든 업무담당자</a:t>
            </a:r>
            <a:endParaRPr lang="en-US" altLang="ko-KR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>
          <a:xfrm>
            <a:off x="1214422" y="1156903"/>
            <a:ext cx="4857784" cy="45091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123825" indent="-123825" algn="l">
              <a:defRPr lang="ko-KR" altLang="en-US"/>
            </a:pPr>
            <a:r>
              <a:rPr lang="en-US" altLang="ko-KR" sz="1200">
                <a:latin typeface="굴림"/>
                <a:ea typeface="굴림"/>
              </a:rPr>
              <a:t>- </a:t>
            </a:r>
            <a:r>
              <a:rPr lang="ko-KR" altLang="en-US" sz="1200">
                <a:latin typeface="굴림"/>
                <a:ea typeface="굴림"/>
              </a:rPr>
              <a:t>과년도자료일괄생성이나 실태조사일괄생성은 둘 중에 업무에 맞게 한가지만 실행하시면 됩니다</a:t>
            </a:r>
            <a:r>
              <a:rPr lang="en-US" altLang="ko-KR" sz="1200">
                <a:latin typeface="굴림"/>
                <a:ea typeface="굴림"/>
              </a:rPr>
              <a:t>.</a:t>
            </a:r>
          </a:p>
        </p:txBody>
      </p:sp>
      <p:grpSp>
        <p:nvGrpSpPr>
          <p:cNvPr id="8" name="그룹 29"/>
          <p:cNvGrpSpPr/>
          <p:nvPr/>
        </p:nvGrpSpPr>
        <p:grpSpPr>
          <a:xfrm>
            <a:off x="955876" y="1881166"/>
            <a:ext cx="5116330" cy="1476198"/>
            <a:chOff x="955876" y="3185686"/>
            <a:chExt cx="5116330" cy="1476198"/>
          </a:xfrm>
        </p:grpSpPr>
        <p:sp>
          <p:nvSpPr>
            <p:cNvPr id="9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1069139" cy="298154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바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주의점</a:t>
              </a:r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118433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33350" indent="-133350" algn="l">
                <a:buChar char="-"/>
                <a:defRPr lang="ko-KR"/>
              </a:pPr>
              <a:r>
                <a:rPr lang="ko-KR" altLang="en-US" sz="1200">
                  <a:latin typeface="굴림"/>
                  <a:ea typeface="굴림"/>
                </a:rPr>
                <a:t>본 화면의 기능들 중 ‘과년도자료일괄생성’ 과 ‘실태조사일괄생성’은 매우 위험한 작업일수 있습니다</a:t>
              </a:r>
              <a:r>
                <a:rPr lang="en-US" altLang="ko-KR" sz="1200">
                  <a:latin typeface="굴림"/>
                  <a:ea typeface="굴림"/>
                </a:rPr>
                <a:t>. </a:t>
              </a:r>
              <a:r>
                <a:rPr lang="ko-KR" altLang="en-US" sz="1200">
                  <a:latin typeface="굴림"/>
                  <a:ea typeface="굴림"/>
                </a:rPr>
                <a:t>기존에 생성했던 자료를 모두 잃을 수 있으니 주의 하시기 바랍니다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  <a:p>
              <a:pPr marL="133350" indent="-133350" algn="l">
                <a:defRPr lang="ko-KR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본 화면에서의 작업은 해당연도에만 유효 합니다</a:t>
              </a:r>
              <a:r>
                <a:rPr lang="en-US" altLang="ko-KR" sz="1200">
                  <a:latin typeface="굴림"/>
                  <a:ea typeface="굴림"/>
                </a:rPr>
                <a:t>. </a:t>
              </a:r>
              <a:r>
                <a:rPr lang="ko-KR" altLang="en-US" sz="1200">
                  <a:latin typeface="굴림"/>
                  <a:ea typeface="굴림"/>
                </a:rPr>
                <a:t>즉</a:t>
              </a:r>
              <a:r>
                <a:rPr lang="en-US" altLang="ko-KR" sz="1200">
                  <a:latin typeface="굴림"/>
                  <a:ea typeface="굴림"/>
                </a:rPr>
                <a:t>, </a:t>
              </a:r>
              <a:r>
                <a:rPr lang="ko-KR" altLang="en-US" sz="1200">
                  <a:latin typeface="굴림"/>
                  <a:ea typeface="굴림"/>
                </a:rPr>
                <a:t>올해에 작년의 자료 나 그 이전 자료를 수정하거나 생성 할 수 없습니다</a:t>
              </a:r>
              <a:r>
                <a:rPr lang="en-US" altLang="ko-KR" sz="1200">
                  <a:latin typeface="굴림"/>
                  <a:ea typeface="굴림"/>
                </a:rPr>
                <a:t>.  </a:t>
              </a:r>
              <a:r>
                <a:rPr lang="ko-KR" altLang="en-US" sz="1200">
                  <a:latin typeface="굴림"/>
                  <a:ea typeface="굴림"/>
                </a:rPr>
                <a:t>매 해 년도 말까지는 보고를 완료해 주시기 바랍니다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  <a:endParaRPr lang="en-US" altLang="ko-KR" sz="120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30"/>
          <p:cNvSpPr txBox="1">
            <a:spLocks noChangeArrowheads="1"/>
          </p:cNvSpPr>
          <p:nvPr/>
        </p:nvSpPr>
        <p:spPr>
          <a:xfrm>
            <a:off x="188913" y="104775"/>
            <a:ext cx="6264275" cy="33655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solidFill>
                  <a:schemeClr val="bg1"/>
                </a:solidFill>
                <a:latin typeface="HY견고딕"/>
                <a:ea typeface="HY견고딕"/>
              </a:rPr>
              <a:t>Part 2 | </a:t>
            </a:r>
            <a:r>
              <a:rPr lang="ko-KR" altLang="en-US" sz="1600" b="1">
                <a:solidFill>
                  <a:schemeClr val="bg1"/>
                </a:solidFill>
                <a:latin typeface="HY견고딕"/>
                <a:ea typeface="HY견고딕"/>
              </a:rPr>
              <a:t>공유재산행정정보시스템 시작하기</a:t>
            </a:r>
            <a:endParaRPr lang="ko-KR" altLang="en-US" sz="1600">
              <a:latin typeface="HY견고딕"/>
              <a:ea typeface="HY견고딕"/>
            </a:endParaRPr>
          </a:p>
        </p:txBody>
      </p:sp>
      <p:sp>
        <p:nvSpPr>
          <p:cNvPr id="17" name="Text Box 171"/>
          <p:cNvSpPr txBox="1">
            <a:spLocks noChangeArrowheads="1"/>
          </p:cNvSpPr>
          <p:nvPr/>
        </p:nvSpPr>
        <p:spPr>
          <a:xfrm>
            <a:off x="781566" y="809596"/>
            <a:ext cx="1819729" cy="33855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latin typeface="굴림체"/>
                <a:ea typeface="굴림체"/>
              </a:rPr>
              <a:t>3) </a:t>
            </a:r>
            <a:r>
              <a:rPr lang="ko-KR" altLang="en-US" sz="1600" b="1">
                <a:latin typeface="굴림체"/>
                <a:ea typeface="굴림체"/>
              </a:rPr>
              <a:t>실태조사 조회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955876" y="1166786"/>
            <a:ext cx="5116330" cy="922200"/>
            <a:chOff x="955876" y="3185686"/>
            <a:chExt cx="5116330" cy="922200"/>
          </a:xfrm>
        </p:grpSpPr>
        <p:sp>
          <p:nvSpPr>
            <p:cNvPr id="19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2412164" cy="298159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가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실태조사조회 기본정보</a:t>
              </a:r>
            </a:p>
          </p:txBody>
        </p:sp>
        <p:sp>
          <p:nvSpPr>
            <p:cNvPr id="20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64633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실태조사조회는 실태조사의 결과를 검색합니다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관리기능은 존재하지 않음으로 자료를 수정하거나 생성시에는 ‘실태조사 관리’ 메뉴에서 작업해 주시기 바랍니다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  <p:grpSp>
        <p:nvGrpSpPr>
          <p:cNvPr id="3" name="그룹 22"/>
          <p:cNvGrpSpPr/>
          <p:nvPr/>
        </p:nvGrpSpPr>
        <p:grpSpPr>
          <a:xfrm>
            <a:off x="957245" y="2095480"/>
            <a:ext cx="5116330" cy="552868"/>
            <a:chOff x="955876" y="3185686"/>
            <a:chExt cx="5116330" cy="552868"/>
          </a:xfrm>
        </p:grpSpPr>
        <p:sp>
          <p:nvSpPr>
            <p:cNvPr id="24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899605" cy="29339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나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위치</a:t>
              </a:r>
            </a:p>
          </p:txBody>
        </p:sp>
        <p:sp>
          <p:nvSpPr>
            <p:cNvPr id="25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26517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공유재산관리 </a:t>
              </a:r>
              <a:r>
                <a:rPr lang="en-US" altLang="ko-KR" sz="1200">
                  <a:latin typeface="굴림"/>
                  <a:ea typeface="굴림"/>
                </a:rPr>
                <a:t>&gt; </a:t>
              </a:r>
              <a:r>
                <a:rPr lang="ko-KR" altLang="en-US" sz="1200">
                  <a:latin typeface="굴림"/>
                  <a:ea typeface="굴림"/>
                </a:rPr>
                <a:t>실태조사 </a:t>
              </a:r>
              <a:r>
                <a:rPr lang="en-US" altLang="ko-KR" sz="1200">
                  <a:latin typeface="굴림"/>
                  <a:ea typeface="굴림"/>
                </a:rPr>
                <a:t>&gt; </a:t>
              </a:r>
              <a:r>
                <a:rPr lang="ko-KR" altLang="en-US" sz="1200">
                  <a:latin typeface="굴림"/>
                  <a:ea typeface="굴림"/>
                </a:rPr>
                <a:t>실태조사 조회</a:t>
              </a:r>
            </a:p>
          </p:txBody>
        </p:sp>
      </p:grpSp>
      <p:sp>
        <p:nvSpPr>
          <p:cNvPr id="27" name="Text Box 171"/>
          <p:cNvSpPr txBox="1">
            <a:spLocks noChangeArrowheads="1"/>
          </p:cNvSpPr>
          <p:nvPr/>
        </p:nvSpPr>
        <p:spPr>
          <a:xfrm>
            <a:off x="955876" y="3309926"/>
            <a:ext cx="888164" cy="29814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l">
              <a:defRPr lang="ko-KR" altLang="en-US"/>
            </a:pPr>
            <a:r>
              <a:rPr lang="ko-KR" altLang="en-US" sz="1400" b="1">
                <a:latin typeface="굴림체"/>
                <a:ea typeface="굴림체"/>
              </a:rPr>
              <a:t>라</a:t>
            </a:r>
            <a:r>
              <a:rPr lang="en-US" altLang="ko-KR" sz="1400" b="1">
                <a:latin typeface="굴림체"/>
                <a:ea typeface="굴림체"/>
              </a:rPr>
              <a:t>) </a:t>
            </a:r>
            <a:r>
              <a:rPr lang="ko-KR" altLang="en-US" sz="1400" b="1">
                <a:latin typeface="굴림체"/>
                <a:ea typeface="굴림체"/>
              </a:rPr>
              <a:t>화면</a:t>
            </a:r>
          </a:p>
        </p:txBody>
      </p:sp>
      <p:grpSp>
        <p:nvGrpSpPr>
          <p:cNvPr id="4" name="그룹 29"/>
          <p:cNvGrpSpPr/>
          <p:nvPr/>
        </p:nvGrpSpPr>
        <p:grpSpPr>
          <a:xfrm>
            <a:off x="955876" y="2738422"/>
            <a:ext cx="5116330" cy="552868"/>
            <a:chOff x="955876" y="3185686"/>
            <a:chExt cx="5116330" cy="552868"/>
          </a:xfrm>
        </p:grpSpPr>
        <p:sp>
          <p:nvSpPr>
            <p:cNvPr id="31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1335839" cy="298148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다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실행 권한</a:t>
              </a:r>
            </a:p>
          </p:txBody>
        </p:sp>
        <p:sp>
          <p:nvSpPr>
            <p:cNvPr id="32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276999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33350" indent="-133350" algn="l">
                <a:defRPr lang="ko-KR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모든 업무 담당자가 실행할 수 있습니다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  <a:endParaRPr lang="en-US" altLang="ko-KR" sz="1200"/>
            </a:p>
          </p:txBody>
        </p:sp>
      </p:grpSp>
      <p:grpSp>
        <p:nvGrpSpPr>
          <p:cNvPr id="5" name="그룹 33"/>
          <p:cNvGrpSpPr/>
          <p:nvPr/>
        </p:nvGrpSpPr>
        <p:grpSpPr>
          <a:xfrm>
            <a:off x="955876" y="6667229"/>
            <a:ext cx="5116330" cy="2214861"/>
            <a:chOff x="955876" y="3185686"/>
            <a:chExt cx="5116330" cy="2214861"/>
          </a:xfrm>
        </p:grpSpPr>
        <p:sp>
          <p:nvSpPr>
            <p:cNvPr id="35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888164" cy="29364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마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설명</a:t>
              </a:r>
            </a:p>
          </p:txBody>
        </p:sp>
        <p:sp>
          <p:nvSpPr>
            <p:cNvPr id="36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191324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33350" indent="-133350" algn="l">
                <a:defRPr lang="ko-KR"/>
              </a:pPr>
              <a:r>
                <a:rPr lang="en-US" altLang="ko-KR" sz="1200">
                  <a:latin typeface="굴림"/>
                  <a:ea typeface="굴림"/>
                </a:rPr>
                <a:t>-</a:t>
              </a:r>
              <a:r>
                <a:rPr lang="ko-KR" altLang="en-US" sz="1200">
                  <a:latin typeface="굴림"/>
                  <a:ea typeface="굴림"/>
                </a:rPr>
                <a:t> 본 화면에서는 실태조사로 인해 생성 된 자료를 출력하거나 엑셀다운로드를 받을 수 있습니다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  <a:p>
              <a:pPr marL="133350" indent="-133350" algn="l">
                <a:defRPr lang="ko-KR"/>
              </a:pPr>
              <a:endParaRPr lang="en-US" altLang="ko-KR" sz="1200">
                <a:latin typeface="굴림"/>
                <a:ea typeface="굴림"/>
              </a:endParaRPr>
            </a:p>
            <a:p>
              <a:pPr marL="133350" indent="-133350" algn="l">
                <a:defRPr lang="ko-KR"/>
              </a:pPr>
              <a:endParaRPr lang="en-US" altLang="ko-KR" sz="1200">
                <a:latin typeface="굴림"/>
                <a:ea typeface="굴림"/>
              </a:endParaRPr>
            </a:p>
            <a:p>
              <a:pPr marL="133350" indent="-133350" algn="l">
                <a:defRPr lang="ko-KR"/>
              </a:pPr>
              <a:endParaRPr lang="en-US" altLang="ko-KR" sz="1200">
                <a:latin typeface="굴림"/>
                <a:ea typeface="굴림"/>
              </a:endParaRPr>
            </a:p>
            <a:p>
              <a:pPr marL="133350" indent="-133350" algn="l">
                <a:defRPr lang="ko-KR"/>
              </a:pPr>
              <a:r>
                <a:rPr lang="en-US" altLang="ko-KR" sz="1200">
                  <a:latin typeface="굴림"/>
                  <a:ea typeface="굴림"/>
                </a:rPr>
                <a:t>-</a:t>
              </a:r>
              <a:r>
                <a:rPr lang="ko-KR" altLang="en-US" sz="1200">
                  <a:latin typeface="굴림"/>
                  <a:ea typeface="굴림"/>
                </a:rPr>
                <a:t> 실태조사다운로드 </a:t>
              </a:r>
              <a:r>
                <a:rPr lang="en-US" altLang="ko-KR" sz="1200">
                  <a:latin typeface="굴림"/>
                  <a:ea typeface="굴림"/>
                </a:rPr>
                <a:t>: </a:t>
              </a:r>
              <a:r>
                <a:rPr lang="ko-KR" altLang="en-US" sz="1200">
                  <a:latin typeface="굴림"/>
                  <a:ea typeface="굴림"/>
                </a:rPr>
                <a:t>조회된 정보를 엑셀다운로드 합니다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  <a:p>
              <a:pPr marL="133350" indent="-133350" algn="l">
                <a:defRPr lang="ko-KR"/>
              </a:pPr>
              <a:r>
                <a:rPr lang="en-US" altLang="ko-KR" sz="1200">
                  <a:latin typeface="굴림"/>
                  <a:ea typeface="굴림"/>
                </a:rPr>
                <a:t>-</a:t>
              </a:r>
              <a:r>
                <a:rPr lang="ko-KR" altLang="en-US" sz="1200">
                  <a:latin typeface="굴림"/>
                  <a:ea typeface="굴림"/>
                </a:rPr>
                <a:t> 대부다운로드 </a:t>
              </a:r>
              <a:r>
                <a:rPr lang="en-US" altLang="ko-KR" sz="1200">
                  <a:latin typeface="굴림"/>
                  <a:ea typeface="굴림"/>
                </a:rPr>
                <a:t>: </a:t>
              </a:r>
              <a:r>
                <a:rPr lang="ko-KR" altLang="en-US" sz="1200">
                  <a:latin typeface="굴림"/>
                  <a:ea typeface="굴림"/>
                </a:rPr>
                <a:t>실태조사서 상 대부가 되어 있는 자료를 다운로드 합니다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  <a:p>
              <a:pPr marL="133350" indent="-133350" algn="l">
                <a:defRPr lang="ko-KR"/>
              </a:pPr>
              <a:r>
                <a:rPr lang="en-US" altLang="ko-KR" sz="1200">
                  <a:latin typeface="굴림"/>
                  <a:ea typeface="굴림"/>
                </a:rPr>
                <a:t>-</a:t>
              </a:r>
              <a:r>
                <a:rPr lang="ko-KR" altLang="en-US" sz="1200">
                  <a:latin typeface="굴림"/>
                  <a:ea typeface="굴림"/>
                </a:rPr>
                <a:t> 무단점다운로드 </a:t>
              </a:r>
              <a:r>
                <a:rPr lang="en-US" altLang="ko-KR" sz="1200">
                  <a:latin typeface="굴림"/>
                  <a:ea typeface="굴림"/>
                </a:rPr>
                <a:t>: </a:t>
              </a:r>
              <a:r>
                <a:rPr lang="ko-KR" altLang="en-US" sz="1200">
                  <a:latin typeface="굴림"/>
                  <a:ea typeface="굴림"/>
                </a:rPr>
                <a:t>무단점유된 자료를 다운로드 합니다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  <a:p>
              <a:pPr marL="133350" indent="-133350" algn="l">
                <a:defRPr lang="ko-KR"/>
              </a:pPr>
              <a:endParaRPr lang="en-US" altLang="ko-KR" sz="1200">
                <a:latin typeface="굴림"/>
                <a:ea typeface="굴림"/>
              </a:endParaRPr>
            </a:p>
          </p:txBody>
        </p:sp>
      </p:grpSp>
      <p:pic>
        <p:nvPicPr>
          <p:cNvPr id="281602" name="Picture 2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214423" y="3595679"/>
            <a:ext cx="5000660" cy="2835774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30"/>
          <p:cNvSpPr txBox="1">
            <a:spLocks noChangeArrowheads="1"/>
          </p:cNvSpPr>
          <p:nvPr/>
        </p:nvSpPr>
        <p:spPr>
          <a:xfrm>
            <a:off x="188913" y="104775"/>
            <a:ext cx="6264275" cy="33655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solidFill>
                  <a:schemeClr val="bg1"/>
                </a:solidFill>
                <a:latin typeface="HY견고딕"/>
                <a:ea typeface="HY견고딕"/>
              </a:rPr>
              <a:t>Part 2 | </a:t>
            </a:r>
            <a:r>
              <a:rPr lang="ko-KR" altLang="en-US" sz="1600" b="1">
                <a:solidFill>
                  <a:schemeClr val="bg1"/>
                </a:solidFill>
                <a:latin typeface="HY견고딕"/>
                <a:ea typeface="HY견고딕"/>
              </a:rPr>
              <a:t>공유재산행정정보시스템 시작하기</a:t>
            </a:r>
            <a:endParaRPr lang="ko-KR" altLang="en-US" sz="1600">
              <a:latin typeface="HY견고딕"/>
              <a:ea typeface="HY견고딕"/>
            </a:endParaRP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>
          <a:xfrm>
            <a:off x="1214422" y="1166786"/>
            <a:ext cx="4857784" cy="137448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142875" indent="-142875" algn="l">
              <a:defRPr lang="ko-KR" altLang="en-US"/>
            </a:pPr>
            <a:r>
              <a:rPr lang="en-US" altLang="ko-KR" sz="1200">
                <a:latin typeface="굴림"/>
                <a:ea typeface="굴림"/>
              </a:rPr>
              <a:t>- </a:t>
            </a:r>
            <a:r>
              <a:rPr lang="ko-KR" altLang="en-US" sz="1200">
                <a:latin typeface="굴림"/>
                <a:ea typeface="굴림"/>
              </a:rPr>
              <a:t>조회 화면과 관리화면은 그 사용 영역이 다릅니다</a:t>
            </a:r>
            <a:r>
              <a:rPr lang="en-US" altLang="ko-KR" sz="1200">
                <a:latin typeface="굴림"/>
                <a:ea typeface="굴림"/>
              </a:rPr>
              <a:t>.</a:t>
            </a:r>
          </a:p>
          <a:p>
            <a:pPr marL="142875" indent="-142875" algn="l">
              <a:defRPr lang="ko-KR" altLang="en-US"/>
            </a:pPr>
            <a:r>
              <a:rPr lang="en-US" altLang="ko-KR" sz="1200">
                <a:latin typeface="굴림"/>
                <a:ea typeface="굴림"/>
              </a:rPr>
              <a:t>- </a:t>
            </a:r>
            <a:r>
              <a:rPr lang="ko-KR" altLang="en-US" sz="1200">
                <a:latin typeface="굴림"/>
                <a:ea typeface="굴림"/>
              </a:rPr>
              <a:t>실태조사 조회 화면은 명칭 그데로 자료를 조회하거나 엑셀자료를 다운로드 받으며</a:t>
            </a:r>
            <a:r>
              <a:rPr lang="en-US" altLang="ko-KR" sz="1200">
                <a:latin typeface="굴림"/>
                <a:ea typeface="굴림"/>
              </a:rPr>
              <a:t>, </a:t>
            </a:r>
            <a:r>
              <a:rPr lang="ko-KR" altLang="en-US" sz="1200">
                <a:latin typeface="굴림"/>
                <a:ea typeface="굴림"/>
              </a:rPr>
              <a:t>출력하는 화면입니다</a:t>
            </a:r>
            <a:r>
              <a:rPr lang="en-US" altLang="ko-KR" sz="1200">
                <a:latin typeface="굴림"/>
                <a:ea typeface="굴림"/>
              </a:rPr>
              <a:t>.</a:t>
            </a:r>
          </a:p>
          <a:p>
            <a:pPr marL="142875" indent="-142875" algn="l">
              <a:defRPr lang="ko-KR" altLang="en-US"/>
            </a:pPr>
            <a:r>
              <a:rPr lang="en-US" altLang="ko-KR" sz="1200">
                <a:latin typeface="굴림"/>
                <a:ea typeface="굴림"/>
              </a:rPr>
              <a:t>- </a:t>
            </a:r>
            <a:r>
              <a:rPr lang="ko-KR" altLang="en-US" sz="1200">
                <a:latin typeface="굴림"/>
                <a:ea typeface="굴림"/>
              </a:rPr>
              <a:t>실태조사 관리 화면은 자료를 생성하고 수정하며</a:t>
            </a:r>
            <a:r>
              <a:rPr lang="en-US" altLang="ko-KR" sz="1200">
                <a:latin typeface="굴림"/>
                <a:ea typeface="굴림"/>
              </a:rPr>
              <a:t>, </a:t>
            </a:r>
            <a:r>
              <a:rPr lang="ko-KR" altLang="en-US" sz="1200">
                <a:latin typeface="굴림"/>
                <a:ea typeface="굴림"/>
              </a:rPr>
              <a:t>삭제하는 기능을 합니다</a:t>
            </a:r>
            <a:r>
              <a:rPr lang="en-US" altLang="ko-KR" sz="1200">
                <a:latin typeface="굴림"/>
                <a:ea typeface="굴림"/>
              </a:rPr>
              <a:t>.</a:t>
            </a:r>
          </a:p>
          <a:p>
            <a:pPr marL="142875" indent="-142875" algn="l">
              <a:defRPr lang="ko-KR" altLang="en-US"/>
            </a:pPr>
            <a:r>
              <a:rPr lang="en-US" altLang="ko-KR" sz="1200">
                <a:latin typeface="굴림"/>
                <a:ea typeface="굴림"/>
              </a:rPr>
              <a:t>- </a:t>
            </a:r>
            <a:r>
              <a:rPr lang="ko-KR" altLang="en-US" sz="1200">
                <a:latin typeface="굴림"/>
                <a:ea typeface="굴림"/>
              </a:rPr>
              <a:t>따라서 조회화면에서는 자료 클릭 시 상세조회 화면을 제공하지 않습니다</a:t>
            </a:r>
            <a:r>
              <a:rPr lang="en-US" altLang="ko-KR" sz="1200">
                <a:latin typeface="굴림"/>
                <a:ea typeface="굴림"/>
              </a:rPr>
              <a:t>.</a:t>
            </a:r>
          </a:p>
        </p:txBody>
      </p:sp>
      <p:pic>
        <p:nvPicPr>
          <p:cNvPr id="8" name="Picture 13" descr="C:\Documents and Settings\DaePhil\바탕 화면\새 폴더 (4)\실태조사입력상황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357298" y="3809992"/>
            <a:ext cx="4690566" cy="2857520"/>
          </a:xfrm>
          <a:prstGeom prst="rect">
            <a:avLst/>
          </a:prstGeom>
          <a:noFill/>
          <a:ln w="9525">
            <a:noFill/>
            <a:miter/>
          </a:ln>
        </p:spPr>
      </p:pic>
      <p:grpSp>
        <p:nvGrpSpPr>
          <p:cNvPr id="11" name="그룹 29"/>
          <p:cNvGrpSpPr/>
          <p:nvPr/>
        </p:nvGrpSpPr>
        <p:grpSpPr>
          <a:xfrm>
            <a:off x="955876" y="2738422"/>
            <a:ext cx="5116330" cy="922200"/>
            <a:chOff x="955876" y="3185686"/>
            <a:chExt cx="5116330" cy="922200"/>
          </a:xfrm>
        </p:grpSpPr>
        <p:sp>
          <p:nvSpPr>
            <p:cNvPr id="12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1964488" cy="298148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바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실태조사입력상황</a:t>
              </a:r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64633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33350" indent="-133350" algn="l">
                <a:defRPr lang="ko-KR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아래 화면은 실태조사 입력상황입니다</a:t>
              </a:r>
              <a:r>
                <a:rPr lang="en-US" altLang="ko-KR" sz="1200">
                  <a:latin typeface="굴림"/>
                  <a:ea typeface="굴림"/>
                </a:rPr>
                <a:t>. </a:t>
              </a:r>
              <a:r>
                <a:rPr lang="ko-KR" altLang="en-US" sz="1200">
                  <a:latin typeface="굴림"/>
                  <a:ea typeface="굴림"/>
                </a:rPr>
                <a:t>대장대비</a:t>
              </a:r>
              <a:r>
                <a:rPr lang="en-US" altLang="ko-KR" sz="1200">
                  <a:latin typeface="굴림"/>
                  <a:ea typeface="굴림"/>
                </a:rPr>
                <a:t>, </a:t>
              </a:r>
              <a:r>
                <a:rPr lang="ko-KR" altLang="en-US" sz="1200">
                  <a:latin typeface="굴림"/>
                  <a:ea typeface="굴림"/>
                </a:rPr>
                <a:t>현재 실태조사자료자료 생성 현황을 나타내고 있음으로 공유재산 업무총괄담당자분께서는 자주 진행상황을 파악해 주시기 바랍니다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30"/>
          <p:cNvSpPr txBox="1">
            <a:spLocks noChangeArrowheads="1"/>
          </p:cNvSpPr>
          <p:nvPr/>
        </p:nvSpPr>
        <p:spPr>
          <a:xfrm>
            <a:off x="188913" y="104775"/>
            <a:ext cx="6264275" cy="33655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solidFill>
                  <a:schemeClr val="bg1"/>
                </a:solidFill>
                <a:latin typeface="HY견고딕"/>
                <a:ea typeface="HY견고딕"/>
              </a:rPr>
              <a:t>Part 2 | </a:t>
            </a:r>
            <a:r>
              <a:rPr lang="ko-KR" altLang="en-US" sz="1600" b="1">
                <a:solidFill>
                  <a:schemeClr val="bg1"/>
                </a:solidFill>
                <a:latin typeface="HY견고딕"/>
                <a:ea typeface="HY견고딕"/>
              </a:rPr>
              <a:t>공유재산행정정보시스템 시작하기</a:t>
            </a:r>
            <a:endParaRPr lang="ko-KR" altLang="en-US" sz="1600">
              <a:latin typeface="HY견고딕"/>
              <a:ea typeface="HY견고딕"/>
            </a:endParaRPr>
          </a:p>
        </p:txBody>
      </p:sp>
      <p:sp>
        <p:nvSpPr>
          <p:cNvPr id="17" name="Text Box 171"/>
          <p:cNvSpPr txBox="1">
            <a:spLocks noChangeArrowheads="1"/>
          </p:cNvSpPr>
          <p:nvPr/>
        </p:nvSpPr>
        <p:spPr>
          <a:xfrm>
            <a:off x="781566" y="809596"/>
            <a:ext cx="2424549" cy="33855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latin typeface="굴림체"/>
                <a:ea typeface="굴림체"/>
              </a:rPr>
              <a:t>4) </a:t>
            </a:r>
            <a:r>
              <a:rPr lang="ko-KR" altLang="en-US" sz="1600" b="1">
                <a:latin typeface="굴림체"/>
                <a:ea typeface="굴림체"/>
              </a:rPr>
              <a:t>실태조사서 상세화면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955876" y="1166786"/>
            <a:ext cx="5116330" cy="737534"/>
            <a:chOff x="955876" y="3185686"/>
            <a:chExt cx="5116330" cy="737534"/>
          </a:xfrm>
        </p:grpSpPr>
        <p:sp>
          <p:nvSpPr>
            <p:cNvPr id="19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3040813" cy="298159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가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실태조사서 상세화면 기본정보</a:t>
              </a:r>
            </a:p>
          </p:txBody>
        </p:sp>
        <p:sp>
          <p:nvSpPr>
            <p:cNvPr id="20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45091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실태조사서 상세화면은 실태조사 결과를 확인할 수 있는 기능을 합니다</a:t>
              </a:r>
              <a:r>
                <a:rPr lang="en-US" altLang="ko-KR" sz="1200">
                  <a:latin typeface="굴림"/>
                  <a:ea typeface="굴림"/>
                </a:rPr>
                <a:t>. </a:t>
              </a:r>
              <a:r>
                <a:rPr lang="ko-KR" altLang="en-US" sz="1200">
                  <a:latin typeface="굴림"/>
                  <a:ea typeface="굴림"/>
                </a:rPr>
                <a:t>수정을 할 때도 사용됩니다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  <p:grpSp>
        <p:nvGrpSpPr>
          <p:cNvPr id="3" name="그룹 22"/>
          <p:cNvGrpSpPr/>
          <p:nvPr/>
        </p:nvGrpSpPr>
        <p:grpSpPr>
          <a:xfrm>
            <a:off x="957245" y="1952604"/>
            <a:ext cx="5116330" cy="1291532"/>
            <a:chOff x="955876" y="3185686"/>
            <a:chExt cx="5116330" cy="1291532"/>
          </a:xfrm>
        </p:grpSpPr>
        <p:sp>
          <p:nvSpPr>
            <p:cNvPr id="24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899605" cy="29339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나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위치</a:t>
              </a:r>
            </a:p>
          </p:txBody>
        </p:sp>
        <p:sp>
          <p:nvSpPr>
            <p:cNvPr id="25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99859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실태조사서 상세화면 </a:t>
              </a:r>
              <a:r>
                <a:rPr lang="en-US" altLang="ko-KR" sz="1200">
                  <a:latin typeface="굴림"/>
                  <a:ea typeface="굴림"/>
                </a:rPr>
                <a:t>(</a:t>
              </a:r>
              <a:r>
                <a:rPr lang="ko-KR" altLang="en-US" sz="1200">
                  <a:latin typeface="굴림"/>
                  <a:ea typeface="굴림"/>
                </a:rPr>
                <a:t>실태조사결과상세화면</a:t>
              </a:r>
              <a:r>
                <a:rPr lang="en-US" altLang="ko-KR" sz="1200">
                  <a:latin typeface="굴림"/>
                  <a:ea typeface="굴림"/>
                </a:rPr>
                <a:t>)</a:t>
              </a:r>
              <a:r>
                <a:rPr lang="ko-KR" altLang="en-US" sz="1200">
                  <a:latin typeface="굴림"/>
                  <a:ea typeface="굴림"/>
                </a:rPr>
                <a:t>을 호출하는 부분은 아래와 같이 두 부분에서 확인 할 수 있습니다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공유재산관리 </a:t>
              </a:r>
              <a:r>
                <a:rPr lang="en-US" altLang="ko-KR" sz="1200">
                  <a:latin typeface="굴림"/>
                  <a:ea typeface="굴림"/>
                </a:rPr>
                <a:t>&gt; </a:t>
              </a:r>
              <a:r>
                <a:rPr lang="ko-KR" altLang="en-US" sz="1200">
                  <a:latin typeface="굴림"/>
                  <a:ea typeface="굴림"/>
                </a:rPr>
                <a:t>실태조사 </a:t>
              </a:r>
              <a:r>
                <a:rPr lang="en-US" altLang="ko-KR" sz="1200">
                  <a:latin typeface="굴림"/>
                  <a:ea typeface="굴림"/>
                </a:rPr>
                <a:t>&gt; </a:t>
              </a:r>
              <a:r>
                <a:rPr lang="ko-KR" altLang="en-US" sz="1200">
                  <a:latin typeface="굴림"/>
                  <a:ea typeface="굴림"/>
                </a:rPr>
                <a:t>실태조사 관리 </a:t>
              </a:r>
              <a:r>
                <a:rPr lang="en-US" altLang="ko-KR" sz="1200">
                  <a:latin typeface="굴림"/>
                  <a:ea typeface="굴림"/>
                </a:rPr>
                <a:t>&gt; </a:t>
              </a:r>
              <a:r>
                <a:rPr lang="ko-KR" altLang="en-US" sz="1200">
                  <a:latin typeface="굴림"/>
                  <a:ea typeface="굴림"/>
                </a:rPr>
                <a:t>조회 후 자료</a:t>
              </a:r>
              <a:r>
                <a:rPr lang="en-US" altLang="ko-KR" sz="1200">
                  <a:latin typeface="굴림"/>
                  <a:ea typeface="굴림"/>
                </a:rPr>
                <a:t> </a:t>
              </a:r>
              <a:r>
                <a:rPr lang="ko-KR" altLang="en-US" sz="1200">
                  <a:latin typeface="굴림"/>
                  <a:ea typeface="굴림"/>
                </a:rPr>
                <a:t>선택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공유재산관리 </a:t>
              </a:r>
              <a:r>
                <a:rPr lang="en-US" altLang="ko-KR" sz="1200">
                  <a:latin typeface="굴림"/>
                  <a:ea typeface="굴림"/>
                </a:rPr>
                <a:t>&gt; </a:t>
              </a:r>
              <a:r>
                <a:rPr lang="ko-KR" altLang="en-US" sz="1200">
                  <a:latin typeface="굴림"/>
                  <a:ea typeface="굴림"/>
                </a:rPr>
                <a:t>재산검색 </a:t>
              </a:r>
              <a:r>
                <a:rPr lang="en-US" altLang="ko-KR" sz="1200">
                  <a:latin typeface="굴림"/>
                  <a:ea typeface="굴림"/>
                </a:rPr>
                <a:t>&gt; </a:t>
              </a:r>
              <a:r>
                <a:rPr lang="ko-KR" altLang="en-US" sz="1200">
                  <a:latin typeface="굴림"/>
                  <a:ea typeface="굴림"/>
                </a:rPr>
                <a:t>재산리스트선택 </a:t>
              </a:r>
              <a:r>
                <a:rPr lang="en-US" altLang="ko-KR" sz="1200">
                  <a:latin typeface="굴림"/>
                  <a:ea typeface="굴림"/>
                </a:rPr>
                <a:t>&gt; </a:t>
              </a:r>
              <a:r>
                <a:rPr lang="ko-KR" altLang="en-US" sz="1200">
                  <a:latin typeface="굴림"/>
                  <a:ea typeface="굴림"/>
                </a:rPr>
                <a:t>실태조사탭 선택  후 자료 선택</a:t>
              </a:r>
            </a:p>
          </p:txBody>
        </p:sp>
      </p:grpSp>
      <p:sp>
        <p:nvSpPr>
          <p:cNvPr id="27" name="Text Box 171"/>
          <p:cNvSpPr txBox="1">
            <a:spLocks noChangeArrowheads="1"/>
          </p:cNvSpPr>
          <p:nvPr/>
        </p:nvSpPr>
        <p:spPr>
          <a:xfrm>
            <a:off x="955876" y="4167182"/>
            <a:ext cx="888164" cy="29813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l">
              <a:defRPr lang="ko-KR" altLang="en-US"/>
            </a:pPr>
            <a:r>
              <a:rPr lang="ko-KR" altLang="en-US" sz="1400" b="1">
                <a:latin typeface="굴림체"/>
                <a:ea typeface="굴림체"/>
              </a:rPr>
              <a:t>라</a:t>
            </a:r>
            <a:r>
              <a:rPr lang="en-US" altLang="ko-KR" sz="1400" b="1">
                <a:latin typeface="굴림체"/>
                <a:ea typeface="굴림체"/>
              </a:rPr>
              <a:t>) </a:t>
            </a:r>
            <a:r>
              <a:rPr lang="ko-KR" altLang="en-US" sz="1400" b="1">
                <a:latin typeface="굴림체"/>
                <a:ea typeface="굴림체"/>
              </a:rPr>
              <a:t>화면</a:t>
            </a:r>
          </a:p>
        </p:txBody>
      </p:sp>
      <p:grpSp>
        <p:nvGrpSpPr>
          <p:cNvPr id="4" name="그룹 29"/>
          <p:cNvGrpSpPr/>
          <p:nvPr/>
        </p:nvGrpSpPr>
        <p:grpSpPr>
          <a:xfrm>
            <a:off x="955876" y="3309926"/>
            <a:ext cx="5116330" cy="737534"/>
            <a:chOff x="955876" y="3185686"/>
            <a:chExt cx="5116330" cy="737534"/>
          </a:xfrm>
        </p:grpSpPr>
        <p:sp>
          <p:nvSpPr>
            <p:cNvPr id="31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1335839" cy="298144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다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실행 권한</a:t>
              </a:r>
            </a:p>
          </p:txBody>
        </p:sp>
        <p:sp>
          <p:nvSpPr>
            <p:cNvPr id="32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45090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33350" indent="-133350" algn="l">
                <a:defRPr lang="ko-KR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실태조사를 시행해야 하는 는 모든 업무 담당자가 본 메뉴를 실행할 수 있습니다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  <a:endParaRPr lang="en-US" altLang="ko-KR" sz="1200"/>
            </a:p>
          </p:txBody>
        </p:sp>
      </p:grpSp>
      <p:grpSp>
        <p:nvGrpSpPr>
          <p:cNvPr id="5" name="그룹 33"/>
          <p:cNvGrpSpPr/>
          <p:nvPr/>
        </p:nvGrpSpPr>
        <p:grpSpPr>
          <a:xfrm>
            <a:off x="955876" y="7817014"/>
            <a:ext cx="5116330" cy="737534"/>
            <a:chOff x="955876" y="3185686"/>
            <a:chExt cx="5116330" cy="737534"/>
          </a:xfrm>
        </p:grpSpPr>
        <p:sp>
          <p:nvSpPr>
            <p:cNvPr id="35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888164" cy="29638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마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설명</a:t>
              </a:r>
            </a:p>
          </p:txBody>
        </p:sp>
        <p:sp>
          <p:nvSpPr>
            <p:cNvPr id="36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449136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33350" indent="-133350" algn="l">
                <a:buChar char="-"/>
                <a:defRPr lang="ko-KR"/>
              </a:pPr>
              <a:r>
                <a:rPr lang="ko-KR" altLang="en-US" sz="1200">
                  <a:latin typeface="굴림"/>
                  <a:ea typeface="굴림"/>
                </a:rPr>
                <a:t>본 화면에서는 </a:t>
              </a:r>
              <a:r>
                <a:rPr lang="en-US" altLang="ko-KR" sz="1200">
                  <a:latin typeface="굴림"/>
                  <a:ea typeface="굴림"/>
                </a:rPr>
                <a:t>‘</a:t>
              </a:r>
              <a:r>
                <a:rPr lang="ko-KR" altLang="en-US" sz="1200">
                  <a:latin typeface="굴림"/>
                  <a:ea typeface="굴림"/>
                </a:rPr>
                <a:t>실태조사완료</a:t>
              </a:r>
              <a:r>
                <a:rPr lang="en-US" altLang="ko-KR" sz="1200">
                  <a:latin typeface="굴림"/>
                  <a:ea typeface="굴림"/>
                </a:rPr>
                <a:t>’ </a:t>
              </a:r>
              <a:r>
                <a:rPr lang="ko-KR" altLang="en-US" sz="1200">
                  <a:latin typeface="굴림"/>
                  <a:ea typeface="굴림"/>
                </a:rPr>
                <a:t>처리하여야 진행률이 높아지게 됩니다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785794" y="4743307"/>
            <a:ext cx="5616575" cy="2676805"/>
            <a:chOff x="714375" y="1314310"/>
            <a:chExt cx="5616575" cy="2676805"/>
          </a:xfrm>
        </p:grpSpPr>
        <p:pic>
          <p:nvPicPr>
            <p:cNvPr id="21" name="Picture 24" descr="C:\Documents and Settings\DaePhil\바탕 화면\새 폴더 (4)\실태조사서_기본현황1.jpg"/>
            <p:cNvPicPr>
              <a:picLocks noChangeAspect="1" noChangeArrowheads="1"/>
            </p:cNvPicPr>
            <p:nvPr/>
          </p:nvPicPr>
          <p:blipFill rotWithShape="1">
            <a:blip r:embed="rId3"/>
            <a:stretch>
              <a:fillRect/>
            </a:stretch>
          </p:blipFill>
          <p:spPr>
            <a:xfrm>
              <a:off x="714375" y="1314310"/>
              <a:ext cx="3500438" cy="2676805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22" name="Rectangle 6"/>
            <p:cNvSpPr>
              <a:spLocks noChangeArrowheads="1"/>
            </p:cNvSpPr>
            <p:nvPr/>
          </p:nvSpPr>
          <p:spPr>
            <a:xfrm>
              <a:off x="4386263" y="1433513"/>
              <a:ext cx="1944687" cy="1489075"/>
            </a:xfrm>
            <a:prstGeom prst="rect">
              <a:avLst/>
            </a:prstGeom>
            <a:gradFill rotWithShape="0">
              <a:gsLst>
                <a:gs pos="0">
                  <a:srgbClr val="A6D6E0"/>
                </a:gs>
                <a:gs pos="50000">
                  <a:srgbClr val="EDF7F9"/>
                </a:gs>
                <a:gs pos="100000">
                  <a:srgbClr val="A6D6E0"/>
                </a:gs>
              </a:gsLst>
              <a:lin ang="2700000" scaled="1"/>
            </a:gradFill>
            <a:ln w="9525">
              <a:noFill/>
              <a:miter/>
            </a:ln>
            <a:effectLst/>
          </p:spPr>
          <p:txBody>
            <a:bodyPr wrap="none" lIns="91372" tIns="45686" rIns="91372" bIns="45686"/>
            <a:lstStyle/>
            <a:p>
              <a:pPr>
                <a:lnSpc>
                  <a:spcPct val="130000"/>
                </a:lnSpc>
                <a:defRPr lang="ko-KR" altLang="en-US"/>
              </a:pPr>
              <a:endParaRPr lang="ko-KR" altLang="ko-KR" sz="1600" b="1">
                <a:latin typeface="굴림"/>
                <a:ea typeface="굴림"/>
              </a:endParaRPr>
            </a:p>
          </p:txBody>
        </p:sp>
        <p:sp>
          <p:nvSpPr>
            <p:cNvPr id="23" name="Rectangle 7"/>
            <p:cNvSpPr>
              <a:spLocks noChangeArrowheads="1"/>
            </p:cNvSpPr>
            <p:nvPr/>
          </p:nvSpPr>
          <p:spPr>
            <a:xfrm>
              <a:off x="4476750" y="1619250"/>
              <a:ext cx="1763713" cy="1231900"/>
            </a:xfrm>
            <a:prstGeom prst="rect">
              <a:avLst/>
            </a:prstGeom>
            <a:solidFill>
              <a:schemeClr val="bg1"/>
            </a:solidFill>
            <a:ln w="9525">
              <a:noFill/>
              <a:prstDash val="sysDot"/>
              <a:miter/>
            </a:ln>
            <a:effectLst/>
          </p:spPr>
          <p:txBody>
            <a:bodyPr wrap="none" lIns="91372" tIns="45686" rIns="91372" bIns="45686" anchor="ctr"/>
            <a:lstStyle/>
            <a:p>
              <a:pPr marL="139700" indent="-139700" algn="just" latinLnBrk="0">
                <a:lnSpc>
                  <a:spcPct val="130000"/>
                </a:lnSpc>
                <a:buClr>
                  <a:srgbClr val="383838"/>
                </a:buClr>
                <a:buFont typeface="Wingdings"/>
                <a:buNone/>
                <a:defRPr lang="ko-KR"/>
              </a:pPr>
              <a:endParaRPr lang="ko-KR" altLang="ko-KR">
                <a:latin typeface="굴림"/>
                <a:ea typeface="굴림"/>
              </a:endParaRPr>
            </a:p>
          </p:txBody>
        </p:sp>
        <p:sp>
          <p:nvSpPr>
            <p:cNvPr id="26" name="Text Box 8"/>
            <p:cNvSpPr txBox="1">
              <a:spLocks noChangeArrowheads="1"/>
            </p:cNvSpPr>
            <p:nvPr/>
          </p:nvSpPr>
          <p:spPr>
            <a:xfrm>
              <a:off x="4868863" y="1373188"/>
              <a:ext cx="789957" cy="26321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1200" b="1">
                  <a:latin typeface="HY엽서M"/>
                  <a:ea typeface="HY엽서M"/>
                </a:rPr>
                <a:t>기능버튼</a:t>
              </a:r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>
            <a:xfrm>
              <a:off x="4459288" y="1627188"/>
              <a:ext cx="1685307" cy="1152209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en-US" altLang="ko-KR" sz="1000" b="1"/>
                <a:t>-</a:t>
              </a:r>
              <a:r>
                <a:rPr lang="ko-KR" altLang="en-US" sz="1000" b="1"/>
                <a:t>실태조사완료</a:t>
              </a:r>
              <a:r>
                <a:rPr lang="en-US" altLang="ko-KR" sz="1000"/>
                <a:t>:</a:t>
              </a:r>
              <a:r>
                <a:rPr lang="ko-KR" altLang="en-US" sz="1000"/>
                <a:t>해당 자료의</a:t>
              </a:r>
            </a:p>
            <a:p>
              <a:pPr algn="l">
                <a:defRPr lang="ko-KR" altLang="en-US"/>
              </a:pPr>
              <a:r>
                <a:rPr lang="en-US" altLang="ko-KR" sz="1000"/>
                <a:t>  </a:t>
              </a:r>
              <a:r>
                <a:rPr lang="ko-KR" altLang="en-US" sz="1000"/>
                <a:t>실태조사를 완료처리</a:t>
              </a:r>
              <a:r>
                <a:rPr lang="en-US" altLang="ko-KR" sz="1000"/>
                <a:t>.</a:t>
              </a:r>
            </a:p>
            <a:p>
              <a:pPr algn="l">
                <a:defRPr lang="ko-KR" altLang="en-US"/>
              </a:pPr>
              <a:r>
                <a:rPr lang="en-US" altLang="ko-KR" sz="1000" b="1"/>
                <a:t>-</a:t>
              </a:r>
              <a:r>
                <a:rPr lang="ko-KR" altLang="en-US" sz="1000" b="1"/>
                <a:t>수정</a:t>
              </a:r>
              <a:r>
                <a:rPr lang="en-US" altLang="ko-KR" sz="1000"/>
                <a:t>:</a:t>
              </a:r>
              <a:r>
                <a:rPr lang="ko-KR" altLang="en-US" sz="1000"/>
                <a:t>해당 내역을 수정할</a:t>
              </a:r>
            </a:p>
            <a:p>
              <a:pPr algn="l">
                <a:defRPr lang="ko-KR" altLang="en-US"/>
              </a:pPr>
              <a:r>
                <a:rPr lang="en-US" altLang="ko-KR" sz="1000"/>
                <a:t>  </a:t>
              </a:r>
              <a:r>
                <a:rPr lang="ko-KR" altLang="en-US" sz="1000"/>
                <a:t>수 있도록 변경합니다</a:t>
              </a:r>
              <a:r>
                <a:rPr lang="en-US" altLang="ko-KR" sz="1000"/>
                <a:t>.</a:t>
              </a:r>
            </a:p>
            <a:p>
              <a:pPr algn="l">
                <a:defRPr lang="ko-KR" altLang="en-US"/>
              </a:pPr>
              <a:r>
                <a:rPr lang="en-US" altLang="ko-KR" sz="1000" b="1"/>
                <a:t>-</a:t>
              </a:r>
              <a:r>
                <a:rPr lang="ko-KR" altLang="en-US" sz="1000" b="1"/>
                <a:t>인쇄</a:t>
              </a:r>
              <a:r>
                <a:rPr lang="en-US" altLang="ko-KR" sz="1000"/>
                <a:t>:</a:t>
              </a:r>
              <a:r>
                <a:rPr lang="ko-KR" altLang="en-US" sz="1000"/>
                <a:t>실태조사서를 출력</a:t>
              </a:r>
            </a:p>
            <a:p>
              <a:pPr algn="l">
                <a:defRPr lang="ko-KR" altLang="en-US"/>
              </a:pPr>
              <a:r>
                <a:rPr lang="en-US" altLang="ko-KR" sz="1000"/>
                <a:t>   </a:t>
              </a:r>
              <a:r>
                <a:rPr lang="ko-KR" altLang="en-US" sz="1000"/>
                <a:t>할수 있습니다</a:t>
              </a:r>
              <a:r>
                <a:rPr lang="en-US" altLang="ko-KR" sz="1000"/>
                <a:t>.</a:t>
              </a:r>
            </a:p>
            <a:p>
              <a:pPr algn="l">
                <a:defRPr lang="ko-KR" altLang="en-US"/>
              </a:pPr>
              <a:r>
                <a:rPr lang="en-US" altLang="ko-KR" sz="1000" b="1"/>
                <a:t>-</a:t>
              </a:r>
              <a:r>
                <a:rPr lang="ko-KR" altLang="en-US" sz="1000" b="1"/>
                <a:t>닫기</a:t>
              </a:r>
              <a:r>
                <a:rPr lang="en-US" altLang="ko-KR" sz="1000"/>
                <a:t>:</a:t>
              </a:r>
              <a:r>
                <a:rPr lang="ko-KR" altLang="en-US" sz="1000"/>
                <a:t>화면을 종료합니다</a:t>
              </a:r>
              <a:r>
                <a:rPr lang="en-US" altLang="ko-KR" sz="1000"/>
                <a:t>.</a:t>
              </a:r>
            </a:p>
          </p:txBody>
        </p:sp>
        <p:sp>
          <p:nvSpPr>
            <p:cNvPr id="29" name="Rectangle 15"/>
            <p:cNvSpPr>
              <a:spLocks noChangeArrowheads="1"/>
            </p:cNvSpPr>
            <p:nvPr/>
          </p:nvSpPr>
          <p:spPr>
            <a:xfrm>
              <a:off x="3167080" y="1347789"/>
              <a:ext cx="1008062" cy="215900"/>
            </a:xfrm>
            <a:prstGeom prst="rect">
              <a:avLst/>
            </a:prstGeom>
            <a:noFill/>
            <a:ln w="25400" algn="ctr">
              <a:solidFill>
                <a:srgbClr val="FF0000"/>
              </a:solidFill>
              <a:miter/>
            </a:ln>
          </p:spPr>
          <p:txBody>
            <a:bodyPr wrap="none" anchor="ctr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cxnSp>
          <p:nvCxnSpPr>
            <p:cNvPr id="30" name="AutoShape 16"/>
            <p:cNvCxnSpPr>
              <a:cxnSpLocks noChangeShapeType="1"/>
              <a:stCxn id="29" idx="2"/>
              <a:endCxn id="22" idx="1"/>
            </p:cNvCxnSpPr>
            <p:nvPr/>
          </p:nvCxnSpPr>
          <p:spPr>
            <a:xfrm rot="16200000" flipH="1">
              <a:off x="3721506" y="1513294"/>
              <a:ext cx="614362" cy="715152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/>
              <a:tailEnd type="triangle" w="med" len="med"/>
            </a:ln>
          </p:spPr>
        </p:cxn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30"/>
          <p:cNvSpPr txBox="1">
            <a:spLocks noChangeArrowheads="1"/>
          </p:cNvSpPr>
          <p:nvPr/>
        </p:nvSpPr>
        <p:spPr>
          <a:xfrm>
            <a:off x="188913" y="104775"/>
            <a:ext cx="6264275" cy="33655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solidFill>
                  <a:schemeClr val="bg1"/>
                </a:solidFill>
                <a:latin typeface="HY견고딕"/>
                <a:ea typeface="HY견고딕"/>
              </a:rPr>
              <a:t>Part 2 | </a:t>
            </a:r>
            <a:r>
              <a:rPr lang="ko-KR" altLang="en-US" sz="1600" b="1">
                <a:solidFill>
                  <a:schemeClr val="bg1"/>
                </a:solidFill>
                <a:latin typeface="HY견고딕"/>
                <a:ea typeface="HY견고딕"/>
              </a:rPr>
              <a:t>공유재산행정정보시스템 시작하기</a:t>
            </a:r>
            <a:endParaRPr lang="ko-KR" altLang="en-US" sz="1600">
              <a:latin typeface="HY견고딕"/>
              <a:ea typeface="HY견고딕"/>
            </a:endParaRPr>
          </a:p>
        </p:txBody>
      </p:sp>
      <p:sp>
        <p:nvSpPr>
          <p:cNvPr id="17" name="Text Box 171"/>
          <p:cNvSpPr txBox="1">
            <a:spLocks noChangeArrowheads="1"/>
          </p:cNvSpPr>
          <p:nvPr/>
        </p:nvSpPr>
        <p:spPr>
          <a:xfrm>
            <a:off x="781566" y="809596"/>
            <a:ext cx="3338949" cy="33855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latin typeface="굴림체"/>
                <a:ea typeface="굴림체"/>
              </a:rPr>
              <a:t>5) </a:t>
            </a:r>
            <a:r>
              <a:rPr lang="ko-KR" altLang="en-US" sz="1600" b="1">
                <a:latin typeface="굴림체"/>
                <a:ea typeface="굴림체"/>
              </a:rPr>
              <a:t>실태조사서 상세정보 수정화면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955876" y="1166786"/>
            <a:ext cx="5116330" cy="1106866"/>
            <a:chOff x="955876" y="3185686"/>
            <a:chExt cx="5116330" cy="1106866"/>
          </a:xfrm>
        </p:grpSpPr>
        <p:sp>
          <p:nvSpPr>
            <p:cNvPr id="19" name="Text Box 171"/>
            <p:cNvSpPr txBox="1">
              <a:spLocks noChangeArrowheads="1"/>
            </p:cNvSpPr>
            <p:nvPr/>
          </p:nvSpPr>
          <p:spPr>
            <a:xfrm>
              <a:off x="955875" y="3185686"/>
              <a:ext cx="3840914" cy="298159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가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실태조사서 상세정보 수정화면 기본정보</a:t>
              </a:r>
            </a:p>
          </p:txBody>
        </p:sp>
        <p:sp>
          <p:nvSpPr>
            <p:cNvPr id="20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83099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실태조사서 수정화면은 실태조사 결과를 수정할 수 있는 기능을 합니다</a:t>
              </a:r>
              <a:r>
                <a:rPr lang="en-US" altLang="ko-KR" sz="1200">
                  <a:latin typeface="굴림"/>
                  <a:ea typeface="굴림"/>
                </a:rPr>
                <a:t>. 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실태조사 결과물을 일괄생성 하였다면 본 기능을 사용하여</a:t>
              </a:r>
              <a:r>
                <a:rPr lang="en-US" altLang="ko-KR" sz="1200">
                  <a:latin typeface="굴림"/>
                  <a:ea typeface="굴림"/>
                </a:rPr>
                <a:t>, </a:t>
              </a:r>
              <a:r>
                <a:rPr lang="ko-KR" altLang="en-US" sz="1200">
                  <a:latin typeface="굴림"/>
                  <a:ea typeface="굴림"/>
                </a:rPr>
                <a:t>최근의 정보로 변경해야 하기 때문에 중요한 기능이라 할 수 있습니다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  <p:grpSp>
        <p:nvGrpSpPr>
          <p:cNvPr id="3" name="그룹 22"/>
          <p:cNvGrpSpPr/>
          <p:nvPr/>
        </p:nvGrpSpPr>
        <p:grpSpPr>
          <a:xfrm>
            <a:off x="957245" y="2309794"/>
            <a:ext cx="5116330" cy="737534"/>
            <a:chOff x="955876" y="3185686"/>
            <a:chExt cx="5116330" cy="737534"/>
          </a:xfrm>
        </p:grpSpPr>
        <p:sp>
          <p:nvSpPr>
            <p:cNvPr id="24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899605" cy="29815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나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위치</a:t>
              </a:r>
            </a:p>
          </p:txBody>
        </p:sp>
        <p:sp>
          <p:nvSpPr>
            <p:cNvPr id="25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45090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실태조사서 상세화면을 호출한 상태에서 </a:t>
              </a:r>
              <a:r>
                <a:rPr lang="en-US" altLang="ko-KR" sz="1200">
                  <a:latin typeface="굴림"/>
                  <a:ea typeface="굴림"/>
                </a:rPr>
                <a:t>‘</a:t>
              </a:r>
              <a:r>
                <a:rPr lang="ko-KR" altLang="en-US" sz="1200">
                  <a:latin typeface="굴림"/>
                  <a:ea typeface="굴림"/>
                </a:rPr>
                <a:t>수정</a:t>
              </a:r>
              <a:r>
                <a:rPr lang="en-US" altLang="ko-KR" sz="1200">
                  <a:latin typeface="굴림"/>
                  <a:ea typeface="굴림"/>
                </a:rPr>
                <a:t>’ </a:t>
              </a:r>
              <a:r>
                <a:rPr lang="ko-KR" altLang="en-US" sz="1200">
                  <a:latin typeface="굴림"/>
                  <a:ea typeface="굴림"/>
                </a:rPr>
                <a:t>버튼을 클릭하여 수정합니다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  <a:endParaRPr lang="ko-KR" altLang="en-US" sz="1200">
                <a:latin typeface="굴림"/>
                <a:ea typeface="굴림"/>
              </a:endParaRPr>
            </a:p>
          </p:txBody>
        </p:sp>
      </p:grpSp>
      <p:sp>
        <p:nvSpPr>
          <p:cNvPr id="27" name="Text Box 171"/>
          <p:cNvSpPr txBox="1">
            <a:spLocks noChangeArrowheads="1"/>
          </p:cNvSpPr>
          <p:nvPr/>
        </p:nvSpPr>
        <p:spPr>
          <a:xfrm>
            <a:off x="955876" y="4002281"/>
            <a:ext cx="888164" cy="29158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l">
              <a:defRPr lang="ko-KR" altLang="en-US"/>
            </a:pPr>
            <a:r>
              <a:rPr lang="ko-KR" altLang="en-US" sz="1400" b="1">
                <a:latin typeface="굴림체"/>
                <a:ea typeface="굴림체"/>
              </a:rPr>
              <a:t>라</a:t>
            </a:r>
            <a:r>
              <a:rPr lang="en-US" altLang="ko-KR" sz="1400" b="1">
                <a:latin typeface="굴림체"/>
                <a:ea typeface="굴림체"/>
              </a:rPr>
              <a:t>) </a:t>
            </a:r>
            <a:r>
              <a:rPr lang="ko-KR" altLang="en-US" sz="1400" b="1">
                <a:latin typeface="굴림체"/>
                <a:ea typeface="굴림체"/>
              </a:rPr>
              <a:t>화면</a:t>
            </a:r>
          </a:p>
        </p:txBody>
      </p:sp>
      <p:grpSp>
        <p:nvGrpSpPr>
          <p:cNvPr id="4" name="그룹 29"/>
          <p:cNvGrpSpPr/>
          <p:nvPr/>
        </p:nvGrpSpPr>
        <p:grpSpPr>
          <a:xfrm>
            <a:off x="955876" y="3096741"/>
            <a:ext cx="5116330" cy="737534"/>
            <a:chOff x="955876" y="3185686"/>
            <a:chExt cx="5116330" cy="737534"/>
          </a:xfrm>
        </p:grpSpPr>
        <p:sp>
          <p:nvSpPr>
            <p:cNvPr id="31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1335839" cy="292254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다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실행 권한</a:t>
              </a:r>
            </a:p>
          </p:txBody>
        </p:sp>
        <p:sp>
          <p:nvSpPr>
            <p:cNvPr id="32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44501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33350" indent="-133350" algn="l">
                <a:defRPr lang="ko-KR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실태조서를 시행해야 하는 모든 담당자들이 본인 권한에 포함되는 모든 자료에 대하여 실행할 수 있습니다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  <a:endParaRPr lang="en-US" altLang="ko-KR" sz="1200"/>
            </a:p>
          </p:txBody>
        </p:sp>
      </p:grpSp>
      <p:grpSp>
        <p:nvGrpSpPr>
          <p:cNvPr id="5" name="그룹 33"/>
          <p:cNvGrpSpPr/>
          <p:nvPr/>
        </p:nvGrpSpPr>
        <p:grpSpPr>
          <a:xfrm>
            <a:off x="955876" y="7287300"/>
            <a:ext cx="5116330" cy="922200"/>
            <a:chOff x="955876" y="3185686"/>
            <a:chExt cx="5116330" cy="922200"/>
          </a:xfrm>
        </p:grpSpPr>
        <p:sp>
          <p:nvSpPr>
            <p:cNvPr id="35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888164" cy="292694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마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설명</a:t>
              </a:r>
            </a:p>
          </p:txBody>
        </p:sp>
        <p:sp>
          <p:nvSpPr>
            <p:cNvPr id="36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63595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33350" indent="-133350" algn="l">
                <a:buChar char="-"/>
                <a:defRPr lang="ko-KR"/>
              </a:pPr>
              <a:r>
                <a:rPr lang="ko-KR" altLang="en-US" sz="1200">
                  <a:latin typeface="굴림"/>
                  <a:ea typeface="굴림"/>
                </a:rPr>
                <a:t>본 화면에서 </a:t>
              </a:r>
              <a:r>
                <a:rPr lang="en-US" altLang="ko-KR" sz="1200">
                  <a:latin typeface="굴림"/>
                  <a:ea typeface="굴림"/>
                </a:rPr>
                <a:t>‘</a:t>
              </a:r>
              <a:r>
                <a:rPr lang="ko-KR" altLang="en-US" sz="1200">
                  <a:latin typeface="굴림"/>
                  <a:ea typeface="굴림"/>
                </a:rPr>
                <a:t>저장</a:t>
              </a:r>
              <a:r>
                <a:rPr lang="en-US" altLang="ko-KR" sz="1200">
                  <a:latin typeface="굴림"/>
                  <a:ea typeface="굴림"/>
                </a:rPr>
                <a:t>’</a:t>
              </a:r>
              <a:r>
                <a:rPr lang="ko-KR" altLang="en-US" sz="1200">
                  <a:latin typeface="굴림"/>
                  <a:ea typeface="굴림"/>
                </a:rPr>
                <a:t>을 누르면 </a:t>
              </a:r>
              <a:r>
                <a:rPr lang="en-US" altLang="ko-KR" sz="1200">
                  <a:latin typeface="굴림"/>
                  <a:ea typeface="굴림"/>
                </a:rPr>
                <a:t>‘</a:t>
              </a:r>
              <a:r>
                <a:rPr lang="ko-KR" altLang="en-US" sz="1200">
                  <a:latin typeface="굴림"/>
                  <a:ea typeface="굴림"/>
                </a:rPr>
                <a:t>실태조사상세화면</a:t>
              </a:r>
              <a:r>
                <a:rPr lang="en-US" altLang="ko-KR" sz="1200">
                  <a:latin typeface="굴림"/>
                  <a:ea typeface="굴림"/>
                </a:rPr>
                <a:t>’</a:t>
              </a:r>
              <a:r>
                <a:rPr lang="ko-KR" altLang="en-US" sz="1200">
                  <a:latin typeface="굴림"/>
                  <a:ea typeface="굴림"/>
                </a:rPr>
                <a:t>에서 </a:t>
              </a:r>
              <a:r>
                <a:rPr lang="en-US" altLang="ko-KR" sz="1200">
                  <a:latin typeface="굴림"/>
                  <a:ea typeface="굴림"/>
                </a:rPr>
                <a:t>‘</a:t>
              </a:r>
              <a:r>
                <a:rPr lang="ko-KR" altLang="en-US" sz="1200">
                  <a:latin typeface="굴림"/>
                  <a:ea typeface="굴림"/>
                </a:rPr>
                <a:t>실태조사완료</a:t>
              </a:r>
              <a:r>
                <a:rPr lang="en-US" altLang="ko-KR" sz="1200">
                  <a:latin typeface="굴림"/>
                  <a:ea typeface="굴림"/>
                </a:rPr>
                <a:t>’</a:t>
              </a:r>
              <a:r>
                <a:rPr lang="ko-KR" altLang="en-US" sz="1200">
                  <a:latin typeface="굴림"/>
                  <a:ea typeface="굴림"/>
                </a:rPr>
                <a:t> 버튼을 누르는 것과 같은 효과를 나타냅니다</a:t>
              </a:r>
              <a:r>
                <a:rPr lang="en-US" altLang="ko-KR" sz="1200">
                  <a:latin typeface="굴림"/>
                  <a:ea typeface="굴림"/>
                </a:rPr>
                <a:t>. </a:t>
              </a:r>
              <a:r>
                <a:rPr lang="ko-KR" altLang="en-US" sz="1200">
                  <a:latin typeface="굴림"/>
                  <a:ea typeface="굴림"/>
                </a:rPr>
                <a:t>이후 본화면의 각 탭에 있는 정보들을 하나 씩 살펴 보도록 하겠습니다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  <p:pic>
        <p:nvPicPr>
          <p:cNvPr id="33" name="Picture 25" descr="C:\Documents and Settings\DaePhil\바탕 화면\새 폴더 (4)\실태조사서_수정_기본현황1.jpg"/>
          <p:cNvPicPr>
            <a:picLocks noGrp="1" noChangeAspect="1" noChangeArrowheads="1"/>
          </p:cNvPicPr>
          <p:nvPr>
            <p:ph/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785794" y="4306407"/>
            <a:ext cx="3429000" cy="2909455"/>
          </a:xfrm>
          <a:noFill/>
          <a:ln>
            <a:miter/>
          </a:ln>
        </p:spPr>
      </p:pic>
      <p:grpSp>
        <p:nvGrpSpPr>
          <p:cNvPr id="34" name="그룹 33"/>
          <p:cNvGrpSpPr/>
          <p:nvPr/>
        </p:nvGrpSpPr>
        <p:grpSpPr>
          <a:xfrm>
            <a:off x="4351344" y="4476281"/>
            <a:ext cx="1944687" cy="1549400"/>
            <a:chOff x="4303720" y="2422518"/>
            <a:chExt cx="1944687" cy="1549400"/>
          </a:xfrm>
        </p:grpSpPr>
        <p:sp>
          <p:nvSpPr>
            <p:cNvPr id="37" name="Rectangle 6"/>
            <p:cNvSpPr>
              <a:spLocks noChangeArrowheads="1"/>
            </p:cNvSpPr>
            <p:nvPr/>
          </p:nvSpPr>
          <p:spPr>
            <a:xfrm>
              <a:off x="4303720" y="2482843"/>
              <a:ext cx="1944687" cy="1489075"/>
            </a:xfrm>
            <a:prstGeom prst="rect">
              <a:avLst/>
            </a:prstGeom>
            <a:gradFill rotWithShape="0">
              <a:gsLst>
                <a:gs pos="0">
                  <a:srgbClr val="A6D6E0"/>
                </a:gs>
                <a:gs pos="50000">
                  <a:srgbClr val="EDF7F9"/>
                </a:gs>
                <a:gs pos="100000">
                  <a:srgbClr val="A6D6E0"/>
                </a:gs>
              </a:gsLst>
              <a:lin ang="2700000" scaled="1"/>
            </a:gradFill>
            <a:ln w="9525">
              <a:noFill/>
              <a:miter/>
            </a:ln>
            <a:effectLst/>
          </p:spPr>
          <p:txBody>
            <a:bodyPr wrap="none" lIns="91372" tIns="45686" rIns="91372" bIns="45686"/>
            <a:lstStyle/>
            <a:p>
              <a:pPr>
                <a:lnSpc>
                  <a:spcPct val="130000"/>
                </a:lnSpc>
                <a:defRPr lang="ko-KR" altLang="en-US"/>
              </a:pPr>
              <a:endParaRPr lang="ko-KR" altLang="ko-KR" sz="1600" b="1">
                <a:latin typeface="굴림"/>
                <a:ea typeface="굴림"/>
              </a:endParaRPr>
            </a:p>
          </p:txBody>
        </p:sp>
        <p:sp>
          <p:nvSpPr>
            <p:cNvPr id="38" name="Rectangle 7"/>
            <p:cNvSpPr>
              <a:spLocks noChangeArrowheads="1"/>
            </p:cNvSpPr>
            <p:nvPr/>
          </p:nvSpPr>
          <p:spPr>
            <a:xfrm>
              <a:off x="4394207" y="2668581"/>
              <a:ext cx="1763713" cy="1231900"/>
            </a:xfrm>
            <a:prstGeom prst="rect">
              <a:avLst/>
            </a:prstGeom>
            <a:solidFill>
              <a:schemeClr val="bg1"/>
            </a:solidFill>
            <a:ln w="9525">
              <a:noFill/>
              <a:prstDash val="sysDot"/>
              <a:miter/>
            </a:ln>
            <a:effectLst/>
          </p:spPr>
          <p:txBody>
            <a:bodyPr wrap="none" lIns="91372" tIns="45686" rIns="91372" bIns="45686" anchor="ctr"/>
            <a:lstStyle/>
            <a:p>
              <a:pPr marL="139700" indent="-139700" algn="just" latinLnBrk="0">
                <a:lnSpc>
                  <a:spcPct val="130000"/>
                </a:lnSpc>
                <a:buClr>
                  <a:srgbClr val="383838"/>
                </a:buClr>
                <a:buFont typeface="Wingdings"/>
                <a:buNone/>
                <a:defRPr lang="ko-KR"/>
              </a:pPr>
              <a:endParaRPr lang="ko-KR" altLang="ko-KR">
                <a:latin typeface="굴림"/>
                <a:ea typeface="굴림"/>
              </a:endParaRPr>
            </a:p>
          </p:txBody>
        </p:sp>
        <p:sp>
          <p:nvSpPr>
            <p:cNvPr id="39" name="Text Box 8"/>
            <p:cNvSpPr txBox="1">
              <a:spLocks noChangeArrowheads="1"/>
            </p:cNvSpPr>
            <p:nvPr/>
          </p:nvSpPr>
          <p:spPr>
            <a:xfrm>
              <a:off x="4775836" y="2422518"/>
              <a:ext cx="792480" cy="274638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1200" b="1">
                  <a:latin typeface="HY엽서M"/>
                  <a:ea typeface="HY엽서M"/>
                </a:rPr>
                <a:t>기능버튼</a:t>
              </a:r>
            </a:p>
          </p:txBody>
        </p:sp>
        <p:sp>
          <p:nvSpPr>
            <p:cNvPr id="40" name="Text Box 9"/>
            <p:cNvSpPr txBox="1">
              <a:spLocks noChangeArrowheads="1"/>
            </p:cNvSpPr>
            <p:nvPr/>
          </p:nvSpPr>
          <p:spPr>
            <a:xfrm>
              <a:off x="4376745" y="2676518"/>
              <a:ext cx="1867844" cy="115887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en-US" altLang="ko-KR" sz="1000" b="1"/>
                <a:t>-</a:t>
              </a:r>
              <a:r>
                <a:rPr lang="ko-KR" altLang="en-US" sz="1000" b="1"/>
                <a:t>등록</a:t>
              </a:r>
              <a:r>
                <a:rPr lang="en-US" altLang="ko-KR" sz="1000"/>
                <a:t>:</a:t>
              </a:r>
              <a:r>
                <a:rPr lang="ko-KR" altLang="en-US" sz="1000"/>
                <a:t>해당 내역을 시스템에</a:t>
              </a:r>
            </a:p>
            <a:p>
              <a:pPr algn="l">
                <a:defRPr lang="ko-KR" altLang="en-US"/>
              </a:pPr>
              <a:r>
                <a:rPr lang="ko-KR" altLang="en-US" sz="1000"/>
                <a:t>  저장합니다</a:t>
              </a:r>
              <a:r>
                <a:rPr lang="en-US" altLang="ko-KR" sz="1000"/>
                <a:t>.</a:t>
              </a:r>
            </a:p>
            <a:p>
              <a:pPr algn="l">
                <a:defRPr lang="ko-KR" altLang="en-US"/>
              </a:pPr>
              <a:r>
                <a:rPr lang="en-US" altLang="ko-KR" sz="1000" b="1"/>
                <a:t>-</a:t>
              </a:r>
              <a:r>
                <a:rPr lang="ko-KR" altLang="en-US" sz="1000" b="1"/>
                <a:t>저장후계속등록</a:t>
              </a:r>
              <a:r>
                <a:rPr lang="en-US" altLang="ko-KR" sz="1000"/>
                <a:t>:</a:t>
              </a:r>
              <a:r>
                <a:rPr lang="ko-KR" altLang="en-US" sz="1000"/>
                <a:t>저장 후 상세</a:t>
              </a:r>
            </a:p>
            <a:p>
              <a:pPr algn="l">
                <a:defRPr lang="ko-KR" altLang="en-US"/>
              </a:pPr>
              <a:r>
                <a:rPr lang="ko-KR" altLang="en-US" sz="1000"/>
                <a:t>  화면이 아닌 또 다시 입력</a:t>
              </a:r>
            </a:p>
            <a:p>
              <a:pPr algn="l">
                <a:defRPr lang="ko-KR" altLang="en-US"/>
              </a:pPr>
              <a:r>
                <a:rPr lang="ko-KR" altLang="en-US" sz="1000"/>
                <a:t>  화면으로 돌아옵니다</a:t>
              </a:r>
              <a:r>
                <a:rPr lang="en-US" altLang="ko-KR" sz="1000"/>
                <a:t>.</a:t>
              </a:r>
            </a:p>
            <a:p>
              <a:pPr algn="l">
                <a:defRPr lang="ko-KR" altLang="en-US"/>
              </a:pPr>
              <a:r>
                <a:rPr lang="en-US" altLang="ko-KR" sz="1000" b="1"/>
                <a:t>-</a:t>
              </a:r>
              <a:r>
                <a:rPr lang="ko-KR" altLang="en-US" sz="1000" b="1"/>
                <a:t>취소</a:t>
              </a:r>
              <a:r>
                <a:rPr lang="en-US" altLang="ko-KR" sz="1000"/>
                <a:t>:</a:t>
              </a:r>
              <a:r>
                <a:rPr lang="ko-KR" altLang="en-US" sz="1000"/>
                <a:t>작업을 취소하고 목록</a:t>
              </a:r>
            </a:p>
            <a:p>
              <a:pPr algn="l">
                <a:defRPr lang="ko-KR" altLang="en-US"/>
              </a:pPr>
              <a:r>
                <a:rPr lang="ko-KR" altLang="en-US" sz="1000"/>
                <a:t>  으로 돌아갑니다</a:t>
              </a:r>
              <a:r>
                <a:rPr lang="en-US" altLang="ko-KR" sz="1000"/>
                <a:t>.</a:t>
              </a:r>
            </a:p>
          </p:txBody>
        </p:sp>
      </p:grpSp>
      <p:sp>
        <p:nvSpPr>
          <p:cNvPr id="41" name="Rectangle 15"/>
          <p:cNvSpPr>
            <a:spLocks noChangeArrowheads="1"/>
          </p:cNvSpPr>
          <p:nvPr/>
        </p:nvSpPr>
        <p:spPr>
          <a:xfrm>
            <a:off x="3519487" y="4533431"/>
            <a:ext cx="622304" cy="212737"/>
          </a:xfrm>
          <a:prstGeom prst="rect">
            <a:avLst/>
          </a:prstGeom>
          <a:noFill/>
          <a:ln w="25400" algn="ctr">
            <a:solidFill>
              <a:srgbClr val="FF0000"/>
            </a:solidFill>
            <a:miter/>
          </a:ln>
        </p:spPr>
        <p:txBody>
          <a:bodyPr wrap="none" anchor="ctr"/>
          <a:lstStyle/>
          <a:p>
            <a:pPr lvl="0">
              <a:defRPr lang="ko-KR" altLang="en-US"/>
            </a:pPr>
            <a:endParaRPr lang="ko-KR" altLang="en-US"/>
          </a:p>
        </p:txBody>
      </p:sp>
      <p:cxnSp>
        <p:nvCxnSpPr>
          <p:cNvPr id="42" name="AutoShape 16"/>
          <p:cNvCxnSpPr>
            <a:cxnSpLocks noChangeShapeType="1"/>
            <a:stCxn id="41" idx="2"/>
          </p:cNvCxnSpPr>
          <p:nvPr/>
        </p:nvCxnSpPr>
        <p:spPr>
          <a:xfrm rot="16200000" flipH="1">
            <a:off x="3823503" y="4753303"/>
            <a:ext cx="534976" cy="520705"/>
          </a:xfrm>
          <a:prstGeom prst="bentConnector2">
            <a:avLst/>
          </a:prstGeom>
          <a:noFill/>
          <a:ln w="9525">
            <a:solidFill>
              <a:schemeClr val="tx1"/>
            </a:solidFill>
            <a:miter/>
            <a:tailEnd type="triangle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30"/>
          <p:cNvSpPr txBox="1">
            <a:spLocks noChangeArrowheads="1"/>
          </p:cNvSpPr>
          <p:nvPr/>
        </p:nvSpPr>
        <p:spPr>
          <a:xfrm>
            <a:off x="188913" y="104775"/>
            <a:ext cx="6264275" cy="33655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solidFill>
                  <a:schemeClr val="bg1"/>
                </a:solidFill>
                <a:latin typeface="HY견고딕"/>
                <a:ea typeface="HY견고딕"/>
              </a:rPr>
              <a:t>Part 2 | </a:t>
            </a:r>
            <a:r>
              <a:rPr lang="ko-KR" altLang="en-US" sz="1600" b="1">
                <a:solidFill>
                  <a:schemeClr val="bg1"/>
                </a:solidFill>
                <a:latin typeface="HY견고딕"/>
                <a:ea typeface="HY견고딕"/>
              </a:rPr>
              <a:t>공유재산행정정보시스템 시작하기</a:t>
            </a:r>
            <a:endParaRPr lang="ko-KR" altLang="en-US" sz="1600">
              <a:latin typeface="HY견고딕"/>
              <a:ea typeface="HY견고딕"/>
            </a:endParaRPr>
          </a:p>
        </p:txBody>
      </p:sp>
      <p:pic>
        <p:nvPicPr>
          <p:cNvPr id="39943" name="Picture 24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285860" y="2238356"/>
            <a:ext cx="4668904" cy="2714644"/>
          </a:xfrm>
          <a:prstGeom prst="rect">
            <a:avLst/>
          </a:prstGeom>
          <a:noFill/>
          <a:ln w="9525" algn="ctr">
            <a:noFill/>
            <a:miter/>
          </a:ln>
        </p:spPr>
      </p:pic>
      <p:pic>
        <p:nvPicPr>
          <p:cNvPr id="39944" name="Picture 9" descr="C:\Documents and Settings\DaePhil\바탕 화면\새 폴더 (4)\실태조사서_수정_기본현황2.jpg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285860" y="6459813"/>
            <a:ext cx="4714908" cy="2779467"/>
          </a:xfrm>
          <a:prstGeom prst="rect">
            <a:avLst/>
          </a:prstGeom>
          <a:noFill/>
          <a:ln w="9525">
            <a:noFill/>
            <a:miter/>
          </a:ln>
        </p:spPr>
      </p:pic>
      <p:grpSp>
        <p:nvGrpSpPr>
          <p:cNvPr id="9" name="그룹 17"/>
          <p:cNvGrpSpPr/>
          <p:nvPr/>
        </p:nvGrpSpPr>
        <p:grpSpPr>
          <a:xfrm>
            <a:off x="955876" y="738158"/>
            <a:ext cx="5116330" cy="1476198"/>
            <a:chOff x="955876" y="3185686"/>
            <a:chExt cx="5116330" cy="1476198"/>
          </a:xfrm>
        </p:grpSpPr>
        <p:sp>
          <p:nvSpPr>
            <p:cNvPr id="10" name="Text Box 171"/>
            <p:cNvSpPr txBox="1">
              <a:spLocks noChangeArrowheads="1"/>
            </p:cNvSpPr>
            <p:nvPr/>
          </p:nvSpPr>
          <p:spPr>
            <a:xfrm>
              <a:off x="955875" y="3185686"/>
              <a:ext cx="3393239" cy="298162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바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실태조사서 수정화면 중 기본현황</a:t>
              </a:r>
              <a:r>
                <a:rPr lang="en-US" altLang="ko-KR" sz="1400" b="1">
                  <a:latin typeface="굴림체"/>
                  <a:ea typeface="굴림체"/>
                </a:rPr>
                <a:t>1</a:t>
              </a:r>
              <a:endParaRPr lang="ko-KR" altLang="en-US" sz="1400" b="1">
                <a:latin typeface="굴림체"/>
                <a:ea typeface="굴림체"/>
              </a:endParaRP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11843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 dirty="0">
                  <a:latin typeface="굴림"/>
                  <a:ea typeface="굴림"/>
                </a:rPr>
                <a:t>- </a:t>
              </a:r>
              <a:r>
                <a:rPr lang="ko-KR" altLang="en-US" sz="1200" dirty="0">
                  <a:latin typeface="굴림"/>
                  <a:ea typeface="굴림"/>
                </a:rPr>
                <a:t>기본현황</a:t>
              </a:r>
              <a:r>
                <a:rPr lang="en-US" altLang="ko-KR" sz="1200" dirty="0">
                  <a:latin typeface="굴림"/>
                  <a:ea typeface="굴림"/>
                </a:rPr>
                <a:t>1</a:t>
              </a:r>
              <a:r>
                <a:rPr lang="ko-KR" altLang="en-US" sz="1200" dirty="0">
                  <a:latin typeface="굴림"/>
                  <a:ea typeface="굴림"/>
                </a:rPr>
                <a:t>은 ‘관리형태’</a:t>
              </a:r>
              <a:r>
                <a:rPr lang="en-US" altLang="ko-KR" sz="1200" dirty="0">
                  <a:latin typeface="굴림"/>
                  <a:ea typeface="굴림"/>
                </a:rPr>
                <a:t>, ‘</a:t>
              </a:r>
              <a:r>
                <a:rPr lang="ko-KR" altLang="en-US" sz="1200" dirty="0">
                  <a:latin typeface="굴림"/>
                  <a:ea typeface="굴림"/>
                </a:rPr>
                <a:t>취득구분’</a:t>
              </a:r>
              <a:r>
                <a:rPr lang="en-US" altLang="ko-KR" sz="1200" dirty="0">
                  <a:latin typeface="굴림"/>
                  <a:ea typeface="굴림"/>
                </a:rPr>
                <a:t>, ‘</a:t>
              </a:r>
              <a:r>
                <a:rPr lang="ko-KR" altLang="en-US" sz="1200" dirty="0">
                  <a:latin typeface="굴림"/>
                  <a:ea typeface="굴림"/>
                </a:rPr>
                <a:t>토지현황’ 부분으로 나뉘어 있습니다</a:t>
              </a:r>
              <a:r>
                <a:rPr lang="en-US" altLang="ko-KR" sz="1200" dirty="0">
                  <a:latin typeface="굴림"/>
                  <a:ea typeface="굴림"/>
                </a:rPr>
                <a:t>.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 dirty="0">
                  <a:latin typeface="굴림"/>
                  <a:ea typeface="굴림"/>
                </a:rPr>
                <a:t>- </a:t>
              </a:r>
              <a:r>
                <a:rPr lang="ko-KR" altLang="en-US" sz="1200" dirty="0">
                  <a:latin typeface="굴림"/>
                  <a:ea typeface="굴림"/>
                </a:rPr>
                <a:t>전산대장에서 가지고 있는 자료는 기본적으로 정보를 제공해드리고  있으며 실사와 다른 부분을 수정하시면 됩니다</a:t>
              </a:r>
              <a:r>
                <a:rPr lang="en-US" altLang="ko-KR" sz="1200" dirty="0">
                  <a:latin typeface="굴림"/>
                  <a:ea typeface="굴림"/>
                </a:rPr>
                <a:t>.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 dirty="0">
                  <a:latin typeface="굴림"/>
                  <a:ea typeface="굴림"/>
                </a:rPr>
                <a:t>- </a:t>
              </a:r>
              <a:r>
                <a:rPr lang="ko-KR" altLang="en-US" sz="1200" dirty="0">
                  <a:latin typeface="굴림"/>
                  <a:ea typeface="굴림"/>
                </a:rPr>
                <a:t>각 부분은 모두 채우시는 것을 권해드립니다</a:t>
              </a:r>
              <a:r>
                <a:rPr lang="en-US" altLang="ko-KR" sz="1200" dirty="0">
                  <a:latin typeface="굴림"/>
                  <a:ea typeface="굴림"/>
                </a:rPr>
                <a:t>. </a:t>
              </a:r>
              <a:r>
                <a:rPr lang="ko-KR" altLang="en-US" sz="1200" dirty="0">
                  <a:latin typeface="굴림"/>
                  <a:ea typeface="굴림"/>
                </a:rPr>
                <a:t>토지현황 부분은 차후에 토지이용계획 정보 연계를 계획하고 있습니다</a:t>
              </a:r>
              <a:r>
                <a:rPr lang="en-US" altLang="ko-KR" sz="1200" dirty="0">
                  <a:latin typeface="굴림"/>
                  <a:ea typeface="굴림"/>
                </a:rPr>
                <a:t>.</a:t>
              </a:r>
            </a:p>
          </p:txBody>
        </p:sp>
      </p:grpSp>
      <p:grpSp>
        <p:nvGrpSpPr>
          <p:cNvPr id="12" name="그룹 17"/>
          <p:cNvGrpSpPr/>
          <p:nvPr/>
        </p:nvGrpSpPr>
        <p:grpSpPr>
          <a:xfrm>
            <a:off x="955876" y="5126491"/>
            <a:ext cx="5116330" cy="1291532"/>
            <a:chOff x="955876" y="3185686"/>
            <a:chExt cx="5116330" cy="1291532"/>
          </a:xfrm>
        </p:grpSpPr>
        <p:sp>
          <p:nvSpPr>
            <p:cNvPr id="13" name="Text Box 171"/>
            <p:cNvSpPr txBox="1">
              <a:spLocks noChangeArrowheads="1"/>
            </p:cNvSpPr>
            <p:nvPr/>
          </p:nvSpPr>
          <p:spPr>
            <a:xfrm>
              <a:off x="955875" y="3185686"/>
              <a:ext cx="3393239" cy="30777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사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실태조사서 수정화면 중 기본현황</a:t>
              </a:r>
              <a:r>
                <a:rPr lang="en-US" altLang="ko-KR" sz="1400" b="1">
                  <a:latin typeface="굴림체"/>
                  <a:ea typeface="굴림체"/>
                </a:rPr>
                <a:t>2</a:t>
              </a:r>
              <a:endParaRPr lang="ko-KR" altLang="en-US" sz="1400" b="1">
                <a:latin typeface="굴림체"/>
                <a:ea typeface="굴림체"/>
              </a:endParaRPr>
            </a:p>
          </p:txBody>
        </p:sp>
        <p:sp>
          <p:nvSpPr>
            <p:cNvPr id="14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996534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기본현황</a:t>
              </a:r>
              <a:r>
                <a:rPr lang="en-US" altLang="ko-KR" sz="1200">
                  <a:latin typeface="굴림"/>
                  <a:ea typeface="굴림"/>
                </a:rPr>
                <a:t>2</a:t>
              </a:r>
              <a:r>
                <a:rPr lang="ko-KR" altLang="en-US" sz="1200">
                  <a:latin typeface="굴림"/>
                  <a:ea typeface="굴림"/>
                </a:rPr>
                <a:t>은 ‘이용현황’</a:t>
              </a:r>
              <a:r>
                <a:rPr lang="en-US" altLang="ko-KR" sz="1200">
                  <a:latin typeface="굴림"/>
                  <a:ea typeface="굴림"/>
                </a:rPr>
                <a:t>, ‘</a:t>
              </a:r>
              <a:r>
                <a:rPr lang="ko-KR" altLang="en-US" sz="1200">
                  <a:latin typeface="굴림"/>
                  <a:ea typeface="굴림"/>
                </a:rPr>
                <a:t>활용방안’</a:t>
              </a:r>
              <a:r>
                <a:rPr lang="en-US" altLang="ko-KR" sz="1200">
                  <a:latin typeface="굴림"/>
                  <a:ea typeface="굴림"/>
                </a:rPr>
                <a:t>, ‘</a:t>
              </a:r>
              <a:r>
                <a:rPr lang="ko-KR" altLang="en-US" sz="1200">
                  <a:latin typeface="굴림"/>
                  <a:ea typeface="굴림"/>
                </a:rPr>
                <a:t>특기사항’ 부분으로 나뉘어 있습니다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전산대장에서 가지고 있는 자료는 기본적으로 정보를 제공해드리고  있으며 실사와 다른 부분과 비어있는 부분을 수정하시면 됩니다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30"/>
          <p:cNvSpPr txBox="1">
            <a:spLocks noChangeArrowheads="1"/>
          </p:cNvSpPr>
          <p:nvPr/>
        </p:nvSpPr>
        <p:spPr>
          <a:xfrm>
            <a:off x="188913" y="104775"/>
            <a:ext cx="6264275" cy="33655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solidFill>
                  <a:schemeClr val="bg1"/>
                </a:solidFill>
                <a:latin typeface="HY견고딕"/>
                <a:ea typeface="HY견고딕"/>
              </a:rPr>
              <a:t>Part 2 | </a:t>
            </a:r>
            <a:r>
              <a:rPr lang="ko-KR" altLang="en-US" sz="1600" b="1">
                <a:solidFill>
                  <a:schemeClr val="bg1"/>
                </a:solidFill>
                <a:latin typeface="HY견고딕"/>
                <a:ea typeface="HY견고딕"/>
              </a:rPr>
              <a:t>공유재산행정정보시스템 시작하기</a:t>
            </a:r>
            <a:endParaRPr lang="ko-KR" altLang="en-US" sz="1600">
              <a:latin typeface="HY견고딕"/>
              <a:ea typeface="HY견고딕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955876" y="738158"/>
            <a:ext cx="5116330" cy="1291532"/>
            <a:chOff x="955876" y="3185686"/>
            <a:chExt cx="5116330" cy="1291532"/>
          </a:xfrm>
        </p:grpSpPr>
        <p:sp>
          <p:nvSpPr>
            <p:cNvPr id="10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3307514" cy="298162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아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실태조사 수정화면 중 일단의토지</a:t>
              </a: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1003368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일단의토지는 같은 사용목적을 같은 연속된 지번을 입력하거나 인접한 필지의 지번을 입력하게 됩니다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자치단체 자료가 아닌 자료 포함여부는 논란의 여지가 있지만 각 자치단체의 입장에 따라 입력이 되고 있습니다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‘</a:t>
              </a:r>
              <a:r>
                <a:rPr lang="ko-KR" altLang="en-US" sz="1200">
                  <a:latin typeface="굴림"/>
                  <a:ea typeface="굴림"/>
                </a:rPr>
                <a:t>관리’ 항목의 ‘추가’ 버튼을 클릭하고 정보를 입력합니다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  <p:grpSp>
        <p:nvGrpSpPr>
          <p:cNvPr id="3" name="그룹 17"/>
          <p:cNvGrpSpPr/>
          <p:nvPr/>
        </p:nvGrpSpPr>
        <p:grpSpPr>
          <a:xfrm>
            <a:off x="955876" y="4953000"/>
            <a:ext cx="5116330" cy="1476198"/>
            <a:chOff x="955876" y="3185686"/>
            <a:chExt cx="5116330" cy="1476198"/>
          </a:xfrm>
        </p:grpSpPr>
        <p:sp>
          <p:nvSpPr>
            <p:cNvPr id="13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1705916" cy="29337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자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대부</a:t>
              </a:r>
              <a:r>
                <a:rPr lang="en-US" altLang="ko-KR" sz="1400" b="1">
                  <a:latin typeface="굴림체"/>
                  <a:ea typeface="굴림체"/>
                </a:rPr>
                <a:t>/</a:t>
              </a:r>
              <a:r>
                <a:rPr lang="ko-KR" altLang="en-US" sz="1400" b="1">
                  <a:latin typeface="굴림체"/>
                  <a:ea typeface="굴림체"/>
                </a:rPr>
                <a:t>사용허가</a:t>
              </a:r>
            </a:p>
          </p:txBody>
        </p:sp>
        <p:sp>
          <p:nvSpPr>
            <p:cNvPr id="14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117955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/>
                <a:t>대부</a:t>
              </a:r>
              <a:r>
                <a:rPr lang="en-US" altLang="ko-KR" sz="1200"/>
                <a:t>/</a:t>
              </a:r>
              <a:r>
                <a:rPr lang="ko-KR" altLang="en-US" sz="1200"/>
                <a:t>사용허가는 대부되어 있는 현황을 입력합니다</a:t>
              </a:r>
              <a:r>
                <a:rPr lang="en-US" altLang="ko-KR" sz="1200"/>
                <a:t>. 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/>
                <a:t>- ‘</a:t>
              </a:r>
              <a:r>
                <a:rPr lang="ko-KR" altLang="en-US" sz="1200"/>
                <a:t>실태조사일괄생성</a:t>
              </a:r>
              <a:r>
                <a:rPr lang="en-US" altLang="ko-KR" sz="1200"/>
                <a:t>’ </a:t>
              </a:r>
              <a:r>
                <a:rPr lang="ko-KR" altLang="en-US" sz="1200"/>
                <a:t>기능을 이용하였다면 전산대장의 정보가 자동으로 입력되어 있습니다</a:t>
              </a:r>
              <a:r>
                <a:rPr lang="en-US" altLang="ko-KR" sz="1200"/>
                <a:t>.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/>
                <a:t>- ‘</a:t>
              </a:r>
              <a:r>
                <a:rPr lang="ko-KR" altLang="en-US" sz="1200"/>
                <a:t>관리</a:t>
              </a:r>
              <a:r>
                <a:rPr lang="en-US" altLang="ko-KR" sz="1200"/>
                <a:t>’</a:t>
              </a:r>
              <a:r>
                <a:rPr lang="ko-KR" altLang="en-US" sz="1200"/>
                <a:t>항목의 </a:t>
              </a:r>
              <a:r>
                <a:rPr lang="en-US" altLang="ko-KR" sz="1200"/>
                <a:t>‘</a:t>
              </a:r>
              <a:r>
                <a:rPr lang="ko-KR" altLang="en-US" sz="1200"/>
                <a:t>추가</a:t>
              </a:r>
              <a:r>
                <a:rPr lang="en-US" altLang="ko-KR" sz="1200"/>
                <a:t>’ </a:t>
              </a:r>
              <a:r>
                <a:rPr lang="ko-KR" altLang="en-US" sz="1200"/>
                <a:t>버튼을 클릭하여 정보를 입력합니다</a:t>
              </a:r>
              <a:r>
                <a:rPr lang="en-US" altLang="ko-KR" sz="1200"/>
                <a:t>.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/>
                <a:t>- </a:t>
              </a:r>
              <a:r>
                <a:rPr lang="ko-KR" altLang="en-US" sz="1200"/>
                <a:t>전산대장의 정보를 가져 올 수는 있지만 이곳에서 입력한 정보를 전산대장에 반영 할 수는 없습니다</a:t>
              </a:r>
              <a:r>
                <a:rPr lang="en-US" altLang="ko-KR" sz="1200"/>
                <a:t>.</a:t>
              </a:r>
            </a:p>
          </p:txBody>
        </p:sp>
      </p:grpSp>
      <p:pic>
        <p:nvPicPr>
          <p:cNvPr id="12" name="Picture 11" descr="C:\Documents and Settings\DaePhil\바탕 화면\새 폴더 (4)\실태조사서_수정_대부및사용허가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214422" y="6524636"/>
            <a:ext cx="4929222" cy="2669995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5" name="Picture 10" descr="C:\Documents and Settings\DaePhil\바탕 화면\새 폴더 (4)\실태조사서_수정_일단의토지.jpg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214422" y="2095480"/>
            <a:ext cx="4929222" cy="2769968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30"/>
          <p:cNvSpPr txBox="1">
            <a:spLocks noChangeArrowheads="1"/>
          </p:cNvSpPr>
          <p:nvPr/>
        </p:nvSpPr>
        <p:spPr>
          <a:xfrm>
            <a:off x="188913" y="104775"/>
            <a:ext cx="6264275" cy="33655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solidFill>
                  <a:schemeClr val="bg1"/>
                </a:solidFill>
                <a:latin typeface="HY견고딕"/>
                <a:ea typeface="HY견고딕"/>
              </a:rPr>
              <a:t>Part 2 | </a:t>
            </a:r>
            <a:r>
              <a:rPr lang="ko-KR" altLang="en-US" sz="1600" b="1">
                <a:solidFill>
                  <a:schemeClr val="bg1"/>
                </a:solidFill>
                <a:latin typeface="HY견고딕"/>
                <a:ea typeface="HY견고딕"/>
              </a:rPr>
              <a:t>공유재산행정정보시스템 시작하기</a:t>
            </a:r>
            <a:endParaRPr lang="ko-KR" altLang="en-US" sz="1600">
              <a:latin typeface="HY견고딕"/>
              <a:ea typeface="HY견고딕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955876" y="738158"/>
            <a:ext cx="5116330" cy="1476198"/>
            <a:chOff x="955876" y="3185686"/>
            <a:chExt cx="5116330" cy="1476198"/>
          </a:xfrm>
        </p:grpSpPr>
        <p:sp>
          <p:nvSpPr>
            <p:cNvPr id="10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1516814" cy="298162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차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무단점</a:t>
              </a:r>
              <a:r>
                <a:rPr lang="en-US" altLang="ko-KR" sz="1400" b="1">
                  <a:latin typeface="굴림체"/>
                  <a:ea typeface="굴림체"/>
                </a:rPr>
                <a:t>/</a:t>
              </a:r>
              <a:r>
                <a:rPr lang="ko-KR" altLang="en-US" sz="1400" b="1">
                  <a:latin typeface="굴림체"/>
                  <a:ea typeface="굴림체"/>
                </a:rPr>
                <a:t>전대</a:t>
              </a: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11843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무단점</a:t>
              </a:r>
              <a:r>
                <a:rPr lang="en-US" altLang="ko-KR" sz="1200">
                  <a:latin typeface="굴림"/>
                  <a:ea typeface="굴림"/>
                </a:rPr>
                <a:t>/</a:t>
              </a:r>
              <a:r>
                <a:rPr lang="ko-KR" altLang="en-US" sz="1200">
                  <a:latin typeface="굴림"/>
                  <a:ea typeface="굴림"/>
                </a:rPr>
                <a:t>전대는 무단 점사용되고 있는 현황을 입력합니다</a:t>
              </a:r>
              <a:r>
                <a:rPr lang="en-US" altLang="ko-KR" sz="1200">
                  <a:latin typeface="굴림"/>
                  <a:ea typeface="굴림"/>
                </a:rPr>
                <a:t>. 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‘</a:t>
              </a:r>
              <a:r>
                <a:rPr lang="ko-KR" altLang="en-US" sz="1200">
                  <a:latin typeface="굴림"/>
                  <a:ea typeface="굴림"/>
                </a:rPr>
                <a:t>실태조사일괄생성’ 기능을 이용하였다면 전산대장의 정보가 자동으로 입력되어 있습니다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‘</a:t>
              </a:r>
              <a:r>
                <a:rPr lang="ko-KR" altLang="en-US" sz="1200">
                  <a:latin typeface="굴림"/>
                  <a:ea typeface="굴림"/>
                </a:rPr>
                <a:t>관리’항목의 ‘추가’ 버튼을 클릭하여 정보를 입력합니다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전산대장의 정보를 가져 올 수는 있지만 이곳에서 입력한 정보를 전산대장에 반영 할 수는 없습니다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  <p:grpSp>
        <p:nvGrpSpPr>
          <p:cNvPr id="3" name="그룹 17"/>
          <p:cNvGrpSpPr/>
          <p:nvPr/>
        </p:nvGrpSpPr>
        <p:grpSpPr>
          <a:xfrm>
            <a:off x="955876" y="5102370"/>
            <a:ext cx="5116330" cy="922200"/>
            <a:chOff x="955876" y="3185686"/>
            <a:chExt cx="5116330" cy="922200"/>
          </a:xfrm>
        </p:grpSpPr>
        <p:sp>
          <p:nvSpPr>
            <p:cNvPr id="13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1258678" cy="29640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카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이용계획</a:t>
              </a:r>
            </a:p>
          </p:txBody>
        </p:sp>
        <p:sp>
          <p:nvSpPr>
            <p:cNvPr id="14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64633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/>
                <a:t>이용계획은 토지 이용계획의 현황을 입력합니다</a:t>
              </a:r>
              <a:r>
                <a:rPr lang="en-US" altLang="ko-KR" sz="1200"/>
                <a:t>. 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/>
                <a:t>- </a:t>
              </a:r>
              <a:r>
                <a:rPr lang="ko-KR" altLang="en-US" sz="1200"/>
                <a:t>추후 토지이용계획 정보와 연동계획에 있습니다</a:t>
              </a:r>
              <a:r>
                <a:rPr lang="en-US" altLang="ko-KR" sz="1200"/>
                <a:t>. </a:t>
              </a:r>
              <a:r>
                <a:rPr lang="ko-KR" altLang="en-US" sz="1200"/>
                <a:t>현재는 연계되어 있지 못합니다</a:t>
              </a:r>
              <a:r>
                <a:rPr lang="en-US" altLang="ko-KR" sz="1200"/>
                <a:t>.</a:t>
              </a:r>
            </a:p>
          </p:txBody>
        </p:sp>
      </p:grpSp>
      <p:pic>
        <p:nvPicPr>
          <p:cNvPr id="16" name="Picture 9" descr="C:\Documents and Settings\DaePhil\바탕 화면\새 폴더 (4)\실태조사서_수정_무단점대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142984" y="2238356"/>
            <a:ext cx="4857748" cy="2617416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7" name="Picture 10" descr="C:\Documents and Settings\DaePhil\바탕 화면\새 폴더 (4)\실태조사서_수정_이용계획.jpg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71546" y="6096008"/>
            <a:ext cx="4929222" cy="2943840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30"/>
          <p:cNvSpPr txBox="1">
            <a:spLocks noChangeArrowheads="1"/>
          </p:cNvSpPr>
          <p:nvPr/>
        </p:nvSpPr>
        <p:spPr>
          <a:xfrm>
            <a:off x="188913" y="104775"/>
            <a:ext cx="6264275" cy="33655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solidFill>
                  <a:schemeClr val="bg1"/>
                </a:solidFill>
                <a:latin typeface="HY견고딕"/>
                <a:ea typeface="HY견고딕"/>
              </a:rPr>
              <a:t>Part 2 | </a:t>
            </a:r>
            <a:r>
              <a:rPr lang="ko-KR" altLang="en-US" sz="1600" b="1">
                <a:solidFill>
                  <a:schemeClr val="bg1"/>
                </a:solidFill>
                <a:latin typeface="HY견고딕"/>
                <a:ea typeface="HY견고딕"/>
              </a:rPr>
              <a:t>공유재산행정정보시스템 시작하기</a:t>
            </a:r>
            <a:endParaRPr lang="ko-KR" altLang="en-US" sz="1600">
              <a:latin typeface="HY견고딕"/>
              <a:ea typeface="HY견고딕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955876" y="738158"/>
            <a:ext cx="5116330" cy="2584193"/>
            <a:chOff x="955876" y="3185686"/>
            <a:chExt cx="5116330" cy="2584193"/>
          </a:xfrm>
        </p:grpSpPr>
        <p:sp>
          <p:nvSpPr>
            <p:cNvPr id="10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1516814" cy="298162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타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위치</a:t>
              </a:r>
              <a:r>
                <a:rPr lang="en-US" altLang="ko-KR" sz="1400" b="1">
                  <a:latin typeface="굴림체"/>
                  <a:ea typeface="굴림체"/>
                </a:rPr>
                <a:t>/</a:t>
              </a:r>
              <a:r>
                <a:rPr lang="ko-KR" altLang="en-US" sz="1400" b="1">
                  <a:latin typeface="굴림체"/>
                  <a:ea typeface="굴림체"/>
                </a:rPr>
                <a:t>지적도</a:t>
              </a:r>
              <a:endParaRPr lang="en-US" altLang="ko-KR" sz="1400" b="1">
                <a:latin typeface="굴림체"/>
                <a:ea typeface="굴림체"/>
              </a:endParaRP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22892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위치</a:t>
              </a:r>
              <a:r>
                <a:rPr lang="en-US" altLang="ko-KR" sz="1200">
                  <a:latin typeface="굴림"/>
                  <a:ea typeface="굴림"/>
                </a:rPr>
                <a:t>/</a:t>
              </a:r>
              <a:r>
                <a:rPr lang="ko-KR" altLang="en-US" sz="1200">
                  <a:latin typeface="굴림"/>
                  <a:ea typeface="굴림"/>
                </a:rPr>
                <a:t>지적도는 이미지를 저장하는 곳입니다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‘</a:t>
              </a:r>
              <a:r>
                <a:rPr lang="ko-KR" altLang="en-US" sz="1200">
                  <a:latin typeface="굴림"/>
                  <a:ea typeface="굴림"/>
                </a:rPr>
                <a:t>관리’항목의 ‘추가’ 버튼을 클릭하여 정보를 입력합니다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이미지 정보 선택 후에 꼭</a:t>
              </a:r>
              <a:r>
                <a:rPr lang="en-US" altLang="ko-KR" sz="1200">
                  <a:latin typeface="굴림"/>
                  <a:ea typeface="굴림"/>
                </a:rPr>
                <a:t>, </a:t>
              </a:r>
              <a:r>
                <a:rPr lang="ko-KR" altLang="en-US" sz="1200">
                  <a:latin typeface="굴림"/>
                  <a:ea typeface="굴림"/>
                </a:rPr>
                <a:t>하단이나 상단의 ‘저장’ 버튼이 아닌 화면중간의 ‘이미지저장’버튼을 클릭해야 합니다</a:t>
              </a:r>
              <a:r>
                <a:rPr lang="en-US" altLang="ko-KR" sz="1200">
                  <a:latin typeface="굴림"/>
                  <a:ea typeface="굴림"/>
                </a:rPr>
                <a:t>. </a:t>
              </a:r>
              <a:r>
                <a:rPr lang="ko-KR" altLang="en-US" sz="1200">
                  <a:latin typeface="굴림"/>
                  <a:ea typeface="굴림"/>
                </a:rPr>
                <a:t>그렇지 않으면 이미지는 저장되지 않습니다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이미지는 </a:t>
              </a:r>
              <a:r>
                <a:rPr lang="en-US" altLang="ko-KR" sz="1200">
                  <a:latin typeface="굴림"/>
                  <a:ea typeface="굴림"/>
                </a:rPr>
                <a:t>640*480 </a:t>
              </a:r>
              <a:r>
                <a:rPr lang="ko-KR" altLang="en-US" sz="1200">
                  <a:latin typeface="굴림"/>
                  <a:ea typeface="굴림"/>
                </a:rPr>
                <a:t>이하의 크기를 권해드리며</a:t>
              </a:r>
              <a:r>
                <a:rPr lang="en-US" altLang="ko-KR" sz="1200">
                  <a:latin typeface="굴림"/>
                  <a:ea typeface="굴림"/>
                </a:rPr>
                <a:t>, 600*400 </a:t>
              </a:r>
              <a:r>
                <a:rPr lang="ko-KR" altLang="en-US" sz="1200">
                  <a:latin typeface="굴림"/>
                  <a:ea typeface="굴림"/>
                </a:rPr>
                <a:t>이하를 권장합니다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제목</a:t>
              </a:r>
              <a:r>
                <a:rPr lang="en-US" altLang="ko-KR" sz="1200">
                  <a:latin typeface="굴림"/>
                  <a:ea typeface="굴림"/>
                </a:rPr>
                <a:t>(</a:t>
              </a:r>
              <a:r>
                <a:rPr lang="ko-KR" altLang="en-US" sz="1200">
                  <a:latin typeface="굴림"/>
                  <a:ea typeface="굴림"/>
                </a:rPr>
                <a:t>상단출력</a:t>
              </a:r>
              <a:r>
                <a:rPr lang="en-US" altLang="ko-KR" sz="1200">
                  <a:latin typeface="굴림"/>
                  <a:ea typeface="굴림"/>
                </a:rPr>
                <a:t>)</a:t>
              </a:r>
              <a:r>
                <a:rPr lang="ko-KR" altLang="en-US" sz="1200">
                  <a:latin typeface="굴림"/>
                  <a:ea typeface="굴림"/>
                </a:rPr>
                <a:t>은 필수 항목이며 ‘위치도’</a:t>
              </a:r>
              <a:r>
                <a:rPr lang="en-US" altLang="ko-KR" sz="1200">
                  <a:latin typeface="굴림"/>
                  <a:ea typeface="굴림"/>
                </a:rPr>
                <a:t>, ‘</a:t>
              </a:r>
              <a:r>
                <a:rPr lang="ko-KR" altLang="en-US" sz="1200">
                  <a:latin typeface="굴림"/>
                  <a:ea typeface="굴림"/>
                </a:rPr>
                <a:t>지적도’ 라는 이미지의 제목을 기입합니다</a:t>
              </a:r>
              <a:r>
                <a:rPr lang="en-US" altLang="ko-KR" sz="1200">
                  <a:latin typeface="굴림"/>
                  <a:ea typeface="굴림"/>
                </a:rPr>
                <a:t>. </a:t>
              </a:r>
              <a:r>
                <a:rPr lang="ko-KR" altLang="en-US" sz="1200">
                  <a:latin typeface="굴림"/>
                  <a:ea typeface="굴림"/>
                </a:rPr>
                <a:t>정해진 것이 아니며 ‘약도’등의 다른 명칭을 사용하여도 무방합니다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  <a:p>
              <a:pPr marL="123825" indent="-123825" algn="l">
                <a:defRPr lang="ko-KR" altLang="en-US"/>
              </a:pPr>
              <a:endParaRPr lang="en-US" altLang="ko-KR" sz="1200">
                <a:latin typeface="굴림"/>
                <a:ea typeface="굴림"/>
              </a:endParaRPr>
            </a:p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이후 점유</a:t>
              </a:r>
              <a:r>
                <a:rPr lang="en-US" altLang="ko-KR" sz="1200">
                  <a:latin typeface="굴림"/>
                  <a:ea typeface="굴림"/>
                </a:rPr>
                <a:t>/</a:t>
              </a:r>
              <a:r>
                <a:rPr lang="ko-KR" altLang="en-US" sz="1200">
                  <a:latin typeface="굴림"/>
                  <a:ea typeface="굴림"/>
                </a:rPr>
                <a:t>현황도 </a:t>
              </a:r>
              <a:r>
                <a:rPr lang="en-US" altLang="ko-KR" sz="1200">
                  <a:latin typeface="굴림"/>
                  <a:ea typeface="굴림"/>
                </a:rPr>
                <a:t>, </a:t>
              </a:r>
              <a:r>
                <a:rPr lang="ko-KR" altLang="en-US" sz="1200">
                  <a:latin typeface="굴림"/>
                  <a:ea typeface="굴림"/>
                </a:rPr>
                <a:t>토지</a:t>
              </a:r>
              <a:r>
                <a:rPr lang="en-US" altLang="ko-KR" sz="1200">
                  <a:latin typeface="굴림"/>
                  <a:ea typeface="굴림"/>
                </a:rPr>
                <a:t>/</a:t>
              </a:r>
              <a:r>
                <a:rPr lang="ko-KR" altLang="en-US" sz="1200">
                  <a:latin typeface="굴림"/>
                  <a:ea typeface="굴림"/>
                </a:rPr>
                <a:t>건물사진 도 동일한 처리를 합니다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857232" y="3454412"/>
            <a:ext cx="5286375" cy="3213100"/>
            <a:chOff x="857232" y="952472"/>
            <a:chExt cx="5286375" cy="3213100"/>
          </a:xfrm>
        </p:grpSpPr>
        <p:pic>
          <p:nvPicPr>
            <p:cNvPr id="15" name="Picture 17" descr="C:\Documents and Settings\DaePhil\바탕 화면\새 폴더 (4)\실태조사서_수정_위치지적도.jpg"/>
            <p:cNvPicPr>
              <a:picLocks noChangeAspect="1" noChangeArrowheads="1"/>
            </p:cNvPicPr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857232" y="952472"/>
              <a:ext cx="5286375" cy="3213100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18" name="직사각형 41"/>
            <p:cNvSpPr>
              <a:spLocks noChangeArrowheads="1"/>
            </p:cNvSpPr>
            <p:nvPr/>
          </p:nvSpPr>
          <p:spPr>
            <a:xfrm>
              <a:off x="5467350" y="2490788"/>
              <a:ext cx="571500" cy="500062"/>
            </a:xfrm>
            <a:prstGeom prst="rect">
              <a:avLst/>
            </a:prstGeom>
            <a:noFill/>
            <a:ln w="25400" algn="ctr">
              <a:solidFill>
                <a:srgbClr val="C00000"/>
              </a:solidFill>
              <a:round/>
              <a:tailEnd type="triangle" w="med" len="med"/>
            </a:ln>
          </p:spPr>
          <p:txBody>
            <a:bodyPr/>
            <a:lstStyle/>
            <a:p>
              <a:pPr lvl="0">
                <a:defRPr lang="ko-KR" altLang="en-US"/>
              </a:pPr>
              <a:endParaRPr lang="en-US" altLang="ko-KR"/>
            </a:p>
            <a:p>
              <a:pPr lvl="0">
                <a:defRPr lang="ko-KR" altLang="en-US"/>
              </a:pPr>
              <a:r>
                <a:rPr lang="ko-KR" altLang="en-US" b="1"/>
                <a:t>중요</a:t>
              </a:r>
              <a:r>
                <a:rPr lang="en-US" altLang="ko-KR" b="1"/>
                <a:t>!</a:t>
              </a:r>
              <a:endParaRPr lang="ko-KR" altLang="en-US" b="1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Text Box 30"/>
          <p:cNvSpPr txBox="1">
            <a:spLocks noChangeArrowheads="1"/>
          </p:cNvSpPr>
          <p:nvPr/>
        </p:nvSpPr>
        <p:spPr>
          <a:xfrm>
            <a:off x="188913" y="104775"/>
            <a:ext cx="6264275" cy="33655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solidFill>
                  <a:schemeClr val="bg1"/>
                </a:solidFill>
                <a:latin typeface="HY견고딕"/>
                <a:ea typeface="HY견고딕"/>
              </a:rPr>
              <a:t>Part 2 | </a:t>
            </a:r>
            <a:r>
              <a:rPr lang="ko-KR" altLang="en-US" sz="1600" b="1">
                <a:solidFill>
                  <a:schemeClr val="bg1"/>
                </a:solidFill>
                <a:latin typeface="HY견고딕"/>
                <a:ea typeface="HY견고딕"/>
              </a:rPr>
              <a:t>공유재산행정정보시스템 시작하기</a:t>
            </a:r>
            <a:endParaRPr lang="ko-KR" altLang="en-US" sz="1600">
              <a:latin typeface="HY견고딕"/>
              <a:ea typeface="HY견고딕"/>
            </a:endParaRPr>
          </a:p>
        </p:txBody>
      </p:sp>
      <p:pic>
        <p:nvPicPr>
          <p:cNvPr id="44037" name="Picture 3" descr="C:\Documents and Settings\DaePhil\바탕 화면\1111\실태조사결과화면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500438" y="2738422"/>
            <a:ext cx="2714644" cy="2304992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" name="Text Box 171"/>
          <p:cNvSpPr txBox="1">
            <a:spLocks noChangeArrowheads="1"/>
          </p:cNvSpPr>
          <p:nvPr/>
        </p:nvSpPr>
        <p:spPr>
          <a:xfrm>
            <a:off x="785794" y="1452538"/>
            <a:ext cx="2734646" cy="33855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latin typeface="굴림체"/>
                <a:ea typeface="굴림체"/>
              </a:rPr>
              <a:t>1) </a:t>
            </a:r>
            <a:r>
              <a:rPr lang="ko-KR" altLang="en-US" sz="1600" b="1">
                <a:latin typeface="굴림체"/>
                <a:ea typeface="굴림체"/>
              </a:rPr>
              <a:t>실태조사 중요 숙지사항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955876" y="1809728"/>
            <a:ext cx="5116330" cy="552868"/>
            <a:chOff x="955876" y="3185686"/>
            <a:chExt cx="5116330" cy="552868"/>
          </a:xfrm>
        </p:grpSpPr>
        <p:sp>
          <p:nvSpPr>
            <p:cNvPr id="13" name="Text Box 171"/>
            <p:cNvSpPr txBox="1">
              <a:spLocks noChangeArrowheads="1"/>
            </p:cNvSpPr>
            <p:nvPr/>
          </p:nvSpPr>
          <p:spPr>
            <a:xfrm>
              <a:off x="955875" y="3185686"/>
              <a:ext cx="1885453" cy="293392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가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실태조사의 대상</a:t>
              </a:r>
            </a:p>
          </p:txBody>
        </p:sp>
        <p:sp>
          <p:nvSpPr>
            <p:cNvPr id="14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26517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현재까지 실태조사의 대상은 </a:t>
              </a:r>
              <a:r>
                <a:rPr lang="en-US" altLang="ko-KR" sz="1200">
                  <a:latin typeface="굴림"/>
                  <a:ea typeface="굴림"/>
                </a:rPr>
                <a:t>‘</a:t>
              </a:r>
              <a:r>
                <a:rPr lang="ko-KR" altLang="en-US" sz="1200">
                  <a:latin typeface="굴림"/>
                  <a:ea typeface="굴림"/>
                </a:rPr>
                <a:t>토지</a:t>
              </a:r>
              <a:r>
                <a:rPr lang="en-US" altLang="ko-KR" sz="1200">
                  <a:latin typeface="굴림"/>
                  <a:ea typeface="굴림"/>
                </a:rPr>
                <a:t>’</a:t>
              </a:r>
              <a:r>
                <a:rPr lang="ko-KR" altLang="en-US" sz="1200">
                  <a:latin typeface="굴림"/>
                  <a:ea typeface="굴림"/>
                </a:rPr>
                <a:t>재산 만 해당됩니다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  <p:sp>
        <p:nvSpPr>
          <p:cNvPr id="15" name="Text Box 171"/>
          <p:cNvSpPr txBox="1">
            <a:spLocks noChangeArrowheads="1"/>
          </p:cNvSpPr>
          <p:nvPr/>
        </p:nvSpPr>
        <p:spPr>
          <a:xfrm>
            <a:off x="571480" y="809596"/>
            <a:ext cx="2691785" cy="33855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l">
              <a:defRPr lang="ko-KR" altLang="en-US"/>
            </a:pPr>
            <a:r>
              <a:rPr lang="ko-KR" altLang="en-US" sz="1600">
                <a:latin typeface="HY울릉도B"/>
                <a:ea typeface="HY울릉도B"/>
              </a:rPr>
              <a:t>다</a:t>
            </a:r>
            <a:r>
              <a:rPr lang="en-US" altLang="ko-KR" sz="1600">
                <a:latin typeface="HY울릉도B"/>
                <a:ea typeface="HY울릉도B"/>
              </a:rPr>
              <a:t>. </a:t>
            </a:r>
            <a:r>
              <a:rPr lang="ko-KR" altLang="en-US" sz="1600">
                <a:latin typeface="HY울릉도B"/>
                <a:ea typeface="HY울릉도B"/>
              </a:rPr>
              <a:t>실태조사 중요 참고사항</a:t>
            </a: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>
          <a:xfrm>
            <a:off x="857232" y="1143387"/>
            <a:ext cx="4857784" cy="26440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85725" indent="-85725" algn="l">
              <a:defRPr lang="ko-KR" altLang="en-US"/>
            </a:pPr>
            <a:r>
              <a:rPr lang="en-US" altLang="ko-KR" sz="1200">
                <a:latin typeface="굴림"/>
                <a:ea typeface="굴림"/>
              </a:rPr>
              <a:t>◦ </a:t>
            </a:r>
            <a:r>
              <a:rPr lang="ko-KR" altLang="en-US" sz="1200">
                <a:latin typeface="굴림"/>
                <a:ea typeface="굴림"/>
              </a:rPr>
              <a:t>실태조사에 있어서 알아야 할 몇 가지 사항을 설명합니다</a:t>
            </a:r>
            <a:r>
              <a:rPr lang="en-US" altLang="ko-KR" sz="1200">
                <a:latin typeface="굴림"/>
                <a:ea typeface="굴림"/>
              </a:rPr>
              <a:t>.</a:t>
            </a:r>
          </a:p>
        </p:txBody>
      </p:sp>
      <p:sp>
        <p:nvSpPr>
          <p:cNvPr id="22" name="Text Box 171"/>
          <p:cNvSpPr txBox="1">
            <a:spLocks noChangeArrowheads="1"/>
          </p:cNvSpPr>
          <p:nvPr/>
        </p:nvSpPr>
        <p:spPr>
          <a:xfrm>
            <a:off x="955876" y="2410223"/>
            <a:ext cx="3393239" cy="29297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l">
              <a:defRPr lang="ko-KR" altLang="en-US"/>
            </a:pPr>
            <a:r>
              <a:rPr lang="ko-KR" altLang="en-US" sz="1400" b="1">
                <a:latin typeface="굴림체"/>
                <a:ea typeface="굴림체"/>
              </a:rPr>
              <a:t>나</a:t>
            </a:r>
            <a:r>
              <a:rPr lang="en-US" altLang="ko-KR" sz="1400" b="1">
                <a:latin typeface="굴림체"/>
                <a:ea typeface="굴림체"/>
              </a:rPr>
              <a:t>) </a:t>
            </a:r>
            <a:r>
              <a:rPr lang="ko-KR" altLang="en-US" sz="1400" b="1">
                <a:latin typeface="굴림체"/>
                <a:ea typeface="굴림체"/>
              </a:rPr>
              <a:t>토지대장과 실태조사대장과의 차이</a:t>
            </a:r>
          </a:p>
        </p:txBody>
      </p:sp>
      <p:pic>
        <p:nvPicPr>
          <p:cNvPr id="24" name="Picture 2" descr="C:\Documents and Settings\DaePhil\바탕 화면\1111\토지대장.jpg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785794" y="2738422"/>
            <a:ext cx="2643206" cy="3561545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5" name="Text Box 6"/>
          <p:cNvSpPr txBox="1">
            <a:spLocks noChangeArrowheads="1"/>
          </p:cNvSpPr>
          <p:nvPr/>
        </p:nvSpPr>
        <p:spPr>
          <a:xfrm>
            <a:off x="3643314" y="5299835"/>
            <a:ext cx="2571768" cy="45135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123825" indent="-123825" algn="l">
              <a:defRPr lang="ko-KR" altLang="en-US"/>
            </a:pPr>
            <a:r>
              <a:rPr lang="ko-KR" altLang="en-US" sz="1200">
                <a:latin typeface="굴림"/>
                <a:ea typeface="굴림"/>
              </a:rPr>
              <a:t>↑ 실태조사 결과 자료</a:t>
            </a:r>
          </a:p>
          <a:p>
            <a:pPr marL="123825" indent="-123825" algn="l">
              <a:defRPr lang="ko-KR" altLang="en-US"/>
            </a:pPr>
            <a:r>
              <a:rPr lang="ko-KR" altLang="en-US" sz="1200">
                <a:latin typeface="굴림"/>
                <a:ea typeface="굴림"/>
              </a:rPr>
              <a:t>← 토지대장</a:t>
            </a:r>
            <a:r>
              <a:rPr lang="en-US" altLang="ko-KR" sz="1200">
                <a:latin typeface="굴림"/>
                <a:ea typeface="굴림"/>
              </a:rPr>
              <a:t>(</a:t>
            </a:r>
            <a:r>
              <a:rPr lang="ko-KR" altLang="en-US" sz="1200">
                <a:latin typeface="굴림"/>
                <a:ea typeface="굴림"/>
              </a:rPr>
              <a:t>상세화면</a:t>
            </a:r>
            <a:r>
              <a:rPr lang="en-US" altLang="ko-KR" sz="1200">
                <a:latin typeface="굴림"/>
                <a:ea typeface="굴림"/>
              </a:rPr>
              <a:t>)</a:t>
            </a:r>
          </a:p>
        </p:txBody>
      </p:sp>
      <p:sp>
        <p:nvSpPr>
          <p:cNvPr id="29" name="Text Box 6"/>
          <p:cNvSpPr txBox="1">
            <a:spLocks noChangeArrowheads="1"/>
          </p:cNvSpPr>
          <p:nvPr/>
        </p:nvSpPr>
        <p:spPr>
          <a:xfrm>
            <a:off x="1214422" y="6237312"/>
            <a:ext cx="4857784" cy="30232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123825" indent="-123825" algn="l">
              <a:defRPr lang="ko-KR" altLang="en-US"/>
            </a:pPr>
            <a:r>
              <a:rPr lang="en-US" altLang="ko-KR" sz="1200">
                <a:latin typeface="굴림"/>
                <a:ea typeface="굴림"/>
              </a:rPr>
              <a:t>- </a:t>
            </a:r>
            <a:r>
              <a:rPr lang="ko-KR" altLang="en-US" sz="1200">
                <a:latin typeface="굴림"/>
                <a:ea typeface="굴림"/>
              </a:rPr>
              <a:t>일반 재산대장은 재산관리의 근간이 되는 가장 기초적이며 중요한 자료입니다</a:t>
            </a:r>
            <a:r>
              <a:rPr lang="en-US" altLang="ko-KR" sz="1200">
                <a:latin typeface="굴림"/>
                <a:ea typeface="굴림"/>
              </a:rPr>
              <a:t>. </a:t>
            </a:r>
            <a:r>
              <a:rPr lang="ko-KR" altLang="en-US" sz="1200">
                <a:latin typeface="굴림"/>
                <a:ea typeface="굴림"/>
              </a:rPr>
              <a:t>재산대장 화면은 </a:t>
            </a:r>
            <a:r>
              <a:rPr lang="en-US" altLang="ko-KR" sz="1200">
                <a:latin typeface="굴림"/>
                <a:ea typeface="굴림"/>
              </a:rPr>
              <a:t>‘</a:t>
            </a:r>
            <a:r>
              <a:rPr lang="ko-KR" altLang="en-US" sz="1200">
                <a:latin typeface="굴림"/>
                <a:ea typeface="굴림"/>
              </a:rPr>
              <a:t>재산검색</a:t>
            </a:r>
            <a:r>
              <a:rPr lang="en-US" altLang="ko-KR" sz="1200">
                <a:latin typeface="굴림"/>
                <a:ea typeface="굴림"/>
              </a:rPr>
              <a:t>’ </a:t>
            </a:r>
            <a:r>
              <a:rPr lang="ko-KR" altLang="en-US" sz="1200">
                <a:latin typeface="굴림"/>
                <a:ea typeface="굴림"/>
              </a:rPr>
              <a:t>초기화면에서 재산을 검색하여 클릭하면 나타납니다</a:t>
            </a:r>
            <a:r>
              <a:rPr lang="en-US" altLang="ko-KR" sz="1200">
                <a:latin typeface="굴림"/>
                <a:ea typeface="굴림"/>
              </a:rPr>
              <a:t>.</a:t>
            </a:r>
          </a:p>
          <a:p>
            <a:pPr marL="123825" indent="-123825" algn="l">
              <a:defRPr lang="ko-KR" altLang="en-US"/>
            </a:pPr>
            <a:r>
              <a:rPr lang="en-US" altLang="ko-KR" sz="1200">
                <a:latin typeface="굴림"/>
                <a:ea typeface="굴림"/>
              </a:rPr>
              <a:t>- </a:t>
            </a:r>
            <a:r>
              <a:rPr lang="ko-KR" altLang="en-US" sz="1200">
                <a:latin typeface="굴림"/>
                <a:ea typeface="굴림"/>
              </a:rPr>
              <a:t>위 왼쪽 그림은 재산대장 중 토지대장입니다</a:t>
            </a:r>
            <a:r>
              <a:rPr lang="en-US" altLang="ko-KR" sz="1200">
                <a:latin typeface="굴림"/>
                <a:ea typeface="굴림"/>
              </a:rPr>
              <a:t>. </a:t>
            </a:r>
            <a:r>
              <a:rPr lang="ko-KR" altLang="en-US" sz="1200">
                <a:latin typeface="굴림"/>
                <a:ea typeface="굴림"/>
              </a:rPr>
              <a:t>다른 재산대장으로는 건물대장</a:t>
            </a:r>
            <a:r>
              <a:rPr lang="en-US" altLang="ko-KR" sz="1200">
                <a:latin typeface="굴림"/>
                <a:ea typeface="굴림"/>
              </a:rPr>
              <a:t>, </a:t>
            </a:r>
            <a:r>
              <a:rPr lang="ko-KR" altLang="en-US" sz="1200">
                <a:latin typeface="굴림"/>
                <a:ea typeface="굴림"/>
              </a:rPr>
              <a:t>항공기 등이 있습니다</a:t>
            </a:r>
            <a:r>
              <a:rPr lang="en-US" altLang="ko-KR" sz="1200">
                <a:latin typeface="굴림"/>
                <a:ea typeface="굴림"/>
              </a:rPr>
              <a:t>.</a:t>
            </a:r>
          </a:p>
          <a:p>
            <a:pPr marL="123825" indent="-123825" algn="l">
              <a:buChar char="-"/>
              <a:defRPr lang="ko-KR" altLang="en-US"/>
            </a:pPr>
            <a:r>
              <a:rPr lang="ko-KR" altLang="en-US" sz="1200">
                <a:latin typeface="굴림"/>
                <a:ea typeface="굴림"/>
              </a:rPr>
              <a:t>실태조사관련된 부분의 하단의 여러가지 탭중에 </a:t>
            </a:r>
            <a:r>
              <a:rPr lang="en-US" altLang="ko-KR" sz="1200">
                <a:latin typeface="굴림"/>
                <a:ea typeface="굴림"/>
              </a:rPr>
              <a:t>‘</a:t>
            </a:r>
            <a:r>
              <a:rPr lang="ko-KR" altLang="en-US" sz="1200">
                <a:latin typeface="굴림"/>
                <a:ea typeface="굴림"/>
              </a:rPr>
              <a:t>실태조사</a:t>
            </a:r>
            <a:r>
              <a:rPr lang="en-US" altLang="ko-KR" sz="1200">
                <a:latin typeface="굴림"/>
                <a:ea typeface="굴림"/>
              </a:rPr>
              <a:t>’ </a:t>
            </a:r>
            <a:r>
              <a:rPr lang="ko-KR" altLang="en-US" sz="1200">
                <a:latin typeface="굴림"/>
                <a:ea typeface="굴림"/>
              </a:rPr>
              <a:t>탭 입니다</a:t>
            </a:r>
            <a:r>
              <a:rPr lang="en-US" altLang="ko-KR" sz="1200">
                <a:latin typeface="굴림"/>
                <a:ea typeface="굴림"/>
              </a:rPr>
              <a:t>. </a:t>
            </a:r>
            <a:r>
              <a:rPr lang="ko-KR" altLang="en-US" sz="1200">
                <a:latin typeface="굴림"/>
                <a:ea typeface="굴림"/>
              </a:rPr>
              <a:t>이 탭에서 개별로 실태조사결과를 생성하거나 삭제할 수 있습니다</a:t>
            </a:r>
            <a:r>
              <a:rPr lang="en-US" altLang="ko-KR" sz="1200">
                <a:latin typeface="굴림"/>
                <a:ea typeface="굴림"/>
              </a:rPr>
              <a:t>.</a:t>
            </a:r>
          </a:p>
          <a:p>
            <a:pPr marL="123825" indent="-123825" algn="l">
              <a:buChar char="-"/>
              <a:defRPr lang="ko-KR" altLang="en-US"/>
            </a:pPr>
            <a:endParaRPr lang="en-US" altLang="ko-KR" sz="1200">
              <a:latin typeface="굴림"/>
              <a:ea typeface="굴림"/>
            </a:endParaRPr>
          </a:p>
          <a:p>
            <a:pPr marL="123825" indent="-123825" algn="l">
              <a:defRPr lang="ko-KR" altLang="en-US"/>
            </a:pPr>
            <a:r>
              <a:rPr lang="en-US" altLang="ko-KR" sz="1200">
                <a:latin typeface="굴림"/>
                <a:ea typeface="굴림"/>
              </a:rPr>
              <a:t>- </a:t>
            </a:r>
            <a:r>
              <a:rPr lang="ko-KR" altLang="en-US" sz="1200">
                <a:latin typeface="굴림"/>
                <a:ea typeface="굴림"/>
              </a:rPr>
              <a:t>위 오른쪽의 실태조사결과 자료는  토지대장과는 별도로 작성되며 두 대장의 정보는 서로 다를 수  있습니다</a:t>
            </a:r>
            <a:r>
              <a:rPr lang="en-US" altLang="ko-KR" sz="1200">
                <a:latin typeface="굴림"/>
                <a:ea typeface="굴림"/>
              </a:rPr>
              <a:t>. </a:t>
            </a:r>
            <a:r>
              <a:rPr lang="ko-KR" altLang="en-US" sz="1200">
                <a:latin typeface="굴림"/>
                <a:ea typeface="굴림"/>
              </a:rPr>
              <a:t>물론 사용자에 의해 둘 중의 하나에 대장이 수정되었을 경우에 해당합니다</a:t>
            </a:r>
            <a:r>
              <a:rPr lang="en-US" altLang="ko-KR" sz="1200">
                <a:latin typeface="굴림"/>
                <a:ea typeface="굴림"/>
              </a:rPr>
              <a:t>.</a:t>
            </a:r>
          </a:p>
          <a:p>
            <a:pPr marL="123825" indent="-123825" algn="l">
              <a:defRPr lang="ko-KR" altLang="en-US"/>
            </a:pPr>
            <a:r>
              <a:rPr lang="en-US" altLang="ko-KR" sz="1200">
                <a:latin typeface="굴림"/>
                <a:ea typeface="굴림"/>
              </a:rPr>
              <a:t>- </a:t>
            </a:r>
            <a:r>
              <a:rPr lang="ko-KR" altLang="en-US" sz="1200">
                <a:latin typeface="굴림"/>
                <a:ea typeface="굴림"/>
              </a:rPr>
              <a:t>실태조사대장은 년도 별로 생성 될 수 있으며 최초 생성시는 토지대장의 기본적인 정보를 가지고 있습니다</a:t>
            </a:r>
            <a:r>
              <a:rPr lang="en-US" altLang="ko-KR" sz="1200">
                <a:latin typeface="굴림"/>
                <a:ea typeface="굴림"/>
              </a:rPr>
              <a:t>. </a:t>
            </a:r>
          </a:p>
          <a:p>
            <a:pPr marL="123825" indent="-123825" algn="l">
              <a:defRPr lang="ko-KR" altLang="en-US"/>
            </a:pPr>
            <a:r>
              <a:rPr lang="en-US" altLang="ko-KR" sz="1200">
                <a:latin typeface="굴림"/>
                <a:ea typeface="굴림"/>
              </a:rPr>
              <a:t>- </a:t>
            </a:r>
            <a:r>
              <a:rPr lang="ko-KR" altLang="en-US" sz="1200">
                <a:latin typeface="굴림"/>
                <a:ea typeface="굴림"/>
              </a:rPr>
              <a:t>상단의 ‘수정’ 버튼을 클릭하여 수정모드에서 항목을 채워 넣고 ‘저장’을 클릭하여 소중한 정보를 보호하시기 바랍니다</a:t>
            </a:r>
            <a:r>
              <a:rPr lang="en-US" altLang="ko-KR" sz="1200">
                <a:latin typeface="굴림"/>
                <a:ea typeface="굴림"/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Text Box 30"/>
          <p:cNvSpPr txBox="1">
            <a:spLocks noChangeArrowheads="1"/>
          </p:cNvSpPr>
          <p:nvPr/>
        </p:nvSpPr>
        <p:spPr>
          <a:xfrm>
            <a:off x="188913" y="104775"/>
            <a:ext cx="6264275" cy="33655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l">
              <a:defRPr lang="ko-KR" altLang="en-US"/>
            </a:pPr>
            <a:r>
              <a:rPr lang="en-US" altLang="ko-KR" sz="1600" b="1">
                <a:solidFill>
                  <a:schemeClr val="bg1"/>
                </a:solidFill>
                <a:latin typeface="HY견고딕"/>
                <a:ea typeface="HY견고딕"/>
              </a:rPr>
              <a:t>Part 2 | </a:t>
            </a:r>
            <a:r>
              <a:rPr lang="ko-KR" altLang="en-US" sz="1600" b="1">
                <a:solidFill>
                  <a:schemeClr val="bg1"/>
                </a:solidFill>
                <a:latin typeface="HY견고딕"/>
                <a:ea typeface="HY견고딕"/>
              </a:rPr>
              <a:t>공유재산행정정보시스템 시작하기</a:t>
            </a:r>
            <a:endParaRPr lang="ko-KR" altLang="en-US" sz="1600">
              <a:latin typeface="HY견고딕"/>
              <a:ea typeface="HY견고딕"/>
            </a:endParaRPr>
          </a:p>
        </p:txBody>
      </p:sp>
      <p:grpSp>
        <p:nvGrpSpPr>
          <p:cNvPr id="2" name="그룹 11"/>
          <p:cNvGrpSpPr/>
          <p:nvPr/>
        </p:nvGrpSpPr>
        <p:grpSpPr>
          <a:xfrm>
            <a:off x="955876" y="1095348"/>
            <a:ext cx="5116330" cy="922200"/>
            <a:chOff x="955876" y="3185686"/>
            <a:chExt cx="5116330" cy="922200"/>
          </a:xfrm>
        </p:grpSpPr>
        <p:sp>
          <p:nvSpPr>
            <p:cNvPr id="13" name="Text Box 171"/>
            <p:cNvSpPr txBox="1">
              <a:spLocks noChangeArrowheads="1"/>
            </p:cNvSpPr>
            <p:nvPr/>
          </p:nvSpPr>
          <p:spPr>
            <a:xfrm>
              <a:off x="955876" y="3185686"/>
              <a:ext cx="3659938" cy="29339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algn="l">
                <a:defRPr lang="ko-KR" altLang="en-US"/>
              </a:pPr>
              <a:r>
                <a:rPr lang="ko-KR" altLang="en-US" sz="1400" b="1">
                  <a:latin typeface="굴림체"/>
                  <a:ea typeface="굴림체"/>
                </a:rPr>
                <a:t>다</a:t>
              </a:r>
              <a:r>
                <a:rPr lang="en-US" altLang="ko-KR" sz="1400" b="1">
                  <a:latin typeface="굴림체"/>
                  <a:ea typeface="굴림체"/>
                </a:rPr>
                <a:t>) </a:t>
              </a:r>
              <a:r>
                <a:rPr lang="ko-KR" altLang="en-US" sz="1400" b="1">
                  <a:latin typeface="굴림체"/>
                  <a:ea typeface="굴림체"/>
                </a:rPr>
                <a:t>재산 별 실태조사결과의 삭제 및 생성</a:t>
              </a:r>
            </a:p>
          </p:txBody>
        </p:sp>
        <p:sp>
          <p:nvSpPr>
            <p:cNvPr id="14" name="Text Box 6"/>
            <p:cNvSpPr txBox="1">
              <a:spLocks noChangeArrowheads="1"/>
            </p:cNvSpPr>
            <p:nvPr/>
          </p:nvSpPr>
          <p:spPr>
            <a:xfrm>
              <a:off x="1214422" y="3461555"/>
              <a:ext cx="4857784" cy="63665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marL="123825" indent="-123825" algn="l">
                <a:defRPr lang="ko-KR" altLang="en-US"/>
              </a:pPr>
              <a:r>
                <a:rPr lang="en-US" altLang="ko-KR" sz="1200">
                  <a:latin typeface="굴림"/>
                  <a:ea typeface="굴림"/>
                </a:rPr>
                <a:t>- </a:t>
              </a:r>
              <a:r>
                <a:rPr lang="ko-KR" altLang="en-US" sz="1200">
                  <a:latin typeface="굴림"/>
                  <a:ea typeface="굴림"/>
                </a:rPr>
                <a:t>실태조사결과를 전산적으로 정리하다 보면 실태조사결과를 삭제해야 할 경우 가 있습니다</a:t>
              </a:r>
              <a:r>
                <a:rPr lang="en-US" altLang="ko-KR" sz="1200">
                  <a:latin typeface="굴림"/>
                  <a:ea typeface="굴림"/>
                </a:rPr>
                <a:t>. </a:t>
              </a:r>
              <a:r>
                <a:rPr lang="ko-KR" altLang="en-US" sz="1200">
                  <a:latin typeface="굴림"/>
                  <a:ea typeface="굴림"/>
                </a:rPr>
                <a:t>이때는 토지대장 하단의 실태조사 탭에서 실행할 수 있습니다</a:t>
              </a:r>
              <a:r>
                <a:rPr lang="en-US" altLang="ko-KR" sz="1200">
                  <a:latin typeface="굴림"/>
                  <a:ea typeface="굴림"/>
                </a:rPr>
                <a:t>.</a:t>
              </a:r>
            </a:p>
          </p:txBody>
        </p:sp>
      </p:grpSp>
      <p:pic>
        <p:nvPicPr>
          <p:cNvPr id="17" name="Picture 2" descr="C:\Documents and Settings\DaePhil\바탕 화면\1111\토지대장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14375" y="2095480"/>
            <a:ext cx="2814638" cy="3792537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8" name="직사각형 11"/>
          <p:cNvSpPr>
            <a:spLocks noChangeArrowheads="1"/>
          </p:cNvSpPr>
          <p:nvPr/>
        </p:nvSpPr>
        <p:spPr>
          <a:xfrm>
            <a:off x="2286000" y="4595792"/>
            <a:ext cx="571500" cy="214313"/>
          </a:xfrm>
          <a:prstGeom prst="rect">
            <a:avLst/>
          </a:prstGeom>
          <a:noFill/>
          <a:ln w="25400" algn="ctr">
            <a:solidFill>
              <a:srgbClr val="C00000"/>
            </a:solidFill>
            <a:round/>
            <a:tailEnd type="triangle" w="med" len="med"/>
          </a:ln>
        </p:spPr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cxnSp>
        <p:nvCxnSpPr>
          <p:cNvPr id="19" name="직선 화살표 연결선 13"/>
          <p:cNvCxnSpPr>
            <a:cxnSpLocks noChangeShapeType="1"/>
          </p:cNvCxnSpPr>
          <p:nvPr/>
        </p:nvCxnSpPr>
        <p:spPr>
          <a:xfrm rot="5400000" flipH="1" flipV="1">
            <a:off x="2321722" y="3274200"/>
            <a:ext cx="1857370" cy="785814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tailEnd type="arrow" w="med" len="med"/>
          </a:ln>
        </p:spPr>
      </p:cxnSp>
      <p:pic>
        <p:nvPicPr>
          <p:cNvPr id="20" name="Picture 2" descr="C:\Documents and Settings\DaePhil\바탕 화면\1111\토지대장하단의실태조사.jpg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3643313" y="2095480"/>
            <a:ext cx="2676525" cy="661987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1" name="Text Box 4"/>
          <p:cNvSpPr txBox="1">
            <a:spLocks noChangeArrowheads="1"/>
          </p:cNvSpPr>
          <p:nvPr/>
        </p:nvSpPr>
        <p:spPr>
          <a:xfrm>
            <a:off x="3786188" y="3167042"/>
            <a:ext cx="2643187" cy="646331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l">
              <a:defRPr lang="ko-KR" altLang="en-US"/>
            </a:pPr>
            <a:r>
              <a:rPr lang="en-US" altLang="ko-KR" sz="1200">
                <a:latin typeface="굴림"/>
                <a:ea typeface="굴림"/>
              </a:rPr>
              <a:t>‘</a:t>
            </a:r>
            <a:r>
              <a:rPr lang="ko-KR" altLang="en-US" sz="1200">
                <a:latin typeface="굴림"/>
                <a:ea typeface="굴림"/>
              </a:rPr>
              <a:t>추가</a:t>
            </a:r>
            <a:r>
              <a:rPr lang="en-US" altLang="ko-KR" sz="1200">
                <a:latin typeface="굴림"/>
                <a:ea typeface="굴림"/>
              </a:rPr>
              <a:t>’, ‘</a:t>
            </a:r>
            <a:r>
              <a:rPr lang="ko-KR" altLang="en-US" sz="1200">
                <a:latin typeface="굴림"/>
                <a:ea typeface="굴림"/>
              </a:rPr>
              <a:t>삭제</a:t>
            </a:r>
            <a:r>
              <a:rPr lang="en-US" altLang="ko-KR" sz="1200">
                <a:latin typeface="굴림"/>
                <a:ea typeface="굴림"/>
              </a:rPr>
              <a:t>’ </a:t>
            </a:r>
            <a:r>
              <a:rPr lang="ko-KR" altLang="en-US" sz="1200">
                <a:latin typeface="굴림"/>
                <a:ea typeface="굴림"/>
              </a:rPr>
              <a:t>버튼 이 두 개의 버튼으로 재산 개별로 실태조사결과를 생성하거나 삭제 할 수 있습니다</a:t>
            </a:r>
            <a:r>
              <a:rPr lang="en-US" altLang="ko-KR" sz="1200">
                <a:latin typeface="굴림"/>
                <a:ea typeface="굴림"/>
              </a:rPr>
              <a:t>.</a:t>
            </a:r>
          </a:p>
        </p:txBody>
      </p:sp>
      <p:cxnSp>
        <p:nvCxnSpPr>
          <p:cNvPr id="23" name="직선 화살표 연결선 32"/>
          <p:cNvCxnSpPr>
            <a:cxnSpLocks noChangeShapeType="1"/>
          </p:cNvCxnSpPr>
          <p:nvPr/>
        </p:nvCxnSpPr>
        <p:spPr>
          <a:xfrm rot="5400000" flipH="1" flipV="1">
            <a:off x="5572126" y="2666979"/>
            <a:ext cx="857250" cy="142875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tailEnd type="arrow" w="med" len="med"/>
          </a:ln>
        </p:spPr>
      </p:cxnSp>
      <p:sp>
        <p:nvSpPr>
          <p:cNvPr id="26" name="Text Box 4"/>
          <p:cNvSpPr txBox="1">
            <a:spLocks noChangeArrowheads="1"/>
          </p:cNvSpPr>
          <p:nvPr/>
        </p:nvSpPr>
        <p:spPr>
          <a:xfrm>
            <a:off x="3786188" y="3907689"/>
            <a:ext cx="2643187" cy="830997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l">
              <a:defRPr lang="ko-KR" altLang="en-US"/>
            </a:pPr>
            <a:r>
              <a:rPr lang="ko-KR" altLang="en-US" sz="1200">
                <a:latin typeface="굴림"/>
                <a:ea typeface="굴림"/>
              </a:rPr>
              <a:t>실태조사결과의 일괄 생성 후에 뒤늦게 토지대장을 입력하였다면 본 기능을 이용해서 개별적으로 생성하시기 바랍니다</a:t>
            </a:r>
            <a:r>
              <a:rPr lang="en-US" altLang="ko-KR" sz="1200">
                <a:latin typeface="굴림"/>
                <a:ea typeface="굴림"/>
              </a:rPr>
              <a:t>.</a:t>
            </a:r>
          </a:p>
        </p:txBody>
      </p:sp>
      <p:sp>
        <p:nvSpPr>
          <p:cNvPr id="27" name="Text Box 4"/>
          <p:cNvSpPr txBox="1">
            <a:spLocks noChangeArrowheads="1"/>
          </p:cNvSpPr>
          <p:nvPr/>
        </p:nvSpPr>
        <p:spPr>
          <a:xfrm>
            <a:off x="3786188" y="4881542"/>
            <a:ext cx="2643188" cy="1555452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l">
              <a:defRPr lang="ko-KR" altLang="en-US"/>
            </a:pPr>
            <a:r>
              <a:rPr lang="en-US" altLang="ko-KR" sz="1200" b="1">
                <a:latin typeface="굴림"/>
                <a:ea typeface="굴림"/>
              </a:rPr>
              <a:t>--------- !!!!</a:t>
            </a:r>
            <a:r>
              <a:rPr lang="ko-KR" altLang="en-US" sz="1200" b="1">
                <a:latin typeface="굴림"/>
                <a:ea typeface="굴림"/>
              </a:rPr>
              <a:t>주의</a:t>
            </a:r>
            <a:r>
              <a:rPr lang="en-US" altLang="ko-KR" sz="1200" b="1">
                <a:latin typeface="굴림"/>
                <a:ea typeface="굴림"/>
              </a:rPr>
              <a:t>!!!! --------</a:t>
            </a:r>
          </a:p>
          <a:p>
            <a:pPr algn="l">
              <a:defRPr lang="ko-KR" altLang="en-US"/>
            </a:pPr>
            <a:r>
              <a:rPr lang="ko-KR" altLang="en-US" sz="1200" b="1">
                <a:latin typeface="굴림"/>
                <a:ea typeface="굴림"/>
              </a:rPr>
              <a:t>삭제버튼을 클릭하면 가장 최근의 실태조사 결과를 삭제하게 됩니다</a:t>
            </a:r>
            <a:r>
              <a:rPr lang="en-US" altLang="ko-KR" sz="1200" b="1">
                <a:latin typeface="굴림"/>
                <a:ea typeface="굴림"/>
              </a:rPr>
              <a:t>. </a:t>
            </a:r>
            <a:r>
              <a:rPr lang="ko-KR" altLang="en-US" sz="1200" b="1">
                <a:latin typeface="굴림"/>
                <a:ea typeface="굴림"/>
              </a:rPr>
              <a:t>즉</a:t>
            </a:r>
            <a:r>
              <a:rPr lang="en-US" altLang="ko-KR" sz="1200" b="1">
                <a:latin typeface="굴림"/>
                <a:ea typeface="굴림"/>
              </a:rPr>
              <a:t>, </a:t>
            </a:r>
            <a:r>
              <a:rPr lang="ko-KR" altLang="en-US" sz="1200" b="1">
                <a:latin typeface="굴림"/>
                <a:ea typeface="굴림"/>
              </a:rPr>
              <a:t>삭제 버튼을 계속 클릭 한다면</a:t>
            </a:r>
            <a:r>
              <a:rPr lang="en-US" altLang="ko-KR" sz="1200" b="1">
                <a:latin typeface="굴림"/>
                <a:ea typeface="굴림"/>
              </a:rPr>
              <a:t>, </a:t>
            </a:r>
            <a:r>
              <a:rPr lang="ko-KR" altLang="en-US" sz="1200" b="1">
                <a:latin typeface="굴림"/>
                <a:ea typeface="굴림"/>
              </a:rPr>
              <a:t>현재 년도 이전의 자료들도 모두 삭제 될 수 있으니 주의하시기 바랍니다</a:t>
            </a:r>
            <a:r>
              <a:rPr lang="en-US" altLang="ko-KR" sz="1200" b="1">
                <a:latin typeface="굴림"/>
                <a:ea typeface="굴림"/>
              </a:rPr>
              <a:t>. </a:t>
            </a:r>
            <a:r>
              <a:rPr lang="ko-KR" altLang="en-US" sz="1200" b="1">
                <a:latin typeface="굴림"/>
                <a:ea typeface="굴림"/>
              </a:rPr>
              <a:t> </a:t>
            </a:r>
          </a:p>
          <a:p>
            <a:pPr algn="l">
              <a:defRPr lang="ko-KR" altLang="en-US"/>
            </a:pPr>
            <a:r>
              <a:rPr lang="en-US" altLang="ko-KR" sz="1200" b="1">
                <a:latin typeface="굴림"/>
                <a:ea typeface="굴림"/>
              </a:rPr>
              <a:t>--------- !!!!</a:t>
            </a:r>
            <a:r>
              <a:rPr lang="ko-KR" altLang="en-US" sz="1200" b="1">
                <a:latin typeface="굴림"/>
                <a:ea typeface="굴림"/>
              </a:rPr>
              <a:t>주의</a:t>
            </a:r>
            <a:r>
              <a:rPr lang="en-US" altLang="ko-KR" sz="1200" b="1">
                <a:latin typeface="굴림"/>
                <a:ea typeface="굴림"/>
              </a:rPr>
              <a:t>!!!! --------</a:t>
            </a:r>
          </a:p>
        </p:txBody>
      </p:sp>
      <p:sp>
        <p:nvSpPr>
          <p:cNvPr id="30" name="Text Box 25"/>
          <p:cNvSpPr txBox="1">
            <a:spLocks noChangeArrowheads="1"/>
          </p:cNvSpPr>
          <p:nvPr/>
        </p:nvSpPr>
        <p:spPr>
          <a:xfrm>
            <a:off x="546100" y="8428038"/>
            <a:ext cx="5688013" cy="59690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algn="l">
              <a:defRPr lang="ko-KR" altLang="en-US"/>
            </a:pPr>
            <a:r>
              <a:rPr lang="en-US" altLang="ko-KR"/>
              <a:t>◦ </a:t>
            </a:r>
            <a:r>
              <a:rPr lang="ko-KR" altLang="en-US"/>
              <a:t>실태조사 처리부분을 이해하셨나요 </a:t>
            </a:r>
            <a:r>
              <a:rPr lang="en-US" altLang="ko-KR"/>
              <a:t>? </a:t>
            </a:r>
            <a:r>
              <a:rPr lang="ko-KR" altLang="en-US"/>
              <a:t>실태조사 처리부분을 이해하였으면 매년 발생</a:t>
            </a:r>
          </a:p>
          <a:p>
            <a:pPr algn="l">
              <a:defRPr lang="ko-KR" altLang="en-US"/>
            </a:pPr>
            <a:r>
              <a:rPr lang="ko-KR" altLang="en-US"/>
              <a:t>  하는 실태조사 업무를 처리하실 수 있습니다</a:t>
            </a:r>
            <a:r>
              <a:rPr lang="en-US" altLang="ko-KR"/>
              <a:t>. </a:t>
            </a:r>
          </a:p>
          <a:p>
            <a:pPr algn="l">
              <a:defRPr lang="ko-KR" altLang="en-US"/>
            </a:pPr>
            <a:endParaRPr lang="en-US" altLang="ko-KR"/>
          </a:p>
        </p:txBody>
      </p:sp>
      <p:grpSp>
        <p:nvGrpSpPr>
          <p:cNvPr id="31" name="Group 26"/>
          <p:cNvGrpSpPr/>
          <p:nvPr/>
        </p:nvGrpSpPr>
        <p:grpSpPr>
          <a:xfrm>
            <a:off x="500063" y="7893050"/>
            <a:ext cx="3983037" cy="403225"/>
            <a:chOff x="453" y="4656"/>
            <a:chExt cx="2509" cy="254"/>
          </a:xfrm>
        </p:grpSpPr>
        <p:pic>
          <p:nvPicPr>
            <p:cNvPr id="32" name="Picture 27" descr="j0079102[1]"/>
            <p:cNvPicPr>
              <a:picLocks noChangeAspect="1" noChangeArrowheads="1"/>
            </p:cNvPicPr>
            <p:nvPr/>
          </p:nvPicPr>
          <p:blipFill rotWithShape="1">
            <a:blip r:embed="rId5"/>
            <a:srcRect/>
            <a:stretch>
              <a:fillRect/>
            </a:stretch>
          </p:blipFill>
          <p:spPr>
            <a:xfrm rot="19561342">
              <a:off x="453" y="4656"/>
              <a:ext cx="202" cy="227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33" name="Text Box 28"/>
            <p:cNvSpPr txBox="1">
              <a:spLocks noChangeArrowheads="1"/>
            </p:cNvSpPr>
            <p:nvPr/>
          </p:nvSpPr>
          <p:spPr>
            <a:xfrm>
              <a:off x="649" y="4718"/>
              <a:ext cx="2313" cy="184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defRPr lang="ko-KR" altLang="en-US"/>
              </a:pPr>
              <a:r>
                <a:rPr lang="ko-KR" altLang="en-US" sz="1400" b="1">
                  <a:latin typeface="HY엽서M"/>
                  <a:ea typeface="HY엽서M"/>
                </a:rPr>
                <a:t>이장을 이해하면 </a:t>
              </a:r>
              <a:r>
                <a:rPr lang="en-US" altLang="ko-KR" sz="1400" b="1">
                  <a:latin typeface="HY엽서M"/>
                  <a:ea typeface="HY엽서M"/>
                </a:rPr>
                <a:t>......</a:t>
              </a:r>
            </a:p>
          </p:txBody>
        </p:sp>
        <p:sp>
          <p:nvSpPr>
            <p:cNvPr id="34" name="Line 29"/>
            <p:cNvSpPr>
              <a:spLocks noChangeShapeType="1"/>
            </p:cNvSpPr>
            <p:nvPr/>
          </p:nvSpPr>
          <p:spPr>
            <a:xfrm>
              <a:off x="604" y="4898"/>
              <a:ext cx="23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>
              <a:outerShdw dist="45791" dir="2021404" algn="ctr" rotWithShape="0">
                <a:schemeClr val="bg2">
                  <a:alpha val="50000"/>
                </a:schemeClr>
              </a:outerShdw>
            </a:effectLst>
          </p:spPr>
          <p:txBody>
            <a:bodyPr wrap="square"/>
            <a:lstStyle/>
            <a:p>
              <a:pPr>
                <a:defRPr lang="ko-KR"/>
              </a:pPr>
              <a:endParaRPr lang="ko-KR" alt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 cap="flat" cmpd="sng" algn="ctr">
          <a:solidFill>
            <a:schemeClr val="tx1"/>
          </a:solidFill>
          <a:prstDash val="solid"/>
          <a:round/>
          <a:tailEnd type="triangl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None/>
          <a:defRPr kumimoji="1" sz="1100" b="0" i="0" u="none" strike="noStrike" cap="none" normalizeH="0" baseline="0" smtClean="0">
            <a:ln>
              <a:noFill/>
            </a:ln>
            <a:solidFill>
              <a:schemeClr val="tx1"/>
            </a:solidFill>
            <a:latin typeface="MD이솝체"/>
            <a:ea typeface="MD이솝체"/>
          </a:defRPr>
        </a:defPPr>
      </a:lstStyle>
    </a:spDef>
    <a:lnDef>
      <a:spPr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None/>
          <a:defRPr kumimoji="1" lang="ko-KR" alt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latin typeface="MD이솝체"/>
            <a:ea typeface="MD이솝체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2161</Words>
  <Application>Hancom Office Hanshow 2010</Application>
  <PresentationFormat>A4 용지(210x297mm)</PresentationFormat>
  <Paragraphs>230</Paragraphs>
  <Slides>17</Slides>
  <Notes>17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9" baseType="lpstr">
      <vt:lpstr>기본 디자인</vt:lpstr>
      <vt:lpstr>Image</vt:lpstr>
      <vt:lpstr>슬라이드 0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</vt:vector>
  </TitlesOfParts>
  <Manager/>
  <Company>삼성SDS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흐름(단계)을 표현하는 도식</dc:title>
  <dc:subject>제안서 도식화</dc:subject>
  <dc:creator>정세웅</dc:creator>
  <cp:keywords/>
  <dc:description>디자인룸 2003년 제안서 도식화(버전1.0)</dc:description>
  <cp:lastModifiedBy>서울시</cp:lastModifiedBy>
  <cp:revision>1296</cp:revision>
  <dcterms:created xsi:type="dcterms:W3CDTF">2002-04-17T08:14:49Z</dcterms:created>
  <dcterms:modified xsi:type="dcterms:W3CDTF">2014-07-28T04:59:34Z</dcterms:modified>
  <cp:category/>
</cp:coreProperties>
</file>