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258" r:id="rId3"/>
    <p:sldId id="340" r:id="rId4"/>
    <p:sldId id="341" r:id="rId5"/>
    <p:sldId id="342" r:id="rId6"/>
    <p:sldId id="299" r:id="rId7"/>
    <p:sldId id="298" r:id="rId8"/>
    <p:sldId id="343" r:id="rId9"/>
    <p:sldId id="263" r:id="rId10"/>
    <p:sldId id="303" r:id="rId11"/>
    <p:sldId id="349" r:id="rId12"/>
    <p:sldId id="375" r:id="rId13"/>
    <p:sldId id="376" r:id="rId14"/>
    <p:sldId id="337" r:id="rId15"/>
    <p:sldId id="338" r:id="rId16"/>
    <p:sldId id="374" r:id="rId17"/>
    <p:sldId id="265" r:id="rId18"/>
    <p:sldId id="294" r:id="rId19"/>
    <p:sldId id="279" r:id="rId20"/>
    <p:sldId id="328" r:id="rId21"/>
    <p:sldId id="329" r:id="rId22"/>
    <p:sldId id="307" r:id="rId23"/>
    <p:sldId id="311" r:id="rId24"/>
    <p:sldId id="304" r:id="rId25"/>
    <p:sldId id="310" r:id="rId26"/>
    <p:sldId id="270" r:id="rId27"/>
    <p:sldId id="332" r:id="rId28"/>
    <p:sldId id="333" r:id="rId29"/>
    <p:sldId id="382" r:id="rId30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7D33"/>
    <a:srgbClr val="F1330D"/>
    <a:srgbClr val="121896"/>
    <a:srgbClr val="FF9900"/>
    <a:srgbClr val="0066CC"/>
    <a:srgbClr val="4D4D4D"/>
    <a:srgbClr val="29292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2" autoAdjust="0"/>
    <p:restoredTop sz="90116" autoAdjust="0"/>
  </p:normalViewPr>
  <p:slideViewPr>
    <p:cSldViewPr>
      <p:cViewPr>
        <p:scale>
          <a:sx n="75" d="100"/>
          <a:sy n="75" d="100"/>
        </p:scale>
        <p:origin x="-193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99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402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99" y="9428402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EB4596B-5733-4A77-835D-A744632C08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80758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99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788"/>
            <a:ext cx="5438140" cy="446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402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99" y="9428402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7" rIns="91312" bIns="45657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4B431A4-3C6E-4CAD-AA61-A478FB4FDB8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49607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/>
              <a:t>사고의 예측이 어렵고</a:t>
            </a:r>
            <a:r>
              <a:rPr lang="en-US" altLang="ko-KR" smtClean="0"/>
              <a:t>, </a:t>
            </a:r>
            <a:r>
              <a:rPr lang="ko-KR" altLang="en-US" smtClean="0"/>
              <a:t>사고발생지역은 피해범위가 넓음</a:t>
            </a:r>
            <a:r>
              <a:rPr lang="en-US" altLang="ko-KR" smtClean="0"/>
              <a:t>. </a:t>
            </a:r>
            <a:r>
              <a:rPr lang="ko-KR" altLang="en-US" smtClean="0"/>
              <a:t>인체나 환경에 대한 영향이 치명적임</a:t>
            </a:r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06C3E-2E18-4887-ACBA-0C58CA79B30A}" type="slidenum">
              <a:rPr lang="en-US" altLang="ko-KR" smtClean="0"/>
              <a:pPr/>
              <a:t>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/>
              <a:t>흡입하면 </a:t>
            </a:r>
            <a:r>
              <a:rPr lang="en-US" altLang="ko-KR" smtClean="0"/>
              <a:t>(</a:t>
            </a:r>
            <a:r>
              <a:rPr lang="ko-KR" altLang="en-US" smtClean="0"/>
              <a:t>호흡기계</a:t>
            </a:r>
            <a:r>
              <a:rPr lang="en-US" altLang="ko-KR" smtClean="0"/>
              <a:t>, </a:t>
            </a:r>
            <a:r>
              <a:rPr lang="ko-KR" altLang="en-US" smtClean="0"/>
              <a:t>신경계</a:t>
            </a:r>
            <a:r>
              <a:rPr lang="en-US" altLang="ko-KR" smtClean="0"/>
              <a:t>)</a:t>
            </a:r>
            <a:r>
              <a:rPr lang="ko-KR" altLang="en-US" smtClean="0"/>
              <a:t>장기에 손상을 일으키는데</a:t>
            </a:r>
            <a:r>
              <a:rPr lang="en-US" altLang="ko-KR" smtClean="0"/>
              <a:t> </a:t>
            </a:r>
            <a:r>
              <a:rPr lang="ko-KR" altLang="en-US" smtClean="0"/>
              <a:t>장기간 또는 반복적으로 노출되면 </a:t>
            </a:r>
            <a:r>
              <a:rPr lang="en-US" altLang="ko-KR" smtClean="0"/>
              <a:t>(</a:t>
            </a:r>
            <a:r>
              <a:rPr lang="ko-KR" altLang="en-US" smtClean="0"/>
              <a:t>호흡기계</a:t>
            </a:r>
            <a:r>
              <a:rPr lang="en-US" altLang="ko-KR" smtClean="0"/>
              <a:t>, </a:t>
            </a:r>
            <a:r>
              <a:rPr lang="ko-KR" altLang="en-US" smtClean="0"/>
              <a:t>신장</a:t>
            </a:r>
            <a:r>
              <a:rPr lang="en-US" altLang="ko-KR" smtClean="0"/>
              <a:t>, </a:t>
            </a:r>
            <a:r>
              <a:rPr lang="ko-KR" altLang="en-US" smtClean="0"/>
              <a:t>후각기</a:t>
            </a:r>
            <a:r>
              <a:rPr lang="en-US" altLang="ko-KR" smtClean="0"/>
              <a:t>, </a:t>
            </a:r>
            <a:r>
              <a:rPr lang="ko-KR" altLang="en-US" smtClean="0"/>
              <a:t>이빨 등</a:t>
            </a:r>
            <a:r>
              <a:rPr lang="en-US" altLang="ko-KR" smtClean="0"/>
              <a:t>)</a:t>
            </a:r>
            <a:r>
              <a:rPr lang="ko-KR" altLang="en-US" smtClean="0"/>
              <a:t>장기에 손상을 일으킴</a:t>
            </a:r>
            <a:endParaRPr lang="en-US" altLang="ko-KR" smtClean="0"/>
          </a:p>
          <a:p>
            <a:r>
              <a:rPr lang="ko-KR" altLang="en-US" smtClean="0"/>
              <a:t>공기보다 </a:t>
            </a:r>
            <a:r>
              <a:rPr lang="en-US" altLang="ko-KR" smtClean="0"/>
              <a:t>2.5</a:t>
            </a:r>
            <a:r>
              <a:rPr lang="ko-KR" altLang="en-US" smtClean="0"/>
              <a:t>배 무겁고</a:t>
            </a:r>
            <a:r>
              <a:rPr lang="en-US" altLang="ko-KR" smtClean="0"/>
              <a:t>, </a:t>
            </a:r>
            <a:r>
              <a:rPr lang="ko-KR" altLang="en-US" smtClean="0"/>
              <a:t>액상 누출시 체적이 </a:t>
            </a:r>
            <a:r>
              <a:rPr lang="en-US" altLang="ko-KR" smtClean="0"/>
              <a:t>460</a:t>
            </a:r>
            <a:r>
              <a:rPr lang="ko-KR" altLang="en-US" smtClean="0"/>
              <a:t>배 팽창 기화하므로 반드시 바람을 등지고 접근해야 함</a:t>
            </a:r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1581A-7B2E-4C72-88D5-1AC392EC60A4}" type="slidenum">
              <a:rPr lang="en-US" altLang="ko-KR" smtClean="0"/>
              <a:pPr/>
              <a:t>3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/>
              <a:t>흡입하면 </a:t>
            </a:r>
            <a:r>
              <a:rPr lang="en-US" altLang="ko-KR" smtClean="0"/>
              <a:t>(</a:t>
            </a:r>
            <a:r>
              <a:rPr lang="ko-KR" altLang="en-US" smtClean="0"/>
              <a:t>호흡기계</a:t>
            </a:r>
            <a:r>
              <a:rPr lang="en-US" altLang="ko-KR" smtClean="0"/>
              <a:t>, </a:t>
            </a:r>
            <a:r>
              <a:rPr lang="ko-KR" altLang="en-US" smtClean="0"/>
              <a:t>신경계</a:t>
            </a:r>
            <a:r>
              <a:rPr lang="en-US" altLang="ko-KR" smtClean="0"/>
              <a:t>)</a:t>
            </a:r>
            <a:r>
              <a:rPr lang="ko-KR" altLang="en-US" smtClean="0"/>
              <a:t>장기에 손상을 일으키는데</a:t>
            </a:r>
            <a:r>
              <a:rPr lang="en-US" altLang="ko-KR" smtClean="0"/>
              <a:t> </a:t>
            </a:r>
            <a:r>
              <a:rPr lang="ko-KR" altLang="en-US" smtClean="0"/>
              <a:t>장기간 또는 반복적으로 노출되면 </a:t>
            </a:r>
            <a:r>
              <a:rPr lang="en-US" altLang="ko-KR" smtClean="0"/>
              <a:t>(</a:t>
            </a:r>
            <a:r>
              <a:rPr lang="ko-KR" altLang="en-US" smtClean="0"/>
              <a:t>호흡기계</a:t>
            </a:r>
            <a:r>
              <a:rPr lang="en-US" altLang="ko-KR" smtClean="0"/>
              <a:t>, </a:t>
            </a:r>
            <a:r>
              <a:rPr lang="ko-KR" altLang="en-US" smtClean="0"/>
              <a:t>신장</a:t>
            </a:r>
            <a:r>
              <a:rPr lang="en-US" altLang="ko-KR" smtClean="0"/>
              <a:t>, </a:t>
            </a:r>
            <a:r>
              <a:rPr lang="ko-KR" altLang="en-US" smtClean="0"/>
              <a:t>후각기</a:t>
            </a:r>
            <a:r>
              <a:rPr lang="en-US" altLang="ko-KR" smtClean="0"/>
              <a:t>, </a:t>
            </a:r>
            <a:r>
              <a:rPr lang="ko-KR" altLang="en-US" smtClean="0"/>
              <a:t>이빨 등</a:t>
            </a:r>
            <a:r>
              <a:rPr lang="en-US" altLang="ko-KR" smtClean="0"/>
              <a:t>)</a:t>
            </a:r>
            <a:r>
              <a:rPr lang="ko-KR" altLang="en-US" smtClean="0"/>
              <a:t>장기에 손상을 일으킴</a:t>
            </a:r>
            <a:endParaRPr lang="en-US" altLang="ko-KR" smtClean="0"/>
          </a:p>
          <a:p>
            <a:r>
              <a:rPr lang="ko-KR" altLang="en-US" smtClean="0"/>
              <a:t>공기보다 </a:t>
            </a:r>
            <a:r>
              <a:rPr lang="en-US" altLang="ko-KR" smtClean="0"/>
              <a:t>2.5</a:t>
            </a:r>
            <a:r>
              <a:rPr lang="ko-KR" altLang="en-US" smtClean="0"/>
              <a:t>배 무겁고</a:t>
            </a:r>
            <a:r>
              <a:rPr lang="en-US" altLang="ko-KR" smtClean="0"/>
              <a:t>, </a:t>
            </a:r>
            <a:r>
              <a:rPr lang="ko-KR" altLang="en-US" smtClean="0"/>
              <a:t>액상 누출시 체적이 </a:t>
            </a:r>
            <a:r>
              <a:rPr lang="en-US" altLang="ko-KR" smtClean="0"/>
              <a:t>460</a:t>
            </a:r>
            <a:r>
              <a:rPr lang="ko-KR" altLang="en-US" smtClean="0"/>
              <a:t>배 팽창 기화하므로 반드시 바람을 등지고 접근해야 함</a:t>
            </a:r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1581A-7B2E-4C72-88D5-1AC392EC60A4}" type="slidenum">
              <a:rPr lang="en-US" altLang="ko-KR" smtClean="0"/>
              <a:pPr/>
              <a:t>4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/>
              <a:t>흡입하면 </a:t>
            </a:r>
            <a:r>
              <a:rPr lang="en-US" altLang="ko-KR" smtClean="0"/>
              <a:t>(</a:t>
            </a:r>
            <a:r>
              <a:rPr lang="ko-KR" altLang="en-US" smtClean="0"/>
              <a:t>호흡기계</a:t>
            </a:r>
            <a:r>
              <a:rPr lang="en-US" altLang="ko-KR" smtClean="0"/>
              <a:t>, </a:t>
            </a:r>
            <a:r>
              <a:rPr lang="ko-KR" altLang="en-US" smtClean="0"/>
              <a:t>신경계</a:t>
            </a:r>
            <a:r>
              <a:rPr lang="en-US" altLang="ko-KR" smtClean="0"/>
              <a:t>)</a:t>
            </a:r>
            <a:r>
              <a:rPr lang="ko-KR" altLang="en-US" smtClean="0"/>
              <a:t>장기에 손상을 일으키는데</a:t>
            </a:r>
            <a:r>
              <a:rPr lang="en-US" altLang="ko-KR" smtClean="0"/>
              <a:t> </a:t>
            </a:r>
            <a:r>
              <a:rPr lang="ko-KR" altLang="en-US" smtClean="0"/>
              <a:t>장기간 또는 반복적으로 노출되면 </a:t>
            </a:r>
            <a:r>
              <a:rPr lang="en-US" altLang="ko-KR" smtClean="0"/>
              <a:t>(</a:t>
            </a:r>
            <a:r>
              <a:rPr lang="ko-KR" altLang="en-US" smtClean="0"/>
              <a:t>호흡기계</a:t>
            </a:r>
            <a:r>
              <a:rPr lang="en-US" altLang="ko-KR" smtClean="0"/>
              <a:t>, </a:t>
            </a:r>
            <a:r>
              <a:rPr lang="ko-KR" altLang="en-US" smtClean="0"/>
              <a:t>신장</a:t>
            </a:r>
            <a:r>
              <a:rPr lang="en-US" altLang="ko-KR" smtClean="0"/>
              <a:t>, </a:t>
            </a:r>
            <a:r>
              <a:rPr lang="ko-KR" altLang="en-US" smtClean="0"/>
              <a:t>후각기</a:t>
            </a:r>
            <a:r>
              <a:rPr lang="en-US" altLang="ko-KR" smtClean="0"/>
              <a:t>, </a:t>
            </a:r>
            <a:r>
              <a:rPr lang="ko-KR" altLang="en-US" smtClean="0"/>
              <a:t>이빨 등</a:t>
            </a:r>
            <a:r>
              <a:rPr lang="en-US" altLang="ko-KR" smtClean="0"/>
              <a:t>)</a:t>
            </a:r>
            <a:r>
              <a:rPr lang="ko-KR" altLang="en-US" smtClean="0"/>
              <a:t>장기에 손상을 일으킴</a:t>
            </a:r>
            <a:endParaRPr lang="en-US" altLang="ko-KR" smtClean="0"/>
          </a:p>
          <a:p>
            <a:r>
              <a:rPr lang="ko-KR" altLang="en-US" smtClean="0"/>
              <a:t>공기보다 </a:t>
            </a:r>
            <a:r>
              <a:rPr lang="en-US" altLang="ko-KR" smtClean="0"/>
              <a:t>2.5</a:t>
            </a:r>
            <a:r>
              <a:rPr lang="ko-KR" altLang="en-US" smtClean="0"/>
              <a:t>배 무겁고</a:t>
            </a:r>
            <a:r>
              <a:rPr lang="en-US" altLang="ko-KR" smtClean="0"/>
              <a:t>, </a:t>
            </a:r>
            <a:r>
              <a:rPr lang="ko-KR" altLang="en-US" smtClean="0"/>
              <a:t>액상 누출시 체적이 </a:t>
            </a:r>
            <a:r>
              <a:rPr lang="en-US" altLang="ko-KR" smtClean="0"/>
              <a:t>460</a:t>
            </a:r>
            <a:r>
              <a:rPr lang="ko-KR" altLang="en-US" smtClean="0"/>
              <a:t>배 팽창 기화하므로 반드시 바람을 등지고 접근해야 함</a:t>
            </a:r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1581A-7B2E-4C72-88D5-1AC392EC60A4}" type="slidenum">
              <a:rPr lang="en-US" altLang="ko-KR" smtClean="0"/>
              <a:pPr/>
              <a:t>5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10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b="1" dirty="0" smtClean="0"/>
              <a:t>(</a:t>
            </a:r>
            <a:r>
              <a:rPr lang="ko-KR" altLang="en-US" b="1" dirty="0" smtClean="0"/>
              <a:t>미국정부 산업위생 전문가협의회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최소허용노출농도</a:t>
            </a:r>
            <a:r>
              <a:rPr lang="en-US" altLang="ko-KR" b="1" dirty="0" smtClean="0"/>
              <a:t>(TLV-TWA)</a:t>
            </a:r>
            <a:r>
              <a:rPr lang="ko-KR" altLang="en-US" b="1" dirty="0" smtClean="0"/>
              <a:t>에서 반수치사농도</a:t>
            </a:r>
            <a:r>
              <a:rPr lang="en-US" altLang="ko-KR" b="1" dirty="0" smtClean="0"/>
              <a:t>(LC50)</a:t>
            </a:r>
            <a:r>
              <a:rPr lang="ko-KR" altLang="en-US" b="1" dirty="0" smtClean="0"/>
              <a:t>로 변경</a:t>
            </a:r>
            <a:r>
              <a:rPr lang="en-US" altLang="ko-KR" b="1" dirty="0" smtClean="0"/>
              <a:t>, </a:t>
            </a:r>
            <a:r>
              <a:rPr lang="ko-KR" altLang="en-US" dirty="0" smtClean="0"/>
              <a:t>독성가스란 허용농도</a:t>
            </a:r>
            <a:r>
              <a:rPr lang="en-US" altLang="ko-KR" dirty="0" smtClean="0"/>
              <a:t>(</a:t>
            </a:r>
            <a:r>
              <a:rPr lang="ko-KR" altLang="en-US" dirty="0" smtClean="0"/>
              <a:t>해당 가스를 성숙한 흰쥐 집단에게 대기 중에서 </a:t>
            </a:r>
            <a:r>
              <a:rPr lang="en-US" altLang="ko-KR" dirty="0" smtClean="0"/>
              <a:t>1</a:t>
            </a:r>
            <a:r>
              <a:rPr lang="ko-KR" altLang="en-US" dirty="0" smtClean="0"/>
              <a:t>시간 동안 계속하여 노출시킨 경우 </a:t>
            </a:r>
            <a:r>
              <a:rPr lang="en-US" altLang="ko-KR" dirty="0" smtClean="0"/>
              <a:t>14</a:t>
            </a:r>
            <a:r>
              <a:rPr lang="ko-KR" altLang="en-US" dirty="0" smtClean="0"/>
              <a:t>일 이내에 그 흰쥐의 </a:t>
            </a:r>
            <a:r>
              <a:rPr lang="en-US" altLang="ko-KR" dirty="0" smtClean="0"/>
              <a:t>2</a:t>
            </a:r>
            <a:r>
              <a:rPr lang="ko-KR" altLang="en-US" dirty="0" smtClean="0"/>
              <a:t>분의 </a:t>
            </a:r>
            <a:r>
              <a:rPr lang="en-US" altLang="ko-KR" dirty="0" smtClean="0"/>
              <a:t>1 </a:t>
            </a:r>
            <a:r>
              <a:rPr lang="ko-KR" altLang="en-US" dirty="0" smtClean="0"/>
              <a:t>이상이 죽게 되는 가스의 농도를 말함</a:t>
            </a:r>
            <a:r>
              <a:rPr lang="en-US" altLang="ko-KR" dirty="0" smtClean="0"/>
              <a:t>)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100</a:t>
            </a:r>
            <a:r>
              <a:rPr lang="ko-KR" altLang="en-US" dirty="0" smtClean="0"/>
              <a:t>만분의 </a:t>
            </a:r>
            <a:r>
              <a:rPr lang="en-US" altLang="ko-KR" dirty="0" smtClean="0"/>
              <a:t>5000 </a:t>
            </a:r>
            <a:r>
              <a:rPr lang="ko-KR" altLang="en-US" dirty="0" smtClean="0"/>
              <a:t>이하인 것을 말함</a:t>
            </a:r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320814-DDC5-46C8-A527-98D6818368ED}" type="slidenum">
              <a:rPr lang="en-US" altLang="ko-KR" smtClean="0"/>
              <a:pPr/>
              <a:t>6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/>
              <a:t>통상 중화능력 </a:t>
            </a:r>
            <a:r>
              <a:rPr lang="en-US" altLang="ko-KR" smtClean="0"/>
              <a:t>1.000kg cl</a:t>
            </a:r>
            <a:r>
              <a:rPr lang="en-US" altLang="ko-KR" baseline="-25000" smtClean="0"/>
              <a:t>2</a:t>
            </a:r>
            <a:r>
              <a:rPr lang="en-US" altLang="ko-KR" smtClean="0"/>
              <a:t>/hr (10~15% </a:t>
            </a:r>
            <a:r>
              <a:rPr lang="ko-KR" altLang="en-US" smtClean="0"/>
              <a:t>가성소오다 </a:t>
            </a:r>
            <a:r>
              <a:rPr lang="en-US" altLang="ko-KR" smtClean="0"/>
              <a:t>10</a:t>
            </a:r>
            <a:r>
              <a:rPr lang="ko-KR" altLang="en-US" smtClean="0"/>
              <a:t>세제곱미터 정도로 </a:t>
            </a:r>
            <a:r>
              <a:rPr lang="en-US" altLang="ko-KR" smtClean="0"/>
              <a:t>670kg</a:t>
            </a:r>
            <a:r>
              <a:rPr lang="ko-KR" altLang="en-US" smtClean="0"/>
              <a:t>이상</a:t>
            </a:r>
            <a:r>
              <a:rPr lang="en-US" altLang="ko-KR" smtClean="0"/>
              <a:t>, ※</a:t>
            </a:r>
            <a:r>
              <a:rPr lang="ko-KR" altLang="en-US" smtClean="0"/>
              <a:t>소석회 </a:t>
            </a:r>
            <a:r>
              <a:rPr lang="en-US" altLang="ko-KR" smtClean="0"/>
              <a:t>620kg)</a:t>
            </a:r>
            <a:endParaRPr lang="ko-KR" altLang="en-US" smtClean="0"/>
          </a:p>
        </p:txBody>
      </p:sp>
      <p:sp>
        <p:nvSpPr>
          <p:cNvPr id="460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49706-4D3F-4D64-90A3-AADF63ACD4E3}" type="slidenum">
              <a:rPr lang="en-US" altLang="ko-KR" smtClean="0"/>
              <a:pPr/>
              <a:t>15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/>
              <a:t>가용전 약 </a:t>
            </a:r>
            <a:r>
              <a:rPr lang="en-US" altLang="ko-KR" smtClean="0"/>
              <a:t>70</a:t>
            </a:r>
            <a:r>
              <a:rPr lang="ko-KR" altLang="en-US" smtClean="0"/>
              <a:t>도</a:t>
            </a:r>
          </a:p>
        </p:txBody>
      </p:sp>
      <p:sp>
        <p:nvSpPr>
          <p:cNvPr id="4710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754F4A-4636-4074-A843-36DEEC44C802}" type="slidenum">
              <a:rPr lang="en-US" altLang="ko-KR" smtClean="0"/>
              <a:pPr/>
              <a:t>18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98E2C-9D68-4485-AC0D-148B9C0E75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8E5BE-ABB7-49BC-959D-D369A5A703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F4271B3-0534-49A0-A382-00AEA7B9D962}" type="datetime1">
              <a:rPr lang="ko-KR" altLang="en-US"/>
              <a:pPr>
                <a:defRPr/>
              </a:pPr>
              <a:t>2015-09-10</a:t>
            </a:fld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19943-5316-4788-B50B-F43BF328114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35DC4-988B-495F-BD26-93F84501670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1E838-FCD1-4EB8-9ECC-10CAB50A087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7A14A-A6D1-45D5-9F42-7CD22BF0E3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B5B3AC9-93F0-42CC-9D62-9F44D28C000F}" type="datetime1">
              <a:rPr lang="ko-KR" altLang="en-US"/>
              <a:pPr>
                <a:defRPr/>
              </a:pPr>
              <a:t>2015-09-10</a:t>
            </a:fld>
            <a:endParaRPr lang="en-US" altLang="ko-K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A9996-02B2-45DE-B837-4E20ADC6FAA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2A9F434-B11F-4E70-BEE6-A92913B2F2C4}" type="datetime1">
              <a:rPr lang="ko-KR" altLang="en-US"/>
              <a:pPr>
                <a:defRPr/>
              </a:pPr>
              <a:t>2015-09-10</a:t>
            </a:fld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2061E-994F-45D2-BEC4-3C783CD782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2C6AFE2-2FA0-4BFC-B7AC-0A356F01D4E7}" type="datetime1">
              <a:rPr lang="ko-KR" altLang="en-US"/>
              <a:pPr>
                <a:defRPr/>
              </a:pPr>
              <a:t>2015-09-10</a:t>
            </a:fld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458E2-8346-4ABC-AFC8-60B4B5F4679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A348075-E2AE-4BF1-8914-447BB065D537}" type="datetime1">
              <a:rPr lang="ko-KR" altLang="en-US"/>
              <a:pPr>
                <a:defRPr/>
              </a:pPr>
              <a:t>2015-09-10</a:t>
            </a:fld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F6B40-C570-4D29-9C6E-6B0EFD867C2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70219BA-BA87-42BF-A9C8-B1F9B43B613F}" type="datetime1">
              <a:rPr lang="ko-KR" altLang="en-US"/>
              <a:pPr>
                <a:defRPr/>
              </a:pPr>
              <a:t>2015-09-10</a:t>
            </a:fld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E8FE7-BE79-4ECD-9047-E36D084456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1"/>
          <p:cNvPicPr>
            <a:picLocks noChangeAspect="1" noChangeArrowheads="1"/>
          </p:cNvPicPr>
          <p:nvPr userDrawn="1"/>
        </p:nvPicPr>
        <p:blipFill>
          <a:blip r:embed="rId13" cstate="print">
            <a:lum bright="6000" contrast="-6000"/>
          </a:blip>
          <a:srcRect/>
          <a:stretch>
            <a:fillRect/>
          </a:stretch>
        </p:blipFill>
        <p:spPr bwMode="auto">
          <a:xfrm>
            <a:off x="0" y="5516563"/>
            <a:ext cx="914400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20" descr="twosunwha_10"/>
          <p:cNvPicPr>
            <a:picLocks noChangeAspect="1" noChangeArrowheads="1"/>
          </p:cNvPicPr>
          <p:nvPr userDrawn="1"/>
        </p:nvPicPr>
        <p:blipFill>
          <a:blip r:embed="rId1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0E777CE-3ECA-4481-8FE4-2DF9BEEC9E9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35" name="Text Box 11"/>
          <p:cNvSpPr txBox="1">
            <a:spLocks noChangeArrowheads="1"/>
          </p:cNvSpPr>
          <p:nvPr userDrawn="1"/>
        </p:nvSpPr>
        <p:spPr bwMode="auto">
          <a:xfrm>
            <a:off x="7808913" y="0"/>
            <a:ext cx="133508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000099"/>
              </a:buClr>
              <a:buSzPct val="250000"/>
              <a:buFont typeface="Wingdings" pitchFamily="2" charset="2"/>
              <a:buChar char="ü"/>
              <a:defRPr/>
            </a:pPr>
            <a:endParaRPr lang="en-US" altLang="ko-KR" sz="1600" b="1" i="1" dirty="0">
              <a:solidFill>
                <a:srgbClr val="FF0000"/>
              </a:solidFill>
              <a:latin typeface="양재난초체M" pitchFamily="18" charset="-127"/>
              <a:ea typeface="양재난초체M" pitchFamily="18" charset="-127"/>
            </a:endParaRPr>
          </a:p>
          <a:p>
            <a:pPr>
              <a:buClr>
                <a:srgbClr val="000099"/>
              </a:buClr>
              <a:buSzPct val="250000"/>
              <a:buFont typeface="Wingdings" pitchFamily="2" charset="2"/>
              <a:buChar char="ü"/>
              <a:defRPr/>
            </a:pPr>
            <a:r>
              <a:rPr lang="en-US" altLang="ko-KR" sz="1600" b="1" i="1" dirty="0">
                <a:solidFill>
                  <a:srgbClr val="FF0000"/>
                </a:solidFill>
                <a:latin typeface="양재난초체M" pitchFamily="18" charset="-127"/>
                <a:ea typeface="양재난초체M" pitchFamily="18" charset="-127"/>
              </a:rPr>
              <a:t>Happy</a:t>
            </a:r>
            <a:r>
              <a:rPr lang="en-US" altLang="ko-KR" sz="1600" b="1" i="1" dirty="0">
                <a:latin typeface="양재난초체M" pitchFamily="18" charset="-127"/>
                <a:ea typeface="양재난초체M" pitchFamily="18" charset="-127"/>
              </a:rPr>
              <a:t>     </a:t>
            </a:r>
          </a:p>
          <a:p>
            <a:pPr>
              <a:buClr>
                <a:srgbClr val="000099"/>
              </a:buClr>
              <a:buSzPct val="250000"/>
              <a:buFont typeface="Wingdings" pitchFamily="2" charset="2"/>
              <a:buNone/>
              <a:defRPr/>
            </a:pPr>
            <a:r>
              <a:rPr lang="en-US" altLang="ko-KR" sz="1600" b="1" i="1" dirty="0">
                <a:solidFill>
                  <a:srgbClr val="00CC00"/>
                </a:solidFill>
                <a:latin typeface="양재난초체M" pitchFamily="18" charset="-127"/>
                <a:ea typeface="양재난초체M" pitchFamily="18" charset="-127"/>
              </a:rPr>
              <a:t>      Check</a:t>
            </a:r>
          </a:p>
        </p:txBody>
      </p:sp>
      <p:grpSp>
        <p:nvGrpSpPr>
          <p:cNvPr id="1031" name="Group 23"/>
          <p:cNvGrpSpPr>
            <a:grpSpLocks/>
          </p:cNvGrpSpPr>
          <p:nvPr userDrawn="1"/>
        </p:nvGrpSpPr>
        <p:grpSpPr bwMode="auto">
          <a:xfrm>
            <a:off x="5940425" y="549275"/>
            <a:ext cx="1655763" cy="838200"/>
            <a:chOff x="3742" y="346"/>
            <a:chExt cx="1043" cy="528"/>
          </a:xfrm>
        </p:grpSpPr>
        <p:pic>
          <p:nvPicPr>
            <p:cNvPr id="1032" name="Picture 24"/>
            <p:cNvPicPr>
              <a:picLocks noChangeAspect="1" noChangeArrowheads="1"/>
            </p:cNvPicPr>
            <p:nvPr userDrawn="1"/>
          </p:nvPicPr>
          <p:blipFill>
            <a:blip r:embed="rId15" cstate="print">
              <a:clrChange>
                <a:clrFrom>
                  <a:srgbClr val="2E609F"/>
                </a:clrFrom>
                <a:clrTo>
                  <a:srgbClr val="2E609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42" y="572"/>
              <a:ext cx="454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" name="Picture 25"/>
            <p:cNvPicPr>
              <a:picLocks noChangeAspect="1" noChangeArrowheads="1"/>
            </p:cNvPicPr>
            <p:nvPr userDrawn="1"/>
          </p:nvPicPr>
          <p:blipFill>
            <a:blip r:embed="rId16" cstate="print">
              <a:clrChange>
                <a:clrFrom>
                  <a:srgbClr val="2E609F"/>
                </a:clrFrom>
                <a:clrTo>
                  <a:srgbClr val="2E609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41" y="436"/>
              <a:ext cx="31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" name="Picture 26"/>
            <p:cNvPicPr>
              <a:picLocks noChangeAspect="1" noChangeArrowheads="1"/>
            </p:cNvPicPr>
            <p:nvPr userDrawn="1"/>
          </p:nvPicPr>
          <p:blipFill>
            <a:blip r:embed="rId17" cstate="print">
              <a:clrChange>
                <a:clrFrom>
                  <a:srgbClr val="2E609F"/>
                </a:clrFrom>
                <a:clrTo>
                  <a:srgbClr val="2E609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58" y="346"/>
              <a:ext cx="227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60" r:id="rId3"/>
    <p:sldLayoutId id="2147483957" r:id="rId4"/>
    <p:sldLayoutId id="2147483958" r:id="rId5"/>
    <p:sldLayoutId id="2147483959" r:id="rId6"/>
    <p:sldLayoutId id="2147483961" r:id="rId7"/>
    <p:sldLayoutId id="2147483962" r:id="rId8"/>
    <p:sldLayoutId id="2147483963" r:id="rId9"/>
    <p:sldLayoutId id="2147483964" r:id="rId10"/>
    <p:sldLayoutId id="2147483965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8BE720D-D7A0-4554-885E-664D5CA4B8B6}" type="slidenum">
              <a:rPr lang="en-US" altLang="ko-KR" smtClean="0"/>
              <a:pPr/>
              <a:t>1</a:t>
            </a:fld>
            <a:endParaRPr lang="en-US" altLang="ko-KR" smtClean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468313" y="908720"/>
            <a:ext cx="828040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0" fontAlgn="t" latinLnBrk="0" hangingPunct="0">
              <a:defRPr/>
            </a:pPr>
            <a:r>
              <a:rPr lang="ko-KR" altLang="en-US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염소 저장시설 안전교육</a:t>
            </a:r>
            <a:endParaRPr lang="ko-KR" altLang="en-US" sz="4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97" name="그림 7" descr="KGS_simbo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6843" y="5162006"/>
            <a:ext cx="1045219" cy="341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2627784" y="5085183"/>
            <a:ext cx="542314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한국가스안전공사 서울지역본부</a:t>
            </a:r>
            <a:endParaRPr lang="en-US" altLang="ko-KR" sz="2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            안형준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기술사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18" descr="C:\Documents and Settings\권재환\바탕 화면\대구경북본부업무\교육교재\독성가스교육\강의자료\용량줄인것\용기체결시 주의사항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4078" y="1916832"/>
            <a:ext cx="470887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34FA70C-29E0-4755-89D3-3A74C1DEEEB7}" type="slidenum">
              <a:rPr lang="en-US" altLang="ko-KR" smtClean="0"/>
              <a:pPr/>
              <a:t>2</a:t>
            </a:fld>
            <a:endParaRPr lang="en-US" altLang="ko-KR" smtClean="0"/>
          </a:p>
        </p:txBody>
      </p:sp>
      <p:sp>
        <p:nvSpPr>
          <p:cNvPr id="9219" name="Rectangle 14"/>
          <p:cNvSpPr>
            <a:spLocks noChangeArrowheads="1"/>
          </p:cNvSpPr>
          <p:nvPr/>
        </p:nvSpPr>
        <p:spPr bwMode="white">
          <a:xfrm>
            <a:off x="0" y="765175"/>
            <a:ext cx="8820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320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목      차</a:t>
            </a:r>
          </a:p>
        </p:txBody>
      </p:sp>
      <p:grpSp>
        <p:nvGrpSpPr>
          <p:cNvPr id="9220" name="그룹 37"/>
          <p:cNvGrpSpPr>
            <a:grpSpLocks/>
          </p:cNvGrpSpPr>
          <p:nvPr/>
        </p:nvGrpSpPr>
        <p:grpSpPr bwMode="auto">
          <a:xfrm>
            <a:off x="1646238" y="1784350"/>
            <a:ext cx="5997575" cy="4287838"/>
            <a:chOff x="1646238" y="1355725"/>
            <a:chExt cx="5997596" cy="4287853"/>
          </a:xfrm>
        </p:grpSpPr>
        <p:grpSp>
          <p:nvGrpSpPr>
            <p:cNvPr id="9221" name="그룹 20"/>
            <p:cNvGrpSpPr>
              <a:grpSpLocks/>
            </p:cNvGrpSpPr>
            <p:nvPr/>
          </p:nvGrpSpPr>
          <p:grpSpPr bwMode="auto">
            <a:xfrm>
              <a:off x="2143108" y="1428736"/>
              <a:ext cx="5500726" cy="642942"/>
              <a:chOff x="2071670" y="1428736"/>
              <a:chExt cx="5500726" cy="642942"/>
            </a:xfrm>
          </p:grpSpPr>
          <p:sp>
            <p:nvSpPr>
              <p:cNvPr id="19" name="모서리가 둥근 직사각형 18">
                <a:hlinkClick r:id="rId3" action="ppaction://hlinksldjump"/>
              </p:cNvPr>
              <p:cNvSpPr/>
              <p:nvPr/>
            </p:nvSpPr>
            <p:spPr>
              <a:xfrm>
                <a:off x="2071670" y="1428736"/>
                <a:ext cx="5500726" cy="642942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2130200" y="1465665"/>
                <a:ext cx="5370758" cy="5345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261" name="AutoShape 6"/>
              <p:cNvSpPr>
                <a:spLocks noChangeArrowheads="1"/>
              </p:cNvSpPr>
              <p:nvPr/>
            </p:nvSpPr>
            <p:spPr bwMode="gray">
              <a:xfrm>
                <a:off x="2397125" y="1495425"/>
                <a:ext cx="5095875" cy="466725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ko-KR" altLang="en-US" sz="2400" b="1">
                    <a:latin typeface="휴먼엑스포" pitchFamily="18" charset="-127"/>
                    <a:ea typeface="휴먼엑스포" pitchFamily="18" charset="-127"/>
                  </a:rPr>
                  <a:t> </a:t>
                </a:r>
                <a:r>
                  <a:rPr lang="ko-KR" altLang="en-US" sz="2400" b="1">
                    <a:solidFill>
                      <a:srgbClr val="002060"/>
                    </a:solidFill>
                    <a:latin typeface="휴먼엑스포" pitchFamily="18" charset="-127"/>
                    <a:ea typeface="휴먼엑스포" pitchFamily="18" charset="-127"/>
                  </a:rPr>
                  <a:t>염소  가스물성정보</a:t>
                </a:r>
              </a:p>
            </p:txBody>
          </p:sp>
        </p:grpSp>
        <p:sp>
          <p:nvSpPr>
            <p:cNvPr id="7178" name="AutoShape 10"/>
            <p:cNvSpPr>
              <a:spLocks noChangeArrowheads="1"/>
            </p:cNvSpPr>
            <p:nvPr/>
          </p:nvSpPr>
          <p:spPr bwMode="gray">
            <a:xfrm>
              <a:off x="1646238" y="1355725"/>
              <a:ext cx="685802" cy="685802"/>
            </a:xfrm>
            <a:prstGeom prst="diamond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en-US" altLang="ko-KR" sz="2400" b="1" dirty="0">
                  <a:solidFill>
                    <a:srgbClr val="FFFFFF"/>
                  </a:solidFill>
                  <a:latin typeface="Arial" pitchFamily="34" charset="0"/>
                </a:rPr>
                <a:t>1</a:t>
              </a:r>
            </a:p>
          </p:txBody>
        </p:sp>
        <p:sp>
          <p:nvSpPr>
            <p:cNvPr id="23" name="모서리가 둥근 직사각형 22">
              <a:hlinkClick r:id="rId3" action="ppaction://hlinksldjump"/>
            </p:cNvPr>
            <p:cNvSpPr/>
            <p:nvPr/>
          </p:nvSpPr>
          <p:spPr>
            <a:xfrm>
              <a:off x="2143108" y="2357430"/>
              <a:ext cx="5500726" cy="642942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201638" y="2394359"/>
              <a:ext cx="5370758" cy="534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229" name="AutoShape 6"/>
            <p:cNvSpPr>
              <a:spLocks noChangeArrowheads="1"/>
            </p:cNvSpPr>
            <p:nvPr/>
          </p:nvSpPr>
          <p:spPr bwMode="gray">
            <a:xfrm>
              <a:off x="2468563" y="2424119"/>
              <a:ext cx="5095875" cy="466725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400" b="1" dirty="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lang="ko-KR" altLang="en-US" sz="2400" b="1" dirty="0">
                  <a:solidFill>
                    <a:srgbClr val="002060"/>
                  </a:solidFill>
                  <a:latin typeface="휴먼엑스포" pitchFamily="18" charset="-127"/>
                  <a:ea typeface="휴먼엑스포" pitchFamily="18" charset="-127"/>
                </a:rPr>
                <a:t>가스설비의  이해</a:t>
              </a:r>
            </a:p>
          </p:txBody>
        </p:sp>
        <p:sp>
          <p:nvSpPr>
            <p:cNvPr id="27" name="모서리가 둥근 직사각형 26">
              <a:hlinkClick r:id="rId3" action="ppaction://hlinksldjump"/>
            </p:cNvPr>
            <p:cNvSpPr/>
            <p:nvPr/>
          </p:nvSpPr>
          <p:spPr>
            <a:xfrm>
              <a:off x="2143108" y="3286124"/>
              <a:ext cx="5500726" cy="642942"/>
            </a:xfrm>
            <a:prstGeom prst="roundRect">
              <a:avLst>
                <a:gd name="adj" fmla="val 50000"/>
              </a:avLst>
            </a:prstGeom>
            <a:solidFill>
              <a:srgbClr val="12189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2201638" y="3323053"/>
              <a:ext cx="5370758" cy="534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236" name="AutoShape 6"/>
            <p:cNvSpPr>
              <a:spLocks noChangeArrowheads="1"/>
            </p:cNvSpPr>
            <p:nvPr/>
          </p:nvSpPr>
          <p:spPr bwMode="gray">
            <a:xfrm>
              <a:off x="2468563" y="3352813"/>
              <a:ext cx="5095875" cy="466725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400" b="1" dirty="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lang="ko-KR" altLang="en-US" sz="2400" b="1" dirty="0">
                  <a:solidFill>
                    <a:srgbClr val="002060"/>
                  </a:solidFill>
                  <a:latin typeface="휴먼엑스포" pitchFamily="18" charset="-127"/>
                  <a:ea typeface="휴먼엑스포" pitchFamily="18" charset="-127"/>
                </a:rPr>
                <a:t>설비에서의  가스누출  우려 부분 </a:t>
              </a:r>
            </a:p>
          </p:txBody>
        </p:sp>
        <p:sp>
          <p:nvSpPr>
            <p:cNvPr id="31" name="모서리가 둥근 직사각형 30">
              <a:hlinkClick r:id="rId3" action="ppaction://hlinksldjump"/>
            </p:cNvPr>
            <p:cNvSpPr/>
            <p:nvPr/>
          </p:nvSpPr>
          <p:spPr>
            <a:xfrm>
              <a:off x="2143108" y="4143380"/>
              <a:ext cx="5500726" cy="642942"/>
            </a:xfrm>
            <a:prstGeom prst="roundRect">
              <a:avLst>
                <a:gd name="adj" fmla="val 50000"/>
              </a:avLst>
            </a:prstGeom>
            <a:solidFill>
              <a:srgbClr val="2B7D3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201638" y="4180309"/>
              <a:ext cx="5370758" cy="534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243" name="AutoShape 6"/>
            <p:cNvSpPr>
              <a:spLocks noChangeArrowheads="1"/>
            </p:cNvSpPr>
            <p:nvPr/>
          </p:nvSpPr>
          <p:spPr bwMode="gray">
            <a:xfrm>
              <a:off x="2468563" y="4210069"/>
              <a:ext cx="5095875" cy="466725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400" b="1" dirty="0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lang="ko-KR" altLang="en-US" sz="2400" b="1" dirty="0">
                  <a:solidFill>
                    <a:srgbClr val="002060"/>
                  </a:solidFill>
                  <a:latin typeface="휴먼엑스포" pitchFamily="18" charset="-127"/>
                  <a:ea typeface="휴먼엑스포" pitchFamily="18" charset="-127"/>
                </a:rPr>
                <a:t>가스누출시의  대처요령</a:t>
              </a:r>
            </a:p>
          </p:txBody>
        </p:sp>
        <p:sp>
          <p:nvSpPr>
            <p:cNvPr id="35" name="모서리가 둥근 직사각형 34">
              <a:hlinkClick r:id="rId3" action="ppaction://hlinksldjump"/>
            </p:cNvPr>
            <p:cNvSpPr/>
            <p:nvPr/>
          </p:nvSpPr>
          <p:spPr>
            <a:xfrm>
              <a:off x="2143108" y="5000636"/>
              <a:ext cx="5500726" cy="642942"/>
            </a:xfrm>
            <a:prstGeom prst="roundRect">
              <a:avLst>
                <a:gd name="adj" fmla="val 50000"/>
              </a:avLst>
            </a:prstGeom>
            <a:solidFill>
              <a:srgbClr val="F133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6" name="모서리가 둥근 직사각형 35"/>
            <p:cNvSpPr/>
            <p:nvPr/>
          </p:nvSpPr>
          <p:spPr>
            <a:xfrm>
              <a:off x="2201638" y="5037565"/>
              <a:ext cx="5370758" cy="534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250" name="AutoShape 6"/>
            <p:cNvSpPr>
              <a:spLocks noChangeArrowheads="1"/>
            </p:cNvSpPr>
            <p:nvPr/>
          </p:nvSpPr>
          <p:spPr bwMode="gray">
            <a:xfrm>
              <a:off x="2468563" y="5067325"/>
              <a:ext cx="5095875" cy="466725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400" b="1">
                  <a:latin typeface="휴먼엑스포" pitchFamily="18" charset="-127"/>
                  <a:ea typeface="휴먼엑스포" pitchFamily="18" charset="-127"/>
                </a:rPr>
                <a:t> </a:t>
              </a:r>
              <a:r>
                <a:rPr lang="ko-KR" altLang="en-US" sz="2400" b="1">
                  <a:solidFill>
                    <a:srgbClr val="002060"/>
                  </a:solidFill>
                  <a:latin typeface="휴먼엑스포" pitchFamily="18" charset="-127"/>
                  <a:ea typeface="휴먼엑스포" pitchFamily="18" charset="-127"/>
                </a:rPr>
                <a:t>사고사례</a:t>
              </a:r>
            </a:p>
          </p:txBody>
        </p:sp>
        <p:sp>
          <p:nvSpPr>
            <p:cNvPr id="7179" name="AutoShape 11"/>
            <p:cNvSpPr>
              <a:spLocks noChangeArrowheads="1"/>
            </p:cNvSpPr>
            <p:nvPr/>
          </p:nvSpPr>
          <p:spPr bwMode="gray">
            <a:xfrm>
              <a:off x="1646238" y="2314578"/>
              <a:ext cx="685802" cy="685802"/>
            </a:xfrm>
            <a:prstGeom prst="diamond">
              <a:avLst/>
            </a:prstGeom>
            <a:solidFill>
              <a:srgbClr val="00B0F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en-US" altLang="ko-KR" sz="2400" b="1" dirty="0">
                  <a:solidFill>
                    <a:srgbClr val="FFFFFF"/>
                  </a:solidFill>
                  <a:latin typeface="Arial" pitchFamily="34" charset="0"/>
                </a:rPr>
                <a:t>2</a:t>
              </a:r>
            </a:p>
          </p:txBody>
        </p:sp>
        <p:sp>
          <p:nvSpPr>
            <p:cNvPr id="7180" name="AutoShape 12"/>
            <p:cNvSpPr>
              <a:spLocks noChangeArrowheads="1"/>
            </p:cNvSpPr>
            <p:nvPr/>
          </p:nvSpPr>
          <p:spPr bwMode="gray">
            <a:xfrm>
              <a:off x="1646238" y="3243270"/>
              <a:ext cx="685802" cy="685802"/>
            </a:xfrm>
            <a:prstGeom prst="diamond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en-US" altLang="ko-KR" sz="2400" b="1" dirty="0">
                  <a:solidFill>
                    <a:srgbClr val="FFFFFF"/>
                  </a:solidFill>
                  <a:latin typeface="Arial" pitchFamily="34" charset="0"/>
                </a:rPr>
                <a:t>3</a:t>
              </a:r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gray">
            <a:xfrm>
              <a:off x="1671638" y="4071948"/>
              <a:ext cx="685802" cy="685802"/>
            </a:xfrm>
            <a:prstGeom prst="diamond">
              <a:avLst/>
            </a:prstGeom>
            <a:solidFill>
              <a:srgbClr val="2B7D33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en-US" altLang="ko-KR" sz="2400" b="1" dirty="0">
                  <a:solidFill>
                    <a:srgbClr val="FFFFFF"/>
                  </a:solidFill>
                  <a:latin typeface="Arial" pitchFamily="34" charset="0"/>
                </a:rPr>
                <a:t>4</a:t>
              </a:r>
            </a:p>
          </p:txBody>
        </p:sp>
        <p:sp>
          <p:nvSpPr>
            <p:cNvPr id="7192" name="AutoShape 24"/>
            <p:cNvSpPr>
              <a:spLocks noChangeArrowheads="1"/>
            </p:cNvSpPr>
            <p:nvPr/>
          </p:nvSpPr>
          <p:spPr bwMode="gray">
            <a:xfrm>
              <a:off x="1684338" y="4957776"/>
              <a:ext cx="685802" cy="685802"/>
            </a:xfrm>
            <a:prstGeom prst="diamond">
              <a:avLst/>
            </a:prstGeom>
            <a:solidFill>
              <a:srgbClr val="F1330D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en-US" altLang="ko-KR" sz="2400" b="1" dirty="0">
                  <a:solidFill>
                    <a:srgbClr val="FFFFFF"/>
                  </a:solidFill>
                  <a:latin typeface="Arial" pitchFamily="34" charset="0"/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85B68DD-2BF1-4583-B426-2AA97D7B45D4}" type="slidenum">
              <a:rPr lang="en-US" altLang="ko-KR" smtClean="0"/>
              <a:pPr/>
              <a:t>3</a:t>
            </a:fld>
            <a:endParaRPr lang="en-US" altLang="ko-KR" smtClean="0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gray">
          <a:xfrm>
            <a:off x="385763" y="785813"/>
            <a:ext cx="685800" cy="685800"/>
          </a:xfrm>
          <a:prstGeom prst="diamond">
            <a:avLst/>
          </a:prstGeom>
          <a:solidFill>
            <a:srgbClr val="92D05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143000" y="928688"/>
            <a:ext cx="5929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염소</a:t>
            </a:r>
            <a:r>
              <a:rPr lang="en-US" altLang="ko-KR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(CL</a:t>
            </a:r>
            <a:r>
              <a:rPr lang="en-US" altLang="ko-KR" sz="2800" b="1" dirty="0">
                <a:solidFill>
                  <a:srgbClr val="002060"/>
                </a:solidFill>
                <a:latin typeface="Vrinda" pitchFamily="2" charset="0"/>
                <a:ea typeface="휴먼엑스포" pitchFamily="18" charset="-127"/>
                <a:cs typeface="Vrinda" pitchFamily="2" charset="0"/>
              </a:rPr>
              <a:t>2</a:t>
            </a:r>
            <a:r>
              <a:rPr lang="en-US" altLang="ko-KR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800" dirty="0" smtClean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정보</a:t>
            </a:r>
            <a:endParaRPr lang="ko-KR" altLang="en-US" sz="2800" dirty="0">
              <a:solidFill>
                <a:srgbClr val="00206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255" name="Text Box 111"/>
          <p:cNvSpPr txBox="1">
            <a:spLocks noChangeArrowheads="1"/>
          </p:cNvSpPr>
          <p:nvPr/>
        </p:nvSpPr>
        <p:spPr bwMode="auto">
          <a:xfrm>
            <a:off x="755576" y="1379577"/>
            <a:ext cx="8143875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ko-KR" alt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특</a:t>
            </a:r>
            <a:r>
              <a:rPr lang="ko-KR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 성</a:t>
            </a:r>
            <a:endParaRPr lang="en-US" altLang="ko-KR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pPr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/>
              <a:t>강력한 산화제로 다양한</a:t>
            </a:r>
            <a:r>
              <a:rPr lang="en-US" altLang="ko-KR" sz="2400" dirty="0"/>
              <a:t> </a:t>
            </a:r>
            <a:r>
              <a:rPr lang="ko-KR" altLang="en-US" sz="2400" dirty="0"/>
              <a:t>유기화합물 등</a:t>
            </a:r>
            <a:r>
              <a:rPr lang="en-US" altLang="ko-KR" sz="2400" dirty="0"/>
              <a:t>(</a:t>
            </a:r>
            <a:r>
              <a:rPr lang="ko-KR" altLang="en-US" sz="2400" dirty="0"/>
              <a:t>아세틸렌</a:t>
            </a:r>
            <a:r>
              <a:rPr lang="en-US" altLang="ko-KR" sz="2400" dirty="0"/>
              <a:t>, </a:t>
            </a:r>
            <a:r>
              <a:rPr lang="ko-KR" altLang="en-US" sz="2400" dirty="0"/>
              <a:t>에</a:t>
            </a:r>
            <a:endParaRPr lang="en-US" altLang="ko-KR" sz="2400" dirty="0"/>
          </a:p>
          <a:p>
            <a:pPr>
              <a:defRPr/>
            </a:pPr>
            <a:r>
              <a:rPr lang="en-US" altLang="ko-KR" sz="2400" dirty="0"/>
              <a:t>       </a:t>
            </a:r>
            <a:r>
              <a:rPr lang="ko-KR" altLang="en-US" sz="2400" dirty="0" err="1"/>
              <a:t>테르</a:t>
            </a:r>
            <a:r>
              <a:rPr lang="en-US" altLang="ko-KR" sz="2400" dirty="0"/>
              <a:t>, </a:t>
            </a:r>
            <a:r>
              <a:rPr lang="ko-KR" altLang="en-US" sz="2400" dirty="0"/>
              <a:t>수소 등</a:t>
            </a:r>
            <a:r>
              <a:rPr lang="en-US" altLang="ko-KR" sz="2400" dirty="0"/>
              <a:t>) </a:t>
            </a:r>
            <a:r>
              <a:rPr lang="ko-KR" altLang="en-US" sz="2400" dirty="0"/>
              <a:t>과 반응</a:t>
            </a:r>
            <a:r>
              <a:rPr lang="en-US" altLang="ko-KR" sz="2400" dirty="0"/>
              <a:t> </a:t>
            </a:r>
            <a:r>
              <a:rPr lang="ko-KR" altLang="en-US" sz="2400" dirty="0"/>
              <a:t>폭발적인 화합물을 형성</a:t>
            </a:r>
          </a:p>
          <a:p>
            <a:pPr>
              <a:defRPr/>
            </a:pPr>
            <a:r>
              <a:rPr lang="ko-KR" altLang="en-US" sz="2400" dirty="0"/>
              <a:t>   </a:t>
            </a:r>
            <a:r>
              <a:rPr lang="ko-KR" altLang="en-US" sz="2400" b="1" dirty="0">
                <a:latin typeface="HY헤드라인M"/>
                <a:ea typeface="HY헤드라인M"/>
              </a:rPr>
              <a:t>☞ </a:t>
            </a:r>
            <a:r>
              <a:rPr lang="ko-KR" altLang="en-US" sz="2400" dirty="0"/>
              <a:t>표백제</a:t>
            </a:r>
            <a:r>
              <a:rPr lang="en-US" altLang="ko-KR" sz="2400" dirty="0"/>
              <a:t>, </a:t>
            </a:r>
            <a:r>
              <a:rPr lang="ko-KR" altLang="en-US" sz="2400" dirty="0"/>
              <a:t>펄프의 정제</a:t>
            </a:r>
            <a:r>
              <a:rPr lang="en-US" altLang="ko-KR" sz="2400" dirty="0"/>
              <a:t>, </a:t>
            </a:r>
            <a:r>
              <a:rPr lang="ko-KR" altLang="en-US" sz="2400" dirty="0"/>
              <a:t>상하수도의 살균소독 오물처리 </a:t>
            </a:r>
            <a:endParaRPr lang="en-US" altLang="ko-KR" sz="2400" dirty="0"/>
          </a:p>
          <a:p>
            <a:pPr>
              <a:defRPr/>
            </a:pPr>
            <a:r>
              <a:rPr lang="en-US" altLang="ko-KR" sz="2400" dirty="0" smtClean="0"/>
              <a:t>       </a:t>
            </a:r>
            <a:r>
              <a:rPr lang="ko-KR" altLang="en-US" sz="2400" dirty="0" smtClean="0"/>
              <a:t>등에 이용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분자량 </a:t>
            </a:r>
            <a:r>
              <a:rPr lang="en-US" altLang="ko-KR" sz="2400" dirty="0" smtClean="0"/>
              <a:t>70.9, </a:t>
            </a:r>
            <a:r>
              <a:rPr lang="ko-KR" altLang="en-US" sz="2400" dirty="0" smtClean="0"/>
              <a:t>번호 </a:t>
            </a:r>
            <a:r>
              <a:rPr lang="en-US" altLang="ko-KR" sz="2400" dirty="0" smtClean="0"/>
              <a:t>17)</a:t>
            </a:r>
          </a:p>
          <a:p>
            <a:pPr>
              <a:defRPr/>
            </a:pPr>
            <a:endParaRPr lang="ko-KR" altLang="en-US" sz="1400" dirty="0"/>
          </a:p>
          <a:p>
            <a:pPr>
              <a:buFont typeface="Wingdings" pitchFamily="2" charset="2"/>
              <a:buChar char="l"/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물리적  </a:t>
            </a:r>
            <a:r>
              <a:rPr lang="ko-KR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성질</a:t>
            </a:r>
            <a:endParaRPr lang="en-US" altLang="ko-KR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pPr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</a:t>
            </a:r>
            <a:r>
              <a:rPr lang="ko-KR" altLang="en-US" sz="2400" dirty="0"/>
              <a:t> </a:t>
            </a:r>
            <a:r>
              <a:rPr lang="ko-KR" altLang="en-US" sz="2400" b="1" dirty="0">
                <a:latin typeface="HY헤드라인M"/>
                <a:ea typeface="HY헤드라인M"/>
              </a:rPr>
              <a:t>☞ 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21℃ </a:t>
            </a:r>
            <a:r>
              <a:rPr lang="ko-KR" altLang="en-US" sz="2400" dirty="0"/>
              <a:t>증기압 </a:t>
            </a:r>
            <a:r>
              <a:rPr lang="en-US" altLang="ko-KR" sz="2400" dirty="0"/>
              <a:t>0.68 </a:t>
            </a:r>
            <a:r>
              <a:rPr lang="en-US" altLang="ko-KR" sz="2400" dirty="0" err="1"/>
              <a:t>Mpa</a:t>
            </a:r>
            <a:r>
              <a:rPr lang="en-US" altLang="ko-KR" sz="2400" dirty="0"/>
              <a:t> </a:t>
            </a:r>
            <a:endParaRPr lang="en-US" altLang="ko-KR" sz="2400" dirty="0" smtClean="0"/>
          </a:p>
          <a:p>
            <a:pPr>
              <a:defRPr/>
            </a:pPr>
            <a:r>
              <a:rPr lang="ko-KR" altLang="en-US" sz="2400" dirty="0" smtClean="0"/>
              <a:t>   </a:t>
            </a:r>
            <a:r>
              <a:rPr lang="ko-KR" altLang="en-US" sz="2400" b="1" dirty="0" smtClean="0">
                <a:latin typeface="HY헤드라인M"/>
                <a:ea typeface="HY헤드라인M"/>
              </a:rPr>
              <a:t>☞</a:t>
            </a:r>
            <a:r>
              <a:rPr lang="ko-KR" altLang="en-US" sz="2400" dirty="0" smtClean="0"/>
              <a:t> 액화 염소 </a:t>
            </a:r>
            <a:r>
              <a:rPr lang="en-US" altLang="ko-KR" sz="2400" dirty="0" smtClean="0"/>
              <a:t>1 L </a:t>
            </a:r>
            <a:r>
              <a:rPr lang="ko-KR" altLang="en-US" sz="2400" dirty="0" smtClean="0"/>
              <a:t>가 기화시 가스 체적</a:t>
            </a:r>
          </a:p>
          <a:p>
            <a:r>
              <a:rPr lang="en-US" altLang="ko-KR" sz="2400" dirty="0" smtClean="0"/>
              <a:t>       0</a:t>
            </a:r>
            <a:r>
              <a:rPr lang="ko-KR" altLang="en-US" sz="2400" dirty="0" smtClean="0"/>
              <a:t>℃</a:t>
            </a:r>
            <a:r>
              <a:rPr lang="en-US" altLang="ko-KR" sz="2400" dirty="0" smtClean="0"/>
              <a:t>, 0.37 </a:t>
            </a:r>
            <a:r>
              <a:rPr lang="en-US" altLang="ko-KR" sz="2400" dirty="0" err="1" smtClean="0"/>
              <a:t>MPa</a:t>
            </a:r>
            <a:r>
              <a:rPr lang="en-US" altLang="ko-KR" sz="2400" dirty="0" smtClean="0"/>
              <a:t>(abs) </a:t>
            </a:r>
            <a:r>
              <a:rPr lang="ko-KR" altLang="en-US" sz="2400" dirty="0" smtClean="0"/>
              <a:t>때의 액화 염소의 비중은          </a:t>
            </a:r>
            <a:endParaRPr lang="en-US" altLang="ko-KR" sz="2400" dirty="0" smtClean="0"/>
          </a:p>
          <a:p>
            <a:r>
              <a:rPr lang="en-US" altLang="ko-KR" sz="2400" dirty="0" smtClean="0"/>
              <a:t>       1.4685 </a:t>
            </a:r>
            <a:r>
              <a:rPr lang="ko-KR" altLang="en-US" sz="2400" dirty="0" smtClean="0"/>
              <a:t>이다</a:t>
            </a:r>
            <a:r>
              <a:rPr lang="en-US" altLang="ko-KR" sz="2400" dirty="0" smtClean="0"/>
              <a:t>. </a:t>
            </a:r>
            <a:r>
              <a:rPr lang="nn-NO" altLang="ko-KR" sz="2400" dirty="0" smtClean="0"/>
              <a:t>1.4685 kg × 316 L/ kg(</a:t>
            </a:r>
            <a:r>
              <a:rPr lang="ko-KR" altLang="en-US" sz="2400" dirty="0" err="1" smtClean="0"/>
              <a:t>비체적</a:t>
            </a:r>
            <a:r>
              <a:rPr lang="en-US" altLang="ko-KR" sz="2400" dirty="0" smtClean="0"/>
              <a:t>)</a:t>
            </a:r>
            <a:r>
              <a:rPr lang="nn-NO" altLang="ko-KR" sz="2400" dirty="0" smtClean="0"/>
              <a:t> ≒  </a:t>
            </a:r>
          </a:p>
          <a:p>
            <a:r>
              <a:rPr lang="nn-NO" altLang="ko-KR" sz="2400" dirty="0" smtClean="0"/>
              <a:t>       460 L </a:t>
            </a:r>
            <a:r>
              <a:rPr lang="ko-KR" altLang="en-US" sz="2400" dirty="0" smtClean="0"/>
              <a:t>즉 액화 염소 </a:t>
            </a:r>
            <a:r>
              <a:rPr lang="en-US" altLang="ko-KR" sz="2400" dirty="0" smtClean="0"/>
              <a:t>1L </a:t>
            </a:r>
            <a:r>
              <a:rPr lang="ko-KR" altLang="en-US" sz="2400" dirty="0" smtClean="0"/>
              <a:t>는 일반적으로 약 </a:t>
            </a:r>
            <a:r>
              <a:rPr lang="en-US" altLang="ko-KR" sz="2400" dirty="0" smtClean="0">
                <a:solidFill>
                  <a:srgbClr val="FF0000"/>
                </a:solidFill>
              </a:rPr>
              <a:t>460</a:t>
            </a:r>
            <a:r>
              <a:rPr lang="ko-KR" altLang="en-US" sz="2400" dirty="0" smtClean="0">
                <a:solidFill>
                  <a:srgbClr val="FF0000"/>
                </a:solidFill>
              </a:rPr>
              <a:t>배</a:t>
            </a:r>
            <a:r>
              <a:rPr lang="ko-KR" altLang="en-US" sz="2400" dirty="0" smtClean="0"/>
              <a:t>가 됨</a:t>
            </a:r>
            <a:endParaRPr lang="en-US" altLang="ko-KR" sz="2400" dirty="0" smtClean="0"/>
          </a:p>
          <a:p>
            <a:r>
              <a:rPr lang="en-US" altLang="ko-KR" sz="2400" dirty="0" smtClean="0"/>
              <a:t>       </a:t>
            </a:r>
            <a:r>
              <a:rPr lang="ko-KR" altLang="en-US" sz="2400" dirty="0" smtClean="0"/>
              <a:t>공기에 비해 </a:t>
            </a:r>
            <a:r>
              <a:rPr lang="en-US" altLang="ko-KR" sz="2400" dirty="0" smtClean="0"/>
              <a:t>2.5</a:t>
            </a:r>
            <a:r>
              <a:rPr lang="ko-KR" altLang="en-US" sz="2400" dirty="0" smtClean="0"/>
              <a:t>배 무겁고 황색의 가스</a:t>
            </a:r>
            <a:endParaRPr lang="en-US" altLang="ko-KR" sz="2400" b="1" dirty="0" smtClean="0"/>
          </a:p>
          <a:p>
            <a:pPr>
              <a:defRPr/>
            </a:pPr>
            <a:endParaRPr lang="ko-KR" alt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0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2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5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pSp>
        <p:nvGrpSpPr>
          <p:cNvPr id="2" name="그룹 24"/>
          <p:cNvGrpSpPr>
            <a:grpSpLocks/>
          </p:cNvGrpSpPr>
          <p:nvPr/>
        </p:nvGrpSpPr>
        <p:grpSpPr bwMode="auto">
          <a:xfrm>
            <a:off x="6176963" y="2996952"/>
            <a:ext cx="2787525" cy="1440160"/>
            <a:chOff x="5891213" y="4124325"/>
            <a:chExt cx="2967037" cy="2019300"/>
          </a:xfrm>
        </p:grpSpPr>
        <p:pic>
          <p:nvPicPr>
            <p:cNvPr id="10257" name="_x85475144" descr="EMB00000640584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91213" y="4124334"/>
              <a:ext cx="895345" cy="895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8" name="_x66826544" descr="EMB00000640587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958143" y="4124334"/>
              <a:ext cx="900107" cy="900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9" name="_x67353264" descr="EMB00000dfc62d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29370" y="4838710"/>
              <a:ext cx="804859" cy="8048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0" name="_x67327672" descr="EMB00000dfc62e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000871" y="5410208"/>
              <a:ext cx="733421" cy="733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1" name="_x66925104" descr="EMB0000064058e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929422" y="4124325"/>
              <a:ext cx="928701" cy="928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2" name="_x67031200" descr="EMB00000c24761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500958" y="4786322"/>
              <a:ext cx="857256" cy="857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85B68DD-2BF1-4583-B426-2AA97D7B45D4}" type="slidenum">
              <a:rPr lang="en-US" altLang="ko-KR" smtClean="0"/>
              <a:pPr/>
              <a:t>4</a:t>
            </a:fld>
            <a:endParaRPr lang="en-US" altLang="ko-KR" smtClean="0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gray">
          <a:xfrm>
            <a:off x="385763" y="785813"/>
            <a:ext cx="685800" cy="685800"/>
          </a:xfrm>
          <a:prstGeom prst="diamond">
            <a:avLst/>
          </a:prstGeom>
          <a:solidFill>
            <a:srgbClr val="92D05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143000" y="928688"/>
            <a:ext cx="5929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염소</a:t>
            </a:r>
            <a:r>
              <a:rPr lang="en-US" altLang="ko-KR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(CL</a:t>
            </a:r>
            <a:r>
              <a:rPr lang="en-US" altLang="ko-KR" sz="2800" b="1" dirty="0">
                <a:solidFill>
                  <a:srgbClr val="002060"/>
                </a:solidFill>
                <a:latin typeface="Vrinda" pitchFamily="2" charset="0"/>
                <a:ea typeface="휴먼엑스포" pitchFamily="18" charset="-127"/>
                <a:cs typeface="Vrinda" pitchFamily="2" charset="0"/>
              </a:rPr>
              <a:t>2</a:t>
            </a:r>
            <a:r>
              <a:rPr lang="en-US" altLang="ko-KR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800" dirty="0" smtClean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정보</a:t>
            </a:r>
            <a:endParaRPr lang="ko-KR" altLang="en-US" sz="2800" dirty="0">
              <a:solidFill>
                <a:srgbClr val="00206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255" name="Text Box 111"/>
          <p:cNvSpPr txBox="1">
            <a:spLocks noChangeArrowheads="1"/>
          </p:cNvSpPr>
          <p:nvPr/>
        </p:nvSpPr>
        <p:spPr bwMode="auto">
          <a:xfrm>
            <a:off x="785813" y="1714500"/>
            <a:ext cx="8143875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l"/>
              <a:defRPr/>
            </a:pPr>
            <a:r>
              <a:rPr lang="ko-KR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화학적  </a:t>
            </a:r>
            <a:r>
              <a:rPr lang="ko-KR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성질</a:t>
            </a:r>
            <a:endParaRPr lang="en-US" altLang="ko-KR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en-US" altLang="ko-KR" sz="2400" dirty="0" smtClean="0"/>
              <a:t>(1) </a:t>
            </a:r>
            <a:r>
              <a:rPr lang="ko-KR" altLang="en-US" sz="2400" dirty="0" smtClean="0"/>
              <a:t>금속과의 작용</a:t>
            </a:r>
          </a:p>
          <a:p>
            <a:r>
              <a:rPr lang="ko-KR" altLang="en-US" sz="2400" dirty="0" smtClean="0"/>
              <a:t> 대부분 모든 금속과 반응해 </a:t>
            </a:r>
            <a:r>
              <a:rPr lang="ko-KR" altLang="en-US" sz="2400" dirty="0" err="1" smtClean="0"/>
              <a:t>염화물을</a:t>
            </a:r>
            <a:r>
              <a:rPr lang="ko-KR" altLang="en-US" sz="2400" dirty="0" smtClean="0"/>
              <a:t> 만들고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수분이 존재하면 부식작용은 현저하다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철에 수분이 </a:t>
            </a:r>
            <a:r>
              <a:rPr lang="ko-KR" altLang="en-US" sz="2400" dirty="0" err="1" smtClean="0"/>
              <a:t>접촉시</a:t>
            </a:r>
            <a:r>
              <a:rPr lang="ko-KR" altLang="en-US" sz="2400" dirty="0" smtClean="0"/>
              <a:t> 반응이 일어나 발생하는 염산은 부식작용을 촉진하게 된다</a:t>
            </a:r>
            <a:r>
              <a:rPr lang="en-US" altLang="ko-KR" sz="2400" dirty="0" smtClean="0"/>
              <a:t>.</a:t>
            </a:r>
          </a:p>
          <a:p>
            <a:r>
              <a:rPr lang="ko-KR" altLang="en-US" sz="2400" dirty="0" smtClean="0"/>
              <a:t>그러나 외부 건조 </a:t>
            </a:r>
            <a:r>
              <a:rPr lang="ko-KR" altLang="en-US" sz="2400" dirty="0" smtClean="0">
                <a:solidFill>
                  <a:srgbClr val="FF0000"/>
                </a:solidFill>
              </a:rPr>
              <a:t>염소는 </a:t>
            </a:r>
            <a:r>
              <a:rPr lang="en-US" altLang="ko-KR" sz="2400" dirty="0" smtClean="0">
                <a:solidFill>
                  <a:srgbClr val="FF0000"/>
                </a:solidFill>
              </a:rPr>
              <a:t>4</a:t>
            </a:r>
            <a:r>
              <a:rPr lang="ko-KR" altLang="en-US" sz="2400" dirty="0" err="1" smtClean="0">
                <a:solidFill>
                  <a:srgbClr val="FF0000"/>
                </a:solidFill>
              </a:rPr>
              <a:t>염화</a:t>
            </a:r>
            <a:r>
              <a:rPr lang="ko-KR" altLang="en-US" sz="2400" dirty="0" smtClean="0">
                <a:solidFill>
                  <a:srgbClr val="FF0000"/>
                </a:solidFill>
              </a:rPr>
              <a:t> 티탄을 </a:t>
            </a:r>
            <a:r>
              <a:rPr lang="ko-KR" altLang="en-US" sz="2400" dirty="0" smtClean="0"/>
              <a:t>생성하여 거칠게 피침시키기  절대로 </a:t>
            </a:r>
            <a:r>
              <a:rPr lang="ko-KR" altLang="en-US" sz="2400" dirty="0" smtClean="0">
                <a:solidFill>
                  <a:srgbClr val="FF0000"/>
                </a:solidFill>
              </a:rPr>
              <a:t>티탄</a:t>
            </a:r>
            <a:r>
              <a:rPr lang="ko-KR" altLang="en-US" sz="2400" dirty="0" smtClean="0"/>
              <a:t> 사용금지</a:t>
            </a:r>
            <a:r>
              <a:rPr lang="en-US" altLang="ko-KR" sz="2400" dirty="0" smtClean="0"/>
              <a:t>.</a:t>
            </a:r>
          </a:p>
          <a:p>
            <a:r>
              <a:rPr lang="en-US" altLang="ko-KR" sz="2400" dirty="0" smtClean="0"/>
              <a:t>(2) </a:t>
            </a:r>
            <a:r>
              <a:rPr lang="ko-KR" altLang="en-US" sz="2400" dirty="0" smtClean="0"/>
              <a:t>수소와의 반응</a:t>
            </a:r>
          </a:p>
          <a:p>
            <a:r>
              <a:rPr lang="ko-KR" altLang="en-US" sz="2400" dirty="0" smtClean="0"/>
              <a:t>수소와는 대단히 반응하기 쉽고 염소와 수소와의 혼합 가스에 직사광선에 의한 화합되어 </a:t>
            </a:r>
            <a:r>
              <a:rPr lang="ko-KR" altLang="en-US" sz="2400" dirty="0" err="1" smtClean="0"/>
              <a:t>염화</a:t>
            </a:r>
            <a:r>
              <a:rPr lang="ko-KR" altLang="en-US" sz="2400" dirty="0" smtClean="0"/>
              <a:t> 수소를  생성하여 폭발가능</a:t>
            </a:r>
            <a:endParaRPr lang="en-US" altLang="ko-KR" sz="2400" dirty="0" smtClean="0"/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0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2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5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85B68DD-2BF1-4583-B426-2AA97D7B45D4}" type="slidenum">
              <a:rPr lang="en-US" altLang="ko-KR" smtClean="0"/>
              <a:pPr/>
              <a:t>5</a:t>
            </a:fld>
            <a:endParaRPr lang="en-US" altLang="ko-KR" smtClean="0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gray">
          <a:xfrm>
            <a:off x="395536" y="404664"/>
            <a:ext cx="685800" cy="685800"/>
          </a:xfrm>
          <a:prstGeom prst="diamond">
            <a:avLst/>
          </a:prstGeom>
          <a:solidFill>
            <a:srgbClr val="92D05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043608" y="548680"/>
            <a:ext cx="5929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염소</a:t>
            </a:r>
            <a:r>
              <a:rPr lang="en-US" altLang="ko-KR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(CL</a:t>
            </a:r>
            <a:r>
              <a:rPr lang="en-US" altLang="ko-KR" sz="2800" b="1" dirty="0">
                <a:solidFill>
                  <a:srgbClr val="002060"/>
                </a:solidFill>
                <a:latin typeface="Vrinda" pitchFamily="2" charset="0"/>
                <a:ea typeface="휴먼엑스포" pitchFamily="18" charset="-127"/>
                <a:cs typeface="Vrinda" pitchFamily="2" charset="0"/>
              </a:rPr>
              <a:t>2</a:t>
            </a:r>
            <a:r>
              <a:rPr lang="en-US" altLang="ko-KR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2800" dirty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800" dirty="0" smtClean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정보</a:t>
            </a:r>
            <a:endParaRPr lang="ko-KR" altLang="en-US" sz="2800" dirty="0">
              <a:solidFill>
                <a:srgbClr val="00206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255" name="Text Box 111"/>
          <p:cNvSpPr txBox="1">
            <a:spLocks noChangeArrowheads="1"/>
          </p:cNvSpPr>
          <p:nvPr/>
        </p:nvSpPr>
        <p:spPr bwMode="auto">
          <a:xfrm>
            <a:off x="683568" y="1225689"/>
            <a:ext cx="8143875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l"/>
              <a:defRPr/>
            </a:pPr>
            <a:r>
              <a:rPr lang="ko-KR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화학적  성질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r>
              <a:rPr lang="en-US" altLang="ko-KR" sz="2400" dirty="0" smtClean="0"/>
              <a:t>(3) </a:t>
            </a:r>
            <a:r>
              <a:rPr lang="ko-KR" altLang="en-US" sz="2400" dirty="0" smtClean="0"/>
              <a:t>유기 화합물과의 작용</a:t>
            </a:r>
          </a:p>
          <a:p>
            <a:r>
              <a:rPr lang="ko-KR" altLang="en-US" sz="2400" dirty="0" smtClean="0"/>
              <a:t>유기 화합물에 반응시키면 그 성분 중의 수소와 치환반응을 일으켜 발열한다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따라서 공장 등에 있어서 벤젠이나 페놀 등과는 심하게 발열반응을 수반한 압력 상승을 초래해 큰 재해를 일으키는 일이 있다</a:t>
            </a:r>
            <a:r>
              <a:rPr lang="en-US" altLang="ko-KR" sz="2400" dirty="0" smtClean="0"/>
              <a:t>.</a:t>
            </a:r>
          </a:p>
          <a:p>
            <a:endParaRPr lang="en-US" altLang="ko-KR" sz="1050" dirty="0" smtClean="0"/>
          </a:p>
          <a:p>
            <a:r>
              <a:rPr lang="en-US" altLang="ko-KR" sz="2400" dirty="0" smtClean="0"/>
              <a:t>(4) </a:t>
            </a:r>
            <a:r>
              <a:rPr lang="ko-KR" altLang="en-US" sz="2400" dirty="0" smtClean="0"/>
              <a:t>암모니아와의 반응</a:t>
            </a:r>
          </a:p>
          <a:p>
            <a:r>
              <a:rPr lang="ko-KR" altLang="en-US" sz="2400" dirty="0" smtClean="0"/>
              <a:t>염소가 암모니아와 접촉 할 경우 곧바로 반응해 </a:t>
            </a:r>
            <a:r>
              <a:rPr lang="ko-KR" altLang="en-US" sz="2400" dirty="0" err="1" smtClean="0"/>
              <a:t>염화</a:t>
            </a:r>
            <a:r>
              <a:rPr lang="ko-KR" altLang="en-US" sz="2400" dirty="0" smtClean="0"/>
              <a:t> 암모늄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백연기를 발생한다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과 질소를 생성한다</a:t>
            </a:r>
            <a:r>
              <a:rPr lang="en-US" altLang="ko-KR" sz="2400" dirty="0" smtClean="0"/>
              <a:t>.</a:t>
            </a:r>
          </a:p>
          <a:p>
            <a:r>
              <a:rPr lang="en-US" altLang="ko-KR" sz="2400" dirty="0" smtClean="0"/>
              <a:t>8NH3 + 3Cl2 → 6</a:t>
            </a:r>
            <a:r>
              <a:rPr lang="en-US" altLang="ko-KR" sz="2400" dirty="0" smtClean="0">
                <a:solidFill>
                  <a:srgbClr val="FF0000"/>
                </a:solidFill>
              </a:rPr>
              <a:t>NH4Cl</a:t>
            </a:r>
            <a:r>
              <a:rPr lang="en-US" altLang="ko-KR" sz="2400" dirty="0" smtClean="0"/>
              <a:t> + N2 (</a:t>
            </a:r>
            <a:r>
              <a:rPr lang="ko-KR" altLang="en-US" sz="2400" dirty="0" smtClean="0"/>
              <a:t>염소검지에 활용</a:t>
            </a:r>
            <a:r>
              <a:rPr lang="en-US" altLang="ko-KR" sz="2400" dirty="0" smtClean="0"/>
              <a:t>)</a:t>
            </a:r>
          </a:p>
          <a:p>
            <a:r>
              <a:rPr lang="ko-KR" altLang="en-US" sz="2400" dirty="0" smtClean="0"/>
              <a:t>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염소과잉의 경우에는 다음의 반응이 일어난다</a:t>
            </a:r>
            <a:r>
              <a:rPr lang="en-US" altLang="ko-KR" sz="2400" dirty="0" smtClean="0"/>
              <a:t>.</a:t>
            </a:r>
          </a:p>
          <a:p>
            <a:r>
              <a:rPr lang="en-US" altLang="ko-KR" sz="2400" dirty="0" smtClean="0"/>
              <a:t>4NH3 + 3Cl2 → 3</a:t>
            </a:r>
            <a:r>
              <a:rPr lang="en-US" altLang="ko-KR" sz="2400" dirty="0" smtClean="0">
                <a:solidFill>
                  <a:srgbClr val="FF0000"/>
                </a:solidFill>
              </a:rPr>
              <a:t>NH4Cl</a:t>
            </a:r>
            <a:r>
              <a:rPr lang="en-US" altLang="ko-KR" sz="2400" dirty="0" smtClean="0"/>
              <a:t> + </a:t>
            </a:r>
            <a:r>
              <a:rPr lang="en-US" altLang="ko-KR" sz="2400" dirty="0" smtClean="0">
                <a:solidFill>
                  <a:schemeClr val="accent2"/>
                </a:solidFill>
              </a:rPr>
              <a:t>NCl3</a:t>
            </a:r>
          </a:p>
          <a:p>
            <a:r>
              <a:rPr lang="ko-KR" altLang="en-US" sz="2400" dirty="0" smtClean="0"/>
              <a:t>여기서 </a:t>
            </a:r>
            <a:r>
              <a:rPr lang="en-US" altLang="ko-KR" sz="2400" dirty="0" smtClean="0"/>
              <a:t>NCl3</a:t>
            </a:r>
            <a:r>
              <a:rPr lang="ko-KR" altLang="en-US" sz="2400" dirty="0" smtClean="0"/>
              <a:t>은 대단히 강한 폭발성의 물질이다</a:t>
            </a:r>
            <a:r>
              <a:rPr lang="en-US" altLang="ko-KR" sz="2400" dirty="0" smtClean="0"/>
              <a:t>.</a:t>
            </a:r>
          </a:p>
          <a:p>
            <a:pPr>
              <a:buFont typeface="Wingdings" pitchFamily="2" charset="2"/>
              <a:buChar char="l"/>
              <a:defRPr/>
            </a:pPr>
            <a:endParaRPr lang="en-US" altLang="ko-KR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endParaRPr lang="en-US" altLang="ko-KR" sz="2400" dirty="0" smtClean="0"/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0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2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55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132EC3D-CDA5-44C2-B6DB-61B1FB8C4800}" type="slidenum">
              <a:rPr lang="en-US" altLang="ko-KR" smtClean="0"/>
              <a:pPr/>
              <a:t>6</a:t>
            </a:fld>
            <a:endParaRPr lang="en-US" altLang="ko-KR" smtClean="0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gray">
          <a:xfrm>
            <a:off x="935038" y="1265238"/>
            <a:ext cx="509587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2000" b="1"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LPG</a:t>
            </a:r>
            <a:r>
              <a:rPr lang="ko-KR" altLang="en-US" sz="2000" b="1"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충전소 관련 사고현황</a:t>
            </a:r>
          </a:p>
        </p:txBody>
      </p:sp>
      <p:sp>
        <p:nvSpPr>
          <p:cNvPr id="6255" name="Text Box 111"/>
          <p:cNvSpPr txBox="1">
            <a:spLocks noChangeArrowheads="1"/>
          </p:cNvSpPr>
          <p:nvPr/>
        </p:nvSpPr>
        <p:spPr bwMode="auto">
          <a:xfrm>
            <a:off x="785813" y="1714500"/>
            <a:ext cx="8143875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l"/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ko-KR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허용농도</a:t>
            </a:r>
            <a:endParaRPr lang="en-US" altLang="ko-KR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pPr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en-US" sz="2400" dirty="0"/>
              <a:t>TLV-TWA :     1 </a:t>
            </a:r>
            <a:r>
              <a:rPr lang="en-US" sz="2400" dirty="0" err="1"/>
              <a:t>ppm</a:t>
            </a:r>
            <a:r>
              <a:rPr lang="en-US" sz="2400" dirty="0"/>
              <a:t> (ACGIH) mg/㎥</a:t>
            </a:r>
          </a:p>
          <a:p>
            <a:pPr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en-US" sz="2400" dirty="0">
                <a:solidFill>
                  <a:srgbClr val="C00000"/>
                </a:solidFill>
              </a:rPr>
              <a:t>LC</a:t>
            </a:r>
            <a:r>
              <a:rPr lang="en-US" sz="2400" baseline="-25000" dirty="0">
                <a:solidFill>
                  <a:srgbClr val="C00000"/>
                </a:solidFill>
              </a:rPr>
              <a:t>50</a:t>
            </a:r>
            <a:r>
              <a:rPr lang="en-US" sz="2400" dirty="0">
                <a:solidFill>
                  <a:srgbClr val="C00000"/>
                </a:solidFill>
              </a:rPr>
              <a:t>        : </a:t>
            </a:r>
            <a:r>
              <a:rPr lang="en-US" sz="2400" dirty="0" smtClean="0">
                <a:solidFill>
                  <a:srgbClr val="C00000"/>
                </a:solidFill>
              </a:rPr>
              <a:t>     </a:t>
            </a:r>
            <a:r>
              <a:rPr lang="en-US" sz="2400" dirty="0">
                <a:solidFill>
                  <a:srgbClr val="C00000"/>
                </a:solidFill>
              </a:rPr>
              <a:t>293 </a:t>
            </a:r>
            <a:r>
              <a:rPr lang="en-US" sz="2400" dirty="0" err="1">
                <a:solidFill>
                  <a:srgbClr val="C00000"/>
                </a:solidFill>
              </a:rPr>
              <a:t>ppm</a:t>
            </a:r>
            <a:r>
              <a:rPr lang="en-US" sz="2400" dirty="0">
                <a:solidFill>
                  <a:srgbClr val="C00000"/>
                </a:solidFill>
              </a:rPr>
              <a:t> /1hr rat</a:t>
            </a:r>
            <a:r>
              <a:rPr lang="en-US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  <a:p>
            <a:pPr>
              <a:defRPr/>
            </a:pPr>
            <a:endParaRPr lang="ko-KR" altLang="en-US" sz="1400" dirty="0"/>
          </a:p>
          <a:p>
            <a:pPr>
              <a:defRPr/>
            </a:pPr>
            <a:endParaRPr lang="en-US" altLang="ko-KR" sz="1400" dirty="0"/>
          </a:p>
          <a:p>
            <a:pPr>
              <a:buFont typeface="Wingdings" pitchFamily="2" charset="2"/>
              <a:buChar char="l"/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ko-KR" alt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취급시</a:t>
            </a:r>
            <a:r>
              <a:rPr lang="ko-KR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주의사항</a:t>
            </a:r>
            <a:endParaRPr lang="en-US" altLang="ko-KR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pPr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/>
              <a:t>물리적 손상을 입지 않도록 보호조치를 취할 것</a:t>
            </a:r>
          </a:p>
          <a:p>
            <a:pPr>
              <a:defRPr/>
            </a:pPr>
            <a:r>
              <a:rPr lang="ko-KR" altLang="en-US" sz="2400" dirty="0"/>
              <a:t>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/>
              <a:t>용기는 서늘하고 건조한 곳에 보관하고</a:t>
            </a:r>
            <a:r>
              <a:rPr lang="en-US" altLang="ko-KR" sz="2400" dirty="0"/>
              <a:t>,</a:t>
            </a:r>
          </a:p>
          <a:p>
            <a:pPr>
              <a:defRPr/>
            </a:pPr>
            <a:r>
              <a:rPr lang="en-US" altLang="ko-KR" sz="2400" dirty="0"/>
              <a:t>      </a:t>
            </a:r>
            <a:r>
              <a:rPr lang="ko-KR" altLang="en-US" sz="2400" dirty="0"/>
              <a:t> 날씨 및 온도</a:t>
            </a:r>
            <a:r>
              <a:rPr lang="en-US" altLang="ko-KR" sz="2400" dirty="0"/>
              <a:t> </a:t>
            </a:r>
            <a:r>
              <a:rPr lang="ko-KR" altLang="en-US" sz="2400" dirty="0"/>
              <a:t>변화로부터 보호할 것</a:t>
            </a:r>
          </a:p>
          <a:p>
            <a:pPr>
              <a:defRPr/>
            </a:pPr>
            <a:endParaRPr lang="en-US" altLang="ko-K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3FF0570-BC48-4797-9703-17B91F4A0F23}" type="slidenum">
              <a:rPr lang="en-US" altLang="ko-KR" smtClean="0"/>
              <a:pPr/>
              <a:t>7</a:t>
            </a:fld>
            <a:endParaRPr lang="en-US" altLang="ko-KR" smtClean="0"/>
          </a:p>
        </p:txBody>
      </p:sp>
      <p:sp>
        <p:nvSpPr>
          <p:cNvPr id="6255" name="Text Box 111"/>
          <p:cNvSpPr txBox="1">
            <a:spLocks noChangeArrowheads="1"/>
          </p:cNvSpPr>
          <p:nvPr/>
        </p:nvSpPr>
        <p:spPr bwMode="auto">
          <a:xfrm>
            <a:off x="785813" y="1714500"/>
            <a:ext cx="81438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염소가스 </a:t>
            </a:r>
            <a:r>
              <a:rPr lang="ko-KR" altLang="en-US" sz="24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노출시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증상</a:t>
            </a:r>
            <a:endParaRPr lang="en-US" altLang="ko-KR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ko-KR" altLang="en-US" sz="2400" dirty="0" smtClean="0"/>
              <a:t>가벼울 때</a:t>
            </a:r>
            <a:r>
              <a:rPr lang="en-US" altLang="ko-KR" sz="2400" dirty="0" smtClean="0"/>
              <a:t>: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약한자극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큰 증상 없이 견디는 단계 </a:t>
            </a:r>
            <a:r>
              <a:rPr lang="en-US" altLang="ko-KR" sz="2400" dirty="0" smtClean="0"/>
              <a:t>1ppm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r>
              <a:rPr lang="en-US" altLang="ko-KR" sz="2400" dirty="0" smtClean="0"/>
              <a:t>                </a:t>
            </a:r>
            <a:r>
              <a:rPr lang="ko-KR" altLang="en-US" sz="2400" dirty="0" smtClean="0"/>
              <a:t>눈물이 흐르고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콧물이 흐름 </a:t>
            </a:r>
            <a:r>
              <a:rPr lang="en-US" altLang="ko-KR" sz="2400" dirty="0" smtClean="0"/>
              <a:t>2-5ppm</a:t>
            </a:r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 약간 무거울 때</a:t>
            </a:r>
            <a:r>
              <a:rPr lang="en-US" altLang="ko-KR" sz="2400" dirty="0" smtClean="0"/>
              <a:t>:</a:t>
            </a:r>
            <a:r>
              <a:rPr lang="ko-KR" altLang="en-US" sz="2400" dirty="0" smtClean="0"/>
              <a:t> 호흡곤란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눈이 떠지지 않고 가슴에 통증 </a:t>
            </a:r>
            <a:endParaRPr lang="en-US" altLang="ko-KR" sz="2400" dirty="0" smtClean="0"/>
          </a:p>
          <a:p>
            <a:r>
              <a:rPr lang="en-US" altLang="ko-KR" sz="2400" dirty="0" smtClean="0"/>
              <a:t>                        5-30ppm</a:t>
            </a:r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심할때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의식상실</a:t>
            </a:r>
            <a:r>
              <a:rPr lang="en-US" altLang="ko-KR" sz="2400" dirty="0" smtClean="0"/>
              <a:t>, 30~60</a:t>
            </a:r>
            <a:r>
              <a:rPr lang="ko-KR" altLang="en-US" sz="2400" dirty="0" err="1" smtClean="0"/>
              <a:t>분후</a:t>
            </a:r>
            <a:r>
              <a:rPr lang="ko-KR" altLang="en-US" sz="2400" dirty="0" smtClean="0"/>
              <a:t> 생명위험 </a:t>
            </a:r>
            <a:r>
              <a:rPr lang="en-US" altLang="ko-KR" sz="2400" dirty="0" smtClean="0"/>
              <a:t>30-60ppm</a:t>
            </a:r>
          </a:p>
          <a:p>
            <a:r>
              <a:rPr lang="en-US" altLang="ko-KR" sz="2400" dirty="0" smtClean="0"/>
              <a:t>           </a:t>
            </a:r>
            <a:r>
              <a:rPr lang="ko-KR" altLang="en-US" sz="2400" dirty="0" smtClean="0"/>
              <a:t>치사량</a:t>
            </a:r>
            <a:r>
              <a:rPr lang="en-US" altLang="ko-KR" sz="2400" dirty="0" smtClean="0"/>
              <a:t>(30</a:t>
            </a:r>
            <a:r>
              <a:rPr lang="ko-KR" altLang="en-US" sz="2400" dirty="0" err="1" smtClean="0"/>
              <a:t>분이내</a:t>
            </a:r>
            <a:r>
              <a:rPr lang="ko-KR" altLang="en-US" sz="2400" dirty="0" smtClean="0"/>
              <a:t> 사망</a:t>
            </a:r>
            <a:r>
              <a:rPr lang="en-US" altLang="ko-KR" sz="2400" dirty="0" smtClean="0"/>
              <a:t>) 1000ppm</a:t>
            </a:r>
          </a:p>
          <a:p>
            <a:r>
              <a:rPr lang="ko-KR" altLang="en-US" sz="2400" dirty="0" smtClean="0"/>
              <a:t>           치사량</a:t>
            </a:r>
            <a:r>
              <a:rPr lang="en-US" altLang="ko-KR" sz="2400" dirty="0" smtClean="0"/>
              <a:t>(10</a:t>
            </a:r>
            <a:r>
              <a:rPr lang="ko-KR" altLang="en-US" sz="2400" dirty="0" err="1" smtClean="0"/>
              <a:t>분이내</a:t>
            </a:r>
            <a:r>
              <a:rPr lang="ko-KR" altLang="en-US" sz="2400" dirty="0" smtClean="0"/>
              <a:t> 사망</a:t>
            </a:r>
            <a:r>
              <a:rPr lang="en-US" altLang="ko-KR" sz="2400" dirty="0" smtClean="0"/>
              <a:t>) 1800ppm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3FF0570-BC48-4797-9703-17B91F4A0F23}" type="slidenum">
              <a:rPr lang="en-US" altLang="ko-KR" smtClean="0"/>
              <a:pPr/>
              <a:t>8</a:t>
            </a:fld>
            <a:endParaRPr lang="en-US" altLang="ko-KR" smtClean="0"/>
          </a:p>
        </p:txBody>
      </p:sp>
      <p:sp>
        <p:nvSpPr>
          <p:cNvPr id="6255" name="Text Box 111"/>
          <p:cNvSpPr txBox="1">
            <a:spLocks noChangeArrowheads="1"/>
          </p:cNvSpPr>
          <p:nvPr/>
        </p:nvSpPr>
        <p:spPr bwMode="auto">
          <a:xfrm>
            <a:off x="785813" y="1714500"/>
            <a:ext cx="8143875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l"/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ko-KR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인체영향  및  응급조치</a:t>
            </a:r>
            <a:endParaRPr lang="en-US" altLang="ko-KR" sz="2400" b="1" dirty="0">
              <a:effectLst>
                <a:outerShdw blurRad="38100" dist="38100" dir="2700000" algn="tl">
                  <a:srgbClr val="C0C0C0"/>
                </a:outerShdw>
              </a:effectLst>
              <a:latin typeface="휴먼세엑스포" pitchFamily="18" charset="-127"/>
              <a:ea typeface="휴먼세엑스포" pitchFamily="18" charset="-127"/>
            </a:endParaRPr>
          </a:p>
          <a:p>
            <a:pPr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ko-KR" altLang="en-US" sz="2400" dirty="0"/>
              <a:t>인체 수분과 반응하여 산을 형성</a:t>
            </a:r>
          </a:p>
          <a:p>
            <a:pPr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/>
              <a:t>피부</a:t>
            </a:r>
            <a:r>
              <a:rPr lang="en-US" altLang="ko-KR" sz="2400" dirty="0"/>
              <a:t>, </a:t>
            </a:r>
            <a:r>
              <a:rPr lang="ko-KR" altLang="en-US" sz="2400" dirty="0"/>
              <a:t>눈</a:t>
            </a:r>
            <a:r>
              <a:rPr lang="en-US" altLang="ko-KR" sz="2400" dirty="0"/>
              <a:t>, </a:t>
            </a:r>
            <a:r>
              <a:rPr lang="ko-KR" altLang="en-US" sz="2400" dirty="0"/>
              <a:t>점막 등에 극도로 자극적임</a:t>
            </a:r>
          </a:p>
          <a:p>
            <a:pPr>
              <a:defRPr/>
            </a:pPr>
            <a:r>
              <a:rPr lang="ko-KR" altLang="en-US" sz="2400" dirty="0"/>
              <a:t>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 err="1"/>
              <a:t>흡입시</a:t>
            </a:r>
            <a:r>
              <a:rPr lang="en-US" altLang="ko-KR" sz="2400" dirty="0"/>
              <a:t> </a:t>
            </a:r>
            <a:r>
              <a:rPr lang="ko-KR" altLang="en-US" sz="2400" dirty="0"/>
              <a:t>치명적이며</a:t>
            </a:r>
            <a:r>
              <a:rPr lang="en-US" altLang="ko-KR" sz="2400" dirty="0"/>
              <a:t> </a:t>
            </a:r>
            <a:r>
              <a:rPr lang="ko-KR" altLang="en-US" sz="2400" dirty="0"/>
              <a:t>노출된 장소를 피하여</a:t>
            </a:r>
            <a:r>
              <a:rPr lang="en-US" altLang="ko-KR" sz="2400" dirty="0"/>
              <a:t> </a:t>
            </a:r>
            <a:r>
              <a:rPr lang="ko-KR" altLang="en-US" sz="2400" dirty="0"/>
              <a:t>즉시 신선</a:t>
            </a:r>
            <a:endParaRPr lang="en-US" altLang="ko-KR" sz="2400" dirty="0"/>
          </a:p>
          <a:p>
            <a:pPr>
              <a:defRPr/>
            </a:pPr>
            <a:r>
              <a:rPr lang="en-US" altLang="ko-KR" sz="2400" dirty="0"/>
              <a:t>       </a:t>
            </a:r>
            <a:r>
              <a:rPr lang="ko-KR" altLang="en-US" sz="2400" dirty="0"/>
              <a:t>한 공기를 흡입할 것</a:t>
            </a:r>
          </a:p>
          <a:p>
            <a:pPr>
              <a:defRPr/>
            </a:pPr>
            <a:r>
              <a:rPr lang="ko-KR" altLang="en-US" sz="2400" dirty="0"/>
              <a:t>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/>
              <a:t>눈에</a:t>
            </a:r>
            <a:r>
              <a:rPr lang="en-US" altLang="ko-KR" sz="2400" dirty="0"/>
              <a:t> </a:t>
            </a:r>
            <a:r>
              <a:rPr lang="ko-KR" altLang="en-US" sz="2400" dirty="0" err="1"/>
              <a:t>컨택트</a:t>
            </a:r>
            <a:r>
              <a:rPr lang="ko-KR" altLang="en-US" sz="2400" dirty="0"/>
              <a:t> 렌즈 착용시 즉시 렌즈를 제거하고</a:t>
            </a:r>
            <a:r>
              <a:rPr lang="en-US" altLang="ko-KR" sz="2400" dirty="0"/>
              <a:t>, </a:t>
            </a:r>
            <a:r>
              <a:rPr lang="ko-KR" altLang="en-US" sz="2400" dirty="0"/>
              <a:t>최소 </a:t>
            </a:r>
            <a:endParaRPr lang="en-US" altLang="ko-KR" sz="2400" dirty="0"/>
          </a:p>
          <a:p>
            <a:pPr>
              <a:defRPr/>
            </a:pPr>
            <a:r>
              <a:rPr lang="en-US" altLang="ko-KR" sz="2400" dirty="0"/>
              <a:t>       30</a:t>
            </a:r>
            <a:r>
              <a:rPr lang="ko-KR" altLang="en-US" sz="2400" dirty="0" err="1"/>
              <a:t>분동안</a:t>
            </a:r>
            <a:r>
              <a:rPr lang="ko-KR" altLang="en-US" sz="2400" dirty="0"/>
              <a:t> 아래</a:t>
            </a:r>
            <a:r>
              <a:rPr lang="en-US" altLang="ko-KR" sz="2400" dirty="0"/>
              <a:t>‧</a:t>
            </a:r>
            <a:r>
              <a:rPr lang="ko-KR" altLang="en-US" sz="2400" dirty="0"/>
              <a:t>위 눈꺼풀을 들어올려 눈을 세척할 것</a:t>
            </a:r>
          </a:p>
          <a:p>
            <a:pPr>
              <a:defRPr/>
            </a:pPr>
            <a:r>
              <a:rPr lang="ko-KR" altLang="en-US" sz="2400" dirty="0"/>
              <a:t>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/>
              <a:t>피부는 오염된 의복 등을 제거하고</a:t>
            </a:r>
            <a:r>
              <a:rPr lang="en-US" altLang="ko-KR" sz="2400" dirty="0"/>
              <a:t>, </a:t>
            </a:r>
            <a:r>
              <a:rPr lang="ko-KR" altLang="en-US" sz="2400" dirty="0"/>
              <a:t>비누와 물로 즉시 </a:t>
            </a:r>
            <a:endParaRPr lang="en-US" altLang="ko-KR" sz="2400" dirty="0"/>
          </a:p>
          <a:p>
            <a:pPr>
              <a:defRPr/>
            </a:pPr>
            <a:r>
              <a:rPr lang="en-US" altLang="ko-KR" sz="2400" dirty="0"/>
              <a:t>       </a:t>
            </a:r>
            <a:r>
              <a:rPr lang="ko-KR" altLang="en-US" sz="2400" dirty="0"/>
              <a:t>세척할 것</a:t>
            </a:r>
          </a:p>
          <a:p>
            <a:pPr>
              <a:defRPr/>
            </a:pPr>
            <a:r>
              <a:rPr lang="ko-KR" altLang="en-US" sz="2400" dirty="0"/>
              <a:t>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 err="1"/>
              <a:t>섭취시</a:t>
            </a:r>
            <a:r>
              <a:rPr lang="en-US" altLang="ko-KR" sz="2400" dirty="0"/>
              <a:t> </a:t>
            </a:r>
            <a:r>
              <a:rPr lang="ko-KR" altLang="en-US" sz="2400" dirty="0"/>
              <a:t>다량의 물을 마시고</a:t>
            </a:r>
            <a:r>
              <a:rPr lang="en-US" altLang="ko-KR" sz="2400" dirty="0"/>
              <a:t>, </a:t>
            </a:r>
            <a:r>
              <a:rPr lang="ko-KR" altLang="en-US" sz="2400" dirty="0"/>
              <a:t>구토를 유발할 것</a:t>
            </a:r>
          </a:p>
          <a:p>
            <a:pPr>
              <a:defRPr/>
            </a:pPr>
            <a:r>
              <a:rPr lang="ko-KR" altLang="en-US" sz="2400" dirty="0"/>
              <a:t> 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세엑스포" pitchFamily="18" charset="-127"/>
                <a:ea typeface="휴먼세엑스포" pitchFamily="18" charset="-127"/>
              </a:rPr>
              <a:t> </a:t>
            </a:r>
            <a:r>
              <a:rPr lang="en-US" altLang="ko-K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☞ </a:t>
            </a:r>
            <a:r>
              <a:rPr lang="ko-KR" altLang="en-US" sz="2400" dirty="0"/>
              <a:t>반드시</a:t>
            </a:r>
            <a:r>
              <a:rPr lang="en-US" altLang="ko-KR" sz="2400" dirty="0"/>
              <a:t> </a:t>
            </a:r>
            <a:r>
              <a:rPr lang="ko-KR" altLang="en-US" sz="2400" dirty="0"/>
              <a:t>의사의 치료를 받을 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816FAD5-C2B5-4F2B-9253-A10A33604F92}" type="slidenum">
              <a:rPr lang="en-US" altLang="ko-KR" smtClean="0"/>
              <a:pPr/>
              <a:t>9</a:t>
            </a:fld>
            <a:endParaRPr lang="en-US" altLang="ko-KR" smtClean="0"/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gray">
          <a:xfrm>
            <a:off x="1042988" y="857250"/>
            <a:ext cx="509587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2400" b="1">
                <a:solidFill>
                  <a:srgbClr val="121896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800" b="1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가스설비의 이해</a:t>
            </a: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gray">
          <a:xfrm>
            <a:off x="395288" y="714375"/>
            <a:ext cx="685800" cy="685800"/>
          </a:xfrm>
          <a:prstGeom prst="diamond">
            <a:avLst/>
          </a:prstGeom>
          <a:solidFill>
            <a:srgbClr val="00B0F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en-US" altLang="ko-KR" sz="2400" b="1">
                <a:solidFill>
                  <a:srgbClr val="FFFFFF"/>
                </a:solidFill>
                <a:latin typeface="Arial" pitchFamily="34" charset="0"/>
              </a:rPr>
              <a:t>2</a:t>
            </a:r>
          </a:p>
        </p:txBody>
      </p:sp>
      <p:pic>
        <p:nvPicPr>
          <p:cNvPr id="13317" name="그림 5" descr="양_001.JPG"/>
          <p:cNvPicPr>
            <a:picLocks noChangeAspect="1"/>
          </p:cNvPicPr>
          <p:nvPr/>
        </p:nvPicPr>
        <p:blipFill>
          <a:blip r:embed="rId2" cstate="print"/>
          <a:srcRect l="17114" t="22845" r="14203" b="24728"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53B9814-B347-47EF-88C0-5931F67BD9B2}" type="slidenum">
              <a:rPr lang="en-US" altLang="ko-KR" smtClean="0"/>
              <a:pPr/>
              <a:t>10</a:t>
            </a:fld>
            <a:endParaRPr lang="en-US" altLang="ko-KR" smtClean="0"/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437" name="Rectangle 10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44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442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8444" name="_x68879072" descr="EMB00000a9c6d5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4752975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9530" y="1124744"/>
            <a:ext cx="3900942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0C9B270-926D-4F40-A593-FD7F9182C16B}" type="slidenum">
              <a:rPr lang="en-US" altLang="ko-KR" smtClean="0"/>
              <a:pPr/>
              <a:t>11</a:t>
            </a:fld>
            <a:endParaRPr lang="en-US" altLang="ko-KR" smtClean="0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2795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0" y="1443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31683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268760"/>
            <a:ext cx="4772025" cy="196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717032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717032"/>
            <a:ext cx="3360373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0C9B270-926D-4F40-A593-FD7F9182C16B}" type="slidenum">
              <a:rPr lang="en-US" altLang="ko-KR" smtClean="0"/>
              <a:pPr/>
              <a:t>12</a:t>
            </a:fld>
            <a:endParaRPr lang="en-US" altLang="ko-KR" smtClean="0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2795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0" y="1443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042" name="Picture 18" descr="C:\Documents and Settings\권재환\바탕 화면\대구경북본부업무\교육교재\독성가스교육\강의자료\용량줄인것\용기체결시 주의사항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908720"/>
            <a:ext cx="3888432" cy="4320480"/>
          </a:xfrm>
          <a:prstGeom prst="rect">
            <a:avLst/>
          </a:prstGeom>
          <a:noFill/>
        </p:spPr>
      </p:pic>
      <p:pic>
        <p:nvPicPr>
          <p:cNvPr id="1043" name="Picture 19" descr="C:\Documents and Settings\권재환\바탕 화면\대구경북본부업무\교육교재\독성가스교육\강의자료\용량줄인것\용기체결시 주의사항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3744416" cy="43204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55576" y="551723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  </a:t>
            </a:r>
            <a:r>
              <a:rPr lang="ko-KR" altLang="en-US" b="1" dirty="0" smtClean="0"/>
              <a:t>잘못된 체결방법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88024" y="551723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         </a:t>
            </a:r>
            <a:r>
              <a:rPr lang="ko-KR" altLang="en-US" b="1" dirty="0" smtClean="0"/>
              <a:t>잘 된 체결방법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0C9B270-926D-4F40-A593-FD7F9182C16B}" type="slidenum">
              <a:rPr lang="en-US" altLang="ko-KR" smtClean="0"/>
              <a:pPr/>
              <a:t>13</a:t>
            </a:fld>
            <a:endParaRPr lang="en-US" altLang="ko-KR" smtClean="0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2795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0" y="1443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033" name="Picture 9" descr="C:\Documents and Settings\권재환\바탕 화면\대구경북본부업무\교육교재\독성가스교육\강의자료\용량줄인것\누출점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556792"/>
            <a:ext cx="3456384" cy="3456384"/>
          </a:xfrm>
          <a:prstGeom prst="rect">
            <a:avLst/>
          </a:prstGeom>
          <a:noFill/>
        </p:spPr>
      </p:pic>
      <p:pic>
        <p:nvPicPr>
          <p:cNvPr id="1035" name="Picture 11" descr="C:\Documents and Settings\권재환\바탕 화면\대구경북본부업무\교육교재\독성가스교육\강의자료\용량줄인것\동관전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556792"/>
            <a:ext cx="3024336" cy="345638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19672" y="52472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체결완료 장면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52292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누출점검 장면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F02F51E-AD87-4802-8314-7B11C3E1699A}" type="slidenum">
              <a:rPr lang="en-US" altLang="ko-KR" smtClean="0"/>
              <a:pPr/>
              <a:t>14</a:t>
            </a:fld>
            <a:endParaRPr lang="en-US" altLang="ko-KR" smtClean="0"/>
          </a:p>
        </p:txBody>
      </p:sp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48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48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48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0490" name="Picture 2" descr="DSC050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121991B-3C8A-4A32-BCA4-E5EC1E0D9611}" type="slidenum">
              <a:rPr lang="en-US" altLang="ko-KR" smtClean="0"/>
              <a:pPr/>
              <a:t>15</a:t>
            </a:fld>
            <a:endParaRPr lang="en-US" altLang="ko-KR" smtClean="0"/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30114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1658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6390" name="_x69242032" descr="EMB00000a9c6d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19DF109-6B50-4F86-8DE9-442AC67021F8}" type="slidenum">
              <a:rPr lang="en-US" altLang="ko-KR" smtClean="0"/>
              <a:pPr/>
              <a:t>16</a:t>
            </a:fld>
            <a:endParaRPr lang="en-US" altLang="ko-KR" smtClean="0"/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2E609F"/>
              </a:clrFrom>
              <a:clrTo>
                <a:srgbClr val="2E609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908050"/>
            <a:ext cx="7207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E609F"/>
              </a:clrFrom>
              <a:clrTo>
                <a:srgbClr val="2E609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588" y="692150"/>
            <a:ext cx="504825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E609F"/>
              </a:clrFrom>
              <a:clrTo>
                <a:srgbClr val="2E609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5825" y="549275"/>
            <a:ext cx="360363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2E609F"/>
              </a:clrFrom>
              <a:clrTo>
                <a:srgbClr val="2E609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325" y="2349500"/>
            <a:ext cx="1008063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2E609F"/>
              </a:clrFrom>
              <a:clrTo>
                <a:srgbClr val="2E609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1341438"/>
            <a:ext cx="7207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2E609F"/>
              </a:clrFrom>
              <a:clrTo>
                <a:srgbClr val="2E609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6100" y="2420938"/>
            <a:ext cx="1368425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Documents and Settings\권재환\바탕 화면\대구경북본부업무\교육교재\독성가스교육\강의자료\용량줄인것\살포기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1100" y="1168400"/>
            <a:ext cx="6781800" cy="4060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63888" y="537321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동력식</a:t>
            </a:r>
            <a:r>
              <a:rPr lang="ko-KR" altLang="en-US" b="1" dirty="0" smtClean="0"/>
              <a:t> 살포기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DC36757-DF6C-4F36-BF6C-7428238D0279}" type="slidenum">
              <a:rPr lang="en-US" altLang="ko-KR" smtClean="0"/>
              <a:pPr/>
              <a:t>17</a:t>
            </a:fld>
            <a:endParaRPr lang="en-US" altLang="ko-KR" smtClean="0"/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gray">
          <a:xfrm>
            <a:off x="1119188" y="857250"/>
            <a:ext cx="6738937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2800" b="1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설비에서의  가스누출 우려 부분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gray">
          <a:xfrm>
            <a:off x="385763" y="714375"/>
            <a:ext cx="685800" cy="685800"/>
          </a:xfrm>
          <a:prstGeom prst="diamond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en-US" altLang="ko-KR" sz="2400" b="1">
                <a:solidFill>
                  <a:srgbClr val="FFFFFF"/>
                </a:solidFill>
                <a:latin typeface="Arial" pitchFamily="34" charset="0"/>
              </a:rPr>
              <a:t>3</a:t>
            </a:r>
          </a:p>
        </p:txBody>
      </p:sp>
      <p:pic>
        <p:nvPicPr>
          <p:cNvPr id="22533" name="그림 5" descr="양_001.JPG"/>
          <p:cNvPicPr>
            <a:picLocks noChangeAspect="1"/>
          </p:cNvPicPr>
          <p:nvPr/>
        </p:nvPicPr>
        <p:blipFill>
          <a:blip r:embed="rId2" cstate="print"/>
          <a:srcRect l="17114" t="22845" r="14203" b="24728"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Box 9"/>
          <p:cNvSpPr txBox="1">
            <a:spLocks noChangeArrowheads="1"/>
          </p:cNvSpPr>
          <p:nvPr/>
        </p:nvSpPr>
        <p:spPr bwMode="auto">
          <a:xfrm>
            <a:off x="2071688" y="3500438"/>
            <a:ext cx="428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①</a:t>
            </a:r>
            <a:endParaRPr lang="ko-KR" altLang="en-US" sz="2000" b="1">
              <a:solidFill>
                <a:srgbClr val="FF0000"/>
              </a:solidFill>
            </a:endParaRPr>
          </a:p>
        </p:txBody>
      </p:sp>
      <p:sp>
        <p:nvSpPr>
          <p:cNvPr id="22535" name="TextBox 10"/>
          <p:cNvSpPr txBox="1">
            <a:spLocks noChangeArrowheads="1"/>
          </p:cNvSpPr>
          <p:nvPr/>
        </p:nvSpPr>
        <p:spPr bwMode="auto">
          <a:xfrm>
            <a:off x="6357938" y="1428750"/>
            <a:ext cx="2357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①  </a:t>
            </a:r>
            <a:r>
              <a:rPr lang="ko-KR" altLang="en-US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작업숙련  미흡</a:t>
            </a:r>
            <a:endParaRPr lang="ko-KR" altLang="en-US" sz="2000" b="1">
              <a:solidFill>
                <a:srgbClr val="FF0000"/>
              </a:solidFill>
            </a:endParaRPr>
          </a:p>
        </p:txBody>
      </p:sp>
      <p:sp>
        <p:nvSpPr>
          <p:cNvPr id="22536" name="TextBox 11"/>
          <p:cNvSpPr txBox="1">
            <a:spLocks noChangeArrowheads="1"/>
          </p:cNvSpPr>
          <p:nvPr/>
        </p:nvSpPr>
        <p:spPr bwMode="auto">
          <a:xfrm>
            <a:off x="6357938" y="1885950"/>
            <a:ext cx="2714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②</a:t>
            </a:r>
            <a:r>
              <a:rPr lang="en-US" altLang="ko-KR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  </a:t>
            </a:r>
            <a:r>
              <a:rPr lang="ko-KR" altLang="en-US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열 칩입</a:t>
            </a:r>
            <a:r>
              <a:rPr lang="en-US" altLang="ko-KR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(</a:t>
            </a:r>
            <a:r>
              <a:rPr lang="ko-KR" altLang="en-US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화재 등</a:t>
            </a:r>
            <a:r>
              <a:rPr lang="en-US" altLang="ko-KR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)</a:t>
            </a:r>
            <a:endParaRPr lang="ko-KR" altLang="en-US" sz="2000" b="1">
              <a:solidFill>
                <a:srgbClr val="FF0000"/>
              </a:solidFill>
            </a:endParaRPr>
          </a:p>
        </p:txBody>
      </p:sp>
      <p:sp>
        <p:nvSpPr>
          <p:cNvPr id="22537" name="TextBox 12"/>
          <p:cNvSpPr txBox="1">
            <a:spLocks noChangeArrowheads="1"/>
          </p:cNvSpPr>
          <p:nvPr/>
        </p:nvSpPr>
        <p:spPr bwMode="auto">
          <a:xfrm>
            <a:off x="6357938" y="2314575"/>
            <a:ext cx="2357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  </a:t>
            </a:r>
            <a:r>
              <a:rPr lang="ko-KR" altLang="en-US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설비 노후</a:t>
            </a:r>
            <a:endParaRPr lang="ko-KR" altLang="en-US" sz="2000" b="1">
              <a:solidFill>
                <a:srgbClr val="FF0000"/>
              </a:solidFill>
            </a:endParaRPr>
          </a:p>
        </p:txBody>
      </p:sp>
      <p:sp>
        <p:nvSpPr>
          <p:cNvPr id="22538" name="TextBox 13"/>
          <p:cNvSpPr txBox="1">
            <a:spLocks noChangeArrowheads="1"/>
          </p:cNvSpPr>
          <p:nvPr/>
        </p:nvSpPr>
        <p:spPr bwMode="auto">
          <a:xfrm>
            <a:off x="2305050" y="5172075"/>
            <a:ext cx="4810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②</a:t>
            </a:r>
            <a:r>
              <a:rPr lang="en-US" altLang="ko-KR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 </a:t>
            </a:r>
            <a:endParaRPr lang="ko-KR" altLang="en-US" sz="2000" b="1">
              <a:solidFill>
                <a:srgbClr val="FF0000"/>
              </a:solidFill>
            </a:endParaRPr>
          </a:p>
        </p:txBody>
      </p:sp>
      <p:sp>
        <p:nvSpPr>
          <p:cNvPr id="22539" name="TextBox 14"/>
          <p:cNvSpPr txBox="1">
            <a:spLocks noChangeArrowheads="1"/>
          </p:cNvSpPr>
          <p:nvPr/>
        </p:nvSpPr>
        <p:spPr bwMode="auto">
          <a:xfrm>
            <a:off x="4010025" y="5715000"/>
            <a:ext cx="4905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2000" b="1">
                <a:solidFill>
                  <a:srgbClr val="FF0000"/>
                </a:solidFill>
                <a:latin typeface="Wide Latin" pitchFamily="18" charset="0"/>
                <a:ea typeface="굴림체" pitchFamily="49" charset="-127"/>
              </a:rPr>
              <a:t> </a:t>
            </a:r>
            <a:endParaRPr lang="ko-KR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862CE9F-0031-4D54-AA74-319BBA65E5C9}" type="slidenum">
              <a:rPr lang="en-US" altLang="ko-KR" smtClean="0"/>
              <a:pPr/>
              <a:t>18</a:t>
            </a:fld>
            <a:endParaRPr lang="en-US" altLang="ko-KR" smtClean="0"/>
          </a:p>
        </p:txBody>
      </p:sp>
      <p:sp>
        <p:nvSpPr>
          <p:cNvPr id="23555" name="Rectangle 6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3557" name="Rectangle 10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3558" name="AutoShape 3"/>
          <p:cNvSpPr>
            <a:spLocks noChangeArrowheads="1"/>
          </p:cNvSpPr>
          <p:nvPr/>
        </p:nvSpPr>
        <p:spPr bwMode="gray">
          <a:xfrm>
            <a:off x="571500" y="1428750"/>
            <a:ext cx="6738938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2800" b="1">
                <a:solidFill>
                  <a:srgbClr val="121896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800" b="1">
                <a:solidFill>
                  <a:srgbClr val="121896"/>
                </a:solidFill>
                <a:latin typeface="휴먼엑스포" pitchFamily="18" charset="-127"/>
                <a:ea typeface="휴먼엑스포" pitchFamily="18" charset="-127"/>
              </a:rPr>
              <a:t>※ </a:t>
            </a:r>
            <a:r>
              <a:rPr lang="ko-KR" altLang="en-US" sz="2800" b="1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액체</a:t>
            </a:r>
            <a:r>
              <a:rPr lang="ko-KR" altLang="en-US" sz="2800" b="1">
                <a:solidFill>
                  <a:srgbClr val="121896"/>
                </a:solidFill>
                <a:latin typeface="휴먼엑스포" pitchFamily="18" charset="-127"/>
                <a:ea typeface="휴먼엑스포" pitchFamily="18" charset="-127"/>
              </a:rPr>
              <a:t>상태의  </a:t>
            </a:r>
            <a:r>
              <a:rPr lang="ko-KR" altLang="en-US" sz="2800" b="1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염소누출 우려 </a:t>
            </a:r>
            <a:r>
              <a:rPr lang="ko-KR" altLang="en-US" sz="2800" b="1">
                <a:solidFill>
                  <a:srgbClr val="121896"/>
                </a:solidFill>
                <a:latin typeface="휴먼엑스포" pitchFamily="18" charset="-127"/>
                <a:ea typeface="휴먼엑스포" pitchFamily="18" charset="-127"/>
              </a:rPr>
              <a:t>부분</a:t>
            </a:r>
          </a:p>
        </p:txBody>
      </p:sp>
      <p:sp>
        <p:nvSpPr>
          <p:cNvPr id="23559" name="TextBox 14"/>
          <p:cNvSpPr txBox="1">
            <a:spLocks noChangeArrowheads="1"/>
          </p:cNvSpPr>
          <p:nvPr/>
        </p:nvSpPr>
        <p:spPr bwMode="auto">
          <a:xfrm>
            <a:off x="1071563" y="2143125"/>
            <a:ext cx="68580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400" b="1">
                <a:latin typeface="굴림체" pitchFamily="49" charset="-127"/>
                <a:ea typeface="굴림체" pitchFamily="49" charset="-127"/>
              </a:rPr>
              <a:t>①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운반작업  중의  용기밸브  파손</a:t>
            </a:r>
            <a:endParaRPr lang="en-US" altLang="ko-KR" sz="2400"/>
          </a:p>
          <a:p>
            <a:endParaRPr lang="en-US" altLang="ko-KR" sz="2400"/>
          </a:p>
          <a:p>
            <a:r>
              <a:rPr lang="ko-KR" altLang="en-US" sz="2400" b="1">
                <a:latin typeface="굴림체" pitchFamily="49" charset="-127"/>
                <a:ea typeface="굴림체" pitchFamily="49" charset="-127"/>
              </a:rPr>
              <a:t>②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충전용기  용접부에서의  핀홀  발생</a:t>
            </a:r>
            <a:endParaRPr lang="en-US" altLang="ko-KR" sz="2400" b="1">
              <a:latin typeface="휴먼엑스포" pitchFamily="18" charset="-127"/>
              <a:ea typeface="휴먼엑스포" pitchFamily="18" charset="-127"/>
            </a:endParaRPr>
          </a:p>
          <a:p>
            <a:endParaRPr lang="en-US" altLang="ko-KR" sz="2400"/>
          </a:p>
          <a:p>
            <a:r>
              <a:rPr lang="ko-KR" altLang="en-US" sz="2400" b="1"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용기  교체작업 중의  가스누출</a:t>
            </a:r>
            <a:endParaRPr lang="en-US" altLang="ko-KR" sz="2400" b="1">
              <a:latin typeface="휴먼엑스포" pitchFamily="18" charset="-127"/>
              <a:ea typeface="휴먼엑스포" pitchFamily="18" charset="-127"/>
            </a:endParaRPr>
          </a:p>
          <a:p>
            <a:endParaRPr lang="en-US" altLang="ko-KR" sz="2400"/>
          </a:p>
          <a:p>
            <a:r>
              <a:rPr lang="ko-KR" altLang="en-US" sz="2400" b="1">
                <a:latin typeface="굴림체" pitchFamily="49" charset="-127"/>
                <a:ea typeface="굴림체" pitchFamily="49" charset="-127"/>
              </a:rPr>
              <a:t>④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충전용기  가용전  작동 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전열도구  사용  등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3F9716A-431D-4771-9F5C-49ECE543B11A}" type="slidenum">
              <a:rPr lang="en-US" altLang="ko-KR" smtClean="0"/>
              <a:pPr/>
              <a:t>19</a:t>
            </a:fld>
            <a:endParaRPr lang="en-US" altLang="ko-KR" smtClean="0"/>
          </a:p>
        </p:txBody>
      </p:sp>
      <p:sp>
        <p:nvSpPr>
          <p:cNvPr id="25603" name="AutoShape 2"/>
          <p:cNvSpPr>
            <a:spLocks noChangeArrowheads="1"/>
          </p:cNvSpPr>
          <p:nvPr/>
        </p:nvSpPr>
        <p:spPr bwMode="gray">
          <a:xfrm>
            <a:off x="1042988" y="836613"/>
            <a:ext cx="509587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2800" b="1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가스누출시의  대처요령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gray">
          <a:xfrm>
            <a:off x="385763" y="706438"/>
            <a:ext cx="685800" cy="685800"/>
          </a:xfrm>
          <a:prstGeom prst="diamond">
            <a:avLst/>
          </a:prstGeom>
          <a:solidFill>
            <a:srgbClr val="2B7D33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Arial" pitchFamily="34" charset="0"/>
              </a:rPr>
              <a:t>4</a:t>
            </a:r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214313" y="1643063"/>
            <a:ext cx="8643937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</a:t>
            </a:r>
            <a:r>
              <a:rPr lang="en-US" altLang="ko-KR" sz="2400" b="1">
                <a:latin typeface="돋움" pitchFamily="50" charset="-127"/>
              </a:rPr>
              <a:t>※ </a:t>
            </a:r>
            <a:r>
              <a:rPr lang="ko-KR" altLang="en-US" sz="2400" b="1">
                <a:latin typeface="돋움" pitchFamily="50" charset="-127"/>
              </a:rPr>
              <a:t>바람이 불어오는 방향에 위치하여 </a:t>
            </a:r>
            <a:endParaRPr lang="en-US" altLang="ko-KR" sz="2400" b="1"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C00000"/>
                </a:solidFill>
                <a:latin typeface="돋움" pitchFamily="50" charset="-127"/>
              </a:rPr>
              <a:t>         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방독마스크나 공기호흡기</a:t>
            </a:r>
            <a:r>
              <a:rPr lang="en-US" altLang="ko-KR" sz="2400" b="1" u="sng">
                <a:solidFill>
                  <a:srgbClr val="C00000"/>
                </a:solidFill>
                <a:latin typeface="돋움" pitchFamily="50" charset="-127"/>
              </a:rPr>
              <a:t>,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보호구를 착용한 작업원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C00000"/>
                </a:solidFill>
                <a:latin typeface="돋움" pitchFamily="50" charset="-127"/>
              </a:rPr>
              <a:t>          </a:t>
            </a:r>
            <a:r>
              <a:rPr lang="en-US" altLang="ko-KR" sz="2400" b="1" u="sng">
                <a:solidFill>
                  <a:srgbClr val="C00000"/>
                </a:solidFill>
                <a:latin typeface="돋움" pitchFamily="50" charset="-127"/>
              </a:rPr>
              <a:t>(2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인 이상</a:t>
            </a:r>
            <a:r>
              <a:rPr lang="en-US" altLang="ko-KR" sz="2400" b="1" u="sng">
                <a:solidFill>
                  <a:srgbClr val="C00000"/>
                </a:solidFill>
                <a:latin typeface="돋움" pitchFamily="50" charset="-127"/>
              </a:rPr>
              <a:t>)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으로 하여금  신속한 조치</a:t>
            </a:r>
            <a:r>
              <a:rPr lang="ko-KR" altLang="en-US" sz="2400" b="1">
                <a:latin typeface="돋움" pitchFamily="50" charset="-127"/>
              </a:rPr>
              <a:t>를 하게 한다</a:t>
            </a:r>
            <a:r>
              <a:rPr lang="en-US" altLang="ko-KR" sz="2400" b="1">
                <a:latin typeface="돋움" pitchFamily="50" charset="-127"/>
              </a:rPr>
              <a:t>.</a:t>
            </a:r>
          </a:p>
          <a:p>
            <a:pPr algn="just" eaLnBrk="0" hangingPunct="0"/>
            <a:endParaRPr lang="en-US" altLang="ko-KR" sz="800" b="1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     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※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염소용기의 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누출구가  작은 경우</a:t>
            </a:r>
            <a:r>
              <a:rPr lang="ko-KR" altLang="en-US" sz="2400" b="1">
                <a:latin typeface="돋움" pitchFamily="50" charset="-127"/>
              </a:rPr>
              <a:t>에는</a:t>
            </a:r>
            <a:r>
              <a:rPr lang="ko-KR" altLang="en-US" sz="2400" b="1">
                <a:solidFill>
                  <a:srgbClr val="C00000"/>
                </a:solidFill>
                <a:latin typeface="돋움" pitchFamily="50" charset="-127"/>
              </a:rPr>
              <a:t>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응급적으로 </a:t>
            </a:r>
            <a:endParaRPr lang="en-US" altLang="ko-KR" sz="24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뽀족하고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,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 단단한 나무나</a:t>
            </a:r>
            <a:r>
              <a:rPr lang="ko-KR" altLang="en-US" sz="2400" b="1">
                <a:solidFill>
                  <a:srgbClr val="000000"/>
                </a:solidFill>
              </a:rPr>
              <a:t> 납 등으로 박고 즉시 응급</a:t>
            </a:r>
            <a:endParaRPr lang="en-US" altLang="ko-KR" sz="2400" b="1">
              <a:solidFill>
                <a:srgbClr val="000000"/>
              </a:solidFill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</a:rPr>
              <a:t>          </a:t>
            </a:r>
            <a:r>
              <a:rPr lang="ko-KR" altLang="en-US" sz="2400" b="1">
                <a:solidFill>
                  <a:srgbClr val="000000"/>
                </a:solidFill>
              </a:rPr>
              <a:t>장비로 누출</a:t>
            </a:r>
            <a:r>
              <a:rPr lang="en-US" altLang="ko-KR" sz="2400" b="1">
                <a:solidFill>
                  <a:srgbClr val="000000"/>
                </a:solidFill>
              </a:rPr>
              <a:t> </a:t>
            </a:r>
            <a:r>
              <a:rPr lang="ko-KR" altLang="en-US" sz="2400" b="1">
                <a:solidFill>
                  <a:srgbClr val="000000"/>
                </a:solidFill>
              </a:rPr>
              <a:t>부위를 막는다</a:t>
            </a:r>
            <a:r>
              <a:rPr lang="en-US" altLang="ko-KR" sz="2400" b="1">
                <a:solidFill>
                  <a:srgbClr val="000000"/>
                </a:solidFill>
              </a:rPr>
              <a:t>.</a:t>
            </a:r>
            <a:endParaRPr lang="en-US" altLang="ko-KR" sz="2400" b="1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endParaRPr lang="en-US" altLang="ko-KR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</a:t>
            </a:r>
            <a:r>
              <a:rPr lang="ko-KR" altLang="en-US" sz="2400" b="1">
                <a:latin typeface="굴림체" pitchFamily="49" charset="-127"/>
                <a:ea typeface="굴림체" pitchFamily="49" charset="-127"/>
              </a:rPr>
              <a:t>①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용기보관실 및 투입설비실에서의  염소누출</a:t>
            </a:r>
            <a:endParaRPr lang="en-US" altLang="ko-KR" sz="2400" b="1">
              <a:latin typeface="휴먼엑스포" pitchFamily="18" charset="-127"/>
              <a:ea typeface="휴먼엑스포" pitchFamily="18" charset="-127"/>
            </a:endParaRPr>
          </a:p>
          <a:p>
            <a:pPr algn="just" eaLnBrk="0" hangingPunct="0"/>
            <a:endParaRPr lang="en-US" altLang="ko-KR" sz="800"/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▶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중화설비를 작동한다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.</a:t>
            </a:r>
          </a:p>
          <a:p>
            <a:pPr algn="just" eaLnBrk="0" hangingPunct="0"/>
            <a:endParaRPr lang="en-US" altLang="ko-KR" sz="8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▶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모든 문을 폐쇄하여 확산을 막는다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.</a:t>
            </a:r>
          </a:p>
          <a:p>
            <a:pPr algn="just" eaLnBrk="0" hangingPunct="0"/>
            <a:endParaRPr lang="en-US" altLang="ko-KR" sz="800" b="1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▶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관계기관에 상황을 보고한다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.</a:t>
            </a:r>
          </a:p>
          <a:p>
            <a:pPr algn="just" eaLnBrk="0" hangingPunct="0"/>
            <a:endParaRPr lang="en-US" altLang="ko-KR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그림 5" descr="제독사진.jpg"/>
          <p:cNvPicPr>
            <a:picLocks noChangeAspect="1"/>
          </p:cNvPicPr>
          <p:nvPr/>
        </p:nvPicPr>
        <p:blipFill>
          <a:blip r:embed="rId2" cstate="print"/>
          <a:srcRect l="63077" t="21973" b="6891"/>
          <a:stretch>
            <a:fillRect/>
          </a:stretch>
        </p:blipFill>
        <p:spPr bwMode="auto">
          <a:xfrm>
            <a:off x="6643688" y="3714750"/>
            <a:ext cx="2500312" cy="3143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627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956C5FC-3988-492C-AAF8-087F326FF36A}" type="slidenum">
              <a:rPr lang="en-US" altLang="ko-KR" smtClean="0"/>
              <a:pPr/>
              <a:t>20</a:t>
            </a:fld>
            <a:endParaRPr lang="en-US" altLang="ko-KR" smtClean="0"/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0" y="1714500"/>
            <a:ext cx="9144000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</a:t>
            </a:r>
            <a:r>
              <a:rPr lang="en-US" altLang="ko-KR" sz="2400" b="1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② </a:t>
            </a:r>
            <a:r>
              <a:rPr lang="ko-KR" altLang="en-US" sz="2400" b="1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중화설비 고장인 경우</a:t>
            </a:r>
            <a:r>
              <a:rPr lang="en-US" altLang="ko-KR" sz="2400" b="1">
                <a:solidFill>
                  <a:srgbClr val="C00000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400" b="1">
                <a:solidFill>
                  <a:srgbClr val="C00000"/>
                </a:solidFill>
                <a:latin typeface="굴림체" pitchFamily="49" charset="-127"/>
                <a:ea typeface="굴림체" pitchFamily="49" charset="-127"/>
              </a:rPr>
              <a:t>제어판넬 수동 불가능할 경우</a:t>
            </a:r>
            <a:r>
              <a:rPr lang="en-US" altLang="ko-KR" sz="2400" b="1">
                <a:solidFill>
                  <a:srgbClr val="C00000"/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algn="just" eaLnBrk="0" hangingPunct="0"/>
            <a:endParaRPr lang="en-US" altLang="ko-KR" sz="1000"/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▶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모든 문을 폐쇄하여 확산을 막는다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.</a:t>
            </a:r>
          </a:p>
          <a:p>
            <a:pPr algn="just" eaLnBrk="0" hangingPunct="0"/>
            <a:endParaRPr lang="en-US" altLang="ko-KR" sz="800" b="1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▶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용기에서 액체상태 누출시 가스상태 누출이 되도록 한다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.</a:t>
            </a:r>
            <a:endParaRPr lang="en-US" altLang="ko-KR" sz="2400" b="1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endParaRPr lang="en-US" altLang="ko-KR" sz="8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▶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</a:t>
            </a:r>
            <a:r>
              <a:rPr lang="ko-KR" altLang="en-US" sz="2400" b="1">
                <a:latin typeface="돋움" pitchFamily="50" charset="-127"/>
                <a:sym typeface="Wingdings" pitchFamily="2" charset="2"/>
              </a:rPr>
              <a:t>환풍구 창문을 통하여 </a:t>
            </a:r>
            <a:r>
              <a:rPr lang="ko-KR" altLang="en-US" sz="2400" b="1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소석회 살포기</a:t>
            </a:r>
            <a:r>
              <a:rPr lang="ko-KR" altLang="en-US" sz="2400" b="1">
                <a:latin typeface="돋움" pitchFamily="50" charset="-127"/>
                <a:sym typeface="Wingdings" pitchFamily="2" charset="2"/>
              </a:rPr>
              <a:t>를 살포한다</a:t>
            </a:r>
            <a:r>
              <a:rPr lang="en-US" altLang="ko-KR" sz="2400" b="1">
                <a:latin typeface="돋움" pitchFamily="50" charset="-127"/>
                <a:sym typeface="Wingdings" pitchFamily="2" charset="2"/>
              </a:rPr>
              <a:t>.</a:t>
            </a:r>
          </a:p>
          <a:p>
            <a:pPr algn="just" eaLnBrk="0" hangingPunct="0"/>
            <a:endParaRPr lang="en-US" altLang="ko-KR" sz="800" b="1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▶ 관계기관에 상황을 보고한다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.</a:t>
            </a:r>
          </a:p>
          <a:p>
            <a:pPr algn="just" eaLnBrk="0" hangingPunct="0"/>
            <a:endParaRPr lang="en-US" altLang="ko-KR" sz="800" b="1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▶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인근 사업자의 협조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(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장비 등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)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를 구한다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.</a:t>
            </a:r>
            <a:endParaRPr lang="en-US" altLang="ko-KR" sz="24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endParaRPr lang="en-US" altLang="ko-KR" sz="8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latin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▶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 염소의 확산상태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,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풍향을 확인하고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,</a:t>
            </a:r>
            <a:r>
              <a:rPr lang="ko-KR" altLang="en-US" sz="2400" b="1">
                <a:solidFill>
                  <a:srgbClr val="000000"/>
                </a:solidFill>
              </a:rPr>
              <a:t> </a:t>
            </a:r>
            <a:endParaRPr lang="en-US" altLang="ko-KR" sz="2400" b="1">
              <a:solidFill>
                <a:srgbClr val="000000"/>
              </a:solidFill>
            </a:endParaRPr>
          </a:p>
          <a:p>
            <a:pPr algn="just" eaLnBrk="0" latinLnBrk="0" hangingPunct="0"/>
            <a:r>
              <a:rPr lang="en-US" altLang="ko-KR" sz="2400" b="1">
                <a:solidFill>
                  <a:srgbClr val="000000"/>
                </a:solidFill>
              </a:rPr>
              <a:t>            </a:t>
            </a:r>
            <a:r>
              <a:rPr lang="ko-KR" altLang="en-US" sz="2400" b="1">
                <a:solidFill>
                  <a:srgbClr val="000000"/>
                </a:solidFill>
              </a:rPr>
              <a:t>인근주민을 안전한</a:t>
            </a:r>
            <a:r>
              <a:rPr lang="en-US" altLang="ko-KR" sz="2400" b="1">
                <a:solidFill>
                  <a:srgbClr val="000000"/>
                </a:solidFill>
              </a:rPr>
              <a:t> </a:t>
            </a:r>
            <a:r>
              <a:rPr lang="ko-KR" altLang="en-US" sz="2400" b="1">
                <a:solidFill>
                  <a:srgbClr val="000000"/>
                </a:solidFill>
              </a:rPr>
              <a:t>장소로 대피시킨다</a:t>
            </a:r>
            <a:r>
              <a:rPr lang="en-US" altLang="ko-KR" sz="2400" b="1">
                <a:solidFill>
                  <a:srgbClr val="000000"/>
                </a:solidFill>
              </a:rPr>
              <a:t>.</a:t>
            </a:r>
          </a:p>
          <a:p>
            <a:pPr algn="just" eaLnBrk="0" latinLnBrk="0" hangingPunct="0"/>
            <a:endParaRPr lang="en-US" altLang="ko-KR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C80E7E3-F8D1-46EA-9632-B12A1C8D709A}" type="slidenum">
              <a:rPr lang="en-US" altLang="ko-KR" smtClean="0"/>
              <a:pPr/>
              <a:t>21</a:t>
            </a:fld>
            <a:endParaRPr lang="en-US" altLang="ko-KR" smtClean="0"/>
          </a:p>
        </p:txBody>
      </p:sp>
      <p:sp>
        <p:nvSpPr>
          <p:cNvPr id="27651" name="Rectangle 7"/>
          <p:cNvSpPr>
            <a:spLocks noChangeArrowheads="1"/>
          </p:cNvSpPr>
          <p:nvPr/>
        </p:nvSpPr>
        <p:spPr bwMode="auto">
          <a:xfrm>
            <a:off x="0" y="1714500"/>
            <a:ext cx="9144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</a:rPr>
              <a:t>      </a:t>
            </a:r>
            <a:r>
              <a:rPr lang="en-US" altLang="ko-KR" sz="2400" b="1" dirty="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③ </a:t>
            </a:r>
            <a:r>
              <a:rPr lang="ko-KR" altLang="en-US" sz="24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기타 주의사항</a:t>
            </a:r>
            <a:endParaRPr lang="en-US" altLang="ko-KR" sz="2400" b="1" dirty="0">
              <a:solidFill>
                <a:srgbClr val="C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just" eaLnBrk="0" hangingPunct="0"/>
            <a:endParaRPr lang="en-US" altLang="ko-KR" sz="1000" dirty="0"/>
          </a:p>
          <a:p>
            <a:pPr algn="just" eaLnBrk="0" hangingPunct="0"/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</a:rPr>
              <a:t>        ▶ </a:t>
            </a:r>
            <a:r>
              <a:rPr lang="ko-KR" altLang="en-US" sz="2400" b="1" dirty="0">
                <a:solidFill>
                  <a:srgbClr val="000000"/>
                </a:solidFill>
                <a:latin typeface="돋움" pitchFamily="50" charset="-127"/>
              </a:rPr>
              <a:t>화기 사용을 중지하고</a:t>
            </a:r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</a:rPr>
              <a:t>, </a:t>
            </a:r>
            <a:r>
              <a:rPr lang="ko-KR" altLang="en-US" sz="2400" b="1" dirty="0" err="1">
                <a:solidFill>
                  <a:srgbClr val="000000"/>
                </a:solidFill>
                <a:latin typeface="돋움" pitchFamily="50" charset="-127"/>
              </a:rPr>
              <a:t>용기내</a:t>
            </a:r>
            <a:r>
              <a:rPr lang="ko-KR" altLang="en-US" sz="2400" b="1" dirty="0">
                <a:solidFill>
                  <a:srgbClr val="000000"/>
                </a:solidFill>
                <a:latin typeface="돋움" pitchFamily="50" charset="-127"/>
              </a:rPr>
              <a:t> 압력상승에 주의 할 것</a:t>
            </a:r>
            <a:endParaRPr lang="en-US" altLang="ko-KR" sz="2400" b="1" dirty="0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endParaRPr lang="en-US" altLang="ko-KR" sz="800" b="1" dirty="0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</a:rPr>
              <a:t>        ▶ </a:t>
            </a:r>
            <a:r>
              <a:rPr lang="ko-KR" altLang="en-US" sz="2400" b="1" dirty="0">
                <a:solidFill>
                  <a:srgbClr val="000000"/>
                </a:solidFill>
                <a:latin typeface="돋움" pitchFamily="50" charset="-127"/>
              </a:rPr>
              <a:t>당황하지 말고</a:t>
            </a:r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</a:rPr>
              <a:t>,</a:t>
            </a:r>
            <a:r>
              <a:rPr lang="ko-KR" altLang="en-US" sz="2400" b="1" dirty="0">
                <a:solidFill>
                  <a:srgbClr val="000000"/>
                </a:solidFill>
                <a:latin typeface="돋움" pitchFamily="50" charset="-127"/>
              </a:rPr>
              <a:t> 침착하게 행동할 것</a:t>
            </a:r>
            <a:endParaRPr lang="en-US" altLang="ko-KR" sz="2400" b="1" dirty="0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endParaRPr lang="en-US" altLang="ko-KR" sz="800" b="1" dirty="0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</a:rPr>
              <a:t>        ▶ </a:t>
            </a:r>
            <a:r>
              <a:rPr lang="ko-KR" altLang="en-US" sz="2400" b="1" dirty="0">
                <a:solidFill>
                  <a:srgbClr val="000000"/>
                </a:solidFill>
                <a:latin typeface="돋움" pitchFamily="50" charset="-127"/>
              </a:rPr>
              <a:t>방독마스크 등은 밀폐공간에서 사용하지 말 것</a:t>
            </a:r>
            <a:endParaRPr lang="en-US" altLang="ko-KR" sz="2400" b="1" dirty="0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endParaRPr lang="en-US" altLang="ko-KR" sz="800" b="1" dirty="0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</a:rPr>
              <a:t>        ▶</a:t>
            </a:r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</a:t>
            </a:r>
            <a:r>
              <a:rPr lang="ko-KR" altLang="en-US" sz="2400" b="1" dirty="0" smtClean="0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높은 </a:t>
            </a:r>
            <a:r>
              <a:rPr lang="ko-KR" altLang="en-US" sz="2400" b="1" dirty="0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지역으로 대피할 것</a:t>
            </a:r>
            <a:endParaRPr lang="en-US" altLang="ko-KR" sz="2400" b="1" dirty="0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endParaRPr lang="en-US" altLang="ko-KR" sz="800" b="1" dirty="0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</a:rPr>
              <a:t>        ▶</a:t>
            </a:r>
            <a:r>
              <a:rPr lang="en-US" altLang="ko-KR" sz="2400" b="1" dirty="0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피부 접촉이나 증기의 흡입을 피할 것 </a:t>
            </a:r>
            <a:endParaRPr lang="en-US" altLang="ko-KR" sz="2400" b="1" dirty="0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endParaRPr lang="en-US" altLang="ko-KR" sz="800" b="1" dirty="0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ko-KR" altLang="en-US" sz="2400" b="1" dirty="0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▶ 실내로 대피할 경우 외부공기를 차단할 것 </a:t>
            </a:r>
            <a:endParaRPr lang="en-US" altLang="ko-KR" sz="2400" b="1" dirty="0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latinLnBrk="0" hangingPunct="0"/>
            <a:endParaRPr lang="en-US" altLang="ko-K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2E4EF89-3DB0-4F03-8D0A-50B81B4B1F2C}" type="slidenum">
              <a:rPr lang="en-US" altLang="ko-KR" smtClean="0"/>
              <a:pPr/>
              <a:t>22</a:t>
            </a:fld>
            <a:endParaRPr lang="en-US" altLang="ko-KR" smtClean="0"/>
          </a:p>
        </p:txBody>
      </p:sp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8676" name="Rectangle 8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8677" name="Rectangle 10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8678" name="그림 5" descr="응급장비.gif"/>
          <p:cNvPicPr>
            <a:picLocks noChangeAspect="1"/>
          </p:cNvPicPr>
          <p:nvPr/>
        </p:nvPicPr>
        <p:blipFill>
          <a:blip r:embed="rId2" cstate="print"/>
          <a:srcRect r="5109" b="7692"/>
          <a:stretch>
            <a:fillRect/>
          </a:stretch>
        </p:blipFill>
        <p:spPr bwMode="auto">
          <a:xfrm>
            <a:off x="0" y="1357313"/>
            <a:ext cx="9144000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8680" name="AutoShape 3"/>
          <p:cNvSpPr>
            <a:spLocks noChangeArrowheads="1"/>
          </p:cNvSpPr>
          <p:nvPr/>
        </p:nvSpPr>
        <p:spPr bwMode="gray">
          <a:xfrm>
            <a:off x="214313" y="890588"/>
            <a:ext cx="328612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2800" b="1">
                <a:solidFill>
                  <a:srgbClr val="121896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800" b="1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※ </a:t>
            </a:r>
            <a:r>
              <a:rPr lang="ko-KR" altLang="en-US" sz="2800" b="1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응급조치 장비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F8B7EFF-60D1-437F-9B51-956A683F2D9B}" type="slidenum">
              <a:rPr lang="en-US" altLang="ko-KR" smtClean="0"/>
              <a:pPr/>
              <a:t>23</a:t>
            </a:fld>
            <a:endParaRPr lang="en-US" altLang="ko-KR" smtClean="0"/>
          </a:p>
        </p:txBody>
      </p:sp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0724" name="Rectangle 8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0725" name="Rectangle 10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07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072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072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072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0730" name="_x82317200" descr="EMB000002c46f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3000375"/>
            <a:ext cx="48577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0732" name="_x82314784" descr="EMB000002c46f4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62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_x82311368" descr="EMB000002c46f4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1875"/>
            <a:ext cx="42862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4" name="_x82314784" descr="EMB000002c46f4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0" y="0"/>
            <a:ext cx="48577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A0A0991-85C1-4908-BDE5-9E7215E29FAF}" type="slidenum">
              <a:rPr lang="en-US" altLang="ko-KR" smtClean="0"/>
              <a:pPr/>
              <a:t>24</a:t>
            </a:fld>
            <a:endParaRPr lang="en-US" altLang="ko-KR" smtClean="0"/>
          </a:p>
        </p:txBody>
      </p:sp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1748" name="Rectangle 8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1749" name="Rectangle 10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1750" name="Picture 6" descr="P1010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25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22B48A8-EB22-405F-9523-B662E3680CBC}" type="slidenum">
              <a:rPr lang="en-US" altLang="ko-KR" smtClean="0"/>
              <a:pPr/>
              <a:t>25</a:t>
            </a:fld>
            <a:endParaRPr lang="en-US" altLang="ko-KR" smtClean="0"/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3796" name="Rectangle 8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3797" name="Rectangle 10"/>
          <p:cNvSpPr>
            <a:spLocks noChangeArrowheads="1"/>
          </p:cNvSpPr>
          <p:nvPr/>
        </p:nvSpPr>
        <p:spPr bwMode="auto">
          <a:xfrm>
            <a:off x="0" y="1697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37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3799" name="_x82311368" descr="EMB000002c46f3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8338" y="3857625"/>
            <a:ext cx="46656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3801" name="_x65005376" descr="EMB00000b0858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88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4" descr="IMG_10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33838"/>
            <a:ext cx="3643313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E73222A-FB1C-4295-929D-92C87D5F386D}" type="slidenum">
              <a:rPr lang="en-US" altLang="ko-KR" smtClean="0"/>
              <a:pPr/>
              <a:t>26</a:t>
            </a:fld>
            <a:endParaRPr lang="en-US" altLang="ko-KR" smtClean="0"/>
          </a:p>
        </p:txBody>
      </p:sp>
      <p:sp>
        <p:nvSpPr>
          <p:cNvPr id="35843" name="AutoShape 4"/>
          <p:cNvSpPr>
            <a:spLocks noChangeArrowheads="1"/>
          </p:cNvSpPr>
          <p:nvPr/>
        </p:nvSpPr>
        <p:spPr bwMode="gray">
          <a:xfrm>
            <a:off x="1119188" y="857250"/>
            <a:ext cx="509587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2800" b="1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사고사례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gray">
          <a:xfrm>
            <a:off x="385763" y="714375"/>
            <a:ext cx="685800" cy="685800"/>
          </a:xfrm>
          <a:prstGeom prst="diamond">
            <a:avLst/>
          </a:prstGeom>
          <a:solidFill>
            <a:srgbClr val="F1330D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Arial" pitchFamily="34" charset="0"/>
              </a:rPr>
              <a:t>5</a:t>
            </a: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214313" y="1643063"/>
            <a:ext cx="8643937" cy="48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 2" pitchFamily="18" charset="2"/>
              </a:rPr>
              <a:t>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작업자 실수로 인한 염소누출 사고</a:t>
            </a:r>
            <a:endParaRPr lang="en-US" altLang="ko-KR" sz="2400" b="1">
              <a:latin typeface="휴먼엑스포" pitchFamily="18" charset="-127"/>
              <a:ea typeface="휴먼엑스포" pitchFamily="18" charset="-127"/>
            </a:endParaRPr>
          </a:p>
          <a:p>
            <a:pPr algn="just" eaLnBrk="0" hangingPunct="0"/>
            <a:endParaRPr lang="en-US" altLang="ko-KR" sz="800"/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</a:t>
            </a:r>
            <a:r>
              <a:rPr lang="en-US" altLang="ko-KR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  <a:sym typeface="Wingdings 2" pitchFamily="18" charset="2"/>
              </a:rPr>
              <a:t>①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충전용기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(1Ton)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에 액화염소를 충전하던 작업자의 부</a:t>
            </a:r>
            <a:endParaRPr lang="en-US" altLang="ko-KR" sz="24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  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주의로 중화조와 연결된 방출밸브를 개방한 상태에서 </a:t>
            </a:r>
            <a:endParaRPr lang="en-US" altLang="ko-KR" sz="24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  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충전을 실시하던 중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과량의 액화염소가 중화조로 이송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C00000"/>
                </a:solidFill>
                <a:latin typeface="돋움" pitchFamily="50" charset="-127"/>
              </a:rPr>
              <a:t>           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되어 중화 처리되지 못한 염소가스가 대기로 방출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    (‘03. 5. 10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경기 시흥시 정왕동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)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endParaRPr lang="en-US" altLang="ko-KR" sz="14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②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염소저장실의 충전용기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(1Ton) 6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개 중 배관에 연결된 </a:t>
            </a:r>
            <a:endParaRPr lang="en-US" altLang="ko-KR" sz="2400" b="1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     3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개를 교체하기 위해 메인밸브를 잠그려고 했으나 잠</a:t>
            </a:r>
            <a:endParaRPr lang="en-US" altLang="ko-KR" sz="2400" b="1">
              <a:solidFill>
                <a:srgbClr val="0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  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기지 않아 도구를 가지러 나간 사이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다른 작업자가 메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           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인밸브가 차단되지 않은 것을 인지하지 못하고 연결호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           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스를 분리하여 약 </a:t>
            </a:r>
            <a:r>
              <a:rPr lang="en-US" altLang="ko-KR" sz="2400" b="1" u="sng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10~15kg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염소가 누출 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    (‘98. 8. 23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경기 안산시 원시동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)</a:t>
            </a:r>
            <a:endParaRPr lang="en-US" altLang="ko-KR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01E5FFE-BD2D-4B08-A03F-4B55F2703437}" type="slidenum">
              <a:rPr lang="en-US" altLang="ko-KR" smtClean="0"/>
              <a:pPr/>
              <a:t>27</a:t>
            </a:fld>
            <a:endParaRPr lang="en-US" altLang="ko-KR" smtClean="0"/>
          </a:p>
        </p:txBody>
      </p:sp>
      <p:sp>
        <p:nvSpPr>
          <p:cNvPr id="36867" name="Rectangle 7"/>
          <p:cNvSpPr>
            <a:spLocks noChangeArrowheads="1"/>
          </p:cNvSpPr>
          <p:nvPr/>
        </p:nvSpPr>
        <p:spPr bwMode="auto">
          <a:xfrm>
            <a:off x="214313" y="1643063"/>
            <a:ext cx="8643937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 2" pitchFamily="18" charset="2"/>
              </a:rPr>
              <a:t>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작업자 실수로 인한 염소누출 사고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계속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algn="just" eaLnBrk="0" hangingPunct="0"/>
            <a:endParaRPr lang="en-US" altLang="ko-KR" sz="800"/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</a:t>
            </a:r>
            <a:r>
              <a:rPr lang="en-US" altLang="ko-KR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사고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2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일전 염소용기를 교체하던 중 용기집합장치의 </a:t>
            </a:r>
            <a:endParaRPr lang="en-US" altLang="ko-KR" sz="24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  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배관 연결하는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동관 후레아너트의 팩킹</a:t>
            </a:r>
            <a:r>
              <a:rPr lang="en-US" altLang="ko-KR" sz="2400" b="1" u="sng">
                <a:solidFill>
                  <a:srgbClr val="C00000"/>
                </a:solidFill>
                <a:latin typeface="돋움" pitchFamily="50" charset="-127"/>
              </a:rPr>
              <a:t>(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납 재질</a:t>
            </a:r>
            <a:r>
              <a:rPr lang="en-US" altLang="ko-KR" sz="2400" b="1" u="sng">
                <a:solidFill>
                  <a:srgbClr val="C00000"/>
                </a:solidFill>
                <a:latin typeface="돋움" pitchFamily="50" charset="-127"/>
              </a:rPr>
              <a:t>)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을 규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C00000"/>
                </a:solidFill>
                <a:latin typeface="돋움" pitchFamily="50" charset="-127"/>
              </a:rPr>
              <a:t>           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격보다 큰 것으로 조립하여 조임상태 불량에 따른 염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C00000"/>
                </a:solidFill>
                <a:latin typeface="돋움" pitchFamily="50" charset="-127"/>
              </a:rPr>
              <a:t>            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</a:rPr>
              <a:t>소가스 누출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    (‘96. 6. 03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경기 남양주시 와부읍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)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</a:endParaRPr>
          </a:p>
          <a:p>
            <a:pPr algn="just" eaLnBrk="0" hangingPunct="0"/>
            <a:endParaRPr lang="en-US" altLang="ko-KR" sz="14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</a:t>
            </a:r>
            <a:r>
              <a:rPr lang="en-US" altLang="ko-KR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④ </a:t>
            </a:r>
            <a:r>
              <a:rPr lang="ko-KR" altLang="en-US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고물상에서 염소용기</a:t>
            </a:r>
            <a:r>
              <a:rPr lang="en-US" altLang="ko-KR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(1Ton)</a:t>
            </a:r>
            <a:r>
              <a:rPr lang="ko-KR" altLang="en-US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을 절단하려다 구멍이 </a:t>
            </a:r>
            <a:endParaRPr lang="en-US" altLang="ko-KR" sz="2400" b="1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       </a:t>
            </a:r>
            <a:r>
              <a:rPr lang="ko-KR" altLang="en-US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발생하고 잔류 염소가스가 누출</a:t>
            </a:r>
            <a:endParaRPr lang="en-US" altLang="ko-KR" sz="2400" b="1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    (‘09. 4. 23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부산 강서구 대저동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)</a:t>
            </a:r>
            <a:endParaRPr lang="en-US" altLang="ko-KR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62CD454-2C57-4956-8A0E-AD2C4B5637CA}" type="slidenum">
              <a:rPr lang="en-US" altLang="ko-KR" smtClean="0"/>
              <a:pPr/>
              <a:t>28</a:t>
            </a:fld>
            <a:endParaRPr lang="en-US" altLang="ko-KR" smtClean="0"/>
          </a:p>
        </p:txBody>
      </p:sp>
      <p:sp>
        <p:nvSpPr>
          <p:cNvPr id="37891" name="Rectangle 7"/>
          <p:cNvSpPr>
            <a:spLocks noChangeArrowheads="1"/>
          </p:cNvSpPr>
          <p:nvPr/>
        </p:nvSpPr>
        <p:spPr bwMode="auto">
          <a:xfrm>
            <a:off x="214313" y="1643063"/>
            <a:ext cx="8643937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 2" pitchFamily="18" charset="2"/>
              </a:rPr>
              <a:t>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작업자 실수로 인한 염소누출 사고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400" b="1">
                <a:latin typeface="휴먼엑스포" pitchFamily="18" charset="-127"/>
                <a:ea typeface="휴먼엑스포" pitchFamily="18" charset="-127"/>
              </a:rPr>
              <a:t>해외</a:t>
            </a:r>
            <a:r>
              <a:rPr lang="en-US" altLang="ko-KR" sz="2400" b="1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algn="just" eaLnBrk="0" hangingPunct="0"/>
            <a:endParaRPr lang="en-US" altLang="ko-KR" sz="800"/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       </a:t>
            </a:r>
            <a:r>
              <a:rPr lang="en-US" altLang="ko-KR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  <a:sym typeface="Wingdings 2" pitchFamily="18" charset="2"/>
              </a:rPr>
              <a:t>①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</a:rPr>
              <a:t>화</a:t>
            </a:r>
            <a:r>
              <a:rPr lang="ko-KR" altLang="en-US" sz="2400" b="1"/>
              <a:t>학공장에서 액체염소가 누출돼 </a:t>
            </a:r>
            <a:r>
              <a:rPr lang="en-US" altLang="ko-KR" sz="2400" b="1"/>
              <a:t>71</a:t>
            </a:r>
            <a:r>
              <a:rPr lang="ko-KR" altLang="en-US" sz="2400" b="1"/>
              <a:t>명이 중독되는 사</a:t>
            </a:r>
            <a:endParaRPr lang="en-US" altLang="ko-KR" sz="2400" b="1"/>
          </a:p>
          <a:p>
            <a:pPr algn="just" eaLnBrk="0" hangingPunct="0"/>
            <a:r>
              <a:rPr lang="en-US" altLang="ko-KR" sz="2400" b="1"/>
              <a:t>            </a:t>
            </a:r>
            <a:r>
              <a:rPr lang="ko-KR" altLang="en-US" sz="2400" b="1"/>
              <a:t>고가 발생하였는데 대부분 호흡기 손상으로 호흡곤란</a:t>
            </a:r>
            <a:endParaRPr lang="en-US" altLang="ko-KR" sz="2400" b="1"/>
          </a:p>
          <a:p>
            <a:pPr algn="just" eaLnBrk="0" hangingPunct="0"/>
            <a:r>
              <a:rPr lang="en-US" altLang="ko-KR" sz="2400" b="1"/>
              <a:t>            </a:t>
            </a:r>
            <a:r>
              <a:rPr lang="ko-KR" altLang="en-US" sz="2400" b="1"/>
              <a:t>과 두통</a:t>
            </a:r>
            <a:r>
              <a:rPr lang="en-US" altLang="ko-KR" sz="2400" b="1"/>
              <a:t>, </a:t>
            </a:r>
            <a:r>
              <a:rPr lang="ko-KR" altLang="en-US" sz="2400" b="1"/>
              <a:t>복통 등 증세를 보임</a:t>
            </a:r>
            <a:r>
              <a:rPr lang="ko-KR" altLang="en-US" sz="2400" b="1" u="sng">
                <a:solidFill>
                  <a:srgbClr val="C00000"/>
                </a:solidFill>
                <a:latin typeface="돋움" pitchFamily="50" charset="-127"/>
                <a:sym typeface="Wingdings" pitchFamily="2" charset="2"/>
              </a:rPr>
              <a:t> </a:t>
            </a:r>
            <a:endParaRPr lang="en-US" altLang="ko-KR" sz="2400" b="1" u="sng">
              <a:solidFill>
                <a:srgbClr val="C00000"/>
              </a:solidFill>
              <a:latin typeface="돋움" pitchFamily="50" charset="-127"/>
              <a:sym typeface="Wingdings" pitchFamily="2" charset="2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    (‘08. 9. 17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중국 남부 </a:t>
            </a:r>
            <a:r>
              <a:rPr lang="ko-KR" altLang="en-US" sz="2400" b="1"/>
              <a:t>윈난성 쿤밍시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)</a:t>
            </a:r>
            <a:endParaRPr lang="en-US" altLang="ko-KR" sz="2400" b="1"/>
          </a:p>
          <a:p>
            <a:pPr algn="just" eaLnBrk="0" hangingPunct="0"/>
            <a:endParaRPr lang="en-US" altLang="ko-KR" sz="1000" b="1">
              <a:solidFill>
                <a:srgbClr val="000000"/>
              </a:solidFill>
              <a:latin typeface="돋움" pitchFamily="50" charset="-127"/>
            </a:endParaRPr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  <a:sym typeface="Wingdings 2" pitchFamily="18" charset="2"/>
              </a:rPr>
              <a:t>    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</a:t>
            </a:r>
            <a:r>
              <a:rPr lang="en-US" altLang="ko-KR" sz="2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  <a:sym typeface="Wingdings 2" pitchFamily="18" charset="2"/>
              </a:rPr>
              <a:t>②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</a:rPr>
              <a:t> </a:t>
            </a:r>
            <a:r>
              <a:rPr lang="ko-KR" altLang="en-US" sz="2400" b="1"/>
              <a:t>도로에서 대형 염소가스</a:t>
            </a:r>
            <a:r>
              <a:rPr lang="en-US" altLang="ko-KR" sz="2400" b="1"/>
              <a:t>(1Ton) </a:t>
            </a:r>
            <a:r>
              <a:rPr lang="ko-KR" altLang="en-US" sz="2400" b="1"/>
              <a:t>운반트럭의 전복 사고</a:t>
            </a:r>
            <a:endParaRPr lang="en-US" altLang="ko-KR" sz="2400" b="1"/>
          </a:p>
          <a:p>
            <a:pPr algn="just" eaLnBrk="0" hangingPunct="0"/>
            <a:r>
              <a:rPr lang="en-US" altLang="ko-KR" sz="2400" b="1"/>
              <a:t>            </a:t>
            </a:r>
            <a:r>
              <a:rPr lang="ko-KR" altLang="en-US" sz="2400" b="1"/>
              <a:t>로 염소가 누출되어</a:t>
            </a:r>
            <a:endParaRPr lang="en-US" altLang="ko-KR" sz="2400" b="1"/>
          </a:p>
          <a:p>
            <a:pPr algn="just" eaLnBrk="0" hangingPunct="0"/>
            <a:r>
              <a:rPr lang="ko-KR" altLang="en-US" sz="2400" b="1"/>
              <a:t>             </a:t>
            </a:r>
            <a:r>
              <a:rPr lang="en-US" altLang="ko-KR" sz="2400" b="1"/>
              <a:t>8</a:t>
            </a:r>
            <a:r>
              <a:rPr lang="ko-KR" altLang="en-US" sz="2400" b="1"/>
              <a:t>명 사망 </a:t>
            </a:r>
            <a:r>
              <a:rPr lang="en-US" altLang="ko-KR" sz="2400" b="1"/>
              <a:t>100</a:t>
            </a:r>
            <a:r>
              <a:rPr lang="ko-KR" altLang="en-US" sz="2400" b="1"/>
              <a:t>여명 중독</a:t>
            </a:r>
            <a:endParaRPr lang="en-US" altLang="ko-KR" sz="2400" b="1"/>
          </a:p>
          <a:p>
            <a:pPr algn="just" eaLnBrk="0" hangingPunct="0"/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            (‘09. 9. 17  </a:t>
            </a:r>
            <a:r>
              <a:rPr lang="ko-KR" altLang="en-US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베네수엘라</a:t>
            </a:r>
            <a:r>
              <a:rPr lang="ko-KR" altLang="en-US" sz="2400" b="1"/>
              <a:t> </a:t>
            </a:r>
            <a:r>
              <a:rPr lang="en-US" altLang="ko-KR" sz="2400" b="1">
                <a:solidFill>
                  <a:srgbClr val="000000"/>
                </a:solidFill>
                <a:latin typeface="돋움" pitchFamily="50" charset="-127"/>
                <a:sym typeface="Wingdings" pitchFamily="2" charset="2"/>
              </a:rPr>
              <a:t>)</a:t>
            </a:r>
            <a:endParaRPr lang="en-US" altLang="ko-KR" sz="2400" b="1"/>
          </a:p>
        </p:txBody>
      </p:sp>
      <p:pic>
        <p:nvPicPr>
          <p:cNvPr id="37892" name="그림 5" descr="0017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4232275"/>
            <a:ext cx="3500437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번호 개체 틀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0C9B270-926D-4F40-A593-FD7F9182C16B}" type="slidenum">
              <a:rPr lang="en-US" altLang="ko-KR" smtClean="0"/>
              <a:pPr/>
              <a:t>29</a:t>
            </a:fld>
            <a:endParaRPr lang="en-US" altLang="ko-KR" smtClean="0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2795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0" y="1443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040" name="Picture 16" descr="C:\Documents and Settings\권재환\바탕 화면\대구경북본부업무\교육교재\독성가스교육\강의자료\용량줄인것\용기보관실전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555776" y="1443038"/>
            <a:ext cx="4392488" cy="2418010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3347864" y="4416524"/>
            <a:ext cx="3168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/>
              <a:t>감사합니다</a:t>
            </a:r>
            <a:r>
              <a:rPr lang="en-US" altLang="ko-KR" sz="4400" b="1" dirty="0" smtClean="0"/>
              <a:t>.</a:t>
            </a:r>
            <a:r>
              <a:rPr lang="en-US" altLang="ko-KR" sz="4000" b="1" dirty="0" smtClean="0"/>
              <a:t> </a:t>
            </a:r>
            <a:endParaRPr lang="ko-KR" alt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2511</TotalTime>
  <Words>1325</Words>
  <Application>Microsoft Office PowerPoint</Application>
  <PresentationFormat>화면 슬라이드 쇼(4:3)</PresentationFormat>
  <Paragraphs>235</Paragraphs>
  <Slides>29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0" baseType="lpstr"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지덕림</dc:creator>
  <cp:lastModifiedBy>안형준</cp:lastModifiedBy>
  <cp:revision>245</cp:revision>
  <cp:lastPrinted>2015-09-09T08:06:17Z</cp:lastPrinted>
  <dcterms:created xsi:type="dcterms:W3CDTF">2009-04-14T00:16:01Z</dcterms:created>
  <dcterms:modified xsi:type="dcterms:W3CDTF">2015-09-10T02:12:52Z</dcterms:modified>
</cp:coreProperties>
</file>