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3"/>
  </p:notesMasterIdLst>
  <p:handoutMasterIdLst>
    <p:handoutMasterId r:id="rId34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/>
        <a:ea typeface="맑은 고딕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/>
        <a:ea typeface="맑은 고딕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/>
        <a:ea typeface="맑은 고딕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/>
        <a:ea typeface="맑은 고딕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/>
        <a:ea typeface="맑은 고딕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Calibri"/>
        <a:ea typeface="맑은 고딕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Calibri"/>
        <a:ea typeface="맑은 고딕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Calibri"/>
        <a:ea typeface="맑은 고딕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Calibri"/>
        <a:ea typeface="맑은 고딕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/>
  <p:showPr>
    <p:present/>
    <p:sldAll/>
    <p:penClr>
      <a:prstClr val="red"/>
    </p:penClr>
  </p:showPr>
  <p:extLs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2"/>
    <p:restoredTop sz="96370"/>
  </p:normalViewPr>
  <p:slideViewPr>
    <p:cSldViewPr snapToGrid="0">
      <p:cViewPr>
        <p:scale>
          <a:sx n="73" d="100"/>
          <a:sy n="73" d="100"/>
        </p:scale>
        <p:origin x="-1176" y="-738"/>
      </p:cViewPr>
      <p:guideLst>
        <p:guide orient="horz" pos="2157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2856" y="72"/>
      </p:cViewPr>
      <p:guideLst/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1A3D5110-9FE0-496F-B26A-071D02F2DE37}" type="datetime1">
              <a:rPr lang="ko-KR" altLang="en-US"/>
              <a:pPr>
                <a:defRPr lang="ko-KR"/>
              </a:pPr>
              <a:t>2017-07-24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E91D4CD8-EBFE-4DA8-AC0F-1EEB2B0EE9A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1A3D5110-9FE0-496F-B26A-071D02F2DE37}" type="datetime1">
              <a:rPr lang="ko-KR" altLang="en-US"/>
              <a:pPr>
                <a:defRPr lang="ko-KR"/>
              </a:pPr>
              <a:t>2017-07-24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1E26B80D-B181-4B00-B3E8-1764AD3D3898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사용자 지정 레이아웃" preserve="1" userDrawn="1">
  <p:cSld name="1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2" cstate="email"/>
          <a:stretch>
            <a:fillRect/>
          </a:stretch>
        </p:blipFill>
        <p:spPr>
          <a:xfrm>
            <a:off x="0" y="-1"/>
            <a:ext cx="6516085" cy="6858001"/>
          </a:xfrm>
          <a:prstGeom prst="rect">
            <a:avLst/>
          </a:prstGeom>
        </p:spPr>
      </p:pic>
      <p:grpSp>
        <p:nvGrpSpPr>
          <p:cNvPr id="6" name="그룹 5"/>
          <p:cNvGrpSpPr/>
          <p:nvPr userDrawn="1"/>
        </p:nvGrpSpPr>
        <p:grpSpPr>
          <a:xfrm>
            <a:off x="4418911" y="0"/>
            <a:ext cx="4737789" cy="6858000"/>
            <a:chOff x="4413894" y="0"/>
            <a:chExt cx="4737789" cy="6858000"/>
          </a:xfrm>
        </p:grpSpPr>
        <p:pic>
          <p:nvPicPr>
            <p:cNvPr id="3" name="그림 2"/>
            <p:cNvPicPr>
              <a:picLocks noChangeAspect="1"/>
            </p:cNvPicPr>
            <p:nvPr userDrawn="1"/>
          </p:nvPicPr>
          <p:blipFill rotWithShape="1">
            <a:blip r:embed="rId3" cstate="email"/>
            <a:stretch>
              <a:fillRect/>
            </a:stretch>
          </p:blipFill>
          <p:spPr>
            <a:xfrm>
              <a:off x="4413894" y="567"/>
              <a:ext cx="4730105" cy="6857433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 userDrawn="1"/>
          </p:nvPicPr>
          <p:blipFill rotWithShape="1">
            <a:blip r:embed="rId4" cstate="email"/>
            <a:stretch>
              <a:fillRect/>
            </a:stretch>
          </p:blipFill>
          <p:spPr>
            <a:xfrm>
              <a:off x="6902445" y="0"/>
              <a:ext cx="2249238" cy="6857433"/>
            </a:xfrm>
            <a:prstGeom prst="rect">
              <a:avLst/>
            </a:prstGeom>
          </p:spPr>
        </p:pic>
      </p:grpSp>
      <p:sp>
        <p:nvSpPr>
          <p:cNvPr id="44" name="TextBox 8"/>
          <p:cNvSpPr txBox="1">
            <a:spLocks noChangeArrowheads="1"/>
          </p:cNvSpPr>
          <p:nvPr userDrawn="1"/>
        </p:nvSpPr>
        <p:spPr>
          <a:xfrm>
            <a:off x="8472488" y="149225"/>
            <a:ext cx="562927" cy="36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9pPr>
          </a:lstStyle>
          <a:p>
            <a:pPr algn="ctr" eaLnBrk="1" hangingPunct="1">
              <a:defRPr lang="ko-KR" altLang="en-US"/>
            </a:pPr>
            <a:r>
              <a:rPr lang="en-US" altLang="ko-KR" sz="8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INSERT</a:t>
            </a:r>
          </a:p>
          <a:p>
            <a:pPr algn="ctr" eaLnBrk="1" hangingPunct="1">
              <a:defRPr lang="ko-KR" altLang="en-US"/>
            </a:pPr>
            <a:r>
              <a:rPr lang="en-US" altLang="ko-KR" sz="1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LOGO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preserve="1" userDrawn="1">
  <p:cSld name="목차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 userDrawn="1"/>
        </p:nvPicPr>
        <p:blipFill rotWithShape="1">
          <a:blip r:embed="rId3" cstate="email"/>
          <a:stretch>
            <a:fillRect/>
          </a:stretch>
        </p:blipFill>
        <p:spPr>
          <a:xfrm>
            <a:off x="6894762" y="-4"/>
            <a:ext cx="2249238" cy="6857433"/>
          </a:xfrm>
          <a:prstGeom prst="rect">
            <a:avLst/>
          </a:prstGeom>
        </p:spPr>
      </p:pic>
      <p:sp>
        <p:nvSpPr>
          <p:cNvPr id="26" name="TextBox 8"/>
          <p:cNvSpPr txBox="1">
            <a:spLocks noChangeArrowheads="1"/>
          </p:cNvSpPr>
          <p:nvPr userDrawn="1"/>
        </p:nvSpPr>
        <p:spPr>
          <a:xfrm>
            <a:off x="8472488" y="149225"/>
            <a:ext cx="562927" cy="36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9pPr>
          </a:lstStyle>
          <a:p>
            <a:pPr algn="ctr" eaLnBrk="1" hangingPunct="1">
              <a:defRPr lang="ko-KR" altLang="en-US"/>
            </a:pPr>
            <a:r>
              <a:rPr lang="en-US" altLang="ko-KR" sz="8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INSERT</a:t>
            </a:r>
          </a:p>
          <a:p>
            <a:pPr algn="ctr" eaLnBrk="1" hangingPunct="1">
              <a:defRPr lang="ko-KR" altLang="en-US"/>
            </a:pPr>
            <a:r>
              <a:rPr lang="en-US" altLang="ko-KR" sz="1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LOGO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4" cstate="email"/>
          <a:stretch>
            <a:fillRect/>
          </a:stretch>
        </p:blipFill>
        <p:spPr>
          <a:xfrm>
            <a:off x="676457" y="1213571"/>
            <a:ext cx="4419235" cy="5644429"/>
          </a:xfrm>
          <a:prstGeom prst="rect">
            <a:avLst/>
          </a:prstGeom>
        </p:spPr>
      </p:pic>
      <p:sp>
        <p:nvSpPr>
          <p:cNvPr id="23" name="직사각형 44"/>
          <p:cNvSpPr/>
          <p:nvPr/>
        </p:nvSpPr>
        <p:spPr>
          <a:xfrm rot="16200000">
            <a:off x="-1828801" y="1828798"/>
            <a:ext cx="6858003" cy="3200400"/>
          </a:xfrm>
          <a:custGeom>
            <a:avLst/>
            <a:gdLst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0 w 6858000"/>
              <a:gd name="connsiteY3" fmla="*/ 9144000 h 9144000"/>
              <a:gd name="connsiteX4" fmla="*/ 0 w 6858000"/>
              <a:gd name="connsiteY4" fmla="*/ 0 h 9144000"/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57150 w 6858000"/>
              <a:gd name="connsiteY3" fmla="*/ 2076450 h 9144000"/>
              <a:gd name="connsiteX4" fmla="*/ 0 w 6858000"/>
              <a:gd name="connsiteY4" fmla="*/ 0 h 9144000"/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57150 w 6858000"/>
              <a:gd name="connsiteY3" fmla="*/ 1276350 h 9144000"/>
              <a:gd name="connsiteX4" fmla="*/ 0 w 6858000"/>
              <a:gd name="connsiteY4" fmla="*/ 0 h 9144000"/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57150 w 6858000"/>
              <a:gd name="connsiteY3" fmla="*/ 857250 h 9144000"/>
              <a:gd name="connsiteX4" fmla="*/ 0 w 6858000"/>
              <a:gd name="connsiteY4" fmla="*/ 0 h 9144000"/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381000 w 6858000"/>
              <a:gd name="connsiteY3" fmla="*/ 1085850 h 9144000"/>
              <a:gd name="connsiteX4" fmla="*/ 0 w 6858000"/>
              <a:gd name="connsiteY4" fmla="*/ 0 h 9144000"/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19050 w 6858000"/>
              <a:gd name="connsiteY3" fmla="*/ 609600 h 9144000"/>
              <a:gd name="connsiteX4" fmla="*/ 0 w 6858000"/>
              <a:gd name="connsiteY4" fmla="*/ 0 h 9144000"/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9525 w 6858000"/>
              <a:gd name="connsiteY3" fmla="*/ 542925 h 9144000"/>
              <a:gd name="connsiteX4" fmla="*/ 0 w 6858000"/>
              <a:gd name="connsiteY4" fmla="*/ 0 h 9144000"/>
              <a:gd name="connsiteX0" fmla="*/ 0 w 6858000"/>
              <a:gd name="connsiteY0" fmla="*/ 0 h 4048125"/>
              <a:gd name="connsiteX1" fmla="*/ 6858000 w 6858000"/>
              <a:gd name="connsiteY1" fmla="*/ 0 h 4048125"/>
              <a:gd name="connsiteX2" fmla="*/ 6848475 w 6858000"/>
              <a:gd name="connsiteY2" fmla="*/ 4048125 h 4048125"/>
              <a:gd name="connsiteX3" fmla="*/ 9525 w 6858000"/>
              <a:gd name="connsiteY3" fmla="*/ 542925 h 4048125"/>
              <a:gd name="connsiteX4" fmla="*/ 0 w 6858000"/>
              <a:gd name="connsiteY4" fmla="*/ 0 h 4048125"/>
              <a:gd name="connsiteX0" fmla="*/ 0 w 6858000"/>
              <a:gd name="connsiteY0" fmla="*/ 0 h 2543175"/>
              <a:gd name="connsiteX1" fmla="*/ 6858000 w 6858000"/>
              <a:gd name="connsiteY1" fmla="*/ 0 h 2543175"/>
              <a:gd name="connsiteX2" fmla="*/ 6800854 w 6858000"/>
              <a:gd name="connsiteY2" fmla="*/ 2543175 h 2543175"/>
              <a:gd name="connsiteX3" fmla="*/ 9525 w 6858000"/>
              <a:gd name="connsiteY3" fmla="*/ 542925 h 2543175"/>
              <a:gd name="connsiteX4" fmla="*/ 0 w 6858000"/>
              <a:gd name="connsiteY4" fmla="*/ 0 h 2543175"/>
              <a:gd name="connsiteX0" fmla="*/ 0 w 6877053"/>
              <a:gd name="connsiteY0" fmla="*/ 0 h 3133725"/>
              <a:gd name="connsiteX1" fmla="*/ 6858000 w 6877053"/>
              <a:gd name="connsiteY1" fmla="*/ 0 h 3133725"/>
              <a:gd name="connsiteX2" fmla="*/ 6877053 w 6877053"/>
              <a:gd name="connsiteY2" fmla="*/ 3133725 h 3133725"/>
              <a:gd name="connsiteX3" fmla="*/ 9525 w 6877053"/>
              <a:gd name="connsiteY3" fmla="*/ 542925 h 3133725"/>
              <a:gd name="connsiteX4" fmla="*/ 0 w 6877053"/>
              <a:gd name="connsiteY4" fmla="*/ 0 h 3133725"/>
              <a:gd name="connsiteX0" fmla="*/ 0 w 6858003"/>
              <a:gd name="connsiteY0" fmla="*/ 0 h 3143250"/>
              <a:gd name="connsiteX1" fmla="*/ 6858000 w 6858003"/>
              <a:gd name="connsiteY1" fmla="*/ 0 h 3143250"/>
              <a:gd name="connsiteX2" fmla="*/ 6858003 w 6858003"/>
              <a:gd name="connsiteY2" fmla="*/ 3143250 h 3143250"/>
              <a:gd name="connsiteX3" fmla="*/ 9525 w 6858003"/>
              <a:gd name="connsiteY3" fmla="*/ 542925 h 3143250"/>
              <a:gd name="connsiteX4" fmla="*/ 0 w 6858003"/>
              <a:gd name="connsiteY4" fmla="*/ 0 h 3143250"/>
              <a:gd name="connsiteX0" fmla="*/ 0 w 6858003"/>
              <a:gd name="connsiteY0" fmla="*/ 0 h 3171825"/>
              <a:gd name="connsiteX1" fmla="*/ 6858000 w 6858003"/>
              <a:gd name="connsiteY1" fmla="*/ 0 h 3171825"/>
              <a:gd name="connsiteX2" fmla="*/ 6858003 w 6858003"/>
              <a:gd name="connsiteY2" fmla="*/ 3171825 h 3171825"/>
              <a:gd name="connsiteX3" fmla="*/ 9525 w 6858003"/>
              <a:gd name="connsiteY3" fmla="*/ 542925 h 3171825"/>
              <a:gd name="connsiteX4" fmla="*/ 0 w 6858003"/>
              <a:gd name="connsiteY4" fmla="*/ 0 h 3171825"/>
              <a:gd name="connsiteX0" fmla="*/ 0 w 6858003"/>
              <a:gd name="connsiteY0" fmla="*/ 0 h 3200400"/>
              <a:gd name="connsiteX1" fmla="*/ 6858000 w 6858003"/>
              <a:gd name="connsiteY1" fmla="*/ 0 h 3200400"/>
              <a:gd name="connsiteX2" fmla="*/ 6858003 w 6858003"/>
              <a:gd name="connsiteY2" fmla="*/ 3200400 h 3200400"/>
              <a:gd name="connsiteX3" fmla="*/ 9525 w 6858003"/>
              <a:gd name="connsiteY3" fmla="*/ 542925 h 3200400"/>
              <a:gd name="connsiteX4" fmla="*/ 0 w 6858003"/>
              <a:gd name="connsiteY4" fmla="*/ 0 h 3200400"/>
              <a:gd name="connsiteX0" fmla="*/ 0 w 6858003"/>
              <a:gd name="connsiteY0" fmla="*/ 0 h 3200400"/>
              <a:gd name="connsiteX1" fmla="*/ 6858000 w 6858003"/>
              <a:gd name="connsiteY1" fmla="*/ 0 h 3200400"/>
              <a:gd name="connsiteX2" fmla="*/ 6858003 w 6858003"/>
              <a:gd name="connsiteY2" fmla="*/ 3200400 h 3200400"/>
              <a:gd name="connsiteX3" fmla="*/ 9523 w 6858003"/>
              <a:gd name="connsiteY3" fmla="*/ 514350 h 3200400"/>
              <a:gd name="connsiteX4" fmla="*/ 0 w 6858003"/>
              <a:gd name="connsiteY4" fmla="*/ 0 h 3200400"/>
              <a:gd name="connsiteX0" fmla="*/ 0 w 6858003"/>
              <a:gd name="connsiteY0" fmla="*/ 0 h 3200400"/>
              <a:gd name="connsiteX1" fmla="*/ 6858000 w 6858003"/>
              <a:gd name="connsiteY1" fmla="*/ 0 h 3200400"/>
              <a:gd name="connsiteX2" fmla="*/ 6858003 w 6858003"/>
              <a:gd name="connsiteY2" fmla="*/ 3200400 h 3200400"/>
              <a:gd name="connsiteX3" fmla="*/ 3171 w 6858003"/>
              <a:gd name="connsiteY3" fmla="*/ 514350 h 3200400"/>
              <a:gd name="connsiteX4" fmla="*/ 0 w 6858003"/>
              <a:gd name="connsiteY4" fmla="*/ 0 h 320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3" h="3200400">
                <a:moveTo>
                  <a:pt x="0" y="0"/>
                </a:moveTo>
                <a:lnTo>
                  <a:pt x="6858000" y="0"/>
                </a:lnTo>
                <a:lnTo>
                  <a:pt x="6858003" y="3200400"/>
                </a:lnTo>
                <a:lnTo>
                  <a:pt x="3171" y="514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415B"/>
              </a:gs>
              <a:gs pos="38000">
                <a:srgbClr val="00435E"/>
              </a:gs>
              <a:gs pos="71000">
                <a:srgbClr val="003951"/>
              </a:gs>
              <a:gs pos="100000">
                <a:srgbClr val="001726"/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anchor="t" anchorCtr="0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지" preserve="1" userDrawn="1">
  <p:cSld name="내지">
    <p:bg>
      <p:bgPr>
        <a:gradFill>
          <a:gsLst>
            <a:gs pos="14000">
              <a:schemeClr val="bg1"/>
            </a:gs>
            <a:gs pos="98000">
              <a:schemeClr val="bg1">
                <a:lumMod val="87000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 userDrawn="1"/>
        </p:nvPicPr>
        <p:blipFill rotWithShape="1">
          <a:blip r:embed="rId2" cstate="email"/>
          <a:stretch>
            <a:fillRect/>
          </a:stretch>
        </p:blipFill>
        <p:spPr>
          <a:xfrm>
            <a:off x="4346845" y="283"/>
            <a:ext cx="4797155" cy="6857433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 userDrawn="1"/>
        </p:nvPicPr>
        <p:blipFill rotWithShape="1">
          <a:blip r:embed="rId3" cstate="email"/>
          <a:stretch>
            <a:fillRect/>
          </a:stretch>
        </p:blipFill>
        <p:spPr>
          <a:xfrm>
            <a:off x="0" y="-1"/>
            <a:ext cx="6516085" cy="6858001"/>
          </a:xfrm>
          <a:prstGeom prst="rect">
            <a:avLst/>
          </a:prstGeom>
        </p:spPr>
      </p:pic>
      <p:pic>
        <p:nvPicPr>
          <p:cNvPr id="9" name="그림 13"/>
          <p:cNvPicPr>
            <a:picLocks noChangeAspect="1"/>
          </p:cNvPicPr>
          <p:nvPr userDrawn="1"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14276388" y="-2473325"/>
            <a:ext cx="7038975" cy="24733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TextBox 8"/>
          <p:cNvSpPr txBox="1">
            <a:spLocks noChangeArrowheads="1"/>
          </p:cNvSpPr>
          <p:nvPr userDrawn="1"/>
        </p:nvSpPr>
        <p:spPr>
          <a:xfrm>
            <a:off x="8472488" y="149225"/>
            <a:ext cx="572593" cy="3770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9pPr>
          </a:lstStyle>
          <a:p>
            <a:pPr algn="ctr" eaLnBrk="1" hangingPunct="1">
              <a:defRPr lang="ko-KR" altLang="en-US"/>
            </a:pPr>
            <a:r>
              <a:rPr lang="en-US" altLang="ko-KR" sz="8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INSERT</a:t>
            </a:r>
          </a:p>
          <a:p>
            <a:pPr algn="ctr" eaLnBrk="1" hangingPunct="1">
              <a:defRPr lang="ko-KR" altLang="en-US"/>
            </a:pPr>
            <a:r>
              <a:rPr lang="en-US" altLang="ko-KR" sz="1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LOGO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 rotWithShape="1">
          <a:blip r:embed="rId5" cstate="email"/>
          <a:stretch>
            <a:fillRect/>
          </a:stretch>
        </p:blipFill>
        <p:spPr>
          <a:xfrm>
            <a:off x="6894762" y="-4"/>
            <a:ext cx="2249238" cy="68574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만" preserve="1" userDrawn="1">
  <p:cSld name="2_제목만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 userDrawn="1"/>
        </p:nvPicPr>
        <p:blipFill rotWithShape="1">
          <a:blip r:embed="rId3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직사각형 16"/>
          <p:cNvSpPr/>
          <p:nvPr userDrawn="1"/>
        </p:nvSpPr>
        <p:spPr>
          <a:xfrm>
            <a:off x="-2" y="25400"/>
            <a:ext cx="9144002" cy="935505"/>
          </a:xfrm>
          <a:prstGeom prst="rect">
            <a:avLst/>
          </a:prstGeom>
          <a:solidFill>
            <a:srgbClr val="003246">
              <a:alpha val="83140"/>
            </a:srgbClr>
          </a:solidFill>
          <a:ln>
            <a:noFill/>
          </a:ln>
          <a:effectLst/>
        </p:spPr>
        <p:txBody>
          <a:bodyPr vert="horz" wrap="square" lIns="91440" tIns="45720" rIns="91440" bIns="45720" anchor="t" anchorCtr="0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 userDrawn="1"/>
        </p:nvSpPr>
        <p:spPr>
          <a:xfrm rot="16200000">
            <a:off x="4104249" y="-4104250"/>
            <a:ext cx="935503" cy="9144001"/>
          </a:xfrm>
          <a:prstGeom prst="rect">
            <a:avLst/>
          </a:prstGeom>
          <a:gradFill flip="none" rotWithShape="1">
            <a:gsLst>
              <a:gs pos="0">
                <a:srgbClr val="00435E"/>
              </a:gs>
              <a:gs pos="52000">
                <a:srgbClr val="003951"/>
              </a:gs>
              <a:gs pos="93000">
                <a:srgbClr val="001726"/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anchor="t" anchorCtr="0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제목 8"/>
          <p:cNvSpPr>
            <a:spLocks noGrp="1"/>
          </p:cNvSpPr>
          <p:nvPr userDrawn="1">
            <p:ph type="title" hasCustomPrompt="1"/>
          </p:nvPr>
        </p:nvSpPr>
        <p:spPr>
          <a:xfrm>
            <a:off x="1058168" y="424893"/>
            <a:ext cx="6738968" cy="394152"/>
          </a:xfrm>
        </p:spPr>
        <p:txBody>
          <a:bodyPr>
            <a:noAutofit/>
          </a:bodyPr>
          <a:lstStyle>
            <a:lvl1pPr>
              <a:defRPr sz="4000" u="none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 lang="ko-KR" altLang="en-US"/>
            </a:pPr>
            <a:r>
              <a:rPr lang="en-US" altLang="ko-KR"/>
              <a:t>ADD A TITLE SLIDE</a:t>
            </a:r>
            <a:endParaRPr lang="ko-KR" altLang="en-US"/>
          </a:p>
        </p:txBody>
      </p:sp>
      <p:sp>
        <p:nvSpPr>
          <p:cNvPr id="14" name="텍스트 개체 틀 13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58167" y="111125"/>
            <a:ext cx="6738969" cy="32399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en-US" altLang="ko-KR" sz="1200">
                <a:latin typeface="Arial"/>
                <a:cs typeface="Arial"/>
              </a:rPr>
              <a:t>Click to add text</a:t>
            </a:r>
            <a:endParaRPr lang="ko-KR" altLang="en-US" sz="1200"/>
          </a:p>
        </p:txBody>
      </p:sp>
      <p:sp>
        <p:nvSpPr>
          <p:cNvPr id="33" name="TextBox 8"/>
          <p:cNvSpPr txBox="1">
            <a:spLocks noChangeArrowheads="1"/>
          </p:cNvSpPr>
          <p:nvPr userDrawn="1"/>
        </p:nvSpPr>
        <p:spPr>
          <a:xfrm>
            <a:off x="8472488" y="149225"/>
            <a:ext cx="562927" cy="36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/>
                <a:ea typeface="맑은 고딕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맑은 고딕"/>
              </a:defRPr>
            </a:lvl9pPr>
          </a:lstStyle>
          <a:p>
            <a:pPr algn="ctr" eaLnBrk="1" hangingPunct="1">
              <a:defRPr lang="ko-KR" altLang="en-US"/>
            </a:pPr>
            <a:r>
              <a:rPr lang="en-US" altLang="ko-KR" sz="800">
                <a:solidFill>
                  <a:schemeClr val="bg1"/>
                </a:solidFill>
                <a:latin typeface="Arial"/>
                <a:cs typeface="Arial"/>
              </a:rPr>
              <a:t>INSERT</a:t>
            </a:r>
          </a:p>
          <a:p>
            <a:pPr algn="ctr" eaLnBrk="1" hangingPunct="1">
              <a:defRPr lang="ko-KR" altLang="en-US"/>
            </a:pPr>
            <a:r>
              <a:rPr lang="en-US" altLang="ko-KR" sz="1000">
                <a:solidFill>
                  <a:schemeClr val="bg1"/>
                </a:solidFill>
                <a:latin typeface="Arial"/>
                <a:cs typeface="Arial"/>
              </a:rPr>
              <a:t>LOGO</a:t>
            </a:r>
            <a:endParaRPr lang="ko-KR" altLang="en-US" sz="1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직사각형 1"/>
          <p:cNvSpPr/>
          <p:nvPr userDrawn="1"/>
        </p:nvSpPr>
        <p:spPr>
          <a:xfrm>
            <a:off x="-1" y="-2"/>
            <a:ext cx="1081086" cy="935505"/>
          </a:xfrm>
          <a:prstGeom prst="rect">
            <a:avLst/>
          </a:prstGeom>
          <a:solidFill>
            <a:srgbClr val="003246">
              <a:alpha val="83140"/>
            </a:srgbClr>
          </a:solidFill>
          <a:ln>
            <a:noFill/>
          </a:ln>
          <a:effectLst/>
        </p:spPr>
        <p:txBody>
          <a:bodyPr vert="horz" wrap="square" lIns="91440" tIns="45720" rIns="91440" bIns="45720" anchor="t" anchorCtr="0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 userDrawn="1"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0" y="-2"/>
            <a:ext cx="1058167" cy="93550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 userDrawn="1"/>
        </p:nvPicPr>
        <p:blipFill rotWithShape="1">
          <a:blip r:embed="rId5" cstate="email"/>
          <a:stretch>
            <a:fillRect/>
          </a:stretch>
        </p:blipFill>
        <p:spPr>
          <a:xfrm>
            <a:off x="6894762" y="-4"/>
            <a:ext cx="2249238" cy="6857433"/>
          </a:xfrm>
          <a:prstGeom prst="rect">
            <a:avLst/>
          </a:prstGeom>
        </p:spPr>
      </p:pic>
      <p:sp>
        <p:nvSpPr>
          <p:cNvPr id="11" name="슬라이드 번호 개체 틀 7"/>
          <p:cNvSpPr>
            <a:spLocks noGrp="1"/>
          </p:cNvSpPr>
          <p:nvPr userDrawn="1">
            <p:ph type="sldNum" sz="quarter" idx="14"/>
          </p:nvPr>
        </p:nvSpPr>
        <p:spPr>
          <a:xfrm>
            <a:off x="0" y="6592888"/>
            <a:ext cx="9144000" cy="265112"/>
          </a:xfrm>
          <a:pattFill prst="pct50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/>
          <a:lstStyle>
            <a:lvl1pPr algn="ctr">
              <a:defRPr dirty="0" smtClean="0"/>
            </a:lvl1pPr>
          </a:lstStyle>
          <a:p>
            <a:pPr>
              <a:defRPr lang="ko-KR"/>
            </a:pPr>
            <a:r>
              <a:rPr lang="en-US" altLang="ko-KR"/>
              <a:t>- </a:t>
            </a:r>
            <a:fld id="{A51222A1-1BD4-4BE8-B844-A0BE4E9C9B9E}" type="slidenum">
              <a:rPr lang="ko-KR" altLang="en-US"/>
              <a:pPr>
                <a:defRPr lang="ko-KR"/>
              </a:pPr>
              <a:t>‹#›</a:t>
            </a:fld>
            <a:r>
              <a:rPr lang="ko-KR" altLang="en-US"/>
              <a:t> </a:t>
            </a:r>
            <a:r>
              <a:rPr lang="en-US" altLang="ko-KR"/>
              <a:t>-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사용자 지정 레이아웃" preserve="1" userDrawn="1">
  <p:cSld name="6_사용자 지정 레이아웃">
    <p:bg>
      <p:bgPr>
        <a:blipFill dpi="0" rotWithShape="1">
          <a:blip r:embed="rId2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0" y="5668"/>
            <a:ext cx="9144000" cy="6852332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6" y="1600930"/>
            <a:ext cx="4040426" cy="21970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50301" y="1600930"/>
            <a:ext cx="4040426" cy="21970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234" y="3986037"/>
            <a:ext cx="4040426" cy="21970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9129" y="3986037"/>
            <a:ext cx="4040426" cy="21970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88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/>
          <a:lstStyle/>
          <a:p>
            <a:pPr lvl="0">
              <a:defRPr lang="ko-KR" altLang="en-US"/>
            </a:pPr>
            <a:endParaRPr lang="en-US" altLang="ko-K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1A3D5110-9FE0-496F-B26A-071D02F2DE37}" type="datetime1">
              <a:rPr lang="ko-KR" altLang="en-US"/>
              <a:pPr>
                <a:defRPr lang="ko-KR"/>
              </a:pPr>
              <a:t>2017-07-24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65988521-17A1-480D-8E8D-A12CF60B299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</p:sldLayoutIdLst>
  <p:hf sldNum="0" hdr="0" ftr="0" dt="0"/>
  <p:txStyles>
    <p:titleStyle>
      <a:lvl1pPr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맑은 고딕"/>
        </a:defRPr>
      </a:lvl2pPr>
      <a:lvl3pPr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맑은 고딕"/>
        </a:defRPr>
      </a:lvl3pPr>
      <a:lvl4pPr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맑은 고딕"/>
        </a:defRPr>
      </a:lvl4pPr>
      <a:lvl5pPr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맑은 고딕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맑은 고딕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맑은 고딕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맑은 고딕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맑은 고딕"/>
        </a:defRPr>
      </a:lvl9pPr>
    </p:titleStyle>
    <p:bodyStyle>
      <a:lvl1pPr marL="228600" indent="-228600" algn="l" rtl="0" fontAlgn="base" latinLnBrk="1">
        <a:lnSpc>
          <a:spcPct val="90000"/>
        </a:lnSpc>
        <a:spcBef>
          <a:spcPts val="1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 latinLnBrk="1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21" name="TextBox 15"/>
          <p:cNvSpPr txBox="1"/>
          <p:nvPr/>
        </p:nvSpPr>
        <p:spPr>
          <a:xfrm>
            <a:off x="1158764" y="5185065"/>
            <a:ext cx="2655823" cy="1376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800" spc="-172">
                <a:solidFill>
                  <a:schemeClr val="bg1"/>
                </a:solidFill>
                <a:latin typeface="HY수평선B"/>
                <a:ea typeface="HY수평선B"/>
                <a:cs typeface="Arial"/>
              </a:rPr>
              <a:t>  </a:t>
            </a:r>
            <a:r>
              <a:rPr lang="ko-KR" altLang="en-US" sz="2800" b="1" spc="-172">
                <a:solidFill>
                  <a:schemeClr val="bg1"/>
                </a:solidFill>
                <a:latin typeface="HY울릉도M"/>
                <a:ea typeface="HY울릉도M"/>
                <a:cs typeface="Arial"/>
              </a:rPr>
              <a:t>2017.7.19.</a:t>
            </a:r>
          </a:p>
          <a:p>
            <a:pPr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3700" spc="-227">
                <a:solidFill>
                  <a:schemeClr val="bg1"/>
                </a:solidFill>
                <a:latin typeface="HY울릉도B"/>
                <a:ea typeface="HY울릉도B"/>
                <a:cs typeface="Arial"/>
              </a:rPr>
              <a:t>감사위원회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869" y="1679285"/>
            <a:ext cx="7444419" cy="2709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4400" i="1" spc="-268">
                <a:solidFill>
                  <a:schemeClr val="accent5">
                    <a:lumMod val="10000"/>
                    <a:lumOff val="90000"/>
                  </a:schemeClr>
                </a:solidFill>
                <a:latin typeface="HY수평선B"/>
                <a:ea typeface="HY수평선B"/>
                <a:cs typeface="Arial"/>
              </a:rPr>
              <a:t>서울시 공무원</a:t>
            </a:r>
            <a:endParaRPr lang="ko-KR" altLang="en-US" sz="4400" i="1" spc="-268">
              <a:solidFill>
                <a:schemeClr val="bg1"/>
              </a:solidFill>
              <a:latin typeface="HY수평선B"/>
              <a:ea typeface="HY수평선B"/>
              <a:cs typeface="Arial"/>
            </a:endParaRPr>
          </a:p>
          <a:p>
            <a:pPr eaLnBrk="1" latin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5600" spc="-341">
                <a:solidFill>
                  <a:schemeClr val="accent4">
                    <a:lumMod val="80000"/>
                    <a:lumOff val="20000"/>
                  </a:schemeClr>
                </a:solidFill>
                <a:latin typeface="HY수평선B"/>
                <a:ea typeface="HY수평선B"/>
                <a:cs typeface="Arial"/>
              </a:rPr>
              <a:t>부정비리 차단 </a:t>
            </a:r>
          </a:p>
          <a:p>
            <a:pPr eaLnBrk="1" latin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5600" spc="-341">
                <a:solidFill>
                  <a:schemeClr val="accent4">
                    <a:lumMod val="80000"/>
                    <a:lumOff val="20000"/>
                  </a:schemeClr>
                </a:solidFill>
                <a:latin typeface="HY수평선B"/>
                <a:ea typeface="HY수평선B"/>
                <a:cs typeface="Arial"/>
              </a:rPr>
              <a:t>종합대책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/>
          <p:nvPr/>
        </p:nvSpPr>
        <p:spPr>
          <a:xfrm>
            <a:off x="177348" y="1312964"/>
            <a:ext cx="1796676" cy="88423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ct val="0"/>
              </a:spcAft>
              <a:defRPr lang="ko-KR"/>
            </a:pPr>
            <a:r>
              <a:rPr lang="ko-KR" altLang="en-US" sz="5000" spc="-355">
                <a:solidFill>
                  <a:schemeClr val="bg1"/>
                </a:solidFill>
                <a:latin typeface="HY수평선B"/>
                <a:ea typeface="HY수평선B"/>
                <a:cs typeface="Arial"/>
              </a:rPr>
              <a:t>목  차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2046195" y="861293"/>
            <a:ext cx="7097804" cy="757895"/>
            <a:chOff x="3292474" y="-4602236"/>
            <a:chExt cx="6621559" cy="757895"/>
          </a:xfrm>
        </p:grpSpPr>
        <p:grpSp>
          <p:nvGrpSpPr>
            <p:cNvPr id="6" name="그룹 5"/>
            <p:cNvGrpSpPr/>
            <p:nvPr/>
          </p:nvGrpSpPr>
          <p:grpSpPr>
            <a:xfrm>
              <a:off x="3623763" y="-4435924"/>
              <a:ext cx="6290270" cy="500946"/>
              <a:chOff x="3623761" y="-4435924"/>
              <a:chExt cx="6290270" cy="500946"/>
            </a:xfrm>
          </p:grpSpPr>
          <p:sp>
            <p:nvSpPr>
              <p:cNvPr id="48" name="모서리가 둥근 직사각형 47"/>
              <p:cNvSpPr/>
              <p:nvPr/>
            </p:nvSpPr>
            <p:spPr>
              <a:xfrm>
                <a:off x="3623761" y="-4421308"/>
                <a:ext cx="6290270" cy="457172"/>
              </a:xfrm>
              <a:prstGeom prst="roundRect">
                <a:avLst>
                  <a:gd name="adj" fmla="val 50000"/>
                </a:avLst>
              </a:prstGeom>
              <a:solidFill>
                <a:srgbClr val="1E81C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212234" y="-4435924"/>
                <a:ext cx="5384004" cy="5009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sz="2700">
                    <a:solidFill>
                      <a:schemeClr val="bg1"/>
                    </a:solidFill>
                    <a:latin typeface="한컴 윤고딕 250"/>
                    <a:ea typeface="한컴 윤고딕 250"/>
                    <a:cs typeface="Arial"/>
                  </a:rPr>
                  <a:t> 추진배경</a:t>
                </a:r>
              </a:p>
            </p:txBody>
          </p:sp>
        </p:grpSp>
        <p:grpSp>
          <p:nvGrpSpPr>
            <p:cNvPr id="3" name="그룹 2"/>
            <p:cNvGrpSpPr/>
            <p:nvPr/>
          </p:nvGrpSpPr>
          <p:grpSpPr>
            <a:xfrm>
              <a:off x="3292474" y="-4602236"/>
              <a:ext cx="728865" cy="757895"/>
              <a:chOff x="3292475" y="-4602236"/>
              <a:chExt cx="728865" cy="757895"/>
            </a:xfrm>
          </p:grpSpPr>
          <p:sp>
            <p:nvSpPr>
              <p:cNvPr id="53" name="타원 52"/>
              <p:cNvSpPr/>
              <p:nvPr/>
            </p:nvSpPr>
            <p:spPr>
              <a:xfrm>
                <a:off x="3292475" y="-4602236"/>
                <a:ext cx="728865" cy="757895"/>
              </a:xfrm>
              <a:prstGeom prst="ellipse">
                <a:avLst/>
              </a:prstGeom>
              <a:gradFill>
                <a:gsLst>
                  <a:gs pos="50000">
                    <a:schemeClr val="bg1"/>
                  </a:gs>
                  <a:gs pos="98000">
                    <a:schemeClr val="bg1">
                      <a:lumMod val="87000"/>
                    </a:schemeClr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  <a:effectLst>
                <a:outerShdw blurRad="190500" dist="114300" dir="2700000" sx="99000" sy="99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600"/>
              </a:p>
            </p:txBody>
          </p:sp>
          <p:sp>
            <p:nvSpPr>
              <p:cNvPr id="54" name="타원 53"/>
              <p:cNvSpPr/>
              <p:nvPr/>
            </p:nvSpPr>
            <p:spPr>
              <a:xfrm>
                <a:off x="3413952" y="-4475920"/>
                <a:ext cx="485910" cy="505263"/>
              </a:xfrm>
              <a:prstGeom prst="ellipse">
                <a:avLst/>
              </a:prstGeom>
              <a:solidFill>
                <a:srgbClr val="1E81C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358060" y="-4458408"/>
                <a:ext cx="607382" cy="4524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lang="ko-KR" altLang="en-US"/>
                </a:pPr>
                <a:r>
                  <a:rPr lang="en-US" altLang="ko-KR" sz="2400" b="1">
                    <a:solidFill>
                      <a:schemeClr val="bg1"/>
                    </a:solidFill>
                    <a:latin typeface="Arial"/>
                    <a:cs typeface="Arial"/>
                  </a:rPr>
                  <a:t>01</a:t>
                </a:r>
                <a:endParaRPr lang="ko-KR" altLang="en-US" sz="2400" b="1">
                  <a:solidFill>
                    <a:schemeClr val="bg1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78" name="그룹 77"/>
          <p:cNvGrpSpPr/>
          <p:nvPr/>
        </p:nvGrpSpPr>
        <p:grpSpPr>
          <a:xfrm>
            <a:off x="2503570" y="1750780"/>
            <a:ext cx="6640430" cy="757895"/>
            <a:chOff x="3292479" y="-4602236"/>
            <a:chExt cx="6220212" cy="757895"/>
          </a:xfrm>
        </p:grpSpPr>
        <p:grpSp>
          <p:nvGrpSpPr>
            <p:cNvPr id="79" name="그룹 78"/>
            <p:cNvGrpSpPr/>
            <p:nvPr/>
          </p:nvGrpSpPr>
          <p:grpSpPr>
            <a:xfrm>
              <a:off x="3623759" y="-4435883"/>
              <a:ext cx="5888932" cy="500312"/>
              <a:chOff x="3623761" y="-4435883"/>
              <a:chExt cx="5888932" cy="500312"/>
            </a:xfrm>
          </p:grpSpPr>
          <p:sp>
            <p:nvSpPr>
              <p:cNvPr id="84" name="모서리가 둥근 직사각형 83"/>
              <p:cNvSpPr/>
              <p:nvPr/>
            </p:nvSpPr>
            <p:spPr>
              <a:xfrm>
                <a:off x="3623761" y="-4421308"/>
                <a:ext cx="5888932" cy="457172"/>
              </a:xfrm>
              <a:prstGeom prst="roundRect">
                <a:avLst>
                  <a:gd name="adj" fmla="val 50000"/>
                </a:avLst>
              </a:prstGeom>
              <a:solidFill>
                <a:srgbClr val="19B4E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4157386" y="-4435883"/>
                <a:ext cx="4982814" cy="5003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sz="2700">
                    <a:solidFill>
                      <a:schemeClr val="bg1"/>
                    </a:solidFill>
                    <a:latin typeface="한컴 윤고딕 250"/>
                    <a:ea typeface="한컴 윤고딕 250"/>
                    <a:cs typeface="Arial"/>
                  </a:rPr>
                  <a:t> 도시교통본부 특정감사</a:t>
                </a:r>
              </a:p>
            </p:txBody>
          </p:sp>
        </p:grpSp>
        <p:grpSp>
          <p:nvGrpSpPr>
            <p:cNvPr id="80" name="그룹 79"/>
            <p:cNvGrpSpPr/>
            <p:nvPr/>
          </p:nvGrpSpPr>
          <p:grpSpPr>
            <a:xfrm>
              <a:off x="3292479" y="-4602236"/>
              <a:ext cx="728865" cy="757895"/>
              <a:chOff x="3292475" y="-4602236"/>
              <a:chExt cx="728865" cy="757895"/>
            </a:xfrm>
          </p:grpSpPr>
          <p:sp>
            <p:nvSpPr>
              <p:cNvPr id="81" name="타원 80"/>
              <p:cNvSpPr/>
              <p:nvPr/>
            </p:nvSpPr>
            <p:spPr>
              <a:xfrm>
                <a:off x="3292475" y="-4602236"/>
                <a:ext cx="728865" cy="757895"/>
              </a:xfrm>
              <a:prstGeom prst="ellipse">
                <a:avLst/>
              </a:prstGeom>
              <a:gradFill>
                <a:gsLst>
                  <a:gs pos="50000">
                    <a:schemeClr val="bg1"/>
                  </a:gs>
                  <a:gs pos="98000">
                    <a:schemeClr val="bg1">
                      <a:lumMod val="87000"/>
                    </a:schemeClr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  <a:effectLst>
                <a:outerShdw blurRad="190500" dist="114300" dir="2700000" sx="99000" sy="99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600"/>
              </a:p>
            </p:txBody>
          </p:sp>
          <p:sp>
            <p:nvSpPr>
              <p:cNvPr id="82" name="타원 81"/>
              <p:cNvSpPr/>
              <p:nvPr/>
            </p:nvSpPr>
            <p:spPr>
              <a:xfrm>
                <a:off x="3413952" y="-4475920"/>
                <a:ext cx="485910" cy="505263"/>
              </a:xfrm>
              <a:prstGeom prst="ellipse">
                <a:avLst/>
              </a:prstGeom>
              <a:solidFill>
                <a:srgbClr val="19B4E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3358048" y="-4458584"/>
                <a:ext cx="607384" cy="4530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lang="ko-KR" altLang="en-US"/>
                </a:pPr>
                <a:r>
                  <a:rPr lang="en-US" altLang="ko-KR" sz="2400" b="1">
                    <a:solidFill>
                      <a:schemeClr val="bg1"/>
                    </a:solidFill>
                    <a:latin typeface="Arial"/>
                    <a:cs typeface="Arial"/>
                  </a:rPr>
                  <a:t>02</a:t>
                </a:r>
                <a:endParaRPr lang="ko-KR" altLang="en-US" sz="2400" b="1">
                  <a:solidFill>
                    <a:schemeClr val="bg1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86" name="그룹 85"/>
          <p:cNvGrpSpPr/>
          <p:nvPr/>
        </p:nvGrpSpPr>
        <p:grpSpPr>
          <a:xfrm>
            <a:off x="2951837" y="2671105"/>
            <a:ext cx="6395623" cy="757895"/>
            <a:chOff x="3292473" y="-4602235"/>
            <a:chExt cx="5980885" cy="757895"/>
          </a:xfrm>
        </p:grpSpPr>
        <p:grpSp>
          <p:nvGrpSpPr>
            <p:cNvPr id="87" name="그룹 86"/>
            <p:cNvGrpSpPr/>
            <p:nvPr/>
          </p:nvGrpSpPr>
          <p:grpSpPr>
            <a:xfrm>
              <a:off x="3623762" y="-4454185"/>
              <a:ext cx="5649596" cy="493640"/>
              <a:chOff x="3623760" y="-4454185"/>
              <a:chExt cx="5649596" cy="493640"/>
            </a:xfrm>
          </p:grpSpPr>
          <p:sp>
            <p:nvSpPr>
              <p:cNvPr id="123" name="모서리가 둥근 직사각형 122"/>
              <p:cNvSpPr/>
              <p:nvPr/>
            </p:nvSpPr>
            <p:spPr>
              <a:xfrm>
                <a:off x="3623760" y="-4421308"/>
                <a:ext cx="5459331" cy="457172"/>
              </a:xfrm>
              <a:prstGeom prst="roundRect">
                <a:avLst>
                  <a:gd name="adj" fmla="val 50000"/>
                </a:avLst>
              </a:prstGeom>
              <a:solidFill>
                <a:srgbClr val="47CCD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4050432" y="-4454185"/>
                <a:ext cx="5222924" cy="493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sz="2700">
                    <a:solidFill>
                      <a:schemeClr val="bg1"/>
                    </a:solidFill>
                    <a:latin typeface="한컴 윤고딕 250"/>
                    <a:ea typeface="한컴 윤고딕 250"/>
                    <a:cs typeface="Arial"/>
                  </a:rPr>
                  <a:t>  부정비리 차단 종합대책</a:t>
                </a:r>
              </a:p>
            </p:txBody>
          </p:sp>
        </p:grpSp>
        <p:grpSp>
          <p:nvGrpSpPr>
            <p:cNvPr id="88" name="그룹 87"/>
            <p:cNvGrpSpPr/>
            <p:nvPr/>
          </p:nvGrpSpPr>
          <p:grpSpPr>
            <a:xfrm>
              <a:off x="3292473" y="-4602235"/>
              <a:ext cx="728865" cy="757895"/>
              <a:chOff x="3292475" y="-4602236"/>
              <a:chExt cx="728865" cy="757895"/>
            </a:xfrm>
          </p:grpSpPr>
          <p:sp>
            <p:nvSpPr>
              <p:cNvPr id="89" name="타원 88"/>
              <p:cNvSpPr/>
              <p:nvPr/>
            </p:nvSpPr>
            <p:spPr>
              <a:xfrm>
                <a:off x="3292475" y="-4602236"/>
                <a:ext cx="728865" cy="757895"/>
              </a:xfrm>
              <a:prstGeom prst="ellipse">
                <a:avLst/>
              </a:prstGeom>
              <a:gradFill>
                <a:gsLst>
                  <a:gs pos="50000">
                    <a:schemeClr val="bg1"/>
                  </a:gs>
                  <a:gs pos="98000">
                    <a:schemeClr val="bg1">
                      <a:lumMod val="87000"/>
                    </a:schemeClr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  <a:effectLst>
                <a:outerShdw blurRad="190500" dist="114300" dir="2700000" sx="99000" sy="99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600"/>
              </a:p>
            </p:txBody>
          </p:sp>
          <p:sp>
            <p:nvSpPr>
              <p:cNvPr id="121" name="타원 120"/>
              <p:cNvSpPr/>
              <p:nvPr/>
            </p:nvSpPr>
            <p:spPr>
              <a:xfrm>
                <a:off x="3413952" y="-4475920"/>
                <a:ext cx="485910" cy="505263"/>
              </a:xfrm>
              <a:prstGeom prst="ellipse">
                <a:avLst/>
              </a:prstGeom>
              <a:solidFill>
                <a:srgbClr val="47CCD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3358062" y="-4458403"/>
                <a:ext cx="607378" cy="4528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lang="ko-KR" altLang="en-US"/>
                </a:pPr>
                <a:r>
                  <a:rPr lang="en-US" altLang="ko-KR" sz="2400" b="1">
                    <a:solidFill>
                      <a:schemeClr val="bg1"/>
                    </a:solidFill>
                    <a:latin typeface="Arial"/>
                    <a:cs typeface="Arial"/>
                  </a:rPr>
                  <a:t>03</a:t>
                </a:r>
                <a:endParaRPr lang="ko-KR" altLang="en-US" sz="2400" b="1">
                  <a:solidFill>
                    <a:schemeClr val="bg1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163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64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grpSp>
        <p:nvGrpSpPr>
          <p:cNvPr id="173" name="그룹 124"/>
          <p:cNvGrpSpPr/>
          <p:nvPr/>
        </p:nvGrpSpPr>
        <p:grpSpPr>
          <a:xfrm>
            <a:off x="4372109" y="5851560"/>
            <a:ext cx="4771892" cy="757895"/>
            <a:chOff x="3292474" y="-4602237"/>
            <a:chExt cx="5230584" cy="757895"/>
          </a:xfrm>
        </p:grpSpPr>
        <p:grpSp>
          <p:nvGrpSpPr>
            <p:cNvPr id="174" name="그룹 125"/>
            <p:cNvGrpSpPr/>
            <p:nvPr/>
          </p:nvGrpSpPr>
          <p:grpSpPr>
            <a:xfrm>
              <a:off x="3623756" y="-4444849"/>
              <a:ext cx="4899302" cy="500348"/>
              <a:chOff x="3623761" y="-4444847"/>
              <a:chExt cx="4899303" cy="500348"/>
            </a:xfrm>
          </p:grpSpPr>
          <p:sp>
            <p:nvSpPr>
              <p:cNvPr id="175" name="모서리가 둥근 직사각형 130"/>
              <p:cNvSpPr/>
              <p:nvPr/>
            </p:nvSpPr>
            <p:spPr>
              <a:xfrm>
                <a:off x="3623761" y="-4421308"/>
                <a:ext cx="4889161" cy="45717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anchor="ctr">
                <a:noAutofit/>
              </a:bodyPr>
              <a:lstStyle/>
              <a:p>
                <a:pPr algn="ctr">
                  <a:defRPr lang="ko-KR" altLang="en-US"/>
                </a:pPr>
                <a:endParaRPr lang="ko-KR" alt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176" name="TextBox 131"/>
              <p:cNvSpPr txBox="1"/>
              <p:nvPr/>
            </p:nvSpPr>
            <p:spPr>
              <a:xfrm>
                <a:off x="4534274" y="-4444847"/>
                <a:ext cx="3988789" cy="500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sz="2700">
                    <a:solidFill>
                      <a:schemeClr val="bg1"/>
                    </a:solidFill>
                    <a:latin typeface="한컴 윤고딕 250"/>
                    <a:ea typeface="한컴 윤고딕 250"/>
                    <a:cs typeface="Arial"/>
                  </a:rPr>
                  <a:t>주요 추진일정</a:t>
                </a:r>
              </a:p>
            </p:txBody>
          </p:sp>
        </p:grpSp>
        <p:grpSp>
          <p:nvGrpSpPr>
            <p:cNvPr id="177" name="그룹 126"/>
            <p:cNvGrpSpPr/>
            <p:nvPr/>
          </p:nvGrpSpPr>
          <p:grpSpPr>
            <a:xfrm>
              <a:off x="3292474" y="-4602237"/>
              <a:ext cx="789683" cy="757895"/>
              <a:chOff x="3292474" y="-4602236"/>
              <a:chExt cx="789683" cy="757895"/>
            </a:xfrm>
          </p:grpSpPr>
          <p:sp>
            <p:nvSpPr>
              <p:cNvPr id="178" name="타원 127"/>
              <p:cNvSpPr/>
              <p:nvPr/>
            </p:nvSpPr>
            <p:spPr>
              <a:xfrm>
                <a:off x="3292474" y="-4602236"/>
                <a:ext cx="789683" cy="757895"/>
              </a:xfrm>
              <a:prstGeom prst="ellipse">
                <a:avLst/>
              </a:prstGeom>
              <a:gradFill>
                <a:gsLst>
                  <a:gs pos="50000">
                    <a:schemeClr val="bg1"/>
                  </a:gs>
                  <a:gs pos="98000">
                    <a:schemeClr val="bg1">
                      <a:lumMod val="87000"/>
                    </a:schemeClr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  <a:effectLst>
                <a:outerShdw blurRad="190500" dist="114300" dir="2700000" sx="99000" sy="99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600"/>
              </a:p>
            </p:txBody>
          </p:sp>
          <p:sp>
            <p:nvSpPr>
              <p:cNvPr id="179" name="타원 128"/>
              <p:cNvSpPr/>
              <p:nvPr/>
            </p:nvSpPr>
            <p:spPr>
              <a:xfrm>
                <a:off x="3413951" y="-4475920"/>
                <a:ext cx="526456" cy="505263"/>
              </a:xfrm>
              <a:prstGeom prst="ellipse">
                <a:avLst/>
              </a:prstGeom>
              <a:solidFill>
                <a:schemeClr val="bg1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anchor="ctr">
                <a:noAutofit/>
              </a:bodyPr>
              <a:lstStyle/>
              <a:p>
                <a:pPr algn="ctr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180" name="TextBox 129"/>
              <p:cNvSpPr txBox="1"/>
              <p:nvPr/>
            </p:nvSpPr>
            <p:spPr>
              <a:xfrm>
                <a:off x="3358061" y="-4458400"/>
                <a:ext cx="658062" cy="4528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lang="ko-KR" altLang="en-US"/>
                </a:pPr>
                <a:r>
                  <a:rPr lang="en-US" altLang="ko-KR" sz="2400" b="1">
                    <a:solidFill>
                      <a:schemeClr val="bg1"/>
                    </a:solidFill>
                    <a:latin typeface="Arial"/>
                    <a:cs typeface="Arial"/>
                  </a:rPr>
                  <a:t>0</a:t>
                </a:r>
                <a:r>
                  <a:rPr lang="ko-KR" altLang="en-US" sz="2400" b="1">
                    <a:solidFill>
                      <a:schemeClr val="bg1"/>
                    </a:solidFill>
                    <a:latin typeface="Arial"/>
                    <a:cs typeface="Arial"/>
                  </a:rPr>
                  <a:t>4</a:t>
                </a:r>
              </a:p>
            </p:txBody>
          </p:sp>
        </p:grpSp>
      </p:grpSp>
      <p:sp>
        <p:nvSpPr>
          <p:cNvPr id="181" name="TextBox 123"/>
          <p:cNvSpPr txBox="1"/>
          <p:nvPr/>
        </p:nvSpPr>
        <p:spPr>
          <a:xfrm>
            <a:off x="3879786" y="3429000"/>
            <a:ext cx="5585103" cy="2465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 lang="ko-KR" altLang="en-US"/>
            </a:pPr>
            <a:r>
              <a:rPr lang="ko-KR" altLang="en-US" sz="2000">
                <a:solidFill>
                  <a:schemeClr val="accent5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3-1. 장기 인․허가담당 의무전보제</a:t>
            </a:r>
          </a:p>
          <a:p>
            <a:pPr lvl="0">
              <a:lnSpc>
                <a:spcPct val="130000"/>
              </a:lnSpc>
              <a:defRPr lang="ko-KR" altLang="en-US"/>
            </a:pPr>
            <a:r>
              <a:rPr lang="ko-KR" altLang="en-US" sz="2000">
                <a:solidFill>
                  <a:schemeClr val="accent5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  3-2. 퇴직공무원과 유착 근절</a:t>
            </a:r>
          </a:p>
          <a:p>
            <a:pPr lvl="0">
              <a:lnSpc>
                <a:spcPct val="130000"/>
              </a:lnSpc>
              <a:defRPr lang="ko-KR" altLang="en-US"/>
            </a:pPr>
            <a:r>
              <a:rPr lang="ko-KR" altLang="en-US" sz="2000">
                <a:solidFill>
                  <a:schemeClr val="accent5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    3-3. 재산등록 대상자 합리적 조정     </a:t>
            </a:r>
          </a:p>
          <a:p>
            <a:pPr lvl="0">
              <a:lnSpc>
                <a:spcPct val="130000"/>
              </a:lnSpc>
              <a:defRPr lang="ko-KR" altLang="en-US"/>
            </a:pPr>
            <a:r>
              <a:rPr lang="ko-KR" altLang="en-US" sz="2000">
                <a:solidFill>
                  <a:schemeClr val="accent5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      3-4. 계약분야 비리 원천적 차단</a:t>
            </a:r>
          </a:p>
          <a:p>
            <a:pPr lvl="0">
              <a:lnSpc>
                <a:spcPct val="130000"/>
              </a:lnSpc>
              <a:defRPr lang="ko-KR" altLang="en-US"/>
            </a:pPr>
            <a:r>
              <a:rPr lang="ko-KR" altLang="en-US" sz="2000">
                <a:solidFill>
                  <a:schemeClr val="accent5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        3-5. 공익제보 활성화</a:t>
            </a:r>
          </a:p>
          <a:p>
            <a:pPr lvl="0">
              <a:lnSpc>
                <a:spcPct val="130000"/>
              </a:lnSpc>
              <a:defRPr lang="ko-KR" altLang="en-US"/>
            </a:pPr>
            <a:r>
              <a:rPr lang="ko-KR" altLang="en-US" sz="2000">
                <a:solidFill>
                  <a:schemeClr val="accent5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          3-6. 공직윤리 쇄신 및 시민참여 확대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 cstate="email">
            <a:grayscl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" name="모서리가 둥근 직사각형 1"/>
          <p:cNvSpPr/>
          <p:nvPr/>
        </p:nvSpPr>
        <p:spPr>
          <a:xfrm>
            <a:off x="361987" y="317835"/>
            <a:ext cx="8426845" cy="6180310"/>
          </a:xfrm>
          <a:prstGeom prst="roundRect">
            <a:avLst>
              <a:gd name="adj" fmla="val 0"/>
            </a:avLst>
          </a:prstGeom>
          <a:solidFill>
            <a:srgbClr val="FBFBFB">
              <a:alpha val="95000"/>
            </a:srgbClr>
          </a:solidFill>
          <a:ln w="19050">
            <a:solidFill>
              <a:srgbClr val="0C3958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125629" y="3649980"/>
            <a:ext cx="4356484" cy="137731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Char char="§"/>
              <a:defRPr lang="ko-KR"/>
            </a:pPr>
            <a:r>
              <a:rPr lang="en-US" altLang="ko-KR" sz="3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HY견고딕"/>
                <a:cs typeface="Arial"/>
              </a:rPr>
              <a:t>  </a:t>
            </a:r>
            <a:r>
              <a:rPr lang="ko-KR" altLang="en-US" sz="30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추진배경</a:t>
            </a: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None/>
              <a:defRPr lang="ko-KR"/>
            </a:pPr>
            <a:endParaRPr lang="ko-KR" altLang="en-US" sz="500">
              <a:solidFill>
                <a:schemeClr val="tx1">
                  <a:lumMod val="75000"/>
                  <a:lumOff val="25000"/>
                </a:schemeClr>
              </a:solidFill>
              <a:latin typeface="한컴 윤고딕 250"/>
              <a:ea typeface="한컴 윤고딕 250"/>
              <a:cs typeface="Arial"/>
            </a:endParaRPr>
          </a:p>
          <a:p>
            <a:pPr>
              <a:lnSpc>
                <a:spcPct val="130000"/>
              </a:lnSpc>
              <a:buFont typeface="Wingdings"/>
              <a:buChar char="§"/>
              <a:defRPr lang="ko-KR"/>
            </a:pPr>
            <a:r>
              <a:rPr lang="en-US" altLang="ko-KR" sz="3000">
                <a:solidFill>
                  <a:schemeClr val="tx1">
                    <a:lumMod val="75000"/>
                    <a:lumOff val="25000"/>
                  </a:schemeClr>
                </a:solidFill>
                <a:latin typeface="HY수평선B"/>
                <a:ea typeface="HY수평선B"/>
                <a:cs typeface="Arial"/>
              </a:rPr>
              <a:t> </a:t>
            </a:r>
            <a:r>
              <a:rPr lang="ko-KR" altLang="en-US" sz="100">
                <a:solidFill>
                  <a:schemeClr val="tx1">
                    <a:lumMod val="75000"/>
                    <a:lumOff val="25000"/>
                  </a:schemeClr>
                </a:solidFill>
                <a:latin typeface="HY수평선B"/>
                <a:ea typeface="HY수평선B"/>
                <a:cs typeface="Arial"/>
              </a:rPr>
              <a:t>                </a:t>
            </a:r>
            <a:r>
              <a:rPr lang="ko-KR" altLang="en-US" sz="1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30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추진경과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13362" y="1884818"/>
            <a:ext cx="5546761" cy="1003526"/>
            <a:chOff x="13362" y="1884818"/>
            <a:chExt cx="5546761" cy="1003526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tretch>
              <a:fillRect/>
            </a:stretch>
          </p:blipFill>
          <p:spPr>
            <a:xfrm>
              <a:off x="13362" y="1884818"/>
              <a:ext cx="5546761" cy="100352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217713" y="1927307"/>
              <a:ext cx="4660062" cy="852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 lang="ko-KR" altLang="en-US"/>
              </a:pPr>
              <a:r>
                <a:rPr lang="en-US" altLang="ko-KR" sz="5000" spc="-155">
                  <a:solidFill>
                    <a:srgbClr val="FFFF00"/>
                  </a:solidFill>
                  <a:latin typeface="HY수평선B"/>
                  <a:ea typeface="HY수평선B"/>
                </a:rPr>
                <a:t>01</a:t>
              </a:r>
              <a:r>
                <a:rPr lang="en-US" altLang="ko-KR" sz="5000" spc="-155">
                  <a:solidFill>
                    <a:schemeClr val="bg1"/>
                  </a:solidFill>
                  <a:latin typeface="HY수평선B"/>
                  <a:ea typeface="HY수평선B"/>
                </a:rPr>
                <a:t> </a:t>
              </a:r>
              <a:r>
                <a:rPr lang="ko-KR" altLang="en-US" sz="4800" spc="-148">
                  <a:solidFill>
                    <a:schemeClr val="bg1"/>
                  </a:solidFill>
                  <a:latin typeface="HY수평선B"/>
                  <a:ea typeface="HY수평선B"/>
                </a:rPr>
                <a:t>추진배경</a:t>
              </a:r>
            </a:p>
          </p:txBody>
        </p:sp>
      </p:grpSp>
      <p:sp>
        <p:nvSpPr>
          <p:cNvPr id="20" name="직사각형 14"/>
          <p:cNvSpPr/>
          <p:nvPr/>
        </p:nvSpPr>
        <p:spPr>
          <a:xfrm>
            <a:off x="2223639" y="5569663"/>
            <a:ext cx="4902162" cy="231883"/>
          </a:xfrm>
          <a:prstGeom prst="rect">
            <a:avLst/>
          </a:prstGeom>
          <a:solidFill>
            <a:srgbClr val="D9D9D9"/>
          </a:solid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4553821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추진배경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1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1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76" name="모서리가 둥근 직사각형 42"/>
          <p:cNvSpPr/>
          <p:nvPr/>
        </p:nvSpPr>
        <p:spPr>
          <a:xfrm>
            <a:off x="572541" y="3164382"/>
            <a:ext cx="8323459" cy="1145952"/>
          </a:xfrm>
          <a:prstGeom prst="roundRect">
            <a:avLst>
              <a:gd name="adj" fmla="val 8915"/>
            </a:avLst>
          </a:prstGeom>
          <a:solidFill>
            <a:schemeClr val="bg1"/>
          </a:solidFill>
          <a:ln w="63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36980" name="그룹 57"/>
          <p:cNvGrpSpPr/>
          <p:nvPr/>
        </p:nvGrpSpPr>
        <p:grpSpPr>
          <a:xfrm>
            <a:off x="572541" y="1747625"/>
            <a:ext cx="8323460" cy="1508662"/>
            <a:chOff x="1320416" y="1701031"/>
            <a:chExt cx="6840760" cy="1508662"/>
          </a:xfrm>
        </p:grpSpPr>
        <p:sp>
          <p:nvSpPr>
            <p:cNvPr id="36981" name="모서리가 둥근 직사각형 58"/>
            <p:cNvSpPr/>
            <p:nvPr/>
          </p:nvSpPr>
          <p:spPr>
            <a:xfrm>
              <a:off x="1320416" y="1701031"/>
              <a:ext cx="6840760" cy="1145952"/>
            </a:xfrm>
            <a:prstGeom prst="roundRect">
              <a:avLst>
                <a:gd name="adj" fmla="val 8915"/>
              </a:avLst>
            </a:prstGeom>
            <a:solidFill>
              <a:schemeClr val="bg1"/>
            </a:solidFill>
            <a:ln w="63500">
              <a:solidFill>
                <a:srgbClr val="D4ED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6982" name="이등변 삼각형 59"/>
            <p:cNvSpPr/>
            <p:nvPr/>
          </p:nvSpPr>
          <p:spPr>
            <a:xfrm rot="10800000">
              <a:off x="7459985" y="2771547"/>
              <a:ext cx="512440" cy="43814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rgbClr val="D4ED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6983" name="TextBox 60"/>
          <p:cNvSpPr txBox="1"/>
          <p:nvPr/>
        </p:nvSpPr>
        <p:spPr>
          <a:xfrm>
            <a:off x="859239" y="2091986"/>
            <a:ext cx="8057236" cy="468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도시교통본부 직원 뇌물수수 및 공직기강 해이사례 발생</a:t>
            </a:r>
          </a:p>
        </p:txBody>
      </p:sp>
      <p:grpSp>
        <p:nvGrpSpPr>
          <p:cNvPr id="36984" name="그룹 61"/>
          <p:cNvGrpSpPr/>
          <p:nvPr/>
        </p:nvGrpSpPr>
        <p:grpSpPr>
          <a:xfrm>
            <a:off x="141263" y="2041316"/>
            <a:ext cx="560270" cy="535781"/>
            <a:chOff x="889137" y="1994722"/>
            <a:chExt cx="758146" cy="535781"/>
          </a:xfrm>
        </p:grpSpPr>
        <p:sp>
          <p:nvSpPr>
            <p:cNvPr id="36985" name="양쪽 모서리가 둥근 사각형 62"/>
            <p:cNvSpPr/>
            <p:nvPr/>
          </p:nvSpPr>
          <p:spPr>
            <a:xfrm rot="5400000">
              <a:off x="1000319" y="1883540"/>
              <a:ext cx="535781" cy="758146"/>
            </a:xfrm>
            <a:prstGeom prst="round2SameRect">
              <a:avLst>
                <a:gd name="adj1" fmla="val 10000"/>
                <a:gd name="adj2" fmla="val 0"/>
              </a:avLst>
            </a:prstGeom>
            <a:solidFill>
              <a:srgbClr val="8DD03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pic>
          <p:nvPicPr>
            <p:cNvPr id="36986" name="그림 63" descr="738-6.png"/>
            <p:cNvPicPr>
              <a:picLocks noChangeAspect="1"/>
            </p:cNvPicPr>
            <p:nvPr/>
          </p:nvPicPr>
          <p:blipFill rotWithShape="1">
            <a:blip r:embed="rId2" cstate="email">
              <a:lum bright="100000"/>
            </a:blip>
            <a:srcRect/>
            <a:stretch>
              <a:fillRect/>
            </a:stretch>
          </p:blipFill>
          <p:spPr>
            <a:xfrm flipH="1">
              <a:off x="891983" y="1998340"/>
              <a:ext cx="543254" cy="458341"/>
            </a:xfrm>
            <a:prstGeom prst="rect">
              <a:avLst/>
            </a:prstGeom>
          </p:spPr>
        </p:pic>
      </p:grpSp>
      <p:sp>
        <p:nvSpPr>
          <p:cNvPr id="36989" name="TextBox 68"/>
          <p:cNvSpPr txBox="1"/>
          <p:nvPr/>
        </p:nvSpPr>
        <p:spPr>
          <a:xfrm>
            <a:off x="1058401" y="3782220"/>
            <a:ext cx="8085599" cy="41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200" b="1" i="1">
                <a:solidFill>
                  <a:schemeClr val="tx1">
                    <a:lumMod val="50000"/>
                    <a:lumOff val="50000"/>
                  </a:schemeClr>
                </a:solidFill>
                <a:latin typeface="한컴 윤고딕 230"/>
                <a:ea typeface="한컴 윤고딕 230"/>
                <a:cs typeface="Arial"/>
              </a:rPr>
              <a:t>시민․내부제보를 위한 공익제보 신고창구 다양화 및 활성화 필요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grpSp>
        <p:nvGrpSpPr>
          <p:cNvPr id="36999" name="그룹 20"/>
          <p:cNvGrpSpPr/>
          <p:nvPr/>
        </p:nvGrpSpPr>
        <p:grpSpPr>
          <a:xfrm>
            <a:off x="-1106390" y="4980908"/>
            <a:ext cx="10518775" cy="1654641"/>
            <a:chOff x="-1117288" y="5103747"/>
            <a:chExt cx="10518775" cy="1358719"/>
          </a:xfrm>
        </p:grpSpPr>
        <p:sp>
          <p:nvSpPr>
            <p:cNvPr id="37000" name="직사각형 21"/>
            <p:cNvSpPr/>
            <p:nvPr/>
          </p:nvSpPr>
          <p:spPr>
            <a:xfrm>
              <a:off x="0" y="5193502"/>
              <a:ext cx="9146571" cy="1268964"/>
            </a:xfrm>
            <a:prstGeom prst="rect">
              <a:avLst/>
            </a:prstGeom>
            <a:solidFill>
              <a:srgbClr val="E6E6E6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pic>
          <p:nvPicPr>
            <p:cNvPr id="37001" name="그림 22"/>
            <p:cNvPicPr/>
            <p:nvPr/>
          </p:nvPicPr>
          <p:blipFill rotWithShape="1">
            <a:blip r:embed="rId3" cstate="email">
              <a:lum bright="42000"/>
            </a:blip>
            <a:srcRect/>
            <a:stretch>
              <a:fillRect/>
            </a:stretch>
          </p:blipFill>
          <p:spPr>
            <a:xfrm rot="16200000" flipH="1">
              <a:off x="3954689" y="31770"/>
              <a:ext cx="374821" cy="10518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</p:grpSp>
      <p:sp>
        <p:nvSpPr>
          <p:cNvPr id="37002" name="직사각형 24"/>
          <p:cNvSpPr/>
          <p:nvPr/>
        </p:nvSpPr>
        <p:spPr>
          <a:xfrm>
            <a:off x="465681" y="5717740"/>
            <a:ext cx="8212638" cy="5844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000" i="0" spc="5">
                <a:solidFill>
                  <a:srgbClr val="404040">
                    <a:alpha val="100000"/>
                  </a:srgbClr>
                </a:solidFill>
                <a:latin typeface="HY수평선B"/>
                <a:ea typeface="HY수평선B"/>
                <a:sym typeface="Wingdings"/>
              </a:rPr>
              <a:t>서울시 공무원 부정비리 차단 종합대책 수립</a:t>
            </a:r>
          </a:p>
        </p:txBody>
      </p:sp>
      <p:sp>
        <p:nvSpPr>
          <p:cNvPr id="37003" name="자유형 35"/>
          <p:cNvSpPr/>
          <p:nvPr/>
        </p:nvSpPr>
        <p:spPr>
          <a:xfrm>
            <a:off x="365690" y="4387663"/>
            <a:ext cx="8280401" cy="1137211"/>
          </a:xfrm>
          <a:custGeom>
            <a:avLst/>
            <a:gdLst>
              <a:gd name="connsiteX0" fmla="*/ 0 w 2664296"/>
              <a:gd name="connsiteY0" fmla="*/ 864096 h 1728192"/>
              <a:gd name="connsiteX1" fmla="*/ 666074 w 2664296"/>
              <a:gd name="connsiteY1" fmla="*/ 864096 h 1728192"/>
              <a:gd name="connsiteX2" fmla="*/ 666074 w 2664296"/>
              <a:gd name="connsiteY2" fmla="*/ 0 h 1728192"/>
              <a:gd name="connsiteX3" fmla="*/ 1998222 w 2664296"/>
              <a:gd name="connsiteY3" fmla="*/ 0 h 1728192"/>
              <a:gd name="connsiteX4" fmla="*/ 1998222 w 2664296"/>
              <a:gd name="connsiteY4" fmla="*/ 864096 h 1728192"/>
              <a:gd name="connsiteX5" fmla="*/ 2664296 w 2664296"/>
              <a:gd name="connsiteY5" fmla="*/ 864096 h 1728192"/>
              <a:gd name="connsiteX6" fmla="*/ 1332148 w 2664296"/>
              <a:gd name="connsiteY6" fmla="*/ 1728192 h 1728192"/>
              <a:gd name="connsiteX7" fmla="*/ 0 w 2664296"/>
              <a:gd name="connsiteY7" fmla="*/ 864096 h 1728192"/>
              <a:gd name="connsiteX0" fmla="*/ 2771539 w 5435835"/>
              <a:gd name="connsiteY0" fmla="*/ 1224260 h 2088356"/>
              <a:gd name="connsiteX1" fmla="*/ 3437613 w 5435835"/>
              <a:gd name="connsiteY1" fmla="*/ 1224260 h 2088356"/>
              <a:gd name="connsiteX2" fmla="*/ 0 w 5435835"/>
              <a:gd name="connsiteY2" fmla="*/ 0 h 2088356"/>
              <a:gd name="connsiteX3" fmla="*/ 4769761 w 5435835"/>
              <a:gd name="connsiteY3" fmla="*/ 360164 h 2088356"/>
              <a:gd name="connsiteX4" fmla="*/ 4769761 w 5435835"/>
              <a:gd name="connsiteY4" fmla="*/ 1224260 h 2088356"/>
              <a:gd name="connsiteX5" fmla="*/ 5435835 w 5435835"/>
              <a:gd name="connsiteY5" fmla="*/ 1224260 h 2088356"/>
              <a:gd name="connsiteX6" fmla="*/ 4103687 w 5435835"/>
              <a:gd name="connsiteY6" fmla="*/ 2088356 h 2088356"/>
              <a:gd name="connsiteX7" fmla="*/ 2771539 w 5435835"/>
              <a:gd name="connsiteY7" fmla="*/ 1224260 h 2088356"/>
              <a:gd name="connsiteX0" fmla="*/ 2771539 w 8280401"/>
              <a:gd name="connsiteY0" fmla="*/ 1224260 h 2088356"/>
              <a:gd name="connsiteX1" fmla="*/ 3437613 w 8280401"/>
              <a:gd name="connsiteY1" fmla="*/ 1224260 h 2088356"/>
              <a:gd name="connsiteX2" fmla="*/ 0 w 8280401"/>
              <a:gd name="connsiteY2" fmla="*/ 0 h 2088356"/>
              <a:gd name="connsiteX3" fmla="*/ 8280401 w 8280401"/>
              <a:gd name="connsiteY3" fmla="*/ 0 h 2088356"/>
              <a:gd name="connsiteX4" fmla="*/ 4769761 w 8280401"/>
              <a:gd name="connsiteY4" fmla="*/ 1224260 h 2088356"/>
              <a:gd name="connsiteX5" fmla="*/ 5435835 w 8280401"/>
              <a:gd name="connsiteY5" fmla="*/ 1224260 h 2088356"/>
              <a:gd name="connsiteX6" fmla="*/ 4103687 w 8280401"/>
              <a:gd name="connsiteY6" fmla="*/ 2088356 h 2088356"/>
              <a:gd name="connsiteX7" fmla="*/ 2771539 w 8280401"/>
              <a:gd name="connsiteY7" fmla="*/ 1224260 h 2088356"/>
              <a:gd name="connsiteX0" fmla="*/ 2771539 w 8280401"/>
              <a:gd name="connsiteY0" fmla="*/ 1224260 h 2088356"/>
              <a:gd name="connsiteX1" fmla="*/ 3815656 w 8280401"/>
              <a:gd name="connsiteY1" fmla="*/ 1440284 h 2088356"/>
              <a:gd name="connsiteX2" fmla="*/ 0 w 8280401"/>
              <a:gd name="connsiteY2" fmla="*/ 0 h 2088356"/>
              <a:gd name="connsiteX3" fmla="*/ 8280401 w 8280401"/>
              <a:gd name="connsiteY3" fmla="*/ 0 h 2088356"/>
              <a:gd name="connsiteX4" fmla="*/ 4769761 w 8280401"/>
              <a:gd name="connsiteY4" fmla="*/ 1224260 h 2088356"/>
              <a:gd name="connsiteX5" fmla="*/ 5435835 w 8280401"/>
              <a:gd name="connsiteY5" fmla="*/ 1224260 h 2088356"/>
              <a:gd name="connsiteX6" fmla="*/ 4103687 w 8280401"/>
              <a:gd name="connsiteY6" fmla="*/ 2088356 h 2088356"/>
              <a:gd name="connsiteX7" fmla="*/ 2771539 w 8280401"/>
              <a:gd name="connsiteY7" fmla="*/ 1224260 h 2088356"/>
              <a:gd name="connsiteX0" fmla="*/ 2771539 w 8280401"/>
              <a:gd name="connsiteY0" fmla="*/ 1224260 h 2088356"/>
              <a:gd name="connsiteX1" fmla="*/ 3815656 w 8280401"/>
              <a:gd name="connsiteY1" fmla="*/ 1440284 h 2088356"/>
              <a:gd name="connsiteX2" fmla="*/ 0 w 8280401"/>
              <a:gd name="connsiteY2" fmla="*/ 0 h 2088356"/>
              <a:gd name="connsiteX3" fmla="*/ 8280401 w 8280401"/>
              <a:gd name="connsiteY3" fmla="*/ 0 h 2088356"/>
              <a:gd name="connsiteX4" fmla="*/ 4391720 w 8280401"/>
              <a:gd name="connsiteY4" fmla="*/ 1440284 h 2088356"/>
              <a:gd name="connsiteX5" fmla="*/ 5435835 w 8280401"/>
              <a:gd name="connsiteY5" fmla="*/ 1224260 h 2088356"/>
              <a:gd name="connsiteX6" fmla="*/ 4103687 w 8280401"/>
              <a:gd name="connsiteY6" fmla="*/ 2088356 h 2088356"/>
              <a:gd name="connsiteX7" fmla="*/ 2771539 w 8280401"/>
              <a:gd name="connsiteY7" fmla="*/ 1224260 h 2088356"/>
              <a:gd name="connsiteX0" fmla="*/ 2771539 w 8280401"/>
              <a:gd name="connsiteY0" fmla="*/ 1224260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5435835 w 8280401"/>
              <a:gd name="connsiteY5" fmla="*/ 1224260 h 1872332"/>
              <a:gd name="connsiteX6" fmla="*/ 4103688 w 8280401"/>
              <a:gd name="connsiteY6" fmla="*/ 1872332 h 1872332"/>
              <a:gd name="connsiteX7" fmla="*/ 2771539 w 8280401"/>
              <a:gd name="connsiteY7" fmla="*/ 1224260 h 1872332"/>
              <a:gd name="connsiteX0" fmla="*/ 2771539 w 8280401"/>
              <a:gd name="connsiteY0" fmla="*/ 1224260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2771539 w 8280401"/>
              <a:gd name="connsiteY7" fmla="*/ 1224260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80401" h="1872332">
                <a:moveTo>
                  <a:pt x="3383608" y="1368276"/>
                </a:moveTo>
                <a:lnTo>
                  <a:pt x="3815656" y="1440284"/>
                </a:lnTo>
                <a:cubicBezTo>
                  <a:pt x="3459039" y="1001861"/>
                  <a:pt x="3038797" y="572815"/>
                  <a:pt x="0" y="0"/>
                </a:cubicBezTo>
                <a:lnTo>
                  <a:pt x="8280401" y="0"/>
                </a:lnTo>
                <a:cubicBezTo>
                  <a:pt x="6258662" y="268015"/>
                  <a:pt x="4700671" y="849461"/>
                  <a:pt x="4391720" y="1440284"/>
                </a:cubicBezTo>
                <a:lnTo>
                  <a:pt x="4895776" y="1368276"/>
                </a:lnTo>
                <a:lnTo>
                  <a:pt x="4103688" y="1872332"/>
                </a:lnTo>
                <a:lnTo>
                  <a:pt x="3383608" y="1368276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30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004" name="TextBox 66"/>
          <p:cNvSpPr txBox="1"/>
          <p:nvPr/>
        </p:nvSpPr>
        <p:spPr>
          <a:xfrm>
            <a:off x="1032744" y="3220402"/>
            <a:ext cx="8579026" cy="416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200" b="1" i="1">
                <a:solidFill>
                  <a:schemeClr val="tx1">
                    <a:lumMod val="50000"/>
                    <a:lumOff val="50000"/>
                  </a:schemeClr>
                </a:solidFill>
                <a:latin typeface="한컴 윤고딕 230"/>
                <a:ea typeface="한컴 윤고딕 230"/>
                <a:cs typeface="Arial"/>
              </a:rPr>
              <a:t>비리발생을 예방할 수 있는 근본적인 제도적 개선 대책 필요 </a:t>
            </a:r>
          </a:p>
        </p:txBody>
      </p:sp>
      <p:sp>
        <p:nvSpPr>
          <p:cNvPr id="37005" name="Freeform 5"/>
          <p:cNvSpPr/>
          <p:nvPr/>
        </p:nvSpPr>
        <p:spPr>
          <a:xfrm>
            <a:off x="882408" y="3357829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007" name="Freeform 5"/>
          <p:cNvSpPr/>
          <p:nvPr/>
        </p:nvSpPr>
        <p:spPr>
          <a:xfrm>
            <a:off x="917376" y="3940811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4553821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언론보도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1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1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pic>
        <p:nvPicPr>
          <p:cNvPr id="37004" name="그림 20" descr="Untitled-1 copy.png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2713136" y="1162421"/>
            <a:ext cx="5804563" cy="6165304"/>
          </a:xfrm>
          <a:prstGeom prst="rect">
            <a:avLst/>
          </a:prstGeom>
        </p:spPr>
      </p:pic>
      <p:grpSp>
        <p:nvGrpSpPr>
          <p:cNvPr id="37005" name="그룹 43"/>
          <p:cNvGrpSpPr/>
          <p:nvPr/>
        </p:nvGrpSpPr>
        <p:grpSpPr>
          <a:xfrm>
            <a:off x="868006" y="5029198"/>
            <a:ext cx="4540250" cy="1419225"/>
            <a:chOff x="552108" y="1591900"/>
            <a:chExt cx="6874946" cy="1419225"/>
          </a:xfrm>
        </p:grpSpPr>
        <p:sp>
          <p:nvSpPr>
            <p:cNvPr id="37006" name="직사각형 44"/>
            <p:cNvSpPr/>
            <p:nvPr/>
          </p:nvSpPr>
          <p:spPr>
            <a:xfrm>
              <a:off x="552108" y="1591900"/>
              <a:ext cx="6874946" cy="1419225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indent="-182563" latinLnBrk="0">
                <a:lnSpc>
                  <a:spcPct val="13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2300" spc="-74">
                  <a:solidFill>
                    <a:schemeClr val="tx1"/>
                  </a:solidFill>
                  <a:latin typeface="한컴 윤고딕 230"/>
                  <a:ea typeface="한컴 윤고딕 230"/>
                  <a:cs typeface="+mj-cs"/>
                </a:rPr>
                <a:t>           </a:t>
              </a:r>
              <a:r>
                <a:rPr lang="ko-KR" altLang="en-US" sz="2300" spc="-74">
                  <a:solidFill>
                    <a:schemeClr val="tx1"/>
                  </a:solidFill>
                  <a:latin typeface="한컴 윤고딕 240"/>
                  <a:ea typeface="한컴 윤고딕 240"/>
                  <a:cs typeface="+mj-cs"/>
                </a:rPr>
                <a:t>서울대공원 간부, </a:t>
              </a:r>
            </a:p>
            <a:p>
              <a:pPr indent="-182563" algn="ctr" latinLnBrk="0">
                <a:lnSpc>
                  <a:spcPct val="15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2300" spc="-74">
                  <a:solidFill>
                    <a:schemeClr val="tx1"/>
                  </a:solidFill>
                  <a:latin typeface="한컴 윤고딕 240"/>
                  <a:ea typeface="한컴 윤고딕 240"/>
                  <a:cs typeface="+mj-cs"/>
                </a:rPr>
                <a:t>여직원</a:t>
              </a:r>
              <a:r>
                <a:rPr lang="ko-KR" altLang="en-US" sz="2300" spc="-74">
                  <a:solidFill>
                    <a:srgbClr val="FF0000"/>
                  </a:solidFill>
                </a:rPr>
                <a:t> </a:t>
              </a:r>
              <a:r>
                <a:rPr lang="ko-KR" altLang="en-US" sz="2500" b="1" spc="-80">
                  <a:solidFill>
                    <a:schemeClr val="accent2">
                      <a:lumMod val="70000"/>
                    </a:schemeClr>
                  </a:solidFill>
                  <a:latin typeface="한컴 윤고딕 230"/>
                  <a:ea typeface="한컴 윤고딕 230"/>
                  <a:cs typeface="+mj-cs"/>
                </a:rPr>
                <a:t>성희롱</a:t>
              </a:r>
              <a:r>
                <a:rPr lang="ko-KR" altLang="en-US" sz="2500" b="1" spc="-80">
                  <a:solidFill>
                    <a:schemeClr val="accent2">
                      <a:lumMod val="90000"/>
                    </a:schemeClr>
                  </a:solidFill>
                  <a:latin typeface="한컴 윤고딕 230"/>
                  <a:ea typeface="한컴 윤고딕 230"/>
                  <a:cs typeface="+mj-cs"/>
                </a:rPr>
                <a:t> </a:t>
              </a:r>
              <a:r>
                <a:rPr lang="ko-KR" altLang="en-US" sz="2300" spc="-74">
                  <a:solidFill>
                    <a:schemeClr val="tx1"/>
                  </a:solidFill>
                  <a:latin typeface="한컴 윤고딕 240"/>
                  <a:ea typeface="한컴 윤고딕 240"/>
                  <a:cs typeface="+mj-cs"/>
                </a:rPr>
                <a:t>의혹으로 대기발령</a:t>
              </a:r>
              <a:r>
                <a:rPr lang="ko-KR" altLang="en-US" sz="2300" spc="-74">
                  <a:solidFill>
                    <a:srgbClr val="584C2E"/>
                  </a:solidFill>
                  <a:latin typeface="한컴 윤고딕 240"/>
                  <a:ea typeface="한컴 윤고딕 240"/>
                  <a:cs typeface="+mj-cs"/>
                </a:rPr>
                <a:t> </a:t>
              </a:r>
            </a:p>
            <a:p>
              <a:pPr indent="-182563" algn="ctr" latinLnBrk="0">
                <a:lnSpc>
                  <a:spcPct val="15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1700" i="1" spc="-73">
                  <a:solidFill>
                    <a:srgbClr val="31859C"/>
                  </a:solidFill>
                  <a:latin typeface="한컴 윤고딕 250"/>
                  <a:ea typeface="한컴 윤고딕 250"/>
                  <a:cs typeface="Arial"/>
                </a:rPr>
                <a:t>00방송</a:t>
              </a:r>
              <a:r>
                <a:rPr lang="en-US" altLang="ko-KR" sz="1700" i="1" spc="-73">
                  <a:solidFill>
                    <a:srgbClr val="31859C"/>
                  </a:solidFill>
                  <a:latin typeface="한컴 윤고딕 250"/>
                  <a:ea typeface="한컴 윤고딕 250"/>
                  <a:cs typeface="Arial"/>
                </a:rPr>
                <a:t>(’17.6.23.</a:t>
              </a:r>
              <a:r>
                <a:rPr lang="en-US" altLang="ko-KR" sz="1700" i="1" spc="-73">
                  <a:solidFill>
                    <a:schemeClr val="accent1">
                      <a:lumMod val="7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)</a:t>
              </a:r>
            </a:p>
          </p:txBody>
        </p:sp>
        <p:pic>
          <p:nvPicPr>
            <p:cNvPr id="37007" name="그림 45" descr="오른.png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1249750" y="1643054"/>
              <a:ext cx="661563" cy="511965"/>
            </a:xfrm>
            <a:prstGeom prst="rect">
              <a:avLst/>
            </a:prstGeom>
          </p:spPr>
        </p:pic>
      </p:grpSp>
      <p:pic>
        <p:nvPicPr>
          <p:cNvPr id="37009" name="그림 37008"/>
          <p:cNvPicPr>
            <a:picLocks noChangeAspect="1"/>
          </p:cNvPicPr>
          <p:nvPr/>
        </p:nvPicPr>
        <p:blipFill rotWithShape="1">
          <a:blip r:embed="rId4" cstate="email"/>
          <a:stretch>
            <a:fillRect/>
          </a:stretch>
        </p:blipFill>
        <p:spPr>
          <a:xfrm>
            <a:off x="4167514" y="1620341"/>
            <a:ext cx="4179909" cy="2174000"/>
          </a:xfrm>
          <a:prstGeom prst="rect">
            <a:avLst/>
          </a:prstGeom>
        </p:spPr>
      </p:pic>
      <p:pic>
        <p:nvPicPr>
          <p:cNvPr id="37010" name="그림 37009"/>
          <p:cNvPicPr>
            <a:picLocks noChangeAspect="1"/>
          </p:cNvPicPr>
          <p:nvPr/>
        </p:nvPicPr>
        <p:blipFill rotWithShape="1">
          <a:blip r:embed="rId5" cstate="email"/>
          <a:stretch>
            <a:fillRect/>
          </a:stretch>
        </p:blipFill>
        <p:spPr>
          <a:xfrm>
            <a:off x="5897802" y="4059411"/>
            <a:ext cx="2867808" cy="1285809"/>
          </a:xfrm>
          <a:prstGeom prst="rect">
            <a:avLst/>
          </a:prstGeom>
        </p:spPr>
      </p:pic>
      <p:grpSp>
        <p:nvGrpSpPr>
          <p:cNvPr id="37011" name="그룹 43"/>
          <p:cNvGrpSpPr/>
          <p:nvPr/>
        </p:nvGrpSpPr>
        <p:grpSpPr>
          <a:xfrm>
            <a:off x="31752" y="3200399"/>
            <a:ext cx="4540248" cy="1419225"/>
            <a:chOff x="552109" y="1623222"/>
            <a:chExt cx="6874944" cy="1419225"/>
          </a:xfrm>
        </p:grpSpPr>
        <p:sp>
          <p:nvSpPr>
            <p:cNvPr id="37012" name="직사각형 44"/>
            <p:cNvSpPr/>
            <p:nvPr/>
          </p:nvSpPr>
          <p:spPr>
            <a:xfrm>
              <a:off x="552109" y="1623222"/>
              <a:ext cx="6874944" cy="1419225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indent="-182563" algn="ctr" latinLnBrk="0">
                <a:lnSpc>
                  <a:spcPct val="13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2300" spc="-74" dirty="0">
                  <a:solidFill>
                    <a:schemeClr val="bg1">
                      <a:lumMod val="30000"/>
                    </a:schemeClr>
                  </a:solidFill>
                  <a:latin typeface="한컴 윤고딕 240"/>
                  <a:ea typeface="한컴 윤고딕 240"/>
                  <a:cs typeface="+mj-cs"/>
                </a:rPr>
                <a:t>서울시 공무원 3명,</a:t>
              </a:r>
            </a:p>
            <a:p>
              <a:pPr indent="-182563" algn="ctr" latinLnBrk="0">
                <a:lnSpc>
                  <a:spcPct val="15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2300" spc="-74" dirty="0">
                  <a:solidFill>
                    <a:schemeClr val="bg1">
                      <a:lumMod val="30000"/>
                    </a:schemeClr>
                  </a:solidFill>
                  <a:latin typeface="한컴 윤고딕 240"/>
                  <a:ea typeface="한컴 윤고딕 240"/>
                  <a:cs typeface="+mj-cs"/>
                </a:rPr>
                <a:t>버스업체</a:t>
              </a:r>
              <a:r>
                <a:rPr lang="ko-KR" altLang="en-US" sz="2300" spc="-74" dirty="0">
                  <a:solidFill>
                    <a:schemeClr val="accent2">
                      <a:lumMod val="90000"/>
                    </a:schemeClr>
                  </a:solidFill>
                  <a:latin typeface="한컴 윤고딕 240"/>
                  <a:ea typeface="한컴 윤고딕 240"/>
                  <a:cs typeface="+mj-cs"/>
                </a:rPr>
                <a:t> </a:t>
              </a:r>
              <a:r>
                <a:rPr lang="ko-KR" altLang="en-US" sz="2500" b="1" spc="-80" dirty="0">
                  <a:solidFill>
                    <a:schemeClr val="accent2">
                      <a:lumMod val="70000"/>
                    </a:schemeClr>
                  </a:solidFill>
                  <a:latin typeface="한컴 윤고딕 230"/>
                  <a:ea typeface="한컴 윤고딕 230"/>
                  <a:cs typeface="+mj-cs"/>
                </a:rPr>
                <a:t>뇌물</a:t>
              </a:r>
              <a:r>
                <a:rPr lang="ko-KR" altLang="en-US" sz="2300" spc="-74" dirty="0">
                  <a:solidFill>
                    <a:srgbClr val="584C2E"/>
                  </a:solidFill>
                  <a:latin typeface="한컴 윤고딕 230"/>
                  <a:ea typeface="한컴 윤고딕 230"/>
                  <a:cs typeface="+mj-cs"/>
                </a:rPr>
                <a:t> </a:t>
              </a:r>
              <a:r>
                <a:rPr lang="ko-KR" altLang="en-US" sz="2300" spc="-74" dirty="0">
                  <a:solidFill>
                    <a:schemeClr val="bg1">
                      <a:lumMod val="30000"/>
                    </a:schemeClr>
                  </a:solidFill>
                  <a:latin typeface="한컴 윤고딕 240"/>
                  <a:ea typeface="한컴 윤고딕 240"/>
                  <a:cs typeface="+mj-cs"/>
                </a:rPr>
                <a:t>받아 </a:t>
              </a:r>
            </a:p>
            <a:p>
              <a:pPr indent="-182563" algn="ctr" latinLnBrk="0">
                <a:lnSpc>
                  <a:spcPct val="15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1700" i="1" spc="-73" dirty="0">
                  <a:solidFill>
                    <a:srgbClr val="31859C"/>
                  </a:solidFill>
                  <a:latin typeface="한컴 윤고딕 250"/>
                  <a:ea typeface="한컴 윤고딕 250"/>
                  <a:cs typeface="Arial"/>
                </a:rPr>
                <a:t>00 </a:t>
              </a:r>
              <a:r>
                <a:rPr lang="ko-KR" altLang="en-US" sz="1700" i="1" spc="-73" dirty="0" err="1">
                  <a:solidFill>
                    <a:srgbClr val="31859C"/>
                  </a:solidFill>
                  <a:latin typeface="한컴 윤고딕 250"/>
                  <a:ea typeface="한컴 윤고딕 250"/>
                  <a:cs typeface="Arial"/>
                </a:rPr>
                <a:t>투데이</a:t>
              </a:r>
              <a:r>
                <a:rPr lang="en-US" altLang="ko-KR" sz="1700" i="1" spc="-73" dirty="0">
                  <a:solidFill>
                    <a:srgbClr val="31859C"/>
                  </a:solidFill>
                  <a:latin typeface="한컴 윤고딕 250"/>
                  <a:ea typeface="한컴 윤고딕 250"/>
                  <a:cs typeface="Arial"/>
                </a:rPr>
                <a:t>(’17.6.23.</a:t>
              </a:r>
              <a:r>
                <a:rPr lang="en-US" altLang="ko-KR" sz="1700" i="1" spc="-73" dirty="0">
                  <a:solidFill>
                    <a:schemeClr val="accent1">
                      <a:lumMod val="7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)</a:t>
              </a:r>
            </a:p>
          </p:txBody>
        </p:sp>
        <p:pic>
          <p:nvPicPr>
            <p:cNvPr id="37013" name="그림 45" descr="오른.png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1348537" y="1643055"/>
              <a:ext cx="661563" cy="511965"/>
            </a:xfrm>
            <a:prstGeom prst="rect">
              <a:avLst/>
            </a:prstGeom>
          </p:spPr>
        </p:pic>
      </p:grpSp>
      <p:grpSp>
        <p:nvGrpSpPr>
          <p:cNvPr id="37014" name="그룹 43"/>
          <p:cNvGrpSpPr/>
          <p:nvPr/>
        </p:nvGrpSpPr>
        <p:grpSpPr>
          <a:xfrm>
            <a:off x="0" y="1441536"/>
            <a:ext cx="4540246" cy="1444539"/>
            <a:chOff x="552112" y="1616958"/>
            <a:chExt cx="6874941" cy="1444539"/>
          </a:xfrm>
        </p:grpSpPr>
        <p:sp>
          <p:nvSpPr>
            <p:cNvPr id="37015" name="직사각형 44"/>
            <p:cNvSpPr/>
            <p:nvPr/>
          </p:nvSpPr>
          <p:spPr>
            <a:xfrm>
              <a:off x="552112" y="1651797"/>
              <a:ext cx="6874941" cy="1409700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indent="-182563" algn="ctr" latinLnBrk="0">
                <a:lnSpc>
                  <a:spcPct val="13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2500" b="1" spc="-80">
                  <a:solidFill>
                    <a:schemeClr val="accent2">
                      <a:lumMod val="70000"/>
                    </a:schemeClr>
                  </a:solidFill>
                  <a:latin typeface="한컴 윤고딕 230"/>
                  <a:ea typeface="한컴 윤고딕 230"/>
                  <a:cs typeface="+mj-cs"/>
                </a:rPr>
                <a:t>버스업체 비리</a:t>
              </a:r>
              <a:r>
                <a:rPr lang="ko-KR" altLang="en-US" sz="2300" spc="-74">
                  <a:solidFill>
                    <a:schemeClr val="tx1"/>
                  </a:solidFill>
                  <a:latin typeface="한컴 윤고딕 240"/>
                  <a:ea typeface="한컴 윤고딕 240"/>
                  <a:cs typeface="+mj-cs"/>
                </a:rPr>
                <a:t>에 서울시 </a:t>
              </a:r>
            </a:p>
            <a:p>
              <a:pPr indent="-182563" algn="ctr" latinLnBrk="0">
                <a:lnSpc>
                  <a:spcPct val="15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2300" spc="-74">
                  <a:solidFill>
                    <a:schemeClr val="tx1"/>
                  </a:solidFill>
                  <a:latin typeface="한컴 윤고딕 240"/>
                  <a:ea typeface="한컴 윤고딕 240"/>
                  <a:cs typeface="+mj-cs"/>
                </a:rPr>
                <a:t>공무원 연루…경찰수사 확대</a:t>
              </a:r>
              <a:r>
                <a:rPr lang="ko-KR" altLang="en-US" sz="2300" spc="-74">
                  <a:solidFill>
                    <a:srgbClr val="584C2E"/>
                  </a:solidFill>
                  <a:latin typeface="한컴 윤고딕 250"/>
                  <a:ea typeface="한컴 윤고딕 250"/>
                  <a:cs typeface="+mj-cs"/>
                </a:rPr>
                <a:t> </a:t>
              </a:r>
            </a:p>
            <a:p>
              <a:pPr indent="-182563" algn="ctr" latinLnBrk="0">
                <a:lnSpc>
                  <a:spcPct val="150000"/>
                </a:lnSpc>
                <a:spcAft>
                  <a:spcPct val="0"/>
                </a:spcAft>
                <a:defRPr lang="ko-KR" altLang="en-US"/>
              </a:pPr>
              <a:r>
                <a:rPr lang="ko-KR" altLang="en-US" sz="1700" i="1" spc="-73">
                  <a:solidFill>
                    <a:srgbClr val="31859C"/>
                  </a:solidFill>
                  <a:latin typeface="한컴 윤고딕 250"/>
                  <a:ea typeface="한컴 윤고딕 250"/>
                  <a:cs typeface="Arial"/>
                </a:rPr>
                <a:t>00뉴스</a:t>
              </a:r>
              <a:r>
                <a:rPr lang="en-US" altLang="ko-KR" sz="1700" i="1" spc="-73">
                  <a:solidFill>
                    <a:srgbClr val="31859C"/>
                  </a:solidFill>
                  <a:latin typeface="한컴 윤고딕 250"/>
                  <a:ea typeface="한컴 윤고딕 250"/>
                  <a:cs typeface="Arial"/>
                </a:rPr>
                <a:t>(’17.</a:t>
              </a:r>
              <a:r>
                <a:rPr lang="ko-KR" altLang="en-US" sz="1700" i="1" spc="-73">
                  <a:solidFill>
                    <a:srgbClr val="31859C"/>
                  </a:solidFill>
                  <a:latin typeface="한컴 윤고딕 250"/>
                  <a:ea typeface="한컴 윤고딕 250"/>
                  <a:cs typeface="Arial"/>
                </a:rPr>
                <a:t>5</a:t>
              </a:r>
              <a:r>
                <a:rPr lang="en-US" altLang="ko-KR" sz="1700" i="1" spc="-73">
                  <a:solidFill>
                    <a:srgbClr val="31859C"/>
                  </a:solidFill>
                  <a:latin typeface="한컴 윤고딕 250"/>
                  <a:ea typeface="한컴 윤고딕 250"/>
                  <a:cs typeface="Arial"/>
                </a:rPr>
                <a:t>.</a:t>
              </a:r>
              <a:r>
                <a:rPr lang="ko-KR" altLang="en-US" sz="1700" i="1" spc="-73">
                  <a:solidFill>
                    <a:srgbClr val="31859C"/>
                  </a:solidFill>
                  <a:latin typeface="한컴 윤고딕 250"/>
                  <a:ea typeface="한컴 윤고딕 250"/>
                  <a:cs typeface="Arial"/>
                </a:rPr>
                <a:t>18</a:t>
              </a:r>
              <a:r>
                <a:rPr lang="en-US" altLang="ko-KR" sz="1700" i="1" spc="-73">
                  <a:solidFill>
                    <a:srgbClr val="31859C"/>
                  </a:solidFill>
                  <a:latin typeface="한컴 윤고딕 250"/>
                  <a:ea typeface="한컴 윤고딕 250"/>
                  <a:cs typeface="Arial"/>
                </a:rPr>
                <a:t>.</a:t>
              </a:r>
              <a:r>
                <a:rPr lang="en-US" altLang="ko-KR" sz="1700" i="1" spc="-73">
                  <a:solidFill>
                    <a:schemeClr val="accent1">
                      <a:lumMod val="7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)</a:t>
              </a:r>
            </a:p>
          </p:txBody>
        </p:sp>
        <p:pic>
          <p:nvPicPr>
            <p:cNvPr id="37016" name="그림 45" descr="오른.png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1012853" y="1616958"/>
              <a:ext cx="661563" cy="511965"/>
            </a:xfrm>
            <a:prstGeom prst="rect">
              <a:avLst/>
            </a:prstGeom>
          </p:spPr>
        </p:pic>
      </p:grpSp>
      <p:pic>
        <p:nvPicPr>
          <p:cNvPr id="37018" name="그림 37017"/>
          <p:cNvPicPr>
            <a:picLocks noChangeAspect="1"/>
          </p:cNvPicPr>
          <p:nvPr/>
        </p:nvPicPr>
        <p:blipFill rotWithShape="1">
          <a:blip r:embed="rId6" cstate="email"/>
          <a:stretch>
            <a:fillRect/>
          </a:stretch>
        </p:blipFill>
        <p:spPr>
          <a:xfrm>
            <a:off x="4248150" y="1452562"/>
            <a:ext cx="480425" cy="211952"/>
          </a:xfrm>
          <a:prstGeom prst="rect">
            <a:avLst/>
          </a:prstGeom>
        </p:spPr>
      </p:pic>
      <p:pic>
        <p:nvPicPr>
          <p:cNvPr id="37019" name="그림 37018"/>
          <p:cNvPicPr>
            <a:picLocks noChangeAspect="1"/>
          </p:cNvPicPr>
          <p:nvPr/>
        </p:nvPicPr>
        <p:blipFill rotWithShape="1">
          <a:blip r:embed="rId7" cstate="email"/>
          <a:stretch>
            <a:fillRect/>
          </a:stretch>
        </p:blipFill>
        <p:spPr>
          <a:xfrm>
            <a:off x="6041068" y="3683761"/>
            <a:ext cx="323850" cy="142875"/>
          </a:xfrm>
          <a:prstGeom prst="rect">
            <a:avLst/>
          </a:prstGeom>
        </p:spPr>
      </p:pic>
      <p:pic>
        <p:nvPicPr>
          <p:cNvPr id="37020" name="그림 37019"/>
          <p:cNvPicPr>
            <a:picLocks noChangeAspect="1"/>
          </p:cNvPicPr>
          <p:nvPr/>
        </p:nvPicPr>
        <p:blipFill rotWithShape="1">
          <a:blip r:embed="rId6" cstate="email"/>
          <a:stretch>
            <a:fillRect/>
          </a:stretch>
        </p:blipFill>
        <p:spPr>
          <a:xfrm>
            <a:off x="4078527" y="1674377"/>
            <a:ext cx="493472" cy="217708"/>
          </a:xfrm>
          <a:prstGeom prst="rect">
            <a:avLst/>
          </a:prstGeom>
        </p:spPr>
      </p:pic>
      <p:pic>
        <p:nvPicPr>
          <p:cNvPr id="37021" name="그림 37020"/>
          <p:cNvPicPr>
            <a:picLocks noChangeAspect="1"/>
          </p:cNvPicPr>
          <p:nvPr/>
        </p:nvPicPr>
        <p:blipFill rotWithShape="1">
          <a:blip r:embed="rId6" cstate="email"/>
          <a:stretch>
            <a:fillRect/>
          </a:stretch>
        </p:blipFill>
        <p:spPr>
          <a:xfrm>
            <a:off x="5679248" y="3979688"/>
            <a:ext cx="493472" cy="2177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4553821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추진경과</a:t>
            </a:r>
          </a:p>
        </p:txBody>
      </p:sp>
      <p:pic>
        <p:nvPicPr>
          <p:cNvPr id="36996" name="그림 3"/>
          <p:cNvPicPr/>
          <p:nvPr/>
        </p:nvPicPr>
        <p:blipFill rotWithShape="1">
          <a:blip r:embed="rId3" cstate="email">
            <a:lum/>
          </a:blip>
          <a:srcRect/>
          <a:stretch>
            <a:fillRect/>
          </a:stretch>
        </p:blipFill>
        <p:spPr>
          <a:xfrm>
            <a:off x="1784964" y="2104237"/>
            <a:ext cx="3481374" cy="19026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36997" name="그림 5"/>
          <p:cNvPicPr/>
          <p:nvPr/>
        </p:nvPicPr>
        <p:blipFill rotWithShape="1">
          <a:blip r:embed="rId4" cstate="email">
            <a:lum/>
          </a:blip>
          <a:srcRect/>
          <a:stretch>
            <a:fillRect/>
          </a:stretch>
        </p:blipFill>
        <p:spPr>
          <a:xfrm>
            <a:off x="6275121" y="2031779"/>
            <a:ext cx="3482993" cy="19026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6998" name="직사각형 6"/>
          <p:cNvSpPr/>
          <p:nvPr/>
        </p:nvSpPr>
        <p:spPr>
          <a:xfrm>
            <a:off x="443089" y="3257202"/>
            <a:ext cx="1897946" cy="178677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en-US" sz="1100" b="0" i="0" spc="5">
              <a:solidFill>
                <a:srgbClr val="7F7F7F">
                  <a:alpha val="100000"/>
                </a:srgbClr>
              </a:solidFill>
              <a:latin typeface="Arial"/>
              <a:ea typeface="HY견고딕"/>
              <a:sym typeface="Wingdings"/>
            </a:endParaRPr>
          </a:p>
        </p:txBody>
      </p:sp>
      <p:sp>
        <p:nvSpPr>
          <p:cNvPr id="36999" name="직사각형 7"/>
          <p:cNvSpPr/>
          <p:nvPr/>
        </p:nvSpPr>
        <p:spPr>
          <a:xfrm>
            <a:off x="666634" y="3567893"/>
            <a:ext cx="1924971" cy="52412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300" b="1" i="0" spc="5">
                <a:solidFill>
                  <a:srgbClr val="1488AC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`</a:t>
            </a:r>
            <a:r>
              <a:rPr lang="en-US" altLang="ko-KR" sz="2300" b="1" i="0" spc="5">
                <a:solidFill>
                  <a:srgbClr val="1488AC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1</a:t>
            </a:r>
            <a:r>
              <a:rPr lang="ko-KR" altLang="en-US" sz="2300" b="1" i="0" spc="5">
                <a:solidFill>
                  <a:srgbClr val="1488AC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7</a:t>
            </a:r>
            <a:r>
              <a:rPr lang="en-US" altLang="ko-KR" sz="2300" b="1" i="0" spc="5">
                <a:solidFill>
                  <a:srgbClr val="1488AC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.</a:t>
            </a:r>
            <a:r>
              <a:rPr lang="ko-KR" altLang="en-US" sz="2300" b="1" i="0" spc="5">
                <a:solidFill>
                  <a:srgbClr val="1488AC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3월</a:t>
            </a:r>
          </a:p>
        </p:txBody>
      </p:sp>
      <p:sp>
        <p:nvSpPr>
          <p:cNvPr id="37000" name="직사각형 9"/>
          <p:cNvSpPr/>
          <p:nvPr/>
        </p:nvSpPr>
        <p:spPr>
          <a:xfrm>
            <a:off x="2717899" y="3741381"/>
            <a:ext cx="1684478" cy="5225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300" b="1" i="0" spc="5">
                <a:solidFill>
                  <a:srgbClr val="305080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`</a:t>
            </a:r>
            <a:r>
              <a:rPr lang="en-US" altLang="ko-KR" sz="2300" b="1" i="0" spc="5">
                <a:solidFill>
                  <a:srgbClr val="305080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17.</a:t>
            </a:r>
            <a:r>
              <a:rPr lang="ko-KR" altLang="en-US" sz="2300" b="1" i="0" spc="5">
                <a:solidFill>
                  <a:srgbClr val="305080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5월</a:t>
            </a:r>
          </a:p>
        </p:txBody>
      </p:sp>
      <p:sp>
        <p:nvSpPr>
          <p:cNvPr id="37001" name="직사각형 11"/>
          <p:cNvSpPr/>
          <p:nvPr/>
        </p:nvSpPr>
        <p:spPr>
          <a:xfrm>
            <a:off x="4762677" y="3429000"/>
            <a:ext cx="1479401" cy="57801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300" b="1" i="0" spc="5">
                <a:solidFill>
                  <a:srgbClr val="008000"/>
                </a:solidFill>
                <a:latin typeface="한컴 윤고딕 250"/>
                <a:ea typeface="한컴 윤고딕 250"/>
                <a:sym typeface="Wingdings"/>
              </a:rPr>
              <a:t>`</a:t>
            </a:r>
            <a:r>
              <a:rPr lang="en-US" altLang="ko-KR" sz="2300" b="1" i="0" spc="5">
                <a:solidFill>
                  <a:srgbClr val="008000"/>
                </a:solidFill>
                <a:latin typeface="한컴 윤고딕 250"/>
                <a:ea typeface="한컴 윤고딕 250"/>
                <a:sym typeface="Wingdings"/>
              </a:rPr>
              <a:t>17.</a:t>
            </a:r>
            <a:r>
              <a:rPr lang="ko-KR" altLang="en-US" sz="2300" b="1" i="0" spc="5">
                <a:solidFill>
                  <a:srgbClr val="008000"/>
                </a:solidFill>
                <a:latin typeface="한컴 윤고딕 250"/>
                <a:ea typeface="한컴 윤고딕 250"/>
                <a:sym typeface="Wingdings"/>
              </a:rPr>
              <a:t>5월</a:t>
            </a:r>
          </a:p>
        </p:txBody>
      </p:sp>
      <p:sp>
        <p:nvSpPr>
          <p:cNvPr id="37002" name="직사각형 13"/>
          <p:cNvSpPr/>
          <p:nvPr/>
        </p:nvSpPr>
        <p:spPr>
          <a:xfrm>
            <a:off x="7219085" y="3774717"/>
            <a:ext cx="1924915" cy="5225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300" b="1" i="0" spc="5">
                <a:solidFill>
                  <a:srgbClr val="7F7F7F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`</a:t>
            </a:r>
            <a:r>
              <a:rPr lang="en-US" altLang="ko-KR" sz="2300" b="1" i="0" spc="5">
                <a:solidFill>
                  <a:srgbClr val="7F7F7F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17.</a:t>
            </a:r>
            <a:r>
              <a:rPr lang="ko-KR" altLang="en-US" sz="2300" b="1" i="0" spc="5">
                <a:solidFill>
                  <a:srgbClr val="7F7F7F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7월</a:t>
            </a:r>
          </a:p>
        </p:txBody>
      </p:sp>
      <p:cxnSp>
        <p:nvCxnSpPr>
          <p:cNvPr id="37003" name="직선 연결선 14"/>
          <p:cNvCxnSpPr/>
          <p:nvPr/>
        </p:nvCxnSpPr>
        <p:spPr>
          <a:xfrm>
            <a:off x="4458136" y="2809349"/>
            <a:ext cx="0" cy="2287005"/>
          </a:xfrm>
          <a:prstGeom prst="line">
            <a:avLst/>
          </a:prstGeom>
          <a:ln w="9523" cap="rnd" cmpd="sng" algn="ctr">
            <a:solidFill>
              <a:srgbClr val="A6A6A6"/>
            </a:solidFill>
            <a:prstDash val="dash"/>
            <a:round/>
          </a:ln>
        </p:spPr>
      </p:cxnSp>
      <p:cxnSp>
        <p:nvCxnSpPr>
          <p:cNvPr id="37004" name="직선 연결선 15"/>
          <p:cNvCxnSpPr/>
          <p:nvPr/>
        </p:nvCxnSpPr>
        <p:spPr>
          <a:xfrm>
            <a:off x="2406157" y="2570970"/>
            <a:ext cx="0" cy="2253672"/>
          </a:xfrm>
          <a:prstGeom prst="line">
            <a:avLst/>
          </a:prstGeom>
          <a:ln w="9523" cap="rnd" cmpd="sng" algn="ctr">
            <a:solidFill>
              <a:srgbClr val="A6A6A6"/>
            </a:solidFill>
            <a:prstDash val="dash"/>
            <a:round/>
          </a:ln>
        </p:spPr>
      </p:cxnSp>
      <p:cxnSp>
        <p:nvCxnSpPr>
          <p:cNvPr id="37005" name="직선 연결선 16"/>
          <p:cNvCxnSpPr/>
          <p:nvPr/>
        </p:nvCxnSpPr>
        <p:spPr>
          <a:xfrm>
            <a:off x="6483124" y="2570970"/>
            <a:ext cx="0" cy="2253672"/>
          </a:xfrm>
          <a:prstGeom prst="line">
            <a:avLst/>
          </a:prstGeom>
          <a:ln w="9523" cap="rnd" cmpd="sng" algn="ctr">
            <a:solidFill>
              <a:srgbClr val="A6A6A6"/>
            </a:solidFill>
            <a:prstDash val="dash"/>
            <a:round/>
          </a:ln>
        </p:spPr>
      </p:cxnSp>
      <p:pic>
        <p:nvPicPr>
          <p:cNvPr id="37006" name="그림 17"/>
          <p:cNvPicPr/>
          <p:nvPr/>
        </p:nvPicPr>
        <p:blipFill rotWithShape="1">
          <a:blip r:embed="rId5" cstate="email">
            <a:lum/>
          </a:blip>
          <a:srcRect/>
          <a:stretch>
            <a:fillRect/>
          </a:stretch>
        </p:blipFill>
        <p:spPr>
          <a:xfrm>
            <a:off x="2136177" y="2280478"/>
            <a:ext cx="543163" cy="33506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37007" name="그림 18"/>
          <p:cNvPicPr/>
          <p:nvPr/>
        </p:nvPicPr>
        <p:blipFill rotWithShape="1">
          <a:blip r:embed="rId6" cstate="email">
            <a:lum/>
          </a:blip>
          <a:srcRect/>
          <a:stretch>
            <a:fillRect/>
          </a:stretch>
        </p:blipFill>
        <p:spPr>
          <a:xfrm>
            <a:off x="4120491" y="2321958"/>
            <a:ext cx="371638" cy="3351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37008" name="그림 19"/>
          <p:cNvPicPr/>
          <p:nvPr/>
        </p:nvPicPr>
        <p:blipFill rotWithShape="1">
          <a:blip r:embed="rId7" cstate="email">
            <a:lum/>
          </a:blip>
          <a:srcRect/>
          <a:stretch>
            <a:fillRect/>
          </a:stretch>
        </p:blipFill>
        <p:spPr>
          <a:xfrm>
            <a:off x="6349840" y="2337948"/>
            <a:ext cx="541600" cy="33506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37009" name="그룹 20"/>
          <p:cNvGrpSpPr/>
          <p:nvPr/>
        </p:nvGrpSpPr>
        <p:grpSpPr>
          <a:xfrm>
            <a:off x="-1134133" y="6044378"/>
            <a:ext cx="10518775" cy="498695"/>
            <a:chOff x="-1117288" y="5103747"/>
            <a:chExt cx="10518775" cy="1358719"/>
          </a:xfrm>
        </p:grpSpPr>
        <p:sp>
          <p:nvSpPr>
            <p:cNvPr id="37010" name="직사각형 21"/>
            <p:cNvSpPr/>
            <p:nvPr/>
          </p:nvSpPr>
          <p:spPr>
            <a:xfrm>
              <a:off x="0" y="5193502"/>
              <a:ext cx="9146571" cy="1268964"/>
            </a:xfrm>
            <a:prstGeom prst="rect">
              <a:avLst/>
            </a:prstGeom>
            <a:solidFill>
              <a:srgbClr val="E6E6E6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pic>
          <p:nvPicPr>
            <p:cNvPr id="37011" name="그림 22"/>
            <p:cNvPicPr/>
            <p:nvPr/>
          </p:nvPicPr>
          <p:blipFill rotWithShape="1">
            <a:blip r:embed="rId8" cstate="email">
              <a:lum bright="42000"/>
            </a:blip>
            <a:srcRect/>
            <a:stretch>
              <a:fillRect/>
            </a:stretch>
          </p:blipFill>
          <p:spPr>
            <a:xfrm rot="16200000" flipH="1">
              <a:off x="3954689" y="31770"/>
              <a:ext cx="374821" cy="10518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</p:grpSp>
      <p:sp>
        <p:nvSpPr>
          <p:cNvPr id="37018" name="TextBox 34"/>
          <p:cNvSpPr txBox="1"/>
          <p:nvPr/>
        </p:nvSpPr>
        <p:spPr>
          <a:xfrm>
            <a:off x="6900262" y="4278726"/>
            <a:ext cx="1835586" cy="1529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서울시 공무원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부정비리 차단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종합대책 수립</a:t>
            </a:r>
          </a:p>
        </p:txBody>
      </p:sp>
      <p:pic>
        <p:nvPicPr>
          <p:cNvPr id="37020" name="그림 2"/>
          <p:cNvPicPr/>
          <p:nvPr/>
        </p:nvPicPr>
        <p:blipFill rotWithShape="1">
          <a:blip r:embed="rId9" cstate="email">
            <a:lum/>
          </a:blip>
          <a:srcRect/>
          <a:stretch>
            <a:fillRect/>
          </a:stretch>
        </p:blipFill>
        <p:spPr>
          <a:xfrm>
            <a:off x="-332627" y="1669516"/>
            <a:ext cx="3482882" cy="19026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37021" name="그림 4"/>
          <p:cNvPicPr/>
          <p:nvPr/>
        </p:nvPicPr>
        <p:blipFill rotWithShape="1">
          <a:blip r:embed="rId10" cstate="email">
            <a:lum/>
          </a:blip>
          <a:srcRect/>
          <a:stretch>
            <a:fillRect/>
          </a:stretch>
        </p:blipFill>
        <p:spPr>
          <a:xfrm>
            <a:off x="3900993" y="1295696"/>
            <a:ext cx="3482937" cy="19090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7022" name="직사각형 37021"/>
          <p:cNvSpPr txBox="1"/>
          <p:nvPr/>
        </p:nvSpPr>
        <p:spPr>
          <a:xfrm>
            <a:off x="0" y="121397"/>
            <a:ext cx="914400" cy="914400"/>
          </a:xfrm>
          <a:prstGeom prst="rect">
            <a:avLst/>
          </a:prstGeom>
        </p:spPr>
        <p:txBody>
          <a:bodyPr wrap="none"/>
          <a:lstStyle/>
          <a:p>
            <a:pPr>
              <a:defRPr lang="ko-KR" altLang="en-US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1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2</a:t>
            </a:r>
          </a:p>
        </p:txBody>
      </p:sp>
      <p:sp>
        <p:nvSpPr>
          <p:cNvPr id="37023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024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026" name="타원 119"/>
          <p:cNvSpPr/>
          <p:nvPr/>
        </p:nvSpPr>
        <p:spPr>
          <a:xfrm>
            <a:off x="-777154" y="4770875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029" name="TextBox 31"/>
          <p:cNvSpPr txBox="1"/>
          <p:nvPr/>
        </p:nvSpPr>
        <p:spPr>
          <a:xfrm>
            <a:off x="164605" y="4147303"/>
            <a:ext cx="2109593" cy="10514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버스관련 비리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수사개시</a:t>
            </a:r>
          </a:p>
        </p:txBody>
      </p:sp>
      <p:sp>
        <p:nvSpPr>
          <p:cNvPr id="37030" name="TextBox 31"/>
          <p:cNvSpPr txBox="1"/>
          <p:nvPr/>
        </p:nvSpPr>
        <p:spPr>
          <a:xfrm>
            <a:off x="2133671" y="4256883"/>
            <a:ext cx="2634048" cy="1755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부정비리 차단 </a:t>
            </a:r>
          </a:p>
          <a:p>
            <a:pPr algn="ctr">
              <a:lnSpc>
                <a:spcPct val="130000"/>
              </a:lnSpc>
              <a:defRPr lang="ko-KR" altLang="en-US"/>
            </a:pPr>
            <a:r>
              <a:rPr lang="en-US" altLang="ko-KR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T/F</a:t>
            </a:r>
            <a:r>
              <a:rPr lang="ko-KR" altLang="en-US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팀 운영 및</a:t>
            </a:r>
          </a:p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도시교통본부</a:t>
            </a:r>
          </a:p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특정감사</a:t>
            </a:r>
          </a:p>
        </p:txBody>
      </p:sp>
      <p:sp>
        <p:nvSpPr>
          <p:cNvPr id="37031" name="TextBox 33"/>
          <p:cNvSpPr txBox="1"/>
          <p:nvPr/>
        </p:nvSpPr>
        <p:spPr>
          <a:xfrm>
            <a:off x="4572000" y="4033613"/>
            <a:ext cx="1835586" cy="1755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감사위원회</a:t>
            </a:r>
          </a:p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감사기능 보강을 위한</a:t>
            </a:r>
          </a:p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21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시민공청회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 cstate="email">
            <a:grayscl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" name="모서리가 둥근 직사각형 1"/>
          <p:cNvSpPr/>
          <p:nvPr/>
        </p:nvSpPr>
        <p:spPr>
          <a:xfrm>
            <a:off x="361987" y="355188"/>
            <a:ext cx="8445521" cy="6133619"/>
          </a:xfrm>
          <a:prstGeom prst="roundRect">
            <a:avLst>
              <a:gd name="adj" fmla="val 0"/>
            </a:avLst>
          </a:prstGeom>
          <a:solidFill>
            <a:srgbClr val="FBFBFB">
              <a:alpha val="95000"/>
            </a:srgbClr>
          </a:solidFill>
          <a:ln w="19050">
            <a:solidFill>
              <a:srgbClr val="0C3958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125629" y="3440430"/>
            <a:ext cx="5688134" cy="183451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  <a:buFont typeface="Wingdings"/>
              <a:buChar char="§"/>
              <a:defRPr lang="ko-KR"/>
            </a:pPr>
            <a:r>
              <a:rPr lang="en-US" altLang="ko-KR" sz="3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HY견고딕"/>
                <a:cs typeface="Arial"/>
              </a:rPr>
              <a:t>  </a:t>
            </a:r>
            <a:r>
              <a:rPr lang="ko-KR" altLang="en-US" sz="30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감사개요</a:t>
            </a:r>
          </a:p>
          <a:p>
            <a:pPr>
              <a:lnSpc>
                <a:spcPct val="130000"/>
              </a:lnSpc>
              <a:buFont typeface="Wingdings"/>
              <a:buChar char="§"/>
              <a:defRPr lang="ko-KR"/>
            </a:pPr>
            <a:r>
              <a:rPr lang="en-US" altLang="ko-KR" sz="3000">
                <a:solidFill>
                  <a:schemeClr val="tx1">
                    <a:lumMod val="75000"/>
                    <a:lumOff val="25000"/>
                  </a:schemeClr>
                </a:solidFill>
                <a:latin typeface="HY수평선B"/>
                <a:ea typeface="HY수평선B"/>
                <a:cs typeface="Arial"/>
              </a:rPr>
              <a:t> </a:t>
            </a:r>
            <a:r>
              <a:rPr lang="ko-KR" altLang="en-US" sz="100">
                <a:solidFill>
                  <a:schemeClr val="tx1">
                    <a:lumMod val="75000"/>
                    <a:lumOff val="25000"/>
                  </a:schemeClr>
                </a:solidFill>
                <a:latin typeface="HY수평선B"/>
                <a:ea typeface="HY수평선B"/>
                <a:cs typeface="Arial"/>
              </a:rPr>
              <a:t>                </a:t>
            </a:r>
            <a:r>
              <a:rPr lang="ko-KR" altLang="en-US" sz="1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30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주요 조치사항</a:t>
            </a:r>
          </a:p>
          <a:p>
            <a:pPr>
              <a:lnSpc>
                <a:spcPct val="130000"/>
              </a:lnSpc>
              <a:buFont typeface="Wingdings"/>
              <a:buNone/>
              <a:defRPr lang="ko-KR"/>
            </a:pPr>
            <a:r>
              <a:rPr lang="ko-KR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※ 수사결과 통보에 따른 조치계획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-15866" y="1884817"/>
            <a:ext cx="7887076" cy="1142240"/>
            <a:chOff x="13362" y="1884818"/>
            <a:chExt cx="5546761" cy="1650856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tretch>
              <a:fillRect/>
            </a:stretch>
          </p:blipFill>
          <p:spPr>
            <a:xfrm>
              <a:off x="13362" y="1884818"/>
              <a:ext cx="5546761" cy="165085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24500" y="2030496"/>
              <a:ext cx="5466493" cy="12310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 lang="ko-KR" altLang="en-US"/>
              </a:pPr>
              <a:r>
                <a:rPr lang="en-US" altLang="ko-KR" sz="5000" spc="-155">
                  <a:solidFill>
                    <a:srgbClr val="FFFF00"/>
                  </a:solidFill>
                  <a:latin typeface="HY수평선B"/>
                  <a:ea typeface="HY수평선B"/>
                </a:rPr>
                <a:t>0</a:t>
              </a:r>
              <a:r>
                <a:rPr lang="ko-KR" altLang="en-US" sz="5000" spc="-155">
                  <a:solidFill>
                    <a:srgbClr val="FFFF00"/>
                  </a:solidFill>
                  <a:latin typeface="HY수평선B"/>
                  <a:ea typeface="HY수평선B"/>
                </a:rPr>
                <a:t>2</a:t>
              </a:r>
              <a:r>
                <a:rPr lang="en-US" altLang="ko-KR" sz="5000" spc="-155">
                  <a:solidFill>
                    <a:schemeClr val="bg1"/>
                  </a:solidFill>
                  <a:latin typeface="HY수평선B"/>
                  <a:ea typeface="HY수평선B"/>
                </a:rPr>
                <a:t> </a:t>
              </a:r>
              <a:r>
                <a:rPr lang="ko-KR" altLang="en-US" sz="4800" spc="-148">
                  <a:solidFill>
                    <a:schemeClr val="bg1"/>
                  </a:solidFill>
                  <a:latin typeface="HY수평선B"/>
                  <a:ea typeface="HY수평선B"/>
                </a:rPr>
                <a:t> 도시교통본부 특정감사</a:t>
              </a:r>
            </a:p>
          </p:txBody>
        </p:sp>
      </p:grpSp>
      <p:sp>
        <p:nvSpPr>
          <p:cNvPr id="20" name="직사각형 14"/>
          <p:cNvSpPr/>
          <p:nvPr/>
        </p:nvSpPr>
        <p:spPr>
          <a:xfrm>
            <a:off x="2223639" y="5569663"/>
            <a:ext cx="4902162" cy="231883"/>
          </a:xfrm>
          <a:prstGeom prst="rect">
            <a:avLst/>
          </a:prstGeom>
          <a:solidFill>
            <a:srgbClr val="D9D9D9"/>
          </a:solid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48" name="그룹 101"/>
          <p:cNvGrpSpPr/>
          <p:nvPr/>
        </p:nvGrpSpPr>
        <p:grpSpPr>
          <a:xfrm>
            <a:off x="496969" y="1989292"/>
            <a:ext cx="8164164" cy="2061809"/>
            <a:chOff x="787400" y="4965725"/>
            <a:chExt cx="7505700" cy="1361768"/>
          </a:xfrm>
        </p:grpSpPr>
        <p:sp>
          <p:nvSpPr>
            <p:cNvPr id="37149" name="모서리가 둥근 직사각형 2705"/>
            <p:cNvSpPr/>
            <p:nvPr/>
          </p:nvSpPr>
          <p:spPr>
            <a:xfrm rot="16200000">
              <a:off x="3860800" y="1892325"/>
              <a:ext cx="1358900" cy="7505700"/>
            </a:xfrm>
            <a:prstGeom prst="roundRect">
              <a:avLst>
                <a:gd name="adj" fmla="val 1713"/>
              </a:avLst>
            </a:prstGeom>
            <a:gradFill flip="none" rotWithShape="1">
              <a:gsLst>
                <a:gs pos="0">
                  <a:srgbClr val="E8E8E8"/>
                </a:gs>
                <a:gs pos="39000">
                  <a:schemeClr val="bg1"/>
                </a:gs>
              </a:gsLst>
              <a:lin ang="2400000" scaled="0"/>
              <a:tileRect/>
            </a:gradFill>
            <a:ln w="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pic>
          <p:nvPicPr>
            <p:cNvPr id="37150" name="그림 2743" descr="580-1.png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6108553" y="4981575"/>
              <a:ext cx="2183375" cy="1345918"/>
            </a:xfrm>
            <a:prstGeom prst="rect">
              <a:avLst/>
            </a:prstGeom>
            <a:ln w="0"/>
          </p:spPr>
        </p:pic>
      </p:grp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5950205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특정감사 개요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pic>
        <p:nvPicPr>
          <p:cNvPr id="37111" name="그림 83" descr="그림자.png"/>
          <p:cNvPicPr>
            <a:picLocks noChangeAspect="1"/>
          </p:cNvPicPr>
          <p:nvPr/>
        </p:nvPicPr>
        <p:blipFill rotWithShape="1">
          <a:blip r:embed="rId3" cstate="email"/>
          <a:stretch>
            <a:fillRect/>
          </a:stretch>
        </p:blipFill>
        <p:spPr>
          <a:xfrm>
            <a:off x="790421" y="3847136"/>
            <a:ext cx="2132573" cy="424708"/>
          </a:xfrm>
          <a:prstGeom prst="rect">
            <a:avLst/>
          </a:prstGeom>
        </p:spPr>
      </p:pic>
      <p:sp>
        <p:nvSpPr>
          <p:cNvPr id="37119" name="제목 1"/>
          <p:cNvSpPr txBox="1"/>
          <p:nvPr/>
        </p:nvSpPr>
        <p:spPr>
          <a:xfrm>
            <a:off x="1193680" y="3325104"/>
            <a:ext cx="7335848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20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   </a:t>
            </a:r>
            <a:endParaRPr lang="ko-KR" altLang="en-US" sz="2000">
              <a:solidFill>
                <a:schemeClr val="tx1">
                  <a:lumMod val="50000"/>
                  <a:lumOff val="50000"/>
                </a:schemeClr>
              </a:solidFill>
              <a:latin typeface="한컴 윤고딕 240"/>
              <a:ea typeface="한컴 윤고딕 240"/>
              <a:cs typeface="+mj-cs"/>
            </a:endParaRPr>
          </a:p>
        </p:txBody>
      </p:sp>
      <p:grpSp>
        <p:nvGrpSpPr>
          <p:cNvPr id="37139" name="그룹 104"/>
          <p:cNvGrpSpPr/>
          <p:nvPr/>
        </p:nvGrpSpPr>
        <p:grpSpPr>
          <a:xfrm>
            <a:off x="735412" y="1656738"/>
            <a:ext cx="2340504" cy="491032"/>
            <a:chOff x="1318718" y="4642942"/>
            <a:chExt cx="6468922" cy="491032"/>
          </a:xfrm>
        </p:grpSpPr>
        <p:grpSp>
          <p:nvGrpSpPr>
            <p:cNvPr id="37140" name="그룹 2711"/>
            <p:cNvGrpSpPr/>
            <p:nvPr/>
          </p:nvGrpSpPr>
          <p:grpSpPr>
            <a:xfrm>
              <a:off x="1479429" y="4650580"/>
              <a:ext cx="6188195" cy="483394"/>
              <a:chOff x="1086376" y="4650580"/>
              <a:chExt cx="6974301" cy="483394"/>
            </a:xfrm>
          </p:grpSpPr>
          <p:sp>
            <p:nvSpPr>
              <p:cNvPr id="37141" name="이등변 삼각형 2708"/>
              <p:cNvSpPr/>
              <p:nvPr/>
            </p:nvSpPr>
            <p:spPr>
              <a:xfrm>
                <a:off x="7715921" y="4650580"/>
                <a:ext cx="344756" cy="314325"/>
              </a:xfrm>
              <a:prstGeom prst="triangle">
                <a:avLst>
                  <a:gd name="adj" fmla="val 50000"/>
                </a:avLst>
              </a:prstGeom>
              <a:solidFill>
                <a:srgbClr val="595332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algn="ctr" defTabSz="914400" eaLnBrk="1" latinLnBrk="1" hangingPunct="1">
                  <a:defRPr lang="ko-KR" altLang="en-US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endParaRPr>
              </a:p>
            </p:txBody>
          </p:sp>
          <p:sp>
            <p:nvSpPr>
              <p:cNvPr id="37142" name="이등변 삼각형 2707"/>
              <p:cNvSpPr/>
              <p:nvPr/>
            </p:nvSpPr>
            <p:spPr>
              <a:xfrm>
                <a:off x="1086376" y="4650580"/>
                <a:ext cx="344756" cy="314325"/>
              </a:xfrm>
              <a:prstGeom prst="triangle">
                <a:avLst>
                  <a:gd name="adj" fmla="val 50000"/>
                </a:avLst>
              </a:prstGeom>
              <a:solidFill>
                <a:srgbClr val="595332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algn="ctr" defTabSz="914400" eaLnBrk="1" latinLnBrk="1" hangingPunct="1">
                  <a:defRPr lang="ko-KR" altLang="en-US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endParaRPr>
              </a:p>
            </p:txBody>
          </p:sp>
          <p:grpSp>
            <p:nvGrpSpPr>
              <p:cNvPr id="37143" name="그룹 2710"/>
              <p:cNvGrpSpPr/>
              <p:nvPr/>
            </p:nvGrpSpPr>
            <p:grpSpPr>
              <a:xfrm>
                <a:off x="1259631" y="4653135"/>
                <a:ext cx="6624735" cy="480839"/>
                <a:chOff x="1259632" y="4653136"/>
                <a:chExt cx="6624736" cy="566564"/>
              </a:xfrm>
            </p:grpSpPr>
            <p:sp>
              <p:nvSpPr>
                <p:cNvPr id="37144" name="직사각형 2706"/>
                <p:cNvSpPr/>
                <p:nvPr/>
              </p:nvSpPr>
              <p:spPr>
                <a:xfrm>
                  <a:off x="1259632" y="4653136"/>
                  <a:ext cx="6624736" cy="566564"/>
                </a:xfrm>
                <a:prstGeom prst="rect">
                  <a:avLst/>
                </a:prstGeom>
                <a:solidFill>
                  <a:srgbClr val="948A54">
                    <a:alpha val="100000"/>
                  </a:srgbClr>
                </a:solidFill>
                <a:ln w="1905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vert="horz" wrap="square" lIns="91440" tIns="45720" rIns="91440" bIns="45720" anchor="ctr">
                  <a:noAutofit/>
                </a:bodyPr>
                <a:lstStyle/>
                <a:p>
                  <a:pPr marL="0" algn="ctr" defTabSz="914400" eaLnBrk="1" latinLnBrk="1" hangingPunct="1">
                    <a:defRPr lang="ko-KR" altLang="en-US"/>
                  </a:pPr>
                  <a:endParaRPr lang="ko-KR" altLang="en-US" sz="1800" b="0" i="0" spc="5">
                    <a:solidFill>
                      <a:srgbClr val="FFFFFF"/>
                    </a:solidFill>
                    <a:latin typeface="함초롬돋움"/>
                    <a:ea typeface="함초롬돋움"/>
                    <a:cs typeface="함초롬돋움"/>
                  </a:endParaRPr>
                </a:p>
              </p:txBody>
            </p:sp>
            <p:sp>
              <p:nvSpPr>
                <p:cNvPr id="37145" name="직사각형 2709"/>
                <p:cNvSpPr/>
                <p:nvPr/>
              </p:nvSpPr>
              <p:spPr>
                <a:xfrm>
                  <a:off x="1259632" y="4653136"/>
                  <a:ext cx="6624736" cy="278532"/>
                </a:xfrm>
                <a:prstGeom prst="rect">
                  <a:avLst/>
                </a:prstGeom>
                <a:solidFill>
                  <a:srgbClr val="FFFFFF">
                    <a:alpha val="7840"/>
                  </a:srgbClr>
                </a:solidFill>
                <a:ln w="19050" cap="flat" cmpd="sng" algn="ctr">
                  <a:noFill/>
                  <a:prstDash val="solid"/>
                </a:ln>
                <a:effectLst/>
              </p:spPr>
              <p:txBody>
                <a:bodyPr vert="horz" wrap="square" lIns="91440" tIns="45720" rIns="91440" bIns="45720" anchor="ctr">
                  <a:noAutofit/>
                </a:bodyPr>
                <a:lstStyle/>
                <a:p>
                  <a:pPr marL="0" algn="ctr" defTabSz="914400" eaLnBrk="1" latinLnBrk="1" hangingPunct="1">
                    <a:defRPr lang="ko-KR" altLang="en-US"/>
                  </a:pPr>
                  <a:endParaRPr lang="ko-KR" altLang="en-US" sz="1800" b="0" i="0" spc="5">
                    <a:solidFill>
                      <a:srgbClr val="FFFFFF"/>
                    </a:solidFill>
                    <a:latin typeface="함초롬돋움"/>
                    <a:ea typeface="함초롬돋움"/>
                    <a:cs typeface="함초롬돋움"/>
                  </a:endParaRPr>
                </a:p>
              </p:txBody>
            </p:sp>
          </p:grpSp>
        </p:grpSp>
        <p:sp>
          <p:nvSpPr>
            <p:cNvPr id="37146" name="TextBox 2712"/>
            <p:cNvSpPr txBox="1"/>
            <p:nvPr/>
          </p:nvSpPr>
          <p:spPr>
            <a:xfrm>
              <a:off x="2099473" y="4657160"/>
              <a:ext cx="4735826" cy="4716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algn="ctr" defTabSz="914400" eaLnBrk="1" latinLnBrk="1" hangingPunct="1">
                <a:defRPr lang="ko-KR" altLang="en-US"/>
              </a:pPr>
              <a:r>
                <a:rPr lang="ko-KR" altLang="en-US" sz="2500" b="0" i="0" spc="5">
                  <a:solidFill>
                    <a:srgbClr val="FFFFFF"/>
                  </a:solidFill>
                  <a:latin typeface="한컴 윤고딕 250"/>
                  <a:ea typeface="한컴 윤고딕 250"/>
                  <a:cs typeface="Arial"/>
                </a:rPr>
                <a:t>감사 개요</a:t>
              </a:r>
            </a:p>
          </p:txBody>
        </p:sp>
        <p:sp>
          <p:nvSpPr>
            <p:cNvPr id="37147" name="타원 2713"/>
            <p:cNvSpPr/>
            <p:nvPr/>
          </p:nvSpPr>
          <p:spPr>
            <a:xfrm rot="5400000">
              <a:off x="4508640" y="1453020"/>
              <a:ext cx="89078" cy="6468922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5176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endParaRPr>
            </a:p>
          </p:txBody>
        </p:sp>
      </p:grpSp>
      <p:sp>
        <p:nvSpPr>
          <p:cNvPr id="37159" name="제목 1"/>
          <p:cNvSpPr txBox="1"/>
          <p:nvPr/>
        </p:nvSpPr>
        <p:spPr>
          <a:xfrm>
            <a:off x="803850" y="2320083"/>
            <a:ext cx="6583882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i="1">
                <a:solidFill>
                  <a:schemeClr val="tx2"/>
                </a:solidFill>
                <a:cs typeface="+mj-cs"/>
              </a:rPr>
              <a:t>  </a:t>
            </a:r>
            <a:r>
              <a:rPr lang="ko-KR" altLang="en-US" sz="2200">
                <a:solidFill>
                  <a:schemeClr val="tx2"/>
                </a:solidFill>
                <a:latin typeface="한컴 윤고딕 250"/>
                <a:ea typeface="한컴 윤고딕 250"/>
                <a:cs typeface="+mj-cs"/>
              </a:rPr>
              <a:t>감사기간 : `17.5.29. ~ 6.12.</a:t>
            </a:r>
          </a:p>
        </p:txBody>
      </p:sp>
      <p:sp>
        <p:nvSpPr>
          <p:cNvPr id="37161" name="제목 1"/>
          <p:cNvSpPr txBox="1"/>
          <p:nvPr/>
        </p:nvSpPr>
        <p:spPr>
          <a:xfrm>
            <a:off x="819164" y="2991646"/>
            <a:ext cx="811600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200" b="1">
                <a:solidFill>
                  <a:schemeClr val="tx2"/>
                </a:solidFill>
                <a:latin typeface="+mn-ea"/>
                <a:cs typeface="+mj-cs"/>
              </a:rPr>
              <a:t> </a:t>
            </a:r>
            <a:r>
              <a:rPr lang="ko-KR" altLang="en-US" sz="23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+mj-cs"/>
              </a:rPr>
              <a:t>중점 감사사항 : 버스노선 인 ․ 허가, 보조금 지원, 지도감독 분야 </a:t>
            </a:r>
          </a:p>
        </p:txBody>
      </p:sp>
      <p:sp>
        <p:nvSpPr>
          <p:cNvPr id="37162" name="Freeform 5"/>
          <p:cNvSpPr/>
          <p:nvPr/>
        </p:nvSpPr>
        <p:spPr>
          <a:xfrm>
            <a:off x="651570" y="3286658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164" name="Freeform 5"/>
          <p:cNvSpPr/>
          <p:nvPr/>
        </p:nvSpPr>
        <p:spPr>
          <a:xfrm>
            <a:off x="621449" y="2608202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166" name="이등변 삼각형 128"/>
          <p:cNvSpPr/>
          <p:nvPr/>
        </p:nvSpPr>
        <p:spPr>
          <a:xfrm rot="10818940">
            <a:off x="736098" y="3325051"/>
            <a:ext cx="7671803" cy="1584176"/>
          </a:xfrm>
          <a:prstGeom prst="triangle">
            <a:avLst>
              <a:gd name="adj" fmla="val 50000"/>
            </a:avLst>
          </a:prstGeom>
          <a:gradFill>
            <a:gsLst>
              <a:gs pos="0">
                <a:srgbClr val="A8C0D6">
                  <a:alpha val="45880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rgbClr val="FF0000"/>
              </a:solidFill>
            </a:endParaRPr>
          </a:p>
        </p:txBody>
      </p:sp>
      <p:grpSp>
        <p:nvGrpSpPr>
          <p:cNvPr id="37171" name="그룹 169"/>
          <p:cNvGrpSpPr/>
          <p:nvPr/>
        </p:nvGrpSpPr>
        <p:grpSpPr>
          <a:xfrm>
            <a:off x="321645" y="4752360"/>
            <a:ext cx="3790113" cy="1740159"/>
            <a:chOff x="688613" y="4752786"/>
            <a:chExt cx="4844963" cy="1490174"/>
          </a:xfrm>
        </p:grpSpPr>
        <p:grpSp>
          <p:nvGrpSpPr>
            <p:cNvPr id="37172" name="그룹 170"/>
            <p:cNvGrpSpPr/>
            <p:nvPr/>
          </p:nvGrpSpPr>
          <p:grpSpPr>
            <a:xfrm>
              <a:off x="908609" y="4752786"/>
              <a:ext cx="4415489" cy="1490174"/>
              <a:chOff x="788270" y="4747165"/>
              <a:chExt cx="4913646" cy="1621740"/>
            </a:xfrm>
          </p:grpSpPr>
          <p:sp>
            <p:nvSpPr>
              <p:cNvPr id="37173" name="모서리가 둥근 직사각형 36"/>
              <p:cNvSpPr/>
              <p:nvPr/>
            </p:nvSpPr>
            <p:spPr>
              <a:xfrm>
                <a:off x="788270" y="4747165"/>
                <a:ext cx="4913646" cy="1621740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7174" name="이등변 삼각형 37"/>
              <p:cNvSpPr/>
              <p:nvPr/>
            </p:nvSpPr>
            <p:spPr>
              <a:xfrm rot="10800000">
                <a:off x="822983" y="4874842"/>
                <a:ext cx="2376059" cy="12816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</p:grpSp>
        <p:sp>
          <p:nvSpPr>
            <p:cNvPr id="37175" name="TextBox 29"/>
            <p:cNvSpPr txBox="1"/>
            <p:nvPr/>
          </p:nvSpPr>
          <p:spPr>
            <a:xfrm>
              <a:off x="688613" y="4979471"/>
              <a:ext cx="4844963" cy="93625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anchor="ctr"/>
            <a:lstStyle/>
            <a:p>
              <a:pPr algn="ctr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lang="ko-KR"/>
              </a:pPr>
              <a:r>
                <a:rPr lang="ko-KR" altLang="en-US" sz="2100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시계외노선 협의 업무 등</a:t>
              </a:r>
            </a:p>
            <a:p>
              <a:pPr algn="ctr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lang="ko-KR"/>
              </a:pPr>
              <a:r>
                <a:rPr lang="ko-KR" altLang="en-US" sz="2100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 기준 또는 지침 미비로 </a:t>
              </a:r>
            </a:p>
            <a:p>
              <a:pPr algn="ctr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lang="ko-KR"/>
              </a:pPr>
              <a:r>
                <a:rPr lang="ko-KR" altLang="en-US" sz="2100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부적정한 재량권 행사 가능성</a:t>
              </a:r>
            </a:p>
          </p:txBody>
        </p:sp>
        <p:sp>
          <p:nvSpPr>
            <p:cNvPr id="37176" name="타원 31"/>
            <p:cNvSpPr/>
            <p:nvPr/>
          </p:nvSpPr>
          <p:spPr>
            <a:xfrm>
              <a:off x="941391" y="4857407"/>
              <a:ext cx="47625" cy="492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7177" name="타원 32"/>
            <p:cNvSpPr/>
            <p:nvPr/>
          </p:nvSpPr>
          <p:spPr>
            <a:xfrm>
              <a:off x="3060685" y="4857407"/>
              <a:ext cx="49212" cy="492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7178" name="타원 33"/>
            <p:cNvSpPr/>
            <p:nvPr/>
          </p:nvSpPr>
          <p:spPr>
            <a:xfrm>
              <a:off x="941391" y="6093850"/>
              <a:ext cx="47625" cy="4761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7179" name="타원 34"/>
            <p:cNvSpPr/>
            <p:nvPr/>
          </p:nvSpPr>
          <p:spPr>
            <a:xfrm>
              <a:off x="3060685" y="6093850"/>
              <a:ext cx="49212" cy="4761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</p:grpSp>
      <p:grpSp>
        <p:nvGrpSpPr>
          <p:cNvPr id="37180" name="그룹 169"/>
          <p:cNvGrpSpPr/>
          <p:nvPr/>
        </p:nvGrpSpPr>
        <p:grpSpPr>
          <a:xfrm>
            <a:off x="4891021" y="4766046"/>
            <a:ext cx="3879823" cy="1740159"/>
            <a:chOff x="660214" y="4752785"/>
            <a:chExt cx="4885816" cy="1490174"/>
          </a:xfrm>
        </p:grpSpPr>
        <p:grpSp>
          <p:nvGrpSpPr>
            <p:cNvPr id="37181" name="그룹 170"/>
            <p:cNvGrpSpPr/>
            <p:nvPr/>
          </p:nvGrpSpPr>
          <p:grpSpPr>
            <a:xfrm>
              <a:off x="908605" y="4752785"/>
              <a:ext cx="4415489" cy="1490174"/>
              <a:chOff x="788270" y="4747165"/>
              <a:chExt cx="4913646" cy="1621740"/>
            </a:xfrm>
          </p:grpSpPr>
          <p:sp>
            <p:nvSpPr>
              <p:cNvPr id="37182" name="모서리가 둥근 직사각형 36"/>
              <p:cNvSpPr/>
              <p:nvPr/>
            </p:nvSpPr>
            <p:spPr>
              <a:xfrm>
                <a:off x="788270" y="4747165"/>
                <a:ext cx="4913646" cy="1621740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7183" name="이등변 삼각형 37"/>
              <p:cNvSpPr/>
              <p:nvPr/>
            </p:nvSpPr>
            <p:spPr>
              <a:xfrm rot="10800000">
                <a:off x="822983" y="4874842"/>
                <a:ext cx="2376059" cy="12816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</p:grpSp>
        <p:sp>
          <p:nvSpPr>
            <p:cNvPr id="37184" name="TextBox 29"/>
            <p:cNvSpPr txBox="1"/>
            <p:nvPr/>
          </p:nvSpPr>
          <p:spPr>
            <a:xfrm>
              <a:off x="660214" y="5046509"/>
              <a:ext cx="4885816" cy="93625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lang="ko-KR"/>
              </a:pPr>
              <a:r>
                <a:rPr lang="ko-KR" altLang="en-US" sz="2100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지적사항에 대한 제도개선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lang="ko-KR"/>
              </a:pPr>
              <a:r>
                <a:rPr lang="ko-KR" altLang="en-US" sz="2100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업무 부적정 처리자 문책 조치</a:t>
              </a:r>
            </a:p>
            <a:p>
              <a:pPr algn="ctr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 sz="2200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endParaRPr>
            </a:p>
          </p:txBody>
        </p:sp>
        <p:sp>
          <p:nvSpPr>
            <p:cNvPr id="37185" name="타원 31"/>
            <p:cNvSpPr/>
            <p:nvPr/>
          </p:nvSpPr>
          <p:spPr>
            <a:xfrm>
              <a:off x="941391" y="4857407"/>
              <a:ext cx="47625" cy="492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7186" name="타원 32"/>
            <p:cNvSpPr/>
            <p:nvPr/>
          </p:nvSpPr>
          <p:spPr>
            <a:xfrm>
              <a:off x="3060685" y="4857407"/>
              <a:ext cx="49212" cy="492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7187" name="타원 33"/>
            <p:cNvSpPr/>
            <p:nvPr/>
          </p:nvSpPr>
          <p:spPr>
            <a:xfrm>
              <a:off x="941391" y="6093850"/>
              <a:ext cx="47625" cy="4761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7188" name="타원 34"/>
            <p:cNvSpPr/>
            <p:nvPr/>
          </p:nvSpPr>
          <p:spPr>
            <a:xfrm>
              <a:off x="3060685" y="6093850"/>
              <a:ext cx="49212" cy="4761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</p:grpSp>
      <p:sp>
        <p:nvSpPr>
          <p:cNvPr id="3718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/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2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1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11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6183116" cy="394152"/>
          </a:xfrm>
        </p:spPr>
        <p:txBody>
          <a:bodyPr vert="horz" wrap="square" lIns="91440" tIns="45720" rIns="91440" bIns="45720" anchor="ctr" anchorCtr="0">
            <a:noAutofit/>
          </a:bodyPr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특정감사 결과 주요 조치사항</a:t>
            </a:r>
          </a:p>
        </p:txBody>
      </p:sp>
      <p:sp>
        <p:nvSpPr>
          <p:cNvPr id="37913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914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grpSp>
        <p:nvGrpSpPr>
          <p:cNvPr id="38096" name="그룹 70"/>
          <p:cNvGrpSpPr/>
          <p:nvPr/>
        </p:nvGrpSpPr>
        <p:grpSpPr>
          <a:xfrm>
            <a:off x="227904" y="4419806"/>
            <a:ext cx="1650417" cy="2006596"/>
            <a:chOff x="3693594" y="4671694"/>
            <a:chExt cx="1966473" cy="2006962"/>
          </a:xfrm>
        </p:grpSpPr>
        <p:grpSp>
          <p:nvGrpSpPr>
            <p:cNvPr id="38097" name="그룹 98"/>
            <p:cNvGrpSpPr/>
            <p:nvPr/>
          </p:nvGrpSpPr>
          <p:grpSpPr>
            <a:xfrm>
              <a:off x="3693594" y="4671694"/>
              <a:ext cx="1904524" cy="1471880"/>
              <a:chOff x="-1581150" y="5029200"/>
              <a:chExt cx="1904524" cy="1471880"/>
            </a:xfrm>
          </p:grpSpPr>
          <p:sp>
            <p:nvSpPr>
              <p:cNvPr id="38098" name="자유형 130"/>
              <p:cNvSpPr/>
              <p:nvPr/>
            </p:nvSpPr>
            <p:spPr>
              <a:xfrm>
                <a:off x="-1137979" y="5124467"/>
                <a:ext cx="1461353" cy="1376613"/>
              </a:xfrm>
              <a:custGeom>
                <a:avLst/>
                <a:gdLst>
                  <a:gd name="connsiteX0" fmla="*/ 0 w 1462088"/>
                  <a:gd name="connsiteY0" fmla="*/ 28575 h 1366838"/>
                  <a:gd name="connsiteX1" fmla="*/ 1462088 w 1462088"/>
                  <a:gd name="connsiteY1" fmla="*/ 0 h 1366838"/>
                  <a:gd name="connsiteX2" fmla="*/ 1462088 w 1462088"/>
                  <a:gd name="connsiteY2" fmla="*/ 1333500 h 1366838"/>
                  <a:gd name="connsiteX3" fmla="*/ 14288 w 1462088"/>
                  <a:gd name="connsiteY3" fmla="*/ 1366838 h 1366838"/>
                  <a:gd name="connsiteX4" fmla="*/ 0 w 1462088"/>
                  <a:gd name="connsiteY4" fmla="*/ 28575 h 1366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2088" h="1366838">
                    <a:moveTo>
                      <a:pt x="0" y="28575"/>
                    </a:moveTo>
                    <a:lnTo>
                      <a:pt x="1462088" y="0"/>
                    </a:lnTo>
                    <a:lnTo>
                      <a:pt x="1462088" y="1333500"/>
                    </a:lnTo>
                    <a:lnTo>
                      <a:pt x="14288" y="1366838"/>
                    </a:lnTo>
                    <a:lnTo>
                      <a:pt x="0" y="28575"/>
                    </a:lnTo>
                    <a:close/>
                  </a:path>
                </a:pathLst>
              </a:custGeom>
              <a:solidFill>
                <a:srgbClr val="75BC2E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8099" name="자유형 131"/>
              <p:cNvSpPr/>
              <p:nvPr/>
            </p:nvSpPr>
            <p:spPr>
              <a:xfrm>
                <a:off x="-1566855" y="5029200"/>
                <a:ext cx="1885464" cy="128610"/>
              </a:xfrm>
              <a:custGeom>
                <a:avLst/>
                <a:gdLst>
                  <a:gd name="connsiteX0" fmla="*/ 1885951 w 1885951"/>
                  <a:gd name="connsiteY0" fmla="*/ 95250 h 128588"/>
                  <a:gd name="connsiteX1" fmla="*/ 1362075 w 1885951"/>
                  <a:gd name="connsiteY1" fmla="*/ 0 h 128588"/>
                  <a:gd name="connsiteX2" fmla="*/ 0 w 1885951"/>
                  <a:gd name="connsiteY2" fmla="*/ 14288 h 128588"/>
                  <a:gd name="connsiteX3" fmla="*/ 438150 w 1885951"/>
                  <a:gd name="connsiteY3" fmla="*/ 128588 h 128588"/>
                  <a:gd name="connsiteX4" fmla="*/ 1885951 w 1885951"/>
                  <a:gd name="connsiteY4" fmla="*/ 95250 h 12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5951" h="128588">
                    <a:moveTo>
                      <a:pt x="1885951" y="95250"/>
                    </a:moveTo>
                    <a:lnTo>
                      <a:pt x="1362075" y="0"/>
                    </a:lnTo>
                    <a:lnTo>
                      <a:pt x="0" y="14288"/>
                    </a:lnTo>
                    <a:lnTo>
                      <a:pt x="438150" y="128588"/>
                    </a:lnTo>
                    <a:lnTo>
                      <a:pt x="1885951" y="95250"/>
                    </a:lnTo>
                    <a:close/>
                  </a:path>
                </a:pathLst>
              </a:custGeom>
              <a:solidFill>
                <a:srgbClr val="385A16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8100" name="자유형 137"/>
              <p:cNvSpPr/>
              <p:nvPr/>
            </p:nvSpPr>
            <p:spPr>
              <a:xfrm>
                <a:off x="-1581150" y="5038727"/>
                <a:ext cx="466998" cy="1462353"/>
              </a:xfrm>
              <a:custGeom>
                <a:avLst/>
                <a:gdLst>
                  <a:gd name="connsiteX0" fmla="*/ 461962 w 466725"/>
                  <a:gd name="connsiteY0" fmla="*/ 123825 h 1462088"/>
                  <a:gd name="connsiteX1" fmla="*/ 0 w 466725"/>
                  <a:gd name="connsiteY1" fmla="*/ 0 h 1462088"/>
                  <a:gd name="connsiteX2" fmla="*/ 14287 w 466725"/>
                  <a:gd name="connsiteY2" fmla="*/ 1271588 h 1462088"/>
                  <a:gd name="connsiteX3" fmla="*/ 466725 w 466725"/>
                  <a:gd name="connsiteY3" fmla="*/ 1462088 h 1462088"/>
                  <a:gd name="connsiteX4" fmla="*/ 461962 w 466725"/>
                  <a:gd name="connsiteY4" fmla="*/ 123825 h 1462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1462088">
                    <a:moveTo>
                      <a:pt x="461962" y="123825"/>
                    </a:moveTo>
                    <a:lnTo>
                      <a:pt x="0" y="0"/>
                    </a:lnTo>
                    <a:lnTo>
                      <a:pt x="14287" y="1271588"/>
                    </a:lnTo>
                    <a:lnTo>
                      <a:pt x="466725" y="1462088"/>
                    </a:lnTo>
                    <a:cubicBezTo>
                      <a:pt x="465137" y="1016000"/>
                      <a:pt x="463550" y="569913"/>
                      <a:pt x="461962" y="123825"/>
                    </a:cubicBezTo>
                    <a:close/>
                  </a:path>
                </a:pathLst>
              </a:custGeom>
              <a:solidFill>
                <a:srgbClr val="4D7C1E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8101" name="자유형 139"/>
              <p:cNvSpPr/>
              <p:nvPr/>
            </p:nvSpPr>
            <p:spPr>
              <a:xfrm>
                <a:off x="-1087150" y="5170513"/>
                <a:ext cx="1383521" cy="1268644"/>
              </a:xfrm>
              <a:custGeom>
                <a:avLst/>
                <a:gdLst>
                  <a:gd name="connsiteX0" fmla="*/ 0 w 1462088"/>
                  <a:gd name="connsiteY0" fmla="*/ 28575 h 1366838"/>
                  <a:gd name="connsiteX1" fmla="*/ 1462088 w 1462088"/>
                  <a:gd name="connsiteY1" fmla="*/ 0 h 1366838"/>
                  <a:gd name="connsiteX2" fmla="*/ 1462088 w 1462088"/>
                  <a:gd name="connsiteY2" fmla="*/ 1333500 h 1366838"/>
                  <a:gd name="connsiteX3" fmla="*/ 14288 w 1462088"/>
                  <a:gd name="connsiteY3" fmla="*/ 1366838 h 1366838"/>
                  <a:gd name="connsiteX4" fmla="*/ 0 w 1462088"/>
                  <a:gd name="connsiteY4" fmla="*/ 28575 h 1366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2088" h="1366838">
                    <a:moveTo>
                      <a:pt x="0" y="28575"/>
                    </a:moveTo>
                    <a:lnTo>
                      <a:pt x="1462088" y="0"/>
                    </a:lnTo>
                    <a:lnTo>
                      <a:pt x="1462088" y="1333500"/>
                    </a:lnTo>
                    <a:lnTo>
                      <a:pt x="14288" y="1366838"/>
                    </a:lnTo>
                    <a:lnTo>
                      <a:pt x="0" y="28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79000"/>
                    </a:schemeClr>
                  </a:gs>
                  <a:gs pos="17000">
                    <a:schemeClr val="bg1">
                      <a:alpha val="0"/>
                    </a:schemeClr>
                  </a:gs>
                </a:gsLst>
                <a:lin ang="4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</p:grpSp>
        <p:sp>
          <p:nvSpPr>
            <p:cNvPr id="38102" name="평행 사변형 68"/>
            <p:cNvSpPr/>
            <p:nvPr/>
          </p:nvSpPr>
          <p:spPr>
            <a:xfrm rot="5400000" flipV="1">
              <a:off x="4618188" y="5697665"/>
              <a:ext cx="521324" cy="1440659"/>
            </a:xfrm>
            <a:prstGeom prst="parallelogram">
              <a:avLst>
                <a:gd name="adj" fmla="val 6555"/>
              </a:avLst>
            </a:prstGeom>
            <a:gradFill flip="none" rotWithShape="1">
              <a:gsLst>
                <a:gs pos="36000">
                  <a:srgbClr val="FFC000">
                    <a:alpha val="0"/>
                  </a:srgbClr>
                </a:gs>
                <a:gs pos="100000">
                  <a:srgbClr val="75BC2E">
                    <a:alpha val="49000"/>
                  </a:srgbClr>
                </a:gs>
              </a:gsLst>
              <a:lin ang="10800000" scaled="0"/>
              <a:tileRect/>
            </a:gra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03" name="평행 사변형 69"/>
            <p:cNvSpPr/>
            <p:nvPr/>
          </p:nvSpPr>
          <p:spPr>
            <a:xfrm rot="5400000">
              <a:off x="3595067" y="6103479"/>
              <a:ext cx="668907" cy="461165"/>
            </a:xfrm>
            <a:prstGeom prst="parallelogram">
              <a:avLst>
                <a:gd name="adj" fmla="val 42019"/>
              </a:avLst>
            </a:prstGeom>
            <a:gradFill flip="none" rotWithShape="1">
              <a:gsLst>
                <a:gs pos="48000">
                  <a:srgbClr val="FFC000">
                    <a:alpha val="0"/>
                  </a:srgbClr>
                </a:gs>
                <a:gs pos="73000">
                  <a:schemeClr val="accent3">
                    <a:lumMod val="50000"/>
                    <a:alpha val="47000"/>
                  </a:schemeClr>
                </a:gs>
              </a:gsLst>
              <a:lin ang="12600000" scaled="0"/>
              <a:tileRect/>
            </a:gra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04" name="자유형 72"/>
            <p:cNvSpPr/>
            <p:nvPr/>
          </p:nvSpPr>
          <p:spPr>
            <a:xfrm>
              <a:off x="4101715" y="4814678"/>
              <a:ext cx="1381931" cy="1313102"/>
            </a:xfrm>
            <a:custGeom>
              <a:avLst/>
              <a:gdLst>
                <a:gd name="connsiteX0" fmla="*/ 0 w 1480457"/>
                <a:gd name="connsiteY0" fmla="*/ 0 h 1378857"/>
                <a:gd name="connsiteX1" fmla="*/ 1480457 w 1480457"/>
                <a:gd name="connsiteY1" fmla="*/ 14514 h 1378857"/>
                <a:gd name="connsiteX2" fmla="*/ 1480457 w 1480457"/>
                <a:gd name="connsiteY2" fmla="*/ 1378857 h 1378857"/>
                <a:gd name="connsiteX3" fmla="*/ 0 w 1480457"/>
                <a:gd name="connsiteY3" fmla="*/ 1349828 h 1378857"/>
                <a:gd name="connsiteX4" fmla="*/ 0 w 1480457"/>
                <a:gd name="connsiteY4" fmla="*/ 0 h 1378857"/>
                <a:gd name="connsiteX0" fmla="*/ 0 w 1480457"/>
                <a:gd name="connsiteY0" fmla="*/ 0 h 1378857"/>
                <a:gd name="connsiteX1" fmla="*/ 1480457 w 1480457"/>
                <a:gd name="connsiteY1" fmla="*/ 14514 h 1378857"/>
                <a:gd name="connsiteX2" fmla="*/ 1479627 w 1480457"/>
                <a:gd name="connsiteY2" fmla="*/ 316950 h 1378857"/>
                <a:gd name="connsiteX3" fmla="*/ 1480457 w 1480457"/>
                <a:gd name="connsiteY3" fmla="*/ 1378857 h 1378857"/>
                <a:gd name="connsiteX4" fmla="*/ 0 w 1480457"/>
                <a:gd name="connsiteY4" fmla="*/ 1349828 h 1378857"/>
                <a:gd name="connsiteX5" fmla="*/ 0 w 1480457"/>
                <a:gd name="connsiteY5" fmla="*/ 0 h 1378857"/>
                <a:gd name="connsiteX0" fmla="*/ 0 w 1480457"/>
                <a:gd name="connsiteY0" fmla="*/ 0 h 1378857"/>
                <a:gd name="connsiteX1" fmla="*/ 1480457 w 1480457"/>
                <a:gd name="connsiteY1" fmla="*/ 14514 h 1378857"/>
                <a:gd name="connsiteX2" fmla="*/ 1479627 w 1480457"/>
                <a:gd name="connsiteY2" fmla="*/ 316950 h 1378857"/>
                <a:gd name="connsiteX3" fmla="*/ 1480457 w 1480457"/>
                <a:gd name="connsiteY3" fmla="*/ 1378857 h 1378857"/>
                <a:gd name="connsiteX4" fmla="*/ 1479627 w 1480457"/>
                <a:gd name="connsiteY4" fmla="*/ 1370078 h 1378857"/>
                <a:gd name="connsiteX5" fmla="*/ 0 w 1480457"/>
                <a:gd name="connsiteY5" fmla="*/ 1349828 h 1378857"/>
                <a:gd name="connsiteX6" fmla="*/ 0 w 1480457"/>
                <a:gd name="connsiteY6" fmla="*/ 0 h 1378857"/>
                <a:gd name="connsiteX0" fmla="*/ 0 w 1480457"/>
                <a:gd name="connsiteY0" fmla="*/ 0 h 1579637"/>
                <a:gd name="connsiteX1" fmla="*/ 1480457 w 1480457"/>
                <a:gd name="connsiteY1" fmla="*/ 14514 h 1579637"/>
                <a:gd name="connsiteX2" fmla="*/ 1479627 w 1480457"/>
                <a:gd name="connsiteY2" fmla="*/ 316950 h 1579637"/>
                <a:gd name="connsiteX3" fmla="*/ 1480457 w 1480457"/>
                <a:gd name="connsiteY3" fmla="*/ 1378857 h 1579637"/>
                <a:gd name="connsiteX4" fmla="*/ 0 w 1480457"/>
                <a:gd name="connsiteY4" fmla="*/ 1349828 h 1579637"/>
                <a:gd name="connsiteX5" fmla="*/ 0 w 1480457"/>
                <a:gd name="connsiteY5" fmla="*/ 0 h 1579637"/>
                <a:gd name="connsiteX0" fmla="*/ 0 w 1480457"/>
                <a:gd name="connsiteY0" fmla="*/ 0 h 1402653"/>
                <a:gd name="connsiteX1" fmla="*/ 1480457 w 1480457"/>
                <a:gd name="connsiteY1" fmla="*/ 14514 h 1402653"/>
                <a:gd name="connsiteX2" fmla="*/ 1479627 w 1480457"/>
                <a:gd name="connsiteY2" fmla="*/ 316950 h 1402653"/>
                <a:gd name="connsiteX3" fmla="*/ 0 w 1480457"/>
                <a:gd name="connsiteY3" fmla="*/ 1349828 h 1402653"/>
                <a:gd name="connsiteX4" fmla="*/ 0 w 1480457"/>
                <a:gd name="connsiteY4" fmla="*/ 0 h 1402653"/>
                <a:gd name="connsiteX0" fmla="*/ 0 w 1480457"/>
                <a:gd name="connsiteY0" fmla="*/ 0 h 1349828"/>
                <a:gd name="connsiteX1" fmla="*/ 1480457 w 1480457"/>
                <a:gd name="connsiteY1" fmla="*/ 14514 h 1349828"/>
                <a:gd name="connsiteX2" fmla="*/ 1479627 w 1480457"/>
                <a:gd name="connsiteY2" fmla="*/ 316950 h 1349828"/>
                <a:gd name="connsiteX3" fmla="*/ 0 w 1480457"/>
                <a:gd name="connsiteY3" fmla="*/ 1349828 h 1349828"/>
                <a:gd name="connsiteX4" fmla="*/ 0 w 1480457"/>
                <a:gd name="connsiteY4" fmla="*/ 0 h 1349828"/>
                <a:gd name="connsiteX0" fmla="*/ 0 w 1479904"/>
                <a:gd name="connsiteY0" fmla="*/ 46263 h 1396091"/>
                <a:gd name="connsiteX1" fmla="*/ 1454514 w 1479904"/>
                <a:gd name="connsiteY1" fmla="*/ 0 h 1396091"/>
                <a:gd name="connsiteX2" fmla="*/ 1479627 w 1479904"/>
                <a:gd name="connsiteY2" fmla="*/ 363213 h 1396091"/>
                <a:gd name="connsiteX3" fmla="*/ 0 w 1479904"/>
                <a:gd name="connsiteY3" fmla="*/ 1396091 h 1396091"/>
                <a:gd name="connsiteX4" fmla="*/ 0 w 1479904"/>
                <a:gd name="connsiteY4" fmla="*/ 46263 h 1396091"/>
                <a:gd name="connsiteX0" fmla="*/ 0 w 1456470"/>
                <a:gd name="connsiteY0" fmla="*/ 46263 h 1396091"/>
                <a:gd name="connsiteX1" fmla="*/ 1454514 w 1456470"/>
                <a:gd name="connsiteY1" fmla="*/ 0 h 1396091"/>
                <a:gd name="connsiteX2" fmla="*/ 1456193 w 1456470"/>
                <a:gd name="connsiteY2" fmla="*/ 374158 h 1396091"/>
                <a:gd name="connsiteX3" fmla="*/ 0 w 1456470"/>
                <a:gd name="connsiteY3" fmla="*/ 1396091 h 1396091"/>
                <a:gd name="connsiteX4" fmla="*/ 0 w 1456470"/>
                <a:gd name="connsiteY4" fmla="*/ 46263 h 1396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6470" h="1396091">
                  <a:moveTo>
                    <a:pt x="0" y="46263"/>
                  </a:moveTo>
                  <a:lnTo>
                    <a:pt x="1454514" y="0"/>
                  </a:lnTo>
                  <a:cubicBezTo>
                    <a:pt x="1454237" y="100812"/>
                    <a:pt x="1456470" y="273346"/>
                    <a:pt x="1456193" y="374158"/>
                  </a:cubicBezTo>
                  <a:cubicBezTo>
                    <a:pt x="1209450" y="596710"/>
                    <a:pt x="527753" y="1092811"/>
                    <a:pt x="0" y="1396091"/>
                  </a:cubicBezTo>
                  <a:lnTo>
                    <a:pt x="0" y="4626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05" name="타원 103"/>
            <p:cNvSpPr/>
            <p:nvPr/>
          </p:nvSpPr>
          <p:spPr>
            <a:xfrm rot="21480000">
              <a:off x="4163768" y="4806653"/>
              <a:ext cx="1496299" cy="460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grpSp>
        <p:nvGrpSpPr>
          <p:cNvPr id="38107" name="그룹 72"/>
          <p:cNvGrpSpPr/>
          <p:nvPr/>
        </p:nvGrpSpPr>
        <p:grpSpPr>
          <a:xfrm>
            <a:off x="261239" y="1790902"/>
            <a:ext cx="1542424" cy="1504951"/>
            <a:chOff x="3727941" y="2043413"/>
            <a:chExt cx="1804988" cy="1504951"/>
          </a:xfrm>
        </p:grpSpPr>
        <p:grpSp>
          <p:nvGrpSpPr>
            <p:cNvPr id="38108" name="그룹 77"/>
            <p:cNvGrpSpPr/>
            <p:nvPr/>
          </p:nvGrpSpPr>
          <p:grpSpPr>
            <a:xfrm>
              <a:off x="3727941" y="2043413"/>
              <a:ext cx="1804988" cy="1504951"/>
              <a:chOff x="-1390650" y="1966911"/>
              <a:chExt cx="1804988" cy="1504951"/>
            </a:xfrm>
          </p:grpSpPr>
          <p:sp>
            <p:nvSpPr>
              <p:cNvPr id="38109" name="자유형 148"/>
              <p:cNvSpPr/>
              <p:nvPr/>
            </p:nvSpPr>
            <p:spPr>
              <a:xfrm>
                <a:off x="-1390650" y="3290888"/>
                <a:ext cx="1804988" cy="180975"/>
              </a:xfrm>
              <a:custGeom>
                <a:avLst/>
                <a:gdLst>
                  <a:gd name="connsiteX0" fmla="*/ 0 w 1804988"/>
                  <a:gd name="connsiteY0" fmla="*/ 161925 h 180975"/>
                  <a:gd name="connsiteX1" fmla="*/ 1471613 w 1804988"/>
                  <a:gd name="connsiteY1" fmla="*/ 180975 h 180975"/>
                  <a:gd name="connsiteX2" fmla="*/ 1804988 w 1804988"/>
                  <a:gd name="connsiteY2" fmla="*/ 28575 h 180975"/>
                  <a:gd name="connsiteX3" fmla="*/ 328612 w 1804988"/>
                  <a:gd name="connsiteY3" fmla="*/ 0 h 180975"/>
                  <a:gd name="connsiteX4" fmla="*/ 0 w 1804988"/>
                  <a:gd name="connsiteY4" fmla="*/ 161925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4988" h="180975">
                    <a:moveTo>
                      <a:pt x="0" y="161925"/>
                    </a:moveTo>
                    <a:lnTo>
                      <a:pt x="1471613" y="180975"/>
                    </a:lnTo>
                    <a:lnTo>
                      <a:pt x="1804988" y="28575"/>
                    </a:lnTo>
                    <a:lnTo>
                      <a:pt x="328612" y="0"/>
                    </a:lnTo>
                    <a:lnTo>
                      <a:pt x="0" y="161925"/>
                    </a:lnTo>
                    <a:close/>
                  </a:path>
                </a:pathLst>
              </a:custGeom>
              <a:solidFill>
                <a:srgbClr val="1431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grpSp>
            <p:nvGrpSpPr>
              <p:cNvPr id="38110" name="그룹 76"/>
              <p:cNvGrpSpPr/>
              <p:nvPr/>
            </p:nvGrpSpPr>
            <p:grpSpPr>
              <a:xfrm>
                <a:off x="-1390649" y="1966911"/>
                <a:ext cx="1798637" cy="1490662"/>
                <a:chOff x="-1390650" y="1966913"/>
                <a:chExt cx="1798638" cy="1490662"/>
              </a:xfrm>
            </p:grpSpPr>
            <p:sp>
              <p:nvSpPr>
                <p:cNvPr id="38111" name="자유형 150"/>
                <p:cNvSpPr/>
                <p:nvPr/>
              </p:nvSpPr>
              <p:spPr>
                <a:xfrm>
                  <a:off x="-1390650" y="1966913"/>
                  <a:ext cx="338138" cy="1490662"/>
                </a:xfrm>
                <a:custGeom>
                  <a:avLst/>
                  <a:gdLst>
                    <a:gd name="connsiteX0" fmla="*/ 319087 w 338137"/>
                    <a:gd name="connsiteY0" fmla="*/ 0 h 1490662"/>
                    <a:gd name="connsiteX1" fmla="*/ 0 w 338137"/>
                    <a:gd name="connsiteY1" fmla="*/ 195262 h 1490662"/>
                    <a:gd name="connsiteX2" fmla="*/ 0 w 338137"/>
                    <a:gd name="connsiteY2" fmla="*/ 1490662 h 1490662"/>
                    <a:gd name="connsiteX3" fmla="*/ 338137 w 338137"/>
                    <a:gd name="connsiteY3" fmla="*/ 1323975 h 1490662"/>
                    <a:gd name="connsiteX4" fmla="*/ 319087 w 338137"/>
                    <a:gd name="connsiteY4" fmla="*/ 0 h 1490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8137" h="1490662">
                      <a:moveTo>
                        <a:pt x="319087" y="0"/>
                      </a:moveTo>
                      <a:lnTo>
                        <a:pt x="0" y="195262"/>
                      </a:lnTo>
                      <a:lnTo>
                        <a:pt x="0" y="1490662"/>
                      </a:lnTo>
                      <a:lnTo>
                        <a:pt x="338137" y="1323975"/>
                      </a:lnTo>
                      <a:lnTo>
                        <a:pt x="319087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  <a:defRPr lang="ko-KR"/>
                  </a:pPr>
                  <a:endParaRPr lang="ko-KR" altLang="en-US"/>
                </a:p>
              </p:txBody>
            </p:sp>
            <p:sp>
              <p:nvSpPr>
                <p:cNvPr id="38112" name="자유형 151"/>
                <p:cNvSpPr/>
                <p:nvPr/>
              </p:nvSpPr>
              <p:spPr>
                <a:xfrm>
                  <a:off x="-1071562" y="1973263"/>
                  <a:ext cx="1479550" cy="1352550"/>
                </a:xfrm>
                <a:custGeom>
                  <a:avLst/>
                  <a:gdLst>
                    <a:gd name="connsiteX0" fmla="*/ 0 w 1480457"/>
                    <a:gd name="connsiteY0" fmla="*/ 0 h 1378857"/>
                    <a:gd name="connsiteX1" fmla="*/ 1480457 w 1480457"/>
                    <a:gd name="connsiteY1" fmla="*/ 14514 h 1378857"/>
                    <a:gd name="connsiteX2" fmla="*/ 1480457 w 1480457"/>
                    <a:gd name="connsiteY2" fmla="*/ 1378857 h 1378857"/>
                    <a:gd name="connsiteX3" fmla="*/ 0 w 1480457"/>
                    <a:gd name="connsiteY3" fmla="*/ 1349828 h 1378857"/>
                    <a:gd name="connsiteX4" fmla="*/ 0 w 1480457"/>
                    <a:gd name="connsiteY4" fmla="*/ 0 h 1378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0457" h="1378857">
                      <a:moveTo>
                        <a:pt x="0" y="0"/>
                      </a:moveTo>
                      <a:lnTo>
                        <a:pt x="1480457" y="14514"/>
                      </a:lnTo>
                      <a:lnTo>
                        <a:pt x="1480457" y="1378857"/>
                      </a:lnTo>
                      <a:lnTo>
                        <a:pt x="0" y="13498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A467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  <a:defRPr lang="ko-KR"/>
                  </a:pPr>
                  <a:endParaRPr lang="ko-KR" altLang="en-US"/>
                </a:p>
              </p:txBody>
            </p:sp>
            <p:sp>
              <p:nvSpPr>
                <p:cNvPr id="38113" name="자유형 152"/>
                <p:cNvSpPr/>
                <p:nvPr/>
              </p:nvSpPr>
              <p:spPr>
                <a:xfrm>
                  <a:off x="-1042987" y="1997075"/>
                  <a:ext cx="1420812" cy="1270000"/>
                </a:xfrm>
                <a:custGeom>
                  <a:avLst/>
                  <a:gdLst>
                    <a:gd name="connsiteX0" fmla="*/ 0 w 1480457"/>
                    <a:gd name="connsiteY0" fmla="*/ 0 h 1378857"/>
                    <a:gd name="connsiteX1" fmla="*/ 1480457 w 1480457"/>
                    <a:gd name="connsiteY1" fmla="*/ 14514 h 1378857"/>
                    <a:gd name="connsiteX2" fmla="*/ 1480457 w 1480457"/>
                    <a:gd name="connsiteY2" fmla="*/ 1378857 h 1378857"/>
                    <a:gd name="connsiteX3" fmla="*/ 0 w 1480457"/>
                    <a:gd name="connsiteY3" fmla="*/ 1349828 h 1378857"/>
                    <a:gd name="connsiteX4" fmla="*/ 0 w 1480457"/>
                    <a:gd name="connsiteY4" fmla="*/ 0 h 1378857"/>
                    <a:gd name="connsiteX0" fmla="*/ 0 w 1480457"/>
                    <a:gd name="connsiteY0" fmla="*/ 0 h 1378857"/>
                    <a:gd name="connsiteX1" fmla="*/ 1480457 w 1480457"/>
                    <a:gd name="connsiteY1" fmla="*/ 14514 h 1378857"/>
                    <a:gd name="connsiteX2" fmla="*/ 1479627 w 1480457"/>
                    <a:gd name="connsiteY2" fmla="*/ 316950 h 1378857"/>
                    <a:gd name="connsiteX3" fmla="*/ 1480457 w 1480457"/>
                    <a:gd name="connsiteY3" fmla="*/ 1378857 h 1378857"/>
                    <a:gd name="connsiteX4" fmla="*/ 0 w 1480457"/>
                    <a:gd name="connsiteY4" fmla="*/ 1349828 h 1378857"/>
                    <a:gd name="connsiteX5" fmla="*/ 0 w 1480457"/>
                    <a:gd name="connsiteY5" fmla="*/ 0 h 1378857"/>
                    <a:gd name="connsiteX0" fmla="*/ 0 w 1480457"/>
                    <a:gd name="connsiteY0" fmla="*/ 0 h 1378857"/>
                    <a:gd name="connsiteX1" fmla="*/ 1480457 w 1480457"/>
                    <a:gd name="connsiteY1" fmla="*/ 14514 h 1378857"/>
                    <a:gd name="connsiteX2" fmla="*/ 1479627 w 1480457"/>
                    <a:gd name="connsiteY2" fmla="*/ 316950 h 1378857"/>
                    <a:gd name="connsiteX3" fmla="*/ 1480457 w 1480457"/>
                    <a:gd name="connsiteY3" fmla="*/ 1378857 h 1378857"/>
                    <a:gd name="connsiteX4" fmla="*/ 1479627 w 1480457"/>
                    <a:gd name="connsiteY4" fmla="*/ 1370078 h 1378857"/>
                    <a:gd name="connsiteX5" fmla="*/ 0 w 1480457"/>
                    <a:gd name="connsiteY5" fmla="*/ 1349828 h 1378857"/>
                    <a:gd name="connsiteX6" fmla="*/ 0 w 1480457"/>
                    <a:gd name="connsiteY6" fmla="*/ 0 h 1378857"/>
                    <a:gd name="connsiteX0" fmla="*/ 0 w 1480457"/>
                    <a:gd name="connsiteY0" fmla="*/ 0 h 1579637"/>
                    <a:gd name="connsiteX1" fmla="*/ 1480457 w 1480457"/>
                    <a:gd name="connsiteY1" fmla="*/ 14514 h 1579637"/>
                    <a:gd name="connsiteX2" fmla="*/ 1479627 w 1480457"/>
                    <a:gd name="connsiteY2" fmla="*/ 316950 h 1579637"/>
                    <a:gd name="connsiteX3" fmla="*/ 1480457 w 1480457"/>
                    <a:gd name="connsiteY3" fmla="*/ 1378857 h 1579637"/>
                    <a:gd name="connsiteX4" fmla="*/ 0 w 1480457"/>
                    <a:gd name="connsiteY4" fmla="*/ 1349828 h 1579637"/>
                    <a:gd name="connsiteX5" fmla="*/ 0 w 1480457"/>
                    <a:gd name="connsiteY5" fmla="*/ 0 h 1579637"/>
                    <a:gd name="connsiteX0" fmla="*/ 0 w 1480457"/>
                    <a:gd name="connsiteY0" fmla="*/ 0 h 1402653"/>
                    <a:gd name="connsiteX1" fmla="*/ 1480457 w 1480457"/>
                    <a:gd name="connsiteY1" fmla="*/ 14514 h 1402653"/>
                    <a:gd name="connsiteX2" fmla="*/ 1479627 w 1480457"/>
                    <a:gd name="connsiteY2" fmla="*/ 316950 h 1402653"/>
                    <a:gd name="connsiteX3" fmla="*/ 0 w 1480457"/>
                    <a:gd name="connsiteY3" fmla="*/ 1349828 h 1402653"/>
                    <a:gd name="connsiteX4" fmla="*/ 0 w 1480457"/>
                    <a:gd name="connsiteY4" fmla="*/ 0 h 1402653"/>
                    <a:gd name="connsiteX0" fmla="*/ 0 w 1480457"/>
                    <a:gd name="connsiteY0" fmla="*/ 0 h 1349828"/>
                    <a:gd name="connsiteX1" fmla="*/ 1480457 w 1480457"/>
                    <a:gd name="connsiteY1" fmla="*/ 14514 h 1349828"/>
                    <a:gd name="connsiteX2" fmla="*/ 1479627 w 1480457"/>
                    <a:gd name="connsiteY2" fmla="*/ 316950 h 1349828"/>
                    <a:gd name="connsiteX3" fmla="*/ 0 w 1480457"/>
                    <a:gd name="connsiteY3" fmla="*/ 1349828 h 1349828"/>
                    <a:gd name="connsiteX4" fmla="*/ 0 w 1480457"/>
                    <a:gd name="connsiteY4" fmla="*/ 0 h 1349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0457" h="1349828">
                      <a:moveTo>
                        <a:pt x="0" y="0"/>
                      </a:moveTo>
                      <a:lnTo>
                        <a:pt x="1480457" y="14514"/>
                      </a:lnTo>
                      <a:cubicBezTo>
                        <a:pt x="1480180" y="115326"/>
                        <a:pt x="1479904" y="216138"/>
                        <a:pt x="1479627" y="316950"/>
                      </a:cubicBezTo>
                      <a:cubicBezTo>
                        <a:pt x="1232884" y="539502"/>
                        <a:pt x="527753" y="1046548"/>
                        <a:pt x="0" y="134982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  <a:defRPr lang="ko-KR"/>
                  </a:pPr>
                  <a:endParaRPr lang="ko-KR" altLang="en-US"/>
                </a:p>
              </p:txBody>
            </p:sp>
          </p:grpSp>
        </p:grpSp>
        <p:sp>
          <p:nvSpPr>
            <p:cNvPr id="38114" name="타원 143"/>
            <p:cNvSpPr/>
            <p:nvPr/>
          </p:nvSpPr>
          <p:spPr>
            <a:xfrm>
              <a:off x="4035916" y="2060877"/>
              <a:ext cx="1495425" cy="4603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8115" name="자유형 144"/>
            <p:cNvSpPr/>
            <p:nvPr/>
          </p:nvSpPr>
          <p:spPr>
            <a:xfrm>
              <a:off x="4078779" y="2070402"/>
              <a:ext cx="1420812" cy="1296988"/>
            </a:xfrm>
            <a:custGeom>
              <a:avLst/>
              <a:gdLst>
                <a:gd name="connsiteX0" fmla="*/ 0 w 1480457"/>
                <a:gd name="connsiteY0" fmla="*/ 0 h 1378857"/>
                <a:gd name="connsiteX1" fmla="*/ 1480457 w 1480457"/>
                <a:gd name="connsiteY1" fmla="*/ 14514 h 1378857"/>
                <a:gd name="connsiteX2" fmla="*/ 1480457 w 1480457"/>
                <a:gd name="connsiteY2" fmla="*/ 1378857 h 1378857"/>
                <a:gd name="connsiteX3" fmla="*/ 0 w 1480457"/>
                <a:gd name="connsiteY3" fmla="*/ 1349828 h 1378857"/>
                <a:gd name="connsiteX4" fmla="*/ 0 w 1480457"/>
                <a:gd name="connsiteY4" fmla="*/ 0 h 137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0457" h="1378857">
                  <a:moveTo>
                    <a:pt x="0" y="0"/>
                  </a:moveTo>
                  <a:lnTo>
                    <a:pt x="1480457" y="14514"/>
                  </a:lnTo>
                  <a:lnTo>
                    <a:pt x="1480457" y="1378857"/>
                  </a:lnTo>
                  <a:lnTo>
                    <a:pt x="0" y="1349828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79000"/>
                  </a:schemeClr>
                </a:gs>
                <a:gs pos="17000">
                  <a:schemeClr val="bg1">
                    <a:alpha val="0"/>
                  </a:schemeClr>
                </a:gs>
              </a:gsLst>
              <a:lin ang="4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16" name="TextBox 147"/>
            <p:cNvSpPr txBox="1"/>
            <p:nvPr/>
          </p:nvSpPr>
          <p:spPr>
            <a:xfrm>
              <a:off x="4100770" y="2337476"/>
              <a:ext cx="1431004" cy="824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r>
                <a:rPr lang="ko-KR" altLang="en-US" sz="2400">
                  <a:solidFill>
                    <a:schemeClr val="bg1"/>
                  </a:solidFill>
                  <a:latin typeface="한컴 윤고딕 250"/>
                  <a:ea typeface="한컴 윤고딕 250"/>
                </a:rPr>
                <a:t>인․허가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r>
                <a:rPr lang="ko-KR" altLang="en-US" sz="2400">
                  <a:solidFill>
                    <a:schemeClr val="bg1"/>
                  </a:solidFill>
                  <a:latin typeface="한컴 윤고딕 250"/>
                  <a:ea typeface="한컴 윤고딕 250"/>
                </a:rPr>
                <a:t>분야</a:t>
              </a:r>
            </a:p>
          </p:txBody>
        </p:sp>
      </p:grpSp>
      <p:grpSp>
        <p:nvGrpSpPr>
          <p:cNvPr id="38117" name="그룹 71"/>
          <p:cNvGrpSpPr/>
          <p:nvPr/>
        </p:nvGrpSpPr>
        <p:grpSpPr>
          <a:xfrm>
            <a:off x="308866" y="3176791"/>
            <a:ext cx="1569456" cy="1343025"/>
            <a:chOff x="3774443" y="3429129"/>
            <a:chExt cx="1739495" cy="1343025"/>
          </a:xfrm>
        </p:grpSpPr>
        <p:sp>
          <p:nvSpPr>
            <p:cNvPr id="38118" name="자유형 154"/>
            <p:cNvSpPr/>
            <p:nvPr/>
          </p:nvSpPr>
          <p:spPr>
            <a:xfrm>
              <a:off x="5218462" y="3429129"/>
              <a:ext cx="295476" cy="1343025"/>
            </a:xfrm>
            <a:custGeom>
              <a:avLst/>
              <a:gdLst>
                <a:gd name="connsiteX0" fmla="*/ 0 w 295275"/>
                <a:gd name="connsiteY0" fmla="*/ 0 h 1343025"/>
                <a:gd name="connsiteX1" fmla="*/ 295275 w 295275"/>
                <a:gd name="connsiteY1" fmla="*/ 71437 h 1343025"/>
                <a:gd name="connsiteX2" fmla="*/ 295275 w 295275"/>
                <a:gd name="connsiteY2" fmla="*/ 1295400 h 1343025"/>
                <a:gd name="connsiteX3" fmla="*/ 9525 w 295275"/>
                <a:gd name="connsiteY3" fmla="*/ 1343025 h 1343025"/>
                <a:gd name="connsiteX4" fmla="*/ 0 w 295275"/>
                <a:gd name="connsiteY4" fmla="*/ 0 h 1343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275" h="1343025">
                  <a:moveTo>
                    <a:pt x="0" y="0"/>
                  </a:moveTo>
                  <a:lnTo>
                    <a:pt x="295275" y="71437"/>
                  </a:lnTo>
                  <a:lnTo>
                    <a:pt x="295275" y="1295400"/>
                  </a:lnTo>
                  <a:lnTo>
                    <a:pt x="9525" y="13430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5B3F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19" name="직사각형 155"/>
            <p:cNvSpPr/>
            <p:nvPr/>
          </p:nvSpPr>
          <p:spPr>
            <a:xfrm>
              <a:off x="3780797" y="3429129"/>
              <a:ext cx="1459905" cy="1336675"/>
            </a:xfrm>
            <a:prstGeom prst="rect">
              <a:avLst/>
            </a:prstGeom>
            <a:solidFill>
              <a:srgbClr val="018159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20" name="직사각형 156"/>
            <p:cNvSpPr/>
            <p:nvPr/>
          </p:nvSpPr>
          <p:spPr>
            <a:xfrm>
              <a:off x="3807804" y="3448179"/>
              <a:ext cx="1410659" cy="129063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79000"/>
                  </a:schemeClr>
                </a:gs>
                <a:gs pos="17000">
                  <a:schemeClr val="bg1">
                    <a:alpha val="0"/>
                  </a:schemeClr>
                </a:gs>
              </a:gsLst>
              <a:lin ang="4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21" name="타원 157"/>
            <p:cNvSpPr/>
            <p:nvPr/>
          </p:nvSpPr>
          <p:spPr>
            <a:xfrm>
              <a:off x="3774443" y="3432304"/>
              <a:ext cx="1496442" cy="4603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8122" name="자유형 158"/>
            <p:cNvSpPr/>
            <p:nvPr/>
          </p:nvSpPr>
          <p:spPr>
            <a:xfrm>
              <a:off x="3861816" y="3487867"/>
              <a:ext cx="1405892" cy="1270000"/>
            </a:xfrm>
            <a:custGeom>
              <a:avLst/>
              <a:gdLst>
                <a:gd name="connsiteX0" fmla="*/ 0 w 1480457"/>
                <a:gd name="connsiteY0" fmla="*/ 0 h 1378857"/>
                <a:gd name="connsiteX1" fmla="*/ 1480457 w 1480457"/>
                <a:gd name="connsiteY1" fmla="*/ 14514 h 1378857"/>
                <a:gd name="connsiteX2" fmla="*/ 1480457 w 1480457"/>
                <a:gd name="connsiteY2" fmla="*/ 1378857 h 1378857"/>
                <a:gd name="connsiteX3" fmla="*/ 0 w 1480457"/>
                <a:gd name="connsiteY3" fmla="*/ 1349828 h 1378857"/>
                <a:gd name="connsiteX4" fmla="*/ 0 w 1480457"/>
                <a:gd name="connsiteY4" fmla="*/ 0 h 1378857"/>
                <a:gd name="connsiteX0" fmla="*/ 0 w 1480457"/>
                <a:gd name="connsiteY0" fmla="*/ 0 h 1378857"/>
                <a:gd name="connsiteX1" fmla="*/ 1480457 w 1480457"/>
                <a:gd name="connsiteY1" fmla="*/ 14514 h 1378857"/>
                <a:gd name="connsiteX2" fmla="*/ 1479627 w 1480457"/>
                <a:gd name="connsiteY2" fmla="*/ 316950 h 1378857"/>
                <a:gd name="connsiteX3" fmla="*/ 1480457 w 1480457"/>
                <a:gd name="connsiteY3" fmla="*/ 1378857 h 1378857"/>
                <a:gd name="connsiteX4" fmla="*/ 0 w 1480457"/>
                <a:gd name="connsiteY4" fmla="*/ 1349828 h 1378857"/>
                <a:gd name="connsiteX5" fmla="*/ 0 w 1480457"/>
                <a:gd name="connsiteY5" fmla="*/ 0 h 1378857"/>
                <a:gd name="connsiteX0" fmla="*/ 0 w 1480457"/>
                <a:gd name="connsiteY0" fmla="*/ 0 h 1378857"/>
                <a:gd name="connsiteX1" fmla="*/ 1480457 w 1480457"/>
                <a:gd name="connsiteY1" fmla="*/ 14514 h 1378857"/>
                <a:gd name="connsiteX2" fmla="*/ 1479627 w 1480457"/>
                <a:gd name="connsiteY2" fmla="*/ 316950 h 1378857"/>
                <a:gd name="connsiteX3" fmla="*/ 1480457 w 1480457"/>
                <a:gd name="connsiteY3" fmla="*/ 1378857 h 1378857"/>
                <a:gd name="connsiteX4" fmla="*/ 1479627 w 1480457"/>
                <a:gd name="connsiteY4" fmla="*/ 1370078 h 1378857"/>
                <a:gd name="connsiteX5" fmla="*/ 0 w 1480457"/>
                <a:gd name="connsiteY5" fmla="*/ 1349828 h 1378857"/>
                <a:gd name="connsiteX6" fmla="*/ 0 w 1480457"/>
                <a:gd name="connsiteY6" fmla="*/ 0 h 1378857"/>
                <a:gd name="connsiteX0" fmla="*/ 0 w 1480457"/>
                <a:gd name="connsiteY0" fmla="*/ 0 h 1579637"/>
                <a:gd name="connsiteX1" fmla="*/ 1480457 w 1480457"/>
                <a:gd name="connsiteY1" fmla="*/ 14514 h 1579637"/>
                <a:gd name="connsiteX2" fmla="*/ 1479627 w 1480457"/>
                <a:gd name="connsiteY2" fmla="*/ 316950 h 1579637"/>
                <a:gd name="connsiteX3" fmla="*/ 1480457 w 1480457"/>
                <a:gd name="connsiteY3" fmla="*/ 1378857 h 1579637"/>
                <a:gd name="connsiteX4" fmla="*/ 0 w 1480457"/>
                <a:gd name="connsiteY4" fmla="*/ 1349828 h 1579637"/>
                <a:gd name="connsiteX5" fmla="*/ 0 w 1480457"/>
                <a:gd name="connsiteY5" fmla="*/ 0 h 1579637"/>
                <a:gd name="connsiteX0" fmla="*/ 0 w 1480457"/>
                <a:gd name="connsiteY0" fmla="*/ 0 h 1402653"/>
                <a:gd name="connsiteX1" fmla="*/ 1480457 w 1480457"/>
                <a:gd name="connsiteY1" fmla="*/ 14514 h 1402653"/>
                <a:gd name="connsiteX2" fmla="*/ 1479627 w 1480457"/>
                <a:gd name="connsiteY2" fmla="*/ 316950 h 1402653"/>
                <a:gd name="connsiteX3" fmla="*/ 0 w 1480457"/>
                <a:gd name="connsiteY3" fmla="*/ 1349828 h 1402653"/>
                <a:gd name="connsiteX4" fmla="*/ 0 w 1480457"/>
                <a:gd name="connsiteY4" fmla="*/ 0 h 1402653"/>
                <a:gd name="connsiteX0" fmla="*/ 0 w 1480457"/>
                <a:gd name="connsiteY0" fmla="*/ 0 h 1349828"/>
                <a:gd name="connsiteX1" fmla="*/ 1480457 w 1480457"/>
                <a:gd name="connsiteY1" fmla="*/ 14514 h 1349828"/>
                <a:gd name="connsiteX2" fmla="*/ 1479627 w 1480457"/>
                <a:gd name="connsiteY2" fmla="*/ 316950 h 1349828"/>
                <a:gd name="connsiteX3" fmla="*/ 0 w 1480457"/>
                <a:gd name="connsiteY3" fmla="*/ 1349828 h 1349828"/>
                <a:gd name="connsiteX4" fmla="*/ 0 w 1480457"/>
                <a:gd name="connsiteY4" fmla="*/ 0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0457" h="1349828">
                  <a:moveTo>
                    <a:pt x="0" y="0"/>
                  </a:moveTo>
                  <a:lnTo>
                    <a:pt x="1480457" y="14514"/>
                  </a:lnTo>
                  <a:cubicBezTo>
                    <a:pt x="1480180" y="115326"/>
                    <a:pt x="1479904" y="216138"/>
                    <a:pt x="1479627" y="316950"/>
                  </a:cubicBezTo>
                  <a:cubicBezTo>
                    <a:pt x="1232884" y="539502"/>
                    <a:pt x="527753" y="1046548"/>
                    <a:pt x="0" y="134982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</p:grpSp>
      <p:grpSp>
        <p:nvGrpSpPr>
          <p:cNvPr id="38124" name="그룹 113"/>
          <p:cNvGrpSpPr/>
          <p:nvPr/>
        </p:nvGrpSpPr>
        <p:grpSpPr>
          <a:xfrm>
            <a:off x="1959445" y="1861468"/>
            <a:ext cx="6968197" cy="1138775"/>
            <a:chOff x="2512432" y="1820259"/>
            <a:chExt cx="1864261" cy="1177849"/>
          </a:xfrm>
        </p:grpSpPr>
        <p:grpSp>
          <p:nvGrpSpPr>
            <p:cNvPr id="38125" name="그룹 111"/>
            <p:cNvGrpSpPr/>
            <p:nvPr/>
          </p:nvGrpSpPr>
          <p:grpSpPr>
            <a:xfrm>
              <a:off x="2512432" y="1820259"/>
              <a:ext cx="1864261" cy="1177849"/>
              <a:chOff x="773983" y="4768334"/>
              <a:chExt cx="2520699" cy="1557481"/>
            </a:xfrm>
          </p:grpSpPr>
          <p:sp>
            <p:nvSpPr>
              <p:cNvPr id="38126" name="모서리가 둥근 직사각형 213"/>
              <p:cNvSpPr/>
              <p:nvPr/>
            </p:nvSpPr>
            <p:spPr>
              <a:xfrm>
                <a:off x="840707" y="4768334"/>
                <a:ext cx="2442526" cy="1508753"/>
              </a:xfrm>
              <a:prstGeom prst="roundRect">
                <a:avLst>
                  <a:gd name="adj" fmla="val 2937"/>
                </a:avLst>
              </a:prstGeom>
              <a:solidFill>
                <a:srgbClr val="0A467C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8127" name="모서리가 둥근 직사각형 214"/>
              <p:cNvSpPr/>
              <p:nvPr/>
            </p:nvSpPr>
            <p:spPr>
              <a:xfrm>
                <a:off x="773983" y="4817060"/>
                <a:ext cx="2520699" cy="1508755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8128" name="이등변 삼각형 215"/>
              <p:cNvSpPr/>
              <p:nvPr/>
            </p:nvSpPr>
            <p:spPr>
              <a:xfrm rot="10800000">
                <a:off x="821219" y="4875815"/>
                <a:ext cx="2378991" cy="1280028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</p:grpSp>
        <p:sp>
          <p:nvSpPr>
            <p:cNvPr id="38129" name="타원 208"/>
            <p:cNvSpPr/>
            <p:nvPr/>
          </p:nvSpPr>
          <p:spPr>
            <a:xfrm>
              <a:off x="2548954" y="1890434"/>
              <a:ext cx="39699" cy="3967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30" name="타원 209"/>
            <p:cNvSpPr/>
            <p:nvPr/>
          </p:nvSpPr>
          <p:spPr>
            <a:xfrm>
              <a:off x="4294121" y="1890434"/>
              <a:ext cx="39698" cy="3967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31" name="타원 210"/>
            <p:cNvSpPr/>
            <p:nvPr/>
          </p:nvSpPr>
          <p:spPr>
            <a:xfrm>
              <a:off x="2548954" y="2907655"/>
              <a:ext cx="39699" cy="3967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32" name="타원 211"/>
            <p:cNvSpPr/>
            <p:nvPr/>
          </p:nvSpPr>
          <p:spPr>
            <a:xfrm>
              <a:off x="4294121" y="2907655"/>
              <a:ext cx="39698" cy="3967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</p:grpSp>
      <p:grpSp>
        <p:nvGrpSpPr>
          <p:cNvPr id="38133" name="그룹 114"/>
          <p:cNvGrpSpPr/>
          <p:nvPr/>
        </p:nvGrpSpPr>
        <p:grpSpPr>
          <a:xfrm>
            <a:off x="1952082" y="3269655"/>
            <a:ext cx="6991755" cy="1120914"/>
            <a:chOff x="4480405" y="1813134"/>
            <a:chExt cx="1913100" cy="1184971"/>
          </a:xfrm>
        </p:grpSpPr>
        <p:grpSp>
          <p:nvGrpSpPr>
            <p:cNvPr id="38134" name="그룹 170"/>
            <p:cNvGrpSpPr/>
            <p:nvPr/>
          </p:nvGrpSpPr>
          <p:grpSpPr>
            <a:xfrm>
              <a:off x="4480405" y="1813134"/>
              <a:ext cx="1913100" cy="1184971"/>
              <a:chOff x="707948" y="4758918"/>
              <a:chExt cx="2586734" cy="1566897"/>
            </a:xfrm>
          </p:grpSpPr>
          <p:sp>
            <p:nvSpPr>
              <p:cNvPr id="38135" name="모서리가 둥근 직사각형 224"/>
              <p:cNvSpPr/>
              <p:nvPr/>
            </p:nvSpPr>
            <p:spPr>
              <a:xfrm>
                <a:off x="773983" y="4758918"/>
                <a:ext cx="2520699" cy="1510262"/>
              </a:xfrm>
              <a:prstGeom prst="roundRect">
                <a:avLst>
                  <a:gd name="adj" fmla="val 2937"/>
                </a:avLst>
              </a:prstGeom>
              <a:solidFill>
                <a:srgbClr val="018159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8136" name="모서리가 둥근 직사각형 225"/>
              <p:cNvSpPr/>
              <p:nvPr/>
            </p:nvSpPr>
            <p:spPr>
              <a:xfrm>
                <a:off x="707948" y="4815553"/>
                <a:ext cx="2586734" cy="151026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8137" name="이등변 삼각형 226"/>
              <p:cNvSpPr/>
              <p:nvPr/>
            </p:nvSpPr>
            <p:spPr>
              <a:xfrm rot="10800000">
                <a:off x="821219" y="4876383"/>
                <a:ext cx="2378991" cy="1279527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</p:grpSp>
        <p:sp>
          <p:nvSpPr>
            <p:cNvPr id="38138" name="타원 219"/>
            <p:cNvSpPr/>
            <p:nvPr/>
          </p:nvSpPr>
          <p:spPr>
            <a:xfrm>
              <a:off x="4565765" y="1890866"/>
              <a:ext cx="39699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39" name="타원 220"/>
            <p:cNvSpPr/>
            <p:nvPr/>
          </p:nvSpPr>
          <p:spPr>
            <a:xfrm>
              <a:off x="6310932" y="1890866"/>
              <a:ext cx="39698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40" name="타원 221"/>
            <p:cNvSpPr/>
            <p:nvPr/>
          </p:nvSpPr>
          <p:spPr>
            <a:xfrm>
              <a:off x="4565765" y="2907688"/>
              <a:ext cx="39699" cy="3965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41" name="타원 222"/>
            <p:cNvSpPr/>
            <p:nvPr/>
          </p:nvSpPr>
          <p:spPr>
            <a:xfrm>
              <a:off x="6310932" y="2907688"/>
              <a:ext cx="39698" cy="3965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</p:grpSp>
      <p:grpSp>
        <p:nvGrpSpPr>
          <p:cNvPr id="38142" name="그룹 115"/>
          <p:cNvGrpSpPr/>
          <p:nvPr/>
        </p:nvGrpSpPr>
        <p:grpSpPr>
          <a:xfrm>
            <a:off x="1942119" y="4665589"/>
            <a:ext cx="7019209" cy="1138033"/>
            <a:chOff x="6546001" y="1834673"/>
            <a:chExt cx="1867730" cy="1163436"/>
          </a:xfrm>
        </p:grpSpPr>
        <p:grpSp>
          <p:nvGrpSpPr>
            <p:cNvPr id="38143" name="그룹 181"/>
            <p:cNvGrpSpPr/>
            <p:nvPr/>
          </p:nvGrpSpPr>
          <p:grpSpPr>
            <a:xfrm>
              <a:off x="6546001" y="1834673"/>
              <a:ext cx="1867730" cy="1163436"/>
              <a:chOff x="773910" y="4787395"/>
              <a:chExt cx="2525388" cy="1538420"/>
            </a:xfrm>
          </p:grpSpPr>
          <p:sp>
            <p:nvSpPr>
              <p:cNvPr id="38144" name="모서리가 둥근 직사각형 235"/>
              <p:cNvSpPr/>
              <p:nvPr/>
            </p:nvSpPr>
            <p:spPr>
              <a:xfrm>
                <a:off x="841645" y="4787395"/>
                <a:ext cx="2457653" cy="1488063"/>
              </a:xfrm>
              <a:prstGeom prst="roundRect">
                <a:avLst>
                  <a:gd name="adj" fmla="val 2937"/>
                </a:avLst>
              </a:prstGeom>
              <a:solidFill>
                <a:srgbClr val="75BC2E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8145" name="모서리가 둥근 직사각형 236"/>
              <p:cNvSpPr/>
              <p:nvPr/>
            </p:nvSpPr>
            <p:spPr>
              <a:xfrm>
                <a:off x="773910" y="4817060"/>
                <a:ext cx="2520885" cy="1508755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8146" name="이등변 삼각형 237"/>
              <p:cNvSpPr/>
              <p:nvPr/>
            </p:nvSpPr>
            <p:spPr>
              <a:xfrm rot="10800000">
                <a:off x="821110" y="4875815"/>
                <a:ext cx="2379286" cy="1280028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</p:grpSp>
        <p:sp>
          <p:nvSpPr>
            <p:cNvPr id="38147" name="타원 230"/>
            <p:cNvSpPr/>
            <p:nvPr/>
          </p:nvSpPr>
          <p:spPr>
            <a:xfrm>
              <a:off x="6582496" y="1890434"/>
              <a:ext cx="39669" cy="3967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48" name="타원 231"/>
            <p:cNvSpPr/>
            <p:nvPr/>
          </p:nvSpPr>
          <p:spPr>
            <a:xfrm>
              <a:off x="8327892" y="1890434"/>
              <a:ext cx="39669" cy="3967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49" name="타원 232"/>
            <p:cNvSpPr/>
            <p:nvPr/>
          </p:nvSpPr>
          <p:spPr>
            <a:xfrm>
              <a:off x="6582496" y="2907655"/>
              <a:ext cx="39669" cy="3967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150" name="타원 233"/>
            <p:cNvSpPr/>
            <p:nvPr/>
          </p:nvSpPr>
          <p:spPr>
            <a:xfrm>
              <a:off x="8327892" y="2907655"/>
              <a:ext cx="39669" cy="3967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</p:grpSp>
      <p:sp>
        <p:nvSpPr>
          <p:cNvPr id="38154" name="TextBox 238"/>
          <p:cNvSpPr txBox="1"/>
          <p:nvPr/>
        </p:nvSpPr>
        <p:spPr>
          <a:xfrm>
            <a:off x="2160324" y="1930118"/>
            <a:ext cx="6771088" cy="907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50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ea typeface="HY수평선M"/>
                <a:cs typeface="Times New Roman"/>
              </a:rPr>
              <a:t>▪ </a:t>
            </a:r>
            <a:r>
              <a:rPr lang="ko-KR" altLang="en-US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Arial"/>
              </a:rPr>
              <a:t>시계외노선(경기도․인천시 → 서울시) 협의기준 및 절차 개선</a:t>
            </a:r>
          </a:p>
          <a:p>
            <a:pPr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5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HY수평선M"/>
                <a:cs typeface="Times New Roman"/>
              </a:rPr>
              <a:t>▪</a:t>
            </a:r>
            <a:r>
              <a:rPr lang="ko-KR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HY수평선M"/>
                <a:cs typeface="Times New Roman"/>
              </a:rPr>
              <a:t> </a:t>
            </a:r>
            <a:r>
              <a:rPr lang="ko-KR" altLang="en-US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Times New Roman"/>
              </a:rPr>
              <a:t>시내버스 노선조정에서 중요한 사항은 위원회 심의 의무화</a:t>
            </a:r>
          </a:p>
        </p:txBody>
      </p:sp>
      <p:sp>
        <p:nvSpPr>
          <p:cNvPr id="38155" name="TextBox 239"/>
          <p:cNvSpPr txBox="1"/>
          <p:nvPr/>
        </p:nvSpPr>
        <p:spPr>
          <a:xfrm>
            <a:off x="2196708" y="3352434"/>
            <a:ext cx="6795060" cy="909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50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ea typeface="HY수평선M"/>
                <a:cs typeface="Times New Roman"/>
              </a:rPr>
              <a:t>▪</a:t>
            </a:r>
            <a:r>
              <a:rPr lang="ko-KR" alt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ea typeface="HY수평선M"/>
                <a:cs typeface="Times New Roman"/>
              </a:rPr>
              <a:t> </a:t>
            </a:r>
            <a:r>
              <a:rPr lang="ko-KR" altLang="en-US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Times New Roman"/>
              </a:rPr>
              <a:t>시내버스 업체 경영실태 점검대상 선정에 대한 일관된 기준 마련</a:t>
            </a:r>
          </a:p>
          <a:p>
            <a:pPr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5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HY수평선M"/>
                <a:cs typeface="Times New Roman"/>
              </a:rPr>
              <a:t>▪ </a:t>
            </a:r>
            <a:r>
              <a:rPr lang="ko-KR" altLang="en-US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Times New Roman"/>
              </a:rPr>
              <a:t>용역수행 시 제안서에 따라 추진되도록 관리 ․ 감독 업무 철저 </a:t>
            </a:r>
          </a:p>
        </p:txBody>
      </p:sp>
      <p:sp>
        <p:nvSpPr>
          <p:cNvPr id="38156" name="TextBox 240"/>
          <p:cNvSpPr txBox="1"/>
          <p:nvPr/>
        </p:nvSpPr>
        <p:spPr>
          <a:xfrm>
            <a:off x="2251680" y="4707443"/>
            <a:ext cx="8301498" cy="910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50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ea typeface="HY수평선M"/>
                <a:cs typeface="Times New Roman"/>
              </a:rPr>
              <a:t>▪</a:t>
            </a:r>
            <a:r>
              <a:rPr lang="ko-KR" altLang="en-US" sz="170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ea typeface="HY수평선M"/>
                <a:cs typeface="Times New Roman"/>
              </a:rPr>
              <a:t> </a:t>
            </a:r>
            <a:r>
              <a:rPr lang="ko-KR" altLang="en-US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Times New Roman"/>
              </a:rPr>
              <a:t>택시회사 평가업무 부당처리에 따른 신분상 조치(징계) </a:t>
            </a:r>
          </a:p>
          <a:p>
            <a:pPr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5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HY수평선M"/>
                <a:cs typeface="Times New Roman"/>
              </a:rPr>
              <a:t>▪</a:t>
            </a:r>
            <a:r>
              <a:rPr lang="ko-KR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HY수평선M"/>
                <a:cs typeface="Times New Roman"/>
              </a:rPr>
              <a:t> </a:t>
            </a:r>
            <a:r>
              <a:rPr lang="ko-KR" altLang="en-US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cs typeface="Times New Roman"/>
              </a:rPr>
              <a:t>시내버스 공영차고지 「소액경비 집행에 관한 특례」 과도한 적용 개선 </a:t>
            </a:r>
          </a:p>
        </p:txBody>
      </p:sp>
      <p:sp>
        <p:nvSpPr>
          <p:cNvPr id="38157" name="TextBox 147"/>
          <p:cNvSpPr txBox="1"/>
          <p:nvPr/>
        </p:nvSpPr>
        <p:spPr>
          <a:xfrm>
            <a:off x="285568" y="3429000"/>
            <a:ext cx="1491027" cy="823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400">
                <a:solidFill>
                  <a:schemeClr val="bg1"/>
                </a:solidFill>
                <a:latin typeface="한컴 윤고딕 250"/>
                <a:ea typeface="한컴 윤고딕 250"/>
              </a:rPr>
              <a:t>지도감독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400">
                <a:solidFill>
                  <a:schemeClr val="bg1"/>
                </a:solidFill>
                <a:latin typeface="한컴 윤고딕 250"/>
                <a:ea typeface="한컴 윤고딕 250"/>
              </a:rPr>
              <a:t>분야</a:t>
            </a:r>
          </a:p>
        </p:txBody>
      </p:sp>
      <p:sp>
        <p:nvSpPr>
          <p:cNvPr id="38158" name="TextBox 147"/>
          <p:cNvSpPr txBox="1"/>
          <p:nvPr/>
        </p:nvSpPr>
        <p:spPr>
          <a:xfrm>
            <a:off x="465711" y="4623209"/>
            <a:ext cx="1491027" cy="1185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400">
                <a:solidFill>
                  <a:schemeClr val="bg1"/>
                </a:solidFill>
                <a:latin typeface="한컴 윤고딕 250"/>
                <a:ea typeface="한컴 윤고딕 250"/>
              </a:rPr>
              <a:t>보조금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400">
                <a:solidFill>
                  <a:schemeClr val="bg1"/>
                </a:solidFill>
                <a:latin typeface="한컴 윤고딕 250"/>
                <a:ea typeface="한컴 윤고딕 250"/>
              </a:rPr>
              <a:t>계약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400">
                <a:solidFill>
                  <a:schemeClr val="bg1"/>
                </a:solidFill>
                <a:latin typeface="한컴 윤고딕 250"/>
                <a:ea typeface="한컴 윤고딕 250"/>
              </a:rPr>
              <a:t>분야</a:t>
            </a:r>
          </a:p>
        </p:txBody>
      </p:sp>
      <p:sp>
        <p:nvSpPr>
          <p:cNvPr id="3815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/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2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2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11" name="제목 3"/>
          <p:cNvSpPr>
            <a:spLocks noGrp="1"/>
          </p:cNvSpPr>
          <p:nvPr>
            <p:ph type="title"/>
          </p:nvPr>
        </p:nvSpPr>
        <p:spPr>
          <a:xfrm>
            <a:off x="1104144" y="316543"/>
            <a:ext cx="6496267" cy="394152"/>
          </a:xfrm>
        </p:spPr>
        <p:txBody>
          <a:bodyPr vert="horz" wrap="square" lIns="91440" tIns="45720" rIns="91440" bIns="45720" anchor="ctr" anchorCtr="0">
            <a:noAutofit/>
          </a:bodyPr>
          <a:lstStyle/>
          <a:p>
            <a:pPr>
              <a:spcAft>
                <a:spcPct val="0"/>
              </a:spcAft>
              <a:defRPr lang="ko-KR"/>
            </a:pPr>
            <a:r>
              <a:rPr lang="ko-KR" altLang="en-US" sz="3300">
                <a:solidFill>
                  <a:schemeClr val="accent4">
                    <a:lumMod val="20000"/>
                    <a:lumOff val="80000"/>
                  </a:schemeClr>
                </a:solidFill>
                <a:latin typeface="한컴 백제 B"/>
                <a:ea typeface="한컴 백제 B"/>
              </a:rPr>
              <a:t>수사결과 통보에 따른 조치계획</a:t>
            </a:r>
          </a:p>
        </p:txBody>
      </p:sp>
      <p:sp>
        <p:nvSpPr>
          <p:cNvPr id="37913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914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8159" name="제목 8"/>
          <p:cNvSpPr txBox="1"/>
          <p:nvPr/>
        </p:nvSpPr>
        <p:spPr>
          <a:xfrm>
            <a:off x="-257064" y="0"/>
            <a:ext cx="1509620" cy="1020763"/>
          </a:xfrm>
          <a:prstGeom prst="rect">
            <a:avLst/>
          </a:prstGeom>
        </p:spPr>
        <p:txBody>
          <a:bodyPr anchor="ctr"/>
          <a:lstStyle/>
          <a:p>
            <a:pPr algn="ctr">
              <a:spcAft>
                <a:spcPct val="0"/>
              </a:spcAft>
              <a:defRPr lang="ko-KR"/>
            </a:pP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  <a:r>
              <a:rPr lang="en-US" altLang="ko-KR" sz="3300" spc="-136">
                <a:solidFill>
                  <a:schemeClr val="accent4">
                    <a:lumMod val="20000"/>
                    <a:lumOff val="80000"/>
                  </a:schemeClr>
                </a:solidFill>
                <a:latin typeface="한컴 윤고딕 250"/>
                <a:ea typeface="한컴 윤고딕 250"/>
                <a:cs typeface="Times New Roman"/>
              </a:rPr>
              <a:t>※</a:t>
            </a:r>
          </a:p>
        </p:txBody>
      </p:sp>
      <p:sp>
        <p:nvSpPr>
          <p:cNvPr id="38260" name="제목 1"/>
          <p:cNvSpPr txBox="1"/>
          <p:nvPr/>
        </p:nvSpPr>
        <p:spPr>
          <a:xfrm>
            <a:off x="824173" y="5671777"/>
            <a:ext cx="6156684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20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 </a:t>
            </a:r>
          </a:p>
        </p:txBody>
      </p:sp>
      <p:sp>
        <p:nvSpPr>
          <p:cNvPr id="38262" name="직사각형 710"/>
          <p:cNvSpPr/>
          <p:nvPr/>
        </p:nvSpPr>
        <p:spPr>
          <a:xfrm>
            <a:off x="939800" y="2097579"/>
            <a:ext cx="7264400" cy="159558"/>
          </a:xfrm>
          <a:prstGeom prst="rect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38263" name="그림 15"/>
          <p:cNvPicPr/>
          <p:nvPr/>
        </p:nvPicPr>
        <p:blipFill rotWithShape="1">
          <a:blip r:embed="rId2" cstate="email">
            <a:lum/>
          </a:blip>
          <a:srcRect/>
          <a:stretch>
            <a:fillRect/>
          </a:stretch>
        </p:blipFill>
        <p:spPr>
          <a:xfrm>
            <a:off x="6412882" y="3576874"/>
            <a:ext cx="1718436" cy="31764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38264" name="그림 16"/>
          <p:cNvPicPr/>
          <p:nvPr/>
        </p:nvPicPr>
        <p:blipFill rotWithShape="1">
          <a:blip r:embed="rId3" cstate="email">
            <a:lum/>
          </a:blip>
          <a:srcRect/>
          <a:stretch>
            <a:fillRect/>
          </a:stretch>
        </p:blipFill>
        <p:spPr>
          <a:xfrm>
            <a:off x="5486059" y="2050342"/>
            <a:ext cx="1496698" cy="19001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38265" name="그룹 17"/>
          <p:cNvGrpSpPr/>
          <p:nvPr/>
        </p:nvGrpSpPr>
        <p:grpSpPr>
          <a:xfrm rot="420000">
            <a:off x="573538" y="1700318"/>
            <a:ext cx="354476" cy="331662"/>
            <a:chOff x="827476" y="1249924"/>
            <a:chExt cx="1045009" cy="1199114"/>
          </a:xfrm>
        </p:grpSpPr>
        <p:sp>
          <p:nvSpPr>
            <p:cNvPr id="38266" name="자유형 18"/>
            <p:cNvSpPr/>
            <p:nvPr/>
          </p:nvSpPr>
          <p:spPr>
            <a:xfrm>
              <a:off x="827476" y="1249924"/>
              <a:ext cx="1045009" cy="1199114"/>
            </a:xfrm>
            <a:custGeom>
              <a:avLst/>
              <a:gdLst/>
              <a:ahLst/>
              <a:cxn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1AB4E4">
                <a:alpha val="100000"/>
              </a:srgbClr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000000"/>
                </a:solidFill>
                <a:latin typeface="함초롬돋움"/>
                <a:ea typeface="함초롬돋움"/>
              </a:endParaRPr>
            </a:p>
          </p:txBody>
        </p:sp>
        <p:sp>
          <p:nvSpPr>
            <p:cNvPr id="38267" name="자유형 19"/>
            <p:cNvSpPr/>
            <p:nvPr/>
          </p:nvSpPr>
          <p:spPr>
            <a:xfrm>
              <a:off x="827476" y="1626364"/>
              <a:ext cx="875103" cy="822674"/>
            </a:xfrm>
            <a:custGeom>
              <a:avLst/>
              <a:gdLst/>
              <a:ahLst/>
              <a:cxn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488AC">
                <a:alpha val="100000"/>
              </a:srgbClr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000000"/>
                </a:solidFill>
                <a:latin typeface="함초롬돋움"/>
                <a:ea typeface="함초롬돋움"/>
              </a:endParaRPr>
            </a:p>
          </p:txBody>
        </p:sp>
      </p:grpSp>
      <p:sp>
        <p:nvSpPr>
          <p:cNvPr id="38268" name="직사각형 20"/>
          <p:cNvSpPr/>
          <p:nvPr/>
        </p:nvSpPr>
        <p:spPr>
          <a:xfrm>
            <a:off x="1106386" y="1538866"/>
            <a:ext cx="7379651" cy="67012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500" i="0" spc="5">
                <a:solidFill>
                  <a:srgbClr val="1488AC"/>
                </a:solidFill>
                <a:latin typeface="한컴 윤고딕 250"/>
                <a:ea typeface="한컴 윤고딕 250"/>
                <a:sym typeface="Wingdings"/>
              </a:rPr>
              <a:t>기소의견 송치 : 2명 </a:t>
            </a:r>
          </a:p>
        </p:txBody>
      </p:sp>
      <p:grpSp>
        <p:nvGrpSpPr>
          <p:cNvPr id="38269" name="그룹 21"/>
          <p:cNvGrpSpPr/>
          <p:nvPr/>
        </p:nvGrpSpPr>
        <p:grpSpPr>
          <a:xfrm rot="420000">
            <a:off x="534381" y="4072351"/>
            <a:ext cx="357597" cy="348722"/>
            <a:chOff x="827476" y="3116101"/>
            <a:chExt cx="1045009" cy="1199114"/>
          </a:xfrm>
        </p:grpSpPr>
        <p:sp>
          <p:nvSpPr>
            <p:cNvPr id="38270" name="자유형 22"/>
            <p:cNvSpPr/>
            <p:nvPr/>
          </p:nvSpPr>
          <p:spPr>
            <a:xfrm>
              <a:off x="827476" y="3116101"/>
              <a:ext cx="1045009" cy="1199114"/>
            </a:xfrm>
            <a:custGeom>
              <a:avLst/>
              <a:gdLst/>
              <a:ahLst/>
              <a:cxn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305080">
                <a:alpha val="100000"/>
              </a:srgbClr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000000"/>
                </a:solidFill>
                <a:latin typeface="함초롬돋움"/>
                <a:ea typeface="함초롬돋움"/>
              </a:endParaRPr>
            </a:p>
          </p:txBody>
        </p:sp>
        <p:sp>
          <p:nvSpPr>
            <p:cNvPr id="38271" name="자유형 23"/>
            <p:cNvSpPr/>
            <p:nvPr/>
          </p:nvSpPr>
          <p:spPr>
            <a:xfrm>
              <a:off x="827476" y="3492485"/>
              <a:ext cx="875103" cy="822730"/>
            </a:xfrm>
            <a:custGeom>
              <a:avLst/>
              <a:gdLst/>
              <a:ahLst/>
              <a:cxn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F3351">
                <a:alpha val="100000"/>
              </a:srgbClr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000000"/>
                </a:solidFill>
                <a:latin typeface="함초롬돋움"/>
                <a:ea typeface="함초롬돋움"/>
              </a:endParaRPr>
            </a:p>
          </p:txBody>
        </p:sp>
      </p:grpSp>
      <p:sp>
        <p:nvSpPr>
          <p:cNvPr id="38272" name="직사각형 24"/>
          <p:cNvSpPr/>
          <p:nvPr/>
        </p:nvSpPr>
        <p:spPr>
          <a:xfrm>
            <a:off x="1034528" y="3716180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500" i="0" spc="5">
                <a:solidFill>
                  <a:srgbClr val="305080"/>
                </a:solidFill>
                <a:latin typeface="한컴 윤고딕 250"/>
                <a:ea typeface="한컴 윤고딕 250"/>
                <a:sym typeface="Wingdings"/>
              </a:rPr>
              <a:t>우리시 통보(`17.6.14.) : 5명(미입건, 우리시 직접 조치)</a:t>
            </a:r>
          </a:p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en-US" altLang="ko-KR" sz="2600" b="1" i="0" spc="5">
                <a:solidFill>
                  <a:srgbClr val="305080"/>
                </a:solidFill>
                <a:latin typeface="HY울릉도M"/>
                <a:ea typeface="HY견고딕"/>
                <a:sym typeface="Wingdings"/>
              </a:rPr>
              <a:t> </a:t>
            </a:r>
            <a:endParaRPr lang="ko-KR" altLang="en-US" sz="2600" b="1" i="0" spc="5">
              <a:solidFill>
                <a:srgbClr val="305080"/>
              </a:solidFill>
              <a:latin typeface="HY울릉도M"/>
              <a:ea typeface="HY견고딕"/>
              <a:sym typeface="Wingdings"/>
            </a:endParaRPr>
          </a:p>
        </p:txBody>
      </p:sp>
      <p:cxnSp>
        <p:nvCxnSpPr>
          <p:cNvPr id="38273" name="직선 연결선 25"/>
          <p:cNvCxnSpPr/>
          <p:nvPr/>
        </p:nvCxnSpPr>
        <p:spPr>
          <a:xfrm>
            <a:off x="1343430" y="2129743"/>
            <a:ext cx="7074944" cy="0"/>
          </a:xfrm>
          <a:prstGeom prst="line">
            <a:avLst/>
          </a:prstGeom>
          <a:ln w="9523" cap="rnd" cmpd="sng" algn="ctr">
            <a:solidFill>
              <a:srgbClr val="1488AC">
                <a:alpha val="100000"/>
              </a:srgbClr>
            </a:solidFill>
            <a:prstDash val="dash"/>
            <a:round/>
          </a:ln>
        </p:spPr>
      </p:cxnSp>
      <p:cxnSp>
        <p:nvCxnSpPr>
          <p:cNvPr id="38274" name="직선 연결선 26"/>
          <p:cNvCxnSpPr/>
          <p:nvPr/>
        </p:nvCxnSpPr>
        <p:spPr>
          <a:xfrm>
            <a:off x="1430465" y="4512439"/>
            <a:ext cx="7074944" cy="0"/>
          </a:xfrm>
          <a:prstGeom prst="line">
            <a:avLst/>
          </a:prstGeom>
          <a:ln w="9523" cap="rnd" cmpd="sng" algn="ctr">
            <a:solidFill>
              <a:srgbClr val="305080">
                <a:alpha val="100000"/>
              </a:srgbClr>
            </a:solidFill>
            <a:prstDash val="dash"/>
            <a:round/>
          </a:ln>
        </p:spPr>
      </p:cxnSp>
      <p:sp>
        <p:nvSpPr>
          <p:cNvPr id="38275" name="제목 1"/>
          <p:cNvSpPr txBox="1"/>
          <p:nvPr/>
        </p:nvSpPr>
        <p:spPr>
          <a:xfrm>
            <a:off x="1023086" y="2250030"/>
            <a:ext cx="8521291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800" b="1" i="1" spc="5">
                <a:solidFill>
                  <a:srgbClr val="953735"/>
                </a:solidFill>
              </a:rPr>
              <a:t>  </a:t>
            </a:r>
            <a:r>
              <a:rPr lang="ko-KR" altLang="en-US" sz="2000" b="0" i="1" spc="5">
                <a:solidFill>
                  <a:srgbClr val="000000"/>
                </a:solidFill>
                <a:latin typeface="한컴 윤고딕 240"/>
                <a:ea typeface="한컴 윤고딕 240"/>
              </a:rPr>
              <a:t>서울버스 대표로부터 편의를 제공한 대가로 </a:t>
            </a:r>
            <a:r>
              <a:rPr lang="ko-KR" altLang="en-US" sz="2200" b="0" i="1" spc="5">
                <a:solidFill>
                  <a:srgbClr val="000000"/>
                </a:solidFill>
                <a:latin typeface="한컴 윤고딕 240"/>
                <a:ea typeface="한컴 윤고딕 240"/>
              </a:rPr>
              <a:t>160만원 금품수수</a:t>
            </a:r>
            <a:r>
              <a:rPr lang="ko-KR" altLang="en-US" sz="2000" b="0" i="1" spc="5">
                <a:solidFill>
                  <a:srgbClr val="000000"/>
                </a:solidFill>
                <a:latin typeface="한컴 윤고딕 240"/>
                <a:ea typeface="한컴 윤고딕 240"/>
              </a:rPr>
              <a:t>(ㄱ</a:t>
            </a:r>
            <a:r>
              <a:rPr lang="en-US" altLang="ko-KR" sz="2000" b="0" i="1" spc="5">
                <a:solidFill>
                  <a:srgbClr val="000000"/>
                </a:solidFill>
                <a:latin typeface="한컴 윤고딕 240"/>
                <a:ea typeface="한컴 윤고딕 240"/>
              </a:rPr>
              <a:t>00</a:t>
            </a:r>
            <a:r>
              <a:rPr lang="ko-KR" altLang="en-US" sz="2000" b="0" i="1" spc="5">
                <a:solidFill>
                  <a:srgbClr val="000000"/>
                </a:solidFill>
                <a:latin typeface="한컴 윤고딕 240"/>
                <a:ea typeface="한컴 윤고딕 240"/>
              </a:rPr>
              <a:t>직원)</a:t>
            </a:r>
          </a:p>
        </p:txBody>
      </p:sp>
      <p:sp>
        <p:nvSpPr>
          <p:cNvPr id="38276" name="제목 1"/>
          <p:cNvSpPr txBox="1"/>
          <p:nvPr/>
        </p:nvSpPr>
        <p:spPr>
          <a:xfrm>
            <a:off x="1012453" y="2717862"/>
            <a:ext cx="8444696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800" b="0" i="0" spc="5">
                <a:solidFill>
                  <a:srgbClr val="000000"/>
                </a:solidFill>
              </a:rPr>
              <a:t>  </a:t>
            </a:r>
            <a:r>
              <a:rPr lang="ko-KR" altLang="en-US" sz="2000" b="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서울버스 대표로부터 편의를 제공한 대가로 </a:t>
            </a:r>
            <a:r>
              <a:rPr lang="ko-KR" altLang="en-US" sz="2200" b="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85만원 금품수수</a:t>
            </a:r>
            <a:r>
              <a:rPr lang="ko-KR" altLang="en-US" sz="2000" b="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(ㅎ</a:t>
            </a:r>
            <a:r>
              <a:rPr lang="en-US" altLang="ko-KR" sz="2000" b="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00</a:t>
            </a:r>
            <a:r>
              <a:rPr lang="ko-KR" altLang="en-US" sz="2000" b="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직원)</a:t>
            </a:r>
          </a:p>
        </p:txBody>
      </p:sp>
      <p:sp>
        <p:nvSpPr>
          <p:cNvPr id="38277" name="Freeform 5"/>
          <p:cNvSpPr/>
          <p:nvPr/>
        </p:nvSpPr>
        <p:spPr>
          <a:xfrm>
            <a:off x="856397" y="2537968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 spc="5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8278" name="Freeform 5"/>
          <p:cNvSpPr/>
          <p:nvPr/>
        </p:nvSpPr>
        <p:spPr>
          <a:xfrm>
            <a:off x="859941" y="3009345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 spc="5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grpSp>
        <p:nvGrpSpPr>
          <p:cNvPr id="38283" name="그룹 168"/>
          <p:cNvGrpSpPr/>
          <p:nvPr/>
        </p:nvGrpSpPr>
        <p:grpSpPr>
          <a:xfrm>
            <a:off x="-181774" y="5117621"/>
            <a:ext cx="9325775" cy="1245596"/>
            <a:chOff x="683877" y="4816148"/>
            <a:chExt cx="2763779" cy="1387228"/>
          </a:xfrm>
        </p:grpSpPr>
        <p:grpSp>
          <p:nvGrpSpPr>
            <p:cNvPr id="38284" name="그룹 111"/>
            <p:cNvGrpSpPr/>
            <p:nvPr/>
          </p:nvGrpSpPr>
          <p:grpSpPr>
            <a:xfrm>
              <a:off x="733326" y="4816148"/>
              <a:ext cx="2714331" cy="1387228"/>
              <a:chOff x="593210" y="4816114"/>
              <a:chExt cx="3020564" cy="1509702"/>
            </a:xfrm>
          </p:grpSpPr>
          <p:sp>
            <p:nvSpPr>
              <p:cNvPr id="38285" name="모서리가 둥근 직사각형 25"/>
              <p:cNvSpPr/>
              <p:nvPr/>
            </p:nvSpPr>
            <p:spPr>
              <a:xfrm>
                <a:off x="593210" y="4816114"/>
                <a:ext cx="3020564" cy="150970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8286" name="이등변 삼각형 26"/>
              <p:cNvSpPr/>
              <p:nvPr/>
            </p:nvSpPr>
            <p:spPr>
              <a:xfrm rot="10800000">
                <a:off x="822983" y="4874843"/>
                <a:ext cx="2376059" cy="1281692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</p:grpSp>
        <p:sp>
          <p:nvSpPr>
            <p:cNvPr id="38287" name="TextBox 18"/>
            <p:cNvSpPr txBox="1"/>
            <p:nvPr/>
          </p:nvSpPr>
          <p:spPr>
            <a:xfrm>
              <a:off x="683877" y="5112057"/>
              <a:ext cx="2763779" cy="76201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lang="ko-KR"/>
              </a:pPr>
              <a:r>
                <a:rPr lang="ko-KR" altLang="en-US" sz="2100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               </a:t>
              </a:r>
              <a:r>
                <a:rPr lang="en-US" altLang="ko-KR" sz="2100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 </a:t>
              </a:r>
              <a:r>
                <a:rPr lang="ko-KR" altLang="en-US" sz="2300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관련 공무원에 대해 철저히 조사하여 </a:t>
              </a:r>
            </a:p>
            <a:p>
              <a:pPr algn="ctr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lang="ko-KR"/>
              </a:pPr>
              <a:r>
                <a:rPr lang="ko-KR" altLang="en-US" sz="2300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                     서울시 공무원 행동강령(박원순법)에 의거 엄정조치 예정</a:t>
              </a:r>
            </a:p>
          </p:txBody>
        </p:sp>
        <p:sp>
          <p:nvSpPr>
            <p:cNvPr id="38288" name="타원 20"/>
            <p:cNvSpPr/>
            <p:nvPr/>
          </p:nvSpPr>
          <p:spPr>
            <a:xfrm>
              <a:off x="941390" y="4857410"/>
              <a:ext cx="47625" cy="492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289" name="타원 21"/>
            <p:cNvSpPr/>
            <p:nvPr/>
          </p:nvSpPr>
          <p:spPr>
            <a:xfrm>
              <a:off x="3060685" y="4857410"/>
              <a:ext cx="49212" cy="492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290" name="타원 22"/>
            <p:cNvSpPr/>
            <p:nvPr/>
          </p:nvSpPr>
          <p:spPr>
            <a:xfrm>
              <a:off x="941391" y="6093853"/>
              <a:ext cx="47625" cy="4761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8291" name="타원 23"/>
            <p:cNvSpPr/>
            <p:nvPr/>
          </p:nvSpPr>
          <p:spPr>
            <a:xfrm>
              <a:off x="3060685" y="6093853"/>
              <a:ext cx="49212" cy="4761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</p:grpSp>
      <p:sp>
        <p:nvSpPr>
          <p:cNvPr id="38292" name="직사각형 34"/>
          <p:cNvSpPr/>
          <p:nvPr/>
        </p:nvSpPr>
        <p:spPr>
          <a:xfrm>
            <a:off x="0" y="5121523"/>
            <a:ext cx="7247329" cy="1260837"/>
          </a:xfrm>
          <a:prstGeom prst="rect">
            <a:avLst/>
          </a:prstGeom>
          <a:gradFill flip="none" rotWithShape="1">
            <a:gsLst>
              <a:gs pos="0">
                <a:srgbClr val="8DD03C">
                  <a:alpha val="26000"/>
                </a:srgbClr>
              </a:gs>
              <a:gs pos="81000">
                <a:srgbClr val="0A4391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38294" name="그림 163" descr="b_b.png"/>
          <p:cNvPicPr>
            <a:picLocks noChangeAspect="1"/>
          </p:cNvPicPr>
          <p:nvPr/>
        </p:nvPicPr>
        <p:blipFill rotWithShape="1">
          <a:blip r:embed="rId4" cstate="email"/>
          <a:stretch>
            <a:fillRect/>
          </a:stretch>
        </p:blipFill>
        <p:spPr>
          <a:xfrm>
            <a:off x="169622" y="5543132"/>
            <a:ext cx="881794" cy="55636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 cstate="email">
            <a:grayscl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" name="모서리가 둥근 직사각형 1"/>
          <p:cNvSpPr/>
          <p:nvPr/>
        </p:nvSpPr>
        <p:spPr>
          <a:xfrm>
            <a:off x="361987" y="355188"/>
            <a:ext cx="8445521" cy="6133619"/>
          </a:xfrm>
          <a:prstGeom prst="roundRect">
            <a:avLst>
              <a:gd name="adj" fmla="val 0"/>
            </a:avLst>
          </a:prstGeom>
          <a:solidFill>
            <a:srgbClr val="FBFBFB">
              <a:alpha val="95000"/>
            </a:srgbClr>
          </a:solidFill>
          <a:ln w="19050">
            <a:solidFill>
              <a:srgbClr val="0C3958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13362" y="1884818"/>
            <a:ext cx="7750585" cy="1003526"/>
            <a:chOff x="13362" y="1884818"/>
            <a:chExt cx="5546761" cy="1003526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tretch>
              <a:fillRect/>
            </a:stretch>
          </p:blipFill>
          <p:spPr>
            <a:xfrm>
              <a:off x="13362" y="1884818"/>
              <a:ext cx="5546761" cy="100352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77369" y="1945983"/>
              <a:ext cx="5241481" cy="8524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 lang="ko-KR" altLang="en-US"/>
              </a:pPr>
              <a:r>
                <a:rPr lang="en-US" altLang="ko-KR" sz="5000" spc="-155">
                  <a:solidFill>
                    <a:srgbClr val="FFFF00"/>
                  </a:solidFill>
                  <a:latin typeface="HY수평선B"/>
                  <a:ea typeface="HY수평선B"/>
                </a:rPr>
                <a:t>0</a:t>
              </a:r>
              <a:r>
                <a:rPr lang="ko-KR" altLang="en-US" sz="5000" spc="-155">
                  <a:solidFill>
                    <a:srgbClr val="FFFF00"/>
                  </a:solidFill>
                  <a:latin typeface="HY수평선B"/>
                  <a:ea typeface="HY수평선B"/>
                </a:rPr>
                <a:t>3</a:t>
              </a:r>
              <a:r>
                <a:rPr lang="en-US" altLang="ko-KR" sz="5000" spc="-155">
                  <a:solidFill>
                    <a:schemeClr val="bg1"/>
                  </a:solidFill>
                  <a:latin typeface="HY수평선B"/>
                  <a:ea typeface="HY수평선B"/>
                </a:rPr>
                <a:t> </a:t>
              </a:r>
              <a:r>
                <a:rPr lang="ko-KR" altLang="en-US" sz="4800" spc="-148">
                  <a:solidFill>
                    <a:schemeClr val="bg1"/>
                  </a:solidFill>
                  <a:latin typeface="HY수평선B"/>
                  <a:ea typeface="HY수평선B"/>
                </a:rPr>
                <a:t> 부정비리 차단 대책</a:t>
              </a:r>
            </a:p>
          </p:txBody>
        </p:sp>
      </p:grpSp>
      <p:sp>
        <p:nvSpPr>
          <p:cNvPr id="20" name="직사각형 14"/>
          <p:cNvSpPr/>
          <p:nvPr/>
        </p:nvSpPr>
        <p:spPr>
          <a:xfrm>
            <a:off x="2278127" y="6143012"/>
            <a:ext cx="5614225" cy="231883"/>
          </a:xfrm>
          <a:prstGeom prst="rect">
            <a:avLst/>
          </a:prstGeom>
          <a:solidFill>
            <a:srgbClr val="D9D9D9"/>
          </a:solid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TextBox 5"/>
          <p:cNvSpPr txBox="1"/>
          <p:nvPr/>
        </p:nvSpPr>
        <p:spPr>
          <a:xfrm>
            <a:off x="2141961" y="3211830"/>
            <a:ext cx="6030294" cy="271081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/>
              <a:buChar char="§"/>
              <a:defRPr lang="ko-KR"/>
            </a:pPr>
            <a:r>
              <a:rPr lang="en-US" altLang="ko-KR" sz="2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HY견고딕"/>
                <a:cs typeface="Arial"/>
              </a:rPr>
              <a:t> </a:t>
            </a: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장기 인․허가담당 의무전보제 </a:t>
            </a:r>
          </a:p>
          <a:p>
            <a:pPr>
              <a:lnSpc>
                <a:spcPct val="130000"/>
              </a:lnSpc>
              <a:buFont typeface="Wingdings"/>
              <a:buChar char="§"/>
              <a:defRPr lang="ko-KR"/>
            </a:pPr>
            <a:r>
              <a:rPr lang="en-US" altLang="ko-KR" sz="2200">
                <a:solidFill>
                  <a:schemeClr val="tx1">
                    <a:lumMod val="75000"/>
                    <a:lumOff val="25000"/>
                  </a:schemeClr>
                </a:solidFill>
                <a:latin typeface="HY수평선B"/>
                <a:ea typeface="HY수평선B"/>
                <a:cs typeface="Arial"/>
              </a:rPr>
              <a:t> </a:t>
            </a: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퇴직공무원과 유착 근절</a:t>
            </a:r>
          </a:p>
          <a:p>
            <a:pPr>
              <a:lnSpc>
                <a:spcPct val="130000"/>
              </a:lnSpc>
              <a:buFont typeface="Wingdings"/>
              <a:buChar char="§"/>
              <a:defRPr lang="ko-KR"/>
            </a:pP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 재산등록 대상자 합리적 조정</a:t>
            </a:r>
          </a:p>
          <a:p>
            <a:pPr>
              <a:lnSpc>
                <a:spcPct val="130000"/>
              </a:lnSpc>
              <a:buFont typeface="Wingdings"/>
              <a:buChar char="§"/>
              <a:defRPr lang="ko-KR"/>
            </a:pP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 계약분야 비리 원천적 차단</a:t>
            </a:r>
          </a:p>
          <a:p>
            <a:pPr>
              <a:lnSpc>
                <a:spcPct val="130000"/>
              </a:lnSpc>
              <a:buFont typeface="Wingdings"/>
              <a:buChar char="§"/>
              <a:defRPr lang="ko-KR"/>
            </a:pP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 공익제보 활성화</a:t>
            </a:r>
          </a:p>
          <a:p>
            <a:pPr>
              <a:lnSpc>
                <a:spcPct val="130000"/>
              </a:lnSpc>
              <a:buFont typeface="Wingdings"/>
              <a:buChar char="§"/>
              <a:defRPr lang="ko-KR"/>
            </a:pP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한컴 윤고딕 250"/>
                <a:ea typeface="한컴 윤고딕 250"/>
                <a:cs typeface="Arial"/>
              </a:rPr>
              <a:t> 공직윤리 쇄신 및 시민참여 확대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247671" y="316542"/>
            <a:ext cx="5950205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장기 인․허가담당 의무전보제 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1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grpSp>
        <p:nvGrpSpPr>
          <p:cNvPr id="36998" name="그룹 45"/>
          <p:cNvGrpSpPr/>
          <p:nvPr/>
        </p:nvGrpSpPr>
        <p:grpSpPr>
          <a:xfrm>
            <a:off x="721789" y="1182332"/>
            <a:ext cx="7700422" cy="2018136"/>
            <a:chOff x="683568" y="3770983"/>
            <a:chExt cx="7700422" cy="1914423"/>
          </a:xfrm>
        </p:grpSpPr>
        <p:sp>
          <p:nvSpPr>
            <p:cNvPr id="36999" name="모서리가 둥근 직사각형 46"/>
            <p:cNvSpPr/>
            <p:nvPr/>
          </p:nvSpPr>
          <p:spPr>
            <a:xfrm>
              <a:off x="810891" y="3863144"/>
              <a:ext cx="7497625" cy="1822263"/>
            </a:xfrm>
            <a:prstGeom prst="roundRect">
              <a:avLst>
                <a:gd name="adj" fmla="val 3023"/>
              </a:avLst>
            </a:prstGeom>
            <a:solidFill>
              <a:schemeClr val="tx1">
                <a:lumMod val="50000"/>
                <a:lumOff val="5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37000" name="그룹 7"/>
            <p:cNvGrpSpPr/>
            <p:nvPr/>
          </p:nvGrpSpPr>
          <p:grpSpPr>
            <a:xfrm>
              <a:off x="870284" y="3912180"/>
              <a:ext cx="7413659" cy="618938"/>
              <a:chOff x="802727" y="4075027"/>
              <a:chExt cx="7590401" cy="1206921"/>
            </a:xfrm>
          </p:grpSpPr>
          <p:sp>
            <p:nvSpPr>
              <p:cNvPr id="37001" name="오각형 50"/>
              <p:cNvSpPr/>
              <p:nvPr/>
            </p:nvSpPr>
            <p:spPr>
              <a:xfrm rot="5400000">
                <a:off x="3972111" y="905643"/>
                <a:ext cx="1206921" cy="7545689"/>
              </a:xfrm>
              <a:prstGeom prst="homePlate">
                <a:avLst>
                  <a:gd name="adj" fmla="val 43462"/>
                </a:avLst>
              </a:prstGeom>
              <a:gradFill>
                <a:gsLst>
                  <a:gs pos="0">
                    <a:srgbClr val="AEAEAE"/>
                  </a:gs>
                  <a:gs pos="47000">
                    <a:srgbClr val="6F6F6F"/>
                  </a:gs>
                </a:gsLst>
                <a:lin ang="0" scaled="0"/>
              </a:gra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grpSp>
            <p:nvGrpSpPr>
              <p:cNvPr id="37002" name="그룹 9"/>
              <p:cNvGrpSpPr/>
              <p:nvPr/>
            </p:nvGrpSpPr>
            <p:grpSpPr>
              <a:xfrm>
                <a:off x="866052" y="4076764"/>
                <a:ext cx="7527076" cy="1199292"/>
                <a:chOff x="624709" y="1319997"/>
                <a:chExt cx="2453030" cy="1334737"/>
              </a:xfrm>
            </p:grpSpPr>
            <p:pic>
              <p:nvPicPr>
                <p:cNvPr id="37003" name="그림 52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tretch>
                  <a:fillRect/>
                </a:stretch>
              </p:blipFill>
              <p:spPr>
                <a:xfrm>
                  <a:off x="624709" y="1319997"/>
                  <a:ext cx="2453030" cy="1334737"/>
                </a:xfrm>
                <a:prstGeom prst="rect">
                  <a:avLst/>
                </a:prstGeom>
              </p:spPr>
            </p:pic>
            <p:pic>
              <p:nvPicPr>
                <p:cNvPr id="37004" name="그림 53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tretch>
                  <a:fillRect/>
                </a:stretch>
              </p:blipFill>
              <p:spPr>
                <a:xfrm>
                  <a:off x="624709" y="1319997"/>
                  <a:ext cx="2453030" cy="1334737"/>
                </a:xfrm>
                <a:prstGeom prst="rect">
                  <a:avLst/>
                </a:prstGeom>
              </p:spPr>
            </p:pic>
          </p:grpSp>
        </p:grpSp>
        <p:sp>
          <p:nvSpPr>
            <p:cNvPr id="37005" name="타원 48"/>
            <p:cNvSpPr/>
            <p:nvPr/>
          </p:nvSpPr>
          <p:spPr>
            <a:xfrm>
              <a:off x="683568" y="3926693"/>
              <a:ext cx="7700422" cy="4341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06" name="TextBox 49"/>
            <p:cNvSpPr txBox="1">
              <a:spLocks noChangeArrowheads="1"/>
            </p:cNvSpPr>
            <p:nvPr/>
          </p:nvSpPr>
          <p:spPr>
            <a:xfrm>
              <a:off x="1232084" y="3770983"/>
              <a:ext cx="5169638" cy="68103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ko-KR" altLang="en-US" sz="2000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장기 인․허가 담당 의무전보제 시행(7월)으로 부패요인 차단</a:t>
              </a:r>
            </a:p>
          </p:txBody>
        </p:sp>
      </p:grpSp>
      <p:sp>
        <p:nvSpPr>
          <p:cNvPr id="37008" name="TextBox 18"/>
          <p:cNvSpPr txBox="1"/>
          <p:nvPr/>
        </p:nvSpPr>
        <p:spPr>
          <a:xfrm>
            <a:off x="1497575" y="1954411"/>
            <a:ext cx="7331395" cy="12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rPr>
              <a:t>도시교통본부 수사 대상 공무원은 적발전까지 </a:t>
            </a:r>
            <a:r>
              <a:rPr lang="ko-KR" altLang="en-US" b="0" i="0" spc="5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장기간 동일분야에서 근무하면서 업체와 유착관계</a:t>
            </a:r>
            <a:r>
              <a:rPr lang="ko-KR" altLang="en-US" b="0" i="0" spc="5">
                <a:solidFill>
                  <a:schemeClr val="bg1">
                    <a:lumMod val="50000"/>
                  </a:schemeClr>
                </a:solidFill>
                <a:latin typeface="한컴 윤고딕 250"/>
                <a:ea typeface="한컴 윤고딕 250"/>
                <a:cs typeface="Arial"/>
              </a:rPr>
              <a:t>에 노출된 것으로 </a:t>
            </a:r>
            <a:r>
              <a:rPr lang="ko-KR" altLang="en-US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rPr>
              <a:t>의심되어 </a:t>
            </a:r>
          </a:p>
          <a:p>
            <a:pPr marL="0" lvl="0" indent="0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2000" b="0" i="0" spc="5">
                <a:solidFill>
                  <a:schemeClr val="accent5">
                    <a:lumMod val="90000"/>
                  </a:schemeClr>
                </a:solidFill>
                <a:latin typeface="한컴 윤고딕 250"/>
                <a:ea typeface="한컴 윤고딕 250"/>
                <a:cs typeface="Arial"/>
              </a:rPr>
              <a:t>비리취약 분야 장기 근무자 비리차단 대책 필요</a:t>
            </a:r>
          </a:p>
        </p:txBody>
      </p:sp>
      <p:grpSp>
        <p:nvGrpSpPr>
          <p:cNvPr id="37068" name="그룹 115"/>
          <p:cNvGrpSpPr/>
          <p:nvPr/>
        </p:nvGrpSpPr>
        <p:grpSpPr>
          <a:xfrm>
            <a:off x="1222531" y="3433018"/>
            <a:ext cx="3069481" cy="2528813"/>
            <a:chOff x="6477771" y="1807913"/>
            <a:chExt cx="2042114" cy="1190196"/>
          </a:xfrm>
        </p:grpSpPr>
        <p:grpSp>
          <p:nvGrpSpPr>
            <p:cNvPr id="37069" name="그룹 181"/>
            <p:cNvGrpSpPr/>
            <p:nvPr/>
          </p:nvGrpSpPr>
          <p:grpSpPr>
            <a:xfrm>
              <a:off x="6546546" y="1807913"/>
              <a:ext cx="1863299" cy="1190196"/>
              <a:chOff x="774648" y="4752010"/>
              <a:chExt cx="2519397" cy="1573805"/>
            </a:xfrm>
          </p:grpSpPr>
          <p:sp>
            <p:nvSpPr>
              <p:cNvPr id="37070" name="모서리가 둥근 직사각형 175"/>
              <p:cNvSpPr/>
              <p:nvPr/>
            </p:nvSpPr>
            <p:spPr>
              <a:xfrm>
                <a:off x="774648" y="4752010"/>
                <a:ext cx="2519397" cy="1509323"/>
              </a:xfrm>
              <a:prstGeom prst="roundRect">
                <a:avLst>
                  <a:gd name="adj" fmla="val 2937"/>
                </a:avLst>
              </a:prstGeom>
              <a:solidFill>
                <a:srgbClr val="ED5B1B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71" name="모서리가 둥근 직사각형 176"/>
              <p:cNvSpPr/>
              <p:nvPr/>
            </p:nvSpPr>
            <p:spPr>
              <a:xfrm>
                <a:off x="774648" y="4816493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72" name="이등변 삼각형 177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73" name="TextBox 169"/>
            <p:cNvSpPr txBox="1"/>
            <p:nvPr/>
          </p:nvSpPr>
          <p:spPr>
            <a:xfrm>
              <a:off x="6477771" y="1994500"/>
              <a:ext cx="2042114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200">
                  <a:solidFill>
                    <a:srgbClr val="ED5B1B"/>
                  </a:solidFill>
                  <a:latin typeface="한컴 윤고딕 250"/>
                  <a:ea typeface="한컴 윤고딕 250"/>
                  <a:cs typeface="Arial"/>
                </a:rPr>
                <a:t>인․허가 담당자</a:t>
              </a:r>
            </a:p>
            <a:p>
              <a:pPr algn="ctr">
                <a:defRPr lang="ko-KR" altLang="en-US"/>
              </a:pPr>
              <a:r>
                <a:rPr lang="ko-KR" altLang="en-US" sz="2200">
                  <a:solidFill>
                    <a:srgbClr val="ED5B1B"/>
                  </a:solidFill>
                  <a:latin typeface="한컴 윤고딕 250"/>
                  <a:ea typeface="한컴 윤고딕 250"/>
                  <a:cs typeface="Arial"/>
                </a:rPr>
                <a:t>의무전보 실시</a:t>
              </a:r>
            </a:p>
          </p:txBody>
        </p:sp>
        <p:sp>
          <p:nvSpPr>
            <p:cNvPr id="37074" name="타원 171"/>
            <p:cNvSpPr/>
            <p:nvPr/>
          </p:nvSpPr>
          <p:spPr>
            <a:xfrm>
              <a:off x="6583202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75" name="타원 172"/>
            <p:cNvSpPr/>
            <p:nvPr/>
          </p:nvSpPr>
          <p:spPr>
            <a:xfrm>
              <a:off x="8328193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76" name="타원 173"/>
            <p:cNvSpPr/>
            <p:nvPr/>
          </p:nvSpPr>
          <p:spPr>
            <a:xfrm>
              <a:off x="6583202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77" name="타원 174"/>
            <p:cNvSpPr/>
            <p:nvPr/>
          </p:nvSpPr>
          <p:spPr>
            <a:xfrm>
              <a:off x="8328193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7078" name="TextBox 179"/>
          <p:cNvSpPr txBox="1"/>
          <p:nvPr/>
        </p:nvSpPr>
        <p:spPr>
          <a:xfrm>
            <a:off x="1351457" y="4526280"/>
            <a:ext cx="2840574" cy="1339214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인․허가 업무 등 비리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취약분야 담당자가 동일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업무를 5년 이상 수행 시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의무전보 실시</a:t>
            </a:r>
          </a:p>
        </p:txBody>
      </p:sp>
      <p:sp>
        <p:nvSpPr>
          <p:cNvPr id="37054" name="타원 119"/>
          <p:cNvSpPr/>
          <p:nvPr/>
        </p:nvSpPr>
        <p:spPr>
          <a:xfrm>
            <a:off x="-555211" y="6398448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37079" name="그룹 114"/>
          <p:cNvGrpSpPr/>
          <p:nvPr/>
        </p:nvGrpSpPr>
        <p:grpSpPr>
          <a:xfrm>
            <a:off x="4893422" y="3429000"/>
            <a:ext cx="3096587" cy="2512187"/>
            <a:chOff x="4460960" y="1813137"/>
            <a:chExt cx="2042112" cy="1184971"/>
          </a:xfrm>
        </p:grpSpPr>
        <p:grpSp>
          <p:nvGrpSpPr>
            <p:cNvPr id="37080" name="그룹 170"/>
            <p:cNvGrpSpPr/>
            <p:nvPr/>
          </p:nvGrpSpPr>
          <p:grpSpPr>
            <a:xfrm>
              <a:off x="4529733" y="1813137"/>
              <a:ext cx="1863298" cy="1184971"/>
              <a:chOff x="774648" y="4758918"/>
              <a:chExt cx="2519397" cy="1566897"/>
            </a:xfrm>
          </p:grpSpPr>
          <p:sp>
            <p:nvSpPr>
              <p:cNvPr id="37081" name="모서리가 둥근 직사각형 164"/>
              <p:cNvSpPr/>
              <p:nvPr/>
            </p:nvSpPr>
            <p:spPr>
              <a:xfrm>
                <a:off x="774648" y="4758918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82" name="모서리가 둥근 직사각형 165"/>
              <p:cNvSpPr/>
              <p:nvPr/>
            </p:nvSpPr>
            <p:spPr>
              <a:xfrm>
                <a:off x="774648" y="4816493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83" name="이등변 삼각형 166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84" name="TextBox 158"/>
            <p:cNvSpPr txBox="1"/>
            <p:nvPr/>
          </p:nvSpPr>
          <p:spPr>
            <a:xfrm>
              <a:off x="4460960" y="1994500"/>
              <a:ext cx="2042112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200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징계처분자</a:t>
              </a:r>
            </a:p>
            <a:p>
              <a:pPr algn="ctr">
                <a:defRPr lang="ko-KR" altLang="en-US"/>
              </a:pPr>
              <a:r>
                <a:rPr lang="ko-KR" altLang="en-US" sz="2200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인․허가 업무제한</a:t>
              </a:r>
            </a:p>
          </p:txBody>
        </p:sp>
        <p:sp>
          <p:nvSpPr>
            <p:cNvPr id="37085" name="타원 160"/>
            <p:cNvSpPr/>
            <p:nvPr/>
          </p:nvSpPr>
          <p:spPr>
            <a:xfrm>
              <a:off x="4566390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86" name="타원 161"/>
            <p:cNvSpPr/>
            <p:nvPr/>
          </p:nvSpPr>
          <p:spPr>
            <a:xfrm>
              <a:off x="6311381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87" name="타원 162"/>
            <p:cNvSpPr/>
            <p:nvPr/>
          </p:nvSpPr>
          <p:spPr>
            <a:xfrm>
              <a:off x="4566390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88" name="타원 163"/>
            <p:cNvSpPr/>
            <p:nvPr/>
          </p:nvSpPr>
          <p:spPr>
            <a:xfrm>
              <a:off x="6311381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7089" name="TextBox 179"/>
          <p:cNvSpPr txBox="1"/>
          <p:nvPr/>
        </p:nvSpPr>
        <p:spPr>
          <a:xfrm>
            <a:off x="5088243" y="4526280"/>
            <a:ext cx="2723142" cy="1263014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최근 10년 이내 금품․향응 수수로 징계처분 받은 자의 인․허가 업무 제한 </a:t>
            </a:r>
          </a:p>
        </p:txBody>
      </p:sp>
      <p:sp>
        <p:nvSpPr>
          <p:cNvPr id="37090" name="TextBox 18"/>
          <p:cNvSpPr txBox="1"/>
          <p:nvPr/>
        </p:nvSpPr>
        <p:spPr>
          <a:xfrm>
            <a:off x="979941" y="6139351"/>
            <a:ext cx="7877004" cy="450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91440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1900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※ </a:t>
            </a:r>
            <a:r>
              <a:rPr lang="ko-KR" altLang="en-US" sz="2000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정책개발, 기획 등 전문성 향상이 필요한 분야 담당자는 장기근무 권장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130239" y="329589"/>
            <a:ext cx="5950205" cy="394152"/>
          </a:xfrm>
        </p:spPr>
        <p:txBody>
          <a:bodyPr/>
          <a:lstStyle/>
          <a:p>
            <a:pPr algn="just">
              <a:defRPr lang="ko-KR"/>
            </a:pPr>
            <a:r>
              <a:rPr lang="ko-KR" altLang="en-US" sz="3300" spc="-71">
                <a:solidFill>
                  <a:schemeClr val="accent4">
                    <a:lumMod val="20000"/>
                    <a:lumOff val="80000"/>
                  </a:schemeClr>
                </a:solidFill>
                <a:latin typeface="한컴 백제 B"/>
                <a:ea typeface="한컴 백제 B"/>
                <a:cs typeface="Arial"/>
              </a:rPr>
              <a:t>인․허가, 계약분야 등 비리취약 분야</a:t>
            </a:r>
            <a:r>
              <a:rPr lang="ko-KR" altLang="en-US" sz="3200">
                <a:solidFill>
                  <a:schemeClr val="accent4">
                    <a:lumMod val="20000"/>
                    <a:lumOff val="80000"/>
                  </a:schemeClr>
                </a:solidFill>
                <a:latin typeface="한컴 백제 B"/>
                <a:ea typeface="한컴 백제 B"/>
              </a:rPr>
              <a:t> 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78776" y="0"/>
            <a:ext cx="1509620" cy="96857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en-US" altLang="ko-KR" sz="3300" spc="-136">
                <a:solidFill>
                  <a:schemeClr val="accent4">
                    <a:lumMod val="20000"/>
                    <a:lumOff val="80000"/>
                  </a:schemeClr>
                </a:solidFill>
                <a:latin typeface="한컴 윤고딕 250"/>
                <a:ea typeface="한컴 윤고딕 250"/>
                <a:cs typeface="Times New Roman"/>
              </a:rPr>
              <a:t>※</a:t>
            </a:r>
            <a:r>
              <a:rPr lang="en-US" altLang="ko-KR" sz="3600" spc="-148">
                <a:solidFill>
                  <a:schemeClr val="accent4">
                    <a:lumMod val="20000"/>
                    <a:lumOff val="80000"/>
                  </a:schemeClr>
                </a:solidFill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054" name="타원 119"/>
          <p:cNvSpPr/>
          <p:nvPr/>
        </p:nvSpPr>
        <p:spPr>
          <a:xfrm>
            <a:off x="-555211" y="6398448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37109" name="그룹 57"/>
          <p:cNvGrpSpPr/>
          <p:nvPr/>
        </p:nvGrpSpPr>
        <p:grpSpPr>
          <a:xfrm>
            <a:off x="252760" y="1062064"/>
            <a:ext cx="9025492" cy="6169159"/>
            <a:chOff x="1033454" y="1340769"/>
            <a:chExt cx="2410411" cy="2520031"/>
          </a:xfrm>
        </p:grpSpPr>
        <p:pic>
          <p:nvPicPr>
            <p:cNvPr id="37110" name="그림 58" descr="그림자.png"/>
            <p:cNvPicPr>
              <a:picLocks noChangeAspect="1"/>
            </p:cNvPicPr>
            <p:nvPr/>
          </p:nvPicPr>
          <p:blipFill rotWithShape="1">
            <a:blip r:embed="rId2" cstate="email">
              <a:lum bright="59000"/>
            </a:blip>
            <a:srcRect/>
            <a:stretch>
              <a:fillRect/>
            </a:stretch>
          </p:blipFill>
          <p:spPr>
            <a:xfrm rot="16200000">
              <a:off x="2440315" y="1969137"/>
              <a:ext cx="1542431" cy="285695"/>
            </a:xfrm>
            <a:prstGeom prst="rect">
              <a:avLst/>
            </a:prstGeom>
          </p:spPr>
        </p:pic>
        <p:sp>
          <p:nvSpPr>
            <p:cNvPr id="37111" name="자유형 59"/>
            <p:cNvSpPr/>
            <p:nvPr/>
          </p:nvSpPr>
          <p:spPr>
            <a:xfrm>
              <a:off x="1081747" y="3490334"/>
              <a:ext cx="2038215" cy="370466"/>
            </a:xfrm>
            <a:custGeom>
              <a:avLst/>
              <a:gdLst>
                <a:gd name="connsiteX0" fmla="*/ 0 w 2664296"/>
                <a:gd name="connsiteY0" fmla="*/ 0 h 648072"/>
                <a:gd name="connsiteX1" fmla="*/ 2664296 w 2664296"/>
                <a:gd name="connsiteY1" fmla="*/ 0 h 648072"/>
                <a:gd name="connsiteX2" fmla="*/ 2664296 w 2664296"/>
                <a:gd name="connsiteY2" fmla="*/ 648072 h 648072"/>
                <a:gd name="connsiteX3" fmla="*/ 0 w 2664296"/>
                <a:gd name="connsiteY3" fmla="*/ 648072 h 648072"/>
                <a:gd name="connsiteX4" fmla="*/ 0 w 2664296"/>
                <a:gd name="connsiteY4" fmla="*/ 0 h 648072"/>
                <a:gd name="connsiteX0" fmla="*/ 0 w 2664296"/>
                <a:gd name="connsiteY0" fmla="*/ 0 h 648072"/>
                <a:gd name="connsiteX1" fmla="*/ 2664296 w 2664296"/>
                <a:gd name="connsiteY1" fmla="*/ 0 h 648072"/>
                <a:gd name="connsiteX2" fmla="*/ 2664296 w 2664296"/>
                <a:gd name="connsiteY2" fmla="*/ 648072 h 648072"/>
                <a:gd name="connsiteX3" fmla="*/ 0 w 2664296"/>
                <a:gd name="connsiteY3" fmla="*/ 0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296" h="648072">
                  <a:moveTo>
                    <a:pt x="0" y="0"/>
                  </a:moveTo>
                  <a:lnTo>
                    <a:pt x="2664296" y="0"/>
                  </a:lnTo>
                  <a:lnTo>
                    <a:pt x="2664296" y="64807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0"/>
                  </a:schemeClr>
                </a:gs>
                <a:gs pos="77000">
                  <a:schemeClr val="tx1">
                    <a:alpha val="37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 sz="1600"/>
            </a:p>
          </p:txBody>
        </p:sp>
        <p:sp>
          <p:nvSpPr>
            <p:cNvPr id="37112" name="모서리가 둥근 직사각형 60"/>
            <p:cNvSpPr/>
            <p:nvPr/>
          </p:nvSpPr>
          <p:spPr>
            <a:xfrm>
              <a:off x="1033454" y="1507207"/>
              <a:ext cx="2320924" cy="1983127"/>
            </a:xfrm>
            <a:prstGeom prst="roundRect">
              <a:avLst>
                <a:gd name="adj" fmla="val 4092"/>
              </a:avLst>
            </a:prstGeom>
            <a:solidFill>
              <a:schemeClr val="bg1"/>
            </a:solidFill>
            <a:ln>
              <a:noFill/>
            </a:ln>
            <a:effectLst>
              <a:outerShdw blurRad="165100" dist="88900" dir="12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 sz="1600"/>
            </a:p>
          </p:txBody>
        </p:sp>
        <p:sp>
          <p:nvSpPr>
            <p:cNvPr id="37113" name="자유형 63"/>
            <p:cNvSpPr/>
            <p:nvPr/>
          </p:nvSpPr>
          <p:spPr>
            <a:xfrm flipH="1">
              <a:off x="1955322" y="3490334"/>
              <a:ext cx="1126539" cy="224731"/>
            </a:xfrm>
            <a:custGeom>
              <a:avLst/>
              <a:gdLst>
                <a:gd name="connsiteX0" fmla="*/ 0 w 2664296"/>
                <a:gd name="connsiteY0" fmla="*/ 0 h 648072"/>
                <a:gd name="connsiteX1" fmla="*/ 2664296 w 2664296"/>
                <a:gd name="connsiteY1" fmla="*/ 0 h 648072"/>
                <a:gd name="connsiteX2" fmla="*/ 2664296 w 2664296"/>
                <a:gd name="connsiteY2" fmla="*/ 648072 h 648072"/>
                <a:gd name="connsiteX3" fmla="*/ 0 w 2664296"/>
                <a:gd name="connsiteY3" fmla="*/ 648072 h 648072"/>
                <a:gd name="connsiteX4" fmla="*/ 0 w 2664296"/>
                <a:gd name="connsiteY4" fmla="*/ 0 h 648072"/>
                <a:gd name="connsiteX0" fmla="*/ 0 w 2664296"/>
                <a:gd name="connsiteY0" fmla="*/ 0 h 648072"/>
                <a:gd name="connsiteX1" fmla="*/ 2664296 w 2664296"/>
                <a:gd name="connsiteY1" fmla="*/ 0 h 648072"/>
                <a:gd name="connsiteX2" fmla="*/ 2664296 w 2664296"/>
                <a:gd name="connsiteY2" fmla="*/ 648072 h 648072"/>
                <a:gd name="connsiteX3" fmla="*/ 0 w 2664296"/>
                <a:gd name="connsiteY3" fmla="*/ 0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296" h="648072">
                  <a:moveTo>
                    <a:pt x="0" y="0"/>
                  </a:moveTo>
                  <a:lnTo>
                    <a:pt x="2664296" y="0"/>
                  </a:lnTo>
                  <a:lnTo>
                    <a:pt x="2664296" y="64807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1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 sz="1600"/>
            </a:p>
          </p:txBody>
        </p:sp>
        <p:sp>
          <p:nvSpPr>
            <p:cNvPr id="37114" name="자유형 64"/>
            <p:cNvSpPr/>
            <p:nvPr/>
          </p:nvSpPr>
          <p:spPr>
            <a:xfrm rot="16200000" flipH="1">
              <a:off x="3093372" y="1525336"/>
              <a:ext cx="330521" cy="370466"/>
            </a:xfrm>
            <a:custGeom>
              <a:avLst/>
              <a:gdLst>
                <a:gd name="connsiteX0" fmla="*/ 0 w 2664296"/>
                <a:gd name="connsiteY0" fmla="*/ 0 h 648072"/>
                <a:gd name="connsiteX1" fmla="*/ 2664296 w 2664296"/>
                <a:gd name="connsiteY1" fmla="*/ 0 h 648072"/>
                <a:gd name="connsiteX2" fmla="*/ 2664296 w 2664296"/>
                <a:gd name="connsiteY2" fmla="*/ 648072 h 648072"/>
                <a:gd name="connsiteX3" fmla="*/ 0 w 2664296"/>
                <a:gd name="connsiteY3" fmla="*/ 648072 h 648072"/>
                <a:gd name="connsiteX4" fmla="*/ 0 w 2664296"/>
                <a:gd name="connsiteY4" fmla="*/ 0 h 648072"/>
                <a:gd name="connsiteX0" fmla="*/ 0 w 2664296"/>
                <a:gd name="connsiteY0" fmla="*/ 0 h 648072"/>
                <a:gd name="connsiteX1" fmla="*/ 2664296 w 2664296"/>
                <a:gd name="connsiteY1" fmla="*/ 0 h 648072"/>
                <a:gd name="connsiteX2" fmla="*/ 2664296 w 2664296"/>
                <a:gd name="connsiteY2" fmla="*/ 648072 h 648072"/>
                <a:gd name="connsiteX3" fmla="*/ 0 w 2664296"/>
                <a:gd name="connsiteY3" fmla="*/ 0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296" h="648072">
                  <a:moveTo>
                    <a:pt x="0" y="0"/>
                  </a:moveTo>
                  <a:lnTo>
                    <a:pt x="2664296" y="0"/>
                  </a:lnTo>
                  <a:lnTo>
                    <a:pt x="2664296" y="64807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0"/>
                  </a:schemeClr>
                </a:gs>
                <a:gs pos="96000">
                  <a:schemeClr val="tx1">
                    <a:alpha val="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 sz="1600"/>
            </a:p>
          </p:txBody>
        </p:sp>
        <p:pic>
          <p:nvPicPr>
            <p:cNvPr id="37115" name="그림 65" descr="그림자.png"/>
            <p:cNvPicPr>
              <a:picLocks noChangeAspect="1"/>
            </p:cNvPicPr>
            <p:nvPr/>
          </p:nvPicPr>
          <p:blipFill rotWithShape="1">
            <a:blip r:embed="rId2" cstate="email">
              <a:lum bright="59000"/>
            </a:blip>
            <a:srcRect/>
            <a:stretch>
              <a:fillRect/>
            </a:stretch>
          </p:blipFill>
          <p:spPr>
            <a:xfrm>
              <a:off x="1060635" y="3490335"/>
              <a:ext cx="1983126" cy="151864"/>
            </a:xfrm>
            <a:prstGeom prst="rect">
              <a:avLst/>
            </a:prstGeom>
          </p:spPr>
        </p:pic>
      </p:grpSp>
      <p:grpSp>
        <p:nvGrpSpPr>
          <p:cNvPr id="37123" name="그룹 94"/>
          <p:cNvGrpSpPr/>
          <p:nvPr/>
        </p:nvGrpSpPr>
        <p:grpSpPr>
          <a:xfrm>
            <a:off x="0" y="1050961"/>
            <a:ext cx="1258224" cy="469006"/>
            <a:chOff x="63500" y="1480021"/>
            <a:chExt cx="1258224" cy="469006"/>
          </a:xfrm>
        </p:grpSpPr>
        <p:grpSp>
          <p:nvGrpSpPr>
            <p:cNvPr id="37124" name="그룹 2557"/>
            <p:cNvGrpSpPr/>
            <p:nvPr/>
          </p:nvGrpSpPr>
          <p:grpSpPr>
            <a:xfrm>
              <a:off x="63500" y="1480021"/>
              <a:ext cx="1215681" cy="469006"/>
              <a:chOff x="63500" y="1418531"/>
              <a:chExt cx="1215681" cy="469006"/>
            </a:xfrm>
          </p:grpSpPr>
          <p:sp>
            <p:nvSpPr>
              <p:cNvPr id="37125" name="자유형 97"/>
              <p:cNvSpPr/>
              <p:nvPr/>
            </p:nvSpPr>
            <p:spPr>
              <a:xfrm>
                <a:off x="63500" y="1556072"/>
                <a:ext cx="1214438" cy="331465"/>
              </a:xfrm>
              <a:custGeom>
                <a:avLst/>
                <a:gdLst>
                  <a:gd name="connsiteX0" fmla="*/ 1219200 w 1219200"/>
                  <a:gd name="connsiteY0" fmla="*/ 209550 h 368300"/>
                  <a:gd name="connsiteX1" fmla="*/ 463550 w 1219200"/>
                  <a:gd name="connsiteY1" fmla="*/ 0 h 368300"/>
                  <a:gd name="connsiteX2" fmla="*/ 0 w 1219200"/>
                  <a:gd name="connsiteY2" fmla="*/ 184150 h 368300"/>
                  <a:gd name="connsiteX3" fmla="*/ 825500 w 1219200"/>
                  <a:gd name="connsiteY3" fmla="*/ 368300 h 368300"/>
                  <a:gd name="connsiteX4" fmla="*/ 1219200 w 1219200"/>
                  <a:gd name="connsiteY4" fmla="*/ 209550 h 368300"/>
                  <a:gd name="connsiteX0" fmla="*/ 1219200 w 1219200"/>
                  <a:gd name="connsiteY0" fmla="*/ 158428 h 317178"/>
                  <a:gd name="connsiteX1" fmla="*/ 621506 w 1219200"/>
                  <a:gd name="connsiteY1" fmla="*/ 0 h 317178"/>
                  <a:gd name="connsiteX2" fmla="*/ 0 w 1219200"/>
                  <a:gd name="connsiteY2" fmla="*/ 133028 h 317178"/>
                  <a:gd name="connsiteX3" fmla="*/ 825500 w 1219200"/>
                  <a:gd name="connsiteY3" fmla="*/ 317178 h 317178"/>
                  <a:gd name="connsiteX4" fmla="*/ 1219200 w 1219200"/>
                  <a:gd name="connsiteY4" fmla="*/ 158428 h 317178"/>
                  <a:gd name="connsiteX0" fmla="*/ 1219200 w 1219200"/>
                  <a:gd name="connsiteY0" fmla="*/ 158428 h 326703"/>
                  <a:gd name="connsiteX1" fmla="*/ 621506 w 1219200"/>
                  <a:gd name="connsiteY1" fmla="*/ 0 h 326703"/>
                  <a:gd name="connsiteX2" fmla="*/ 0 w 1219200"/>
                  <a:gd name="connsiteY2" fmla="*/ 133028 h 326703"/>
                  <a:gd name="connsiteX3" fmla="*/ 837406 w 1219200"/>
                  <a:gd name="connsiteY3" fmla="*/ 326703 h 326703"/>
                  <a:gd name="connsiteX4" fmla="*/ 1219200 w 1219200"/>
                  <a:gd name="connsiteY4" fmla="*/ 158428 h 326703"/>
                  <a:gd name="connsiteX0" fmla="*/ 1219200 w 1219200"/>
                  <a:gd name="connsiteY0" fmla="*/ 158428 h 331465"/>
                  <a:gd name="connsiteX1" fmla="*/ 621506 w 1219200"/>
                  <a:gd name="connsiteY1" fmla="*/ 0 h 331465"/>
                  <a:gd name="connsiteX2" fmla="*/ 0 w 1219200"/>
                  <a:gd name="connsiteY2" fmla="*/ 133028 h 331465"/>
                  <a:gd name="connsiteX3" fmla="*/ 830262 w 1219200"/>
                  <a:gd name="connsiteY3" fmla="*/ 331465 h 331465"/>
                  <a:gd name="connsiteX4" fmla="*/ 1219200 w 1219200"/>
                  <a:gd name="connsiteY4" fmla="*/ 158428 h 331465"/>
                  <a:gd name="connsiteX0" fmla="*/ 1214438 w 1214438"/>
                  <a:gd name="connsiteY0" fmla="*/ 158428 h 331465"/>
                  <a:gd name="connsiteX1" fmla="*/ 621506 w 1214438"/>
                  <a:gd name="connsiteY1" fmla="*/ 0 h 331465"/>
                  <a:gd name="connsiteX2" fmla="*/ 0 w 1214438"/>
                  <a:gd name="connsiteY2" fmla="*/ 133028 h 331465"/>
                  <a:gd name="connsiteX3" fmla="*/ 830262 w 1214438"/>
                  <a:gd name="connsiteY3" fmla="*/ 331465 h 331465"/>
                  <a:gd name="connsiteX4" fmla="*/ 1214438 w 1214438"/>
                  <a:gd name="connsiteY4" fmla="*/ 158428 h 331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4438" h="331465">
                    <a:moveTo>
                      <a:pt x="1214438" y="158428"/>
                    </a:moveTo>
                    <a:lnTo>
                      <a:pt x="621506" y="0"/>
                    </a:lnTo>
                    <a:lnTo>
                      <a:pt x="0" y="133028"/>
                    </a:lnTo>
                    <a:lnTo>
                      <a:pt x="830262" y="331465"/>
                    </a:lnTo>
                    <a:lnTo>
                      <a:pt x="1214438" y="158428"/>
                    </a:lnTo>
                    <a:close/>
                  </a:path>
                </a:pathLst>
              </a:custGeom>
              <a:gradFill>
                <a:gsLst>
                  <a:gs pos="43000">
                    <a:schemeClr val="tx1">
                      <a:alpha val="0"/>
                    </a:schemeClr>
                  </a:gs>
                  <a:gs pos="100000">
                    <a:schemeClr val="tx1">
                      <a:alpha val="53000"/>
                    </a:schemeClr>
                  </a:gs>
                </a:gsLst>
                <a:lin ang="2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126" name="타원 98"/>
              <p:cNvSpPr/>
              <p:nvPr/>
            </p:nvSpPr>
            <p:spPr>
              <a:xfrm rot="20871916">
                <a:off x="606076" y="1655961"/>
                <a:ext cx="594974" cy="115366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40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127" name="자유형 99"/>
              <p:cNvSpPr/>
              <p:nvPr/>
            </p:nvSpPr>
            <p:spPr>
              <a:xfrm>
                <a:off x="766763" y="1462534"/>
                <a:ext cx="253033" cy="287686"/>
              </a:xfrm>
              <a:custGeom>
                <a:avLst/>
                <a:gdLst>
                  <a:gd name="connsiteX0" fmla="*/ 0 w 304401"/>
                  <a:gd name="connsiteY0" fmla="*/ 318641 h 318641"/>
                  <a:gd name="connsiteX1" fmla="*/ 152201 w 304401"/>
                  <a:gd name="connsiteY1" fmla="*/ 0 h 318641"/>
                  <a:gd name="connsiteX2" fmla="*/ 304401 w 304401"/>
                  <a:gd name="connsiteY2" fmla="*/ 318641 h 318641"/>
                  <a:gd name="connsiteX3" fmla="*/ 0 w 304401"/>
                  <a:gd name="connsiteY3" fmla="*/ 318641 h 318641"/>
                  <a:gd name="connsiteX0" fmla="*/ 0 w 310183"/>
                  <a:gd name="connsiteY0" fmla="*/ 318641 h 318641"/>
                  <a:gd name="connsiteX1" fmla="*/ 152201 w 310183"/>
                  <a:gd name="connsiteY1" fmla="*/ 0 h 318641"/>
                  <a:gd name="connsiteX2" fmla="*/ 310183 w 310183"/>
                  <a:gd name="connsiteY2" fmla="*/ 238275 h 318641"/>
                  <a:gd name="connsiteX3" fmla="*/ 0 w 310183"/>
                  <a:gd name="connsiteY3" fmla="*/ 318641 h 318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183" h="318641">
                    <a:moveTo>
                      <a:pt x="0" y="318641"/>
                    </a:moveTo>
                    <a:lnTo>
                      <a:pt x="152201" y="0"/>
                    </a:lnTo>
                    <a:lnTo>
                      <a:pt x="310183" y="238275"/>
                    </a:lnTo>
                    <a:lnTo>
                      <a:pt x="0" y="31864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128" name="자유형 100"/>
              <p:cNvSpPr/>
              <p:nvPr/>
            </p:nvSpPr>
            <p:spPr>
              <a:xfrm>
                <a:off x="887735" y="1418531"/>
                <a:ext cx="391446" cy="467419"/>
              </a:xfrm>
              <a:custGeom>
                <a:avLst/>
                <a:gdLst>
                  <a:gd name="connsiteX0" fmla="*/ 0 w 584026"/>
                  <a:gd name="connsiteY0" fmla="*/ 0 h 473174"/>
                  <a:gd name="connsiteX1" fmla="*/ 584026 w 584026"/>
                  <a:gd name="connsiteY1" fmla="*/ 0 h 473174"/>
                  <a:gd name="connsiteX2" fmla="*/ 584026 w 584026"/>
                  <a:gd name="connsiteY2" fmla="*/ 473174 h 473174"/>
                  <a:gd name="connsiteX3" fmla="*/ 0 w 584026"/>
                  <a:gd name="connsiteY3" fmla="*/ 473174 h 473174"/>
                  <a:gd name="connsiteX4" fmla="*/ 0 w 584026"/>
                  <a:gd name="connsiteY4" fmla="*/ 0 h 473174"/>
                  <a:gd name="connsiteX0" fmla="*/ 0 w 587921"/>
                  <a:gd name="connsiteY0" fmla="*/ 144016 h 617190"/>
                  <a:gd name="connsiteX1" fmla="*/ 587921 w 587921"/>
                  <a:gd name="connsiteY1" fmla="*/ 0 h 617190"/>
                  <a:gd name="connsiteX2" fmla="*/ 584026 w 587921"/>
                  <a:gd name="connsiteY2" fmla="*/ 617190 h 617190"/>
                  <a:gd name="connsiteX3" fmla="*/ 0 w 587921"/>
                  <a:gd name="connsiteY3" fmla="*/ 617190 h 617190"/>
                  <a:gd name="connsiteX4" fmla="*/ 0 w 587921"/>
                  <a:gd name="connsiteY4" fmla="*/ 144016 h 617190"/>
                  <a:gd name="connsiteX0" fmla="*/ 0 w 589219"/>
                  <a:gd name="connsiteY0" fmla="*/ 144016 h 617190"/>
                  <a:gd name="connsiteX1" fmla="*/ 587921 w 589219"/>
                  <a:gd name="connsiteY1" fmla="*/ 0 h 617190"/>
                  <a:gd name="connsiteX2" fmla="*/ 587921 w 589219"/>
                  <a:gd name="connsiteY2" fmla="*/ 504056 h 617190"/>
                  <a:gd name="connsiteX3" fmla="*/ 0 w 589219"/>
                  <a:gd name="connsiteY3" fmla="*/ 617190 h 617190"/>
                  <a:gd name="connsiteX4" fmla="*/ 0 w 589219"/>
                  <a:gd name="connsiteY4" fmla="*/ 144016 h 617190"/>
                  <a:gd name="connsiteX0" fmla="*/ 0 w 589219"/>
                  <a:gd name="connsiteY0" fmla="*/ 144016 h 617190"/>
                  <a:gd name="connsiteX1" fmla="*/ 587921 w 589219"/>
                  <a:gd name="connsiteY1" fmla="*/ 0 h 617190"/>
                  <a:gd name="connsiteX2" fmla="*/ 587921 w 589219"/>
                  <a:gd name="connsiteY2" fmla="*/ 360040 h 617190"/>
                  <a:gd name="connsiteX3" fmla="*/ 0 w 589219"/>
                  <a:gd name="connsiteY3" fmla="*/ 617190 h 617190"/>
                  <a:gd name="connsiteX4" fmla="*/ 0 w 589219"/>
                  <a:gd name="connsiteY4" fmla="*/ 144016 h 617190"/>
                  <a:gd name="connsiteX0" fmla="*/ 0 w 589219"/>
                  <a:gd name="connsiteY0" fmla="*/ 72008 h 545182"/>
                  <a:gd name="connsiteX1" fmla="*/ 587921 w 589219"/>
                  <a:gd name="connsiteY1" fmla="*/ 0 h 545182"/>
                  <a:gd name="connsiteX2" fmla="*/ 587921 w 589219"/>
                  <a:gd name="connsiteY2" fmla="*/ 288032 h 545182"/>
                  <a:gd name="connsiteX3" fmla="*/ 0 w 589219"/>
                  <a:gd name="connsiteY3" fmla="*/ 545182 h 545182"/>
                  <a:gd name="connsiteX4" fmla="*/ 0 w 589219"/>
                  <a:gd name="connsiteY4" fmla="*/ 72008 h 545182"/>
                  <a:gd name="connsiteX0" fmla="*/ 0 w 587921"/>
                  <a:gd name="connsiteY0" fmla="*/ 72008 h 545182"/>
                  <a:gd name="connsiteX1" fmla="*/ 587921 w 587921"/>
                  <a:gd name="connsiteY1" fmla="*/ 0 h 545182"/>
                  <a:gd name="connsiteX2" fmla="*/ 578037 w 587921"/>
                  <a:gd name="connsiteY2" fmla="*/ 360040 h 545182"/>
                  <a:gd name="connsiteX3" fmla="*/ 0 w 587921"/>
                  <a:gd name="connsiteY3" fmla="*/ 545182 h 545182"/>
                  <a:gd name="connsiteX4" fmla="*/ 0 w 587921"/>
                  <a:gd name="connsiteY4" fmla="*/ 72008 h 545182"/>
                  <a:gd name="connsiteX0" fmla="*/ 0 w 579336"/>
                  <a:gd name="connsiteY0" fmla="*/ 51408 h 524582"/>
                  <a:gd name="connsiteX1" fmla="*/ 538766 w 579336"/>
                  <a:gd name="connsiteY1" fmla="*/ 0 h 524582"/>
                  <a:gd name="connsiteX2" fmla="*/ 578037 w 579336"/>
                  <a:gd name="connsiteY2" fmla="*/ 339440 h 524582"/>
                  <a:gd name="connsiteX3" fmla="*/ 0 w 579336"/>
                  <a:gd name="connsiteY3" fmla="*/ 524582 h 524582"/>
                  <a:gd name="connsiteX4" fmla="*/ 0 w 579336"/>
                  <a:gd name="connsiteY4" fmla="*/ 51408 h 524582"/>
                  <a:gd name="connsiteX0" fmla="*/ 0 w 578037"/>
                  <a:gd name="connsiteY0" fmla="*/ 51408 h 524582"/>
                  <a:gd name="connsiteX1" fmla="*/ 538766 w 578037"/>
                  <a:gd name="connsiteY1" fmla="*/ 0 h 524582"/>
                  <a:gd name="connsiteX2" fmla="*/ 578037 w 578037"/>
                  <a:gd name="connsiteY2" fmla="*/ 339440 h 524582"/>
                  <a:gd name="connsiteX3" fmla="*/ 0 w 578037"/>
                  <a:gd name="connsiteY3" fmla="*/ 524582 h 524582"/>
                  <a:gd name="connsiteX4" fmla="*/ 0 w 578037"/>
                  <a:gd name="connsiteY4" fmla="*/ 51408 h 524582"/>
                  <a:gd name="connsiteX0" fmla="*/ 0 w 578037"/>
                  <a:gd name="connsiteY0" fmla="*/ 51408 h 524582"/>
                  <a:gd name="connsiteX1" fmla="*/ 538766 w 578037"/>
                  <a:gd name="connsiteY1" fmla="*/ 0 h 524582"/>
                  <a:gd name="connsiteX2" fmla="*/ 578037 w 578037"/>
                  <a:gd name="connsiteY2" fmla="*/ 339440 h 524582"/>
                  <a:gd name="connsiteX3" fmla="*/ 0 w 578037"/>
                  <a:gd name="connsiteY3" fmla="*/ 524582 h 524582"/>
                  <a:gd name="connsiteX4" fmla="*/ 0 w 578037"/>
                  <a:gd name="connsiteY4" fmla="*/ 51408 h 524582"/>
                  <a:gd name="connsiteX0" fmla="*/ 0 w 578037"/>
                  <a:gd name="connsiteY0" fmla="*/ 51408 h 524582"/>
                  <a:gd name="connsiteX1" fmla="*/ 538766 w 578037"/>
                  <a:gd name="connsiteY1" fmla="*/ 0 h 524582"/>
                  <a:gd name="connsiteX2" fmla="*/ 578037 w 578037"/>
                  <a:gd name="connsiteY2" fmla="*/ 339440 h 524582"/>
                  <a:gd name="connsiteX3" fmla="*/ 0 w 578037"/>
                  <a:gd name="connsiteY3" fmla="*/ 524582 h 524582"/>
                  <a:gd name="connsiteX4" fmla="*/ 0 w 578037"/>
                  <a:gd name="connsiteY4" fmla="*/ 51408 h 524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8037" h="524582">
                    <a:moveTo>
                      <a:pt x="0" y="51408"/>
                    </a:moveTo>
                    <a:lnTo>
                      <a:pt x="538766" y="0"/>
                    </a:lnTo>
                    <a:cubicBezTo>
                      <a:pt x="551606" y="176305"/>
                      <a:pt x="551349" y="155675"/>
                      <a:pt x="578037" y="339440"/>
                    </a:cubicBezTo>
                    <a:lnTo>
                      <a:pt x="0" y="524582"/>
                    </a:lnTo>
                    <a:lnTo>
                      <a:pt x="0" y="51408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129" name="자유형 101"/>
              <p:cNvSpPr/>
              <p:nvPr/>
            </p:nvSpPr>
            <p:spPr>
              <a:xfrm>
                <a:off x="907256" y="1427583"/>
                <a:ext cx="361950" cy="439790"/>
              </a:xfrm>
              <a:custGeom>
                <a:avLst/>
                <a:gdLst>
                  <a:gd name="connsiteX0" fmla="*/ 0 w 584026"/>
                  <a:gd name="connsiteY0" fmla="*/ 0 h 473174"/>
                  <a:gd name="connsiteX1" fmla="*/ 584026 w 584026"/>
                  <a:gd name="connsiteY1" fmla="*/ 0 h 473174"/>
                  <a:gd name="connsiteX2" fmla="*/ 584026 w 584026"/>
                  <a:gd name="connsiteY2" fmla="*/ 473174 h 473174"/>
                  <a:gd name="connsiteX3" fmla="*/ 0 w 584026"/>
                  <a:gd name="connsiteY3" fmla="*/ 473174 h 473174"/>
                  <a:gd name="connsiteX4" fmla="*/ 0 w 584026"/>
                  <a:gd name="connsiteY4" fmla="*/ 0 h 473174"/>
                  <a:gd name="connsiteX0" fmla="*/ 0 w 587921"/>
                  <a:gd name="connsiteY0" fmla="*/ 144016 h 617190"/>
                  <a:gd name="connsiteX1" fmla="*/ 587921 w 587921"/>
                  <a:gd name="connsiteY1" fmla="*/ 0 h 617190"/>
                  <a:gd name="connsiteX2" fmla="*/ 584026 w 587921"/>
                  <a:gd name="connsiteY2" fmla="*/ 617190 h 617190"/>
                  <a:gd name="connsiteX3" fmla="*/ 0 w 587921"/>
                  <a:gd name="connsiteY3" fmla="*/ 617190 h 617190"/>
                  <a:gd name="connsiteX4" fmla="*/ 0 w 587921"/>
                  <a:gd name="connsiteY4" fmla="*/ 144016 h 617190"/>
                  <a:gd name="connsiteX0" fmla="*/ 0 w 589219"/>
                  <a:gd name="connsiteY0" fmla="*/ 144016 h 617190"/>
                  <a:gd name="connsiteX1" fmla="*/ 587921 w 589219"/>
                  <a:gd name="connsiteY1" fmla="*/ 0 h 617190"/>
                  <a:gd name="connsiteX2" fmla="*/ 587921 w 589219"/>
                  <a:gd name="connsiteY2" fmla="*/ 504056 h 617190"/>
                  <a:gd name="connsiteX3" fmla="*/ 0 w 589219"/>
                  <a:gd name="connsiteY3" fmla="*/ 617190 h 617190"/>
                  <a:gd name="connsiteX4" fmla="*/ 0 w 589219"/>
                  <a:gd name="connsiteY4" fmla="*/ 144016 h 617190"/>
                  <a:gd name="connsiteX0" fmla="*/ 0 w 589219"/>
                  <a:gd name="connsiteY0" fmla="*/ 144016 h 617190"/>
                  <a:gd name="connsiteX1" fmla="*/ 587921 w 589219"/>
                  <a:gd name="connsiteY1" fmla="*/ 0 h 617190"/>
                  <a:gd name="connsiteX2" fmla="*/ 587921 w 589219"/>
                  <a:gd name="connsiteY2" fmla="*/ 360040 h 617190"/>
                  <a:gd name="connsiteX3" fmla="*/ 0 w 589219"/>
                  <a:gd name="connsiteY3" fmla="*/ 617190 h 617190"/>
                  <a:gd name="connsiteX4" fmla="*/ 0 w 589219"/>
                  <a:gd name="connsiteY4" fmla="*/ 144016 h 617190"/>
                  <a:gd name="connsiteX0" fmla="*/ 0 w 589219"/>
                  <a:gd name="connsiteY0" fmla="*/ 72008 h 545182"/>
                  <a:gd name="connsiteX1" fmla="*/ 587921 w 589219"/>
                  <a:gd name="connsiteY1" fmla="*/ 0 h 545182"/>
                  <a:gd name="connsiteX2" fmla="*/ 587921 w 589219"/>
                  <a:gd name="connsiteY2" fmla="*/ 288032 h 545182"/>
                  <a:gd name="connsiteX3" fmla="*/ 0 w 589219"/>
                  <a:gd name="connsiteY3" fmla="*/ 545182 h 545182"/>
                  <a:gd name="connsiteX4" fmla="*/ 0 w 589219"/>
                  <a:gd name="connsiteY4" fmla="*/ 72008 h 545182"/>
                  <a:gd name="connsiteX0" fmla="*/ 0 w 587921"/>
                  <a:gd name="connsiteY0" fmla="*/ 72008 h 545182"/>
                  <a:gd name="connsiteX1" fmla="*/ 587921 w 587921"/>
                  <a:gd name="connsiteY1" fmla="*/ 0 h 545182"/>
                  <a:gd name="connsiteX2" fmla="*/ 578037 w 587921"/>
                  <a:gd name="connsiteY2" fmla="*/ 360040 h 545182"/>
                  <a:gd name="connsiteX3" fmla="*/ 0 w 587921"/>
                  <a:gd name="connsiteY3" fmla="*/ 545182 h 545182"/>
                  <a:gd name="connsiteX4" fmla="*/ 0 w 587921"/>
                  <a:gd name="connsiteY4" fmla="*/ 72008 h 545182"/>
                  <a:gd name="connsiteX0" fmla="*/ 0 w 579336"/>
                  <a:gd name="connsiteY0" fmla="*/ 51408 h 524582"/>
                  <a:gd name="connsiteX1" fmla="*/ 538766 w 579336"/>
                  <a:gd name="connsiteY1" fmla="*/ 0 h 524582"/>
                  <a:gd name="connsiteX2" fmla="*/ 578037 w 579336"/>
                  <a:gd name="connsiteY2" fmla="*/ 339440 h 524582"/>
                  <a:gd name="connsiteX3" fmla="*/ 0 w 579336"/>
                  <a:gd name="connsiteY3" fmla="*/ 524582 h 524582"/>
                  <a:gd name="connsiteX4" fmla="*/ 0 w 579336"/>
                  <a:gd name="connsiteY4" fmla="*/ 51408 h 524582"/>
                  <a:gd name="connsiteX0" fmla="*/ 0 w 578037"/>
                  <a:gd name="connsiteY0" fmla="*/ 51408 h 524582"/>
                  <a:gd name="connsiteX1" fmla="*/ 538766 w 578037"/>
                  <a:gd name="connsiteY1" fmla="*/ 0 h 524582"/>
                  <a:gd name="connsiteX2" fmla="*/ 578037 w 578037"/>
                  <a:gd name="connsiteY2" fmla="*/ 339440 h 524582"/>
                  <a:gd name="connsiteX3" fmla="*/ 0 w 578037"/>
                  <a:gd name="connsiteY3" fmla="*/ 524582 h 524582"/>
                  <a:gd name="connsiteX4" fmla="*/ 0 w 578037"/>
                  <a:gd name="connsiteY4" fmla="*/ 51408 h 524582"/>
                  <a:gd name="connsiteX0" fmla="*/ 0 w 578037"/>
                  <a:gd name="connsiteY0" fmla="*/ 51408 h 524582"/>
                  <a:gd name="connsiteX1" fmla="*/ 538766 w 578037"/>
                  <a:gd name="connsiteY1" fmla="*/ 0 h 524582"/>
                  <a:gd name="connsiteX2" fmla="*/ 578037 w 578037"/>
                  <a:gd name="connsiteY2" fmla="*/ 339440 h 524582"/>
                  <a:gd name="connsiteX3" fmla="*/ 0 w 578037"/>
                  <a:gd name="connsiteY3" fmla="*/ 524582 h 524582"/>
                  <a:gd name="connsiteX4" fmla="*/ 0 w 578037"/>
                  <a:gd name="connsiteY4" fmla="*/ 51408 h 524582"/>
                  <a:gd name="connsiteX0" fmla="*/ 0 w 578037"/>
                  <a:gd name="connsiteY0" fmla="*/ 51408 h 524582"/>
                  <a:gd name="connsiteX1" fmla="*/ 538766 w 578037"/>
                  <a:gd name="connsiteY1" fmla="*/ 0 h 524582"/>
                  <a:gd name="connsiteX2" fmla="*/ 578037 w 578037"/>
                  <a:gd name="connsiteY2" fmla="*/ 339440 h 524582"/>
                  <a:gd name="connsiteX3" fmla="*/ 0 w 578037"/>
                  <a:gd name="connsiteY3" fmla="*/ 524582 h 524582"/>
                  <a:gd name="connsiteX4" fmla="*/ 0 w 578037"/>
                  <a:gd name="connsiteY4" fmla="*/ 51408 h 524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8037" h="524582">
                    <a:moveTo>
                      <a:pt x="0" y="51408"/>
                    </a:moveTo>
                    <a:lnTo>
                      <a:pt x="538766" y="0"/>
                    </a:lnTo>
                    <a:cubicBezTo>
                      <a:pt x="551606" y="176305"/>
                      <a:pt x="551349" y="155675"/>
                      <a:pt x="578037" y="339440"/>
                    </a:cubicBezTo>
                    <a:lnTo>
                      <a:pt x="0" y="524582"/>
                    </a:lnTo>
                    <a:lnTo>
                      <a:pt x="0" y="51408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28000"/>
                    </a:schemeClr>
                  </a:gs>
                </a:gsLst>
                <a:lin ang="17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600"/>
              </a:p>
            </p:txBody>
          </p:sp>
        </p:grpSp>
        <p:sp>
          <p:nvSpPr>
            <p:cNvPr id="37130" name="TextBox 96"/>
            <p:cNvSpPr txBox="1"/>
            <p:nvPr/>
          </p:nvSpPr>
          <p:spPr>
            <a:xfrm>
              <a:off x="849130" y="1488646"/>
              <a:ext cx="47259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endParaRPr lang="ko-KR" altLang="en-US"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endParaRPr>
            </a:p>
          </p:txBody>
        </p:sp>
      </p:grpSp>
      <p:sp>
        <p:nvSpPr>
          <p:cNvPr id="37148" name="제목 1"/>
          <p:cNvSpPr txBox="1"/>
          <p:nvPr/>
        </p:nvSpPr>
        <p:spPr>
          <a:xfrm>
            <a:off x="589797" y="1689969"/>
            <a:ext cx="478985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i="1">
                <a:solidFill>
                  <a:schemeClr val="tx2"/>
                </a:solidFill>
                <a:cs typeface="+mj-cs"/>
              </a:rPr>
              <a:t>  </a:t>
            </a:r>
            <a:r>
              <a:rPr lang="ko-KR" altLang="en-US" sz="2300">
                <a:solidFill>
                  <a:schemeClr val="tx2"/>
                </a:solidFill>
                <a:latin typeface="한컴 윤고딕 240"/>
                <a:ea typeface="한컴 윤고딕 240"/>
                <a:cs typeface="+mj-cs"/>
              </a:rPr>
              <a:t>인․허가 분야</a:t>
            </a:r>
          </a:p>
        </p:txBody>
      </p:sp>
      <p:sp>
        <p:nvSpPr>
          <p:cNvPr id="37149" name="Freeform 5"/>
          <p:cNvSpPr/>
          <p:nvPr/>
        </p:nvSpPr>
        <p:spPr>
          <a:xfrm>
            <a:off x="407396" y="1978088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150" name="제목 1"/>
          <p:cNvSpPr txBox="1"/>
          <p:nvPr/>
        </p:nvSpPr>
        <p:spPr>
          <a:xfrm>
            <a:off x="442095" y="2252596"/>
            <a:ext cx="8701904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i="1">
                <a:solidFill>
                  <a:schemeClr val="tx2"/>
                </a:solidFill>
                <a:cs typeface="+mj-cs"/>
              </a:rPr>
              <a:t>   </a:t>
            </a:r>
            <a:r>
              <a:rPr lang="ko-KR" altLang="en-US" sz="1900" b="1" i="1">
                <a:solidFill>
                  <a:schemeClr val="tx2"/>
                </a:solidFill>
                <a:cs typeface="+mj-cs"/>
              </a:rPr>
              <a:t> - </a:t>
            </a:r>
            <a:r>
              <a:rPr lang="ko-KR" altLang="en-US" sz="2000">
                <a:solidFill>
                  <a:schemeClr val="tx2"/>
                </a:solidFill>
                <a:latin typeface="한컴 윤고딕 240"/>
                <a:ea typeface="한컴 윤고딕 240"/>
                <a:cs typeface="+mj-cs"/>
              </a:rPr>
              <a:t>시민생활과 밀접하고 경제적 효과가 큰 5대 분야 81건 인․허가</a:t>
            </a: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>
                <a:solidFill>
                  <a:schemeClr val="tx2"/>
                </a:solidFill>
                <a:latin typeface="한컴 윤고딕 240"/>
                <a:ea typeface="한컴 윤고딕 240"/>
                <a:cs typeface="+mj-cs"/>
              </a:rPr>
              <a:t>    </a:t>
            </a:r>
            <a:r>
              <a:rPr lang="ko-KR" altLang="en-US" sz="1900">
                <a:solidFill>
                  <a:schemeClr val="tx2"/>
                </a:solidFill>
                <a:latin typeface="한컴 윤고딕 240"/>
                <a:ea typeface="한컴 윤고딕 240"/>
                <a:cs typeface="+mj-cs"/>
              </a:rPr>
              <a:t> ․ 분야별 : 교통(22), 경제(13), 환경(21), 복지(15), 도시계획․건축(10)</a:t>
            </a:r>
          </a:p>
        </p:txBody>
      </p:sp>
      <p:sp>
        <p:nvSpPr>
          <p:cNvPr id="37151" name="제목 1"/>
          <p:cNvSpPr txBox="1"/>
          <p:nvPr/>
        </p:nvSpPr>
        <p:spPr>
          <a:xfrm>
            <a:off x="611720" y="3073431"/>
            <a:ext cx="478985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i="1">
                <a:solidFill>
                  <a:schemeClr val="tx2"/>
                </a:solidFill>
                <a:cs typeface="+mj-cs"/>
              </a:rPr>
              <a:t>  </a:t>
            </a:r>
            <a:r>
              <a:rPr lang="ko-KR" altLang="en-US" sz="2300">
                <a:solidFill>
                  <a:schemeClr val="tx2"/>
                </a:solidFill>
                <a:latin typeface="한컴 윤고딕 240"/>
                <a:ea typeface="한컴 윤고딕 240"/>
                <a:cs typeface="+mj-cs"/>
              </a:rPr>
              <a:t>계약 분야</a:t>
            </a:r>
          </a:p>
        </p:txBody>
      </p:sp>
      <p:sp>
        <p:nvSpPr>
          <p:cNvPr id="37152" name="Freeform 5"/>
          <p:cNvSpPr/>
          <p:nvPr/>
        </p:nvSpPr>
        <p:spPr>
          <a:xfrm>
            <a:off x="429319" y="3361550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153" name="제목 1"/>
          <p:cNvSpPr txBox="1"/>
          <p:nvPr/>
        </p:nvSpPr>
        <p:spPr>
          <a:xfrm>
            <a:off x="442095" y="3429000"/>
            <a:ext cx="8701904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i="1">
                <a:solidFill>
                  <a:schemeClr val="tx2"/>
                </a:solidFill>
                <a:cs typeface="+mj-cs"/>
              </a:rPr>
              <a:t> </a:t>
            </a:r>
            <a:r>
              <a:rPr lang="ko-KR" altLang="en-US" sz="1900" b="1" i="1">
                <a:solidFill>
                  <a:schemeClr val="tx2"/>
                </a:solidFill>
                <a:cs typeface="+mj-cs"/>
              </a:rPr>
              <a:t>   - </a:t>
            </a:r>
            <a:r>
              <a:rPr lang="ko-KR" altLang="en-US" sz="2000">
                <a:solidFill>
                  <a:schemeClr val="tx2"/>
                </a:solidFill>
                <a:latin typeface="한컴 윤고딕 240"/>
                <a:ea typeface="한컴 윤고딕 240"/>
                <a:cs typeface="+mj-cs"/>
              </a:rPr>
              <a:t>공사․용역․물품 제조 구매 계약, 수의계약, 협상에 의한 계약</a:t>
            </a:r>
          </a:p>
        </p:txBody>
      </p:sp>
      <p:sp>
        <p:nvSpPr>
          <p:cNvPr id="37154" name="제목 1"/>
          <p:cNvSpPr txBox="1"/>
          <p:nvPr/>
        </p:nvSpPr>
        <p:spPr>
          <a:xfrm>
            <a:off x="620592" y="4017202"/>
            <a:ext cx="478985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i="1">
                <a:solidFill>
                  <a:schemeClr val="tx2"/>
                </a:solidFill>
                <a:cs typeface="+mj-cs"/>
              </a:rPr>
              <a:t>  </a:t>
            </a:r>
            <a:r>
              <a:rPr lang="ko-KR" altLang="en-US" sz="2300">
                <a:solidFill>
                  <a:schemeClr val="tx2"/>
                </a:solidFill>
                <a:latin typeface="한컴 윤고딕 240"/>
                <a:ea typeface="한컴 윤고딕 240"/>
                <a:cs typeface="+mj-cs"/>
              </a:rPr>
              <a:t>보조금 지원 및 민간위탁 분야</a:t>
            </a:r>
          </a:p>
        </p:txBody>
      </p:sp>
      <p:sp>
        <p:nvSpPr>
          <p:cNvPr id="37155" name="Freeform 5"/>
          <p:cNvSpPr/>
          <p:nvPr/>
        </p:nvSpPr>
        <p:spPr>
          <a:xfrm>
            <a:off x="438191" y="4305321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156" name="제목 1"/>
          <p:cNvSpPr txBox="1"/>
          <p:nvPr/>
        </p:nvSpPr>
        <p:spPr>
          <a:xfrm>
            <a:off x="442096" y="4514589"/>
            <a:ext cx="8701904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i="1">
                <a:solidFill>
                  <a:schemeClr val="tx2"/>
                </a:solidFill>
                <a:cs typeface="+mj-cs"/>
              </a:rPr>
              <a:t> </a:t>
            </a:r>
            <a:r>
              <a:rPr lang="ko-KR" altLang="en-US" sz="1900" b="1" i="1">
                <a:solidFill>
                  <a:schemeClr val="tx2"/>
                </a:solidFill>
                <a:cs typeface="+mj-cs"/>
              </a:rPr>
              <a:t>   - </a:t>
            </a:r>
            <a:r>
              <a:rPr lang="ko-KR" altLang="en-US" sz="2000">
                <a:solidFill>
                  <a:schemeClr val="tx2"/>
                </a:solidFill>
                <a:latin typeface="한컴 윤고딕 240"/>
                <a:ea typeface="한컴 윤고딕 240"/>
                <a:cs typeface="+mj-cs"/>
              </a:rPr>
              <a:t>8개 영역 724개 보조금 민간위탁사업</a:t>
            </a: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900">
                <a:solidFill>
                  <a:schemeClr val="tx2"/>
                </a:solidFill>
                <a:latin typeface="한컴 윤고딕 240"/>
                <a:ea typeface="한컴 윤고딕 240"/>
                <a:cs typeface="+mj-cs"/>
              </a:rPr>
              <a:t>   </a:t>
            </a:r>
            <a:r>
              <a:rPr lang="ko-KR" altLang="en-US">
                <a:solidFill>
                  <a:schemeClr val="tx2"/>
                </a:solidFill>
                <a:latin typeface="한컴 윤고딕 240"/>
                <a:ea typeface="한컴 윤고딕 240"/>
                <a:cs typeface="+mj-cs"/>
              </a:rPr>
              <a:t> (①여성․아동/②경제/③복지/④건강/⑤교통/⑥기후․녹지/⑦문화․체육/⑧교육․주택) </a:t>
            </a:r>
          </a:p>
        </p:txBody>
      </p:sp>
      <p:sp>
        <p:nvSpPr>
          <p:cNvPr id="37157" name="제목 1"/>
          <p:cNvSpPr txBox="1"/>
          <p:nvPr/>
        </p:nvSpPr>
        <p:spPr>
          <a:xfrm>
            <a:off x="633641" y="5321236"/>
            <a:ext cx="478985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i="1">
                <a:solidFill>
                  <a:schemeClr val="tx2"/>
                </a:solidFill>
                <a:cs typeface="+mj-cs"/>
              </a:rPr>
              <a:t>  </a:t>
            </a:r>
            <a:r>
              <a:rPr lang="ko-KR" altLang="en-US" sz="2300">
                <a:solidFill>
                  <a:schemeClr val="tx2"/>
                </a:solidFill>
                <a:latin typeface="한컴 윤고딕 240"/>
                <a:ea typeface="한컴 윤고딕 240"/>
                <a:cs typeface="+mj-cs"/>
              </a:rPr>
              <a:t>주요 대민업무 처리 분야</a:t>
            </a:r>
          </a:p>
        </p:txBody>
      </p:sp>
      <p:sp>
        <p:nvSpPr>
          <p:cNvPr id="37158" name="Freeform 5"/>
          <p:cNvSpPr/>
          <p:nvPr/>
        </p:nvSpPr>
        <p:spPr>
          <a:xfrm>
            <a:off x="451240" y="5609355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5950205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퇴직공무원과 유착 근절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2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grpSp>
        <p:nvGrpSpPr>
          <p:cNvPr id="36998" name="그룹 45"/>
          <p:cNvGrpSpPr/>
          <p:nvPr/>
        </p:nvGrpSpPr>
        <p:grpSpPr>
          <a:xfrm>
            <a:off x="721789" y="1247572"/>
            <a:ext cx="7700422" cy="2037899"/>
            <a:chOff x="683568" y="3833324"/>
            <a:chExt cx="7700422" cy="1852082"/>
          </a:xfrm>
        </p:grpSpPr>
        <p:sp>
          <p:nvSpPr>
            <p:cNvPr id="36999" name="모서리가 둥근 직사각형 46"/>
            <p:cNvSpPr/>
            <p:nvPr/>
          </p:nvSpPr>
          <p:spPr>
            <a:xfrm>
              <a:off x="810891" y="3863144"/>
              <a:ext cx="7497625" cy="1822263"/>
            </a:xfrm>
            <a:prstGeom prst="roundRect">
              <a:avLst>
                <a:gd name="adj" fmla="val 3023"/>
              </a:avLst>
            </a:prstGeom>
            <a:solidFill>
              <a:schemeClr val="tx1">
                <a:lumMod val="50000"/>
                <a:lumOff val="5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37000" name="그룹 7"/>
            <p:cNvGrpSpPr/>
            <p:nvPr/>
          </p:nvGrpSpPr>
          <p:grpSpPr>
            <a:xfrm>
              <a:off x="870284" y="3912180"/>
              <a:ext cx="7413658" cy="618938"/>
              <a:chOff x="802727" y="4075027"/>
              <a:chExt cx="7590400" cy="1206921"/>
            </a:xfrm>
          </p:grpSpPr>
          <p:sp>
            <p:nvSpPr>
              <p:cNvPr id="37001" name="오각형 50"/>
              <p:cNvSpPr/>
              <p:nvPr/>
            </p:nvSpPr>
            <p:spPr>
              <a:xfrm rot="5400000">
                <a:off x="3972111" y="905643"/>
                <a:ext cx="1206921" cy="7545689"/>
              </a:xfrm>
              <a:prstGeom prst="homePlate">
                <a:avLst>
                  <a:gd name="adj" fmla="val 43462"/>
                </a:avLst>
              </a:prstGeom>
              <a:gradFill>
                <a:gsLst>
                  <a:gs pos="0">
                    <a:srgbClr val="AEAEAE"/>
                  </a:gs>
                  <a:gs pos="47000">
                    <a:srgbClr val="6F6F6F"/>
                  </a:gs>
                </a:gsLst>
                <a:lin ang="0" scaled="0"/>
              </a:gra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grpSp>
            <p:nvGrpSpPr>
              <p:cNvPr id="37002" name="그룹 9"/>
              <p:cNvGrpSpPr/>
              <p:nvPr/>
            </p:nvGrpSpPr>
            <p:grpSpPr>
              <a:xfrm>
                <a:off x="866051" y="4076764"/>
                <a:ext cx="7527076" cy="1199292"/>
                <a:chOff x="624709" y="1319997"/>
                <a:chExt cx="2453030" cy="1334737"/>
              </a:xfrm>
            </p:grpSpPr>
            <p:pic>
              <p:nvPicPr>
                <p:cNvPr id="37003" name="그림 52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tretch>
                  <a:fillRect/>
                </a:stretch>
              </p:blipFill>
              <p:spPr>
                <a:xfrm>
                  <a:off x="624709" y="1319997"/>
                  <a:ext cx="2453030" cy="1334737"/>
                </a:xfrm>
                <a:prstGeom prst="rect">
                  <a:avLst/>
                </a:prstGeom>
              </p:spPr>
            </p:pic>
            <p:pic>
              <p:nvPicPr>
                <p:cNvPr id="37004" name="그림 53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tretch>
                  <a:fillRect/>
                </a:stretch>
              </p:blipFill>
              <p:spPr>
                <a:xfrm>
                  <a:off x="624709" y="1319997"/>
                  <a:ext cx="2453030" cy="1334737"/>
                </a:xfrm>
                <a:prstGeom prst="rect">
                  <a:avLst/>
                </a:prstGeom>
              </p:spPr>
            </p:pic>
          </p:grpSp>
        </p:grpSp>
        <p:sp>
          <p:nvSpPr>
            <p:cNvPr id="37005" name="타원 48"/>
            <p:cNvSpPr/>
            <p:nvPr/>
          </p:nvSpPr>
          <p:spPr>
            <a:xfrm>
              <a:off x="683568" y="3926693"/>
              <a:ext cx="7700422" cy="4341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06" name="TextBox 49"/>
            <p:cNvSpPr txBox="1">
              <a:spLocks noChangeArrowheads="1"/>
            </p:cNvSpPr>
            <p:nvPr/>
          </p:nvSpPr>
          <p:spPr>
            <a:xfrm>
              <a:off x="1948960" y="3833324"/>
              <a:ext cx="5169638" cy="68103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ko-KR" altLang="en-US" sz="2000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퇴직공무원과 사적접촉 제한으로 유착관계 근절</a:t>
              </a:r>
            </a:p>
          </p:txBody>
        </p:sp>
      </p:grpSp>
      <p:sp>
        <p:nvSpPr>
          <p:cNvPr id="37008" name="TextBox 18"/>
          <p:cNvSpPr txBox="1"/>
          <p:nvPr/>
        </p:nvSpPr>
        <p:spPr>
          <a:xfrm>
            <a:off x="1053936" y="1954411"/>
            <a:ext cx="7322146" cy="1260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1900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rPr>
              <a:t>도시교통본부 수사과정에서 우리시 퇴직공무원이 직무관련 업체에 취직하여 재직 공무원에게 </a:t>
            </a:r>
            <a:r>
              <a:rPr lang="ko-KR" altLang="en-US" sz="1900" b="0" i="0" spc="5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선물 ․ 향응 제공 등 로비스트 역할을 수행</a:t>
            </a:r>
            <a:r>
              <a:rPr lang="ko-KR" altLang="en-US" sz="1900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rPr>
              <a:t>한 것으로 의심되어 </a:t>
            </a:r>
            <a:r>
              <a:rPr lang="ko-KR" altLang="en-US" sz="2100" b="0" i="0" spc="5">
                <a:solidFill>
                  <a:schemeClr val="accent1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제도적 유착 관계 근절 방안 마련 필요</a:t>
            </a:r>
          </a:p>
        </p:txBody>
      </p:sp>
      <p:grpSp>
        <p:nvGrpSpPr>
          <p:cNvPr id="37032" name="그룹 114"/>
          <p:cNvGrpSpPr/>
          <p:nvPr/>
        </p:nvGrpSpPr>
        <p:grpSpPr>
          <a:xfrm>
            <a:off x="4749895" y="3565363"/>
            <a:ext cx="3592411" cy="2603522"/>
            <a:chOff x="4460960" y="1813137"/>
            <a:chExt cx="2042113" cy="1184971"/>
          </a:xfrm>
        </p:grpSpPr>
        <p:grpSp>
          <p:nvGrpSpPr>
            <p:cNvPr id="37033" name="그룹 170"/>
            <p:cNvGrpSpPr/>
            <p:nvPr/>
          </p:nvGrpSpPr>
          <p:grpSpPr>
            <a:xfrm>
              <a:off x="4529733" y="1813137"/>
              <a:ext cx="1863299" cy="1184971"/>
              <a:chOff x="774648" y="4758918"/>
              <a:chExt cx="2519397" cy="1566897"/>
            </a:xfrm>
          </p:grpSpPr>
          <p:sp>
            <p:nvSpPr>
              <p:cNvPr id="37034" name="모서리가 둥근 직사각형 164"/>
              <p:cNvSpPr/>
              <p:nvPr/>
            </p:nvSpPr>
            <p:spPr>
              <a:xfrm>
                <a:off x="774648" y="4758918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35" name="모서리가 둥근 직사각형 165"/>
              <p:cNvSpPr/>
              <p:nvPr/>
            </p:nvSpPr>
            <p:spPr>
              <a:xfrm>
                <a:off x="774648" y="4816493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36" name="이등변 삼각형 166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37" name="TextBox 158"/>
            <p:cNvSpPr txBox="1"/>
            <p:nvPr/>
          </p:nvSpPr>
          <p:spPr>
            <a:xfrm>
              <a:off x="4460960" y="1994500"/>
              <a:ext cx="2042113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200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퇴직공무원</a:t>
              </a:r>
            </a:p>
            <a:p>
              <a:pPr algn="ctr">
                <a:defRPr lang="ko-KR" altLang="en-US"/>
              </a:pPr>
              <a:r>
                <a:rPr lang="ko-KR" altLang="en-US" sz="2200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취업제한제도 강화</a:t>
              </a:r>
            </a:p>
          </p:txBody>
        </p:sp>
        <p:sp>
          <p:nvSpPr>
            <p:cNvPr id="37038" name="타원 160"/>
            <p:cNvSpPr/>
            <p:nvPr/>
          </p:nvSpPr>
          <p:spPr>
            <a:xfrm>
              <a:off x="4566390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39" name="타원 161"/>
            <p:cNvSpPr/>
            <p:nvPr/>
          </p:nvSpPr>
          <p:spPr>
            <a:xfrm>
              <a:off x="6311381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40" name="타원 162"/>
            <p:cNvSpPr/>
            <p:nvPr/>
          </p:nvSpPr>
          <p:spPr>
            <a:xfrm>
              <a:off x="4566390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41" name="타원 163"/>
            <p:cNvSpPr/>
            <p:nvPr/>
          </p:nvSpPr>
          <p:spPr>
            <a:xfrm>
              <a:off x="6311381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37043" name="그룹 115"/>
          <p:cNvGrpSpPr/>
          <p:nvPr/>
        </p:nvGrpSpPr>
        <p:grpSpPr>
          <a:xfrm>
            <a:off x="1183564" y="3582427"/>
            <a:ext cx="3166620" cy="2581004"/>
            <a:chOff x="6546546" y="1807912"/>
            <a:chExt cx="2379888" cy="1240358"/>
          </a:xfrm>
        </p:grpSpPr>
        <p:grpSp>
          <p:nvGrpSpPr>
            <p:cNvPr id="37044" name="그룹 181"/>
            <p:cNvGrpSpPr/>
            <p:nvPr/>
          </p:nvGrpSpPr>
          <p:grpSpPr>
            <a:xfrm>
              <a:off x="6546546" y="1807912"/>
              <a:ext cx="2379888" cy="1240358"/>
              <a:chOff x="774647" y="4752010"/>
              <a:chExt cx="3217885" cy="1640136"/>
            </a:xfrm>
          </p:grpSpPr>
          <p:sp>
            <p:nvSpPr>
              <p:cNvPr id="37045" name="모서리가 둥근 직사각형 175"/>
              <p:cNvSpPr/>
              <p:nvPr/>
            </p:nvSpPr>
            <p:spPr>
              <a:xfrm>
                <a:off x="774647" y="4752010"/>
                <a:ext cx="3217885" cy="1509323"/>
              </a:xfrm>
              <a:prstGeom prst="roundRect">
                <a:avLst>
                  <a:gd name="adj" fmla="val 2937"/>
                </a:avLst>
              </a:prstGeom>
              <a:solidFill>
                <a:srgbClr val="ED5B1B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46" name="모서리가 둥근 직사각형 176"/>
              <p:cNvSpPr/>
              <p:nvPr/>
            </p:nvSpPr>
            <p:spPr>
              <a:xfrm>
                <a:off x="774647" y="4816493"/>
                <a:ext cx="3217885" cy="1575653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47" name="이등변 삼각형 177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48" name="TextBox 169"/>
            <p:cNvSpPr txBox="1"/>
            <p:nvPr/>
          </p:nvSpPr>
          <p:spPr>
            <a:xfrm>
              <a:off x="6616105" y="1969766"/>
              <a:ext cx="2198156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200">
                  <a:solidFill>
                    <a:srgbClr val="ED5B1B"/>
                  </a:solidFill>
                  <a:latin typeface="한컴 윤고딕 250"/>
                  <a:ea typeface="한컴 윤고딕 250"/>
                  <a:cs typeface="Arial"/>
                </a:rPr>
                <a:t>퇴직공무원</a:t>
              </a:r>
            </a:p>
            <a:p>
              <a:pPr algn="ctr">
                <a:defRPr lang="ko-KR" altLang="en-US"/>
              </a:pPr>
              <a:r>
                <a:rPr lang="ko-KR" altLang="en-US" sz="2200">
                  <a:solidFill>
                    <a:srgbClr val="ED5B1B"/>
                  </a:solidFill>
                  <a:latin typeface="한컴 윤고딕 250"/>
                  <a:ea typeface="한컴 윤고딕 250"/>
                  <a:cs typeface="Arial"/>
                </a:rPr>
                <a:t>사적접촉 제한</a:t>
              </a:r>
            </a:p>
          </p:txBody>
        </p:sp>
        <p:sp>
          <p:nvSpPr>
            <p:cNvPr id="37049" name="타원 171"/>
            <p:cNvSpPr/>
            <p:nvPr/>
          </p:nvSpPr>
          <p:spPr>
            <a:xfrm>
              <a:off x="6583202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50" name="타원 172"/>
            <p:cNvSpPr/>
            <p:nvPr/>
          </p:nvSpPr>
          <p:spPr>
            <a:xfrm>
              <a:off x="8328193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51" name="타원 173"/>
            <p:cNvSpPr/>
            <p:nvPr/>
          </p:nvSpPr>
          <p:spPr>
            <a:xfrm>
              <a:off x="6583202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52" name="타원 174"/>
            <p:cNvSpPr/>
            <p:nvPr/>
          </p:nvSpPr>
          <p:spPr>
            <a:xfrm>
              <a:off x="8328193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7054" name="타원 119"/>
          <p:cNvSpPr/>
          <p:nvPr/>
        </p:nvSpPr>
        <p:spPr>
          <a:xfrm>
            <a:off x="-777154" y="4770875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056" name="TextBox 179"/>
          <p:cNvSpPr txBox="1"/>
          <p:nvPr/>
        </p:nvSpPr>
        <p:spPr>
          <a:xfrm>
            <a:off x="5763185" y="4973955"/>
            <a:ext cx="2410499" cy="40576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30000"/>
              </a:lnSpc>
              <a:defRPr lang="ko-KR" altLang="en-US"/>
            </a:pPr>
            <a:endParaRPr lang="ko-KR" altLang="en-US" sz="1600">
              <a:solidFill>
                <a:schemeClr val="bg1">
                  <a:lumMod val="30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37058" name="TextBox 179"/>
          <p:cNvSpPr txBox="1"/>
          <p:nvPr/>
        </p:nvSpPr>
        <p:spPr>
          <a:xfrm>
            <a:off x="1207928" y="4669155"/>
            <a:ext cx="3155301" cy="144399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「서울시 공무원 행동강령」에 퇴직공무원과</a:t>
            </a:r>
          </a:p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사적접촉 제한 및</a:t>
            </a:r>
          </a:p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서면보고 의무화 규정 신설</a:t>
            </a:r>
          </a:p>
        </p:txBody>
      </p:sp>
      <p:sp>
        <p:nvSpPr>
          <p:cNvPr id="37059" name="TextBox 179"/>
          <p:cNvSpPr txBox="1"/>
          <p:nvPr/>
        </p:nvSpPr>
        <p:spPr>
          <a:xfrm>
            <a:off x="5148036" y="4612005"/>
            <a:ext cx="2944958" cy="1443989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취업제한기관의 </a:t>
            </a:r>
          </a:p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퇴직공직자 채용시 사전심사 강화 및 사전통보 </a:t>
            </a:r>
          </a:p>
          <a:p>
            <a:pPr algn="ctr">
              <a:lnSpc>
                <a:spcPct val="130000"/>
              </a:lnSpc>
              <a:defRPr lang="ko-KR" altLang="en-US"/>
            </a:pP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의무화 개정 건의 등</a:t>
            </a:r>
          </a:p>
        </p:txBody>
      </p:sp>
      <p:sp>
        <p:nvSpPr>
          <p:cNvPr id="37060" name="TextBox 158"/>
          <p:cNvSpPr txBox="1"/>
          <p:nvPr/>
        </p:nvSpPr>
        <p:spPr>
          <a:xfrm>
            <a:off x="1305237" y="6250423"/>
            <a:ext cx="2874774" cy="435414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noAutofit/>
          </a:bodyPr>
          <a:lstStyle/>
          <a:p>
            <a:pPr>
              <a:defRPr lang="ko-KR" altLang="en-US"/>
            </a:pPr>
            <a:r>
              <a:rPr lang="ko-KR" altLang="en-US">
                <a:solidFill>
                  <a:schemeClr val="accent6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 ※ 퇴직 후 3년까지 제한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182431" y="290446"/>
            <a:ext cx="6628697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 sz="3300">
                <a:solidFill>
                  <a:schemeClr val="accent4">
                    <a:lumMod val="20000"/>
                    <a:lumOff val="80000"/>
                  </a:schemeClr>
                </a:solidFill>
                <a:latin typeface="한컴 백제 B"/>
                <a:ea typeface="한컴 백제 B"/>
              </a:rPr>
              <a:t>서울시 공무원 행동강령 개정(안)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217921" y="0"/>
            <a:ext cx="1509620" cy="86418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  <a:r>
              <a:rPr lang="en-US" altLang="ko-KR" sz="3300" spc="-136">
                <a:solidFill>
                  <a:schemeClr val="accent4">
                    <a:lumMod val="20000"/>
                    <a:lumOff val="80000"/>
                  </a:schemeClr>
                </a:solidFill>
                <a:latin typeface="한컴 윤고딕 250"/>
                <a:ea typeface="한컴 윤고딕 250"/>
                <a:cs typeface="Times New Roman"/>
              </a:rPr>
              <a:t>※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054" name="타원 119"/>
          <p:cNvSpPr/>
          <p:nvPr/>
        </p:nvSpPr>
        <p:spPr>
          <a:xfrm>
            <a:off x="-777154" y="4770875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37060" name="그룹 51"/>
          <p:cNvGrpSpPr/>
          <p:nvPr/>
        </p:nvGrpSpPr>
        <p:grpSpPr>
          <a:xfrm>
            <a:off x="120214" y="1302358"/>
            <a:ext cx="9023784" cy="5369422"/>
            <a:chOff x="649236" y="1800200"/>
            <a:chExt cx="6552569" cy="4287962"/>
          </a:xfrm>
        </p:grpSpPr>
        <p:pic>
          <p:nvPicPr>
            <p:cNvPr id="37061" name="그림 163" descr="b_b.png"/>
            <p:cNvPicPr>
              <a:picLocks noChangeAspect="1"/>
            </p:cNvPicPr>
            <p:nvPr/>
          </p:nvPicPr>
          <p:blipFill rotWithShape="1">
            <a:blip r:embed="rId2" cstate="email"/>
            <a:stretch>
              <a:fillRect/>
            </a:stretch>
          </p:blipFill>
          <p:spPr>
            <a:xfrm>
              <a:off x="947813" y="5628822"/>
              <a:ext cx="640310" cy="404004"/>
            </a:xfrm>
            <a:prstGeom prst="rect">
              <a:avLst/>
            </a:prstGeom>
          </p:spPr>
        </p:pic>
        <p:sp>
          <p:nvSpPr>
            <p:cNvPr id="37062" name="자유형 140"/>
            <p:cNvSpPr/>
            <p:nvPr/>
          </p:nvSpPr>
          <p:spPr>
            <a:xfrm>
              <a:off x="980509" y="1800200"/>
              <a:ext cx="3878315" cy="316921"/>
            </a:xfrm>
            <a:custGeom>
              <a:avLst/>
              <a:gdLst>
                <a:gd name="connsiteX0" fmla="*/ 0 w 1263192"/>
                <a:gd name="connsiteY0" fmla="*/ 367645 h 367645"/>
                <a:gd name="connsiteX1" fmla="*/ 160256 w 1263192"/>
                <a:gd name="connsiteY1" fmla="*/ 51847 h 367645"/>
                <a:gd name="connsiteX2" fmla="*/ 263950 w 1263192"/>
                <a:gd name="connsiteY2" fmla="*/ 0 h 367645"/>
                <a:gd name="connsiteX3" fmla="*/ 1178350 w 1263192"/>
                <a:gd name="connsiteY3" fmla="*/ 4713 h 367645"/>
                <a:gd name="connsiteX4" fmla="*/ 1263192 w 1263192"/>
                <a:gd name="connsiteY4" fmla="*/ 70701 h 367645"/>
                <a:gd name="connsiteX5" fmla="*/ 1258478 w 1263192"/>
                <a:gd name="connsiteY5" fmla="*/ 362932 h 367645"/>
                <a:gd name="connsiteX6" fmla="*/ 0 w 1263192"/>
                <a:gd name="connsiteY6" fmla="*/ 367645 h 367645"/>
                <a:gd name="connsiteX0" fmla="*/ 0 w 1263192"/>
                <a:gd name="connsiteY0" fmla="*/ 367645 h 367645"/>
                <a:gd name="connsiteX1" fmla="*/ 160256 w 1263192"/>
                <a:gd name="connsiteY1" fmla="*/ 51847 h 367645"/>
                <a:gd name="connsiteX2" fmla="*/ 263950 w 1263192"/>
                <a:gd name="connsiteY2" fmla="*/ 0 h 367645"/>
                <a:gd name="connsiteX3" fmla="*/ 1178350 w 1263192"/>
                <a:gd name="connsiteY3" fmla="*/ 4713 h 367645"/>
                <a:gd name="connsiteX4" fmla="*/ 1263192 w 1263192"/>
                <a:gd name="connsiteY4" fmla="*/ 70701 h 367645"/>
                <a:gd name="connsiteX5" fmla="*/ 1258478 w 1263192"/>
                <a:gd name="connsiteY5" fmla="*/ 362932 h 367645"/>
                <a:gd name="connsiteX6" fmla="*/ 0 w 1263192"/>
                <a:gd name="connsiteY6" fmla="*/ 367645 h 367645"/>
                <a:gd name="connsiteX0" fmla="*/ 0 w 1263192"/>
                <a:gd name="connsiteY0" fmla="*/ 368773 h 368773"/>
                <a:gd name="connsiteX1" fmla="*/ 160256 w 1263192"/>
                <a:gd name="connsiteY1" fmla="*/ 52975 h 368773"/>
                <a:gd name="connsiteX2" fmla="*/ 263950 w 1263192"/>
                <a:gd name="connsiteY2" fmla="*/ 1128 h 368773"/>
                <a:gd name="connsiteX3" fmla="*/ 1178350 w 1263192"/>
                <a:gd name="connsiteY3" fmla="*/ 5841 h 368773"/>
                <a:gd name="connsiteX4" fmla="*/ 1263192 w 1263192"/>
                <a:gd name="connsiteY4" fmla="*/ 71829 h 368773"/>
                <a:gd name="connsiteX5" fmla="*/ 1258478 w 1263192"/>
                <a:gd name="connsiteY5" fmla="*/ 364060 h 368773"/>
                <a:gd name="connsiteX6" fmla="*/ 0 w 1263192"/>
                <a:gd name="connsiteY6" fmla="*/ 368773 h 368773"/>
                <a:gd name="connsiteX0" fmla="*/ 0 w 1263192"/>
                <a:gd name="connsiteY0" fmla="*/ 368773 h 368773"/>
                <a:gd name="connsiteX1" fmla="*/ 160256 w 1263192"/>
                <a:gd name="connsiteY1" fmla="*/ 52975 h 368773"/>
                <a:gd name="connsiteX2" fmla="*/ 263950 w 1263192"/>
                <a:gd name="connsiteY2" fmla="*/ 1128 h 368773"/>
                <a:gd name="connsiteX3" fmla="*/ 1178350 w 1263192"/>
                <a:gd name="connsiteY3" fmla="*/ 5841 h 368773"/>
                <a:gd name="connsiteX4" fmla="*/ 1263192 w 1263192"/>
                <a:gd name="connsiteY4" fmla="*/ 71829 h 368773"/>
                <a:gd name="connsiteX5" fmla="*/ 1258478 w 1263192"/>
                <a:gd name="connsiteY5" fmla="*/ 364060 h 368773"/>
                <a:gd name="connsiteX6" fmla="*/ 0 w 1263192"/>
                <a:gd name="connsiteY6" fmla="*/ 368773 h 368773"/>
                <a:gd name="connsiteX0" fmla="*/ 0 w 1271732"/>
                <a:gd name="connsiteY0" fmla="*/ 368773 h 368773"/>
                <a:gd name="connsiteX1" fmla="*/ 160256 w 1271732"/>
                <a:gd name="connsiteY1" fmla="*/ 52975 h 368773"/>
                <a:gd name="connsiteX2" fmla="*/ 263950 w 1271732"/>
                <a:gd name="connsiteY2" fmla="*/ 1128 h 368773"/>
                <a:gd name="connsiteX3" fmla="*/ 1178350 w 1271732"/>
                <a:gd name="connsiteY3" fmla="*/ 5841 h 368773"/>
                <a:gd name="connsiteX4" fmla="*/ 1263192 w 1271732"/>
                <a:gd name="connsiteY4" fmla="*/ 71829 h 368773"/>
                <a:gd name="connsiteX5" fmla="*/ 1258478 w 1271732"/>
                <a:gd name="connsiteY5" fmla="*/ 364060 h 368773"/>
                <a:gd name="connsiteX6" fmla="*/ 0 w 1271732"/>
                <a:gd name="connsiteY6" fmla="*/ 368773 h 368773"/>
                <a:gd name="connsiteX0" fmla="*/ 0 w 1265595"/>
                <a:gd name="connsiteY0" fmla="*/ 368773 h 368773"/>
                <a:gd name="connsiteX1" fmla="*/ 160256 w 1265595"/>
                <a:gd name="connsiteY1" fmla="*/ 52975 h 368773"/>
                <a:gd name="connsiteX2" fmla="*/ 263950 w 1265595"/>
                <a:gd name="connsiteY2" fmla="*/ 1128 h 368773"/>
                <a:gd name="connsiteX3" fmla="*/ 1178350 w 1265595"/>
                <a:gd name="connsiteY3" fmla="*/ 5841 h 368773"/>
                <a:gd name="connsiteX4" fmla="*/ 1263192 w 1265595"/>
                <a:gd name="connsiteY4" fmla="*/ 71829 h 368773"/>
                <a:gd name="connsiteX5" fmla="*/ 1258478 w 1265595"/>
                <a:gd name="connsiteY5" fmla="*/ 364060 h 368773"/>
                <a:gd name="connsiteX6" fmla="*/ 0 w 1265595"/>
                <a:gd name="connsiteY6" fmla="*/ 368773 h 3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5595" h="368773">
                  <a:moveTo>
                    <a:pt x="0" y="368773"/>
                  </a:moveTo>
                  <a:lnTo>
                    <a:pt x="160256" y="52975"/>
                  </a:lnTo>
                  <a:cubicBezTo>
                    <a:pt x="176410" y="11145"/>
                    <a:pt x="204837" y="0"/>
                    <a:pt x="263950" y="1128"/>
                  </a:cubicBezTo>
                  <a:lnTo>
                    <a:pt x="1178350" y="5841"/>
                  </a:lnTo>
                  <a:cubicBezTo>
                    <a:pt x="1234248" y="6358"/>
                    <a:pt x="1265595" y="19149"/>
                    <a:pt x="1263192" y="71829"/>
                  </a:cubicBezTo>
                  <a:cubicBezTo>
                    <a:pt x="1261621" y="169239"/>
                    <a:pt x="1260049" y="266650"/>
                    <a:pt x="1258478" y="364060"/>
                  </a:cubicBezTo>
                  <a:lnTo>
                    <a:pt x="0" y="368773"/>
                  </a:lnTo>
                  <a:close/>
                </a:path>
              </a:pathLst>
            </a:custGeom>
            <a:solidFill>
              <a:srgbClr val="F7964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37063" name="그룹 16"/>
            <p:cNvGrpSpPr/>
            <p:nvPr/>
          </p:nvGrpSpPr>
          <p:grpSpPr>
            <a:xfrm>
              <a:off x="813464" y="2096155"/>
              <a:ext cx="6165246" cy="3992007"/>
              <a:chOff x="1025942" y="1792224"/>
              <a:chExt cx="7173959" cy="4645152"/>
            </a:xfrm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37064" name="모서리가 둥근 직사각형 148"/>
              <p:cNvSpPr/>
              <p:nvPr/>
            </p:nvSpPr>
            <p:spPr>
              <a:xfrm>
                <a:off x="1025942" y="1792224"/>
                <a:ext cx="7173959" cy="4645152"/>
              </a:xfrm>
              <a:prstGeom prst="roundRect">
                <a:avLst>
                  <a:gd name="adj" fmla="val 1969"/>
                </a:avLst>
              </a:prstGeom>
              <a:solidFill>
                <a:srgbClr val="F79646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65" name="모서리가 둥근 직사각형 154"/>
              <p:cNvSpPr/>
              <p:nvPr/>
            </p:nvSpPr>
            <p:spPr>
              <a:xfrm>
                <a:off x="1079378" y="1882800"/>
                <a:ext cx="7078111" cy="4464000"/>
              </a:xfrm>
              <a:prstGeom prst="roundRect">
                <a:avLst>
                  <a:gd name="adj" fmla="val 219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635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66" name="타원 299"/>
            <p:cNvSpPr/>
            <p:nvPr/>
          </p:nvSpPr>
          <p:spPr>
            <a:xfrm>
              <a:off x="5776929" y="1815285"/>
              <a:ext cx="773890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7067" name="자유형 302"/>
            <p:cNvSpPr/>
            <p:nvPr/>
          </p:nvSpPr>
          <p:spPr>
            <a:xfrm>
              <a:off x="5619750" y="1828800"/>
              <a:ext cx="1003300" cy="263525"/>
            </a:xfrm>
            <a:custGeom>
              <a:avLst/>
              <a:gdLst>
                <a:gd name="connsiteX0" fmla="*/ 0 w 1003300"/>
                <a:gd name="connsiteY0" fmla="*/ 263525 h 263525"/>
                <a:gd name="connsiteX1" fmla="*/ 123825 w 1003300"/>
                <a:gd name="connsiteY1" fmla="*/ 9525 h 263525"/>
                <a:gd name="connsiteX2" fmla="*/ 152400 w 1003300"/>
                <a:gd name="connsiteY2" fmla="*/ 0 h 263525"/>
                <a:gd name="connsiteX3" fmla="*/ 1003300 w 1003300"/>
                <a:gd name="connsiteY3" fmla="*/ 3175 h 263525"/>
                <a:gd name="connsiteX4" fmla="*/ 0 w 1003300"/>
                <a:gd name="connsiteY4" fmla="*/ 263525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300" h="263525">
                  <a:moveTo>
                    <a:pt x="0" y="263525"/>
                  </a:moveTo>
                  <a:lnTo>
                    <a:pt x="123825" y="9525"/>
                  </a:lnTo>
                  <a:lnTo>
                    <a:pt x="152400" y="0"/>
                  </a:lnTo>
                  <a:lnTo>
                    <a:pt x="1003300" y="3175"/>
                  </a:lnTo>
                  <a:lnTo>
                    <a:pt x="0" y="263525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68" name="TextBox 134"/>
            <p:cNvSpPr txBox="1"/>
            <p:nvPr/>
          </p:nvSpPr>
          <p:spPr>
            <a:xfrm>
              <a:off x="649236" y="1823684"/>
              <a:ext cx="4240305" cy="6007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한컴 윤고딕 250"/>
                  <a:ea typeface="한컴 윤고딕 250"/>
                  <a:cs typeface="Arial"/>
                </a:rPr>
                <a:t>           </a:t>
              </a:r>
              <a:r>
                <a:rPr lang="ko-KR" altLang="en-US" sz="2200"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한컴 윤고딕 250"/>
                  <a:ea typeface="한컴 윤고딕 250"/>
                  <a:cs typeface="Arial"/>
                </a:rPr>
                <a:t> </a:t>
              </a:r>
              <a:r>
                <a:rPr lang="ko-KR" altLang="en-US" sz="2300"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한컴 윤고딕 250"/>
                  <a:ea typeface="한컴 윤고딕 250"/>
                  <a:cs typeface="Arial"/>
                </a:rPr>
                <a:t>제10조(직무관련자와의 행위제한)</a:t>
              </a:r>
            </a:p>
            <a:p>
              <a:pPr algn="ctr">
                <a:defRPr lang="ko-KR" altLang="en-US"/>
              </a:pPr>
              <a:endParaRPr lang="ko-KR" altLang="en-US" sz="210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Arial"/>
              </a:endParaRPr>
            </a:p>
          </p:txBody>
        </p:sp>
        <p:sp>
          <p:nvSpPr>
            <p:cNvPr id="37072" name="TextBox 156"/>
            <p:cNvSpPr txBox="1"/>
            <p:nvPr/>
          </p:nvSpPr>
          <p:spPr>
            <a:xfrm>
              <a:off x="945728" y="2274486"/>
              <a:ext cx="6256077" cy="36033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 lang="ko-KR" altLang="en-US"/>
              </a:pPr>
              <a:endParaRPr lang="ko-KR" alt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30"/>
                <a:ea typeface="한컴 윤고딕 230"/>
                <a:cs typeface="Arial"/>
              </a:endParaRPr>
            </a:p>
            <a:p>
              <a:pPr lvl="0">
                <a:lnSpc>
                  <a:spcPct val="110000"/>
                </a:lnSpc>
                <a:defRPr lang="ko-KR" altLang="en-US"/>
              </a:pP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② 공무원은 투명하고 공정한 직무수행을 위하여 직무관련자 또는 직무관련 </a:t>
              </a:r>
            </a:p>
            <a:p>
              <a:pPr lvl="0">
                <a:lnSpc>
                  <a:spcPct val="110000"/>
                </a:lnSpc>
                <a:defRPr lang="ko-KR" altLang="en-US"/>
              </a:pP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   공무원과 다음 각 호의 어느 하나에 해당하는 사적인 접촉을 하여서는</a:t>
              </a:r>
            </a:p>
            <a:p>
              <a:pPr lvl="0">
                <a:lnSpc>
                  <a:spcPct val="110000"/>
                </a:lnSpc>
                <a:defRPr lang="ko-KR" altLang="en-US"/>
              </a:pP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   아니된다. </a:t>
              </a:r>
            </a:p>
            <a:p>
              <a:pPr lvl="0">
                <a:lnSpc>
                  <a:spcPct val="110000"/>
                </a:lnSpc>
                <a:defRPr lang="ko-KR" altLang="en-US"/>
              </a:pPr>
              <a:endParaRPr lang="ko-KR" altLang="en-US" sz="3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40"/>
                <a:ea typeface="한컴 윤고딕 240"/>
                <a:cs typeface="Arial"/>
              </a:endParaRPr>
            </a:p>
            <a:p>
              <a:pPr lvl="0">
                <a:lnSpc>
                  <a:spcPct val="110000"/>
                </a:lnSpc>
                <a:defRPr lang="ko-KR" altLang="en-US"/>
              </a:pPr>
              <a:endParaRPr lang="ko-KR" altLang="en-US" sz="3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40"/>
                <a:ea typeface="한컴 윤고딕 240"/>
                <a:cs typeface="Arial"/>
              </a:endParaRPr>
            </a:p>
            <a:p>
              <a:pPr lvl="0">
                <a:lnSpc>
                  <a:spcPct val="110000"/>
                </a:lnSpc>
                <a:defRPr lang="ko-KR" altLang="en-US"/>
              </a:pP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    1. 체육대회, 동호인 활동 등의 행사를 진행하면서 협찬을 요구하는 행위</a:t>
              </a:r>
            </a:p>
            <a:p>
              <a:pPr lvl="0">
                <a:lnSpc>
                  <a:spcPct val="110000"/>
                </a:lnSpc>
                <a:defRPr lang="ko-KR" altLang="en-US"/>
              </a:pP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    2. 골프, 사행성 오락, 여행, 행사 등 공정한 직무수행에 영향을 미칠 수 </a:t>
              </a:r>
            </a:p>
            <a:p>
              <a:pPr lvl="0">
                <a:lnSpc>
                  <a:spcPct val="110000"/>
                </a:lnSpc>
                <a:defRPr lang="ko-KR" altLang="en-US"/>
              </a:pP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        있는 사적접촉 행위</a:t>
              </a:r>
            </a:p>
            <a:p>
              <a:pPr lvl="0">
                <a:lnSpc>
                  <a:spcPct val="110000"/>
                </a:lnSpc>
                <a:defRPr lang="ko-KR" altLang="en-US"/>
              </a:pPr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40"/>
                <a:ea typeface="한컴 윤고딕 240"/>
                <a:cs typeface="Arial"/>
              </a:endParaRPr>
            </a:p>
            <a:p>
              <a:pPr lvl="0">
                <a:lnSpc>
                  <a:spcPct val="110000"/>
                </a:lnSpc>
                <a:defRPr lang="ko-KR" altLang="en-US"/>
              </a:pP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③ 공무원이 직무관련자와 직무와 관련하여 접촉하는 경우에는 2인 이상이</a:t>
              </a:r>
            </a:p>
            <a:p>
              <a:pPr lvl="0">
                <a:lnSpc>
                  <a:spcPct val="110000"/>
                </a:lnSpc>
                <a:defRPr lang="ko-KR" altLang="en-US"/>
              </a:pP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   동행하여야</a:t>
              </a:r>
              <a:r>
                <a:rPr lang="en-US" altLang="ko-KR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 </a:t>
              </a: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한다.</a:t>
              </a:r>
            </a:p>
            <a:p>
              <a:pPr lvl="0">
                <a:lnSpc>
                  <a:spcPct val="110000"/>
                </a:lnSpc>
                <a:defRPr lang="ko-KR" altLang="en-US"/>
              </a:pPr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40"/>
                <a:ea typeface="한컴 윤고딕 240"/>
                <a:cs typeface="Arial"/>
              </a:endParaRPr>
            </a:p>
            <a:p>
              <a:pPr lvl="0">
                <a:lnSpc>
                  <a:spcPct val="110000"/>
                </a:lnSpc>
                <a:defRPr lang="ko-KR" altLang="en-US"/>
              </a:pP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④ 제1항 및 제2항에도 불구하고 부득이한 사정으로 직무관련자 또는 직무 </a:t>
              </a:r>
            </a:p>
            <a:p>
              <a:pPr lvl="0">
                <a:lnSpc>
                  <a:spcPct val="110000"/>
                </a:lnSpc>
                <a:defRPr lang="ko-KR" altLang="en-US"/>
              </a:pP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   관련 공무원과 거래 및 사적인 접촉을 하고자 하는 공무원은 별지 제4호</a:t>
              </a:r>
            </a:p>
            <a:p>
              <a:pPr lvl="0">
                <a:lnSpc>
                  <a:spcPct val="110000"/>
                </a:lnSpc>
                <a:defRPr lang="ko-KR" altLang="en-US"/>
              </a:pP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   서식에 따라 행동강령책임관 또는 행동강령총책임관에게 신고하여야 한다.</a:t>
              </a:r>
            </a:p>
          </p:txBody>
        </p:sp>
        <p:grpSp>
          <p:nvGrpSpPr>
            <p:cNvPr id="37076" name="그룹 314"/>
            <p:cNvGrpSpPr/>
            <p:nvPr/>
          </p:nvGrpSpPr>
          <p:grpSpPr>
            <a:xfrm>
              <a:off x="6573830" y="2243134"/>
              <a:ext cx="82451" cy="3692423"/>
              <a:chOff x="6573837" y="2243137"/>
              <a:chExt cx="82451" cy="3692423"/>
            </a:xfrm>
          </p:grpSpPr>
          <p:sp>
            <p:nvSpPr>
              <p:cNvPr id="37077" name="타원 279"/>
              <p:cNvSpPr/>
              <p:nvPr/>
            </p:nvSpPr>
            <p:spPr>
              <a:xfrm>
                <a:off x="6573837" y="2243137"/>
                <a:ext cx="82451" cy="82451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78" name="타원 313"/>
              <p:cNvSpPr/>
              <p:nvPr/>
            </p:nvSpPr>
            <p:spPr>
              <a:xfrm>
                <a:off x="6573837" y="5853109"/>
                <a:ext cx="82451" cy="82451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grpSp>
          <p:nvGrpSpPr>
            <p:cNvPr id="37079" name="그룹 315"/>
            <p:cNvGrpSpPr/>
            <p:nvPr/>
          </p:nvGrpSpPr>
          <p:grpSpPr>
            <a:xfrm>
              <a:off x="1087413" y="2243134"/>
              <a:ext cx="82451" cy="3692423"/>
              <a:chOff x="6573837" y="2243137"/>
              <a:chExt cx="82451" cy="3692423"/>
            </a:xfrm>
          </p:grpSpPr>
          <p:sp>
            <p:nvSpPr>
              <p:cNvPr id="37080" name="타원 316"/>
              <p:cNvSpPr/>
              <p:nvPr/>
            </p:nvSpPr>
            <p:spPr>
              <a:xfrm>
                <a:off x="6573837" y="2243137"/>
                <a:ext cx="82451" cy="82451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81" name="타원 317"/>
              <p:cNvSpPr/>
              <p:nvPr/>
            </p:nvSpPr>
            <p:spPr>
              <a:xfrm>
                <a:off x="6573837" y="5853109"/>
                <a:ext cx="82451" cy="82451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182431" y="290446"/>
            <a:ext cx="6628697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 sz="3300">
                <a:solidFill>
                  <a:schemeClr val="accent4">
                    <a:lumMod val="20000"/>
                    <a:lumOff val="80000"/>
                  </a:schemeClr>
                </a:solidFill>
                <a:latin typeface="한컴 백제 B"/>
                <a:ea typeface="한컴 백제 B"/>
              </a:rPr>
              <a:t>서울시 공무원 행동강령 개정(안)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83809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en-US" altLang="ko-KR" sz="3300" spc="-136">
                <a:solidFill>
                  <a:schemeClr val="accent4">
                    <a:lumMod val="20000"/>
                    <a:lumOff val="80000"/>
                  </a:schemeClr>
                </a:solidFill>
                <a:latin typeface="한컴 윤고딕 250"/>
                <a:ea typeface="한컴 윤고딕 250"/>
                <a:cs typeface="Times New Roman"/>
              </a:rPr>
              <a:t>※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054" name="타원 119"/>
          <p:cNvSpPr/>
          <p:nvPr/>
        </p:nvSpPr>
        <p:spPr>
          <a:xfrm>
            <a:off x="-777154" y="4770875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37060" name="그룹 51"/>
          <p:cNvGrpSpPr/>
          <p:nvPr/>
        </p:nvGrpSpPr>
        <p:grpSpPr>
          <a:xfrm>
            <a:off x="0" y="1740542"/>
            <a:ext cx="8641047" cy="5178328"/>
            <a:chOff x="561944" y="1800200"/>
            <a:chExt cx="6274647" cy="4135357"/>
          </a:xfrm>
        </p:grpSpPr>
        <p:sp>
          <p:nvSpPr>
            <p:cNvPr id="37062" name="자유형 140"/>
            <p:cNvSpPr/>
            <p:nvPr/>
          </p:nvSpPr>
          <p:spPr>
            <a:xfrm>
              <a:off x="980509" y="1800200"/>
              <a:ext cx="4437321" cy="316921"/>
            </a:xfrm>
            <a:custGeom>
              <a:avLst/>
              <a:gdLst>
                <a:gd name="connsiteX0" fmla="*/ 0 w 1263192"/>
                <a:gd name="connsiteY0" fmla="*/ 367645 h 367645"/>
                <a:gd name="connsiteX1" fmla="*/ 160256 w 1263192"/>
                <a:gd name="connsiteY1" fmla="*/ 51847 h 367645"/>
                <a:gd name="connsiteX2" fmla="*/ 263950 w 1263192"/>
                <a:gd name="connsiteY2" fmla="*/ 0 h 367645"/>
                <a:gd name="connsiteX3" fmla="*/ 1178350 w 1263192"/>
                <a:gd name="connsiteY3" fmla="*/ 4713 h 367645"/>
                <a:gd name="connsiteX4" fmla="*/ 1263192 w 1263192"/>
                <a:gd name="connsiteY4" fmla="*/ 70701 h 367645"/>
                <a:gd name="connsiteX5" fmla="*/ 1258478 w 1263192"/>
                <a:gd name="connsiteY5" fmla="*/ 362932 h 367645"/>
                <a:gd name="connsiteX6" fmla="*/ 0 w 1263192"/>
                <a:gd name="connsiteY6" fmla="*/ 367645 h 367645"/>
                <a:gd name="connsiteX0" fmla="*/ 0 w 1263192"/>
                <a:gd name="connsiteY0" fmla="*/ 367645 h 367645"/>
                <a:gd name="connsiteX1" fmla="*/ 160256 w 1263192"/>
                <a:gd name="connsiteY1" fmla="*/ 51847 h 367645"/>
                <a:gd name="connsiteX2" fmla="*/ 263950 w 1263192"/>
                <a:gd name="connsiteY2" fmla="*/ 0 h 367645"/>
                <a:gd name="connsiteX3" fmla="*/ 1178350 w 1263192"/>
                <a:gd name="connsiteY3" fmla="*/ 4713 h 367645"/>
                <a:gd name="connsiteX4" fmla="*/ 1263192 w 1263192"/>
                <a:gd name="connsiteY4" fmla="*/ 70701 h 367645"/>
                <a:gd name="connsiteX5" fmla="*/ 1258478 w 1263192"/>
                <a:gd name="connsiteY5" fmla="*/ 362932 h 367645"/>
                <a:gd name="connsiteX6" fmla="*/ 0 w 1263192"/>
                <a:gd name="connsiteY6" fmla="*/ 367645 h 367645"/>
                <a:gd name="connsiteX0" fmla="*/ 0 w 1263192"/>
                <a:gd name="connsiteY0" fmla="*/ 368773 h 368773"/>
                <a:gd name="connsiteX1" fmla="*/ 160256 w 1263192"/>
                <a:gd name="connsiteY1" fmla="*/ 52975 h 368773"/>
                <a:gd name="connsiteX2" fmla="*/ 263950 w 1263192"/>
                <a:gd name="connsiteY2" fmla="*/ 1128 h 368773"/>
                <a:gd name="connsiteX3" fmla="*/ 1178350 w 1263192"/>
                <a:gd name="connsiteY3" fmla="*/ 5841 h 368773"/>
                <a:gd name="connsiteX4" fmla="*/ 1263192 w 1263192"/>
                <a:gd name="connsiteY4" fmla="*/ 71829 h 368773"/>
                <a:gd name="connsiteX5" fmla="*/ 1258478 w 1263192"/>
                <a:gd name="connsiteY5" fmla="*/ 364060 h 368773"/>
                <a:gd name="connsiteX6" fmla="*/ 0 w 1263192"/>
                <a:gd name="connsiteY6" fmla="*/ 368773 h 368773"/>
                <a:gd name="connsiteX0" fmla="*/ 0 w 1263192"/>
                <a:gd name="connsiteY0" fmla="*/ 368773 h 368773"/>
                <a:gd name="connsiteX1" fmla="*/ 160256 w 1263192"/>
                <a:gd name="connsiteY1" fmla="*/ 52975 h 368773"/>
                <a:gd name="connsiteX2" fmla="*/ 263950 w 1263192"/>
                <a:gd name="connsiteY2" fmla="*/ 1128 h 368773"/>
                <a:gd name="connsiteX3" fmla="*/ 1178350 w 1263192"/>
                <a:gd name="connsiteY3" fmla="*/ 5841 h 368773"/>
                <a:gd name="connsiteX4" fmla="*/ 1263192 w 1263192"/>
                <a:gd name="connsiteY4" fmla="*/ 71829 h 368773"/>
                <a:gd name="connsiteX5" fmla="*/ 1258478 w 1263192"/>
                <a:gd name="connsiteY5" fmla="*/ 364060 h 368773"/>
                <a:gd name="connsiteX6" fmla="*/ 0 w 1263192"/>
                <a:gd name="connsiteY6" fmla="*/ 368773 h 368773"/>
                <a:gd name="connsiteX0" fmla="*/ 0 w 1271732"/>
                <a:gd name="connsiteY0" fmla="*/ 368773 h 368773"/>
                <a:gd name="connsiteX1" fmla="*/ 160256 w 1271732"/>
                <a:gd name="connsiteY1" fmla="*/ 52975 h 368773"/>
                <a:gd name="connsiteX2" fmla="*/ 263950 w 1271732"/>
                <a:gd name="connsiteY2" fmla="*/ 1128 h 368773"/>
                <a:gd name="connsiteX3" fmla="*/ 1178350 w 1271732"/>
                <a:gd name="connsiteY3" fmla="*/ 5841 h 368773"/>
                <a:gd name="connsiteX4" fmla="*/ 1263192 w 1271732"/>
                <a:gd name="connsiteY4" fmla="*/ 71829 h 368773"/>
                <a:gd name="connsiteX5" fmla="*/ 1258478 w 1271732"/>
                <a:gd name="connsiteY5" fmla="*/ 364060 h 368773"/>
                <a:gd name="connsiteX6" fmla="*/ 0 w 1271732"/>
                <a:gd name="connsiteY6" fmla="*/ 368773 h 368773"/>
                <a:gd name="connsiteX0" fmla="*/ 0 w 1265595"/>
                <a:gd name="connsiteY0" fmla="*/ 368773 h 368773"/>
                <a:gd name="connsiteX1" fmla="*/ 160256 w 1265595"/>
                <a:gd name="connsiteY1" fmla="*/ 52975 h 368773"/>
                <a:gd name="connsiteX2" fmla="*/ 263950 w 1265595"/>
                <a:gd name="connsiteY2" fmla="*/ 1128 h 368773"/>
                <a:gd name="connsiteX3" fmla="*/ 1178350 w 1265595"/>
                <a:gd name="connsiteY3" fmla="*/ 5841 h 368773"/>
                <a:gd name="connsiteX4" fmla="*/ 1263192 w 1265595"/>
                <a:gd name="connsiteY4" fmla="*/ 71829 h 368773"/>
                <a:gd name="connsiteX5" fmla="*/ 1258478 w 1265595"/>
                <a:gd name="connsiteY5" fmla="*/ 364060 h 368773"/>
                <a:gd name="connsiteX6" fmla="*/ 0 w 1265595"/>
                <a:gd name="connsiteY6" fmla="*/ 368773 h 3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5595" h="368773">
                  <a:moveTo>
                    <a:pt x="0" y="368773"/>
                  </a:moveTo>
                  <a:lnTo>
                    <a:pt x="160256" y="52975"/>
                  </a:lnTo>
                  <a:cubicBezTo>
                    <a:pt x="176410" y="11145"/>
                    <a:pt x="204837" y="0"/>
                    <a:pt x="263950" y="1128"/>
                  </a:cubicBezTo>
                  <a:lnTo>
                    <a:pt x="1178350" y="5841"/>
                  </a:lnTo>
                  <a:cubicBezTo>
                    <a:pt x="1234248" y="6358"/>
                    <a:pt x="1265595" y="19149"/>
                    <a:pt x="1263192" y="71829"/>
                  </a:cubicBezTo>
                  <a:cubicBezTo>
                    <a:pt x="1261621" y="169239"/>
                    <a:pt x="1260049" y="266650"/>
                    <a:pt x="1258478" y="364060"/>
                  </a:cubicBezTo>
                  <a:lnTo>
                    <a:pt x="0" y="368773"/>
                  </a:lnTo>
                  <a:close/>
                </a:path>
              </a:pathLst>
            </a:custGeom>
            <a:solidFill>
              <a:schemeClr val="accent6">
                <a:lumMod val="80000"/>
                <a:lumOff val="2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37063" name="그룹 16"/>
            <p:cNvGrpSpPr/>
            <p:nvPr/>
          </p:nvGrpSpPr>
          <p:grpSpPr>
            <a:xfrm>
              <a:off x="927162" y="2096154"/>
              <a:ext cx="5909430" cy="2373417"/>
              <a:chOff x="1158240" y="1792223"/>
              <a:chExt cx="6876288" cy="2761739"/>
            </a:xfrm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37064" name="모서리가 둥근 직사각형 148"/>
              <p:cNvSpPr/>
              <p:nvPr/>
            </p:nvSpPr>
            <p:spPr>
              <a:xfrm>
                <a:off x="1158240" y="1792223"/>
                <a:ext cx="6876288" cy="2761739"/>
              </a:xfrm>
              <a:prstGeom prst="roundRect">
                <a:avLst>
                  <a:gd name="adj" fmla="val 1969"/>
                </a:avLst>
              </a:prstGeom>
              <a:solidFill>
                <a:schemeClr val="accent6">
                  <a:lumMod val="80000"/>
                  <a:lumOff val="2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anchor="ctr">
                <a:noAutofit/>
              </a:bodyPr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65" name="모서리가 둥근 직사각형 154"/>
              <p:cNvSpPr/>
              <p:nvPr/>
            </p:nvSpPr>
            <p:spPr>
              <a:xfrm>
                <a:off x="1255776" y="1882800"/>
                <a:ext cx="6681216" cy="2621032"/>
              </a:xfrm>
              <a:prstGeom prst="roundRect">
                <a:avLst>
                  <a:gd name="adj" fmla="val 219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635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66" name="타원 299"/>
            <p:cNvSpPr/>
            <p:nvPr/>
          </p:nvSpPr>
          <p:spPr>
            <a:xfrm>
              <a:off x="5776929" y="1815285"/>
              <a:ext cx="773890" cy="457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7067" name="자유형 302"/>
            <p:cNvSpPr/>
            <p:nvPr/>
          </p:nvSpPr>
          <p:spPr>
            <a:xfrm>
              <a:off x="5619750" y="1828800"/>
              <a:ext cx="1003300" cy="263525"/>
            </a:xfrm>
            <a:custGeom>
              <a:avLst/>
              <a:gdLst>
                <a:gd name="connsiteX0" fmla="*/ 0 w 1003300"/>
                <a:gd name="connsiteY0" fmla="*/ 263525 h 263525"/>
                <a:gd name="connsiteX1" fmla="*/ 123825 w 1003300"/>
                <a:gd name="connsiteY1" fmla="*/ 9525 h 263525"/>
                <a:gd name="connsiteX2" fmla="*/ 152400 w 1003300"/>
                <a:gd name="connsiteY2" fmla="*/ 0 h 263525"/>
                <a:gd name="connsiteX3" fmla="*/ 1003300 w 1003300"/>
                <a:gd name="connsiteY3" fmla="*/ 3175 h 263525"/>
                <a:gd name="connsiteX4" fmla="*/ 0 w 1003300"/>
                <a:gd name="connsiteY4" fmla="*/ 263525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300" h="263525">
                  <a:moveTo>
                    <a:pt x="0" y="263525"/>
                  </a:moveTo>
                  <a:lnTo>
                    <a:pt x="123825" y="9525"/>
                  </a:lnTo>
                  <a:lnTo>
                    <a:pt x="152400" y="0"/>
                  </a:lnTo>
                  <a:lnTo>
                    <a:pt x="1003300" y="3175"/>
                  </a:lnTo>
                  <a:lnTo>
                    <a:pt x="0" y="263525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68" name="TextBox 134"/>
            <p:cNvSpPr txBox="1"/>
            <p:nvPr/>
          </p:nvSpPr>
          <p:spPr>
            <a:xfrm>
              <a:off x="561944" y="1823681"/>
              <a:ext cx="4837213" cy="6046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한컴 윤고딕 250"/>
                  <a:ea typeface="한컴 윤고딕 250"/>
                  <a:cs typeface="Arial"/>
                </a:rPr>
                <a:t>           </a:t>
              </a:r>
              <a:r>
                <a:rPr lang="ko-KR" altLang="en-US" sz="2200"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한컴 윤고딕 250"/>
                  <a:ea typeface="한컴 윤고딕 250"/>
                  <a:cs typeface="Arial"/>
                </a:rPr>
                <a:t> </a:t>
              </a:r>
              <a:r>
                <a:rPr lang="ko-KR" altLang="en-US" sz="2300"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한컴 윤고딕 250"/>
                  <a:ea typeface="한컴 윤고딕 250"/>
                  <a:cs typeface="Arial"/>
                </a:rPr>
                <a:t>제10조의2(퇴직공무원과 사적접촉 제한)</a:t>
              </a:r>
            </a:p>
            <a:p>
              <a:pPr algn="ctr">
                <a:defRPr lang="ko-KR" altLang="en-US"/>
              </a:pPr>
              <a:endParaRPr lang="ko-KR" altLang="en-US" sz="210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Arial"/>
              </a:endParaRPr>
            </a:p>
          </p:txBody>
        </p:sp>
        <p:sp>
          <p:nvSpPr>
            <p:cNvPr id="37072" name="TextBox 156"/>
            <p:cNvSpPr txBox="1"/>
            <p:nvPr/>
          </p:nvSpPr>
          <p:spPr>
            <a:xfrm>
              <a:off x="1211326" y="2443455"/>
              <a:ext cx="5531183" cy="15327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 lang="ko-KR" altLang="en-US"/>
              </a:pPr>
              <a:r>
                <a:rPr lang="ko-KR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한컴 윤고딕 240"/>
                  <a:ea typeface="한컴 윤고딕 240"/>
                  <a:cs typeface="Arial"/>
                </a:rPr>
                <a:t>공무원은 이 규칙의 적용을 받고 퇴직한지 3년 미만의 자와 직무와 관련하여 제10조제2항 각호의 사적인 접촉을 하여서는 아니된다. 다만, 부득이한 사정으로 접촉하는 경우에는 해당 행동강령책임관 또는 행동강령총책임관에게 서면으로 보고하여야 한다.</a:t>
              </a:r>
            </a:p>
          </p:txBody>
        </p:sp>
        <p:grpSp>
          <p:nvGrpSpPr>
            <p:cNvPr id="37076" name="그룹 314"/>
            <p:cNvGrpSpPr/>
            <p:nvPr/>
          </p:nvGrpSpPr>
          <p:grpSpPr>
            <a:xfrm>
              <a:off x="6573835" y="2243134"/>
              <a:ext cx="82451" cy="3692423"/>
              <a:chOff x="6573837" y="2243137"/>
              <a:chExt cx="82451" cy="3692423"/>
            </a:xfrm>
          </p:grpSpPr>
          <p:sp>
            <p:nvSpPr>
              <p:cNvPr id="37077" name="타원 279"/>
              <p:cNvSpPr/>
              <p:nvPr/>
            </p:nvSpPr>
            <p:spPr>
              <a:xfrm>
                <a:off x="6573837" y="2243137"/>
                <a:ext cx="82451" cy="82451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78" name="타원 313"/>
              <p:cNvSpPr/>
              <p:nvPr/>
            </p:nvSpPr>
            <p:spPr>
              <a:xfrm>
                <a:off x="6573837" y="5853109"/>
                <a:ext cx="82451" cy="82451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grpSp>
          <p:nvGrpSpPr>
            <p:cNvPr id="37079" name="그룹 315"/>
            <p:cNvGrpSpPr/>
            <p:nvPr/>
          </p:nvGrpSpPr>
          <p:grpSpPr>
            <a:xfrm>
              <a:off x="1087415" y="2243134"/>
              <a:ext cx="82451" cy="3692423"/>
              <a:chOff x="6573837" y="2243137"/>
              <a:chExt cx="82451" cy="3692423"/>
            </a:xfrm>
          </p:grpSpPr>
          <p:sp>
            <p:nvSpPr>
              <p:cNvPr id="37080" name="타원 316"/>
              <p:cNvSpPr/>
              <p:nvPr/>
            </p:nvSpPr>
            <p:spPr>
              <a:xfrm>
                <a:off x="6573837" y="2243137"/>
                <a:ext cx="82451" cy="82451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81" name="타원 317"/>
              <p:cNvSpPr/>
              <p:nvPr/>
            </p:nvSpPr>
            <p:spPr>
              <a:xfrm>
                <a:off x="6573837" y="5853109"/>
                <a:ext cx="82451" cy="82451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117191" y="264351"/>
            <a:ext cx="6693937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 sz="3300">
                <a:solidFill>
                  <a:schemeClr val="accent4">
                    <a:lumMod val="20000"/>
                    <a:lumOff val="80000"/>
                  </a:schemeClr>
                </a:solidFill>
                <a:latin typeface="한컴 백제 B"/>
                <a:ea typeface="한컴 백제 B"/>
              </a:rPr>
              <a:t>공직자 윤리법 주요 개정 건의(안)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257065" y="0"/>
            <a:ext cx="1509620" cy="86418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  <a:r>
              <a:rPr lang="en-US" altLang="ko-KR" sz="3300" spc="-136">
                <a:solidFill>
                  <a:schemeClr val="accent4">
                    <a:lumMod val="20000"/>
                    <a:lumOff val="80000"/>
                  </a:schemeClr>
                </a:solidFill>
                <a:latin typeface="한컴 윤고딕 250"/>
                <a:ea typeface="한컴 윤고딕 250"/>
                <a:cs typeface="Times New Roman"/>
              </a:rPr>
              <a:t>※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054" name="타원 119"/>
          <p:cNvSpPr/>
          <p:nvPr/>
        </p:nvSpPr>
        <p:spPr>
          <a:xfrm>
            <a:off x="-777154" y="4770875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aphicFrame>
        <p:nvGraphicFramePr>
          <p:cNvPr id="37133" name="표 33"/>
          <p:cNvGraphicFramePr>
            <a:graphicFrameLocks noGrp="1"/>
          </p:cNvGraphicFramePr>
          <p:nvPr/>
        </p:nvGraphicFramePr>
        <p:xfrm>
          <a:off x="534774" y="2025230"/>
          <a:ext cx="8148284" cy="4298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144"/>
                <a:gridCol w="3426077"/>
                <a:gridCol w="3259063"/>
              </a:tblGrid>
              <a:tr h="976872">
                <a:tc>
                  <a:txBody>
                    <a:bodyPr/>
                    <a:lstStyle/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600" b="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취업제한 </a:t>
                      </a:r>
                    </a:p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600" b="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기관 ①</a:t>
                      </a:r>
                    </a:p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600" b="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(제17조제1항)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 b="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영리목적 사기업 및 법인․단체, </a:t>
                      </a:r>
                    </a:p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 b="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법무, 회계․세무공기업, 공직</a:t>
                      </a:r>
                    </a:p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 b="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유관단체, 의료․사회복지 법인 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 b="0">
                          <a:solidFill>
                            <a:schemeClr val="accent5">
                              <a:lumMod val="90000"/>
                            </a:schemeClr>
                          </a:solidFill>
                          <a:latin typeface="한컴 윤고딕 240"/>
                          <a:ea typeface="한컴 윤고딕 240"/>
                        </a:rPr>
                        <a:t>업무취급 제한 의무 위반 우려 시</a:t>
                      </a:r>
                    </a:p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 b="0">
                          <a:solidFill>
                            <a:schemeClr val="accent5">
                              <a:lumMod val="90000"/>
                            </a:schemeClr>
                          </a:solidFill>
                          <a:latin typeface="한컴 윤고딕 240"/>
                          <a:ea typeface="한컴 윤고딕 240"/>
                        </a:rPr>
                        <a:t>취업제한기관 추가 지정</a:t>
                      </a:r>
                    </a:p>
                  </a:txBody>
                  <a:tcPr>
                    <a:lnL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R>
                    <a:lnT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976872">
                <a:tc>
                  <a:txBody>
                    <a:bodyPr/>
                    <a:lstStyle/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취급제한 </a:t>
                      </a:r>
                    </a:p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업무 ②</a:t>
                      </a:r>
                    </a:p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(제17조제2항)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algn="l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재정보조, 인․허가, 검사․감사, </a:t>
                      </a:r>
                    </a:p>
                    <a:p>
                      <a:pPr marL="87313" indent="-87313" algn="l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조세 부과 징수, 물품 계약․검사, </a:t>
                      </a:r>
                    </a:p>
                    <a:p>
                      <a:pPr marL="87313" indent="-87313" algn="l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법령에 의한 감독 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accent5">
                              <a:lumMod val="90000"/>
                            </a:schemeClr>
                          </a:solidFill>
                          <a:latin typeface="한컴 윤고딕 240"/>
                          <a:ea typeface="한컴 윤고딕 240"/>
                        </a:rPr>
                        <a:t>취업제한기관과 민원업무 처리</a:t>
                      </a:r>
                    </a:p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accent5">
                              <a:lumMod val="90000"/>
                            </a:schemeClr>
                          </a:solidFill>
                          <a:latin typeface="한컴 윤고딕 240"/>
                          <a:ea typeface="한컴 윤고딕 240"/>
                        </a:rPr>
                        <a:t>및 협의 시도 업무관련성 범위로</a:t>
                      </a:r>
                    </a:p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accent5">
                              <a:lumMod val="90000"/>
                            </a:schemeClr>
                          </a:solidFill>
                          <a:latin typeface="한컴 윤고딕 240"/>
                          <a:ea typeface="한컴 윤고딕 240"/>
                        </a:rPr>
                        <a:t>추가</a:t>
                      </a:r>
                    </a:p>
                  </a:txBody>
                  <a:tcPr>
                    <a:lnL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924681">
                <a:tc>
                  <a:txBody>
                    <a:bodyPr/>
                    <a:lstStyle/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①, ② </a:t>
                      </a:r>
                    </a:p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위반의 죄</a:t>
                      </a:r>
                    </a:p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(제29조)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algn="l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endParaRPr lang="ko-KR" altLang="en-US" sz="1700">
                        <a:solidFill>
                          <a:schemeClr val="tx1"/>
                        </a:solidFill>
                        <a:latin typeface="한컴 윤고딕 240"/>
                        <a:ea typeface="한컴 윤고딕 240"/>
                      </a:endParaRPr>
                    </a:p>
                    <a:p>
                      <a:pPr marL="87313" indent="-87313" algn="l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2년 이하 징역, 2천만원 이하 벌금 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endParaRPr lang="ko-KR" altLang="en-US" sz="1700">
                        <a:solidFill>
                          <a:schemeClr val="accent5">
                            <a:lumMod val="90000"/>
                          </a:schemeClr>
                        </a:solidFill>
                        <a:latin typeface="한컴 윤고딕 240"/>
                        <a:ea typeface="한컴 윤고딕 240"/>
                      </a:endParaRPr>
                    </a:p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accent5">
                              <a:lumMod val="90000"/>
                            </a:schemeClr>
                          </a:solidFill>
                          <a:latin typeface="한컴 윤고딕 240"/>
                          <a:ea typeface="한컴 윤고딕 240"/>
                        </a:rPr>
                        <a:t>과태료 부과 규정 추가</a:t>
                      </a:r>
                    </a:p>
                  </a:txBody>
                  <a:tcPr>
                    <a:lnL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710172">
                <a:tc rowSpan="2">
                  <a:txBody>
                    <a:bodyPr/>
                    <a:lstStyle/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endParaRPr lang="ko-KR" altLang="en-US" sz="1600">
                        <a:solidFill>
                          <a:schemeClr val="tx1"/>
                        </a:solidFill>
                        <a:latin typeface="한컴 윤고딕 240"/>
                        <a:ea typeface="한컴 윤고딕 240"/>
                      </a:endParaRPr>
                    </a:p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취업제한</a:t>
                      </a:r>
                    </a:p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기관 의무</a:t>
                      </a:r>
                    </a:p>
                    <a:p>
                      <a:pPr marL="87313" indent="-87313" algn="ctr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6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(신설)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algn="l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퇴직공직자 채용 시 업무취급 제한</a:t>
                      </a:r>
                    </a:p>
                    <a:p>
                      <a:pPr marL="87313" indent="-87313" algn="l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확인 소홀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accent5">
                              <a:lumMod val="90000"/>
                            </a:schemeClr>
                          </a:solidFill>
                          <a:latin typeface="한컴 윤고딕 240"/>
                          <a:ea typeface="한컴 윤고딕 240"/>
                        </a:rPr>
                        <a:t>재직시 업무취급 관련성 여부 </a:t>
                      </a:r>
                    </a:p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accent5">
                              <a:lumMod val="90000"/>
                            </a:schemeClr>
                          </a:solidFill>
                          <a:latin typeface="한컴 윤고딕 240"/>
                          <a:ea typeface="한컴 윤고딕 240"/>
                        </a:rPr>
                        <a:t>사전 심사 강화</a:t>
                      </a:r>
                    </a:p>
                  </a:txBody>
                  <a:tcPr>
                    <a:lnL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710173">
                <a:tc v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algn="l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퇴직공직자 채용 시 업무취급 제한</a:t>
                      </a:r>
                    </a:p>
                    <a:p>
                      <a:pPr marL="87313" indent="-87313" algn="l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tx1"/>
                          </a:solidFill>
                          <a:latin typeface="한컴 윤고딕 240"/>
                          <a:ea typeface="한컴 윤고딕 240"/>
                        </a:rPr>
                        <a:t>확인 소홀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accent5">
                              <a:lumMod val="90000"/>
                            </a:schemeClr>
                          </a:solidFill>
                          <a:latin typeface="한컴 윤고딕 240"/>
                          <a:ea typeface="한컴 윤고딕 240"/>
                        </a:rPr>
                        <a:t>채용결정시 퇴직 전 소속기관장</a:t>
                      </a:r>
                    </a:p>
                    <a:p>
                      <a:pPr marL="87313" indent="-87313" defTabSz="914400" eaLnBrk="1" latinLnBrk="1" hangingPunct="1">
                        <a:buSzPct val="85000"/>
                        <a:buFont typeface="Arial"/>
                        <a:buNone/>
                        <a:defRPr lang="ko-KR" altLang="en-US"/>
                      </a:pPr>
                      <a:r>
                        <a:rPr lang="ko-KR" altLang="en-US" sz="1700">
                          <a:solidFill>
                            <a:schemeClr val="accent5">
                              <a:lumMod val="90000"/>
                            </a:schemeClr>
                          </a:solidFill>
                          <a:latin typeface="한컴 윤고딕 240"/>
                          <a:ea typeface="한컴 윤고딕 240"/>
                        </a:rPr>
                        <a:t>에게 의무 통보</a:t>
                      </a:r>
                    </a:p>
                  </a:txBody>
                  <a:tcPr>
                    <a:lnL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</a:lnT>
                    <a:lnB w="25400" cap="flat" cmpd="sng" algn="ctr">
                      <a:solidFill>
                        <a:schemeClr val="accent2">
                          <a:lumMod val="70000"/>
                        </a:scheme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7138" name="그룹 54"/>
          <p:cNvGrpSpPr/>
          <p:nvPr/>
        </p:nvGrpSpPr>
        <p:grpSpPr>
          <a:xfrm>
            <a:off x="525058" y="1551559"/>
            <a:ext cx="8093883" cy="467536"/>
            <a:chOff x="155490" y="1603954"/>
            <a:chExt cx="8093883" cy="467536"/>
          </a:xfrm>
        </p:grpSpPr>
        <p:sp>
          <p:nvSpPr>
            <p:cNvPr id="37139" name="양쪽 모서리가 둥근 사각형 133"/>
            <p:cNvSpPr/>
            <p:nvPr/>
          </p:nvSpPr>
          <p:spPr>
            <a:xfrm>
              <a:off x="155490" y="1686126"/>
              <a:ext cx="1470258" cy="385364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rgbClr val="F7964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140" name="양쪽 모서리가 둥근 사각형 134"/>
            <p:cNvSpPr/>
            <p:nvPr/>
          </p:nvSpPr>
          <p:spPr>
            <a:xfrm>
              <a:off x="273573" y="1603954"/>
              <a:ext cx="2889778" cy="227037"/>
            </a:xfrm>
            <a:prstGeom prst="round2SameRect">
              <a:avLst>
                <a:gd name="adj1" fmla="val 44789"/>
                <a:gd name="adj2" fmla="val 0"/>
              </a:avLst>
            </a:pr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141" name="직사각형 132"/>
            <p:cNvSpPr/>
            <p:nvPr/>
          </p:nvSpPr>
          <p:spPr>
            <a:xfrm>
              <a:off x="671744" y="1628871"/>
              <a:ext cx="2775185" cy="15567"/>
            </a:xfrm>
            <a:prstGeom prst="rect">
              <a:avLst/>
            </a:prstGeom>
            <a:gradFill>
              <a:gsLst>
                <a:gs pos="49600">
                  <a:srgbClr val="FFFFFF"/>
                </a:gs>
                <a:gs pos="0">
                  <a:srgbClr val="333333">
                    <a:alpha val="0"/>
                  </a:srgbClr>
                </a:gs>
                <a:gs pos="100000">
                  <a:srgbClr val="5F5F5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142" name="양쪽 모서리가 둥근 사각형 129"/>
            <p:cNvSpPr/>
            <p:nvPr/>
          </p:nvSpPr>
          <p:spPr>
            <a:xfrm>
              <a:off x="1664687" y="1669277"/>
              <a:ext cx="3346752" cy="385364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rgbClr val="595959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143" name="양쪽 모서리가 둥근 사각형 130"/>
            <p:cNvSpPr/>
            <p:nvPr/>
          </p:nvSpPr>
          <p:spPr>
            <a:xfrm>
              <a:off x="2603794" y="1681736"/>
              <a:ext cx="2160922" cy="227037"/>
            </a:xfrm>
            <a:prstGeom prst="round2SameRect">
              <a:avLst>
                <a:gd name="adj1" fmla="val 44789"/>
                <a:gd name="adj2" fmla="val 0"/>
              </a:avLst>
            </a:pr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144" name="직사각형 128"/>
            <p:cNvSpPr/>
            <p:nvPr/>
          </p:nvSpPr>
          <p:spPr>
            <a:xfrm>
              <a:off x="3599336" y="1628871"/>
              <a:ext cx="2075231" cy="15567"/>
            </a:xfrm>
            <a:prstGeom prst="rect">
              <a:avLst/>
            </a:prstGeom>
            <a:gradFill>
              <a:gsLst>
                <a:gs pos="49600">
                  <a:srgbClr val="FFFFFF"/>
                </a:gs>
                <a:gs pos="0">
                  <a:srgbClr val="333333">
                    <a:alpha val="0"/>
                  </a:srgbClr>
                </a:gs>
                <a:gs pos="100000">
                  <a:srgbClr val="5F5F5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145" name="양쪽 모서리가 둥근 사각형 125"/>
            <p:cNvSpPr/>
            <p:nvPr/>
          </p:nvSpPr>
          <p:spPr>
            <a:xfrm>
              <a:off x="5044150" y="1637734"/>
              <a:ext cx="3205224" cy="385364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rgbClr val="ED5B1B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146" name="양쪽 모서리가 둥근 사각형 126"/>
            <p:cNvSpPr/>
            <p:nvPr/>
          </p:nvSpPr>
          <p:spPr>
            <a:xfrm>
              <a:off x="4893384" y="1609402"/>
              <a:ext cx="1793246" cy="227037"/>
            </a:xfrm>
            <a:prstGeom prst="round2SameRect">
              <a:avLst>
                <a:gd name="adj1" fmla="val 44789"/>
                <a:gd name="adj2" fmla="val 0"/>
              </a:avLst>
            </a:pr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151" name="TextBox 158"/>
            <p:cNvSpPr txBox="1"/>
            <p:nvPr/>
          </p:nvSpPr>
          <p:spPr>
            <a:xfrm>
              <a:off x="208363" y="1714968"/>
              <a:ext cx="1221472" cy="3390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600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구 분</a:t>
              </a:r>
            </a:p>
          </p:txBody>
        </p:sp>
        <p:sp>
          <p:nvSpPr>
            <p:cNvPr id="37152" name="TextBox 159"/>
            <p:cNvSpPr txBox="1"/>
            <p:nvPr/>
          </p:nvSpPr>
          <p:spPr>
            <a:xfrm>
              <a:off x="2719012" y="1676218"/>
              <a:ext cx="1260398" cy="34855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700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현 행</a:t>
              </a:r>
            </a:p>
          </p:txBody>
        </p:sp>
        <p:sp>
          <p:nvSpPr>
            <p:cNvPr id="37153" name="TextBox 160"/>
            <p:cNvSpPr txBox="1"/>
            <p:nvPr/>
          </p:nvSpPr>
          <p:spPr>
            <a:xfrm>
              <a:off x="5829864" y="1694714"/>
              <a:ext cx="1241481" cy="348368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700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     개 선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417294" y="303495"/>
            <a:ext cx="6264622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재산등록 대상자 합리적 조정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grpSp>
        <p:nvGrpSpPr>
          <p:cNvPr id="36998" name="그룹 45"/>
          <p:cNvGrpSpPr/>
          <p:nvPr/>
        </p:nvGrpSpPr>
        <p:grpSpPr>
          <a:xfrm>
            <a:off x="721789" y="1210076"/>
            <a:ext cx="7700422" cy="1886009"/>
            <a:chOff x="683568" y="3799397"/>
            <a:chExt cx="7700422" cy="1886009"/>
          </a:xfrm>
        </p:grpSpPr>
        <p:sp>
          <p:nvSpPr>
            <p:cNvPr id="36999" name="모서리가 둥근 직사각형 46"/>
            <p:cNvSpPr/>
            <p:nvPr/>
          </p:nvSpPr>
          <p:spPr>
            <a:xfrm>
              <a:off x="810891" y="3863144"/>
              <a:ext cx="7497625" cy="1822263"/>
            </a:xfrm>
            <a:prstGeom prst="roundRect">
              <a:avLst>
                <a:gd name="adj" fmla="val 3023"/>
              </a:avLst>
            </a:prstGeom>
            <a:solidFill>
              <a:schemeClr val="tx1">
                <a:lumMod val="50000"/>
                <a:lumOff val="5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37000" name="그룹 7"/>
            <p:cNvGrpSpPr/>
            <p:nvPr/>
          </p:nvGrpSpPr>
          <p:grpSpPr>
            <a:xfrm>
              <a:off x="870284" y="3912180"/>
              <a:ext cx="7413659" cy="618938"/>
              <a:chOff x="802727" y="4075027"/>
              <a:chExt cx="7590401" cy="1206921"/>
            </a:xfrm>
          </p:grpSpPr>
          <p:sp>
            <p:nvSpPr>
              <p:cNvPr id="37001" name="오각형 50"/>
              <p:cNvSpPr/>
              <p:nvPr/>
            </p:nvSpPr>
            <p:spPr>
              <a:xfrm rot="5400000">
                <a:off x="3972111" y="905643"/>
                <a:ext cx="1206921" cy="7545689"/>
              </a:xfrm>
              <a:prstGeom prst="homePlate">
                <a:avLst>
                  <a:gd name="adj" fmla="val 43462"/>
                </a:avLst>
              </a:prstGeom>
              <a:gradFill>
                <a:gsLst>
                  <a:gs pos="0">
                    <a:srgbClr val="AEAEAE"/>
                  </a:gs>
                  <a:gs pos="47000">
                    <a:srgbClr val="6F6F6F"/>
                  </a:gs>
                </a:gsLst>
                <a:lin ang="0" scaled="0"/>
              </a:gra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grpSp>
            <p:nvGrpSpPr>
              <p:cNvPr id="37002" name="그룹 9"/>
              <p:cNvGrpSpPr/>
              <p:nvPr/>
            </p:nvGrpSpPr>
            <p:grpSpPr>
              <a:xfrm>
                <a:off x="866052" y="4076764"/>
                <a:ext cx="7527076" cy="1199292"/>
                <a:chOff x="624709" y="1319997"/>
                <a:chExt cx="2453030" cy="1334737"/>
              </a:xfrm>
            </p:grpSpPr>
            <p:pic>
              <p:nvPicPr>
                <p:cNvPr id="37003" name="그림 52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tretch>
                  <a:fillRect/>
                </a:stretch>
              </p:blipFill>
              <p:spPr>
                <a:xfrm>
                  <a:off x="624709" y="1319997"/>
                  <a:ext cx="2453030" cy="1334737"/>
                </a:xfrm>
                <a:prstGeom prst="rect">
                  <a:avLst/>
                </a:prstGeom>
              </p:spPr>
            </p:pic>
            <p:pic>
              <p:nvPicPr>
                <p:cNvPr id="37004" name="그림 53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tretch>
                  <a:fillRect/>
                </a:stretch>
              </p:blipFill>
              <p:spPr>
                <a:xfrm>
                  <a:off x="624709" y="1319997"/>
                  <a:ext cx="2453030" cy="1334737"/>
                </a:xfrm>
                <a:prstGeom prst="rect">
                  <a:avLst/>
                </a:prstGeom>
              </p:spPr>
            </p:pic>
          </p:grpSp>
        </p:grpSp>
        <p:sp>
          <p:nvSpPr>
            <p:cNvPr id="37005" name="타원 48"/>
            <p:cNvSpPr/>
            <p:nvPr/>
          </p:nvSpPr>
          <p:spPr>
            <a:xfrm>
              <a:off x="683568" y="3926693"/>
              <a:ext cx="7700422" cy="4341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06" name="TextBox 49"/>
            <p:cNvSpPr txBox="1">
              <a:spLocks noChangeArrowheads="1"/>
            </p:cNvSpPr>
            <p:nvPr/>
          </p:nvSpPr>
          <p:spPr>
            <a:xfrm>
              <a:off x="1440344" y="3799397"/>
              <a:ext cx="5169638" cy="68103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ko-KR" altLang="en-US" sz="2000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비리취약분야 공직자 재산공개 확대로 부정재산 증식 방지</a:t>
              </a:r>
            </a:p>
          </p:txBody>
        </p:sp>
      </p:grpSp>
      <p:sp>
        <p:nvSpPr>
          <p:cNvPr id="37008" name="TextBox 18"/>
          <p:cNvSpPr txBox="1"/>
          <p:nvPr/>
        </p:nvSpPr>
        <p:spPr>
          <a:xfrm>
            <a:off x="1082968" y="1859274"/>
            <a:ext cx="7661394" cy="1260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1900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rPr>
              <a:t>금번 버스수사 사건 해당 공무원은 인허가 업무 등 비리취약 업무 담당 </a:t>
            </a:r>
          </a:p>
          <a:p>
            <a:pPr marL="0" lvl="0" indent="0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1900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rPr>
              <a:t>임에도, 「공직자</a:t>
            </a:r>
            <a:r>
              <a:rPr lang="en-US" altLang="ko-KR" sz="1900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1900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rPr>
              <a:t>윤리법상」 재산등록 대상자에서 제외되어 </a:t>
            </a:r>
            <a:r>
              <a:rPr lang="ko-KR" altLang="en-US" sz="2000" b="0" i="0" spc="5">
                <a:solidFill>
                  <a:schemeClr val="accent1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재산 증식 </a:t>
            </a:r>
          </a:p>
          <a:p>
            <a:pPr marL="0" lvl="0" indent="0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2000" b="0" i="0" spc="5">
                <a:solidFill>
                  <a:schemeClr val="accent1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여부를 파악하지 못하는 문제점 존재</a:t>
            </a:r>
          </a:p>
        </p:txBody>
      </p:sp>
      <p:grpSp>
        <p:nvGrpSpPr>
          <p:cNvPr id="37043" name="그룹 115"/>
          <p:cNvGrpSpPr/>
          <p:nvPr/>
        </p:nvGrpSpPr>
        <p:grpSpPr>
          <a:xfrm>
            <a:off x="1332363" y="4128289"/>
            <a:ext cx="3239637" cy="2598486"/>
            <a:chOff x="6477771" y="1807913"/>
            <a:chExt cx="2042114" cy="1190195"/>
          </a:xfrm>
        </p:grpSpPr>
        <p:grpSp>
          <p:nvGrpSpPr>
            <p:cNvPr id="37044" name="그룹 181"/>
            <p:cNvGrpSpPr/>
            <p:nvPr/>
          </p:nvGrpSpPr>
          <p:grpSpPr>
            <a:xfrm>
              <a:off x="6546546" y="1807913"/>
              <a:ext cx="1863299" cy="1190195"/>
              <a:chOff x="774648" y="4752010"/>
              <a:chExt cx="2519397" cy="1573805"/>
            </a:xfrm>
          </p:grpSpPr>
          <p:sp>
            <p:nvSpPr>
              <p:cNvPr id="37045" name="모서리가 둥근 직사각형 175"/>
              <p:cNvSpPr/>
              <p:nvPr/>
            </p:nvSpPr>
            <p:spPr>
              <a:xfrm>
                <a:off x="774648" y="4752010"/>
                <a:ext cx="2519397" cy="1509323"/>
              </a:xfrm>
              <a:prstGeom prst="roundRect">
                <a:avLst>
                  <a:gd name="adj" fmla="val 2937"/>
                </a:avLst>
              </a:prstGeom>
              <a:solidFill>
                <a:srgbClr val="ED5B1B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46" name="모서리가 둥근 직사각형 176"/>
              <p:cNvSpPr/>
              <p:nvPr/>
            </p:nvSpPr>
            <p:spPr>
              <a:xfrm>
                <a:off x="774648" y="4816493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47" name="이등변 삼각형 177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48" name="TextBox 169"/>
            <p:cNvSpPr txBox="1"/>
            <p:nvPr/>
          </p:nvSpPr>
          <p:spPr>
            <a:xfrm>
              <a:off x="6477771" y="1913554"/>
              <a:ext cx="2042114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endParaRPr lang="ko-KR" altLang="en-US" sz="2100">
                <a:solidFill>
                  <a:srgbClr val="ED5B1B"/>
                </a:solidFill>
                <a:latin typeface="한컴 윤고딕 250"/>
                <a:ea typeface="한컴 윤고딕 250"/>
                <a:cs typeface="Arial"/>
              </a:endParaRPr>
            </a:p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ED5B1B"/>
                  </a:solidFill>
                  <a:latin typeface="한컴 윤고딕 250"/>
                  <a:ea typeface="한컴 윤고딕 250"/>
                  <a:cs typeface="Arial"/>
                </a:rPr>
                <a:t>비리취약분야</a:t>
              </a:r>
            </a:p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ED5B1B"/>
                  </a:solidFill>
                  <a:latin typeface="한컴 윤고딕 250"/>
                  <a:ea typeface="한컴 윤고딕 250"/>
                  <a:cs typeface="Arial"/>
                </a:rPr>
                <a:t>재산등록 의무자</a:t>
              </a:r>
            </a:p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ED5B1B"/>
                  </a:solidFill>
                  <a:latin typeface="한컴 윤고딕 250"/>
                  <a:ea typeface="한컴 윤고딕 250"/>
                  <a:cs typeface="Arial"/>
                </a:rPr>
                <a:t>범위 확대</a:t>
              </a:r>
            </a:p>
          </p:txBody>
        </p:sp>
        <p:sp>
          <p:nvSpPr>
            <p:cNvPr id="37049" name="타원 171"/>
            <p:cNvSpPr/>
            <p:nvPr/>
          </p:nvSpPr>
          <p:spPr>
            <a:xfrm>
              <a:off x="6583202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50" name="타원 172"/>
            <p:cNvSpPr/>
            <p:nvPr/>
          </p:nvSpPr>
          <p:spPr>
            <a:xfrm>
              <a:off x="8328193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51" name="타원 173"/>
            <p:cNvSpPr/>
            <p:nvPr/>
          </p:nvSpPr>
          <p:spPr>
            <a:xfrm>
              <a:off x="6583202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52" name="타원 174"/>
            <p:cNvSpPr/>
            <p:nvPr/>
          </p:nvSpPr>
          <p:spPr>
            <a:xfrm>
              <a:off x="8328193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7054" name="타원 119"/>
          <p:cNvSpPr/>
          <p:nvPr/>
        </p:nvSpPr>
        <p:spPr>
          <a:xfrm>
            <a:off x="-777154" y="4770875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056" name="TextBox 179"/>
          <p:cNvSpPr txBox="1"/>
          <p:nvPr/>
        </p:nvSpPr>
        <p:spPr>
          <a:xfrm>
            <a:off x="6003495" y="5154472"/>
            <a:ext cx="2410499" cy="40576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30000"/>
              </a:lnSpc>
              <a:defRPr lang="ko-KR" altLang="en-US"/>
            </a:pPr>
            <a:endParaRPr lang="ko-KR" altLang="en-US" sz="1600">
              <a:solidFill>
                <a:schemeClr val="bg1">
                  <a:lumMod val="30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37058" name="TextBox 179"/>
          <p:cNvSpPr txBox="1"/>
          <p:nvPr/>
        </p:nvSpPr>
        <p:spPr>
          <a:xfrm>
            <a:off x="1528483" y="5231130"/>
            <a:ext cx="2860845" cy="140589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「공직자윤리법 시행령」의 특정분야 재산등록 지정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범위를 확대할 수 있도록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개정 건의</a:t>
            </a:r>
          </a:p>
        </p:txBody>
      </p:sp>
      <p:grpSp>
        <p:nvGrpSpPr>
          <p:cNvPr id="37072" name="그룹 114"/>
          <p:cNvGrpSpPr/>
          <p:nvPr/>
        </p:nvGrpSpPr>
        <p:grpSpPr>
          <a:xfrm>
            <a:off x="4934215" y="4120468"/>
            <a:ext cx="3200969" cy="2598709"/>
            <a:chOff x="4428689" y="1813135"/>
            <a:chExt cx="2042111" cy="1184971"/>
          </a:xfrm>
        </p:grpSpPr>
        <p:grpSp>
          <p:nvGrpSpPr>
            <p:cNvPr id="37073" name="그룹 170"/>
            <p:cNvGrpSpPr/>
            <p:nvPr/>
          </p:nvGrpSpPr>
          <p:grpSpPr>
            <a:xfrm>
              <a:off x="4529732" y="1813135"/>
              <a:ext cx="1863299" cy="1184971"/>
              <a:chOff x="774648" y="4758918"/>
              <a:chExt cx="2519397" cy="1566897"/>
            </a:xfrm>
          </p:grpSpPr>
          <p:sp>
            <p:nvSpPr>
              <p:cNvPr id="37074" name="모서리가 둥근 직사각형 164"/>
              <p:cNvSpPr/>
              <p:nvPr/>
            </p:nvSpPr>
            <p:spPr>
              <a:xfrm>
                <a:off x="774648" y="4758918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75" name="모서리가 둥근 직사각형 165"/>
              <p:cNvSpPr/>
              <p:nvPr/>
            </p:nvSpPr>
            <p:spPr>
              <a:xfrm>
                <a:off x="774648" y="4816493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76" name="이등변 삼각형 166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77" name="TextBox 158"/>
            <p:cNvSpPr txBox="1"/>
            <p:nvPr/>
          </p:nvSpPr>
          <p:spPr>
            <a:xfrm>
              <a:off x="4428689" y="1987703"/>
              <a:ext cx="2042111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소방공무원</a:t>
              </a:r>
            </a:p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대민업무 미취급자</a:t>
              </a:r>
            </a:p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재산등록 의무자 범위 축소</a:t>
              </a:r>
            </a:p>
          </p:txBody>
        </p:sp>
        <p:sp>
          <p:nvSpPr>
            <p:cNvPr id="37078" name="타원 160"/>
            <p:cNvSpPr/>
            <p:nvPr/>
          </p:nvSpPr>
          <p:spPr>
            <a:xfrm>
              <a:off x="4566390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79" name="타원 161"/>
            <p:cNvSpPr/>
            <p:nvPr/>
          </p:nvSpPr>
          <p:spPr>
            <a:xfrm>
              <a:off x="6311381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80" name="타원 162"/>
            <p:cNvSpPr/>
            <p:nvPr/>
          </p:nvSpPr>
          <p:spPr>
            <a:xfrm>
              <a:off x="4566390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81" name="타원 163"/>
            <p:cNvSpPr/>
            <p:nvPr/>
          </p:nvSpPr>
          <p:spPr>
            <a:xfrm>
              <a:off x="6311381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7082" name="TextBox 179"/>
          <p:cNvSpPr txBox="1"/>
          <p:nvPr/>
        </p:nvSpPr>
        <p:spPr>
          <a:xfrm>
            <a:off x="5236583" y="5264271"/>
            <a:ext cx="2743412" cy="140589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소방공무원은 소방장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(7급 상당)이 모두 재산등록의무자로 규정되어 업무 부담이 가중</a:t>
            </a:r>
          </a:p>
        </p:txBody>
      </p:sp>
      <p:sp>
        <p:nvSpPr>
          <p:cNvPr id="37083" name="TextBox 18"/>
          <p:cNvSpPr txBox="1"/>
          <p:nvPr/>
        </p:nvSpPr>
        <p:spPr>
          <a:xfrm>
            <a:off x="601551" y="3208529"/>
            <a:ext cx="8542448" cy="705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91440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1400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  </a:t>
            </a:r>
            <a:r>
              <a:rPr lang="ko-KR" altLang="en-US" sz="1600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 ※ </a:t>
            </a:r>
            <a:r>
              <a:rPr lang="ko-KR" altLang="en-US" sz="1700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소방공무원은 소방장(7급 상당)이 모두 재산등록의무자로 규정되어 있어, 일선의</a:t>
            </a:r>
          </a:p>
          <a:p>
            <a:pPr marL="0" lvl="0" indent="0" defTabSz="91440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1700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      소방서의 현장근무 소방관이 모두 재산등록의무 부여되어 업무 부담이 가중됨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247671" y="355686"/>
            <a:ext cx="6384841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 sz="3300">
                <a:solidFill>
                  <a:schemeClr val="accent4">
                    <a:lumMod val="20000"/>
                    <a:lumOff val="80000"/>
                  </a:schemeClr>
                </a:solidFill>
                <a:latin typeface="한컴 백제 B"/>
                <a:ea typeface="한컴 백제 B"/>
              </a:rPr>
              <a:t>공직자윤리법(현행)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en-US" altLang="ko-KR" sz="3300" spc="-136">
                <a:solidFill>
                  <a:schemeClr val="accent4">
                    <a:lumMod val="20000"/>
                    <a:lumOff val="80000"/>
                  </a:schemeClr>
                </a:solidFill>
                <a:latin typeface="한컴 윤고딕 250"/>
                <a:ea typeface="한컴 윤고딕 250"/>
                <a:cs typeface="Times New Roman"/>
              </a:rPr>
              <a:t>※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054" name="타원 119"/>
          <p:cNvSpPr/>
          <p:nvPr/>
        </p:nvSpPr>
        <p:spPr>
          <a:xfrm>
            <a:off x="-777154" y="4770875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37203" name="그룹 101"/>
          <p:cNvGrpSpPr/>
          <p:nvPr/>
        </p:nvGrpSpPr>
        <p:grpSpPr>
          <a:xfrm>
            <a:off x="195528" y="1684659"/>
            <a:ext cx="8503412" cy="4742717"/>
            <a:chOff x="787400" y="4965725"/>
            <a:chExt cx="7505700" cy="1361768"/>
          </a:xfrm>
        </p:grpSpPr>
        <p:sp>
          <p:nvSpPr>
            <p:cNvPr id="37204" name="모서리가 둥근 직사각형 2705"/>
            <p:cNvSpPr/>
            <p:nvPr/>
          </p:nvSpPr>
          <p:spPr>
            <a:xfrm rot="16200000">
              <a:off x="3860800" y="1892325"/>
              <a:ext cx="1358900" cy="7505700"/>
            </a:xfrm>
            <a:prstGeom prst="roundRect">
              <a:avLst>
                <a:gd name="adj" fmla="val 1713"/>
              </a:avLst>
            </a:prstGeom>
            <a:gradFill flip="none" rotWithShape="1">
              <a:gsLst>
                <a:gs pos="0">
                  <a:srgbClr val="E8E8E8">
                    <a:alpha val="100000"/>
                  </a:srgbClr>
                </a:gs>
                <a:gs pos="39000">
                  <a:srgbClr val="FFFFFF">
                    <a:alpha val="100000"/>
                  </a:srgbClr>
                </a:gs>
              </a:gsLst>
              <a:lin ang="2400000" scaled="0"/>
              <a:tileRect/>
            </a:gradFill>
            <a:ln w="0" cap="flat" cmpd="sng" algn="ctr">
              <a:noFill/>
              <a:prstDash val="solid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>
              <a:noAutofit/>
            </a:bodyPr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FFFFFF"/>
                </a:solidFill>
                <a:latin typeface="함초롬돋움"/>
                <a:ea typeface="함초롬돋움"/>
              </a:endParaRPr>
            </a:p>
          </p:txBody>
        </p:sp>
        <p:pic>
          <p:nvPicPr>
            <p:cNvPr id="37205" name="그림 2743" descr="580-1.png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6108553" y="4981575"/>
              <a:ext cx="2183375" cy="1345918"/>
            </a:xfrm>
            <a:prstGeom prst="rect">
              <a:avLst/>
            </a:prstGeom>
            <a:ln w="0"/>
          </p:spPr>
        </p:pic>
      </p:grpSp>
      <p:grpSp>
        <p:nvGrpSpPr>
          <p:cNvPr id="37206" name="그룹 104"/>
          <p:cNvGrpSpPr/>
          <p:nvPr/>
        </p:nvGrpSpPr>
        <p:grpSpPr>
          <a:xfrm>
            <a:off x="303538" y="1341010"/>
            <a:ext cx="3599739" cy="483390"/>
            <a:chOff x="1479427" y="4650578"/>
            <a:chExt cx="6188195" cy="483390"/>
          </a:xfrm>
        </p:grpSpPr>
        <p:grpSp>
          <p:nvGrpSpPr>
            <p:cNvPr id="37207" name="그룹 2711"/>
            <p:cNvGrpSpPr/>
            <p:nvPr/>
          </p:nvGrpSpPr>
          <p:grpSpPr>
            <a:xfrm>
              <a:off x="1479427" y="4650578"/>
              <a:ext cx="6188195" cy="483390"/>
              <a:chOff x="1086376" y="4650580"/>
              <a:chExt cx="6974301" cy="483390"/>
            </a:xfrm>
          </p:grpSpPr>
          <p:sp>
            <p:nvSpPr>
              <p:cNvPr id="37208" name="이등변 삼각형 2708"/>
              <p:cNvSpPr/>
              <p:nvPr/>
            </p:nvSpPr>
            <p:spPr>
              <a:xfrm>
                <a:off x="7715921" y="4650580"/>
                <a:ext cx="344756" cy="314325"/>
              </a:xfrm>
              <a:prstGeom prst="triangle">
                <a:avLst>
                  <a:gd name="adj" fmla="val 50000"/>
                </a:avLst>
              </a:prstGeom>
              <a:solidFill>
                <a:srgbClr val="595332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algn="ctr" defTabSz="914400" eaLnBrk="1" latinLnBrk="1" hangingPunct="1">
                  <a:defRPr lang="ko-KR" altLang="en-US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7209" name="이등변 삼각형 2707"/>
              <p:cNvSpPr/>
              <p:nvPr/>
            </p:nvSpPr>
            <p:spPr>
              <a:xfrm>
                <a:off x="1086376" y="4650580"/>
                <a:ext cx="344756" cy="314325"/>
              </a:xfrm>
              <a:prstGeom prst="triangle">
                <a:avLst>
                  <a:gd name="adj" fmla="val 50000"/>
                </a:avLst>
              </a:prstGeom>
              <a:solidFill>
                <a:srgbClr val="595332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algn="ctr" defTabSz="914400" eaLnBrk="1" latinLnBrk="1" hangingPunct="1">
                  <a:defRPr lang="ko-KR" altLang="en-US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grpSp>
            <p:nvGrpSpPr>
              <p:cNvPr id="37210" name="그룹 2710"/>
              <p:cNvGrpSpPr/>
              <p:nvPr/>
            </p:nvGrpSpPr>
            <p:grpSpPr>
              <a:xfrm>
                <a:off x="1259633" y="4653131"/>
                <a:ext cx="6624733" cy="480839"/>
                <a:chOff x="1259632" y="4653136"/>
                <a:chExt cx="6624736" cy="566564"/>
              </a:xfrm>
            </p:grpSpPr>
            <p:sp>
              <p:nvSpPr>
                <p:cNvPr id="37211" name="직사각형 2706"/>
                <p:cNvSpPr/>
                <p:nvPr/>
              </p:nvSpPr>
              <p:spPr>
                <a:xfrm>
                  <a:off x="1259632" y="4653136"/>
                  <a:ext cx="6624736" cy="566564"/>
                </a:xfrm>
                <a:prstGeom prst="rect">
                  <a:avLst/>
                </a:prstGeom>
                <a:solidFill>
                  <a:srgbClr val="818181">
                    <a:alpha val="100000"/>
                  </a:srgbClr>
                </a:solidFill>
                <a:ln w="1905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vert="horz" wrap="square" lIns="91440" tIns="45720" rIns="91440" bIns="45720" anchor="ctr">
                  <a:noAutofit/>
                </a:bodyPr>
                <a:lstStyle/>
                <a:p>
                  <a:pPr marL="0" algn="ctr" defTabSz="914400" eaLnBrk="1" latinLnBrk="1" hangingPunct="1">
                    <a:defRPr lang="ko-KR" altLang="en-US"/>
                  </a:pPr>
                  <a:endParaRPr lang="ko-KR" altLang="en-US" sz="1800" b="0" i="0" spc="5">
                    <a:solidFill>
                      <a:srgbClr val="FFFFFF"/>
                    </a:solidFill>
                    <a:latin typeface="함초롬돋움"/>
                    <a:ea typeface="함초롬돋움"/>
                  </a:endParaRPr>
                </a:p>
              </p:txBody>
            </p:sp>
            <p:sp>
              <p:nvSpPr>
                <p:cNvPr id="37212" name="직사각형 2709"/>
                <p:cNvSpPr/>
                <p:nvPr/>
              </p:nvSpPr>
              <p:spPr>
                <a:xfrm>
                  <a:off x="1259632" y="4653136"/>
                  <a:ext cx="6624736" cy="278532"/>
                </a:xfrm>
                <a:prstGeom prst="rect">
                  <a:avLst/>
                </a:prstGeom>
                <a:solidFill>
                  <a:srgbClr val="818181">
                    <a:alpha val="100000"/>
                  </a:srgbClr>
                </a:solidFill>
                <a:ln w="19050" cap="flat" cmpd="sng" algn="ctr">
                  <a:noFill/>
                  <a:prstDash val="solid"/>
                </a:ln>
                <a:effectLst/>
              </p:spPr>
              <p:txBody>
                <a:bodyPr vert="horz" wrap="square" lIns="91440" tIns="45720" rIns="91440" bIns="45720" anchor="ctr">
                  <a:noAutofit/>
                </a:bodyPr>
                <a:lstStyle/>
                <a:p>
                  <a:pPr marL="0" algn="ctr" defTabSz="914400" eaLnBrk="1" latinLnBrk="1" hangingPunct="1">
                    <a:defRPr lang="ko-KR" altLang="en-US"/>
                  </a:pPr>
                  <a:endParaRPr lang="ko-KR" altLang="en-US" sz="1800" b="0" i="0" spc="5">
                    <a:solidFill>
                      <a:srgbClr val="FFFFFF"/>
                    </a:solidFill>
                    <a:latin typeface="함초롬돋움"/>
                    <a:ea typeface="함초롬돋움"/>
                  </a:endParaRPr>
                </a:p>
              </p:txBody>
            </p:sp>
          </p:grpSp>
        </p:grpSp>
        <p:sp>
          <p:nvSpPr>
            <p:cNvPr id="37213" name="TextBox 2712"/>
            <p:cNvSpPr txBox="1"/>
            <p:nvPr/>
          </p:nvSpPr>
          <p:spPr>
            <a:xfrm>
              <a:off x="1831658" y="4669307"/>
              <a:ext cx="5505557" cy="3951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algn="ctr" defTabSz="914400" eaLnBrk="1" latinLnBrk="1" hangingPunct="1">
                <a:defRPr lang="ko-KR" altLang="en-US"/>
              </a:pPr>
              <a:r>
                <a:rPr lang="ko-KR" altLang="en-US" sz="2000" b="0" i="0" spc="5">
                  <a:solidFill>
                    <a:srgbClr val="FFFFFF"/>
                  </a:solidFill>
                  <a:latin typeface="한컴 윤고딕 250"/>
                  <a:ea typeface="한컴 윤고딕 250"/>
                  <a:cs typeface="Arial"/>
                </a:rPr>
                <a:t>시행령 제3조(등록의무자)</a:t>
              </a:r>
            </a:p>
          </p:txBody>
        </p:sp>
      </p:grpSp>
      <p:sp>
        <p:nvSpPr>
          <p:cNvPr id="37225" name="제목 1"/>
          <p:cNvSpPr txBox="1"/>
          <p:nvPr/>
        </p:nvSpPr>
        <p:spPr>
          <a:xfrm>
            <a:off x="225708" y="3285472"/>
            <a:ext cx="9066412" cy="16636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900" b="0" i="0" spc="5">
                <a:solidFill>
                  <a:srgbClr val="808080"/>
                </a:solidFill>
                <a:latin typeface="한컴 윤고딕 240"/>
                <a:ea typeface="한컴 윤고딕 240"/>
              </a:rPr>
              <a:t>  </a:t>
            </a:r>
            <a:r>
              <a:rPr lang="ko-KR" altLang="en-US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④ 법 제3제1항제13호에서 "대통령령으로 정하는 특정 분야의 공무원과 공직</a:t>
            </a: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     </a:t>
            </a:r>
            <a:r>
              <a:rPr lang="ko-KR" altLang="en-US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유관단체의</a:t>
            </a:r>
            <a:r>
              <a:rPr lang="en-US" altLang="ko-KR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 </a:t>
            </a:r>
            <a:r>
              <a:rPr lang="ko-KR" altLang="en-US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직원"이란 다음 각 호의 사람을 말한다.</a:t>
            </a: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 sz="700" i="0" spc="5">
              <a:solidFill>
                <a:srgbClr val="000000"/>
              </a:solidFill>
              <a:latin typeface="한컴 윤고딕 240"/>
              <a:ea typeface="한컴 윤고딕 240"/>
            </a:endParaRP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     7. </a:t>
            </a:r>
            <a:r>
              <a:rPr lang="ko-KR" altLang="en-US" sz="2000" i="0" spc="5">
                <a:solidFill>
                  <a:schemeClr val="accent1">
                    <a:lumMod val="70000"/>
                  </a:schemeClr>
                </a:solidFill>
                <a:latin typeface="한컴 윤고딕 240"/>
                <a:ea typeface="한컴 윤고딕 240"/>
              </a:rPr>
              <a:t>소방공무원 중 소방령, 소방경, 소방위, 소방장과 지방소방령, 지방소방경, </a:t>
            </a: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0" spc="5">
                <a:solidFill>
                  <a:schemeClr val="accent1">
                    <a:lumMod val="70000"/>
                  </a:schemeClr>
                </a:solidFill>
                <a:latin typeface="한컴 윤고딕 240"/>
                <a:ea typeface="한컴 윤고딕 240"/>
              </a:rPr>
              <a:t>         지방소방위, 지방소방장</a:t>
            </a: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 sz="700" i="0" spc="5">
              <a:solidFill>
                <a:schemeClr val="accent1">
                  <a:lumMod val="70000"/>
                </a:schemeClr>
              </a:solidFill>
              <a:latin typeface="한컴 윤고딕 240"/>
              <a:ea typeface="한컴 윤고딕 240"/>
            </a:endParaRP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 sz="300" i="0" spc="20">
              <a:solidFill>
                <a:schemeClr val="accent1">
                  <a:lumMod val="70000"/>
                </a:schemeClr>
              </a:solidFill>
              <a:latin typeface="한컴 윤고딕 240"/>
              <a:ea typeface="한컴 윤고딕 240"/>
            </a:endParaRP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    11. 중앙행정기관 소속공무원이나 지방자치단체 소속공무원 중 </a:t>
            </a:r>
            <a:r>
              <a:rPr lang="ko-KR" altLang="en-US" sz="2000" i="0" spc="5">
                <a:solidFill>
                  <a:schemeClr val="accent1">
                    <a:lumMod val="70000"/>
                  </a:schemeClr>
                </a:solidFill>
                <a:latin typeface="한컴 윤고딕 240"/>
                <a:ea typeface="한컴 윤고딕 240"/>
              </a:rPr>
              <a:t>건축․토목 ․ </a:t>
            </a: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2000" i="0" spc="5">
                <a:solidFill>
                  <a:schemeClr val="accent1">
                    <a:lumMod val="70000"/>
                  </a:schemeClr>
                </a:solidFill>
                <a:latin typeface="한컴 윤고딕 240"/>
                <a:ea typeface="한컴 윤고딕 240"/>
              </a:rPr>
              <a:t>         </a:t>
            </a:r>
            <a:r>
              <a:rPr lang="ko-KR" altLang="en-US" sz="2000" i="0" spc="5">
                <a:solidFill>
                  <a:schemeClr val="accent1">
                    <a:lumMod val="70000"/>
                  </a:schemeClr>
                </a:solidFill>
                <a:latin typeface="한컴 윤고딕 240"/>
                <a:ea typeface="한컴 윤고딕 240"/>
              </a:rPr>
              <a:t>환경 ․ 식품위생 분야의 대민관련 인․허가, 승인, 검사․감독, 지도단속 </a:t>
            </a: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2000" i="0" spc="5">
                <a:solidFill>
                  <a:schemeClr val="accent1">
                    <a:lumMod val="70000"/>
                  </a:schemeClr>
                </a:solidFill>
                <a:latin typeface="한컴 윤고딕 240"/>
                <a:ea typeface="한컴 윤고딕 240"/>
              </a:rPr>
              <a:t>         </a:t>
            </a:r>
            <a:r>
              <a:rPr lang="ko-KR" altLang="en-US" sz="2000" i="0" spc="5">
                <a:solidFill>
                  <a:schemeClr val="accent1">
                    <a:lumMod val="70000"/>
                  </a:schemeClr>
                </a:solidFill>
                <a:latin typeface="한컴 윤고딕 240"/>
                <a:ea typeface="한컴 윤고딕 240"/>
              </a:rPr>
              <a:t>업무를 담당하는 부서에 근무하는 5급 이하 7급 이상 일반직공무원</a:t>
            </a:r>
            <a:r>
              <a:rPr lang="ko-KR" altLang="en-US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, </a:t>
            </a: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         </a:t>
            </a:r>
            <a:r>
              <a:rPr lang="ko-KR" altLang="en-US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이에 상당하는 특정직 공무원 및 별정직 공무원과 그 상급 감독자</a:t>
            </a: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 sz="1000" i="0" spc="5">
              <a:solidFill>
                <a:srgbClr val="000000"/>
              </a:solidFill>
              <a:latin typeface="한컴 윤고딕 240"/>
              <a:ea typeface="한컴 윤고딕 240"/>
            </a:endParaRP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  ⑤ 제4항제9호의2, 제10호의2, 제11호 및 제11호의2에 따른 해당 부서는 해당 </a:t>
            </a:r>
          </a:p>
          <a:p>
            <a:pPr marL="0" lvl="0" indent="0" algn="l" defTabSz="914400" eaLnBrk="1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     </a:t>
            </a:r>
            <a:r>
              <a:rPr lang="ko-KR" altLang="en-US" sz="200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등록기관의 장(법 제5조제3항에 따른 등록기관의 장은 제외한다)이 정한다.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5950205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계약분야 비리 원천적 차단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4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grpSp>
        <p:nvGrpSpPr>
          <p:cNvPr id="36998" name="그룹 45"/>
          <p:cNvGrpSpPr/>
          <p:nvPr/>
        </p:nvGrpSpPr>
        <p:grpSpPr>
          <a:xfrm>
            <a:off x="721789" y="1173085"/>
            <a:ext cx="7700422" cy="1923000"/>
            <a:chOff x="683568" y="3762406"/>
            <a:chExt cx="7700422" cy="1923000"/>
          </a:xfrm>
        </p:grpSpPr>
        <p:sp>
          <p:nvSpPr>
            <p:cNvPr id="36999" name="모서리가 둥근 직사각형 46"/>
            <p:cNvSpPr/>
            <p:nvPr/>
          </p:nvSpPr>
          <p:spPr>
            <a:xfrm>
              <a:off x="810891" y="3863144"/>
              <a:ext cx="7497625" cy="1822263"/>
            </a:xfrm>
            <a:prstGeom prst="roundRect">
              <a:avLst>
                <a:gd name="adj" fmla="val 3023"/>
              </a:avLst>
            </a:prstGeom>
            <a:solidFill>
              <a:schemeClr val="tx1">
                <a:lumMod val="50000"/>
                <a:lumOff val="5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37000" name="그룹 7"/>
            <p:cNvGrpSpPr/>
            <p:nvPr/>
          </p:nvGrpSpPr>
          <p:grpSpPr>
            <a:xfrm>
              <a:off x="870284" y="3912180"/>
              <a:ext cx="7413659" cy="618938"/>
              <a:chOff x="802727" y="4075027"/>
              <a:chExt cx="7590401" cy="1206921"/>
            </a:xfrm>
          </p:grpSpPr>
          <p:sp>
            <p:nvSpPr>
              <p:cNvPr id="37001" name="오각형 50"/>
              <p:cNvSpPr/>
              <p:nvPr/>
            </p:nvSpPr>
            <p:spPr>
              <a:xfrm rot="5400000">
                <a:off x="3972111" y="905643"/>
                <a:ext cx="1206921" cy="7545689"/>
              </a:xfrm>
              <a:prstGeom prst="homePlate">
                <a:avLst>
                  <a:gd name="adj" fmla="val 43462"/>
                </a:avLst>
              </a:prstGeom>
              <a:gradFill>
                <a:gsLst>
                  <a:gs pos="0">
                    <a:srgbClr val="AEAEAE"/>
                  </a:gs>
                  <a:gs pos="47000">
                    <a:srgbClr val="6F6F6F"/>
                  </a:gs>
                </a:gsLst>
                <a:lin ang="0" scaled="0"/>
              </a:gra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grpSp>
            <p:nvGrpSpPr>
              <p:cNvPr id="37002" name="그룹 9"/>
              <p:cNvGrpSpPr/>
              <p:nvPr/>
            </p:nvGrpSpPr>
            <p:grpSpPr>
              <a:xfrm>
                <a:off x="866052" y="4076764"/>
                <a:ext cx="7527076" cy="1199292"/>
                <a:chOff x="624709" y="1319997"/>
                <a:chExt cx="2453030" cy="1334737"/>
              </a:xfrm>
            </p:grpSpPr>
            <p:pic>
              <p:nvPicPr>
                <p:cNvPr id="37003" name="그림 52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tretch>
                  <a:fillRect/>
                </a:stretch>
              </p:blipFill>
              <p:spPr>
                <a:xfrm>
                  <a:off x="624709" y="1319997"/>
                  <a:ext cx="2453030" cy="1334737"/>
                </a:xfrm>
                <a:prstGeom prst="rect">
                  <a:avLst/>
                </a:prstGeom>
              </p:spPr>
            </p:pic>
            <p:pic>
              <p:nvPicPr>
                <p:cNvPr id="37004" name="그림 53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tretch>
                  <a:fillRect/>
                </a:stretch>
              </p:blipFill>
              <p:spPr>
                <a:xfrm>
                  <a:off x="624709" y="1319997"/>
                  <a:ext cx="2453030" cy="1334737"/>
                </a:xfrm>
                <a:prstGeom prst="rect">
                  <a:avLst/>
                </a:prstGeom>
              </p:spPr>
            </p:pic>
          </p:grpSp>
        </p:grpSp>
        <p:sp>
          <p:nvSpPr>
            <p:cNvPr id="37005" name="타원 48"/>
            <p:cNvSpPr/>
            <p:nvPr/>
          </p:nvSpPr>
          <p:spPr>
            <a:xfrm>
              <a:off x="683568" y="3926693"/>
              <a:ext cx="7700422" cy="4341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06" name="TextBox 49"/>
            <p:cNvSpPr txBox="1">
              <a:spLocks noChangeArrowheads="1"/>
            </p:cNvSpPr>
            <p:nvPr/>
          </p:nvSpPr>
          <p:spPr>
            <a:xfrm>
              <a:off x="1051945" y="3762406"/>
              <a:ext cx="5169638" cy="68103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ko-KR" altLang="en-US" sz="2000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퇴직공무원 고용업체 계약시 불이익 부여하여 계약 비리 사전 차단</a:t>
              </a:r>
            </a:p>
          </p:txBody>
        </p:sp>
      </p:grpSp>
      <p:sp>
        <p:nvSpPr>
          <p:cNvPr id="37008" name="TextBox 18"/>
          <p:cNvSpPr txBox="1"/>
          <p:nvPr/>
        </p:nvSpPr>
        <p:spPr>
          <a:xfrm>
            <a:off x="841058" y="1941361"/>
            <a:ext cx="8062084" cy="838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1900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rPr>
              <a:t>퇴직공무원이 로비스트로 활동할 우려가 있어 </a:t>
            </a:r>
            <a:r>
              <a:rPr lang="ko-KR" altLang="en-US" sz="1900" b="0" i="0" spc="5">
                <a:solidFill>
                  <a:srgbClr val="000000"/>
                </a:solidFill>
                <a:latin typeface="한컴 윤고딕 250"/>
                <a:ea typeface="한컴 윤고딕 250"/>
                <a:cs typeface="Arial"/>
              </a:rPr>
              <a:t>퇴직공무원 고용업체와 수의계약으로 일감을 몰아주는 비리를 사전에 차단할 수 있는 대책 마련 필요</a:t>
            </a:r>
          </a:p>
        </p:txBody>
      </p:sp>
      <p:grpSp>
        <p:nvGrpSpPr>
          <p:cNvPr id="37021" name="그룹 113"/>
          <p:cNvGrpSpPr/>
          <p:nvPr/>
        </p:nvGrpSpPr>
        <p:grpSpPr>
          <a:xfrm>
            <a:off x="749733" y="3675922"/>
            <a:ext cx="2541483" cy="2473660"/>
            <a:chOff x="2415749" y="1807913"/>
            <a:chExt cx="2042114" cy="1190196"/>
          </a:xfrm>
        </p:grpSpPr>
        <p:grpSp>
          <p:nvGrpSpPr>
            <p:cNvPr id="37022" name="그룹 111"/>
            <p:cNvGrpSpPr/>
            <p:nvPr/>
          </p:nvGrpSpPr>
          <p:grpSpPr>
            <a:xfrm>
              <a:off x="2512924" y="1807913"/>
              <a:ext cx="1863298" cy="1190196"/>
              <a:chOff x="774648" y="4752010"/>
              <a:chExt cx="2519397" cy="1573805"/>
            </a:xfrm>
          </p:grpSpPr>
          <p:sp>
            <p:nvSpPr>
              <p:cNvPr id="37023" name="모서리가 둥근 직사각형 153"/>
              <p:cNvSpPr/>
              <p:nvPr/>
            </p:nvSpPr>
            <p:spPr>
              <a:xfrm>
                <a:off x="774648" y="4752010"/>
                <a:ext cx="2519397" cy="1509323"/>
              </a:xfrm>
              <a:prstGeom prst="roundRect">
                <a:avLst>
                  <a:gd name="adj" fmla="val 2937"/>
                </a:avLst>
              </a:prstGeom>
              <a:solidFill>
                <a:srgbClr val="F79646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24" name="모서리가 둥근 직사각형 154"/>
              <p:cNvSpPr/>
              <p:nvPr/>
            </p:nvSpPr>
            <p:spPr>
              <a:xfrm>
                <a:off x="774648" y="4816493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25" name="이등변 삼각형 155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26" name="TextBox 147"/>
            <p:cNvSpPr txBox="1"/>
            <p:nvPr/>
          </p:nvSpPr>
          <p:spPr>
            <a:xfrm>
              <a:off x="2415749" y="1978359"/>
              <a:ext cx="2042114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F79646"/>
                  </a:solidFill>
                  <a:latin typeface="한컴 윤고딕 250"/>
                  <a:ea typeface="한컴 윤고딕 250"/>
                  <a:cs typeface="Arial"/>
                </a:rPr>
                <a:t>퇴직공무원 고용업체</a:t>
              </a:r>
            </a:p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F79646"/>
                  </a:solidFill>
                  <a:latin typeface="한컴 윤고딕 250"/>
                  <a:ea typeface="한컴 윤고딕 250"/>
                  <a:cs typeface="Arial"/>
                </a:rPr>
                <a:t>수의계약 제한</a:t>
              </a:r>
            </a:p>
          </p:txBody>
        </p:sp>
        <p:sp>
          <p:nvSpPr>
            <p:cNvPr id="37027" name="타원 149"/>
            <p:cNvSpPr/>
            <p:nvPr/>
          </p:nvSpPr>
          <p:spPr>
            <a:xfrm>
              <a:off x="2549579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28" name="타원 150"/>
            <p:cNvSpPr/>
            <p:nvPr/>
          </p:nvSpPr>
          <p:spPr>
            <a:xfrm>
              <a:off x="4294570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29" name="타원 151"/>
            <p:cNvSpPr/>
            <p:nvPr/>
          </p:nvSpPr>
          <p:spPr>
            <a:xfrm>
              <a:off x="2549579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30" name="타원 152"/>
            <p:cNvSpPr/>
            <p:nvPr/>
          </p:nvSpPr>
          <p:spPr>
            <a:xfrm>
              <a:off x="4294570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31" name="TextBox 179"/>
            <p:cNvSpPr txBox="1"/>
            <p:nvPr/>
          </p:nvSpPr>
          <p:spPr>
            <a:xfrm>
              <a:off x="2498398" y="2281219"/>
              <a:ext cx="1936865" cy="67643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spAutoFit/>
            </a:bodyPr>
            <a:lstStyle/>
            <a:p>
              <a:pPr algn="ctr">
                <a:lnSpc>
                  <a:spcPct val="120000"/>
                </a:lnSpc>
                <a:defRPr lang="ko-KR" altLang="en-US"/>
              </a:pPr>
              <a:r>
                <a:rPr lang="ko-KR" altLang="en-US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수의계약 체결 전 관련 자료 등을 확인, 퇴직공무원 고용업체와 수의계약을 제한</a:t>
              </a:r>
            </a:p>
          </p:txBody>
        </p:sp>
      </p:grpSp>
      <p:grpSp>
        <p:nvGrpSpPr>
          <p:cNvPr id="37032" name="그룹 114"/>
          <p:cNvGrpSpPr/>
          <p:nvPr/>
        </p:nvGrpSpPr>
        <p:grpSpPr>
          <a:xfrm>
            <a:off x="5874682" y="3716491"/>
            <a:ext cx="2587717" cy="2450114"/>
            <a:chOff x="4460961" y="1813136"/>
            <a:chExt cx="2042112" cy="1184971"/>
          </a:xfrm>
        </p:grpSpPr>
        <p:grpSp>
          <p:nvGrpSpPr>
            <p:cNvPr id="37033" name="그룹 170"/>
            <p:cNvGrpSpPr/>
            <p:nvPr/>
          </p:nvGrpSpPr>
          <p:grpSpPr>
            <a:xfrm>
              <a:off x="4529733" y="1813136"/>
              <a:ext cx="1863299" cy="1184971"/>
              <a:chOff x="774648" y="4758918"/>
              <a:chExt cx="2519397" cy="1566897"/>
            </a:xfrm>
          </p:grpSpPr>
          <p:sp>
            <p:nvSpPr>
              <p:cNvPr id="37034" name="모서리가 둥근 직사각형 164"/>
              <p:cNvSpPr/>
              <p:nvPr/>
            </p:nvSpPr>
            <p:spPr>
              <a:xfrm>
                <a:off x="774648" y="4758918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35" name="모서리가 둥근 직사각형 165"/>
              <p:cNvSpPr/>
              <p:nvPr/>
            </p:nvSpPr>
            <p:spPr>
              <a:xfrm>
                <a:off x="774648" y="4816493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36" name="이등변 삼각형 166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37" name="TextBox 158"/>
            <p:cNvSpPr txBox="1"/>
            <p:nvPr/>
          </p:nvSpPr>
          <p:spPr>
            <a:xfrm>
              <a:off x="4460961" y="1954691"/>
              <a:ext cx="2042111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협상계약 </a:t>
              </a:r>
            </a:p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제도개선 추진</a:t>
              </a:r>
            </a:p>
          </p:txBody>
        </p:sp>
        <p:sp>
          <p:nvSpPr>
            <p:cNvPr id="37038" name="타원 160"/>
            <p:cNvSpPr/>
            <p:nvPr/>
          </p:nvSpPr>
          <p:spPr>
            <a:xfrm>
              <a:off x="4566390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39" name="타원 161"/>
            <p:cNvSpPr/>
            <p:nvPr/>
          </p:nvSpPr>
          <p:spPr>
            <a:xfrm>
              <a:off x="6311381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40" name="타원 162"/>
            <p:cNvSpPr/>
            <p:nvPr/>
          </p:nvSpPr>
          <p:spPr>
            <a:xfrm>
              <a:off x="4566390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41" name="타원 163"/>
            <p:cNvSpPr/>
            <p:nvPr/>
          </p:nvSpPr>
          <p:spPr>
            <a:xfrm>
              <a:off x="6311381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37043" name="그룹 115"/>
          <p:cNvGrpSpPr/>
          <p:nvPr/>
        </p:nvGrpSpPr>
        <p:grpSpPr>
          <a:xfrm>
            <a:off x="3296634" y="3711266"/>
            <a:ext cx="2550731" cy="2485236"/>
            <a:chOff x="6477771" y="1807913"/>
            <a:chExt cx="2042114" cy="1190196"/>
          </a:xfrm>
        </p:grpSpPr>
        <p:grpSp>
          <p:nvGrpSpPr>
            <p:cNvPr id="37044" name="그룹 181"/>
            <p:cNvGrpSpPr/>
            <p:nvPr/>
          </p:nvGrpSpPr>
          <p:grpSpPr>
            <a:xfrm>
              <a:off x="6546544" y="1807913"/>
              <a:ext cx="1863299" cy="1190196"/>
              <a:chOff x="774648" y="4752010"/>
              <a:chExt cx="2519397" cy="1573805"/>
            </a:xfrm>
          </p:grpSpPr>
          <p:sp>
            <p:nvSpPr>
              <p:cNvPr id="37045" name="모서리가 둥근 직사각형 175"/>
              <p:cNvSpPr/>
              <p:nvPr/>
            </p:nvSpPr>
            <p:spPr>
              <a:xfrm>
                <a:off x="774648" y="4752010"/>
                <a:ext cx="2519397" cy="1509323"/>
              </a:xfrm>
              <a:prstGeom prst="roundRect">
                <a:avLst>
                  <a:gd name="adj" fmla="val 2937"/>
                </a:avLst>
              </a:prstGeom>
              <a:solidFill>
                <a:srgbClr val="ED5B1B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46" name="모서리가 둥근 직사각형 176"/>
              <p:cNvSpPr/>
              <p:nvPr/>
            </p:nvSpPr>
            <p:spPr>
              <a:xfrm>
                <a:off x="774648" y="4816493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47" name="이등변 삼각형 177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48" name="TextBox 169"/>
            <p:cNvSpPr txBox="1"/>
            <p:nvPr/>
          </p:nvSpPr>
          <p:spPr>
            <a:xfrm>
              <a:off x="6477771" y="1950757"/>
              <a:ext cx="2042114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ED5B1B"/>
                  </a:solidFill>
                  <a:latin typeface="한컴 윤고딕 250"/>
                  <a:ea typeface="한컴 윤고딕 250"/>
                  <a:cs typeface="Arial"/>
                </a:rPr>
                <a:t>수의계약 정기적 이행실태 점검 강화</a:t>
              </a:r>
            </a:p>
          </p:txBody>
        </p:sp>
        <p:sp>
          <p:nvSpPr>
            <p:cNvPr id="37049" name="타원 171"/>
            <p:cNvSpPr/>
            <p:nvPr/>
          </p:nvSpPr>
          <p:spPr>
            <a:xfrm>
              <a:off x="6583202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50" name="타원 172"/>
            <p:cNvSpPr/>
            <p:nvPr/>
          </p:nvSpPr>
          <p:spPr>
            <a:xfrm>
              <a:off x="8328193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51" name="타원 173"/>
            <p:cNvSpPr/>
            <p:nvPr/>
          </p:nvSpPr>
          <p:spPr>
            <a:xfrm>
              <a:off x="6583202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52" name="타원 174"/>
            <p:cNvSpPr/>
            <p:nvPr/>
          </p:nvSpPr>
          <p:spPr>
            <a:xfrm>
              <a:off x="8328193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7054" name="타원 119"/>
          <p:cNvSpPr/>
          <p:nvPr/>
        </p:nvSpPr>
        <p:spPr>
          <a:xfrm>
            <a:off x="-777154" y="5119242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055" name="TextBox 179"/>
          <p:cNvSpPr txBox="1"/>
          <p:nvPr/>
        </p:nvSpPr>
        <p:spPr>
          <a:xfrm>
            <a:off x="5976338" y="4665632"/>
            <a:ext cx="2410499" cy="140589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퇴직공무원 고용업체 참여시 제안서 평가 감점부여 등 불이익 제공 여부 검토</a:t>
            </a:r>
          </a:p>
        </p:txBody>
      </p:sp>
      <p:sp>
        <p:nvSpPr>
          <p:cNvPr id="37056" name="TextBox 179"/>
          <p:cNvSpPr txBox="1"/>
          <p:nvPr/>
        </p:nvSpPr>
        <p:spPr>
          <a:xfrm>
            <a:off x="5985000" y="4973955"/>
            <a:ext cx="2410499" cy="40576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30000"/>
              </a:lnSpc>
              <a:defRPr lang="ko-KR" altLang="en-US"/>
            </a:pPr>
            <a:endParaRPr lang="ko-KR" altLang="en-US" sz="1600">
              <a:solidFill>
                <a:schemeClr val="bg1">
                  <a:lumMod val="30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37057" name="TextBox 179"/>
          <p:cNvSpPr txBox="1"/>
          <p:nvPr/>
        </p:nvSpPr>
        <p:spPr>
          <a:xfrm>
            <a:off x="3242794" y="4699166"/>
            <a:ext cx="2658412" cy="1405889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7월부터 분기별 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이행실태 점검하고 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반복 위반사례는 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감사 실시</a:t>
            </a:r>
          </a:p>
        </p:txBody>
      </p:sp>
      <p:sp>
        <p:nvSpPr>
          <p:cNvPr id="37058" name="TextBox 158"/>
          <p:cNvSpPr txBox="1"/>
          <p:nvPr/>
        </p:nvSpPr>
        <p:spPr>
          <a:xfrm>
            <a:off x="809415" y="6211280"/>
            <a:ext cx="2874774" cy="435414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noAutofit/>
          </a:bodyPr>
          <a:lstStyle/>
          <a:p>
            <a:pPr>
              <a:defRPr lang="ko-KR" altLang="en-US"/>
            </a:pPr>
            <a:r>
              <a:rPr lang="ko-KR" altLang="en-US">
                <a:solidFill>
                  <a:schemeClr val="accent6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※ 퇴직 후 3년까지 제한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417294" y="303495"/>
            <a:ext cx="6273870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계약분야 비리 원천적 차단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4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054" name="타원 119"/>
          <p:cNvSpPr/>
          <p:nvPr/>
        </p:nvSpPr>
        <p:spPr>
          <a:xfrm>
            <a:off x="-777154" y="4940225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37066" name="그룹 42"/>
          <p:cNvGrpSpPr/>
          <p:nvPr/>
        </p:nvGrpSpPr>
        <p:grpSpPr>
          <a:xfrm rot="420000">
            <a:off x="503969" y="1682018"/>
            <a:ext cx="217722" cy="420256"/>
            <a:chOff x="827476" y="1249924"/>
            <a:chExt cx="1045009" cy="1199114"/>
          </a:xfrm>
        </p:grpSpPr>
        <p:sp>
          <p:nvSpPr>
            <p:cNvPr id="37067" name="자유형 43"/>
            <p:cNvSpPr/>
            <p:nvPr/>
          </p:nvSpPr>
          <p:spPr>
            <a:xfrm>
              <a:off x="827476" y="1249924"/>
              <a:ext cx="1045009" cy="1199114"/>
            </a:xfrm>
            <a:custGeom>
              <a:avLst/>
              <a:gdLst/>
              <a:ahLst/>
              <a:cxn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1AB4E4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68" name="자유형 44"/>
            <p:cNvSpPr/>
            <p:nvPr/>
          </p:nvSpPr>
          <p:spPr>
            <a:xfrm>
              <a:off x="827476" y="1626364"/>
              <a:ext cx="875103" cy="822674"/>
            </a:xfrm>
            <a:custGeom>
              <a:avLst/>
              <a:gdLst/>
              <a:ahLst/>
              <a:cxn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488AC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7069" name="직사각형 45"/>
          <p:cNvSpPr/>
          <p:nvPr/>
        </p:nvSpPr>
        <p:spPr>
          <a:xfrm>
            <a:off x="1196327" y="1615011"/>
            <a:ext cx="7024798" cy="67012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700" i="0" spc="5">
                <a:solidFill>
                  <a:srgbClr val="1488AC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퇴직공무원 고용업체와 수의계약 제한</a:t>
            </a:r>
          </a:p>
        </p:txBody>
      </p:sp>
      <p:cxnSp>
        <p:nvCxnSpPr>
          <p:cNvPr id="37070" name="직선 연결선 55"/>
          <p:cNvCxnSpPr/>
          <p:nvPr/>
        </p:nvCxnSpPr>
        <p:spPr>
          <a:xfrm>
            <a:off x="1268028" y="2249143"/>
            <a:ext cx="7074944" cy="0"/>
          </a:xfrm>
          <a:prstGeom prst="line">
            <a:avLst/>
          </a:prstGeom>
          <a:ln w="9523" cap="rnd" cmpd="sng" algn="ctr">
            <a:solidFill>
              <a:srgbClr val="1488AC"/>
            </a:solidFill>
            <a:prstDash val="dash"/>
            <a:round/>
          </a:ln>
        </p:spPr>
      </p:cxnSp>
      <p:sp>
        <p:nvSpPr>
          <p:cNvPr id="37116" name="제목 1"/>
          <p:cNvSpPr txBox="1"/>
          <p:nvPr/>
        </p:nvSpPr>
        <p:spPr>
          <a:xfrm>
            <a:off x="1219224" y="2433708"/>
            <a:ext cx="8063490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>
                <a:cs typeface="+mj-cs"/>
              </a:rPr>
              <a:t> </a:t>
            </a:r>
            <a:r>
              <a:rPr lang="ko-KR" altLang="en-US" sz="1900">
                <a:cs typeface="+mj-cs"/>
              </a:rPr>
              <a:t> </a:t>
            </a:r>
            <a:r>
              <a:rPr lang="ko-KR" altLang="en-US" sz="2100">
                <a:latin typeface="한컴 윤고딕 240"/>
                <a:ea typeface="한컴 윤고딕 240"/>
                <a:cs typeface="+mj-cs"/>
              </a:rPr>
              <a:t>퇴직공무원들의 계약 수주 영향력 행사를 제한하기 위해 퇴직공무원 </a:t>
            </a:r>
          </a:p>
          <a:p>
            <a:pPr marL="0" lvl="0" indent="0" algn="l" defTabSz="914400"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100">
                <a:latin typeface="한컴 윤고딕 240"/>
                <a:ea typeface="한컴 윤고딕 240"/>
                <a:cs typeface="+mj-cs"/>
              </a:rPr>
              <a:t> 고용업체와 수의계약 제한 등 비리 원인 선제적 차단</a:t>
            </a:r>
          </a:p>
        </p:txBody>
      </p:sp>
      <p:sp>
        <p:nvSpPr>
          <p:cNvPr id="37117" name="Freeform 5"/>
          <p:cNvSpPr/>
          <p:nvPr/>
        </p:nvSpPr>
        <p:spPr>
          <a:xfrm>
            <a:off x="927998" y="2558664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grpSp>
        <p:nvGrpSpPr>
          <p:cNvPr id="37136" name="그룹 45"/>
          <p:cNvGrpSpPr/>
          <p:nvPr/>
        </p:nvGrpSpPr>
        <p:grpSpPr>
          <a:xfrm>
            <a:off x="727524" y="3722304"/>
            <a:ext cx="7959388" cy="1966939"/>
            <a:chOff x="4553556" y="3872427"/>
            <a:chExt cx="3439846" cy="2076853"/>
          </a:xfrm>
        </p:grpSpPr>
        <p:sp>
          <p:nvSpPr>
            <p:cNvPr id="37137" name="모서리가 둥근 직사각형 37"/>
            <p:cNvSpPr/>
            <p:nvPr/>
          </p:nvSpPr>
          <p:spPr>
            <a:xfrm>
              <a:off x="4553556" y="3872427"/>
              <a:ext cx="3439846" cy="2076853"/>
            </a:xfrm>
            <a:prstGeom prst="roundRect">
              <a:avLst>
                <a:gd name="adj" fmla="val 1695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75BC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>
                <a:solidFill>
                  <a:schemeClr val="bg1">
                    <a:lumMod val="30000"/>
                  </a:schemeClr>
                </a:solidFill>
              </a:endParaRPr>
            </a:p>
          </p:txBody>
        </p:sp>
        <p:sp>
          <p:nvSpPr>
            <p:cNvPr id="37138" name="이등변 삼각형 38"/>
            <p:cNvSpPr/>
            <p:nvPr/>
          </p:nvSpPr>
          <p:spPr>
            <a:xfrm rot="10800000">
              <a:off x="4590066" y="3904158"/>
              <a:ext cx="3263647" cy="2027394"/>
            </a:xfrm>
            <a:prstGeom prst="triangle">
              <a:avLst>
                <a:gd name="adj" fmla="val 100000"/>
              </a:avLst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>
                <a:solidFill>
                  <a:schemeClr val="bg1">
                    <a:lumMod val="30000"/>
                  </a:schemeClr>
                </a:solidFill>
              </a:endParaRPr>
            </a:p>
          </p:txBody>
        </p:sp>
        <p:sp>
          <p:nvSpPr>
            <p:cNvPr id="37139" name="TextBox 39"/>
            <p:cNvSpPr txBox="1">
              <a:spLocks noChangeArrowheads="1"/>
            </p:cNvSpPr>
            <p:nvPr/>
          </p:nvSpPr>
          <p:spPr>
            <a:xfrm>
              <a:off x="4648128" y="4103518"/>
              <a:ext cx="2160072" cy="46778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lang="ko-KR"/>
              </a:pPr>
              <a:r>
                <a:rPr lang="ko-KR" altLang="en-US" spc="-41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‣ </a:t>
              </a:r>
              <a:r>
                <a:rPr lang="ko-KR" altLang="en-US" sz="2000" spc="-45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취업 범위 : 대표이사, 주주참여, 취업(근로자) </a:t>
              </a:r>
            </a:p>
          </p:txBody>
        </p:sp>
      </p:grpSp>
      <p:sp>
        <p:nvSpPr>
          <p:cNvPr id="37140" name="TextBox 39"/>
          <p:cNvSpPr txBox="1">
            <a:spLocks noChangeArrowheads="1"/>
          </p:cNvSpPr>
          <p:nvPr/>
        </p:nvSpPr>
        <p:spPr>
          <a:xfrm>
            <a:off x="942741" y="4478543"/>
            <a:ext cx="4326276" cy="46805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pc="-41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‣</a:t>
            </a:r>
            <a:r>
              <a:rPr lang="ko-KR" altLang="en-US" sz="1700" spc="-39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2000" spc="-45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확인 서류 : 법인등기부 등본, 주식 등 변동사항명세서, 4대 보험 확인 </a:t>
            </a:r>
          </a:p>
        </p:txBody>
      </p:sp>
      <p:sp>
        <p:nvSpPr>
          <p:cNvPr id="37141" name="TextBox 39"/>
          <p:cNvSpPr txBox="1">
            <a:spLocks noChangeArrowheads="1"/>
          </p:cNvSpPr>
          <p:nvPr/>
        </p:nvSpPr>
        <p:spPr>
          <a:xfrm>
            <a:off x="931339" y="5029597"/>
            <a:ext cx="4326276" cy="46805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pc="-41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‣ </a:t>
            </a:r>
            <a:r>
              <a:rPr lang="ko-KR" altLang="en-US" sz="2000" spc="-45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확인 방법 : 계약 체결 전 발주부서의 위 3가지 자료 검토 확인 후 발주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251126" y="329590"/>
            <a:ext cx="6641746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 sz="3500">
                <a:latin typeface="한컴 백제 B"/>
                <a:ea typeface="한컴 백제 B"/>
              </a:rPr>
              <a:t>공익제보 창구 다양화 및 보호 강화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5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grpSp>
        <p:nvGrpSpPr>
          <p:cNvPr id="36998" name="그룹 45"/>
          <p:cNvGrpSpPr/>
          <p:nvPr/>
        </p:nvGrpSpPr>
        <p:grpSpPr>
          <a:xfrm>
            <a:off x="721789" y="1187781"/>
            <a:ext cx="7700422" cy="1928067"/>
            <a:chOff x="683568" y="3777237"/>
            <a:chExt cx="7700422" cy="1908170"/>
          </a:xfrm>
        </p:grpSpPr>
        <p:sp>
          <p:nvSpPr>
            <p:cNvPr id="36999" name="모서리가 둥근 직사각형 46"/>
            <p:cNvSpPr/>
            <p:nvPr/>
          </p:nvSpPr>
          <p:spPr>
            <a:xfrm>
              <a:off x="810891" y="3863144"/>
              <a:ext cx="7497625" cy="1822263"/>
            </a:xfrm>
            <a:prstGeom prst="roundRect">
              <a:avLst>
                <a:gd name="adj" fmla="val 3023"/>
              </a:avLst>
            </a:prstGeom>
            <a:solidFill>
              <a:schemeClr val="tx1">
                <a:lumMod val="50000"/>
                <a:lumOff val="5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37000" name="그룹 7"/>
            <p:cNvGrpSpPr/>
            <p:nvPr/>
          </p:nvGrpSpPr>
          <p:grpSpPr>
            <a:xfrm>
              <a:off x="870284" y="3912180"/>
              <a:ext cx="7413659" cy="618937"/>
              <a:chOff x="802727" y="4075027"/>
              <a:chExt cx="7590401" cy="1206921"/>
            </a:xfrm>
          </p:grpSpPr>
          <p:sp>
            <p:nvSpPr>
              <p:cNvPr id="37001" name="오각형 50"/>
              <p:cNvSpPr/>
              <p:nvPr/>
            </p:nvSpPr>
            <p:spPr>
              <a:xfrm rot="5400000">
                <a:off x="3972111" y="905643"/>
                <a:ext cx="1206921" cy="7545689"/>
              </a:xfrm>
              <a:prstGeom prst="homePlate">
                <a:avLst>
                  <a:gd name="adj" fmla="val 43462"/>
                </a:avLst>
              </a:prstGeom>
              <a:gradFill>
                <a:gsLst>
                  <a:gs pos="0">
                    <a:srgbClr val="AEAEAE"/>
                  </a:gs>
                  <a:gs pos="47000">
                    <a:srgbClr val="6F6F6F"/>
                  </a:gs>
                </a:gsLst>
                <a:lin ang="0" scaled="0"/>
              </a:gra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grpSp>
            <p:nvGrpSpPr>
              <p:cNvPr id="37002" name="그룹 9"/>
              <p:cNvGrpSpPr/>
              <p:nvPr/>
            </p:nvGrpSpPr>
            <p:grpSpPr>
              <a:xfrm>
                <a:off x="866051" y="4076764"/>
                <a:ext cx="7527076" cy="1199292"/>
                <a:chOff x="624709" y="1319997"/>
                <a:chExt cx="2453030" cy="1334737"/>
              </a:xfrm>
            </p:grpSpPr>
            <p:pic>
              <p:nvPicPr>
                <p:cNvPr id="37003" name="그림 52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tretch>
                  <a:fillRect/>
                </a:stretch>
              </p:blipFill>
              <p:spPr>
                <a:xfrm>
                  <a:off x="624709" y="1319997"/>
                  <a:ext cx="2453030" cy="1334737"/>
                </a:xfrm>
                <a:prstGeom prst="rect">
                  <a:avLst/>
                </a:prstGeom>
              </p:spPr>
            </p:pic>
            <p:pic>
              <p:nvPicPr>
                <p:cNvPr id="37004" name="그림 53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tretch>
                  <a:fillRect/>
                </a:stretch>
              </p:blipFill>
              <p:spPr>
                <a:xfrm>
                  <a:off x="624709" y="1319997"/>
                  <a:ext cx="2453030" cy="1334737"/>
                </a:xfrm>
                <a:prstGeom prst="rect">
                  <a:avLst/>
                </a:prstGeom>
              </p:spPr>
            </p:pic>
          </p:grpSp>
        </p:grpSp>
        <p:sp>
          <p:nvSpPr>
            <p:cNvPr id="37005" name="타원 48"/>
            <p:cNvSpPr/>
            <p:nvPr/>
          </p:nvSpPr>
          <p:spPr>
            <a:xfrm>
              <a:off x="683568" y="3926693"/>
              <a:ext cx="7700422" cy="4341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06" name="TextBox 49"/>
            <p:cNvSpPr txBox="1">
              <a:spLocks noChangeArrowheads="1"/>
            </p:cNvSpPr>
            <p:nvPr/>
          </p:nvSpPr>
          <p:spPr>
            <a:xfrm>
              <a:off x="1361293" y="3777237"/>
              <a:ext cx="5169638" cy="68103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ko-KR" altLang="en-US" sz="2000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공익제보 창구 다양화 및 공익제보자 보호로 공익신고 활성화</a:t>
              </a:r>
            </a:p>
          </p:txBody>
        </p:sp>
      </p:grpSp>
      <p:sp>
        <p:nvSpPr>
          <p:cNvPr id="37008" name="TextBox 18"/>
          <p:cNvSpPr txBox="1"/>
          <p:nvPr/>
        </p:nvSpPr>
        <p:spPr>
          <a:xfrm>
            <a:off x="906302" y="2058796"/>
            <a:ext cx="7618450" cy="834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rPr>
              <a:t>최근 공직기강해이 사례가 발생함에도 내부고발이 저조하여 </a:t>
            </a:r>
            <a:r>
              <a:rPr lang="ko-KR" altLang="en-US" b="0" i="0" spc="5">
                <a:solidFill>
                  <a:srgbClr val="000000"/>
                </a:solidFill>
                <a:latin typeface="한컴 윤고딕 250"/>
                <a:ea typeface="한컴 윤고딕 250"/>
                <a:cs typeface="Arial"/>
              </a:rPr>
              <a:t>내부고발창구 </a:t>
            </a:r>
          </a:p>
          <a:p>
            <a:pPr marL="0" lvl="0" indent="0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b="0" i="0" spc="5">
                <a:solidFill>
                  <a:srgbClr val="000000"/>
                </a:solidFill>
                <a:latin typeface="한컴 윤고딕 250"/>
                <a:ea typeface="한컴 윤고딕 250"/>
                <a:cs typeface="Arial"/>
              </a:rPr>
              <a:t>확대 및 제보자 보호 강화를 홍보</a:t>
            </a:r>
            <a:r>
              <a:rPr lang="ko-KR" altLang="en-US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rPr>
              <a:t>하는 등 </a:t>
            </a:r>
            <a:r>
              <a:rPr lang="ko-KR" altLang="en-US" sz="2000" b="0" i="0" spc="5">
                <a:solidFill>
                  <a:schemeClr val="accent1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내부고발 활성화 대책 마련 필요</a:t>
            </a:r>
          </a:p>
        </p:txBody>
      </p:sp>
      <p:grpSp>
        <p:nvGrpSpPr>
          <p:cNvPr id="37021" name="그룹 113"/>
          <p:cNvGrpSpPr/>
          <p:nvPr/>
        </p:nvGrpSpPr>
        <p:grpSpPr>
          <a:xfrm>
            <a:off x="831836" y="3688972"/>
            <a:ext cx="3740154" cy="2365704"/>
            <a:chOff x="2512924" y="1820899"/>
            <a:chExt cx="2296801" cy="1177209"/>
          </a:xfrm>
        </p:grpSpPr>
        <p:grpSp>
          <p:nvGrpSpPr>
            <p:cNvPr id="37022" name="그룹 111"/>
            <p:cNvGrpSpPr/>
            <p:nvPr/>
          </p:nvGrpSpPr>
          <p:grpSpPr>
            <a:xfrm>
              <a:off x="2512924" y="1820899"/>
              <a:ext cx="2136555" cy="1177209"/>
              <a:chOff x="774648" y="4769181"/>
              <a:chExt cx="2888874" cy="1556634"/>
            </a:xfrm>
          </p:grpSpPr>
          <p:sp>
            <p:nvSpPr>
              <p:cNvPr id="37023" name="모서리가 둥근 직사각형 153"/>
              <p:cNvSpPr/>
              <p:nvPr/>
            </p:nvSpPr>
            <p:spPr>
              <a:xfrm>
                <a:off x="774648" y="4769181"/>
                <a:ext cx="2769697" cy="1492151"/>
              </a:xfrm>
              <a:prstGeom prst="roundRect">
                <a:avLst>
                  <a:gd name="adj" fmla="val 2937"/>
                </a:avLst>
              </a:prstGeom>
              <a:solidFill>
                <a:srgbClr val="F79646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24" name="모서리가 둥근 직사각형 154"/>
              <p:cNvSpPr/>
              <p:nvPr/>
            </p:nvSpPr>
            <p:spPr>
              <a:xfrm>
                <a:off x="774648" y="4816493"/>
                <a:ext cx="2888874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25" name="이등변 삼각형 155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26" name="TextBox 147"/>
            <p:cNvSpPr txBox="1"/>
            <p:nvPr/>
          </p:nvSpPr>
          <p:spPr>
            <a:xfrm>
              <a:off x="2556326" y="1955542"/>
              <a:ext cx="2042114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300">
                  <a:solidFill>
                    <a:schemeClr val="accent2">
                      <a:lumMod val="7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공익제보 창구</a:t>
              </a:r>
              <a:r>
                <a:rPr lang="en-US" altLang="ko-KR" sz="2300">
                  <a:solidFill>
                    <a:schemeClr val="accent2">
                      <a:lumMod val="7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</a:t>
              </a:r>
              <a:r>
                <a:rPr lang="ko-KR" altLang="en-US" sz="2300">
                  <a:solidFill>
                    <a:schemeClr val="accent2">
                      <a:lumMod val="7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다양화</a:t>
              </a:r>
            </a:p>
          </p:txBody>
        </p:sp>
        <p:sp>
          <p:nvSpPr>
            <p:cNvPr id="37027" name="타원 149"/>
            <p:cNvSpPr/>
            <p:nvPr/>
          </p:nvSpPr>
          <p:spPr>
            <a:xfrm>
              <a:off x="2549579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28" name="타원 150"/>
            <p:cNvSpPr/>
            <p:nvPr/>
          </p:nvSpPr>
          <p:spPr>
            <a:xfrm>
              <a:off x="4294570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29" name="타원 151"/>
            <p:cNvSpPr/>
            <p:nvPr/>
          </p:nvSpPr>
          <p:spPr>
            <a:xfrm>
              <a:off x="2549579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30" name="타원 152"/>
            <p:cNvSpPr/>
            <p:nvPr/>
          </p:nvSpPr>
          <p:spPr>
            <a:xfrm>
              <a:off x="4294570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31" name="TextBox 179"/>
            <p:cNvSpPr txBox="1"/>
            <p:nvPr/>
          </p:nvSpPr>
          <p:spPr>
            <a:xfrm>
              <a:off x="2542732" y="2213857"/>
              <a:ext cx="2266992" cy="68537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spAutoFit/>
            </a:bodyPr>
            <a:lstStyle/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>
                  <a:solidFill>
                    <a:schemeClr val="accent6">
                      <a:lumMod val="7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• </a:t>
              </a:r>
              <a:r>
                <a:rPr lang="ko-KR" altLang="en-US" sz="2200">
                  <a:solidFill>
                    <a:schemeClr val="accent6">
                      <a:lumMod val="7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시장직속 </a:t>
              </a:r>
              <a:r>
                <a:rPr lang="en-US" altLang="ko-KR" sz="2200">
                  <a:solidFill>
                    <a:schemeClr val="accent6">
                      <a:lumMod val="7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e-mail </a:t>
              </a:r>
              <a:r>
                <a:rPr lang="ko-KR" altLang="en-US" sz="2200">
                  <a:solidFill>
                    <a:schemeClr val="accent6">
                      <a:lumMod val="7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신설</a:t>
              </a:r>
              <a:endParaRPr lang="ko-KR" altLang="en-US" sz="2000">
                <a:solidFill>
                  <a:schemeClr val="accent6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endParaRPr>
            </a:p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600">
                  <a:solidFill>
                    <a:schemeClr val="accent6">
                      <a:lumMod val="7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(</a:t>
              </a:r>
              <a:r>
                <a:rPr lang="en-US" altLang="ko-KR" sz="1600">
                  <a:solidFill>
                    <a:schemeClr val="accent6">
                      <a:lumMod val="7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cleanseoul@seoul.go.kr)</a:t>
              </a:r>
            </a:p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• 원순씨 핫라인(공익신고센터)</a:t>
              </a:r>
            </a:p>
          </p:txBody>
        </p:sp>
      </p:grpSp>
      <p:grpSp>
        <p:nvGrpSpPr>
          <p:cNvPr id="37032" name="그룹 114"/>
          <p:cNvGrpSpPr/>
          <p:nvPr/>
        </p:nvGrpSpPr>
        <p:grpSpPr>
          <a:xfrm>
            <a:off x="4752557" y="3716489"/>
            <a:ext cx="3609006" cy="2413757"/>
            <a:chOff x="4475902" y="1813136"/>
            <a:chExt cx="2066558" cy="1184971"/>
          </a:xfrm>
        </p:grpSpPr>
        <p:grpSp>
          <p:nvGrpSpPr>
            <p:cNvPr id="37033" name="그룹 170"/>
            <p:cNvGrpSpPr/>
            <p:nvPr/>
          </p:nvGrpSpPr>
          <p:grpSpPr>
            <a:xfrm>
              <a:off x="4529733" y="1813136"/>
              <a:ext cx="2012727" cy="1184971"/>
              <a:chOff x="774647" y="4758918"/>
              <a:chExt cx="2721442" cy="1566897"/>
            </a:xfrm>
          </p:grpSpPr>
          <p:sp>
            <p:nvSpPr>
              <p:cNvPr id="37034" name="모서리가 둥근 직사각형 164"/>
              <p:cNvSpPr/>
              <p:nvPr/>
            </p:nvSpPr>
            <p:spPr>
              <a:xfrm>
                <a:off x="774647" y="4758918"/>
                <a:ext cx="2600214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35" name="모서리가 둥근 직사각형 165"/>
              <p:cNvSpPr/>
              <p:nvPr/>
            </p:nvSpPr>
            <p:spPr>
              <a:xfrm>
                <a:off x="774648" y="4816493"/>
                <a:ext cx="2721441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36" name="이등변 삼각형 166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37" name="TextBox 158"/>
            <p:cNvSpPr txBox="1"/>
            <p:nvPr/>
          </p:nvSpPr>
          <p:spPr>
            <a:xfrm>
              <a:off x="4475902" y="1924039"/>
              <a:ext cx="2042113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300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공익제보자 보호</a:t>
              </a:r>
            </a:p>
          </p:txBody>
        </p:sp>
        <p:sp>
          <p:nvSpPr>
            <p:cNvPr id="37038" name="타원 160"/>
            <p:cNvSpPr/>
            <p:nvPr/>
          </p:nvSpPr>
          <p:spPr>
            <a:xfrm>
              <a:off x="4566390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39" name="타원 161"/>
            <p:cNvSpPr/>
            <p:nvPr/>
          </p:nvSpPr>
          <p:spPr>
            <a:xfrm>
              <a:off x="6311381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40" name="타원 162"/>
            <p:cNvSpPr/>
            <p:nvPr/>
          </p:nvSpPr>
          <p:spPr>
            <a:xfrm>
              <a:off x="4566390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41" name="타원 163"/>
            <p:cNvSpPr/>
            <p:nvPr/>
          </p:nvSpPr>
          <p:spPr>
            <a:xfrm>
              <a:off x="6311381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7054" name="타원 119"/>
          <p:cNvSpPr/>
          <p:nvPr/>
        </p:nvSpPr>
        <p:spPr>
          <a:xfrm>
            <a:off x="-777154" y="6111773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055" name="TextBox 179"/>
          <p:cNvSpPr txBox="1"/>
          <p:nvPr/>
        </p:nvSpPr>
        <p:spPr>
          <a:xfrm>
            <a:off x="3366750" y="4926330"/>
            <a:ext cx="2410499" cy="40576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30000"/>
              </a:lnSpc>
              <a:defRPr lang="ko-KR" altLang="en-US"/>
            </a:pPr>
            <a:endParaRPr lang="ko-KR" altLang="en-US" sz="1600">
              <a:solidFill>
                <a:schemeClr val="bg1">
                  <a:lumMod val="30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37056" name="TextBox 179"/>
          <p:cNvSpPr txBox="1"/>
          <p:nvPr/>
        </p:nvSpPr>
        <p:spPr>
          <a:xfrm>
            <a:off x="5985000" y="4973955"/>
            <a:ext cx="2410499" cy="40576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30000"/>
              </a:lnSpc>
              <a:defRPr lang="ko-KR" altLang="en-US"/>
            </a:pPr>
            <a:endParaRPr lang="ko-KR" altLang="en-US" sz="1600">
              <a:solidFill>
                <a:schemeClr val="bg1">
                  <a:lumMod val="30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37059" name="TextBox 179"/>
          <p:cNvSpPr txBox="1"/>
          <p:nvPr/>
        </p:nvSpPr>
        <p:spPr>
          <a:xfrm>
            <a:off x="5280490" y="4449036"/>
            <a:ext cx="2539966" cy="152019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• 안심변호사 상담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 (1차 피해방지)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• 先 인사조치 後 조사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 (2차 피해방지)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6785273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공익제보 보상금 한도액 폐지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5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054" name="타원 119"/>
          <p:cNvSpPr/>
          <p:nvPr/>
        </p:nvSpPr>
        <p:spPr>
          <a:xfrm>
            <a:off x="-777154" y="6111773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37090" name="그룹 17"/>
          <p:cNvGrpSpPr/>
          <p:nvPr/>
        </p:nvGrpSpPr>
        <p:grpSpPr>
          <a:xfrm rot="420000">
            <a:off x="333101" y="1904792"/>
            <a:ext cx="354476" cy="331662"/>
            <a:chOff x="827476" y="1249924"/>
            <a:chExt cx="1045009" cy="1199114"/>
          </a:xfrm>
        </p:grpSpPr>
        <p:sp>
          <p:nvSpPr>
            <p:cNvPr id="37091" name="자유형 18"/>
            <p:cNvSpPr/>
            <p:nvPr/>
          </p:nvSpPr>
          <p:spPr>
            <a:xfrm>
              <a:off x="827476" y="1249924"/>
              <a:ext cx="1045009" cy="1199114"/>
            </a:xfrm>
            <a:custGeom>
              <a:avLst/>
              <a:gdLst/>
              <a:ahLst/>
              <a:cxn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1AB4E4">
                <a:alpha val="100000"/>
              </a:srgbClr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000000"/>
                </a:solidFill>
                <a:latin typeface="함초롬돋움"/>
                <a:ea typeface="함초롬돋움"/>
              </a:endParaRPr>
            </a:p>
          </p:txBody>
        </p:sp>
        <p:sp>
          <p:nvSpPr>
            <p:cNvPr id="37092" name="자유형 19"/>
            <p:cNvSpPr/>
            <p:nvPr/>
          </p:nvSpPr>
          <p:spPr>
            <a:xfrm>
              <a:off x="827476" y="1626364"/>
              <a:ext cx="875103" cy="822674"/>
            </a:xfrm>
            <a:custGeom>
              <a:avLst/>
              <a:gdLst/>
              <a:ahLst/>
              <a:cxn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488AC">
                <a:alpha val="100000"/>
              </a:srgbClr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000000"/>
                </a:solidFill>
                <a:latin typeface="함초롬돋움"/>
                <a:ea typeface="함초롬돋움"/>
              </a:endParaRPr>
            </a:p>
          </p:txBody>
        </p:sp>
      </p:grpSp>
      <p:sp>
        <p:nvSpPr>
          <p:cNvPr id="37093" name="직사각형 20"/>
          <p:cNvSpPr/>
          <p:nvPr/>
        </p:nvSpPr>
        <p:spPr>
          <a:xfrm>
            <a:off x="1035573" y="1795532"/>
            <a:ext cx="7379651" cy="67012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rgbClr val="1488AC"/>
                </a:solidFill>
                <a:latin typeface="한컴 윤고딕 250"/>
                <a:ea typeface="한컴 윤고딕 250"/>
                <a:sym typeface="Wingdings"/>
              </a:rPr>
              <a:t>「서울시 공익제보 보호 및 지원에 관한 조례」 개정 추진</a:t>
            </a:r>
          </a:p>
        </p:txBody>
      </p:sp>
      <p:sp>
        <p:nvSpPr>
          <p:cNvPr id="37094" name="제목 1"/>
          <p:cNvSpPr txBox="1"/>
          <p:nvPr/>
        </p:nvSpPr>
        <p:spPr>
          <a:xfrm>
            <a:off x="1425926" y="2556584"/>
            <a:ext cx="7268688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800" b="1" i="1" spc="5">
                <a:solidFill>
                  <a:srgbClr val="953735"/>
                </a:solidFill>
              </a:rPr>
              <a:t> </a:t>
            </a:r>
            <a:r>
              <a:rPr lang="ko-KR" altLang="en-US" sz="1800" b="1" i="1" spc="5">
                <a:solidFill>
                  <a:schemeClr val="accent2">
                    <a:lumMod val="90000"/>
                  </a:schemeClr>
                </a:solidFill>
              </a:rPr>
              <a:t> </a:t>
            </a:r>
            <a:r>
              <a:rPr lang="ko-KR" altLang="en-US" sz="2300" b="0" spc="5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40"/>
                <a:ea typeface="한컴 윤고딕 240"/>
              </a:rPr>
              <a:t>공익제보 보상금 지급 최대 한도액 전국 최초 폐지</a:t>
            </a:r>
          </a:p>
        </p:txBody>
      </p:sp>
      <p:sp>
        <p:nvSpPr>
          <p:cNvPr id="37095" name="제목 1"/>
          <p:cNvSpPr txBox="1"/>
          <p:nvPr/>
        </p:nvSpPr>
        <p:spPr>
          <a:xfrm>
            <a:off x="1429987" y="3112583"/>
            <a:ext cx="7714012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800" b="0" i="0" spc="5">
                <a:solidFill>
                  <a:srgbClr val="000000"/>
                </a:solidFill>
              </a:rPr>
              <a:t>  </a:t>
            </a:r>
            <a:r>
              <a:rPr lang="ko-KR" altLang="en-US" sz="2000" b="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고액의 보상가액에 대해 소액과 동일한 비율의 보상금 지급</a:t>
            </a:r>
          </a:p>
        </p:txBody>
      </p:sp>
      <p:sp>
        <p:nvSpPr>
          <p:cNvPr id="37096" name="Freeform 5"/>
          <p:cNvSpPr/>
          <p:nvPr/>
        </p:nvSpPr>
        <p:spPr>
          <a:xfrm>
            <a:off x="1246189" y="2870617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 spc="5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097" name="Freeform 5"/>
          <p:cNvSpPr/>
          <p:nvPr/>
        </p:nvSpPr>
        <p:spPr>
          <a:xfrm>
            <a:off x="1249732" y="3357829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 spc="5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cxnSp>
        <p:nvCxnSpPr>
          <p:cNvPr id="37098" name="직선 연결선 55"/>
          <p:cNvCxnSpPr/>
          <p:nvPr/>
        </p:nvCxnSpPr>
        <p:spPr>
          <a:xfrm>
            <a:off x="1175551" y="2351893"/>
            <a:ext cx="7545698" cy="0"/>
          </a:xfrm>
          <a:prstGeom prst="line">
            <a:avLst/>
          </a:prstGeom>
          <a:ln w="9523" cap="rnd" cmpd="sng" algn="ctr">
            <a:solidFill>
              <a:srgbClr val="1488AC"/>
            </a:solidFill>
            <a:prstDash val="dash"/>
            <a:round/>
          </a:ln>
        </p:spPr>
      </p:cxnSp>
      <p:sp>
        <p:nvSpPr>
          <p:cNvPr id="37099" name="TextBox 18"/>
          <p:cNvSpPr txBox="1"/>
          <p:nvPr/>
        </p:nvSpPr>
        <p:spPr>
          <a:xfrm>
            <a:off x="1266990" y="3724149"/>
            <a:ext cx="7877010" cy="747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91440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1500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   </a:t>
            </a:r>
            <a:r>
              <a:rPr lang="ko-KR" altLang="en-US" sz="1700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※ </a:t>
            </a:r>
            <a:r>
              <a:rPr lang="ko-KR" altLang="en-US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보상금 지급한도․기준 관련 권익위원회에 「부패방지권익위법 시행령」,</a:t>
            </a:r>
          </a:p>
          <a:p>
            <a:pPr marL="0" lvl="0" indent="0" defTabSz="91440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b="0" i="0" spc="5">
                <a:solidFill>
                  <a:schemeClr val="tx1"/>
                </a:solidFill>
                <a:latin typeface="한컴 윤고딕 240"/>
                <a:ea typeface="한컴 윤고딕 240"/>
                <a:cs typeface="Arial"/>
              </a:rPr>
              <a:t>       「공익신고자 보호법 시행령」개정 건의</a:t>
            </a:r>
          </a:p>
        </p:txBody>
      </p:sp>
      <p:grpSp>
        <p:nvGrpSpPr>
          <p:cNvPr id="37100" name="그룹 21"/>
          <p:cNvGrpSpPr/>
          <p:nvPr/>
        </p:nvGrpSpPr>
        <p:grpSpPr>
          <a:xfrm rot="420000">
            <a:off x="534381" y="5103138"/>
            <a:ext cx="357597" cy="348722"/>
            <a:chOff x="827476" y="3116101"/>
            <a:chExt cx="1045009" cy="1199114"/>
          </a:xfrm>
        </p:grpSpPr>
        <p:sp>
          <p:nvSpPr>
            <p:cNvPr id="37101" name="자유형 22"/>
            <p:cNvSpPr/>
            <p:nvPr/>
          </p:nvSpPr>
          <p:spPr>
            <a:xfrm>
              <a:off x="827476" y="3116101"/>
              <a:ext cx="1045009" cy="1199114"/>
            </a:xfrm>
            <a:custGeom>
              <a:avLst/>
              <a:gdLst/>
              <a:ahLst/>
              <a:cxn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305080">
                <a:alpha val="100000"/>
              </a:srgbClr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000000"/>
                </a:solidFill>
                <a:latin typeface="함초롬돋움"/>
                <a:ea typeface="함초롬돋움"/>
              </a:endParaRPr>
            </a:p>
          </p:txBody>
        </p:sp>
        <p:sp>
          <p:nvSpPr>
            <p:cNvPr id="37102" name="자유형 23"/>
            <p:cNvSpPr/>
            <p:nvPr/>
          </p:nvSpPr>
          <p:spPr>
            <a:xfrm>
              <a:off x="827476" y="3492485"/>
              <a:ext cx="875103" cy="822730"/>
            </a:xfrm>
            <a:custGeom>
              <a:avLst/>
              <a:gdLst/>
              <a:ahLst/>
              <a:cxn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F3351">
                <a:alpha val="100000"/>
              </a:srgbClr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000000"/>
                </a:solidFill>
                <a:latin typeface="함초롬돋움"/>
                <a:ea typeface="함초롬돋움"/>
              </a:endParaRPr>
            </a:p>
          </p:txBody>
        </p:sp>
      </p:grpSp>
      <p:sp>
        <p:nvSpPr>
          <p:cNvPr id="37103" name="직사각형 24"/>
          <p:cNvSpPr/>
          <p:nvPr/>
        </p:nvSpPr>
        <p:spPr>
          <a:xfrm>
            <a:off x="1034528" y="4746967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i="0" spc="5">
                <a:solidFill>
                  <a:srgbClr val="305080"/>
                </a:solidFill>
                <a:latin typeface="한컴 윤고딕 250"/>
                <a:ea typeface="한컴 윤고딕 250"/>
                <a:sym typeface="Wingdings"/>
              </a:rPr>
              <a:t> 공익신고 공헌 공무원 포상금 지급 및 특별승급 등 혜택</a:t>
            </a:r>
          </a:p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en-US" altLang="ko-KR" sz="2600" b="1" i="0" spc="5">
                <a:solidFill>
                  <a:srgbClr val="305080"/>
                </a:solidFill>
                <a:latin typeface="HY울릉도M"/>
                <a:ea typeface="HY견고딕"/>
                <a:sym typeface="Wingdings"/>
              </a:rPr>
              <a:t> </a:t>
            </a:r>
            <a:endParaRPr lang="ko-KR" altLang="en-US" sz="2600" b="1" i="0" spc="5">
              <a:solidFill>
                <a:srgbClr val="305080"/>
              </a:solidFill>
              <a:latin typeface="HY울릉도M"/>
              <a:ea typeface="HY견고딕"/>
              <a:sym typeface="Wingdings"/>
            </a:endParaRPr>
          </a:p>
        </p:txBody>
      </p:sp>
      <p:cxnSp>
        <p:nvCxnSpPr>
          <p:cNvPr id="37104" name="직선 연결선 26"/>
          <p:cNvCxnSpPr/>
          <p:nvPr/>
        </p:nvCxnSpPr>
        <p:spPr>
          <a:xfrm>
            <a:off x="1234746" y="5517130"/>
            <a:ext cx="7074944" cy="0"/>
          </a:xfrm>
          <a:prstGeom prst="line">
            <a:avLst/>
          </a:prstGeom>
          <a:ln w="9523" cap="rnd" cmpd="sng" algn="ctr">
            <a:solidFill>
              <a:srgbClr val="305080">
                <a:alpha val="100000"/>
              </a:srgbClr>
            </a:solidFill>
            <a:prstDash val="dash"/>
            <a:round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5950205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공직윤리 쇄신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6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grpSp>
        <p:nvGrpSpPr>
          <p:cNvPr id="36998" name="그룹 45"/>
          <p:cNvGrpSpPr/>
          <p:nvPr/>
        </p:nvGrpSpPr>
        <p:grpSpPr>
          <a:xfrm>
            <a:off x="849112" y="1182333"/>
            <a:ext cx="8164943" cy="2015474"/>
            <a:chOff x="810891" y="3774043"/>
            <a:chExt cx="8164943" cy="1911363"/>
          </a:xfrm>
        </p:grpSpPr>
        <p:sp>
          <p:nvSpPr>
            <p:cNvPr id="36999" name="모서리가 둥근 직사각형 46"/>
            <p:cNvSpPr/>
            <p:nvPr/>
          </p:nvSpPr>
          <p:spPr>
            <a:xfrm>
              <a:off x="810891" y="3863144"/>
              <a:ext cx="7497625" cy="1822263"/>
            </a:xfrm>
            <a:prstGeom prst="roundRect">
              <a:avLst>
                <a:gd name="adj" fmla="val 3023"/>
              </a:avLst>
            </a:prstGeom>
            <a:solidFill>
              <a:schemeClr val="tx1">
                <a:lumMod val="50000"/>
                <a:lumOff val="5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grpSp>
          <p:nvGrpSpPr>
            <p:cNvPr id="37000" name="그룹 7"/>
            <p:cNvGrpSpPr/>
            <p:nvPr/>
          </p:nvGrpSpPr>
          <p:grpSpPr>
            <a:xfrm>
              <a:off x="870284" y="3912180"/>
              <a:ext cx="7413659" cy="618937"/>
              <a:chOff x="802727" y="4075027"/>
              <a:chExt cx="7590401" cy="1206921"/>
            </a:xfrm>
          </p:grpSpPr>
          <p:sp>
            <p:nvSpPr>
              <p:cNvPr id="37001" name="오각형 50"/>
              <p:cNvSpPr/>
              <p:nvPr/>
            </p:nvSpPr>
            <p:spPr>
              <a:xfrm rot="5400000">
                <a:off x="3972111" y="905643"/>
                <a:ext cx="1206921" cy="7545689"/>
              </a:xfrm>
              <a:prstGeom prst="homePlate">
                <a:avLst>
                  <a:gd name="adj" fmla="val 43462"/>
                </a:avLst>
              </a:prstGeom>
              <a:gradFill>
                <a:gsLst>
                  <a:gs pos="0">
                    <a:srgbClr val="AEAEAE"/>
                  </a:gs>
                  <a:gs pos="47000">
                    <a:srgbClr val="6F6F6F"/>
                  </a:gs>
                </a:gsLst>
                <a:lin ang="0" scaled="0"/>
              </a:gra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grpSp>
            <p:nvGrpSpPr>
              <p:cNvPr id="37002" name="그룹 9"/>
              <p:cNvGrpSpPr/>
              <p:nvPr/>
            </p:nvGrpSpPr>
            <p:grpSpPr>
              <a:xfrm>
                <a:off x="866052" y="4076765"/>
                <a:ext cx="7527076" cy="1199292"/>
                <a:chOff x="624709" y="1319997"/>
                <a:chExt cx="2453030" cy="1334737"/>
              </a:xfrm>
            </p:grpSpPr>
            <p:pic>
              <p:nvPicPr>
                <p:cNvPr id="37003" name="그림 52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tretch>
                  <a:fillRect/>
                </a:stretch>
              </p:blipFill>
              <p:spPr>
                <a:xfrm>
                  <a:off x="624709" y="1319997"/>
                  <a:ext cx="2453030" cy="1334737"/>
                </a:xfrm>
                <a:prstGeom prst="rect">
                  <a:avLst/>
                </a:prstGeom>
              </p:spPr>
            </p:pic>
            <p:pic>
              <p:nvPicPr>
                <p:cNvPr id="37004" name="그림 53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tretch>
                  <a:fillRect/>
                </a:stretch>
              </p:blipFill>
              <p:spPr>
                <a:xfrm>
                  <a:off x="624709" y="1319997"/>
                  <a:ext cx="2453030" cy="1334737"/>
                </a:xfrm>
                <a:prstGeom prst="rect">
                  <a:avLst/>
                </a:prstGeom>
              </p:spPr>
            </p:pic>
          </p:grpSp>
        </p:grpSp>
        <p:sp>
          <p:nvSpPr>
            <p:cNvPr id="37005" name="타원 48"/>
            <p:cNvSpPr/>
            <p:nvPr/>
          </p:nvSpPr>
          <p:spPr>
            <a:xfrm>
              <a:off x="1275412" y="3917923"/>
              <a:ext cx="7700422" cy="4341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06" name="TextBox 49"/>
            <p:cNvSpPr txBox="1">
              <a:spLocks noChangeArrowheads="1"/>
            </p:cNvSpPr>
            <p:nvPr/>
          </p:nvSpPr>
          <p:spPr>
            <a:xfrm>
              <a:off x="1727016" y="3774043"/>
              <a:ext cx="5169638" cy="68103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r>
                <a:rPr lang="ko-KR" altLang="en-US" sz="2000">
                  <a:solidFill>
                    <a:schemeClr val="bg1"/>
                  </a:solidFill>
                  <a:latin typeface="한컴 윤고딕 250"/>
                  <a:ea typeface="한컴 윤고딕 250"/>
                  <a:cs typeface="Arial"/>
                </a:rPr>
                <a:t>비리취약분야 청렴교육 상시 실시하여 공직기강 확립</a:t>
              </a:r>
            </a:p>
          </p:txBody>
        </p:sp>
      </p:grpSp>
      <p:sp>
        <p:nvSpPr>
          <p:cNvPr id="37008" name="TextBox 18"/>
          <p:cNvSpPr txBox="1"/>
          <p:nvPr/>
        </p:nvSpPr>
        <p:spPr>
          <a:xfrm>
            <a:off x="1269169" y="2124035"/>
            <a:ext cx="7331401" cy="874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  <a:defRPr lang="ko-KR"/>
            </a:pPr>
            <a:r>
              <a:rPr lang="ko-KR" altLang="en-US" sz="1900" b="0" i="0" spc="5">
                <a:solidFill>
                  <a:sysClr val="window" lastClr="FFFFFF">
                    <a:lumMod val="50000"/>
                  </a:sysClr>
                </a:solidFill>
                <a:latin typeface="한컴 윤고딕 250"/>
                <a:ea typeface="한컴 윤고딕 250"/>
                <a:cs typeface="Arial"/>
              </a:rPr>
              <a:t>각종 인허가, 단속, 계약 업무 등에서 부패가 근절되지 않고 있어, </a:t>
            </a:r>
            <a:r>
              <a:rPr lang="ko-KR" altLang="en-US" sz="2100" b="0" i="0" spc="5">
                <a:solidFill>
                  <a:schemeClr val="accent1">
                    <a:lumMod val="70000"/>
                  </a:schemeClr>
                </a:solidFill>
                <a:latin typeface="한컴 윤고딕 250"/>
                <a:ea typeface="한컴 윤고딕 250"/>
                <a:cs typeface="Arial"/>
              </a:rPr>
              <a:t>비리취약업무에 대한 중점적 감사 및 청렴교육 활성화 필요</a:t>
            </a:r>
          </a:p>
        </p:txBody>
      </p:sp>
      <p:sp>
        <p:nvSpPr>
          <p:cNvPr id="37054" name="타원 119"/>
          <p:cNvSpPr/>
          <p:nvPr/>
        </p:nvSpPr>
        <p:spPr>
          <a:xfrm>
            <a:off x="-777154" y="6111773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37059" name="그룹 113"/>
          <p:cNvGrpSpPr/>
          <p:nvPr/>
        </p:nvGrpSpPr>
        <p:grpSpPr>
          <a:xfrm>
            <a:off x="785079" y="3675919"/>
            <a:ext cx="2852586" cy="2352655"/>
            <a:chOff x="2444149" y="1807910"/>
            <a:chExt cx="2292090" cy="1190195"/>
          </a:xfrm>
        </p:grpSpPr>
        <p:grpSp>
          <p:nvGrpSpPr>
            <p:cNvPr id="37060" name="그룹 111"/>
            <p:cNvGrpSpPr/>
            <p:nvPr/>
          </p:nvGrpSpPr>
          <p:grpSpPr>
            <a:xfrm>
              <a:off x="2512924" y="1807910"/>
              <a:ext cx="1863297" cy="1190195"/>
              <a:chOff x="774648" y="4752010"/>
              <a:chExt cx="2519397" cy="1573805"/>
            </a:xfrm>
          </p:grpSpPr>
          <p:sp>
            <p:nvSpPr>
              <p:cNvPr id="37061" name="모서리가 둥근 직사각형 153"/>
              <p:cNvSpPr/>
              <p:nvPr/>
            </p:nvSpPr>
            <p:spPr>
              <a:xfrm>
                <a:off x="774648" y="4752010"/>
                <a:ext cx="2519397" cy="1509323"/>
              </a:xfrm>
              <a:prstGeom prst="roundRect">
                <a:avLst>
                  <a:gd name="adj" fmla="val 2937"/>
                </a:avLst>
              </a:prstGeom>
              <a:solidFill>
                <a:srgbClr val="F79646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62" name="모서리가 둥근 직사각형 154"/>
              <p:cNvSpPr/>
              <p:nvPr/>
            </p:nvSpPr>
            <p:spPr>
              <a:xfrm>
                <a:off x="774648" y="4816493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63" name="이등변 삼각형 155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64" name="TextBox 147"/>
            <p:cNvSpPr txBox="1"/>
            <p:nvPr/>
          </p:nvSpPr>
          <p:spPr>
            <a:xfrm>
              <a:off x="2444149" y="1994499"/>
              <a:ext cx="2042114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F79646"/>
                  </a:solidFill>
                  <a:latin typeface="한컴 윤고딕 250"/>
                  <a:ea typeface="한컴 윤고딕 250"/>
                  <a:cs typeface="Arial"/>
                </a:rPr>
                <a:t>비리취약분야 중점감사</a:t>
              </a:r>
            </a:p>
          </p:txBody>
        </p:sp>
        <p:sp>
          <p:nvSpPr>
            <p:cNvPr id="37065" name="타원 149"/>
            <p:cNvSpPr/>
            <p:nvPr/>
          </p:nvSpPr>
          <p:spPr>
            <a:xfrm>
              <a:off x="2549579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66" name="타원 150"/>
            <p:cNvSpPr/>
            <p:nvPr/>
          </p:nvSpPr>
          <p:spPr>
            <a:xfrm>
              <a:off x="4294570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67" name="타원 151"/>
            <p:cNvSpPr/>
            <p:nvPr/>
          </p:nvSpPr>
          <p:spPr>
            <a:xfrm>
              <a:off x="2549579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68" name="타원 152"/>
            <p:cNvSpPr/>
            <p:nvPr/>
          </p:nvSpPr>
          <p:spPr>
            <a:xfrm>
              <a:off x="4294570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69" name="TextBox 179"/>
            <p:cNvSpPr txBox="1"/>
            <p:nvPr/>
          </p:nvSpPr>
          <p:spPr>
            <a:xfrm>
              <a:off x="2515383" y="2265956"/>
              <a:ext cx="2220853" cy="73050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spAutoFit/>
            </a:bodyPr>
            <a:lstStyle/>
            <a:p>
              <a:pPr>
                <a:lnSpc>
                  <a:spcPct val="130000"/>
                </a:lnSpc>
                <a:defRPr lang="ko-KR" altLang="en-US"/>
              </a:pPr>
              <a:r>
                <a:rPr lang="ko-KR" altLang="en-US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•</a:t>
              </a:r>
              <a:r>
                <a:rPr lang="en-US" altLang="ko-KR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</a:t>
              </a:r>
              <a:r>
                <a:rPr lang="ko-KR" altLang="en-US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비위 리스크 우려가 </a:t>
              </a:r>
            </a:p>
            <a:p>
              <a:pPr>
                <a:lnSpc>
                  <a:spcPct val="130000"/>
                </a:lnSpc>
                <a:defRPr lang="ko-KR" altLang="en-US"/>
              </a:pPr>
              <a:r>
                <a:rPr lang="en-US" altLang="ko-KR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  </a:t>
              </a:r>
              <a:r>
                <a:rPr lang="ko-KR" altLang="en-US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높은 인․허가 계약</a:t>
              </a:r>
            </a:p>
            <a:p>
              <a:pPr>
                <a:lnSpc>
                  <a:spcPct val="130000"/>
                </a:lnSpc>
                <a:defRPr lang="ko-KR" altLang="en-US"/>
              </a:pPr>
              <a:r>
                <a:rPr lang="ko-KR" altLang="en-US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•</a:t>
              </a:r>
              <a:r>
                <a:rPr lang="en-US" altLang="ko-KR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</a:t>
              </a:r>
              <a:r>
                <a:rPr lang="ko-KR" altLang="en-US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보조금 지원 등</a:t>
              </a:r>
              <a:r>
                <a:rPr lang="en-US" altLang="ko-KR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</a:t>
              </a:r>
              <a:r>
                <a:rPr lang="ko-KR" altLang="en-US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취약</a:t>
              </a:r>
              <a:r>
                <a:rPr lang="en-US" altLang="ko-KR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</a:t>
              </a:r>
            </a:p>
            <a:p>
              <a:pPr>
                <a:lnSpc>
                  <a:spcPct val="130000"/>
                </a:lnSpc>
                <a:defRPr lang="ko-KR" altLang="en-US"/>
              </a:pPr>
              <a:r>
                <a:rPr lang="en-US" altLang="ko-KR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   </a:t>
              </a:r>
              <a:r>
                <a:rPr lang="ko-KR" altLang="en-US" sz="1700">
                  <a:solidFill>
                    <a:schemeClr val="bg1">
                      <a:lumMod val="30000"/>
                    </a:schemeClr>
                  </a:solidFill>
                  <a:latin typeface="한컴 윤고딕 250"/>
                  <a:ea typeface="한컴 윤고딕 250"/>
                  <a:cs typeface="Arial"/>
                </a:rPr>
                <a:t>분야 감사역량 집중</a:t>
              </a:r>
            </a:p>
          </p:txBody>
        </p:sp>
      </p:grpSp>
      <p:grpSp>
        <p:nvGrpSpPr>
          <p:cNvPr id="37070" name="그룹 114"/>
          <p:cNvGrpSpPr/>
          <p:nvPr/>
        </p:nvGrpSpPr>
        <p:grpSpPr>
          <a:xfrm>
            <a:off x="3278139" y="3690395"/>
            <a:ext cx="2587719" cy="2322421"/>
            <a:chOff x="4460960" y="1813137"/>
            <a:chExt cx="2042113" cy="1184971"/>
          </a:xfrm>
        </p:grpSpPr>
        <p:grpSp>
          <p:nvGrpSpPr>
            <p:cNvPr id="37071" name="그룹 170"/>
            <p:cNvGrpSpPr/>
            <p:nvPr/>
          </p:nvGrpSpPr>
          <p:grpSpPr>
            <a:xfrm>
              <a:off x="4529735" y="1813137"/>
              <a:ext cx="1863299" cy="1184971"/>
              <a:chOff x="774648" y="4758918"/>
              <a:chExt cx="2519397" cy="1566897"/>
            </a:xfrm>
          </p:grpSpPr>
          <p:sp>
            <p:nvSpPr>
              <p:cNvPr id="37072" name="모서리가 둥근 직사각형 164"/>
              <p:cNvSpPr/>
              <p:nvPr/>
            </p:nvSpPr>
            <p:spPr>
              <a:xfrm>
                <a:off x="774648" y="4758918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73" name="모서리가 둥근 직사각형 165"/>
              <p:cNvSpPr/>
              <p:nvPr/>
            </p:nvSpPr>
            <p:spPr>
              <a:xfrm>
                <a:off x="774648" y="4816493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74" name="이등변 삼각형 166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75" name="TextBox 158"/>
            <p:cNvSpPr txBox="1"/>
            <p:nvPr/>
          </p:nvSpPr>
          <p:spPr>
            <a:xfrm>
              <a:off x="4460960" y="1994501"/>
              <a:ext cx="2042112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청렴교육 활성화</a:t>
              </a:r>
            </a:p>
          </p:txBody>
        </p:sp>
        <p:sp>
          <p:nvSpPr>
            <p:cNvPr id="37076" name="타원 160"/>
            <p:cNvSpPr/>
            <p:nvPr/>
          </p:nvSpPr>
          <p:spPr>
            <a:xfrm>
              <a:off x="4566390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77" name="타원 161"/>
            <p:cNvSpPr/>
            <p:nvPr/>
          </p:nvSpPr>
          <p:spPr>
            <a:xfrm>
              <a:off x="6311381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78" name="타원 162"/>
            <p:cNvSpPr/>
            <p:nvPr/>
          </p:nvSpPr>
          <p:spPr>
            <a:xfrm>
              <a:off x="4566390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79" name="타원 163"/>
            <p:cNvSpPr/>
            <p:nvPr/>
          </p:nvSpPr>
          <p:spPr>
            <a:xfrm>
              <a:off x="6311381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37080" name="그룹 115"/>
          <p:cNvGrpSpPr/>
          <p:nvPr/>
        </p:nvGrpSpPr>
        <p:grpSpPr>
          <a:xfrm>
            <a:off x="5882172" y="3685171"/>
            <a:ext cx="2629019" cy="2357543"/>
            <a:chOff x="6477771" y="1807914"/>
            <a:chExt cx="2042114" cy="1190195"/>
          </a:xfrm>
        </p:grpSpPr>
        <p:grpSp>
          <p:nvGrpSpPr>
            <p:cNvPr id="37081" name="그룹 181"/>
            <p:cNvGrpSpPr/>
            <p:nvPr/>
          </p:nvGrpSpPr>
          <p:grpSpPr>
            <a:xfrm>
              <a:off x="6546544" y="1807914"/>
              <a:ext cx="1863299" cy="1190195"/>
              <a:chOff x="774648" y="4752010"/>
              <a:chExt cx="2519397" cy="1573805"/>
            </a:xfrm>
          </p:grpSpPr>
          <p:sp>
            <p:nvSpPr>
              <p:cNvPr id="37082" name="모서리가 둥근 직사각형 175"/>
              <p:cNvSpPr/>
              <p:nvPr/>
            </p:nvSpPr>
            <p:spPr>
              <a:xfrm>
                <a:off x="774648" y="4752010"/>
                <a:ext cx="2519397" cy="1509323"/>
              </a:xfrm>
              <a:prstGeom prst="roundRect">
                <a:avLst>
                  <a:gd name="adj" fmla="val 2937"/>
                </a:avLst>
              </a:prstGeom>
              <a:solidFill>
                <a:srgbClr val="ED5B1B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83" name="모서리가 둥근 직사각형 176"/>
              <p:cNvSpPr/>
              <p:nvPr/>
            </p:nvSpPr>
            <p:spPr>
              <a:xfrm>
                <a:off x="774648" y="4816493"/>
                <a:ext cx="2519397" cy="1509322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084" name="이등변 삼각형 177"/>
              <p:cNvSpPr/>
              <p:nvPr/>
            </p:nvSpPr>
            <p:spPr>
              <a:xfrm rot="10800000">
                <a:off x="822722" y="4875623"/>
                <a:ext cx="2376539" cy="12810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37085" name="TextBox 169"/>
            <p:cNvSpPr txBox="1"/>
            <p:nvPr/>
          </p:nvSpPr>
          <p:spPr>
            <a:xfrm>
              <a:off x="6477771" y="1994499"/>
              <a:ext cx="2042114" cy="2178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 lang="ko-KR" altLang="en-US"/>
              </a:pPr>
              <a:r>
                <a:rPr lang="ko-KR" altLang="en-US" sz="2000">
                  <a:solidFill>
                    <a:srgbClr val="ED5B1B"/>
                  </a:solidFill>
                  <a:latin typeface="한컴 윤고딕 250"/>
                  <a:ea typeface="한컴 윤고딕 250"/>
                  <a:cs typeface="Arial"/>
                </a:rPr>
                <a:t>청렴문화 확산</a:t>
              </a:r>
            </a:p>
          </p:txBody>
        </p:sp>
        <p:sp>
          <p:nvSpPr>
            <p:cNvPr id="37086" name="타원 171"/>
            <p:cNvSpPr/>
            <p:nvPr/>
          </p:nvSpPr>
          <p:spPr>
            <a:xfrm>
              <a:off x="6583202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87" name="타원 172"/>
            <p:cNvSpPr/>
            <p:nvPr/>
          </p:nvSpPr>
          <p:spPr>
            <a:xfrm>
              <a:off x="8328193" y="1890882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88" name="타원 173"/>
            <p:cNvSpPr/>
            <p:nvPr/>
          </p:nvSpPr>
          <p:spPr>
            <a:xfrm>
              <a:off x="6583202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089" name="타원 174"/>
            <p:cNvSpPr/>
            <p:nvPr/>
          </p:nvSpPr>
          <p:spPr>
            <a:xfrm>
              <a:off x="8328193" y="2907411"/>
              <a:ext cx="39657" cy="3965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7090" name="TextBox 179"/>
          <p:cNvSpPr txBox="1"/>
          <p:nvPr/>
        </p:nvSpPr>
        <p:spPr>
          <a:xfrm>
            <a:off x="3366750" y="4926330"/>
            <a:ext cx="2410499" cy="40576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30000"/>
              </a:lnSpc>
              <a:defRPr lang="ko-KR" altLang="en-US"/>
            </a:pPr>
            <a:endParaRPr lang="ko-KR" altLang="en-US" sz="1600">
              <a:solidFill>
                <a:schemeClr val="bg1">
                  <a:lumMod val="30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37091" name="TextBox 179"/>
          <p:cNvSpPr txBox="1"/>
          <p:nvPr/>
        </p:nvSpPr>
        <p:spPr>
          <a:xfrm>
            <a:off x="5985000" y="4973955"/>
            <a:ext cx="2410499" cy="40576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 algn="ctr">
              <a:lnSpc>
                <a:spcPct val="130000"/>
              </a:lnSpc>
              <a:defRPr lang="ko-KR" altLang="en-US"/>
            </a:pPr>
            <a:endParaRPr lang="ko-KR" altLang="en-US" sz="1600">
              <a:solidFill>
                <a:schemeClr val="bg1">
                  <a:lumMod val="30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37092" name="TextBox 179"/>
          <p:cNvSpPr txBox="1"/>
          <p:nvPr/>
        </p:nvSpPr>
        <p:spPr>
          <a:xfrm>
            <a:off x="5853338" y="4455820"/>
            <a:ext cx="2539966" cy="117729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 </a:t>
            </a: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•</a:t>
            </a:r>
            <a:r>
              <a:rPr lang="en-US" altLang="ko-KR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청렴주간 운영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 </a:t>
            </a: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•</a:t>
            </a:r>
            <a:r>
              <a:rPr lang="en-US" altLang="ko-KR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新목민심서 제작․배포</a:t>
            </a:r>
          </a:p>
          <a:p>
            <a:pPr algn="ctr">
              <a:lnSpc>
                <a:spcPct val="120000"/>
              </a:lnSpc>
              <a:defRPr lang="ko-KR" altLang="en-US"/>
            </a:pPr>
            <a:endParaRPr lang="ko-KR" altLang="en-US" sz="1700">
              <a:solidFill>
                <a:schemeClr val="bg1">
                  <a:lumMod val="30000"/>
                </a:schemeClr>
              </a:solidFill>
              <a:latin typeface="한컴 윤고딕 250"/>
              <a:ea typeface="한컴 윤고딕 250"/>
              <a:cs typeface="Arial"/>
            </a:endParaRPr>
          </a:p>
        </p:txBody>
      </p:sp>
      <p:sp>
        <p:nvSpPr>
          <p:cNvPr id="37093" name="TextBox 179"/>
          <p:cNvSpPr txBox="1"/>
          <p:nvPr/>
        </p:nvSpPr>
        <p:spPr>
          <a:xfrm>
            <a:off x="3346608" y="4523148"/>
            <a:ext cx="2737839" cy="144399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en-US" altLang="ko-KR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•</a:t>
            </a:r>
            <a:r>
              <a:rPr lang="en-US" altLang="ko-KR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간부공무원 청렴교육 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  </a:t>
            </a: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주기적 실시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•</a:t>
            </a:r>
            <a:r>
              <a:rPr lang="en-US" altLang="ko-KR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인허가 취약분야</a:t>
            </a:r>
            <a:r>
              <a:rPr lang="en-US" altLang="ko-KR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감사지적</a:t>
            </a: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en-US" altLang="ko-KR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1700">
                <a:solidFill>
                  <a:schemeClr val="bg1">
                    <a:lumMod val="30000"/>
                  </a:schemeClr>
                </a:solidFill>
                <a:latin typeface="한컴 윤고딕 250"/>
                <a:ea typeface="한컴 윤고딕 250"/>
                <a:cs typeface="Arial"/>
              </a:rPr>
              <a:t>사례 및 청렴교육 실시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5950205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공직윤리 쇄신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6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054" name="타원 119"/>
          <p:cNvSpPr/>
          <p:nvPr/>
        </p:nvSpPr>
        <p:spPr>
          <a:xfrm>
            <a:off x="-777154" y="6111773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064" name="직사각형 37228"/>
          <p:cNvSpPr txBox="1"/>
          <p:nvPr/>
        </p:nvSpPr>
        <p:spPr>
          <a:xfrm>
            <a:off x="604903" y="1145088"/>
            <a:ext cx="5781283" cy="731729"/>
          </a:xfrm>
          <a:prstGeom prst="rect">
            <a:avLst/>
          </a:prstGeom>
        </p:spPr>
        <p:txBody>
          <a:bodyPr wrap="none"/>
          <a:lstStyle/>
          <a:p>
            <a:pPr>
              <a:defRPr lang="ko-KR" altLang="en-US"/>
            </a:pPr>
            <a:r>
              <a:rPr lang="ko-KR" altLang="en-US" sz="2800" spc="5">
                <a:solidFill>
                  <a:schemeClr val="tx1">
                    <a:lumMod val="65000"/>
                    <a:lumOff val="35000"/>
                  </a:schemeClr>
                </a:solidFill>
                <a:latin typeface="한컴 윤고딕 250"/>
                <a:ea typeface="한컴 윤고딕 250"/>
                <a:sym typeface="Wingdings"/>
              </a:rPr>
              <a:t>비리 취약분야 중점 감사 실시</a:t>
            </a:r>
          </a:p>
        </p:txBody>
      </p:sp>
      <p:sp>
        <p:nvSpPr>
          <p:cNvPr id="37171" name="모서리가 둥근 직사각형 2705"/>
          <p:cNvSpPr/>
          <p:nvPr/>
        </p:nvSpPr>
        <p:spPr>
          <a:xfrm rot="16200000">
            <a:off x="3382455" y="-1014865"/>
            <a:ext cx="1789852" cy="8164164"/>
          </a:xfrm>
          <a:prstGeom prst="roundRect">
            <a:avLst>
              <a:gd name="adj" fmla="val 1713"/>
            </a:avLst>
          </a:prstGeom>
          <a:gradFill flip="none" rotWithShape="1">
            <a:gsLst>
              <a:gs pos="0">
                <a:srgbClr val="E8E8E8">
                  <a:alpha val="100000"/>
                </a:srgbClr>
              </a:gs>
              <a:gs pos="39000">
                <a:srgbClr val="FFFFFF">
                  <a:alpha val="100000"/>
                </a:srgbClr>
              </a:gs>
            </a:gsLst>
            <a:lin ang="2400000" scaled="0"/>
            <a:tileRect/>
          </a:gradFill>
          <a:ln w="0" cap="flat" cmpd="sng" algn="ctr">
            <a:noFill/>
            <a:prstDash val="solid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>
            <a:noAutofit/>
          </a:bodyPr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grpSp>
        <p:nvGrpSpPr>
          <p:cNvPr id="37173" name="그룹 104"/>
          <p:cNvGrpSpPr/>
          <p:nvPr/>
        </p:nvGrpSpPr>
        <p:grpSpPr>
          <a:xfrm>
            <a:off x="186556" y="1921506"/>
            <a:ext cx="1917142" cy="491032"/>
            <a:chOff x="1318718" y="4642942"/>
            <a:chExt cx="6468922" cy="491032"/>
          </a:xfrm>
        </p:grpSpPr>
        <p:grpSp>
          <p:nvGrpSpPr>
            <p:cNvPr id="37174" name="그룹 2711"/>
            <p:cNvGrpSpPr/>
            <p:nvPr/>
          </p:nvGrpSpPr>
          <p:grpSpPr>
            <a:xfrm>
              <a:off x="1479430" y="4650580"/>
              <a:ext cx="6188195" cy="483394"/>
              <a:chOff x="1086376" y="4650580"/>
              <a:chExt cx="6974301" cy="483394"/>
            </a:xfrm>
          </p:grpSpPr>
          <p:sp>
            <p:nvSpPr>
              <p:cNvPr id="37175" name="이등변 삼각형 2708"/>
              <p:cNvSpPr/>
              <p:nvPr/>
            </p:nvSpPr>
            <p:spPr>
              <a:xfrm>
                <a:off x="7715921" y="4650580"/>
                <a:ext cx="344756" cy="314325"/>
              </a:xfrm>
              <a:prstGeom prst="triangle">
                <a:avLst>
                  <a:gd name="adj" fmla="val 50000"/>
                </a:avLst>
              </a:prstGeom>
              <a:solidFill>
                <a:srgbClr val="595332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algn="ctr" defTabSz="914400" eaLnBrk="1" latinLnBrk="1" hangingPunct="1">
                  <a:defRPr lang="ko-KR" altLang="en-US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7176" name="이등변 삼각형 2707"/>
              <p:cNvSpPr/>
              <p:nvPr/>
            </p:nvSpPr>
            <p:spPr>
              <a:xfrm>
                <a:off x="1086376" y="4650580"/>
                <a:ext cx="344756" cy="314325"/>
              </a:xfrm>
              <a:prstGeom prst="triangle">
                <a:avLst>
                  <a:gd name="adj" fmla="val 50000"/>
                </a:avLst>
              </a:prstGeom>
              <a:solidFill>
                <a:srgbClr val="595332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algn="ctr" defTabSz="914400" eaLnBrk="1" latinLnBrk="1" hangingPunct="1">
                  <a:defRPr lang="ko-KR" altLang="en-US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grpSp>
            <p:nvGrpSpPr>
              <p:cNvPr id="37177" name="그룹 2710"/>
              <p:cNvGrpSpPr/>
              <p:nvPr/>
            </p:nvGrpSpPr>
            <p:grpSpPr>
              <a:xfrm>
                <a:off x="1259633" y="4653135"/>
                <a:ext cx="6624736" cy="480839"/>
                <a:chOff x="1259632" y="4653136"/>
                <a:chExt cx="6624736" cy="566564"/>
              </a:xfrm>
            </p:grpSpPr>
            <p:sp>
              <p:nvSpPr>
                <p:cNvPr id="37178" name="직사각형 2706"/>
                <p:cNvSpPr/>
                <p:nvPr/>
              </p:nvSpPr>
              <p:spPr>
                <a:xfrm>
                  <a:off x="1259632" y="4653136"/>
                  <a:ext cx="6624736" cy="566564"/>
                </a:xfrm>
                <a:prstGeom prst="rect">
                  <a:avLst/>
                </a:prstGeom>
                <a:solidFill>
                  <a:srgbClr val="948A54">
                    <a:alpha val="100000"/>
                  </a:srgbClr>
                </a:solidFill>
                <a:ln w="1905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vert="horz" wrap="square" lIns="91440" tIns="45720" rIns="91440" bIns="45720" anchor="ctr">
                  <a:noAutofit/>
                </a:bodyPr>
                <a:lstStyle/>
                <a:p>
                  <a:pPr marL="0" algn="ctr" defTabSz="914400" eaLnBrk="1" latinLnBrk="1" hangingPunct="1">
                    <a:defRPr lang="ko-KR" altLang="en-US"/>
                  </a:pPr>
                  <a:endParaRPr lang="ko-KR" altLang="en-US" sz="1800" b="0" i="0" spc="5">
                    <a:solidFill>
                      <a:srgbClr val="FFFFFF"/>
                    </a:solidFill>
                    <a:latin typeface="함초롬돋움"/>
                    <a:ea typeface="함초롬돋움"/>
                  </a:endParaRPr>
                </a:p>
              </p:txBody>
            </p:sp>
            <p:sp>
              <p:nvSpPr>
                <p:cNvPr id="37179" name="직사각형 2709"/>
                <p:cNvSpPr/>
                <p:nvPr/>
              </p:nvSpPr>
              <p:spPr>
                <a:xfrm>
                  <a:off x="1259632" y="4653136"/>
                  <a:ext cx="6624736" cy="278532"/>
                </a:xfrm>
                <a:prstGeom prst="rect">
                  <a:avLst/>
                </a:prstGeom>
                <a:solidFill>
                  <a:srgbClr val="FFFFFF">
                    <a:alpha val="7840"/>
                  </a:srgbClr>
                </a:solidFill>
                <a:ln w="1905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algn="ctr" defTabSz="914400" eaLnBrk="1" latinLnBrk="1" hangingPunct="1">
                    <a:defRPr lang="ko-KR" altLang="en-US"/>
                  </a:pPr>
                  <a:endParaRPr lang="ko-KR" altLang="en-US" sz="1800" b="0" i="0" spc="5">
                    <a:solidFill>
                      <a:srgbClr val="FFFFFF"/>
                    </a:solidFill>
                    <a:latin typeface="함초롬돋움"/>
                    <a:ea typeface="함초롬돋움"/>
                  </a:endParaRPr>
                </a:p>
              </p:txBody>
            </p:sp>
          </p:grpSp>
        </p:grpSp>
        <p:sp>
          <p:nvSpPr>
            <p:cNvPr id="37180" name="TextBox 2712"/>
            <p:cNvSpPr txBox="1"/>
            <p:nvPr/>
          </p:nvSpPr>
          <p:spPr>
            <a:xfrm>
              <a:off x="2148980" y="4690351"/>
              <a:ext cx="4735831" cy="4199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algn="ctr" defTabSz="914400" eaLnBrk="1" latinLnBrk="1" hangingPunct="1">
                <a:defRPr lang="ko-KR" altLang="en-US"/>
              </a:pPr>
              <a:r>
                <a:rPr lang="ko-KR" altLang="en-US" sz="2200" b="0" i="0" spc="5">
                  <a:solidFill>
                    <a:srgbClr val="FFFFFF"/>
                  </a:solidFill>
                  <a:latin typeface="한컴 윤고딕 250"/>
                  <a:ea typeface="한컴 윤고딕 250"/>
                  <a:cs typeface="Arial"/>
                </a:rPr>
                <a:t>감사대상</a:t>
              </a:r>
            </a:p>
          </p:txBody>
        </p:sp>
        <p:sp>
          <p:nvSpPr>
            <p:cNvPr id="37181" name="타원 2713"/>
            <p:cNvSpPr/>
            <p:nvPr/>
          </p:nvSpPr>
          <p:spPr>
            <a:xfrm rot="5400000">
              <a:off x="4508640" y="1453020"/>
              <a:ext cx="89078" cy="6468922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5176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FFFFFF"/>
                </a:solidFill>
                <a:latin typeface="함초롬돋움"/>
                <a:ea typeface="함초롬돋움"/>
              </a:endParaRPr>
            </a:p>
          </p:txBody>
        </p:sp>
      </p:grpSp>
      <p:sp>
        <p:nvSpPr>
          <p:cNvPr id="37182" name="제목 1"/>
          <p:cNvSpPr txBox="1"/>
          <p:nvPr/>
        </p:nvSpPr>
        <p:spPr>
          <a:xfrm>
            <a:off x="657748" y="2377662"/>
            <a:ext cx="7828502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900" b="0" i="0" spc="5">
                <a:solidFill>
                  <a:srgbClr val="808080"/>
                </a:solidFill>
              </a:rPr>
              <a:t>  </a:t>
            </a:r>
            <a:r>
              <a:rPr lang="ko-KR" altLang="en-US" sz="2000" b="0" i="0" spc="5">
                <a:solidFill>
                  <a:srgbClr val="000000"/>
                </a:solidFill>
                <a:latin typeface="한컴 윤고딕 230"/>
                <a:ea typeface="한컴 윤고딕 230"/>
              </a:rPr>
              <a:t>감사주기, 위험도 등을 고려</a:t>
            </a:r>
            <a:r>
              <a:rPr lang="ko-KR" altLang="en-US" sz="1800" b="0" i="0" spc="5">
                <a:solidFill>
                  <a:srgbClr val="000000"/>
                </a:solidFill>
                <a:latin typeface="한컴 윤고딕 230"/>
                <a:ea typeface="한컴 윤고딕 230"/>
              </a:rPr>
              <a:t> </a:t>
            </a:r>
            <a:r>
              <a:rPr lang="ko-KR" altLang="en-US" sz="2100" i="0" spc="5">
                <a:solidFill>
                  <a:schemeClr val="accent1">
                    <a:lumMod val="70000"/>
                  </a:schemeClr>
                </a:solidFill>
                <a:latin typeface="한컴 윤고딕 250"/>
                <a:ea typeface="한컴 윤고딕 250"/>
              </a:rPr>
              <a:t>비리 취약분야에 대한 정기 종합감사</a:t>
            </a:r>
          </a:p>
        </p:txBody>
      </p:sp>
      <p:sp>
        <p:nvSpPr>
          <p:cNvPr id="37183" name="제목 1"/>
          <p:cNvSpPr txBox="1"/>
          <p:nvPr/>
        </p:nvSpPr>
        <p:spPr>
          <a:xfrm>
            <a:off x="680705" y="2924944"/>
            <a:ext cx="7032578" cy="504056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900" b="0" i="0" spc="-385">
                <a:solidFill>
                  <a:srgbClr val="808080"/>
                </a:solidFill>
              </a:rPr>
              <a:t>  </a:t>
            </a:r>
            <a:r>
              <a:rPr lang="ko-KR" altLang="en-US" sz="2000" b="0" i="0" spc="5">
                <a:solidFill>
                  <a:srgbClr val="000000"/>
                </a:solidFill>
                <a:latin typeface="한컴 윤고딕 230"/>
                <a:ea typeface="한컴 윤고딕 230"/>
              </a:rPr>
              <a:t>예산누수가 우려되는 보조금, 민간위탁 등</a:t>
            </a:r>
            <a:r>
              <a:rPr lang="ko-KR" altLang="en-US" sz="1800" b="0" i="0" spc="5">
                <a:solidFill>
                  <a:srgbClr val="000000"/>
                </a:solidFill>
                <a:latin typeface="한컴 윤고딕 230"/>
                <a:ea typeface="한컴 윤고딕 230"/>
              </a:rPr>
              <a:t> </a:t>
            </a:r>
            <a:r>
              <a:rPr lang="ko-KR" altLang="en-US" sz="2100" b="0" i="0" spc="5">
                <a:solidFill>
                  <a:schemeClr val="accent1">
                    <a:lumMod val="70000"/>
                  </a:schemeClr>
                </a:solidFill>
                <a:latin typeface="한컴 윤고딕 250"/>
                <a:ea typeface="한컴 윤고딕 250"/>
              </a:rPr>
              <a:t>취약분야 특정감사</a:t>
            </a:r>
            <a:r>
              <a:rPr lang="ko-KR" altLang="en-US" sz="2100" b="0" i="0" spc="5">
                <a:solidFill>
                  <a:schemeClr val="accent1">
                    <a:lumMod val="90000"/>
                  </a:schemeClr>
                </a:solidFill>
                <a:latin typeface="한컴 윤고딕 250"/>
                <a:ea typeface="한컴 윤고딕 250"/>
              </a:rPr>
              <a:t> </a:t>
            </a:r>
          </a:p>
        </p:txBody>
      </p:sp>
      <p:sp>
        <p:nvSpPr>
          <p:cNvPr id="37184" name="제목 1"/>
          <p:cNvSpPr txBox="1"/>
          <p:nvPr/>
        </p:nvSpPr>
        <p:spPr>
          <a:xfrm>
            <a:off x="654609" y="3309013"/>
            <a:ext cx="7900087" cy="732727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900" b="0" i="0" spc="-385">
                <a:solidFill>
                  <a:srgbClr val="808080"/>
                </a:solidFill>
              </a:rPr>
              <a:t>  </a:t>
            </a:r>
            <a:r>
              <a:rPr lang="ko-KR" altLang="en-US" sz="2000" b="0" i="0" spc="5">
                <a:solidFill>
                  <a:srgbClr val="000000"/>
                </a:solidFill>
                <a:latin typeface="한컴 윤고딕 230"/>
                <a:ea typeface="한컴 윤고딕 230"/>
              </a:rPr>
              <a:t>시의회, 언론, 시민단체 등에서</a:t>
            </a:r>
            <a:r>
              <a:rPr lang="ko-KR" altLang="en-US" sz="1800" b="0" i="0" spc="5">
                <a:solidFill>
                  <a:srgbClr val="000000"/>
                </a:solidFill>
                <a:latin typeface="한컴 윤고딕 230"/>
                <a:ea typeface="한컴 윤고딕 230"/>
              </a:rPr>
              <a:t> </a:t>
            </a:r>
            <a:r>
              <a:rPr lang="ko-KR" altLang="en-US" sz="2100" i="0" spc="5">
                <a:solidFill>
                  <a:schemeClr val="accent1">
                    <a:lumMod val="70000"/>
                  </a:schemeClr>
                </a:solidFill>
                <a:latin typeface="한컴 윤고딕 250"/>
                <a:ea typeface="한컴 윤고딕 250"/>
              </a:rPr>
              <a:t>비리의혹 제기된 기관에 대해 중점감사</a:t>
            </a:r>
            <a:r>
              <a:rPr lang="ko-KR" altLang="en-US" sz="1900" b="0" i="0" spc="5">
                <a:solidFill>
                  <a:schemeClr val="accent1">
                    <a:lumMod val="70000"/>
                  </a:schemeClr>
                </a:solidFill>
                <a:latin typeface="한컴 윤고딕 230"/>
                <a:ea typeface="한컴 윤고딕 230"/>
              </a:rPr>
              <a:t> </a:t>
            </a:r>
          </a:p>
        </p:txBody>
      </p:sp>
      <p:grpSp>
        <p:nvGrpSpPr>
          <p:cNvPr id="37185" name="그룹 101"/>
          <p:cNvGrpSpPr/>
          <p:nvPr/>
        </p:nvGrpSpPr>
        <p:grpSpPr>
          <a:xfrm>
            <a:off x="221414" y="4633122"/>
            <a:ext cx="8164164" cy="1793630"/>
            <a:chOff x="787400" y="4965725"/>
            <a:chExt cx="7505700" cy="1361768"/>
          </a:xfrm>
        </p:grpSpPr>
        <p:sp>
          <p:nvSpPr>
            <p:cNvPr id="37186" name="모서리가 둥근 직사각형 2705"/>
            <p:cNvSpPr/>
            <p:nvPr/>
          </p:nvSpPr>
          <p:spPr>
            <a:xfrm rot="16200000">
              <a:off x="3860800" y="1892325"/>
              <a:ext cx="1358900" cy="7505700"/>
            </a:xfrm>
            <a:prstGeom prst="roundRect">
              <a:avLst>
                <a:gd name="adj" fmla="val 1713"/>
              </a:avLst>
            </a:prstGeom>
            <a:gradFill flip="none" rotWithShape="1">
              <a:gsLst>
                <a:gs pos="0">
                  <a:srgbClr val="E8E8E8">
                    <a:alpha val="100000"/>
                  </a:srgbClr>
                </a:gs>
                <a:gs pos="39000">
                  <a:srgbClr val="FFFFFF">
                    <a:alpha val="100000"/>
                  </a:srgbClr>
                </a:gs>
              </a:gsLst>
              <a:lin ang="2400000" scaled="0"/>
              <a:tileRect/>
            </a:gradFill>
            <a:ln w="0" cap="flat" cmpd="sng" algn="ctr">
              <a:noFill/>
              <a:prstDash val="solid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>
              <a:noAutofit/>
            </a:bodyPr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FFFFFF"/>
                </a:solidFill>
                <a:latin typeface="함초롬돋움"/>
                <a:ea typeface="함초롬돋움"/>
              </a:endParaRPr>
            </a:p>
          </p:txBody>
        </p:sp>
        <p:pic>
          <p:nvPicPr>
            <p:cNvPr id="37187" name="그림 2743" descr="580-1.png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6108553" y="4981575"/>
              <a:ext cx="2183375" cy="1345918"/>
            </a:xfrm>
            <a:prstGeom prst="rect">
              <a:avLst/>
            </a:prstGeom>
            <a:ln w="0"/>
          </p:spPr>
        </p:pic>
      </p:grpSp>
      <p:grpSp>
        <p:nvGrpSpPr>
          <p:cNvPr id="37188" name="그룹 104"/>
          <p:cNvGrpSpPr/>
          <p:nvPr/>
        </p:nvGrpSpPr>
        <p:grpSpPr>
          <a:xfrm>
            <a:off x="329425" y="4302515"/>
            <a:ext cx="1741901" cy="483389"/>
            <a:chOff x="1479427" y="4650579"/>
            <a:chExt cx="6232394" cy="483389"/>
          </a:xfrm>
        </p:grpSpPr>
        <p:grpSp>
          <p:nvGrpSpPr>
            <p:cNvPr id="37189" name="그룹 2711"/>
            <p:cNvGrpSpPr/>
            <p:nvPr/>
          </p:nvGrpSpPr>
          <p:grpSpPr>
            <a:xfrm>
              <a:off x="1479427" y="4650579"/>
              <a:ext cx="6188195" cy="483389"/>
              <a:chOff x="1086376" y="4650580"/>
              <a:chExt cx="6974301" cy="483389"/>
            </a:xfrm>
          </p:grpSpPr>
          <p:sp>
            <p:nvSpPr>
              <p:cNvPr id="37190" name="이등변 삼각형 2708"/>
              <p:cNvSpPr/>
              <p:nvPr/>
            </p:nvSpPr>
            <p:spPr>
              <a:xfrm>
                <a:off x="7715921" y="4650580"/>
                <a:ext cx="344756" cy="314325"/>
              </a:xfrm>
              <a:prstGeom prst="triangle">
                <a:avLst>
                  <a:gd name="adj" fmla="val 50000"/>
                </a:avLst>
              </a:prstGeom>
              <a:solidFill>
                <a:srgbClr val="595332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algn="ctr" defTabSz="914400" eaLnBrk="1" latinLnBrk="1" hangingPunct="1">
                  <a:defRPr lang="ko-KR" altLang="en-US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7191" name="이등변 삼각형 2707"/>
              <p:cNvSpPr/>
              <p:nvPr/>
            </p:nvSpPr>
            <p:spPr>
              <a:xfrm>
                <a:off x="1086376" y="4650580"/>
                <a:ext cx="344756" cy="314325"/>
              </a:xfrm>
              <a:prstGeom prst="triangle">
                <a:avLst>
                  <a:gd name="adj" fmla="val 50000"/>
                </a:avLst>
              </a:prstGeom>
              <a:solidFill>
                <a:srgbClr val="595332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algn="ctr" defTabSz="914400" eaLnBrk="1" latinLnBrk="1" hangingPunct="1">
                  <a:defRPr lang="ko-KR" altLang="en-US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grpSp>
            <p:nvGrpSpPr>
              <p:cNvPr id="37192" name="그룹 2710"/>
              <p:cNvGrpSpPr/>
              <p:nvPr/>
            </p:nvGrpSpPr>
            <p:grpSpPr>
              <a:xfrm>
                <a:off x="1259631" y="4653130"/>
                <a:ext cx="6624733" cy="480839"/>
                <a:chOff x="1259632" y="4653136"/>
                <a:chExt cx="6624736" cy="566564"/>
              </a:xfrm>
            </p:grpSpPr>
            <p:sp>
              <p:nvSpPr>
                <p:cNvPr id="37193" name="직사각형 2706"/>
                <p:cNvSpPr/>
                <p:nvPr/>
              </p:nvSpPr>
              <p:spPr>
                <a:xfrm>
                  <a:off x="1259632" y="4653136"/>
                  <a:ext cx="6624736" cy="566564"/>
                </a:xfrm>
                <a:prstGeom prst="rect">
                  <a:avLst/>
                </a:prstGeom>
                <a:solidFill>
                  <a:srgbClr val="828282">
                    <a:alpha val="100000"/>
                  </a:srgbClr>
                </a:solidFill>
                <a:ln w="1905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vert="horz" wrap="square" lIns="91440" tIns="45720" rIns="91440" bIns="45720" anchor="ctr">
                  <a:noAutofit/>
                </a:bodyPr>
                <a:lstStyle/>
                <a:p>
                  <a:pPr marL="0" algn="ctr" defTabSz="914400" eaLnBrk="1" latinLnBrk="1" hangingPunct="1">
                    <a:defRPr lang="ko-KR" altLang="en-US"/>
                  </a:pPr>
                  <a:endParaRPr lang="ko-KR" altLang="en-US" sz="1800" b="0" i="0" spc="5">
                    <a:solidFill>
                      <a:srgbClr val="FFFFFF"/>
                    </a:solidFill>
                    <a:latin typeface="함초롬돋움"/>
                    <a:ea typeface="함초롬돋움"/>
                  </a:endParaRPr>
                </a:p>
              </p:txBody>
            </p:sp>
            <p:sp>
              <p:nvSpPr>
                <p:cNvPr id="37194" name="직사각형 2709"/>
                <p:cNvSpPr/>
                <p:nvPr/>
              </p:nvSpPr>
              <p:spPr>
                <a:xfrm>
                  <a:off x="1259632" y="4653136"/>
                  <a:ext cx="6624736" cy="278532"/>
                </a:xfrm>
                <a:prstGeom prst="rect">
                  <a:avLst/>
                </a:prstGeom>
                <a:solidFill>
                  <a:srgbClr val="828282">
                    <a:alpha val="100000"/>
                  </a:srgbClr>
                </a:solidFill>
                <a:ln w="19050" cap="flat" cmpd="sng" algn="ctr">
                  <a:noFill/>
                  <a:prstDash val="solid"/>
                </a:ln>
                <a:effectLst/>
              </p:spPr>
              <p:txBody>
                <a:bodyPr vert="horz" wrap="square" lIns="91440" tIns="45720" rIns="91440" bIns="45720" anchor="ctr">
                  <a:noAutofit/>
                </a:bodyPr>
                <a:lstStyle/>
                <a:p>
                  <a:pPr marL="0" algn="ctr" defTabSz="914400" eaLnBrk="1" latinLnBrk="1" hangingPunct="1">
                    <a:defRPr lang="ko-KR" altLang="en-US"/>
                  </a:pPr>
                  <a:endParaRPr lang="ko-KR" altLang="en-US" sz="1800" b="0" i="0" spc="5">
                    <a:solidFill>
                      <a:srgbClr val="FFFFFF"/>
                    </a:solidFill>
                    <a:latin typeface="함초롬돋움"/>
                    <a:ea typeface="함초롬돋움"/>
                  </a:endParaRPr>
                </a:p>
              </p:txBody>
            </p:sp>
          </p:grpSp>
        </p:grpSp>
        <p:sp>
          <p:nvSpPr>
            <p:cNvPr id="37195" name="TextBox 2712"/>
            <p:cNvSpPr txBox="1"/>
            <p:nvPr/>
          </p:nvSpPr>
          <p:spPr>
            <a:xfrm>
              <a:off x="1711055" y="4691610"/>
              <a:ext cx="6000766" cy="4230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algn="ctr" defTabSz="914400" eaLnBrk="1" latinLnBrk="1" hangingPunct="1">
                <a:defRPr lang="ko-KR" altLang="en-US"/>
              </a:pPr>
              <a:r>
                <a:rPr lang="ko-KR" altLang="en-US" sz="2200" b="0" i="0" spc="5">
                  <a:solidFill>
                    <a:srgbClr val="FFFFFF"/>
                  </a:solidFill>
                  <a:latin typeface="한컴 윤고딕 250"/>
                  <a:ea typeface="한컴 윤고딕 250"/>
                  <a:cs typeface="Arial"/>
                </a:rPr>
                <a:t>추진계획</a:t>
              </a:r>
            </a:p>
          </p:txBody>
        </p:sp>
      </p:grpSp>
      <p:sp>
        <p:nvSpPr>
          <p:cNvPr id="37196" name="Freeform 5"/>
          <p:cNvSpPr/>
          <p:nvPr/>
        </p:nvSpPr>
        <p:spPr>
          <a:xfrm>
            <a:off x="513732" y="2728736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BCB488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>
            <a:noAutofit/>
          </a:bodyPr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 spc="5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197" name="Freeform 5"/>
          <p:cNvSpPr/>
          <p:nvPr/>
        </p:nvSpPr>
        <p:spPr>
          <a:xfrm>
            <a:off x="500685" y="3142642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BCB488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>
            <a:noAutofit/>
          </a:bodyPr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 spc="5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198" name="Freeform 5"/>
          <p:cNvSpPr/>
          <p:nvPr/>
        </p:nvSpPr>
        <p:spPr>
          <a:xfrm>
            <a:off x="500685" y="3604206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BCB488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>
            <a:noAutofit/>
          </a:bodyPr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 spc="5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199" name="Freeform 5"/>
          <p:cNvSpPr/>
          <p:nvPr/>
        </p:nvSpPr>
        <p:spPr>
          <a:xfrm>
            <a:off x="571546" y="5296602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CCCCCC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>
            <a:noAutofit/>
          </a:bodyPr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 spc="5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202" name="제목 1"/>
          <p:cNvSpPr txBox="1"/>
          <p:nvPr/>
        </p:nvSpPr>
        <p:spPr>
          <a:xfrm>
            <a:off x="785680" y="5168286"/>
            <a:ext cx="7572638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900" b="0" i="0" spc="5">
                <a:solidFill>
                  <a:srgbClr val="808080"/>
                </a:solidFill>
              </a:rPr>
              <a:t>  </a:t>
            </a:r>
            <a:r>
              <a:rPr lang="ko-KR" altLang="en-US" sz="2000" b="0" i="0" spc="5">
                <a:solidFill>
                  <a:srgbClr val="000000"/>
                </a:solidFill>
                <a:latin typeface="한컴 윤고딕 230"/>
                <a:ea typeface="한컴 윤고딕 230"/>
              </a:rPr>
              <a:t>9월부터 서울시 및 산하기관 계약심사제도 운영실태 외에 </a:t>
            </a:r>
            <a:r>
              <a:rPr lang="ko-KR" altLang="en-US" sz="2100" b="1" i="0" spc="5">
                <a:solidFill>
                  <a:srgbClr val="000000"/>
                </a:solidFill>
                <a:latin typeface="한컴 윤고딕 230"/>
                <a:ea typeface="한컴 윤고딕 230"/>
              </a:rPr>
              <a:t>주요 대민 </a:t>
            </a:r>
          </a:p>
          <a:p>
            <a:pPr marL="0" lvl="0" indent="0" algn="l" defTabSz="914400" eaLnBrk="1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100" b="1" i="0" spc="5">
                <a:solidFill>
                  <a:srgbClr val="000000"/>
                </a:solidFill>
                <a:latin typeface="한컴 윤고딕 230"/>
                <a:ea typeface="한컴 윤고딕 230"/>
              </a:rPr>
              <a:t> 업무인 상수도, 공유재산 관리, 지방세(시세) 부과 징수</a:t>
            </a:r>
            <a:r>
              <a:rPr lang="ko-KR" altLang="en-US" sz="2000" b="0" i="0" spc="5">
                <a:solidFill>
                  <a:srgbClr val="000000"/>
                </a:solidFill>
                <a:latin typeface="한컴 윤고딕 230"/>
                <a:ea typeface="한컴 윤고딕 230"/>
              </a:rPr>
              <a:t> 실태 등 감사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6785273" cy="394152"/>
          </a:xfrm>
        </p:spPr>
        <p:txBody>
          <a:bodyPr/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공직윤리 쇄신</a:t>
            </a:r>
          </a:p>
        </p:txBody>
      </p:sp>
      <p:sp>
        <p:nvSpPr>
          <p:cNvPr id="39" name="제목 8"/>
          <p:cNvSpPr txBox="1"/>
          <p:nvPr/>
        </p:nvSpPr>
        <p:spPr>
          <a:xfrm>
            <a:off x="-191825" y="0"/>
            <a:ext cx="1509620" cy="10207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E6A7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spcAft>
                <a:spcPct val="0"/>
              </a:spcAft>
              <a:defRPr lang="ko-KR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6</a:t>
            </a:r>
            <a:r>
              <a:rPr lang="en-US" altLang="ko-KR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 </a:t>
            </a:r>
          </a:p>
        </p:txBody>
      </p:sp>
      <p:sp>
        <p:nvSpPr>
          <p:cNvPr id="36996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997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054" name="타원 119"/>
          <p:cNvSpPr/>
          <p:nvPr/>
        </p:nvSpPr>
        <p:spPr>
          <a:xfrm>
            <a:off x="-777154" y="6111773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37230" name="그룹 17"/>
          <p:cNvGrpSpPr/>
          <p:nvPr/>
        </p:nvGrpSpPr>
        <p:grpSpPr>
          <a:xfrm rot="420000">
            <a:off x="333101" y="1510071"/>
            <a:ext cx="354476" cy="331662"/>
            <a:chOff x="827476" y="1249924"/>
            <a:chExt cx="1045009" cy="1199114"/>
          </a:xfrm>
        </p:grpSpPr>
        <p:sp>
          <p:nvSpPr>
            <p:cNvPr id="37231" name="자유형 18"/>
            <p:cNvSpPr/>
            <p:nvPr/>
          </p:nvSpPr>
          <p:spPr>
            <a:xfrm>
              <a:off x="827476" y="1249924"/>
              <a:ext cx="1045009" cy="1199114"/>
            </a:xfrm>
            <a:custGeom>
              <a:avLst/>
              <a:gdLst/>
              <a:ahLst/>
              <a:cxn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1AB4E4">
                <a:alpha val="100000"/>
              </a:srgbClr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000000"/>
                </a:solidFill>
                <a:latin typeface="함초롬돋움"/>
                <a:ea typeface="함초롬돋움"/>
              </a:endParaRPr>
            </a:p>
          </p:txBody>
        </p:sp>
        <p:sp>
          <p:nvSpPr>
            <p:cNvPr id="37232" name="자유형 19"/>
            <p:cNvSpPr/>
            <p:nvPr/>
          </p:nvSpPr>
          <p:spPr>
            <a:xfrm>
              <a:off x="827476" y="1626364"/>
              <a:ext cx="875103" cy="822674"/>
            </a:xfrm>
            <a:custGeom>
              <a:avLst/>
              <a:gdLst/>
              <a:ahLst/>
              <a:cxn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488AC">
                <a:alpha val="100000"/>
              </a:srgbClr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000000"/>
                </a:solidFill>
                <a:latin typeface="함초롬돋움"/>
                <a:ea typeface="함초롬돋움"/>
              </a:endParaRPr>
            </a:p>
          </p:txBody>
        </p:sp>
      </p:grpSp>
      <p:sp>
        <p:nvSpPr>
          <p:cNvPr id="37233" name="직사각형 20"/>
          <p:cNvSpPr/>
          <p:nvPr/>
        </p:nvSpPr>
        <p:spPr>
          <a:xfrm>
            <a:off x="1035573" y="1400811"/>
            <a:ext cx="7379651" cy="67012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500" b="0" i="0" spc="5">
                <a:solidFill>
                  <a:srgbClr val="1488AC"/>
                </a:solidFill>
                <a:latin typeface="한컴 윤고딕 250"/>
                <a:ea typeface="한컴 윤고딕 250"/>
                <a:sym typeface="Wingdings"/>
              </a:rPr>
              <a:t>직원대상 맞춤형 청렴교육 활성화</a:t>
            </a:r>
          </a:p>
        </p:txBody>
      </p:sp>
      <p:sp>
        <p:nvSpPr>
          <p:cNvPr id="37234" name="제목 1"/>
          <p:cNvSpPr txBox="1"/>
          <p:nvPr/>
        </p:nvSpPr>
        <p:spPr>
          <a:xfrm>
            <a:off x="1425927" y="2161863"/>
            <a:ext cx="7268688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800" b="1" i="1" spc="5">
                <a:solidFill>
                  <a:srgbClr val="953735"/>
                </a:solidFill>
              </a:rPr>
              <a:t> </a:t>
            </a:r>
            <a:r>
              <a:rPr lang="ko-KR" altLang="en-US" sz="1800" b="1" i="1" spc="5">
                <a:solidFill>
                  <a:schemeClr val="accent2">
                    <a:lumMod val="90000"/>
                  </a:schemeClr>
                </a:solidFill>
              </a:rPr>
              <a:t> </a:t>
            </a:r>
            <a:r>
              <a:rPr lang="ko-KR" altLang="en-US" sz="2200">
                <a:solidFill>
                  <a:schemeClr val="tx2"/>
                </a:solidFill>
                <a:latin typeface="한컴 윤고딕 240"/>
                <a:ea typeface="한컴 윤고딕 240"/>
                <a:cs typeface="+mj-cs"/>
              </a:rPr>
              <a:t>함께 서울 아카데미, 정례조례 등 활용 간부 청렴 교육 실시</a:t>
            </a:r>
          </a:p>
        </p:txBody>
      </p:sp>
      <p:sp>
        <p:nvSpPr>
          <p:cNvPr id="37235" name="제목 1"/>
          <p:cNvSpPr txBox="1"/>
          <p:nvPr/>
        </p:nvSpPr>
        <p:spPr>
          <a:xfrm>
            <a:off x="1429988" y="2717862"/>
            <a:ext cx="7714012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800" b="0" i="0" spc="5">
                <a:solidFill>
                  <a:srgbClr val="000000"/>
                </a:solidFill>
              </a:rPr>
              <a:t>  </a:t>
            </a:r>
            <a:r>
              <a:rPr lang="ko-KR" altLang="en-US" sz="2200">
                <a:solidFill>
                  <a:schemeClr val="tx1"/>
                </a:solidFill>
                <a:latin typeface="한컴 윤고딕 240"/>
                <a:ea typeface="한컴 윤고딕 240"/>
                <a:cs typeface="+mj-cs"/>
              </a:rPr>
              <a:t>기관(부서)별 청렴자율준수제 평가에 교육실적 반영</a:t>
            </a:r>
          </a:p>
        </p:txBody>
      </p:sp>
      <p:sp>
        <p:nvSpPr>
          <p:cNvPr id="37236" name="Freeform 5"/>
          <p:cNvSpPr/>
          <p:nvPr/>
        </p:nvSpPr>
        <p:spPr>
          <a:xfrm>
            <a:off x="1246190" y="2475896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 spc="5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237" name="Freeform 5"/>
          <p:cNvSpPr/>
          <p:nvPr/>
        </p:nvSpPr>
        <p:spPr>
          <a:xfrm>
            <a:off x="1249733" y="2963108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 spc="5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cxnSp>
        <p:nvCxnSpPr>
          <p:cNvPr id="37238" name="직선 연결선 55"/>
          <p:cNvCxnSpPr/>
          <p:nvPr/>
        </p:nvCxnSpPr>
        <p:spPr>
          <a:xfrm>
            <a:off x="1175552" y="1957172"/>
            <a:ext cx="7545698" cy="0"/>
          </a:xfrm>
          <a:prstGeom prst="line">
            <a:avLst/>
          </a:prstGeom>
          <a:ln w="9523" cap="rnd" cmpd="sng" algn="ctr">
            <a:solidFill>
              <a:srgbClr val="1488AC"/>
            </a:solidFill>
            <a:prstDash val="dash"/>
            <a:round/>
          </a:ln>
        </p:spPr>
      </p:cxnSp>
      <p:grpSp>
        <p:nvGrpSpPr>
          <p:cNvPr id="37240" name="그룹 21"/>
          <p:cNvGrpSpPr/>
          <p:nvPr/>
        </p:nvGrpSpPr>
        <p:grpSpPr>
          <a:xfrm rot="420000">
            <a:off x="334162" y="3785171"/>
            <a:ext cx="357597" cy="348722"/>
            <a:chOff x="827476" y="3116101"/>
            <a:chExt cx="1045009" cy="1199114"/>
          </a:xfrm>
        </p:grpSpPr>
        <p:sp>
          <p:nvSpPr>
            <p:cNvPr id="37241" name="자유형 22"/>
            <p:cNvSpPr/>
            <p:nvPr/>
          </p:nvSpPr>
          <p:spPr>
            <a:xfrm>
              <a:off x="827476" y="3116101"/>
              <a:ext cx="1045009" cy="1199114"/>
            </a:xfrm>
            <a:custGeom>
              <a:avLst/>
              <a:gdLst/>
              <a:ahLst/>
              <a:cxn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305080">
                <a:alpha val="100000"/>
              </a:srgbClr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000000"/>
                </a:solidFill>
                <a:latin typeface="함초롬돋움"/>
                <a:ea typeface="함초롬돋움"/>
              </a:endParaRPr>
            </a:p>
          </p:txBody>
        </p:sp>
        <p:sp>
          <p:nvSpPr>
            <p:cNvPr id="37242" name="자유형 23"/>
            <p:cNvSpPr/>
            <p:nvPr/>
          </p:nvSpPr>
          <p:spPr>
            <a:xfrm>
              <a:off x="827476" y="3492485"/>
              <a:ext cx="875103" cy="822730"/>
            </a:xfrm>
            <a:custGeom>
              <a:avLst/>
              <a:gdLst/>
              <a:ahLst/>
              <a:cxn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F3351">
                <a:alpha val="100000"/>
              </a:srgbClr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000000"/>
                </a:solidFill>
                <a:latin typeface="함초롬돋움"/>
                <a:ea typeface="함초롬돋움"/>
              </a:endParaRPr>
            </a:p>
          </p:txBody>
        </p:sp>
      </p:grpSp>
      <p:sp>
        <p:nvSpPr>
          <p:cNvPr id="37243" name="직사각형 24"/>
          <p:cNvSpPr/>
          <p:nvPr/>
        </p:nvSpPr>
        <p:spPr>
          <a:xfrm>
            <a:off x="834309" y="3429000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i="0" spc="5">
                <a:solidFill>
                  <a:srgbClr val="305080"/>
                </a:solidFill>
                <a:latin typeface="한컴 윤고딕 250"/>
                <a:ea typeface="한컴 윤고딕 250"/>
                <a:sym typeface="Wingdings"/>
              </a:rPr>
              <a:t> </a:t>
            </a:r>
            <a:r>
              <a:rPr lang="ko-KR" altLang="en-US" sz="2500" i="0" spc="5">
                <a:solidFill>
                  <a:srgbClr val="305080"/>
                </a:solidFill>
                <a:latin typeface="한컴 윤고딕 250"/>
                <a:ea typeface="한컴 윤고딕 250"/>
                <a:sym typeface="Wingdings"/>
              </a:rPr>
              <a:t>조직 내 청렴문화 확산</a:t>
            </a:r>
          </a:p>
          <a:p>
            <a:pPr marL="0" lvl="0" indent="0" algn="l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en-US" altLang="ko-KR" sz="2600" b="1" i="0" spc="5">
                <a:solidFill>
                  <a:srgbClr val="305080"/>
                </a:solidFill>
                <a:latin typeface="HY울릉도M"/>
                <a:ea typeface="HY견고딕"/>
                <a:sym typeface="Wingdings"/>
              </a:rPr>
              <a:t> </a:t>
            </a:r>
            <a:endParaRPr lang="ko-KR" altLang="en-US" sz="2600" b="1" i="0" spc="5">
              <a:solidFill>
                <a:srgbClr val="305080"/>
              </a:solidFill>
              <a:latin typeface="HY울릉도M"/>
              <a:ea typeface="HY견고딕"/>
              <a:sym typeface="Wingdings"/>
            </a:endParaRPr>
          </a:p>
        </p:txBody>
      </p:sp>
      <p:cxnSp>
        <p:nvCxnSpPr>
          <p:cNvPr id="37244" name="직선 연결선 26"/>
          <p:cNvCxnSpPr/>
          <p:nvPr/>
        </p:nvCxnSpPr>
        <p:spPr>
          <a:xfrm>
            <a:off x="1034527" y="4199163"/>
            <a:ext cx="7074944" cy="0"/>
          </a:xfrm>
          <a:prstGeom prst="line">
            <a:avLst/>
          </a:prstGeom>
          <a:ln w="9523" cap="rnd" cmpd="sng" algn="ctr">
            <a:solidFill>
              <a:srgbClr val="305080">
                <a:alpha val="100000"/>
              </a:srgbClr>
            </a:solidFill>
            <a:prstDash val="dash"/>
            <a:round/>
          </a:ln>
        </p:spPr>
      </p:cxnSp>
      <p:grpSp>
        <p:nvGrpSpPr>
          <p:cNvPr id="37249" name="그룹 169"/>
          <p:cNvGrpSpPr/>
          <p:nvPr/>
        </p:nvGrpSpPr>
        <p:grpSpPr>
          <a:xfrm>
            <a:off x="1754858" y="5992255"/>
            <a:ext cx="2518122" cy="552470"/>
            <a:chOff x="896941" y="4781224"/>
            <a:chExt cx="2263754" cy="1422147"/>
          </a:xfrm>
        </p:grpSpPr>
        <p:grpSp>
          <p:nvGrpSpPr>
            <p:cNvPr id="37250" name="그룹 170"/>
            <p:cNvGrpSpPr/>
            <p:nvPr/>
          </p:nvGrpSpPr>
          <p:grpSpPr>
            <a:xfrm>
              <a:off x="896941" y="4781224"/>
              <a:ext cx="2263754" cy="1422147"/>
              <a:chOff x="775285" y="4778110"/>
              <a:chExt cx="2519153" cy="1547705"/>
            </a:xfrm>
          </p:grpSpPr>
          <p:sp>
            <p:nvSpPr>
              <p:cNvPr id="37251" name="모서리가 둥근 직사각형 155"/>
              <p:cNvSpPr/>
              <p:nvPr/>
            </p:nvSpPr>
            <p:spPr>
              <a:xfrm>
                <a:off x="775285" y="4778110"/>
                <a:ext cx="2519153" cy="1509703"/>
              </a:xfrm>
              <a:prstGeom prst="roundRect">
                <a:avLst>
                  <a:gd name="adj" fmla="val 2937"/>
                </a:avLst>
              </a:prstGeom>
              <a:solidFill>
                <a:srgbClr val="018159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7252" name="모서리가 둥근 직사각형 156"/>
              <p:cNvSpPr/>
              <p:nvPr/>
            </p:nvSpPr>
            <p:spPr>
              <a:xfrm>
                <a:off x="775285" y="4816112"/>
                <a:ext cx="2519153" cy="1509703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7253" name="이등변 삼각형 157"/>
              <p:cNvSpPr/>
              <p:nvPr/>
            </p:nvSpPr>
            <p:spPr>
              <a:xfrm rot="10800000">
                <a:off x="822983" y="4874842"/>
                <a:ext cx="2376059" cy="12816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</p:grpSp>
        <p:sp>
          <p:nvSpPr>
            <p:cNvPr id="37254" name="타원 151"/>
            <p:cNvSpPr/>
            <p:nvPr/>
          </p:nvSpPr>
          <p:spPr>
            <a:xfrm>
              <a:off x="941391" y="4857407"/>
              <a:ext cx="47625" cy="492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7255" name="타원 152"/>
            <p:cNvSpPr/>
            <p:nvPr/>
          </p:nvSpPr>
          <p:spPr>
            <a:xfrm>
              <a:off x="3060685" y="4857407"/>
              <a:ext cx="49212" cy="492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7256" name="타원 153"/>
            <p:cNvSpPr/>
            <p:nvPr/>
          </p:nvSpPr>
          <p:spPr>
            <a:xfrm>
              <a:off x="941391" y="6093850"/>
              <a:ext cx="47625" cy="4761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7257" name="타원 154"/>
            <p:cNvSpPr/>
            <p:nvPr/>
          </p:nvSpPr>
          <p:spPr>
            <a:xfrm>
              <a:off x="3060685" y="6093850"/>
              <a:ext cx="49212" cy="4761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</p:grpSp>
      <p:pic>
        <p:nvPicPr>
          <p:cNvPr id="37258" name="_x203218232" descr="EMB00001720227d"/>
          <p:cNvPicPr>
            <a:picLocks noChangeAspect="1" noChangeArrowheads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1723707" y="4318614"/>
            <a:ext cx="2606449" cy="1683373"/>
          </a:xfrm>
          <a:prstGeom prst="rect">
            <a:avLst/>
          </a:prstGeom>
          <a:noFill/>
        </p:spPr>
      </p:pic>
      <p:sp>
        <p:nvSpPr>
          <p:cNvPr id="37259" name="TextBox 201"/>
          <p:cNvSpPr txBox="1"/>
          <p:nvPr/>
        </p:nvSpPr>
        <p:spPr>
          <a:xfrm>
            <a:off x="1843217" y="5963066"/>
            <a:ext cx="2391297" cy="594707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>
                <a:solidFill>
                  <a:schemeClr val="tx2"/>
                </a:solidFill>
                <a:latin typeface="한컴 윤고딕 250"/>
                <a:ea typeface="한컴 윤고딕 250"/>
                <a:cs typeface="Arial"/>
              </a:rPr>
              <a:t>  청렴주간 운영</a:t>
            </a:r>
          </a:p>
        </p:txBody>
      </p:sp>
      <p:pic>
        <p:nvPicPr>
          <p:cNvPr id="37260" name="그림 37259"/>
          <p:cNvPicPr>
            <a:picLocks noChangeAspect="1"/>
          </p:cNvPicPr>
          <p:nvPr/>
        </p:nvPicPr>
        <p:blipFill rotWithShape="1">
          <a:blip r:embed="rId3" cstate="email"/>
          <a:stretch>
            <a:fillRect/>
          </a:stretch>
        </p:blipFill>
        <p:spPr>
          <a:xfrm>
            <a:off x="5062601" y="4377652"/>
            <a:ext cx="2554789" cy="1559116"/>
          </a:xfrm>
          <a:prstGeom prst="rect">
            <a:avLst/>
          </a:prstGeom>
        </p:spPr>
      </p:pic>
      <p:grpSp>
        <p:nvGrpSpPr>
          <p:cNvPr id="37261" name="그룹 169"/>
          <p:cNvGrpSpPr/>
          <p:nvPr/>
        </p:nvGrpSpPr>
        <p:grpSpPr>
          <a:xfrm>
            <a:off x="5077909" y="5948936"/>
            <a:ext cx="2518122" cy="552470"/>
            <a:chOff x="896940" y="4781222"/>
            <a:chExt cx="2263754" cy="1422147"/>
          </a:xfrm>
        </p:grpSpPr>
        <p:grpSp>
          <p:nvGrpSpPr>
            <p:cNvPr id="37262" name="그룹 170"/>
            <p:cNvGrpSpPr/>
            <p:nvPr/>
          </p:nvGrpSpPr>
          <p:grpSpPr>
            <a:xfrm>
              <a:off x="896940" y="4781222"/>
              <a:ext cx="2263754" cy="1422147"/>
              <a:chOff x="775285" y="4778110"/>
              <a:chExt cx="2519153" cy="1547705"/>
            </a:xfrm>
          </p:grpSpPr>
          <p:sp>
            <p:nvSpPr>
              <p:cNvPr id="37263" name="모서리가 둥근 직사각형 155"/>
              <p:cNvSpPr/>
              <p:nvPr/>
            </p:nvSpPr>
            <p:spPr>
              <a:xfrm>
                <a:off x="775285" y="4778110"/>
                <a:ext cx="2519153" cy="1509703"/>
              </a:xfrm>
              <a:prstGeom prst="roundRect">
                <a:avLst>
                  <a:gd name="adj" fmla="val 2937"/>
                </a:avLst>
              </a:prstGeom>
              <a:solidFill>
                <a:srgbClr val="018159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7264" name="모서리가 둥근 직사각형 156"/>
              <p:cNvSpPr/>
              <p:nvPr/>
            </p:nvSpPr>
            <p:spPr>
              <a:xfrm>
                <a:off x="775285" y="4816112"/>
                <a:ext cx="2519153" cy="1509703"/>
              </a:xfrm>
              <a:prstGeom prst="roundRect">
                <a:avLst>
                  <a:gd name="adj" fmla="val 2937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  <p:sp>
            <p:nvSpPr>
              <p:cNvPr id="37265" name="이등변 삼각형 157"/>
              <p:cNvSpPr/>
              <p:nvPr/>
            </p:nvSpPr>
            <p:spPr>
              <a:xfrm rot="10800000">
                <a:off x="822983" y="4874842"/>
                <a:ext cx="2376059" cy="128169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alpha val="7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/>
              </a:p>
            </p:txBody>
          </p:sp>
        </p:grpSp>
        <p:sp>
          <p:nvSpPr>
            <p:cNvPr id="37266" name="타원 151"/>
            <p:cNvSpPr/>
            <p:nvPr/>
          </p:nvSpPr>
          <p:spPr>
            <a:xfrm>
              <a:off x="941391" y="4857407"/>
              <a:ext cx="47625" cy="492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7267" name="타원 152"/>
            <p:cNvSpPr/>
            <p:nvPr/>
          </p:nvSpPr>
          <p:spPr>
            <a:xfrm>
              <a:off x="3060685" y="4857407"/>
              <a:ext cx="49212" cy="492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7268" name="타원 153"/>
            <p:cNvSpPr/>
            <p:nvPr/>
          </p:nvSpPr>
          <p:spPr>
            <a:xfrm>
              <a:off x="941391" y="6093850"/>
              <a:ext cx="47625" cy="4761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  <p:sp>
          <p:nvSpPr>
            <p:cNvPr id="37269" name="타원 154"/>
            <p:cNvSpPr/>
            <p:nvPr/>
          </p:nvSpPr>
          <p:spPr>
            <a:xfrm>
              <a:off x="3060685" y="6093850"/>
              <a:ext cx="49212" cy="4761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/>
            </a:p>
          </p:txBody>
        </p:sp>
      </p:grpSp>
      <p:sp>
        <p:nvSpPr>
          <p:cNvPr id="37271" name="직사각형 37270"/>
          <p:cNvSpPr txBox="1"/>
          <p:nvPr/>
        </p:nvSpPr>
        <p:spPr>
          <a:xfrm>
            <a:off x="5197780" y="6011971"/>
            <a:ext cx="1958236" cy="457200"/>
          </a:xfrm>
          <a:prstGeom prst="rect">
            <a:avLst/>
          </a:prstGeom>
        </p:spPr>
        <p:txBody>
          <a:bodyPr wrap="none"/>
          <a:lstStyle/>
          <a:p>
            <a:pPr>
              <a:defRPr lang="ko-KR" altLang="en-US"/>
            </a:pPr>
            <a:r>
              <a:rPr lang="ko-KR" altLang="en-US" sz="2000" b="0" i="0" spc="5">
                <a:solidFill>
                  <a:srgbClr val="44546A"/>
                </a:solidFill>
                <a:latin typeface="한컴 윤고딕 250"/>
                <a:ea typeface="한컴 윤고딕 250"/>
                <a:cs typeface="Arial"/>
              </a:rPr>
              <a:t>新목민심서 제작․배포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11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4553821" cy="394152"/>
          </a:xfrm>
        </p:spPr>
        <p:txBody>
          <a:bodyPr vert="horz" wrap="square" lIns="91440" tIns="45720" rIns="91440" bIns="45720" anchor="ctr" anchorCtr="0">
            <a:noAutofit/>
          </a:bodyPr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시민감사자문단 도입</a:t>
            </a:r>
          </a:p>
        </p:txBody>
      </p:sp>
      <p:sp>
        <p:nvSpPr>
          <p:cNvPr id="37913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914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916" name="직사각형 37021"/>
          <p:cNvSpPr txBox="1"/>
          <p:nvPr/>
        </p:nvSpPr>
        <p:spPr>
          <a:xfrm>
            <a:off x="0" y="121397"/>
            <a:ext cx="914400" cy="914400"/>
          </a:xfrm>
          <a:prstGeom prst="rect">
            <a:avLst/>
          </a:prstGeom>
        </p:spPr>
        <p:txBody>
          <a:bodyPr wrap="none"/>
          <a:lstStyle/>
          <a:p>
            <a:pPr>
              <a:defRPr lang="ko-KR" altLang="en-US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6</a:t>
            </a:r>
          </a:p>
        </p:txBody>
      </p:sp>
      <p:grpSp>
        <p:nvGrpSpPr>
          <p:cNvPr id="38031" name="그룹 66"/>
          <p:cNvGrpSpPr/>
          <p:nvPr/>
        </p:nvGrpSpPr>
        <p:grpSpPr>
          <a:xfrm>
            <a:off x="1156957" y="1480365"/>
            <a:ext cx="2605827" cy="4198261"/>
            <a:chOff x="1322342" y="1541854"/>
            <a:chExt cx="2968159" cy="4198287"/>
          </a:xfrm>
        </p:grpSpPr>
        <p:sp>
          <p:nvSpPr>
            <p:cNvPr id="38032" name="모서리가 둥근 직사각형 60"/>
            <p:cNvSpPr/>
            <p:nvPr/>
          </p:nvSpPr>
          <p:spPr>
            <a:xfrm>
              <a:off x="1322343" y="1541854"/>
              <a:ext cx="2963397" cy="678781"/>
            </a:xfrm>
            <a:prstGeom prst="roundRect">
              <a:avLst>
                <a:gd name="adj" fmla="val 8336"/>
              </a:avLst>
            </a:prstGeom>
            <a:solidFill>
              <a:srgbClr val="376092">
                <a:alpha val="100000"/>
              </a:srgbClr>
            </a:solidFill>
            <a:ln w="12700" cap="flat" cmpd="sng" algn="ctr">
              <a:noFill/>
              <a:prstDash val="solid"/>
            </a:ln>
          </p:spPr>
          <p:txBody>
            <a:bodyPr anchor="ctr"/>
            <a:lstStyle/>
            <a:p>
              <a:pPr marL="0" algn="ctr" defTabSz="914400" eaLnBrk="1" latinLnBrk="1" hangingPunct="1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 sz="1800" b="0" i="0" spc="5">
                <a:solidFill>
                  <a:srgbClr val="FFFFFF"/>
                </a:solidFill>
                <a:latin typeface="함초롬돋움"/>
                <a:ea typeface="함초롬돋움"/>
              </a:endParaRPr>
            </a:p>
          </p:txBody>
        </p:sp>
        <p:grpSp>
          <p:nvGrpSpPr>
            <p:cNvPr id="38033" name="그룹 111"/>
            <p:cNvGrpSpPr/>
            <p:nvPr/>
          </p:nvGrpSpPr>
          <p:grpSpPr>
            <a:xfrm>
              <a:off x="1322342" y="2315881"/>
              <a:ext cx="2968159" cy="3424259"/>
              <a:chOff x="773890" y="4772467"/>
              <a:chExt cx="3690760" cy="3858277"/>
            </a:xfrm>
          </p:grpSpPr>
          <p:sp>
            <p:nvSpPr>
              <p:cNvPr id="38034" name="모서리가 둥근 직사각형 57"/>
              <p:cNvSpPr/>
              <p:nvPr/>
            </p:nvSpPr>
            <p:spPr>
              <a:xfrm>
                <a:off x="773890" y="4772467"/>
                <a:ext cx="3690760" cy="1314712"/>
              </a:xfrm>
              <a:prstGeom prst="roundRect">
                <a:avLst>
                  <a:gd name="adj" fmla="val 2937"/>
                </a:avLst>
              </a:prstGeom>
              <a:solidFill>
                <a:srgbClr val="0A467C">
                  <a:alpha val="100000"/>
                </a:srgbClr>
              </a:solidFill>
              <a:ln w="6350" cap="flat" cmpd="sng" algn="ctr">
                <a:solidFill>
                  <a:srgbClr val="BFBFBF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8035" name="모서리가 둥근 직사각형 58"/>
              <p:cNvSpPr/>
              <p:nvPr/>
            </p:nvSpPr>
            <p:spPr>
              <a:xfrm>
                <a:off x="774647" y="4816494"/>
                <a:ext cx="3685823" cy="3814250"/>
              </a:xfrm>
              <a:prstGeom prst="roundRect">
                <a:avLst>
                  <a:gd name="adj" fmla="val 2937"/>
                </a:avLst>
              </a:prstGeom>
              <a:gradFill>
                <a:gsLst>
                  <a:gs pos="65000">
                    <a:srgbClr val="F2F2F2">
                      <a:alpha val="100000"/>
                    </a:srgbClr>
                  </a:gs>
                  <a:gs pos="99000">
                    <a:srgbClr val="F2F2F2">
                      <a:alpha val="0"/>
                    </a:srgbClr>
                  </a:gs>
                </a:gsLst>
                <a:lin ang="5400000" scaled="1"/>
              </a:gradFill>
              <a:ln w="12700" cap="flat" cmpd="sng" algn="ctr">
                <a:gradFill>
                  <a:gsLst>
                    <a:gs pos="56000">
                      <a:srgbClr val="BFBFBF">
                        <a:alpha val="100000"/>
                      </a:srgbClr>
                    </a:gs>
                    <a:gs pos="100000">
                      <a:srgbClr val="BFBFBF">
                        <a:alpha val="0"/>
                      </a:srgbClr>
                    </a:gs>
                  </a:gsLst>
                  <a:lin ang="5400000" scaled="0"/>
                </a:gradFill>
                <a:prstDash val="solid"/>
              </a:ln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8036" name="이등변 삼각형 59"/>
              <p:cNvSpPr/>
              <p:nvPr/>
            </p:nvSpPr>
            <p:spPr>
              <a:xfrm rot="10800000">
                <a:off x="821258" y="4858326"/>
                <a:ext cx="3380894" cy="1207388"/>
              </a:xfrm>
              <a:prstGeom prst="triangle">
                <a:avLst>
                  <a:gd name="adj" fmla="val 100000"/>
                </a:avLst>
              </a:prstGeom>
              <a:solidFill>
                <a:srgbClr val="FFFFFF">
                  <a:alpha val="7882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</p:grpSp>
        <p:grpSp>
          <p:nvGrpSpPr>
            <p:cNvPr id="38037" name="그룹 164"/>
            <p:cNvGrpSpPr/>
            <p:nvPr/>
          </p:nvGrpSpPr>
          <p:grpSpPr>
            <a:xfrm>
              <a:off x="1515111" y="2110726"/>
              <a:ext cx="94087" cy="372569"/>
              <a:chOff x="5475301" y="2808279"/>
              <a:chExt cx="119423" cy="438164"/>
            </a:xfrm>
          </p:grpSpPr>
          <p:sp>
            <p:nvSpPr>
              <p:cNvPr id="38038" name="타원 54"/>
              <p:cNvSpPr/>
              <p:nvPr/>
            </p:nvSpPr>
            <p:spPr>
              <a:xfrm>
                <a:off x="5475301" y="3127021"/>
                <a:ext cx="119423" cy="119422"/>
              </a:xfrm>
              <a:prstGeom prst="ellipse">
                <a:avLst/>
              </a:prstGeom>
              <a:solidFill>
                <a:srgbClr val="595959">
                  <a:alpha val="100000"/>
                </a:srgbClr>
              </a:solidFill>
              <a:ln w="19050" cap="flat" cmpd="sng" algn="ctr">
                <a:noFill/>
                <a:prstDash val="solid"/>
              </a:ln>
              <a:effectLst>
                <a:innerShdw blurRad="63500" dist="50800" dir="13500000">
                  <a:srgbClr val="000000">
                    <a:alpha val="49800"/>
                  </a:srgbClr>
                </a:innerShdw>
              </a:effectLst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8039" name="타원 55"/>
              <p:cNvSpPr/>
              <p:nvPr/>
            </p:nvSpPr>
            <p:spPr>
              <a:xfrm>
                <a:off x="5475301" y="2808279"/>
                <a:ext cx="119423" cy="119422"/>
              </a:xfrm>
              <a:prstGeom prst="ellipse">
                <a:avLst/>
              </a:prstGeom>
              <a:solidFill>
                <a:srgbClr val="595959">
                  <a:alpha val="100000"/>
                </a:srgbClr>
              </a:solidFill>
              <a:ln w="19050" cap="flat" cmpd="sng" algn="ctr">
                <a:noFill/>
                <a:prstDash val="solid"/>
              </a:ln>
              <a:effectLst>
                <a:innerShdw blurRad="63500" dist="50800" dir="13500000">
                  <a:srgbClr val="000000">
                    <a:alpha val="49800"/>
                  </a:srgbClr>
                </a:innerShdw>
              </a:effectLst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8040" name="모서리가 둥근 직사각형 56"/>
              <p:cNvSpPr/>
              <p:nvPr/>
            </p:nvSpPr>
            <p:spPr>
              <a:xfrm>
                <a:off x="5499666" y="2861751"/>
                <a:ext cx="70693" cy="33388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808080">
                      <a:alpha val="100000"/>
                    </a:srgbClr>
                  </a:gs>
                  <a:gs pos="35000">
                    <a:srgbClr val="BFBFB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13500000" scaled="1"/>
                <a:tileRect/>
              </a:gradFill>
              <a:ln w="38100" cap="flat" cmpd="sng" algn="ctr">
                <a:noFill/>
                <a:prstDash val="solid"/>
              </a:ln>
              <a:effectLst>
                <a:outerShdw dist="38100" dir="2700000" algn="tl" rotWithShape="0">
                  <a:srgbClr val="80808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600" b="0" i="0" spc="5">
                  <a:solidFill>
                    <a:srgbClr val="FFFFFF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  <p:grpSp>
          <p:nvGrpSpPr>
            <p:cNvPr id="38041" name="그룹 168"/>
            <p:cNvGrpSpPr/>
            <p:nvPr/>
          </p:nvGrpSpPr>
          <p:grpSpPr>
            <a:xfrm>
              <a:off x="3992853" y="2110726"/>
              <a:ext cx="94087" cy="372569"/>
              <a:chOff x="5475301" y="2808279"/>
              <a:chExt cx="119423" cy="438164"/>
            </a:xfrm>
          </p:grpSpPr>
          <p:sp>
            <p:nvSpPr>
              <p:cNvPr id="38042" name="타원 51"/>
              <p:cNvSpPr/>
              <p:nvPr/>
            </p:nvSpPr>
            <p:spPr>
              <a:xfrm>
                <a:off x="5475301" y="3127021"/>
                <a:ext cx="119423" cy="119422"/>
              </a:xfrm>
              <a:prstGeom prst="ellipse">
                <a:avLst/>
              </a:prstGeom>
              <a:solidFill>
                <a:srgbClr val="595959">
                  <a:alpha val="100000"/>
                </a:srgbClr>
              </a:solidFill>
              <a:ln w="19050" cap="flat" cmpd="sng" algn="ctr">
                <a:noFill/>
                <a:prstDash val="solid"/>
              </a:ln>
              <a:effectLst>
                <a:innerShdw blurRad="63500" dist="50800" dir="13500000">
                  <a:srgbClr val="000000">
                    <a:alpha val="49800"/>
                  </a:srgbClr>
                </a:innerShdw>
              </a:effectLst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8043" name="타원 52"/>
              <p:cNvSpPr/>
              <p:nvPr/>
            </p:nvSpPr>
            <p:spPr>
              <a:xfrm>
                <a:off x="5475301" y="2808279"/>
                <a:ext cx="119423" cy="119422"/>
              </a:xfrm>
              <a:prstGeom prst="ellipse">
                <a:avLst/>
              </a:prstGeom>
              <a:solidFill>
                <a:srgbClr val="595959">
                  <a:alpha val="100000"/>
                </a:srgbClr>
              </a:solidFill>
              <a:ln w="19050" cap="flat" cmpd="sng" algn="ctr">
                <a:noFill/>
                <a:prstDash val="solid"/>
              </a:ln>
              <a:effectLst>
                <a:innerShdw blurRad="63500" dist="50800" dir="13500000">
                  <a:srgbClr val="000000">
                    <a:alpha val="49800"/>
                  </a:srgbClr>
                </a:innerShdw>
              </a:effectLst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8044" name="모서리가 둥근 직사각형 53"/>
              <p:cNvSpPr/>
              <p:nvPr/>
            </p:nvSpPr>
            <p:spPr>
              <a:xfrm>
                <a:off x="5499666" y="2861751"/>
                <a:ext cx="70693" cy="33388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808080">
                      <a:alpha val="100000"/>
                    </a:srgbClr>
                  </a:gs>
                  <a:gs pos="35000">
                    <a:srgbClr val="BFBFB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13500000" scaled="1"/>
                <a:tileRect/>
              </a:gradFill>
              <a:ln w="38100" cap="flat" cmpd="sng" algn="ctr">
                <a:noFill/>
                <a:prstDash val="solid"/>
              </a:ln>
              <a:effectLst>
                <a:outerShdw dist="38100" dir="2700000" algn="tl" rotWithShape="0">
                  <a:srgbClr val="80808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600" b="0" i="0" spc="5">
                  <a:solidFill>
                    <a:srgbClr val="FFFFFF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8061" name="그룹 67"/>
          <p:cNvGrpSpPr/>
          <p:nvPr/>
        </p:nvGrpSpPr>
        <p:grpSpPr>
          <a:xfrm>
            <a:off x="5302871" y="1548104"/>
            <a:ext cx="2679813" cy="4140585"/>
            <a:chOff x="4735509" y="1599529"/>
            <a:chExt cx="2968165" cy="4140614"/>
          </a:xfrm>
        </p:grpSpPr>
        <p:sp>
          <p:nvSpPr>
            <p:cNvPr id="38062" name="모서리가 둥근 직사각형 142"/>
            <p:cNvSpPr/>
            <p:nvPr/>
          </p:nvSpPr>
          <p:spPr>
            <a:xfrm>
              <a:off x="4735509" y="1599529"/>
              <a:ext cx="2963397" cy="621107"/>
            </a:xfrm>
            <a:prstGeom prst="roundRect">
              <a:avLst>
                <a:gd name="adj" fmla="val 8336"/>
              </a:avLst>
            </a:prstGeom>
            <a:solidFill>
              <a:srgbClr val="8B8B8B">
                <a:alpha val="100000"/>
              </a:srgbClr>
            </a:solidFill>
            <a:ln w="12700" cap="flat" cmpd="sng" algn="ctr">
              <a:noFill/>
              <a:prstDash val="solid"/>
            </a:ln>
          </p:spPr>
          <p:txBody>
            <a:bodyPr anchor="ctr"/>
            <a:lstStyle/>
            <a:p>
              <a:pPr marL="0" algn="ctr" defTabSz="914400" eaLnBrk="1" latinLnBrk="1" hangingPunct="1">
                <a:spcBef>
                  <a:spcPct val="0"/>
                </a:spcBef>
                <a:spcAft>
                  <a:spcPct val="0"/>
                </a:spcAft>
                <a:defRPr lang="ko-KR"/>
              </a:pPr>
              <a:endParaRPr lang="ko-KR" altLang="en-US" sz="1800" b="0" i="0" spc="5">
                <a:solidFill>
                  <a:srgbClr val="FFFFFF"/>
                </a:solidFill>
                <a:latin typeface="함초롬돋움"/>
                <a:ea typeface="함초롬돋움"/>
              </a:endParaRPr>
            </a:p>
          </p:txBody>
        </p:sp>
        <p:grpSp>
          <p:nvGrpSpPr>
            <p:cNvPr id="38063" name="그룹 111"/>
            <p:cNvGrpSpPr/>
            <p:nvPr/>
          </p:nvGrpSpPr>
          <p:grpSpPr>
            <a:xfrm>
              <a:off x="4735515" y="2315882"/>
              <a:ext cx="2968159" cy="3424260"/>
              <a:chOff x="773890" y="4772466"/>
              <a:chExt cx="3690760" cy="3858278"/>
            </a:xfrm>
          </p:grpSpPr>
          <p:sp>
            <p:nvSpPr>
              <p:cNvPr id="38064" name="모서리가 둥근 직사각형 139"/>
              <p:cNvSpPr/>
              <p:nvPr/>
            </p:nvSpPr>
            <p:spPr>
              <a:xfrm>
                <a:off x="773890" y="4772466"/>
                <a:ext cx="3690760" cy="1314712"/>
              </a:xfrm>
              <a:prstGeom prst="roundRect">
                <a:avLst>
                  <a:gd name="adj" fmla="val 2937"/>
                </a:avLst>
              </a:prstGeom>
              <a:solidFill>
                <a:srgbClr val="018159">
                  <a:alpha val="100000"/>
                </a:srgbClr>
              </a:solidFill>
              <a:ln w="6350" cap="flat" cmpd="sng" algn="ctr">
                <a:solidFill>
                  <a:srgbClr val="BFBFBF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8065" name="모서리가 둥근 직사각형 140"/>
              <p:cNvSpPr/>
              <p:nvPr/>
            </p:nvSpPr>
            <p:spPr>
              <a:xfrm>
                <a:off x="774647" y="4816494"/>
                <a:ext cx="3685823" cy="3814250"/>
              </a:xfrm>
              <a:prstGeom prst="roundRect">
                <a:avLst>
                  <a:gd name="adj" fmla="val 2937"/>
                </a:avLst>
              </a:prstGeom>
              <a:gradFill>
                <a:gsLst>
                  <a:gs pos="65000">
                    <a:srgbClr val="F2F2F2">
                      <a:alpha val="100000"/>
                    </a:srgbClr>
                  </a:gs>
                  <a:gs pos="99000">
                    <a:srgbClr val="F2F2F2">
                      <a:alpha val="0"/>
                    </a:srgbClr>
                  </a:gs>
                </a:gsLst>
                <a:lin ang="5400000" scaled="1"/>
              </a:gradFill>
              <a:ln w="12700" cap="flat" cmpd="sng" algn="ctr">
                <a:gradFill>
                  <a:gsLst>
                    <a:gs pos="56000">
                      <a:srgbClr val="BFBFBF">
                        <a:alpha val="100000"/>
                      </a:srgbClr>
                    </a:gs>
                    <a:gs pos="100000">
                      <a:srgbClr val="BFBFBF">
                        <a:alpha val="0"/>
                      </a:srgbClr>
                    </a:gs>
                  </a:gsLst>
                  <a:lin ang="5400000" scaled="0"/>
                </a:gradFill>
                <a:prstDash val="solid"/>
              </a:ln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8066" name="이등변 삼각형 141"/>
              <p:cNvSpPr/>
              <p:nvPr/>
            </p:nvSpPr>
            <p:spPr>
              <a:xfrm rot="10800000">
                <a:off x="821258" y="4858325"/>
                <a:ext cx="3380894" cy="1207388"/>
              </a:xfrm>
              <a:prstGeom prst="triangle">
                <a:avLst>
                  <a:gd name="adj" fmla="val 100000"/>
                </a:avLst>
              </a:prstGeom>
              <a:solidFill>
                <a:srgbClr val="FFFFFF">
                  <a:alpha val="7882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</p:grpSp>
        <p:grpSp>
          <p:nvGrpSpPr>
            <p:cNvPr id="38067" name="그룹 164"/>
            <p:cNvGrpSpPr/>
            <p:nvPr/>
          </p:nvGrpSpPr>
          <p:grpSpPr>
            <a:xfrm>
              <a:off x="4928282" y="2110721"/>
              <a:ext cx="94087" cy="372569"/>
              <a:chOff x="5475301" y="2808279"/>
              <a:chExt cx="119423" cy="438164"/>
            </a:xfrm>
          </p:grpSpPr>
          <p:sp>
            <p:nvSpPr>
              <p:cNvPr id="38068" name="타원 136"/>
              <p:cNvSpPr/>
              <p:nvPr/>
            </p:nvSpPr>
            <p:spPr>
              <a:xfrm>
                <a:off x="5475301" y="3127021"/>
                <a:ext cx="119423" cy="119422"/>
              </a:xfrm>
              <a:prstGeom prst="ellipse">
                <a:avLst/>
              </a:prstGeom>
              <a:solidFill>
                <a:srgbClr val="595959">
                  <a:alpha val="100000"/>
                </a:srgbClr>
              </a:solidFill>
              <a:ln w="19050" cap="flat" cmpd="sng" algn="ctr">
                <a:noFill/>
                <a:prstDash val="solid"/>
              </a:ln>
              <a:effectLst>
                <a:innerShdw blurRad="63500" dist="50800" dir="13500000">
                  <a:srgbClr val="000000">
                    <a:alpha val="49800"/>
                  </a:srgbClr>
                </a:innerShdw>
              </a:effectLst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8069" name="타원 137"/>
              <p:cNvSpPr/>
              <p:nvPr/>
            </p:nvSpPr>
            <p:spPr>
              <a:xfrm>
                <a:off x="5475301" y="2808279"/>
                <a:ext cx="119423" cy="119422"/>
              </a:xfrm>
              <a:prstGeom prst="ellipse">
                <a:avLst/>
              </a:prstGeom>
              <a:solidFill>
                <a:srgbClr val="595959">
                  <a:alpha val="100000"/>
                </a:srgbClr>
              </a:solidFill>
              <a:ln w="19050" cap="flat" cmpd="sng" algn="ctr">
                <a:noFill/>
                <a:prstDash val="solid"/>
              </a:ln>
              <a:effectLst>
                <a:innerShdw blurRad="63500" dist="50800" dir="13500000">
                  <a:srgbClr val="000000">
                    <a:alpha val="49800"/>
                  </a:srgbClr>
                </a:innerShdw>
              </a:effectLst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8070" name="모서리가 둥근 직사각형 138"/>
              <p:cNvSpPr/>
              <p:nvPr/>
            </p:nvSpPr>
            <p:spPr>
              <a:xfrm>
                <a:off x="5499666" y="2861751"/>
                <a:ext cx="70693" cy="33388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808080">
                      <a:alpha val="100000"/>
                    </a:srgbClr>
                  </a:gs>
                  <a:gs pos="35000">
                    <a:srgbClr val="BFBFB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13500000" scaled="1"/>
                <a:tileRect/>
              </a:gradFill>
              <a:ln w="38100" cap="flat" cmpd="sng" algn="ctr">
                <a:noFill/>
                <a:prstDash val="solid"/>
              </a:ln>
              <a:effectLst>
                <a:outerShdw dist="38100" dir="2700000" algn="tl" rotWithShape="0">
                  <a:srgbClr val="80808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600" b="0" i="0" spc="5">
                  <a:solidFill>
                    <a:srgbClr val="FFFFFF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  <p:grpSp>
          <p:nvGrpSpPr>
            <p:cNvPr id="38071" name="그룹 168"/>
            <p:cNvGrpSpPr/>
            <p:nvPr/>
          </p:nvGrpSpPr>
          <p:grpSpPr>
            <a:xfrm>
              <a:off x="7406021" y="2110721"/>
              <a:ext cx="94087" cy="372569"/>
              <a:chOff x="5475301" y="2808279"/>
              <a:chExt cx="119423" cy="438164"/>
            </a:xfrm>
          </p:grpSpPr>
          <p:sp>
            <p:nvSpPr>
              <p:cNvPr id="38072" name="타원 133"/>
              <p:cNvSpPr/>
              <p:nvPr/>
            </p:nvSpPr>
            <p:spPr>
              <a:xfrm>
                <a:off x="5475301" y="3127021"/>
                <a:ext cx="119423" cy="119422"/>
              </a:xfrm>
              <a:prstGeom prst="ellipse">
                <a:avLst/>
              </a:prstGeom>
              <a:solidFill>
                <a:srgbClr val="595959">
                  <a:alpha val="100000"/>
                </a:srgbClr>
              </a:solidFill>
              <a:ln w="19050" cap="flat" cmpd="sng" algn="ctr">
                <a:noFill/>
                <a:prstDash val="solid"/>
              </a:ln>
              <a:effectLst>
                <a:innerShdw blurRad="63500" dist="50800" dir="13500000">
                  <a:srgbClr val="000000">
                    <a:alpha val="49800"/>
                  </a:srgbClr>
                </a:innerShdw>
              </a:effectLst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8073" name="타원 134"/>
              <p:cNvSpPr/>
              <p:nvPr/>
            </p:nvSpPr>
            <p:spPr>
              <a:xfrm>
                <a:off x="5475301" y="2808279"/>
                <a:ext cx="119423" cy="119422"/>
              </a:xfrm>
              <a:prstGeom prst="ellipse">
                <a:avLst/>
              </a:prstGeom>
              <a:solidFill>
                <a:srgbClr val="595959">
                  <a:alpha val="100000"/>
                </a:srgbClr>
              </a:solidFill>
              <a:ln w="19050" cap="flat" cmpd="sng" algn="ctr">
                <a:noFill/>
                <a:prstDash val="solid"/>
              </a:ln>
              <a:effectLst>
                <a:innerShdw blurRad="63500" dist="50800" dir="13500000">
                  <a:srgbClr val="000000">
                    <a:alpha val="49800"/>
                  </a:srgbClr>
                </a:innerShdw>
              </a:effectLst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800" b="0" i="0" spc="5">
                  <a:solidFill>
                    <a:srgbClr val="FFFFFF"/>
                  </a:solidFill>
                  <a:latin typeface="함초롬돋움"/>
                  <a:ea typeface="함초롬돋움"/>
                </a:endParaRPr>
              </a:p>
            </p:txBody>
          </p:sp>
          <p:sp>
            <p:nvSpPr>
              <p:cNvPr id="38074" name="모서리가 둥근 직사각형 135"/>
              <p:cNvSpPr/>
              <p:nvPr/>
            </p:nvSpPr>
            <p:spPr>
              <a:xfrm>
                <a:off x="5499666" y="2861751"/>
                <a:ext cx="70693" cy="33388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808080">
                      <a:alpha val="100000"/>
                    </a:srgbClr>
                  </a:gs>
                  <a:gs pos="35000">
                    <a:srgbClr val="BFBFB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13500000" scaled="1"/>
                <a:tileRect/>
              </a:gradFill>
              <a:ln w="38100" cap="flat" cmpd="sng" algn="ctr">
                <a:noFill/>
                <a:prstDash val="solid"/>
              </a:ln>
              <a:effectLst>
                <a:outerShdw dist="38100" dir="2700000" algn="tl" rotWithShape="0">
                  <a:srgbClr val="80808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marL="0" algn="ctr" defTabSz="914400" eaLnBrk="1" latinLnBrk="1" hangingPunct="1">
                  <a:spcBef>
                    <a:spcPct val="0"/>
                  </a:spcBef>
                  <a:spcAft>
                    <a:spcPct val="0"/>
                  </a:spcAft>
                  <a:defRPr lang="ko-KR"/>
                </a:pPr>
                <a:endParaRPr lang="ko-KR" altLang="en-US" sz="1600" b="0" i="0" spc="5">
                  <a:solidFill>
                    <a:srgbClr val="FFFFFF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</p:grpSp>
      <p:pic>
        <p:nvPicPr>
          <p:cNvPr id="38076" name="_x195702368" descr="EMB00002134384f"/>
          <p:cNvPicPr>
            <a:picLocks noChangeAspect="1" noChangeArrowheads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1236905" y="2535004"/>
            <a:ext cx="2441749" cy="1787992"/>
          </a:xfrm>
          <a:prstGeom prst="rect">
            <a:avLst/>
          </a:prstGeom>
          <a:noFill/>
          <a:ln/>
        </p:spPr>
      </p:pic>
      <p:sp>
        <p:nvSpPr>
          <p:cNvPr id="38083" name="직사각형 38082"/>
          <p:cNvSpPr txBox="1"/>
          <p:nvPr/>
        </p:nvSpPr>
        <p:spPr>
          <a:xfrm>
            <a:off x="1923126" y="1455198"/>
            <a:ext cx="914400" cy="914400"/>
          </a:xfrm>
          <a:prstGeom prst="rect">
            <a:avLst/>
          </a:prstGeom>
        </p:spPr>
        <p:txBody>
          <a:bodyPr wrap="none"/>
          <a:lstStyle/>
          <a:p>
            <a:pPr algn="ctr">
              <a:defRPr lang="ko-KR" altLang="en-US"/>
            </a:pPr>
            <a:r>
              <a:rPr lang="ko-KR" altLang="en-US" sz="2000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rPr>
              <a:t>시민감사자문단</a:t>
            </a:r>
          </a:p>
          <a:p>
            <a:pPr algn="ctr">
              <a:defRPr lang="ko-KR" altLang="en-US"/>
            </a:pPr>
            <a:r>
              <a:rPr lang="ko-KR" altLang="en-US" sz="2000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rPr>
              <a:t>도입 ․ 운영</a:t>
            </a:r>
            <a:endParaRPr lang="ko-KR" altLang="en-US" sz="2000">
              <a:solidFill>
                <a:schemeClr val="bg1"/>
              </a:solidFill>
            </a:endParaRPr>
          </a:p>
        </p:txBody>
      </p:sp>
      <p:sp>
        <p:nvSpPr>
          <p:cNvPr id="38085" name="TextBox 69"/>
          <p:cNvSpPr txBox="1">
            <a:spLocks noChangeArrowheads="1"/>
          </p:cNvSpPr>
          <p:nvPr/>
        </p:nvSpPr>
        <p:spPr>
          <a:xfrm>
            <a:off x="6090519" y="1512704"/>
            <a:ext cx="1088350" cy="71501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/>
          <a:lstStyle/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2000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rPr>
              <a:t>시민감사자문단</a:t>
            </a:r>
          </a:p>
          <a:p>
            <a:pPr algn="ctr">
              <a:lnSpc>
                <a:spcPct val="90000"/>
              </a:lnSpc>
              <a:defRPr lang="ko-KR" altLang="en-US"/>
            </a:pPr>
            <a:r>
              <a:rPr lang="ko-KR" altLang="en-US" sz="2000">
                <a:solidFill>
                  <a:schemeClr val="bg1"/>
                </a:solidFill>
                <a:latin typeface="한컴 윤고딕 250"/>
                <a:ea typeface="한컴 윤고딕 250"/>
                <a:cs typeface="Arial"/>
              </a:rPr>
              <a:t>기  능</a:t>
            </a:r>
          </a:p>
        </p:txBody>
      </p:sp>
      <p:sp>
        <p:nvSpPr>
          <p:cNvPr id="38089" name="TextBox 149"/>
          <p:cNvSpPr txBox="1"/>
          <p:nvPr/>
        </p:nvSpPr>
        <p:spPr>
          <a:xfrm>
            <a:off x="1162924" y="4375873"/>
            <a:ext cx="2985414" cy="1356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600" b="1" i="0" spc="5">
                <a:solidFill>
                  <a:srgbClr val="595959"/>
                </a:solidFill>
                <a:latin typeface="Times New Roman"/>
                <a:ea typeface="HY수평선M"/>
                <a:cs typeface="Times New Roman"/>
              </a:rPr>
              <a:t>▪ </a:t>
            </a:r>
            <a:r>
              <a:rPr lang="ko-KR" altLang="en-US" b="1" i="0" spc="5">
                <a:solidFill>
                  <a:srgbClr val="595959"/>
                </a:solidFill>
                <a:latin typeface="Times New Roman"/>
                <a:ea typeface="HY수평선M"/>
                <a:cs typeface="Times New Roman"/>
              </a:rPr>
              <a:t> </a:t>
            </a:r>
            <a:r>
              <a:rPr lang="ko-KR" altLang="en-US" b="0" i="0" spc="5">
                <a:solidFill>
                  <a:srgbClr val="595959"/>
                </a:solidFill>
                <a:latin typeface="한컴 윤고딕 250"/>
                <a:ea typeface="한컴 윤고딕 250"/>
                <a:cs typeface="Times New Roman"/>
              </a:rPr>
              <a:t>운영인원 : 21명</a:t>
            </a:r>
          </a:p>
          <a:p>
            <a:pPr marL="0" algn="l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 sz="500" b="0" i="0" spc="19">
              <a:solidFill>
                <a:srgbClr val="595959"/>
              </a:solidFill>
              <a:latin typeface="한컴 윤고딕 250"/>
              <a:ea typeface="한컴 윤고딕 250"/>
              <a:cs typeface="Times New Roman"/>
            </a:endParaRPr>
          </a:p>
          <a:p>
            <a:pPr marL="0" algn="l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600" b="1" i="0" spc="5">
                <a:solidFill>
                  <a:srgbClr val="595959"/>
                </a:solidFill>
                <a:latin typeface="Times New Roman"/>
                <a:ea typeface="HY수평선M"/>
                <a:cs typeface="Times New Roman"/>
              </a:rPr>
              <a:t>▪</a:t>
            </a:r>
            <a:r>
              <a:rPr lang="ko-KR" altLang="en-US" b="1" i="0" spc="5">
                <a:solidFill>
                  <a:srgbClr val="595959"/>
                </a:solidFill>
                <a:latin typeface="Times New Roman"/>
                <a:ea typeface="HY수평선M"/>
                <a:cs typeface="Times New Roman"/>
              </a:rPr>
              <a:t>  </a:t>
            </a:r>
            <a:r>
              <a:rPr lang="ko-KR" altLang="en-US" b="0" i="0" spc="5">
                <a:solidFill>
                  <a:srgbClr val="595959"/>
                </a:solidFill>
                <a:latin typeface="한컴 윤고딕 250"/>
                <a:ea typeface="한컴 윤고딕 250"/>
                <a:cs typeface="Times New Roman"/>
              </a:rPr>
              <a:t>위 촉 일 : `17.7.12.</a:t>
            </a:r>
          </a:p>
          <a:p>
            <a:pPr marL="0" algn="l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 sz="500" b="1" i="0" spc="104">
              <a:solidFill>
                <a:srgbClr val="595959"/>
              </a:solidFill>
              <a:latin typeface="Times New Roman"/>
              <a:ea typeface="HY수평선M"/>
              <a:cs typeface="Times New Roman"/>
            </a:endParaRPr>
          </a:p>
          <a:p>
            <a:pPr marL="0" algn="l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600" b="1" i="0" spc="5">
                <a:solidFill>
                  <a:srgbClr val="595959"/>
                </a:solidFill>
                <a:latin typeface="Times New Roman"/>
                <a:ea typeface="HY수평선M"/>
                <a:cs typeface="Times New Roman"/>
              </a:rPr>
              <a:t>▪ </a:t>
            </a:r>
            <a:r>
              <a:rPr lang="ko-KR" altLang="en-US" sz="1600" b="0" i="0" spc="5">
                <a:solidFill>
                  <a:srgbClr val="595959"/>
                </a:solidFill>
                <a:latin typeface="한컴 윤고딕 250"/>
                <a:ea typeface="한컴 윤고딕 250"/>
                <a:cs typeface="Times New Roman"/>
              </a:rPr>
              <a:t> </a:t>
            </a:r>
            <a:r>
              <a:rPr lang="ko-KR" altLang="en-US" b="0" i="0" spc="5">
                <a:solidFill>
                  <a:srgbClr val="595959"/>
                </a:solidFill>
                <a:latin typeface="한컴 윤고딕 250"/>
                <a:ea typeface="한컴 윤고딕 250"/>
                <a:cs typeface="Times New Roman"/>
              </a:rPr>
              <a:t>상수도 분야 등 5개 분야</a:t>
            </a:r>
          </a:p>
        </p:txBody>
      </p:sp>
      <p:sp>
        <p:nvSpPr>
          <p:cNvPr id="38090" name="TextBox 149"/>
          <p:cNvSpPr txBox="1"/>
          <p:nvPr/>
        </p:nvSpPr>
        <p:spPr>
          <a:xfrm>
            <a:off x="5392052" y="4372247"/>
            <a:ext cx="2854935" cy="1350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600" b="1" i="0" spc="5">
                <a:solidFill>
                  <a:srgbClr val="595959"/>
                </a:solidFill>
                <a:latin typeface="Times New Roman"/>
                <a:ea typeface="HY수평선M"/>
                <a:cs typeface="Times New Roman"/>
              </a:rPr>
              <a:t>▪ </a:t>
            </a:r>
            <a:r>
              <a:rPr lang="ko-KR" altLang="en-US" b="1" i="0" spc="5">
                <a:solidFill>
                  <a:srgbClr val="595959"/>
                </a:solidFill>
                <a:latin typeface="Times New Roman"/>
                <a:ea typeface="HY수평선M"/>
                <a:cs typeface="Times New Roman"/>
              </a:rPr>
              <a:t> </a:t>
            </a:r>
            <a:r>
              <a:rPr lang="ko-KR" altLang="en-US" b="0" i="0" spc="5">
                <a:solidFill>
                  <a:srgbClr val="595959"/>
                </a:solidFill>
                <a:latin typeface="한컴 윤고딕 250"/>
                <a:ea typeface="한컴 윤고딕 250"/>
                <a:cs typeface="Times New Roman"/>
              </a:rPr>
              <a:t>감사대상 선정에 참여</a:t>
            </a:r>
          </a:p>
          <a:p>
            <a:pPr marL="0" algn="l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 sz="500" b="1" i="0" spc="104">
              <a:solidFill>
                <a:srgbClr val="595959"/>
              </a:solidFill>
              <a:latin typeface="Times New Roman"/>
              <a:ea typeface="HY수평선M"/>
              <a:cs typeface="Times New Roman"/>
            </a:endParaRPr>
          </a:p>
          <a:p>
            <a:pPr marL="0" algn="l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600" b="1" i="0" spc="5">
                <a:solidFill>
                  <a:srgbClr val="595959"/>
                </a:solidFill>
                <a:latin typeface="Times New Roman"/>
                <a:ea typeface="HY수평선M"/>
                <a:cs typeface="Times New Roman"/>
              </a:rPr>
              <a:t>▪ </a:t>
            </a:r>
            <a:r>
              <a:rPr lang="ko-KR" altLang="en-US" sz="1600" b="0" i="0" spc="5">
                <a:solidFill>
                  <a:srgbClr val="595959"/>
                </a:solidFill>
                <a:latin typeface="한컴 윤고딕 250"/>
                <a:ea typeface="한컴 윤고딕 250"/>
                <a:cs typeface="Times New Roman"/>
              </a:rPr>
              <a:t> </a:t>
            </a:r>
            <a:r>
              <a:rPr lang="ko-KR" altLang="en-US" b="0" i="0" spc="5">
                <a:solidFill>
                  <a:srgbClr val="595959"/>
                </a:solidFill>
                <a:latin typeface="한컴 윤고딕 250"/>
                <a:ea typeface="한컴 윤고딕 250"/>
                <a:cs typeface="Times New Roman"/>
              </a:rPr>
              <a:t>전문 분야 감사참여 </a:t>
            </a:r>
          </a:p>
          <a:p>
            <a:pPr marL="0" algn="l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 sz="500" b="0" i="0" spc="104">
              <a:solidFill>
                <a:srgbClr val="595959"/>
              </a:solidFill>
              <a:latin typeface="한컴 윤고딕 250"/>
              <a:ea typeface="한컴 윤고딕 250"/>
              <a:cs typeface="Times New Roman"/>
            </a:endParaRPr>
          </a:p>
          <a:p>
            <a:pPr marL="0" algn="l" defTabSz="914400" eaLnBrk="1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i="0" spc="5">
                <a:solidFill>
                  <a:srgbClr val="595959"/>
                </a:solidFill>
                <a:latin typeface="Times New Roman"/>
                <a:ea typeface="HY수평선M"/>
                <a:cs typeface="Times New Roman"/>
              </a:rPr>
              <a:t>▪ </a:t>
            </a:r>
            <a:r>
              <a:rPr lang="ko-KR" altLang="en-US" b="0" i="0" spc="5">
                <a:solidFill>
                  <a:srgbClr val="595959"/>
                </a:solidFill>
                <a:latin typeface="한컴 윤고딕 250"/>
                <a:ea typeface="한컴 윤고딕 250"/>
                <a:cs typeface="Times New Roman"/>
              </a:rPr>
              <a:t> 이행실태 현장 점검 실시</a:t>
            </a:r>
          </a:p>
        </p:txBody>
      </p:sp>
      <p:grpSp>
        <p:nvGrpSpPr>
          <p:cNvPr id="38091" name="그룹 36"/>
          <p:cNvGrpSpPr/>
          <p:nvPr/>
        </p:nvGrpSpPr>
        <p:grpSpPr>
          <a:xfrm>
            <a:off x="-1116632" y="6058880"/>
            <a:ext cx="10513168" cy="802295"/>
            <a:chOff x="-1116632" y="5354042"/>
            <a:chExt cx="10513168" cy="1238846"/>
          </a:xfrm>
        </p:grpSpPr>
        <p:sp>
          <p:nvSpPr>
            <p:cNvPr id="38092" name="직사각형 77"/>
            <p:cNvSpPr/>
            <p:nvPr/>
          </p:nvSpPr>
          <p:spPr>
            <a:xfrm>
              <a:off x="0" y="5445224"/>
              <a:ext cx="9144000" cy="1147664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pic>
          <p:nvPicPr>
            <p:cNvPr id="38093" name="그림 78" descr="line.png"/>
            <p:cNvPicPr>
              <a:picLocks noChangeAspect="1"/>
            </p:cNvPicPr>
            <p:nvPr/>
          </p:nvPicPr>
          <p:blipFill rotWithShape="1">
            <a:blip r:embed="rId3" cstate="email">
              <a:lum bright="42000"/>
            </a:blip>
            <a:stretch>
              <a:fillRect/>
            </a:stretch>
          </p:blipFill>
          <p:spPr>
            <a:xfrm rot="16200000" flipH="1">
              <a:off x="3951738" y="285672"/>
              <a:ext cx="376428" cy="10513168"/>
            </a:xfrm>
            <a:prstGeom prst="rect">
              <a:avLst/>
            </a:prstGeom>
          </p:spPr>
        </p:pic>
      </p:grpSp>
      <p:sp>
        <p:nvSpPr>
          <p:cNvPr id="38082" name="자유형 35"/>
          <p:cNvSpPr/>
          <p:nvPr/>
        </p:nvSpPr>
        <p:spPr>
          <a:xfrm>
            <a:off x="431799" y="5481228"/>
            <a:ext cx="8280401" cy="828092"/>
          </a:xfrm>
          <a:custGeom>
            <a:avLst/>
            <a:gdLst>
              <a:gd name="connsiteX0" fmla="*/ 0 w 2664296"/>
              <a:gd name="connsiteY0" fmla="*/ 864096 h 1728192"/>
              <a:gd name="connsiteX1" fmla="*/ 666074 w 2664296"/>
              <a:gd name="connsiteY1" fmla="*/ 864096 h 1728192"/>
              <a:gd name="connsiteX2" fmla="*/ 666074 w 2664296"/>
              <a:gd name="connsiteY2" fmla="*/ 0 h 1728192"/>
              <a:gd name="connsiteX3" fmla="*/ 1998222 w 2664296"/>
              <a:gd name="connsiteY3" fmla="*/ 0 h 1728192"/>
              <a:gd name="connsiteX4" fmla="*/ 1998222 w 2664296"/>
              <a:gd name="connsiteY4" fmla="*/ 864096 h 1728192"/>
              <a:gd name="connsiteX5" fmla="*/ 2664296 w 2664296"/>
              <a:gd name="connsiteY5" fmla="*/ 864096 h 1728192"/>
              <a:gd name="connsiteX6" fmla="*/ 1332148 w 2664296"/>
              <a:gd name="connsiteY6" fmla="*/ 1728192 h 1728192"/>
              <a:gd name="connsiteX7" fmla="*/ 0 w 2664296"/>
              <a:gd name="connsiteY7" fmla="*/ 864096 h 1728192"/>
              <a:gd name="connsiteX0" fmla="*/ 2771539 w 5435835"/>
              <a:gd name="connsiteY0" fmla="*/ 1224260 h 2088356"/>
              <a:gd name="connsiteX1" fmla="*/ 3437613 w 5435835"/>
              <a:gd name="connsiteY1" fmla="*/ 1224260 h 2088356"/>
              <a:gd name="connsiteX2" fmla="*/ 0 w 5435835"/>
              <a:gd name="connsiteY2" fmla="*/ 0 h 2088356"/>
              <a:gd name="connsiteX3" fmla="*/ 4769761 w 5435835"/>
              <a:gd name="connsiteY3" fmla="*/ 360164 h 2088356"/>
              <a:gd name="connsiteX4" fmla="*/ 4769761 w 5435835"/>
              <a:gd name="connsiteY4" fmla="*/ 1224260 h 2088356"/>
              <a:gd name="connsiteX5" fmla="*/ 5435835 w 5435835"/>
              <a:gd name="connsiteY5" fmla="*/ 1224260 h 2088356"/>
              <a:gd name="connsiteX6" fmla="*/ 4103687 w 5435835"/>
              <a:gd name="connsiteY6" fmla="*/ 2088356 h 2088356"/>
              <a:gd name="connsiteX7" fmla="*/ 2771539 w 5435835"/>
              <a:gd name="connsiteY7" fmla="*/ 1224260 h 2088356"/>
              <a:gd name="connsiteX0" fmla="*/ 2771539 w 8280401"/>
              <a:gd name="connsiteY0" fmla="*/ 1224260 h 2088356"/>
              <a:gd name="connsiteX1" fmla="*/ 3437613 w 8280401"/>
              <a:gd name="connsiteY1" fmla="*/ 1224260 h 2088356"/>
              <a:gd name="connsiteX2" fmla="*/ 0 w 8280401"/>
              <a:gd name="connsiteY2" fmla="*/ 0 h 2088356"/>
              <a:gd name="connsiteX3" fmla="*/ 8280401 w 8280401"/>
              <a:gd name="connsiteY3" fmla="*/ 0 h 2088356"/>
              <a:gd name="connsiteX4" fmla="*/ 4769761 w 8280401"/>
              <a:gd name="connsiteY4" fmla="*/ 1224260 h 2088356"/>
              <a:gd name="connsiteX5" fmla="*/ 5435835 w 8280401"/>
              <a:gd name="connsiteY5" fmla="*/ 1224260 h 2088356"/>
              <a:gd name="connsiteX6" fmla="*/ 4103687 w 8280401"/>
              <a:gd name="connsiteY6" fmla="*/ 2088356 h 2088356"/>
              <a:gd name="connsiteX7" fmla="*/ 2771539 w 8280401"/>
              <a:gd name="connsiteY7" fmla="*/ 1224260 h 2088356"/>
              <a:gd name="connsiteX0" fmla="*/ 2771539 w 8280401"/>
              <a:gd name="connsiteY0" fmla="*/ 1224260 h 2088356"/>
              <a:gd name="connsiteX1" fmla="*/ 3815656 w 8280401"/>
              <a:gd name="connsiteY1" fmla="*/ 1440284 h 2088356"/>
              <a:gd name="connsiteX2" fmla="*/ 0 w 8280401"/>
              <a:gd name="connsiteY2" fmla="*/ 0 h 2088356"/>
              <a:gd name="connsiteX3" fmla="*/ 8280401 w 8280401"/>
              <a:gd name="connsiteY3" fmla="*/ 0 h 2088356"/>
              <a:gd name="connsiteX4" fmla="*/ 4769761 w 8280401"/>
              <a:gd name="connsiteY4" fmla="*/ 1224260 h 2088356"/>
              <a:gd name="connsiteX5" fmla="*/ 5435835 w 8280401"/>
              <a:gd name="connsiteY5" fmla="*/ 1224260 h 2088356"/>
              <a:gd name="connsiteX6" fmla="*/ 4103687 w 8280401"/>
              <a:gd name="connsiteY6" fmla="*/ 2088356 h 2088356"/>
              <a:gd name="connsiteX7" fmla="*/ 2771539 w 8280401"/>
              <a:gd name="connsiteY7" fmla="*/ 1224260 h 2088356"/>
              <a:gd name="connsiteX0" fmla="*/ 2771539 w 8280401"/>
              <a:gd name="connsiteY0" fmla="*/ 1224260 h 2088356"/>
              <a:gd name="connsiteX1" fmla="*/ 3815656 w 8280401"/>
              <a:gd name="connsiteY1" fmla="*/ 1440284 h 2088356"/>
              <a:gd name="connsiteX2" fmla="*/ 0 w 8280401"/>
              <a:gd name="connsiteY2" fmla="*/ 0 h 2088356"/>
              <a:gd name="connsiteX3" fmla="*/ 8280401 w 8280401"/>
              <a:gd name="connsiteY3" fmla="*/ 0 h 2088356"/>
              <a:gd name="connsiteX4" fmla="*/ 4391720 w 8280401"/>
              <a:gd name="connsiteY4" fmla="*/ 1440284 h 2088356"/>
              <a:gd name="connsiteX5" fmla="*/ 5435835 w 8280401"/>
              <a:gd name="connsiteY5" fmla="*/ 1224260 h 2088356"/>
              <a:gd name="connsiteX6" fmla="*/ 4103687 w 8280401"/>
              <a:gd name="connsiteY6" fmla="*/ 2088356 h 2088356"/>
              <a:gd name="connsiteX7" fmla="*/ 2771539 w 8280401"/>
              <a:gd name="connsiteY7" fmla="*/ 1224260 h 2088356"/>
              <a:gd name="connsiteX0" fmla="*/ 2771539 w 8280401"/>
              <a:gd name="connsiteY0" fmla="*/ 1224260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5435835 w 8280401"/>
              <a:gd name="connsiteY5" fmla="*/ 1224260 h 1872332"/>
              <a:gd name="connsiteX6" fmla="*/ 4103688 w 8280401"/>
              <a:gd name="connsiteY6" fmla="*/ 1872332 h 1872332"/>
              <a:gd name="connsiteX7" fmla="*/ 2771539 w 8280401"/>
              <a:gd name="connsiteY7" fmla="*/ 1224260 h 1872332"/>
              <a:gd name="connsiteX0" fmla="*/ 2771539 w 8280401"/>
              <a:gd name="connsiteY0" fmla="*/ 1224260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2771539 w 8280401"/>
              <a:gd name="connsiteY7" fmla="*/ 1224260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80401" h="1872332">
                <a:moveTo>
                  <a:pt x="3383608" y="1368276"/>
                </a:moveTo>
                <a:lnTo>
                  <a:pt x="3815656" y="1440284"/>
                </a:lnTo>
                <a:cubicBezTo>
                  <a:pt x="3459039" y="1001861"/>
                  <a:pt x="3038797" y="572815"/>
                  <a:pt x="0" y="0"/>
                </a:cubicBezTo>
                <a:lnTo>
                  <a:pt x="8280401" y="0"/>
                </a:lnTo>
                <a:cubicBezTo>
                  <a:pt x="6258662" y="268015"/>
                  <a:pt x="4700671" y="849461"/>
                  <a:pt x="4391720" y="1440284"/>
                </a:cubicBezTo>
                <a:lnTo>
                  <a:pt x="4895776" y="1368276"/>
                </a:lnTo>
                <a:lnTo>
                  <a:pt x="4103688" y="1872332"/>
                </a:lnTo>
                <a:lnTo>
                  <a:pt x="3383608" y="1368276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298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 w="19050" cap="flat" cmpd="sng" algn="ctr">
            <a:noFill/>
            <a:prstDash val="solid"/>
          </a:ln>
        </p:spPr>
        <p:txBody>
          <a:bodyPr anchor="ctr"/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95" name="직사각형 24"/>
          <p:cNvSpPr/>
          <p:nvPr/>
        </p:nvSpPr>
        <p:spPr>
          <a:xfrm>
            <a:off x="829495" y="6276706"/>
            <a:ext cx="7489772" cy="5844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ctr" defTabSz="900111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rgbClr val="1F497D"/>
                </a:solidFill>
                <a:latin typeface="한컴 윤고딕 240"/>
                <a:ea typeface="한컴 윤고딕 240"/>
                <a:sym typeface="Wingdings"/>
              </a:rPr>
              <a:t>시민 눈높이에 맞는</a:t>
            </a:r>
            <a:r>
              <a:rPr lang="ko-KR" altLang="en-US" sz="2600" b="0" i="0" spc="5">
                <a:solidFill>
                  <a:schemeClr val="accent2">
                    <a:lumMod val="50000"/>
                  </a:schemeClr>
                </a:solidFill>
                <a:latin typeface="한컴 윤고딕 240"/>
                <a:ea typeface="한컴 윤고딕 240"/>
                <a:sym typeface="Wingdings"/>
              </a:rPr>
              <a:t> 「열린 감사행정」</a:t>
            </a:r>
            <a:r>
              <a:rPr lang="ko-KR" altLang="en-US" sz="2600" b="0" i="0" spc="5">
                <a:solidFill>
                  <a:srgbClr val="1F497D"/>
                </a:solidFill>
                <a:latin typeface="한컴 윤고딕 240"/>
                <a:ea typeface="한컴 윤고딕 240"/>
                <a:sym typeface="Wingdings"/>
              </a:rPr>
              <a:t> </a:t>
            </a:r>
            <a:r>
              <a:rPr lang="ko-KR" altLang="en-US" sz="2400" b="0" i="0" spc="5">
                <a:solidFill>
                  <a:srgbClr val="1F497D"/>
                </a:solidFill>
                <a:latin typeface="한컴 윤고딕 240"/>
                <a:ea typeface="한컴 윤고딕 240"/>
                <a:sym typeface="Wingdings"/>
              </a:rPr>
              <a:t>기반 조성</a:t>
            </a:r>
          </a:p>
        </p:txBody>
      </p:sp>
      <p:pic>
        <p:nvPicPr>
          <p:cNvPr id="38097" name="그림 38096"/>
          <p:cNvPicPr/>
          <p:nvPr/>
        </p:nvPicPr>
        <p:blipFill rotWithShape="1">
          <a:blip r:embed="rId4" cstate="email">
            <a:lum/>
          </a:blip>
          <a:srcRect/>
          <a:stretch>
            <a:fillRect/>
          </a:stretch>
        </p:blipFill>
        <p:spPr>
          <a:xfrm>
            <a:off x="5414897" y="2527900"/>
            <a:ext cx="2470706" cy="177610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11" name="제목 3"/>
          <p:cNvSpPr>
            <a:spLocks noGrp="1"/>
          </p:cNvSpPr>
          <p:nvPr>
            <p:ph type="title"/>
          </p:nvPr>
        </p:nvSpPr>
        <p:spPr>
          <a:xfrm>
            <a:off x="1417294" y="303495"/>
            <a:ext cx="5562350" cy="394152"/>
          </a:xfrm>
        </p:spPr>
        <p:txBody>
          <a:bodyPr vert="horz" wrap="square" lIns="91440" tIns="45720" rIns="91440" bIns="45720" anchor="ctr" anchorCtr="0">
            <a:noAutofit/>
          </a:bodyPr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시민의 감사참여 확대</a:t>
            </a:r>
          </a:p>
        </p:txBody>
      </p:sp>
      <p:sp>
        <p:nvSpPr>
          <p:cNvPr id="37913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914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916" name="직사각형 37021"/>
          <p:cNvSpPr txBox="1"/>
          <p:nvPr/>
        </p:nvSpPr>
        <p:spPr>
          <a:xfrm>
            <a:off x="0" y="121397"/>
            <a:ext cx="914400" cy="914400"/>
          </a:xfrm>
          <a:prstGeom prst="rect">
            <a:avLst/>
          </a:prstGeom>
        </p:spPr>
        <p:txBody>
          <a:bodyPr wrap="none"/>
          <a:lstStyle/>
          <a:p>
            <a:pPr>
              <a:defRPr lang="ko-KR" altLang="en-US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3</a:t>
            </a:r>
            <a:r>
              <a:rPr lang="ko-KR" altLang="en-US" sz="2500" spc="-10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-</a:t>
            </a: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6</a:t>
            </a:r>
          </a:p>
        </p:txBody>
      </p:sp>
      <p:pic>
        <p:nvPicPr>
          <p:cNvPr id="37978" name="그림 39"/>
          <p:cNvPicPr/>
          <p:nvPr/>
        </p:nvPicPr>
        <p:blipFill rotWithShape="1">
          <a:blip r:embed="rId2" cstate="email">
            <a:lum/>
          </a:blip>
          <a:srcRect/>
          <a:stretch>
            <a:fillRect/>
          </a:stretch>
        </p:blipFill>
        <p:spPr>
          <a:xfrm>
            <a:off x="6784745" y="3068189"/>
            <a:ext cx="1718436" cy="31764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37979" name="그룹 42"/>
          <p:cNvGrpSpPr/>
          <p:nvPr/>
        </p:nvGrpSpPr>
        <p:grpSpPr>
          <a:xfrm rot="420000">
            <a:off x="494722" y="1774494"/>
            <a:ext cx="217722" cy="420256"/>
            <a:chOff x="827476" y="1249924"/>
            <a:chExt cx="1045009" cy="1199114"/>
          </a:xfrm>
        </p:grpSpPr>
        <p:sp>
          <p:nvSpPr>
            <p:cNvPr id="37980" name="자유형 43"/>
            <p:cNvSpPr/>
            <p:nvPr/>
          </p:nvSpPr>
          <p:spPr>
            <a:xfrm>
              <a:off x="827476" y="1249924"/>
              <a:ext cx="1045009" cy="1199114"/>
            </a:xfrm>
            <a:custGeom>
              <a:avLst/>
              <a:gdLst/>
              <a:ahLst/>
              <a:cxn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1AB4E4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981" name="자유형 44"/>
            <p:cNvSpPr/>
            <p:nvPr/>
          </p:nvSpPr>
          <p:spPr>
            <a:xfrm>
              <a:off x="827476" y="1626364"/>
              <a:ext cx="875103" cy="822674"/>
            </a:xfrm>
            <a:custGeom>
              <a:avLst/>
              <a:gdLst/>
              <a:ahLst/>
              <a:cxn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488AC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7982" name="직사각형 45"/>
          <p:cNvSpPr/>
          <p:nvPr/>
        </p:nvSpPr>
        <p:spPr>
          <a:xfrm>
            <a:off x="1196327" y="1615011"/>
            <a:ext cx="7024798" cy="67012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500" i="0" spc="5">
                <a:solidFill>
                  <a:srgbClr val="1488AC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시민의 다양한 요구를 반영한 감사계획 수립 </a:t>
            </a:r>
          </a:p>
        </p:txBody>
      </p:sp>
      <p:grpSp>
        <p:nvGrpSpPr>
          <p:cNvPr id="37983" name="그룹 49"/>
          <p:cNvGrpSpPr/>
          <p:nvPr/>
        </p:nvGrpSpPr>
        <p:grpSpPr>
          <a:xfrm rot="420000">
            <a:off x="414094" y="3444086"/>
            <a:ext cx="247196" cy="419790"/>
            <a:chOff x="827476" y="3116101"/>
            <a:chExt cx="1045009" cy="1199114"/>
          </a:xfrm>
        </p:grpSpPr>
        <p:sp>
          <p:nvSpPr>
            <p:cNvPr id="37984" name="자유형 50"/>
            <p:cNvSpPr/>
            <p:nvPr/>
          </p:nvSpPr>
          <p:spPr>
            <a:xfrm>
              <a:off x="827476" y="3116101"/>
              <a:ext cx="1045009" cy="1199114"/>
            </a:xfrm>
            <a:custGeom>
              <a:avLst/>
              <a:gdLst/>
              <a:ahLst/>
              <a:cxn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solidFill>
              <a:srgbClr val="305080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985" name="자유형 51"/>
            <p:cNvSpPr/>
            <p:nvPr/>
          </p:nvSpPr>
          <p:spPr>
            <a:xfrm>
              <a:off x="827476" y="3492485"/>
              <a:ext cx="875103" cy="822730"/>
            </a:xfrm>
            <a:custGeom>
              <a:avLst/>
              <a:gdLst/>
              <a:ahLst/>
              <a:cxn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solidFill>
              <a:srgbClr val="1F3351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7986" name="직사각형 54"/>
          <p:cNvSpPr/>
          <p:nvPr/>
        </p:nvSpPr>
        <p:spPr>
          <a:xfrm>
            <a:off x="1282071" y="3246450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500" i="0" spc="5">
                <a:solidFill>
                  <a:srgbClr val="305080">
                    <a:alpha val="100000"/>
                  </a:srgbClr>
                </a:solidFill>
                <a:latin typeface="한컴 윤고딕 250"/>
                <a:ea typeface="한컴 윤고딕 250"/>
                <a:sym typeface="Wingdings"/>
              </a:rPr>
              <a:t>시민생활 밀접분야에 대한 시민참여형 감사 실시 </a:t>
            </a:r>
          </a:p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en-US" altLang="ko-KR" sz="2600" b="1" i="0" spc="5">
                <a:solidFill>
                  <a:srgbClr val="305080">
                    <a:alpha val="100000"/>
                  </a:srgbClr>
                </a:solidFill>
                <a:latin typeface="HY울릉도M"/>
                <a:ea typeface="HY견고딕"/>
                <a:sym typeface="Wingdings"/>
              </a:rPr>
              <a:t> </a:t>
            </a:r>
            <a:endParaRPr lang="ko-KR" altLang="en-US" sz="2600" b="1" i="0" spc="5">
              <a:solidFill>
                <a:srgbClr val="305080">
                  <a:alpha val="100000"/>
                </a:srgbClr>
              </a:solidFill>
              <a:latin typeface="HY울릉도M"/>
              <a:ea typeface="HY견고딕"/>
              <a:sym typeface="Wingdings"/>
            </a:endParaRPr>
          </a:p>
        </p:txBody>
      </p:sp>
      <p:cxnSp>
        <p:nvCxnSpPr>
          <p:cNvPr id="37987" name="직선 연결선 55"/>
          <p:cNvCxnSpPr/>
          <p:nvPr/>
        </p:nvCxnSpPr>
        <p:spPr>
          <a:xfrm>
            <a:off x="1268028" y="2249143"/>
            <a:ext cx="7074944" cy="0"/>
          </a:xfrm>
          <a:prstGeom prst="line">
            <a:avLst/>
          </a:prstGeom>
          <a:ln w="9523" cap="rnd" cmpd="sng" algn="ctr">
            <a:solidFill>
              <a:srgbClr val="1488AC"/>
            </a:solidFill>
            <a:prstDash val="dash"/>
            <a:round/>
          </a:ln>
        </p:spPr>
      </p:cxnSp>
      <p:cxnSp>
        <p:nvCxnSpPr>
          <p:cNvPr id="37988" name="직선 연결선 56"/>
          <p:cNvCxnSpPr/>
          <p:nvPr/>
        </p:nvCxnSpPr>
        <p:spPr>
          <a:xfrm>
            <a:off x="1282071" y="3909462"/>
            <a:ext cx="7074944" cy="0"/>
          </a:xfrm>
          <a:prstGeom prst="line">
            <a:avLst/>
          </a:prstGeom>
          <a:ln w="9523" cap="rnd" cmpd="sng" algn="ctr">
            <a:solidFill>
              <a:srgbClr val="305080"/>
            </a:solidFill>
            <a:prstDash val="dash"/>
            <a:round/>
          </a:ln>
        </p:spPr>
      </p:cxnSp>
      <p:sp>
        <p:nvSpPr>
          <p:cNvPr id="37989" name="제목 1"/>
          <p:cNvSpPr txBox="1"/>
          <p:nvPr/>
        </p:nvSpPr>
        <p:spPr>
          <a:xfrm>
            <a:off x="1388461" y="2211561"/>
            <a:ext cx="725000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i="1">
                <a:solidFill>
                  <a:schemeClr val="accent2">
                    <a:lumMod val="75000"/>
                  </a:schemeClr>
                </a:solidFill>
                <a:cs typeface="+mj-cs"/>
              </a:rPr>
              <a:t>  </a:t>
            </a:r>
            <a:r>
              <a:rPr lang="ko-KR" altLang="en-US" sz="1900" i="1">
                <a:latin typeface="한컴 윤고딕 240"/>
                <a:ea typeface="한컴 윤고딕 240"/>
                <a:cs typeface="+mj-cs"/>
              </a:rPr>
              <a:t>감사요청란(홈페이지) 개설, 시민제안 등 참여 통한 감사대상 선정</a:t>
            </a:r>
          </a:p>
        </p:txBody>
      </p:sp>
      <p:sp>
        <p:nvSpPr>
          <p:cNvPr id="37990" name="제목 1"/>
          <p:cNvSpPr txBox="1"/>
          <p:nvPr/>
        </p:nvSpPr>
        <p:spPr>
          <a:xfrm>
            <a:off x="1388461" y="2603166"/>
            <a:ext cx="621397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>
                <a:cs typeface="+mj-cs"/>
              </a:rPr>
              <a:t>  </a:t>
            </a:r>
            <a:r>
              <a:rPr lang="ko-KR" altLang="en-US" sz="1900">
                <a:latin typeface="한컴 윤고딕 240"/>
                <a:ea typeface="한컴 윤고딕 240"/>
                <a:cs typeface="+mj-cs"/>
              </a:rPr>
              <a:t>빅데이터를 통한 시민불편 사항 확인 및 주요 이슈 발굴</a:t>
            </a:r>
          </a:p>
        </p:txBody>
      </p:sp>
      <p:sp>
        <p:nvSpPr>
          <p:cNvPr id="37991" name="Freeform 5"/>
          <p:cNvSpPr/>
          <p:nvPr/>
        </p:nvSpPr>
        <p:spPr>
          <a:xfrm>
            <a:off x="1221771" y="2499499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992" name="Freeform 5"/>
          <p:cNvSpPr/>
          <p:nvPr/>
        </p:nvSpPr>
        <p:spPr>
          <a:xfrm>
            <a:off x="1235949" y="2894649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993" name="제목 1"/>
          <p:cNvSpPr txBox="1"/>
          <p:nvPr/>
        </p:nvSpPr>
        <p:spPr>
          <a:xfrm>
            <a:off x="1354160" y="3910440"/>
            <a:ext cx="7985330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b="1">
                <a:latin typeface="+mn-ea"/>
                <a:cs typeface="+mj-cs"/>
              </a:rPr>
              <a:t> </a:t>
            </a:r>
            <a:r>
              <a:rPr lang="ko-KR" altLang="en-US" sz="2000" i="1">
                <a:latin typeface="한컴 윤고딕 240"/>
                <a:ea typeface="한컴 윤고딕 240"/>
                <a:cs typeface="+mj-cs"/>
              </a:rPr>
              <a:t> </a:t>
            </a:r>
            <a:r>
              <a:rPr lang="ko-KR" altLang="en-US" sz="1900" i="1">
                <a:latin typeface="한컴 윤고딕 240"/>
                <a:ea typeface="한컴 윤고딕 240"/>
                <a:cs typeface="+mj-cs"/>
              </a:rPr>
              <a:t>감사참여 시민의견 적극 반영하여 비리요인 제거 및 사업효과성 증대 </a:t>
            </a:r>
          </a:p>
        </p:txBody>
      </p:sp>
      <p:sp>
        <p:nvSpPr>
          <p:cNvPr id="37994" name="제목 1"/>
          <p:cNvSpPr txBox="1"/>
          <p:nvPr/>
        </p:nvSpPr>
        <p:spPr>
          <a:xfrm>
            <a:off x="1443516" y="4320072"/>
            <a:ext cx="8432050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>
                <a:cs typeface="+mj-cs"/>
              </a:rPr>
              <a:t>  </a:t>
            </a:r>
            <a:r>
              <a:rPr lang="ko-KR" altLang="en-US" sz="1900">
                <a:latin typeface="한컴 윤고딕 240"/>
                <a:ea typeface="한컴 윤고딕 240"/>
                <a:cs typeface="+mj-cs"/>
              </a:rPr>
              <a:t>복지전달체계․보육환경 등 시민체감도 높은 분야 재정누수 중점관리 </a:t>
            </a:r>
          </a:p>
        </p:txBody>
      </p:sp>
      <p:sp>
        <p:nvSpPr>
          <p:cNvPr id="37995" name="Freeform 5"/>
          <p:cNvSpPr/>
          <p:nvPr/>
        </p:nvSpPr>
        <p:spPr>
          <a:xfrm>
            <a:off x="1254255" y="4226713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7996" name="Freeform 5"/>
          <p:cNvSpPr/>
          <p:nvPr/>
        </p:nvSpPr>
        <p:spPr>
          <a:xfrm>
            <a:off x="1262648" y="4593834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grpSp>
        <p:nvGrpSpPr>
          <p:cNvPr id="37997" name="그룹 69"/>
          <p:cNvGrpSpPr/>
          <p:nvPr/>
        </p:nvGrpSpPr>
        <p:grpSpPr>
          <a:xfrm rot="420000">
            <a:off x="385775" y="5139460"/>
            <a:ext cx="298882" cy="409878"/>
            <a:chOff x="827476" y="3116101"/>
            <a:chExt cx="1045009" cy="1199114"/>
          </a:xfr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37998" name="자유형 76"/>
            <p:cNvSpPr/>
            <p:nvPr/>
          </p:nvSpPr>
          <p:spPr>
            <a:xfrm>
              <a:off x="827476" y="3116101"/>
              <a:ext cx="1045009" cy="1199114"/>
            </a:xfrm>
            <a:custGeom>
              <a:avLst/>
              <a:gdLst/>
              <a:ahLst/>
              <a:cxnLst/>
              <a:rect l="l" t="t" r="r" b="b"/>
              <a:pathLst>
                <a:path w="950" h="1138" extrusionOk="0">
                  <a:moveTo>
                    <a:pt x="874" y="8"/>
                  </a:moveTo>
                  <a:lnTo>
                    <a:pt x="874" y="8"/>
                  </a:lnTo>
                  <a:lnTo>
                    <a:pt x="862" y="4"/>
                  </a:lnTo>
                  <a:lnTo>
                    <a:pt x="852" y="2"/>
                  </a:lnTo>
                  <a:lnTo>
                    <a:pt x="828" y="0"/>
                  </a:lnTo>
                  <a:lnTo>
                    <a:pt x="804" y="2"/>
                  </a:lnTo>
                  <a:lnTo>
                    <a:pt x="782" y="10"/>
                  </a:lnTo>
                  <a:lnTo>
                    <a:pt x="762" y="20"/>
                  </a:lnTo>
                  <a:lnTo>
                    <a:pt x="744" y="36"/>
                  </a:lnTo>
                  <a:lnTo>
                    <a:pt x="730" y="54"/>
                  </a:lnTo>
                  <a:lnTo>
                    <a:pt x="724" y="64"/>
                  </a:lnTo>
                  <a:lnTo>
                    <a:pt x="718" y="76"/>
                  </a:lnTo>
                  <a:lnTo>
                    <a:pt x="426" y="814"/>
                  </a:lnTo>
                  <a:lnTo>
                    <a:pt x="202" y="602"/>
                  </a:lnTo>
                  <a:lnTo>
                    <a:pt x="202" y="602"/>
                  </a:lnTo>
                  <a:lnTo>
                    <a:pt x="192" y="594"/>
                  </a:lnTo>
                  <a:lnTo>
                    <a:pt x="182" y="588"/>
                  </a:lnTo>
                  <a:lnTo>
                    <a:pt x="162" y="576"/>
                  </a:lnTo>
                  <a:lnTo>
                    <a:pt x="140" y="570"/>
                  </a:lnTo>
                  <a:lnTo>
                    <a:pt x="116" y="570"/>
                  </a:lnTo>
                  <a:lnTo>
                    <a:pt x="94" y="572"/>
                  </a:lnTo>
                  <a:lnTo>
                    <a:pt x="72" y="580"/>
                  </a:lnTo>
                  <a:lnTo>
                    <a:pt x="50" y="592"/>
                  </a:lnTo>
                  <a:lnTo>
                    <a:pt x="42" y="598"/>
                  </a:lnTo>
                  <a:lnTo>
                    <a:pt x="32" y="606"/>
                  </a:lnTo>
                  <a:lnTo>
                    <a:pt x="32" y="606"/>
                  </a:lnTo>
                  <a:lnTo>
                    <a:pt x="24" y="616"/>
                  </a:lnTo>
                  <a:lnTo>
                    <a:pt x="18" y="626"/>
                  </a:lnTo>
                  <a:lnTo>
                    <a:pt x="8" y="648"/>
                  </a:lnTo>
                  <a:lnTo>
                    <a:pt x="2" y="670"/>
                  </a:lnTo>
                  <a:lnTo>
                    <a:pt x="0" y="692"/>
                  </a:lnTo>
                  <a:lnTo>
                    <a:pt x="2" y="716"/>
                  </a:lnTo>
                  <a:lnTo>
                    <a:pt x="10" y="738"/>
                  </a:lnTo>
                  <a:lnTo>
                    <a:pt x="22" y="758"/>
                  </a:lnTo>
                  <a:lnTo>
                    <a:pt x="28" y="768"/>
                  </a:lnTo>
                  <a:lnTo>
                    <a:pt x="38" y="776"/>
                  </a:lnTo>
                  <a:lnTo>
                    <a:pt x="386" y="1106"/>
                  </a:lnTo>
                  <a:lnTo>
                    <a:pt x="386" y="1106"/>
                  </a:lnTo>
                  <a:lnTo>
                    <a:pt x="404" y="1120"/>
                  </a:lnTo>
                  <a:lnTo>
                    <a:pt x="422" y="1130"/>
                  </a:lnTo>
                  <a:lnTo>
                    <a:pt x="442" y="1136"/>
                  </a:lnTo>
                  <a:lnTo>
                    <a:pt x="464" y="1138"/>
                  </a:lnTo>
                  <a:lnTo>
                    <a:pt x="484" y="1138"/>
                  </a:lnTo>
                  <a:lnTo>
                    <a:pt x="504" y="1134"/>
                  </a:lnTo>
                  <a:lnTo>
                    <a:pt x="524" y="1126"/>
                  </a:lnTo>
                  <a:lnTo>
                    <a:pt x="542" y="1114"/>
                  </a:lnTo>
                  <a:lnTo>
                    <a:pt x="542" y="1114"/>
                  </a:lnTo>
                  <a:lnTo>
                    <a:pt x="556" y="1102"/>
                  </a:lnTo>
                  <a:lnTo>
                    <a:pt x="570" y="1090"/>
                  </a:lnTo>
                  <a:lnTo>
                    <a:pt x="580" y="1074"/>
                  </a:lnTo>
                  <a:lnTo>
                    <a:pt x="590" y="1056"/>
                  </a:lnTo>
                  <a:lnTo>
                    <a:pt x="942" y="164"/>
                  </a:lnTo>
                  <a:lnTo>
                    <a:pt x="942" y="164"/>
                  </a:lnTo>
                  <a:lnTo>
                    <a:pt x="946" y="152"/>
                  </a:lnTo>
                  <a:lnTo>
                    <a:pt x="948" y="140"/>
                  </a:lnTo>
                  <a:lnTo>
                    <a:pt x="950" y="116"/>
                  </a:lnTo>
                  <a:lnTo>
                    <a:pt x="948" y="94"/>
                  </a:lnTo>
                  <a:lnTo>
                    <a:pt x="940" y="72"/>
                  </a:lnTo>
                  <a:lnTo>
                    <a:pt x="930" y="52"/>
                  </a:lnTo>
                  <a:lnTo>
                    <a:pt x="914" y="34"/>
                  </a:lnTo>
                  <a:lnTo>
                    <a:pt x="896" y="20"/>
                  </a:lnTo>
                  <a:lnTo>
                    <a:pt x="886" y="14"/>
                  </a:lnTo>
                  <a:lnTo>
                    <a:pt x="874" y="8"/>
                  </a:lnTo>
                  <a:lnTo>
                    <a:pt x="874" y="8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7999" name="자유형 77"/>
            <p:cNvSpPr/>
            <p:nvPr/>
          </p:nvSpPr>
          <p:spPr>
            <a:xfrm>
              <a:off x="827476" y="3492485"/>
              <a:ext cx="875103" cy="822730"/>
            </a:xfrm>
            <a:custGeom>
              <a:avLst/>
              <a:gdLst/>
              <a:ahLst/>
              <a:cxnLst/>
              <a:rect l="l" t="t" r="r" b="b"/>
              <a:pathLst>
                <a:path w="796" h="780" extrusionOk="0">
                  <a:moveTo>
                    <a:pt x="590" y="698"/>
                  </a:moveTo>
                  <a:lnTo>
                    <a:pt x="796" y="178"/>
                  </a:lnTo>
                  <a:lnTo>
                    <a:pt x="606" y="0"/>
                  </a:lnTo>
                  <a:lnTo>
                    <a:pt x="426" y="456"/>
                  </a:lnTo>
                  <a:lnTo>
                    <a:pt x="202" y="244"/>
                  </a:lnTo>
                  <a:lnTo>
                    <a:pt x="202" y="244"/>
                  </a:lnTo>
                  <a:lnTo>
                    <a:pt x="192" y="236"/>
                  </a:lnTo>
                  <a:lnTo>
                    <a:pt x="182" y="230"/>
                  </a:lnTo>
                  <a:lnTo>
                    <a:pt x="162" y="218"/>
                  </a:lnTo>
                  <a:lnTo>
                    <a:pt x="140" y="212"/>
                  </a:lnTo>
                  <a:lnTo>
                    <a:pt x="116" y="212"/>
                  </a:lnTo>
                  <a:lnTo>
                    <a:pt x="94" y="214"/>
                  </a:lnTo>
                  <a:lnTo>
                    <a:pt x="72" y="222"/>
                  </a:lnTo>
                  <a:lnTo>
                    <a:pt x="50" y="234"/>
                  </a:lnTo>
                  <a:lnTo>
                    <a:pt x="42" y="240"/>
                  </a:lnTo>
                  <a:lnTo>
                    <a:pt x="32" y="248"/>
                  </a:lnTo>
                  <a:lnTo>
                    <a:pt x="32" y="248"/>
                  </a:lnTo>
                  <a:lnTo>
                    <a:pt x="24" y="258"/>
                  </a:lnTo>
                  <a:lnTo>
                    <a:pt x="18" y="268"/>
                  </a:lnTo>
                  <a:lnTo>
                    <a:pt x="8" y="290"/>
                  </a:lnTo>
                  <a:lnTo>
                    <a:pt x="2" y="312"/>
                  </a:lnTo>
                  <a:lnTo>
                    <a:pt x="0" y="334"/>
                  </a:lnTo>
                  <a:lnTo>
                    <a:pt x="2" y="358"/>
                  </a:lnTo>
                  <a:lnTo>
                    <a:pt x="10" y="380"/>
                  </a:lnTo>
                  <a:lnTo>
                    <a:pt x="22" y="400"/>
                  </a:lnTo>
                  <a:lnTo>
                    <a:pt x="28" y="410"/>
                  </a:lnTo>
                  <a:lnTo>
                    <a:pt x="38" y="418"/>
                  </a:lnTo>
                  <a:lnTo>
                    <a:pt x="386" y="748"/>
                  </a:lnTo>
                  <a:lnTo>
                    <a:pt x="386" y="748"/>
                  </a:lnTo>
                  <a:lnTo>
                    <a:pt x="404" y="762"/>
                  </a:lnTo>
                  <a:lnTo>
                    <a:pt x="422" y="772"/>
                  </a:lnTo>
                  <a:lnTo>
                    <a:pt x="442" y="778"/>
                  </a:lnTo>
                  <a:lnTo>
                    <a:pt x="464" y="780"/>
                  </a:lnTo>
                  <a:lnTo>
                    <a:pt x="484" y="780"/>
                  </a:lnTo>
                  <a:lnTo>
                    <a:pt x="504" y="776"/>
                  </a:lnTo>
                  <a:lnTo>
                    <a:pt x="524" y="768"/>
                  </a:lnTo>
                  <a:lnTo>
                    <a:pt x="542" y="756"/>
                  </a:lnTo>
                  <a:lnTo>
                    <a:pt x="542" y="756"/>
                  </a:lnTo>
                  <a:lnTo>
                    <a:pt x="556" y="744"/>
                  </a:lnTo>
                  <a:lnTo>
                    <a:pt x="570" y="732"/>
                  </a:lnTo>
                  <a:lnTo>
                    <a:pt x="580" y="716"/>
                  </a:lnTo>
                  <a:lnTo>
                    <a:pt x="590" y="698"/>
                  </a:lnTo>
                  <a:lnTo>
                    <a:pt x="590" y="698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38000" name="직사각형 78"/>
          <p:cNvSpPr/>
          <p:nvPr/>
        </p:nvSpPr>
        <p:spPr>
          <a:xfrm>
            <a:off x="1268028" y="5101923"/>
            <a:ext cx="7074944" cy="5532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500" i="0" spc="5">
                <a:solidFill>
                  <a:schemeClr val="bg2">
                    <a:lumMod val="25000"/>
                  </a:schemeClr>
                </a:solidFill>
                <a:latin typeface="한컴 윤고딕 250"/>
                <a:ea typeface="한컴 윤고딕 250"/>
                <a:sym typeface="Wingdings"/>
              </a:rPr>
              <a:t>외부전문가 참여 이행실태 점검으로 안전 등 관리 강화 </a:t>
            </a:r>
          </a:p>
        </p:txBody>
      </p:sp>
      <p:cxnSp>
        <p:nvCxnSpPr>
          <p:cNvPr id="38001" name="직선 연결선 79"/>
          <p:cNvCxnSpPr/>
          <p:nvPr/>
        </p:nvCxnSpPr>
        <p:spPr>
          <a:xfrm>
            <a:off x="1254255" y="5655163"/>
            <a:ext cx="7074944" cy="0"/>
          </a:xfrm>
          <a:prstGeom prst="line">
            <a:avLst/>
          </a:prstGeom>
          <a:ln w="9523" cap="rnd" cmpd="sng" algn="ctr">
            <a:solidFill>
              <a:srgbClr val="305080"/>
            </a:solidFill>
            <a:prstDash val="dash"/>
            <a:round/>
          </a:ln>
        </p:spPr>
      </p:cxnSp>
      <p:sp>
        <p:nvSpPr>
          <p:cNvPr id="38002" name="제목 1"/>
          <p:cNvSpPr txBox="1"/>
          <p:nvPr/>
        </p:nvSpPr>
        <p:spPr>
          <a:xfrm>
            <a:off x="1368338" y="5665341"/>
            <a:ext cx="7584041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latin typeface="한컴 윤고딕 240"/>
                <a:ea typeface="한컴 윤고딕 240"/>
                <a:cs typeface="+mj-cs"/>
              </a:rPr>
              <a:t>  </a:t>
            </a:r>
            <a:r>
              <a:rPr lang="ko-KR" altLang="en-US" sz="1900" i="1">
                <a:latin typeface="한컴 윤고딕 240"/>
                <a:ea typeface="한컴 윤고딕 240"/>
                <a:cs typeface="+mj-cs"/>
              </a:rPr>
              <a:t>안전감사옴부즈만 등 활용, 안전시설 등 현장중심 이행관리</a:t>
            </a:r>
          </a:p>
        </p:txBody>
      </p:sp>
      <p:sp>
        <p:nvSpPr>
          <p:cNvPr id="38003" name="Freeform 5"/>
          <p:cNvSpPr/>
          <p:nvPr/>
        </p:nvSpPr>
        <p:spPr>
          <a:xfrm>
            <a:off x="1268433" y="5981614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8004" name="Freeform 5"/>
          <p:cNvSpPr/>
          <p:nvPr/>
        </p:nvSpPr>
        <p:spPr>
          <a:xfrm>
            <a:off x="1276826" y="6348735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8005" name="제목 1"/>
          <p:cNvSpPr txBox="1"/>
          <p:nvPr/>
        </p:nvSpPr>
        <p:spPr>
          <a:xfrm>
            <a:off x="1457694" y="6074973"/>
            <a:ext cx="6237564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2000" i="1">
                <a:latin typeface="한컴 윤고딕 240"/>
                <a:ea typeface="한컴 윤고딕 240"/>
                <a:cs typeface="+mj-cs"/>
              </a:rPr>
              <a:t> </a:t>
            </a:r>
            <a:r>
              <a:rPr lang="ko-KR" altLang="en-US" sz="1900" b="0" i="0" spc="5">
                <a:solidFill>
                  <a:srgbClr val="000000"/>
                </a:solidFill>
                <a:latin typeface="한컴 윤고딕 240"/>
                <a:ea typeface="한컴 윤고딕 240"/>
                <a:cs typeface="맑은 고딕"/>
              </a:rPr>
              <a:t>주요 감사결과 </a:t>
            </a:r>
            <a:r>
              <a:rPr lang="en-US" altLang="ko-KR" sz="1900" b="0" i="0" spc="5">
                <a:solidFill>
                  <a:srgbClr val="000000"/>
                </a:solidFill>
                <a:latin typeface="한컴 윤고딕 240"/>
                <a:ea typeface="한컴 윤고딕 240"/>
              </a:rPr>
              <a:t>DB</a:t>
            </a:r>
            <a:r>
              <a:rPr lang="ko-KR" altLang="en-US" sz="1900" b="0" i="0" spc="5">
                <a:solidFill>
                  <a:srgbClr val="000000"/>
                </a:solidFill>
                <a:latin typeface="한컴 윤고딕 240"/>
                <a:ea typeface="한컴 윤고딕 240"/>
                <a:cs typeface="맑은 고딕"/>
              </a:rPr>
              <a:t>화 등으로 시설물 안전관리 강화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 cstate="email">
            <a:grayscl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" name="모서리가 둥근 직사각형 1"/>
          <p:cNvSpPr/>
          <p:nvPr/>
        </p:nvSpPr>
        <p:spPr>
          <a:xfrm>
            <a:off x="361987" y="317835"/>
            <a:ext cx="8426845" cy="6180310"/>
          </a:xfrm>
          <a:prstGeom prst="roundRect">
            <a:avLst>
              <a:gd name="adj" fmla="val 0"/>
            </a:avLst>
          </a:prstGeom>
          <a:solidFill>
            <a:srgbClr val="FBFBFB">
              <a:alpha val="95000"/>
            </a:srgbClr>
          </a:solidFill>
          <a:ln w="19050">
            <a:solidFill>
              <a:srgbClr val="0C3958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13362" y="1884818"/>
            <a:ext cx="5546761" cy="1003526"/>
            <a:chOff x="13362" y="1884818"/>
            <a:chExt cx="5546761" cy="1003526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tretch>
              <a:fillRect/>
            </a:stretch>
          </p:blipFill>
          <p:spPr>
            <a:xfrm>
              <a:off x="13362" y="1884818"/>
              <a:ext cx="5546761" cy="100352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217713" y="1927307"/>
              <a:ext cx="4660062" cy="852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 lang="ko-KR" altLang="en-US"/>
              </a:pPr>
              <a:r>
                <a:rPr lang="en-US" altLang="ko-KR" sz="5000" spc="-155">
                  <a:solidFill>
                    <a:srgbClr val="FFFF00"/>
                  </a:solidFill>
                  <a:latin typeface="HY수평선B"/>
                  <a:ea typeface="HY수평선B"/>
                </a:rPr>
                <a:t>0</a:t>
              </a:r>
              <a:r>
                <a:rPr lang="ko-KR" altLang="en-US" sz="5000" spc="-155">
                  <a:solidFill>
                    <a:srgbClr val="FFFF00"/>
                  </a:solidFill>
                  <a:latin typeface="HY수평선B"/>
                  <a:ea typeface="HY수평선B"/>
                </a:rPr>
                <a:t>4</a:t>
              </a:r>
              <a:r>
                <a:rPr lang="en-US" altLang="ko-KR" sz="5000" spc="-155">
                  <a:solidFill>
                    <a:schemeClr val="bg1"/>
                  </a:solidFill>
                  <a:latin typeface="HY수평선B"/>
                  <a:ea typeface="HY수평선B"/>
                </a:rPr>
                <a:t> </a:t>
              </a:r>
              <a:r>
                <a:rPr lang="ko-KR" altLang="en-US" sz="4800" spc="-148">
                  <a:solidFill>
                    <a:schemeClr val="bg1"/>
                  </a:solidFill>
                  <a:latin typeface="HY수평선B"/>
                  <a:ea typeface="HY수평선B"/>
                </a:rPr>
                <a:t>추진일정</a:t>
              </a:r>
            </a:p>
          </p:txBody>
        </p:sp>
      </p:grpSp>
      <p:sp>
        <p:nvSpPr>
          <p:cNvPr id="20" name="직사각형 14"/>
          <p:cNvSpPr/>
          <p:nvPr/>
        </p:nvSpPr>
        <p:spPr>
          <a:xfrm>
            <a:off x="2223639" y="5569663"/>
            <a:ext cx="4902162" cy="231883"/>
          </a:xfrm>
          <a:prstGeom prst="rect">
            <a:avLst/>
          </a:prstGeom>
          <a:solidFill>
            <a:srgbClr val="D9D9D9"/>
          </a:solid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21" name="그림 13"/>
          <p:cNvPicPr/>
          <p:nvPr/>
        </p:nvPicPr>
        <p:blipFill rotWithShape="1">
          <a:blip r:embed="rId4" cstate="email">
            <a:lum/>
          </a:blip>
          <a:srcRect/>
          <a:stretch>
            <a:fillRect/>
          </a:stretch>
        </p:blipFill>
        <p:spPr>
          <a:xfrm>
            <a:off x="2120919" y="4217034"/>
            <a:ext cx="4902162" cy="122451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11" name="제목 3"/>
          <p:cNvSpPr>
            <a:spLocks noGrp="1"/>
          </p:cNvSpPr>
          <p:nvPr>
            <p:ph type="title"/>
          </p:nvPr>
        </p:nvSpPr>
        <p:spPr>
          <a:xfrm>
            <a:off x="1417295" y="303495"/>
            <a:ext cx="5683747" cy="394152"/>
          </a:xfrm>
        </p:spPr>
        <p:txBody>
          <a:bodyPr vert="horz" wrap="square" lIns="91440" tIns="45720" rIns="91440" bIns="45720" anchor="ctr" anchorCtr="0">
            <a:noAutofit/>
          </a:bodyPr>
          <a:lstStyle/>
          <a:p>
            <a:pPr>
              <a:spcAft>
                <a:spcPct val="0"/>
              </a:spcAft>
              <a:defRPr lang="ko-KR"/>
            </a:pPr>
            <a:r>
              <a:rPr lang="ko-KR" altLang="en-US">
                <a:latin typeface="한컴 백제 B"/>
                <a:ea typeface="한컴 백제 B"/>
              </a:rPr>
              <a:t>주요 추진일정 </a:t>
            </a:r>
          </a:p>
        </p:txBody>
      </p:sp>
      <p:sp>
        <p:nvSpPr>
          <p:cNvPr id="37913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914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  <p:sp>
        <p:nvSpPr>
          <p:cNvPr id="37916" name="직사각형 37021"/>
          <p:cNvSpPr txBox="1"/>
          <p:nvPr/>
        </p:nvSpPr>
        <p:spPr>
          <a:xfrm>
            <a:off x="0" y="121397"/>
            <a:ext cx="914400" cy="914400"/>
          </a:xfrm>
          <a:prstGeom prst="rect">
            <a:avLst/>
          </a:prstGeom>
        </p:spPr>
        <p:txBody>
          <a:bodyPr wrap="none"/>
          <a:lstStyle/>
          <a:p>
            <a:pPr algn="ctr">
              <a:defRPr lang="ko-KR" altLang="en-US"/>
            </a:pPr>
            <a:r>
              <a:rPr lang="ko-KR" altLang="en-US" sz="4000" spc="-164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한컴 윤고딕 250"/>
                <a:ea typeface="한컴 윤고딕 250"/>
                <a:cs typeface="Times New Roman"/>
              </a:rPr>
              <a:t>4</a:t>
            </a:r>
          </a:p>
        </p:txBody>
      </p:sp>
      <p:sp>
        <p:nvSpPr>
          <p:cNvPr id="38045" name="직사각형 27"/>
          <p:cNvSpPr/>
          <p:nvPr/>
        </p:nvSpPr>
        <p:spPr>
          <a:xfrm>
            <a:off x="657732" y="5122775"/>
            <a:ext cx="7833298" cy="488694"/>
          </a:xfrm>
          <a:prstGeom prst="rect">
            <a:avLst/>
          </a:prstGeom>
          <a:solidFill>
            <a:srgbClr val="FFFFFF">
              <a:alpha val="49800"/>
            </a:srgbClr>
          </a:solidFill>
          <a:ln w="19050" cap="flat" cmpd="sng" algn="ctr">
            <a:noFill/>
            <a:prstDash val="solid"/>
          </a:ln>
        </p:spPr>
        <p:txBody>
          <a:bodyPr anchor="ctr"/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48" name="Rectangle 2"/>
          <p:cNvSpPr>
            <a:spLocks noChangeArrowheads="1"/>
          </p:cNvSpPr>
          <p:nvPr/>
        </p:nvSpPr>
        <p:spPr>
          <a:xfrm>
            <a:off x="609132" y="1100684"/>
            <a:ext cx="9829996" cy="6184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ctr" anchorCtr="0">
            <a:spAutoFit/>
          </a:bodyPr>
          <a:lstStyle/>
          <a:p>
            <a:pPr marL="0" lvl="0" algn="l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000000"/>
              </a:solidFill>
              <a:latin typeface="함초롬돋움"/>
              <a:ea typeface="함초롬돋움"/>
            </a:endParaRPr>
          </a:p>
        </p:txBody>
      </p:sp>
      <p:sp>
        <p:nvSpPr>
          <p:cNvPr id="38049" name="직사각형 77"/>
          <p:cNvSpPr/>
          <p:nvPr/>
        </p:nvSpPr>
        <p:spPr>
          <a:xfrm>
            <a:off x="1088131" y="2248573"/>
            <a:ext cx="7266863" cy="455281"/>
          </a:xfrm>
          <a:prstGeom prst="rect">
            <a:avLst/>
          </a:prstGeom>
          <a:solidFill>
            <a:srgbClr val="FFFFFF">
              <a:alpha val="49800"/>
            </a:srgbClr>
          </a:solidFill>
          <a:ln w="19050" cap="flat" cmpd="sng" algn="ctr">
            <a:noFill/>
            <a:prstDash val="solid"/>
          </a:ln>
        </p:spPr>
        <p:txBody>
          <a:bodyPr anchor="ctr"/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50" name="Oval 4"/>
          <p:cNvSpPr>
            <a:spLocks noChangeArrowheads="1"/>
          </p:cNvSpPr>
          <p:nvPr/>
        </p:nvSpPr>
        <p:spPr>
          <a:xfrm>
            <a:off x="6199836" y="3186076"/>
            <a:ext cx="65423" cy="51923"/>
          </a:xfrm>
          <a:prstGeom prst="ellipse">
            <a:avLst/>
          </a:prstGeom>
          <a:gradFill rotWithShape="1">
            <a:gsLst>
              <a:gs pos="0">
                <a:srgbClr val="FFFFFF">
                  <a:alpha val="70980"/>
                </a:srgbClr>
              </a:gs>
              <a:gs pos="78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algn="ctr" defTabSz="914400" eaLnBrk="1" latinLnBrk="1" hangingPunct="1"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 sz="1800" b="1" i="0" spc="5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grpSp>
        <p:nvGrpSpPr>
          <p:cNvPr id="38051" name="그룹 2"/>
          <p:cNvGrpSpPr/>
          <p:nvPr/>
        </p:nvGrpSpPr>
        <p:grpSpPr>
          <a:xfrm>
            <a:off x="501477" y="1016732"/>
            <a:ext cx="8154222" cy="5436604"/>
            <a:chOff x="3398732" y="1700808"/>
            <a:chExt cx="2302602" cy="5064886"/>
          </a:xfrm>
        </p:grpSpPr>
        <p:sp>
          <p:nvSpPr>
            <p:cNvPr id="38052" name="모서리가 둥근 직사각형 3"/>
            <p:cNvSpPr/>
            <p:nvPr/>
          </p:nvSpPr>
          <p:spPr>
            <a:xfrm>
              <a:off x="3398732" y="1700808"/>
              <a:ext cx="2302602" cy="5064886"/>
            </a:xfrm>
            <a:prstGeom prst="roundRect">
              <a:avLst>
                <a:gd name="adj" fmla="val 0"/>
              </a:avLst>
            </a:prstGeom>
            <a:solidFill>
              <a:srgbClr val="E0E0E0">
                <a:alpha val="1000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FFFFFF"/>
                </a:solidFill>
                <a:latin typeface="함초롬돋움"/>
                <a:ea typeface="함초롬돋움"/>
              </a:endParaRPr>
            </a:p>
          </p:txBody>
        </p:sp>
        <p:sp>
          <p:nvSpPr>
            <p:cNvPr id="38054" name="직사각형 9"/>
            <p:cNvSpPr/>
            <p:nvPr/>
          </p:nvSpPr>
          <p:spPr>
            <a:xfrm>
              <a:off x="3442855" y="2842724"/>
              <a:ext cx="2211979" cy="455281"/>
            </a:xfrm>
            <a:prstGeom prst="rect">
              <a:avLst/>
            </a:prstGeom>
            <a:solidFill>
              <a:srgbClr val="FFFFFF">
                <a:alpha val="498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FFFFFF"/>
                </a:solidFill>
                <a:latin typeface="함초롬돋움"/>
                <a:ea typeface="함초롬돋움"/>
              </a:endParaRPr>
            </a:p>
          </p:txBody>
        </p:sp>
        <p:sp>
          <p:nvSpPr>
            <p:cNvPr id="38055" name="직사각형 10"/>
            <p:cNvSpPr/>
            <p:nvPr/>
          </p:nvSpPr>
          <p:spPr>
            <a:xfrm>
              <a:off x="3442855" y="3721979"/>
              <a:ext cx="2211979" cy="455281"/>
            </a:xfrm>
            <a:prstGeom prst="rect">
              <a:avLst/>
            </a:prstGeom>
            <a:solidFill>
              <a:srgbClr val="FFFFFF">
                <a:alpha val="498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FFFFFF"/>
                </a:solidFill>
                <a:latin typeface="함초롬돋움"/>
                <a:ea typeface="함초롬돋움"/>
              </a:endParaRPr>
            </a:p>
          </p:txBody>
        </p:sp>
        <p:sp>
          <p:nvSpPr>
            <p:cNvPr id="38056" name="TextBox 11"/>
            <p:cNvSpPr txBox="1">
              <a:spLocks noChangeArrowheads="1"/>
            </p:cNvSpPr>
            <p:nvPr/>
          </p:nvSpPr>
          <p:spPr>
            <a:xfrm>
              <a:off x="3638413" y="3802747"/>
              <a:ext cx="1991383" cy="29078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marL="0" lvl="0" algn="l" defTabSz="914400" eaLnBrk="1" latinLnBrk="1" hangingPunct="1">
                <a:defRPr lang="ko-KR" altLang="en-US"/>
              </a:pPr>
              <a:r>
                <a:rPr lang="en-US" altLang="ko-KR" sz="1700" b="0" i="0" spc="5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 </a:t>
              </a:r>
              <a:r>
                <a:rPr lang="ko-KR" altLang="en-US" sz="1700" b="0" i="0" spc="5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비리취약분야 추가 등 「공직자윤리법」 시행령 개정 건의               `17. 8월 </a:t>
              </a:r>
            </a:p>
          </p:txBody>
        </p:sp>
        <p:sp>
          <p:nvSpPr>
            <p:cNvPr id="38057" name="TextBox 12"/>
            <p:cNvSpPr txBox="1">
              <a:spLocks noChangeArrowheads="1"/>
            </p:cNvSpPr>
            <p:nvPr/>
          </p:nvSpPr>
          <p:spPr>
            <a:xfrm>
              <a:off x="3631773" y="2485888"/>
              <a:ext cx="2033373" cy="29078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marL="0" lvl="0" algn="l" defTabSz="914400" eaLnBrk="1" latinLnBrk="1" hangingPunct="1">
                <a:defRPr lang="ko-KR" altLang="en-US"/>
              </a:pPr>
              <a:r>
                <a:rPr lang="ko-KR" altLang="en-US" sz="1700" b="0" i="0" spc="5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  </a:t>
              </a:r>
              <a:r>
                <a:rPr lang="ko-KR" altLang="en-US" sz="1700" b="0" i="0" spc="5">
                  <a:solidFill>
                    <a:srgbClr val="1A1A1A"/>
                  </a:solidFill>
                  <a:latin typeface="한컴 윤고딕 250"/>
                  <a:ea typeface="한컴 윤고딕 250"/>
                  <a:cs typeface="Arial"/>
                </a:rPr>
                <a:t>인허가 업무 장기 담당자 의무 전보 실시        </a:t>
              </a:r>
              <a:r>
                <a:rPr lang="ko-KR" altLang="en-US" sz="1700" b="0" i="0" spc="5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                     </a:t>
              </a:r>
              <a:r>
                <a:rPr lang="ko-KR" altLang="en-US" sz="1700" b="0" i="0" spc="5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  </a:t>
              </a:r>
              <a:r>
                <a:rPr lang="ko-KR" altLang="en-US" sz="100" b="0" i="0" spc="40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          </a:t>
              </a:r>
              <a:r>
                <a:rPr lang="ko-KR" altLang="en-US" sz="100" b="0" i="0" spc="60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   </a:t>
              </a:r>
              <a:r>
                <a:rPr lang="ko-KR" altLang="en-US" sz="1700" b="0" i="0" spc="5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`17. 7월</a:t>
              </a:r>
            </a:p>
          </p:txBody>
        </p:sp>
        <p:sp>
          <p:nvSpPr>
            <p:cNvPr id="38059" name="TextBox 14"/>
            <p:cNvSpPr txBox="1">
              <a:spLocks noChangeArrowheads="1"/>
            </p:cNvSpPr>
            <p:nvPr/>
          </p:nvSpPr>
          <p:spPr>
            <a:xfrm>
              <a:off x="3633653" y="2933590"/>
              <a:ext cx="2011717" cy="29078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marL="0" lvl="0" algn="l" defTabSz="914400" eaLnBrk="1" latinLnBrk="1" hangingPunct="1">
                <a:defRPr lang="ko-KR" altLang="en-US"/>
              </a:pPr>
              <a:r>
                <a:rPr lang="en-US" altLang="ko-KR" sz="1700" b="0" i="0" spc="5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 </a:t>
              </a:r>
              <a:r>
                <a:rPr lang="ko-KR" altLang="en-US" sz="1700" b="0" i="0" spc="5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퇴직공무원 사적접촉 제한을 위한 「서울시 공무원 행동강령」 개정   </a:t>
              </a:r>
              <a:r>
                <a:rPr lang="ko-KR" altLang="en-US" sz="100" b="0" i="0" spc="45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            </a:t>
              </a:r>
              <a:r>
                <a:rPr lang="ko-KR" altLang="en-US" sz="1700" b="0" i="0" spc="5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`17. 9월</a:t>
              </a:r>
            </a:p>
          </p:txBody>
        </p:sp>
        <p:sp>
          <p:nvSpPr>
            <p:cNvPr id="38060" name="오각형 15"/>
            <p:cNvSpPr/>
            <p:nvPr/>
          </p:nvSpPr>
          <p:spPr>
            <a:xfrm rot="5400000">
              <a:off x="4346705" y="983558"/>
              <a:ext cx="412680" cy="2209554"/>
            </a:xfrm>
            <a:prstGeom prst="homePlate">
              <a:avLst>
                <a:gd name="adj" fmla="val 27813"/>
              </a:avLst>
            </a:prstGeom>
            <a:solidFill>
              <a:srgbClr val="E6B8B7">
                <a:alpha val="10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FFFFFF"/>
                </a:solidFill>
                <a:latin typeface="함초롬돋움"/>
                <a:ea typeface="함초롬돋움"/>
              </a:endParaRPr>
            </a:p>
          </p:txBody>
        </p:sp>
        <p:pic>
          <p:nvPicPr>
            <p:cNvPr id="38064" name="그림 35"/>
            <p:cNvPicPr>
              <a:picLocks noChangeAspect="1"/>
            </p:cNvPicPr>
            <p:nvPr/>
          </p:nvPicPr>
          <p:blipFill rotWithShape="1">
            <a:blip r:embed="rId2" cstate="email"/>
            <a:stretch>
              <a:fillRect/>
            </a:stretch>
          </p:blipFill>
          <p:spPr>
            <a:xfrm>
              <a:off x="3470203" y="1900961"/>
              <a:ext cx="2204104" cy="572795"/>
            </a:xfrm>
            <a:prstGeom prst="rect">
              <a:avLst/>
            </a:prstGeom>
          </p:spPr>
        </p:pic>
        <p:sp>
          <p:nvSpPr>
            <p:cNvPr id="38066" name="직사각형 27"/>
            <p:cNvSpPr/>
            <p:nvPr/>
          </p:nvSpPr>
          <p:spPr>
            <a:xfrm>
              <a:off x="3442855" y="4586924"/>
              <a:ext cx="2211979" cy="455281"/>
            </a:xfrm>
            <a:prstGeom prst="rect">
              <a:avLst/>
            </a:prstGeom>
            <a:solidFill>
              <a:srgbClr val="FFFFFF">
                <a:alpha val="498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algn="ctr" defTabSz="914400" eaLnBrk="1" latinLnBrk="1" hangingPunct="1">
                <a:defRPr lang="ko-KR" altLang="en-US"/>
              </a:pPr>
              <a:endParaRPr lang="ko-KR" altLang="en-US" sz="1800" b="0" i="0" spc="5">
                <a:solidFill>
                  <a:srgbClr val="FFFFFF"/>
                </a:solidFill>
                <a:latin typeface="함초롬돋움"/>
                <a:ea typeface="함초롬돋움"/>
              </a:endParaRPr>
            </a:p>
          </p:txBody>
        </p:sp>
        <p:sp>
          <p:nvSpPr>
            <p:cNvPr id="38067" name="TextBox 28"/>
            <p:cNvSpPr txBox="1">
              <a:spLocks noChangeArrowheads="1"/>
            </p:cNvSpPr>
            <p:nvPr/>
          </p:nvSpPr>
          <p:spPr>
            <a:xfrm>
              <a:off x="3629255" y="3399027"/>
              <a:ext cx="1982538" cy="29078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anchor="ctr"/>
            <a:lstStyle/>
            <a:p>
              <a:pPr marL="0" lvl="0" algn="l" defTabSz="914400" eaLnBrk="1" latinLnBrk="1" hangingPunct="1">
                <a:defRPr lang="ko-KR" altLang="en-US"/>
              </a:pPr>
              <a:r>
                <a:rPr lang="en-US" altLang="ko-KR" sz="1700" b="0" i="0" spc="5">
                  <a:solidFill>
                    <a:srgbClr val="595959"/>
                  </a:solidFill>
                  <a:latin typeface="한컴 윤고딕 250"/>
                  <a:ea typeface="한컴 윤고딕 250"/>
                  <a:cs typeface="Arial"/>
                </a:rPr>
                <a:t> </a:t>
              </a:r>
              <a:r>
                <a:rPr lang="ko-KR" altLang="en-US" sz="1700" b="0" i="0" spc="5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퇴직공무원 취업제한 의무부과 등 「공직자윤리법」 개정 건의        </a:t>
              </a:r>
              <a:r>
                <a:rPr lang="ko-KR" altLang="en-US" sz="100" b="0" i="0" spc="60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                             </a:t>
              </a:r>
              <a:r>
                <a:rPr lang="ko-KR" altLang="en-US" sz="1700" b="0" i="0" spc="5">
                  <a:solidFill>
                    <a:schemeClr val="tx1"/>
                  </a:solidFill>
                  <a:latin typeface="한컴 윤고딕 250"/>
                  <a:ea typeface="한컴 윤고딕 250"/>
                  <a:cs typeface="Arial"/>
                </a:rPr>
                <a:t>`17. 8월</a:t>
              </a:r>
            </a:p>
          </p:txBody>
        </p:sp>
      </p:grpSp>
      <p:sp>
        <p:nvSpPr>
          <p:cNvPr id="38068" name="TextBox 14"/>
          <p:cNvSpPr txBox="1">
            <a:spLocks noChangeArrowheads="1"/>
          </p:cNvSpPr>
          <p:nvPr/>
        </p:nvSpPr>
        <p:spPr>
          <a:xfrm>
            <a:off x="1483655" y="5753844"/>
            <a:ext cx="7128792" cy="31212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/>
          <a:lstStyle/>
          <a:p>
            <a:pPr marL="0" lvl="0" algn="l" defTabSz="914400" eaLnBrk="1" latinLnBrk="1" hangingPunct="1">
              <a:defRPr lang="ko-KR" altLang="en-US"/>
            </a:pPr>
            <a:r>
              <a:rPr lang="ko-KR" altLang="en-US" sz="1700" b="0" i="0" spc="5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청렴교육 활성화를 통한 직원 인식 개선                                </a:t>
            </a:r>
            <a:r>
              <a:rPr lang="ko-KR" altLang="en-US" sz="100" b="0" i="0" spc="40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           </a:t>
            </a:r>
            <a:r>
              <a:rPr lang="ko-KR" altLang="en-US" sz="100" b="0" i="0" spc="60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   </a:t>
            </a:r>
            <a:r>
              <a:rPr lang="ko-KR" altLang="en-US" sz="1700" b="0" i="0" spc="5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`17. 7월</a:t>
            </a:r>
          </a:p>
        </p:txBody>
      </p:sp>
      <p:sp>
        <p:nvSpPr>
          <p:cNvPr id="38070" name="자유형 1506"/>
          <p:cNvSpPr/>
          <p:nvPr/>
        </p:nvSpPr>
        <p:spPr>
          <a:xfrm>
            <a:off x="2522153" y="1954423"/>
            <a:ext cx="3888432" cy="4356484"/>
          </a:xfrm>
          <a:custGeom>
            <a:avLst/>
            <a:gdLst>
              <a:gd name="connsiteX0" fmla="*/ 0 w 2664296"/>
              <a:gd name="connsiteY0" fmla="*/ 864096 h 1728192"/>
              <a:gd name="connsiteX1" fmla="*/ 666074 w 2664296"/>
              <a:gd name="connsiteY1" fmla="*/ 864096 h 1728192"/>
              <a:gd name="connsiteX2" fmla="*/ 666074 w 2664296"/>
              <a:gd name="connsiteY2" fmla="*/ 0 h 1728192"/>
              <a:gd name="connsiteX3" fmla="*/ 1998222 w 2664296"/>
              <a:gd name="connsiteY3" fmla="*/ 0 h 1728192"/>
              <a:gd name="connsiteX4" fmla="*/ 1998222 w 2664296"/>
              <a:gd name="connsiteY4" fmla="*/ 864096 h 1728192"/>
              <a:gd name="connsiteX5" fmla="*/ 2664296 w 2664296"/>
              <a:gd name="connsiteY5" fmla="*/ 864096 h 1728192"/>
              <a:gd name="connsiteX6" fmla="*/ 1332148 w 2664296"/>
              <a:gd name="connsiteY6" fmla="*/ 1728192 h 1728192"/>
              <a:gd name="connsiteX7" fmla="*/ 0 w 2664296"/>
              <a:gd name="connsiteY7" fmla="*/ 864096 h 1728192"/>
              <a:gd name="connsiteX0" fmla="*/ 2771539 w 5435835"/>
              <a:gd name="connsiteY0" fmla="*/ 1224260 h 2088356"/>
              <a:gd name="connsiteX1" fmla="*/ 3437613 w 5435835"/>
              <a:gd name="connsiteY1" fmla="*/ 1224260 h 2088356"/>
              <a:gd name="connsiteX2" fmla="*/ 0 w 5435835"/>
              <a:gd name="connsiteY2" fmla="*/ 0 h 2088356"/>
              <a:gd name="connsiteX3" fmla="*/ 4769761 w 5435835"/>
              <a:gd name="connsiteY3" fmla="*/ 360164 h 2088356"/>
              <a:gd name="connsiteX4" fmla="*/ 4769761 w 5435835"/>
              <a:gd name="connsiteY4" fmla="*/ 1224260 h 2088356"/>
              <a:gd name="connsiteX5" fmla="*/ 5435835 w 5435835"/>
              <a:gd name="connsiteY5" fmla="*/ 1224260 h 2088356"/>
              <a:gd name="connsiteX6" fmla="*/ 4103687 w 5435835"/>
              <a:gd name="connsiteY6" fmla="*/ 2088356 h 2088356"/>
              <a:gd name="connsiteX7" fmla="*/ 2771539 w 5435835"/>
              <a:gd name="connsiteY7" fmla="*/ 1224260 h 2088356"/>
              <a:gd name="connsiteX0" fmla="*/ 2771539 w 8280401"/>
              <a:gd name="connsiteY0" fmla="*/ 1224260 h 2088356"/>
              <a:gd name="connsiteX1" fmla="*/ 3437613 w 8280401"/>
              <a:gd name="connsiteY1" fmla="*/ 1224260 h 2088356"/>
              <a:gd name="connsiteX2" fmla="*/ 0 w 8280401"/>
              <a:gd name="connsiteY2" fmla="*/ 0 h 2088356"/>
              <a:gd name="connsiteX3" fmla="*/ 8280401 w 8280401"/>
              <a:gd name="connsiteY3" fmla="*/ 0 h 2088356"/>
              <a:gd name="connsiteX4" fmla="*/ 4769761 w 8280401"/>
              <a:gd name="connsiteY4" fmla="*/ 1224260 h 2088356"/>
              <a:gd name="connsiteX5" fmla="*/ 5435835 w 8280401"/>
              <a:gd name="connsiteY5" fmla="*/ 1224260 h 2088356"/>
              <a:gd name="connsiteX6" fmla="*/ 4103687 w 8280401"/>
              <a:gd name="connsiteY6" fmla="*/ 2088356 h 2088356"/>
              <a:gd name="connsiteX7" fmla="*/ 2771539 w 8280401"/>
              <a:gd name="connsiteY7" fmla="*/ 1224260 h 2088356"/>
              <a:gd name="connsiteX0" fmla="*/ 2771539 w 8280401"/>
              <a:gd name="connsiteY0" fmla="*/ 1224260 h 2088356"/>
              <a:gd name="connsiteX1" fmla="*/ 3815656 w 8280401"/>
              <a:gd name="connsiteY1" fmla="*/ 1440284 h 2088356"/>
              <a:gd name="connsiteX2" fmla="*/ 0 w 8280401"/>
              <a:gd name="connsiteY2" fmla="*/ 0 h 2088356"/>
              <a:gd name="connsiteX3" fmla="*/ 8280401 w 8280401"/>
              <a:gd name="connsiteY3" fmla="*/ 0 h 2088356"/>
              <a:gd name="connsiteX4" fmla="*/ 4769761 w 8280401"/>
              <a:gd name="connsiteY4" fmla="*/ 1224260 h 2088356"/>
              <a:gd name="connsiteX5" fmla="*/ 5435835 w 8280401"/>
              <a:gd name="connsiteY5" fmla="*/ 1224260 h 2088356"/>
              <a:gd name="connsiteX6" fmla="*/ 4103687 w 8280401"/>
              <a:gd name="connsiteY6" fmla="*/ 2088356 h 2088356"/>
              <a:gd name="connsiteX7" fmla="*/ 2771539 w 8280401"/>
              <a:gd name="connsiteY7" fmla="*/ 1224260 h 2088356"/>
              <a:gd name="connsiteX0" fmla="*/ 2771539 w 8280401"/>
              <a:gd name="connsiteY0" fmla="*/ 1224260 h 2088356"/>
              <a:gd name="connsiteX1" fmla="*/ 3815656 w 8280401"/>
              <a:gd name="connsiteY1" fmla="*/ 1440284 h 2088356"/>
              <a:gd name="connsiteX2" fmla="*/ 0 w 8280401"/>
              <a:gd name="connsiteY2" fmla="*/ 0 h 2088356"/>
              <a:gd name="connsiteX3" fmla="*/ 8280401 w 8280401"/>
              <a:gd name="connsiteY3" fmla="*/ 0 h 2088356"/>
              <a:gd name="connsiteX4" fmla="*/ 4391720 w 8280401"/>
              <a:gd name="connsiteY4" fmla="*/ 1440284 h 2088356"/>
              <a:gd name="connsiteX5" fmla="*/ 5435835 w 8280401"/>
              <a:gd name="connsiteY5" fmla="*/ 1224260 h 2088356"/>
              <a:gd name="connsiteX6" fmla="*/ 4103687 w 8280401"/>
              <a:gd name="connsiteY6" fmla="*/ 2088356 h 2088356"/>
              <a:gd name="connsiteX7" fmla="*/ 2771539 w 8280401"/>
              <a:gd name="connsiteY7" fmla="*/ 1224260 h 2088356"/>
              <a:gd name="connsiteX0" fmla="*/ 2771539 w 8280401"/>
              <a:gd name="connsiteY0" fmla="*/ 1224260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5435835 w 8280401"/>
              <a:gd name="connsiteY5" fmla="*/ 1224260 h 1872332"/>
              <a:gd name="connsiteX6" fmla="*/ 4103688 w 8280401"/>
              <a:gd name="connsiteY6" fmla="*/ 1872332 h 1872332"/>
              <a:gd name="connsiteX7" fmla="*/ 2771539 w 8280401"/>
              <a:gd name="connsiteY7" fmla="*/ 1224260 h 1872332"/>
              <a:gd name="connsiteX0" fmla="*/ 2771539 w 8280401"/>
              <a:gd name="connsiteY0" fmla="*/ 1224260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2771539 w 8280401"/>
              <a:gd name="connsiteY7" fmla="*/ 1224260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  <a:gd name="connsiteX0" fmla="*/ 3383608 w 8280401"/>
              <a:gd name="connsiteY0" fmla="*/ 1368276 h 1872332"/>
              <a:gd name="connsiteX1" fmla="*/ 3815656 w 8280401"/>
              <a:gd name="connsiteY1" fmla="*/ 1440284 h 1872332"/>
              <a:gd name="connsiteX2" fmla="*/ 0 w 8280401"/>
              <a:gd name="connsiteY2" fmla="*/ 0 h 1872332"/>
              <a:gd name="connsiteX3" fmla="*/ 8280401 w 8280401"/>
              <a:gd name="connsiteY3" fmla="*/ 0 h 1872332"/>
              <a:gd name="connsiteX4" fmla="*/ 4391720 w 8280401"/>
              <a:gd name="connsiteY4" fmla="*/ 1440284 h 1872332"/>
              <a:gd name="connsiteX5" fmla="*/ 4895776 w 8280401"/>
              <a:gd name="connsiteY5" fmla="*/ 1368276 h 1872332"/>
              <a:gd name="connsiteX6" fmla="*/ 4103688 w 8280401"/>
              <a:gd name="connsiteY6" fmla="*/ 1872332 h 1872332"/>
              <a:gd name="connsiteX7" fmla="*/ 3383608 w 8280401"/>
              <a:gd name="connsiteY7" fmla="*/ 1368276 h 187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80401" h="1872332">
                <a:moveTo>
                  <a:pt x="3383608" y="1368276"/>
                </a:moveTo>
                <a:lnTo>
                  <a:pt x="3815656" y="1440284"/>
                </a:lnTo>
                <a:cubicBezTo>
                  <a:pt x="3459039" y="1001861"/>
                  <a:pt x="3038797" y="572815"/>
                  <a:pt x="0" y="0"/>
                </a:cubicBezTo>
                <a:lnTo>
                  <a:pt x="8280401" y="0"/>
                </a:lnTo>
                <a:cubicBezTo>
                  <a:pt x="6258662" y="268015"/>
                  <a:pt x="4700671" y="849461"/>
                  <a:pt x="4391720" y="1440284"/>
                </a:cubicBezTo>
                <a:lnTo>
                  <a:pt x="4895776" y="1368276"/>
                </a:lnTo>
                <a:lnTo>
                  <a:pt x="4103688" y="1872332"/>
                </a:lnTo>
                <a:lnTo>
                  <a:pt x="3383608" y="1368276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298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 w="19050" cap="flat" cmpd="sng" algn="ctr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71" name="갈매기형 수장 969"/>
          <p:cNvSpPr/>
          <p:nvPr/>
        </p:nvSpPr>
        <p:spPr>
          <a:xfrm>
            <a:off x="1168619" y="1908717"/>
            <a:ext cx="165401" cy="225726"/>
          </a:xfrm>
          <a:prstGeom prst="chevron">
            <a:avLst>
              <a:gd name="adj" fmla="val 50000"/>
            </a:avLst>
          </a:prstGeom>
          <a:solidFill>
            <a:srgbClr val="7F7F7F">
              <a:alpha val="100000"/>
            </a:srgbClr>
          </a:solidFill>
          <a:ln w="19050" cap="flat" cmpd="sng" algn="ctr">
            <a:noFill/>
            <a:prstDash val="solid"/>
          </a:ln>
        </p:spPr>
        <p:txBody>
          <a:bodyPr anchor="ctr"/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72" name="갈매기형 수장 969"/>
          <p:cNvSpPr/>
          <p:nvPr/>
        </p:nvSpPr>
        <p:spPr>
          <a:xfrm>
            <a:off x="1154001" y="2386471"/>
            <a:ext cx="165401" cy="225726"/>
          </a:xfrm>
          <a:prstGeom prst="chevron">
            <a:avLst>
              <a:gd name="adj" fmla="val 50000"/>
            </a:avLst>
          </a:prstGeom>
          <a:solidFill>
            <a:srgbClr val="B2B2B2">
              <a:alpha val="100000"/>
            </a:srgbClr>
          </a:solidFill>
          <a:ln w="19050" cap="flat" cmpd="sng" algn="ctr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73" name="갈매기형 수장 969"/>
          <p:cNvSpPr/>
          <p:nvPr/>
        </p:nvSpPr>
        <p:spPr>
          <a:xfrm>
            <a:off x="1154001" y="2890527"/>
            <a:ext cx="165401" cy="225726"/>
          </a:xfrm>
          <a:prstGeom prst="chevron">
            <a:avLst>
              <a:gd name="adj" fmla="val 50000"/>
            </a:avLst>
          </a:prstGeom>
          <a:solidFill>
            <a:srgbClr val="7F7F7F">
              <a:alpha val="100000"/>
            </a:srgbClr>
          </a:solidFill>
          <a:ln w="19050" cap="flat" cmpd="sng" algn="ctr">
            <a:noFill/>
            <a:prstDash val="solid"/>
          </a:ln>
        </p:spPr>
        <p:txBody>
          <a:bodyPr anchor="ctr"/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74" name="갈매기형 수장 969"/>
          <p:cNvSpPr/>
          <p:nvPr/>
        </p:nvSpPr>
        <p:spPr>
          <a:xfrm>
            <a:off x="1168619" y="3317724"/>
            <a:ext cx="165401" cy="225726"/>
          </a:xfrm>
          <a:prstGeom prst="chevron">
            <a:avLst>
              <a:gd name="adj" fmla="val 50000"/>
            </a:avLst>
          </a:prstGeom>
          <a:solidFill>
            <a:srgbClr val="B2B2B2">
              <a:alpha val="100000"/>
            </a:srgbClr>
          </a:solidFill>
          <a:ln w="19050" cap="flat" cmpd="sng" algn="ctr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75" name="갈매기형 수장 969"/>
          <p:cNvSpPr/>
          <p:nvPr/>
        </p:nvSpPr>
        <p:spPr>
          <a:xfrm>
            <a:off x="1204623" y="3816929"/>
            <a:ext cx="165401" cy="225726"/>
          </a:xfrm>
          <a:prstGeom prst="chevron">
            <a:avLst>
              <a:gd name="adj" fmla="val 50000"/>
            </a:avLst>
          </a:prstGeom>
          <a:solidFill>
            <a:srgbClr val="7F7F7F">
              <a:alpha val="100000"/>
            </a:srgbClr>
          </a:solidFill>
          <a:ln w="19050" cap="flat" cmpd="sng" algn="ctr">
            <a:noFill/>
            <a:prstDash val="solid"/>
          </a:ln>
        </p:spPr>
        <p:txBody>
          <a:bodyPr anchor="ctr"/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76" name="갈매기형 수장 969"/>
          <p:cNvSpPr/>
          <p:nvPr/>
        </p:nvSpPr>
        <p:spPr>
          <a:xfrm>
            <a:off x="1204623" y="4248977"/>
            <a:ext cx="165401" cy="225726"/>
          </a:xfrm>
          <a:prstGeom prst="chevron">
            <a:avLst>
              <a:gd name="adj" fmla="val 50000"/>
            </a:avLst>
          </a:prstGeom>
          <a:solidFill>
            <a:srgbClr val="B2B2B2">
              <a:alpha val="100000"/>
            </a:srgbClr>
          </a:solidFill>
          <a:ln w="19050" cap="flat" cmpd="sng" algn="ctr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77" name="갈매기형 수장 969"/>
          <p:cNvSpPr/>
          <p:nvPr/>
        </p:nvSpPr>
        <p:spPr>
          <a:xfrm>
            <a:off x="1190005" y="4762735"/>
            <a:ext cx="165401" cy="225726"/>
          </a:xfrm>
          <a:prstGeom prst="chevron">
            <a:avLst>
              <a:gd name="adj" fmla="val 50000"/>
            </a:avLst>
          </a:prstGeom>
          <a:solidFill>
            <a:srgbClr val="7F7F7F">
              <a:alpha val="100000"/>
            </a:srgbClr>
          </a:solidFill>
          <a:ln w="19050" cap="flat" cmpd="sng" algn="ctr">
            <a:noFill/>
            <a:prstDash val="solid"/>
          </a:ln>
        </p:spPr>
        <p:txBody>
          <a:bodyPr anchor="ctr"/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78" name="갈매기형 수장 969"/>
          <p:cNvSpPr/>
          <p:nvPr/>
        </p:nvSpPr>
        <p:spPr>
          <a:xfrm>
            <a:off x="1168619" y="5293093"/>
            <a:ext cx="165401" cy="225726"/>
          </a:xfrm>
          <a:prstGeom prst="chevron">
            <a:avLst>
              <a:gd name="adj" fmla="val 50000"/>
            </a:avLst>
          </a:prstGeom>
          <a:solidFill>
            <a:srgbClr val="7F7F7F">
              <a:alpha val="100000"/>
            </a:srgbClr>
          </a:solidFill>
          <a:ln w="19050" cap="flat" cmpd="sng" algn="ctr">
            <a:noFill/>
            <a:prstDash val="solid"/>
          </a:ln>
        </p:spPr>
        <p:txBody>
          <a:bodyPr anchor="ctr"/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79" name="갈매기형 수장 969"/>
          <p:cNvSpPr/>
          <p:nvPr/>
        </p:nvSpPr>
        <p:spPr>
          <a:xfrm>
            <a:off x="1190005" y="5806851"/>
            <a:ext cx="165401" cy="225726"/>
          </a:xfrm>
          <a:prstGeom prst="chevron">
            <a:avLst>
              <a:gd name="adj" fmla="val 50000"/>
            </a:avLst>
          </a:prstGeom>
          <a:solidFill>
            <a:srgbClr val="7F7F7F">
              <a:alpha val="100000"/>
            </a:srgbClr>
          </a:solidFill>
          <a:ln w="19050" cap="flat" cmpd="sng" algn="ctr">
            <a:noFill/>
            <a:prstDash val="solid"/>
          </a:ln>
        </p:spPr>
        <p:txBody>
          <a:bodyPr anchor="ctr"/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81" name="TextBox 28"/>
          <p:cNvSpPr txBox="1">
            <a:spLocks noChangeArrowheads="1"/>
          </p:cNvSpPr>
          <p:nvPr/>
        </p:nvSpPr>
        <p:spPr>
          <a:xfrm>
            <a:off x="1428985" y="3744995"/>
            <a:ext cx="6948772" cy="31212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/>
          <a:lstStyle/>
          <a:p>
            <a:pPr marL="0" lvl="0" algn="l" defTabSz="914400" eaLnBrk="1" latinLnBrk="1" hangingPunct="1">
              <a:defRPr lang="ko-KR" altLang="en-US"/>
            </a:pPr>
            <a:r>
              <a:rPr lang="ko-KR" altLang="en-US" sz="1700" b="0" i="0" spc="5">
                <a:solidFill>
                  <a:srgbClr val="1A1A1A"/>
                </a:solidFill>
                <a:latin typeface="한컴 윤고딕 250"/>
                <a:ea typeface="한컴 윤고딕 250"/>
                <a:cs typeface="Arial"/>
              </a:rPr>
              <a:t>수의계약 제도개선을 통한 계약비리 차단  </a:t>
            </a:r>
            <a:r>
              <a:rPr lang="ko-KR" altLang="en-US" sz="1700" b="0" i="0" spc="5">
                <a:solidFill>
                  <a:srgbClr val="595959"/>
                </a:solidFill>
                <a:latin typeface="한컴 윤고딕 250"/>
                <a:ea typeface="한컴 윤고딕 250"/>
                <a:cs typeface="Arial"/>
              </a:rPr>
              <a:t>                              </a:t>
            </a:r>
            <a:r>
              <a:rPr lang="ko-KR" altLang="en-US" sz="1700" b="0" i="0" spc="5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`17. 9월</a:t>
            </a:r>
          </a:p>
        </p:txBody>
      </p:sp>
      <p:sp>
        <p:nvSpPr>
          <p:cNvPr id="38082" name="TextBox 28"/>
          <p:cNvSpPr txBox="1">
            <a:spLocks noChangeArrowheads="1"/>
          </p:cNvSpPr>
          <p:nvPr/>
        </p:nvSpPr>
        <p:spPr>
          <a:xfrm>
            <a:off x="1495718" y="4742538"/>
            <a:ext cx="7016098" cy="31212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/>
          <a:lstStyle/>
          <a:p>
            <a:pPr marL="0" lvl="0" algn="l" defTabSz="914400" eaLnBrk="1" latinLnBrk="1" hangingPunct="1">
              <a:defRPr lang="ko-KR" altLang="en-US"/>
            </a:pPr>
            <a:r>
              <a:rPr lang="ko-KR" altLang="en-US" sz="1700" b="0" i="0" spc="5">
                <a:solidFill>
                  <a:srgbClr val="595959"/>
                </a:solidFill>
                <a:latin typeface="한컴 윤고딕 250"/>
                <a:ea typeface="한컴 윤고딕 250"/>
                <a:cs typeface="Arial"/>
              </a:rPr>
              <a:t>서울시 공익제보 보호 및 지원에 관한 조례 개정                      </a:t>
            </a:r>
            <a:r>
              <a:rPr lang="ko-KR" altLang="en-US" sz="100" b="0" i="0" spc="60">
                <a:solidFill>
                  <a:srgbClr val="595959"/>
                </a:solidFill>
                <a:latin typeface="한컴 윤고딕 250"/>
                <a:ea typeface="한컴 윤고딕 250"/>
                <a:cs typeface="Arial"/>
              </a:rPr>
              <a:t>            </a:t>
            </a:r>
            <a:r>
              <a:rPr lang="ko-KR" altLang="en-US" sz="1700" b="0" i="0" spc="5">
                <a:solidFill>
                  <a:srgbClr val="595959"/>
                </a:solidFill>
                <a:latin typeface="한컴 윤고딕 250"/>
                <a:ea typeface="한컴 윤고딕 250"/>
                <a:cs typeface="Arial"/>
              </a:rPr>
              <a:t>`17. 9월                           </a:t>
            </a:r>
          </a:p>
        </p:txBody>
      </p:sp>
      <p:sp>
        <p:nvSpPr>
          <p:cNvPr id="38085" name="TextBox 28"/>
          <p:cNvSpPr txBox="1">
            <a:spLocks noChangeArrowheads="1"/>
          </p:cNvSpPr>
          <p:nvPr/>
        </p:nvSpPr>
        <p:spPr>
          <a:xfrm>
            <a:off x="1439352" y="4203396"/>
            <a:ext cx="7016098" cy="31212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/>
          <a:lstStyle/>
          <a:p>
            <a:pPr marL="0" lvl="0" algn="l" defTabSz="914400" eaLnBrk="1" latinLnBrk="1" hangingPunct="1">
              <a:defRPr lang="ko-KR" altLang="en-US"/>
            </a:pPr>
            <a:r>
              <a:rPr lang="ko-KR" altLang="en-US" sz="1700" b="0" i="0" spc="5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공익신고 접수 창구 시장전용 이메일 오픈</a:t>
            </a:r>
            <a:r>
              <a:rPr lang="ko-KR" altLang="en-US" sz="1700" b="0" i="0" spc="5">
                <a:solidFill>
                  <a:srgbClr val="595959"/>
                </a:solidFill>
                <a:latin typeface="한컴 윤고딕 250"/>
                <a:ea typeface="한컴 윤고딕 250"/>
                <a:cs typeface="Arial"/>
              </a:rPr>
              <a:t>                              </a:t>
            </a:r>
            <a:r>
              <a:rPr lang="ko-KR" altLang="en-US" sz="100" b="0" i="0" spc="70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          </a:t>
            </a:r>
            <a:r>
              <a:rPr lang="ko-KR" altLang="en-US" sz="1700" b="0" i="0" spc="5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`17. 7월   </a:t>
            </a:r>
            <a:r>
              <a:rPr lang="ko-KR" altLang="en-US" sz="1700" b="0" i="0" spc="5">
                <a:solidFill>
                  <a:srgbClr val="595959"/>
                </a:solidFill>
                <a:latin typeface="한컴 윤고딕 250"/>
                <a:ea typeface="한컴 윤고딕 250"/>
                <a:cs typeface="Arial"/>
              </a:rPr>
              <a:t>                        </a:t>
            </a:r>
          </a:p>
        </p:txBody>
      </p:sp>
      <p:sp>
        <p:nvSpPr>
          <p:cNvPr id="38069" name="직사각형 27"/>
          <p:cNvSpPr/>
          <p:nvPr/>
        </p:nvSpPr>
        <p:spPr>
          <a:xfrm>
            <a:off x="655351" y="5135671"/>
            <a:ext cx="7833298" cy="423454"/>
          </a:xfrm>
          <a:prstGeom prst="rect">
            <a:avLst/>
          </a:prstGeom>
          <a:solidFill>
            <a:srgbClr val="FFFFFF">
              <a:alpha val="49800"/>
            </a:srgbClr>
          </a:solidFill>
          <a:ln w="19050" cap="flat" cmpd="sng" algn="ctr">
            <a:noFill/>
            <a:prstDash val="solid"/>
          </a:ln>
        </p:spPr>
        <p:txBody>
          <a:bodyPr anchor="ctr"/>
          <a:lstStyle/>
          <a:p>
            <a:pPr marL="0" algn="ctr" defTabSz="914400" eaLnBrk="1" latinLnBrk="1" hangingPunct="1">
              <a:defRPr lang="ko-KR" altLang="en-US"/>
            </a:pPr>
            <a:endParaRPr lang="ko-KR" altLang="en-US" sz="1800" b="0" i="0" spc="5">
              <a:solidFill>
                <a:srgbClr val="FFFFFF"/>
              </a:solidFill>
              <a:latin typeface="함초롬돋움"/>
              <a:ea typeface="함초롬돋움"/>
            </a:endParaRPr>
          </a:p>
        </p:txBody>
      </p:sp>
      <p:sp>
        <p:nvSpPr>
          <p:cNvPr id="38087" name="TextBox 28"/>
          <p:cNvSpPr txBox="1">
            <a:spLocks noChangeArrowheads="1"/>
          </p:cNvSpPr>
          <p:nvPr/>
        </p:nvSpPr>
        <p:spPr>
          <a:xfrm>
            <a:off x="1429292" y="5200911"/>
            <a:ext cx="7016098" cy="31212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/>
          <a:lstStyle/>
          <a:p>
            <a:pPr marL="0" lvl="0" algn="l" defTabSz="914400" eaLnBrk="1" latinLnBrk="1" hangingPunct="1">
              <a:defRPr lang="ko-KR" altLang="en-US"/>
            </a:pPr>
            <a:r>
              <a:rPr lang="ko-KR" altLang="en-US" sz="1700" b="0" i="0" spc="5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공익신고 접수 창구 시장전용 이메일 오픈</a:t>
            </a:r>
            <a:r>
              <a:rPr lang="ko-KR" altLang="en-US" sz="1700" b="0" i="0" spc="5">
                <a:solidFill>
                  <a:srgbClr val="595959"/>
                </a:solidFill>
                <a:latin typeface="한컴 윤고딕 250"/>
                <a:ea typeface="한컴 윤고딕 250"/>
                <a:cs typeface="Arial"/>
              </a:rPr>
              <a:t>                              </a:t>
            </a:r>
            <a:r>
              <a:rPr lang="ko-KR" altLang="en-US" sz="100" b="0" i="0" spc="80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          </a:t>
            </a:r>
            <a:r>
              <a:rPr lang="ko-KR" altLang="en-US" sz="1700" b="0" i="0" spc="5">
                <a:solidFill>
                  <a:schemeClr val="tx1"/>
                </a:solidFill>
                <a:latin typeface="한컴 윤고딕 250"/>
                <a:ea typeface="한컴 윤고딕 250"/>
                <a:cs typeface="Arial"/>
              </a:rPr>
              <a:t>`17. 7월   </a:t>
            </a:r>
            <a:r>
              <a:rPr lang="ko-KR" altLang="en-US" sz="1700" b="0" i="0" spc="5">
                <a:solidFill>
                  <a:srgbClr val="595959"/>
                </a:solidFill>
                <a:latin typeface="한컴 윤고딕 250"/>
                <a:ea typeface="한컴 윤고딕 250"/>
                <a:cs typeface="Arial"/>
              </a:rPr>
              <a:t>                      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0" y="8491538"/>
            <a:ext cx="2095500" cy="0"/>
          </a:xfrm>
          <a:prstGeom prst="line">
            <a:avLst/>
          </a:prstGeom>
          <a:ln w="6350" cmpd="sng">
            <a:solidFill>
              <a:schemeClr val="bg1">
                <a:lumMod val="50000"/>
                <a:alpha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7010400" y="8491538"/>
            <a:ext cx="2133600" cy="0"/>
          </a:xfrm>
          <a:prstGeom prst="line">
            <a:avLst/>
          </a:prstGeom>
          <a:ln w="6350" cmpd="sng">
            <a:solidFill>
              <a:schemeClr val="bg1">
                <a:lumMod val="50000"/>
                <a:alpha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8324" y="2715969"/>
            <a:ext cx="4650662" cy="1051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latin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6000" spc="-305">
                <a:solidFill>
                  <a:srgbClr val="00F5F2"/>
                </a:solidFill>
                <a:latin typeface="한컴 윤고딕 250"/>
                <a:ea typeface="한컴 윤고딕 250"/>
                <a:cs typeface="Arial"/>
              </a:rPr>
              <a:t> </a:t>
            </a:r>
            <a:r>
              <a:rPr lang="ko-KR" altLang="en-US" sz="6300" spc="-320">
                <a:solidFill>
                  <a:schemeClr val="accent5">
                    <a:lumMod val="20000"/>
                    <a:lumOff val="80000"/>
                  </a:schemeClr>
                </a:solidFill>
                <a:latin typeface="한컴 윤고딕 250"/>
                <a:ea typeface="한컴 윤고딕 250"/>
                <a:cs typeface="Arial"/>
              </a:rPr>
              <a:t>감사합니다.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7669160" y="148146"/>
            <a:ext cx="1474839" cy="33183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직사각형 12"/>
          <p:cNvSpPr txBox="1"/>
          <p:nvPr/>
        </p:nvSpPr>
        <p:spPr>
          <a:xfrm>
            <a:off x="7622468" y="180531"/>
            <a:ext cx="1521532" cy="28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한컴 윤고딕 230"/>
                <a:ea typeface="한컴 윤고딕 230"/>
                <a:cs typeface="굴림"/>
              </a:rPr>
              <a:t>청렴특별시 서울!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A7000"/>
        </a:solidFill>
        <a:ln>
          <a:noFill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>
          <a:defRPr>
            <a:solidFill>
              <a:schemeClr val="tx1"/>
            </a:solidFill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2195</Words>
  <Application>Microsoft Office PowerPoint</Application>
  <PresentationFormat>화면 슬라이드 쇼(4:3)</PresentationFormat>
  <Paragraphs>400</Paragraphs>
  <Slides>31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Office 테마</vt:lpstr>
      <vt:lpstr>슬라이드 1</vt:lpstr>
      <vt:lpstr>슬라이드 2</vt:lpstr>
      <vt:lpstr>슬라이드 3</vt:lpstr>
      <vt:lpstr>추진배경</vt:lpstr>
      <vt:lpstr>언론보도</vt:lpstr>
      <vt:lpstr>추진경과</vt:lpstr>
      <vt:lpstr>슬라이드 7</vt:lpstr>
      <vt:lpstr>특정감사 개요</vt:lpstr>
      <vt:lpstr>특정감사 결과 주요 조치사항</vt:lpstr>
      <vt:lpstr>수사결과 통보에 따른 조치계획</vt:lpstr>
      <vt:lpstr>슬라이드 11</vt:lpstr>
      <vt:lpstr>장기 인․허가담당 의무전보제 </vt:lpstr>
      <vt:lpstr>인․허가, 계약분야 등 비리취약 분야 </vt:lpstr>
      <vt:lpstr>퇴직공무원과 유착 근절</vt:lpstr>
      <vt:lpstr>서울시 공무원 행동강령 개정(안)</vt:lpstr>
      <vt:lpstr>서울시 공무원 행동강령 개정(안)</vt:lpstr>
      <vt:lpstr>공직자 윤리법 주요 개정 건의(안)</vt:lpstr>
      <vt:lpstr>재산등록 대상자 합리적 조정</vt:lpstr>
      <vt:lpstr>공직자윤리법(현행)</vt:lpstr>
      <vt:lpstr>계약분야 비리 원천적 차단</vt:lpstr>
      <vt:lpstr>계약분야 비리 원천적 차단</vt:lpstr>
      <vt:lpstr>공익제보 창구 다양화 및 보호 강화</vt:lpstr>
      <vt:lpstr>공익제보 보상금 한도액 폐지</vt:lpstr>
      <vt:lpstr>공직윤리 쇄신</vt:lpstr>
      <vt:lpstr>공직윤리 쇄신</vt:lpstr>
      <vt:lpstr>공직윤리 쇄신</vt:lpstr>
      <vt:lpstr>시민감사자문단 도입</vt:lpstr>
      <vt:lpstr>시민의 감사참여 확대</vt:lpstr>
      <vt:lpstr>슬라이드 29</vt:lpstr>
      <vt:lpstr>주요 추진일정 </vt:lpstr>
      <vt:lpstr>슬라이드 31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C274</dc:creator>
  <cp:lastModifiedBy>user</cp:lastModifiedBy>
  <cp:revision>1195</cp:revision>
  <dcterms:created xsi:type="dcterms:W3CDTF">2016-08-10T01:57:28Z</dcterms:created>
  <dcterms:modified xsi:type="dcterms:W3CDTF">2017-07-24T08:28:07Z</dcterms:modified>
</cp:coreProperties>
</file>