
<file path=[Content_Types].xml><?xml version="1.0" encoding="utf-8"?>
<Types xmlns="http://schemas.openxmlformats.org/package/2006/content-types"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Default Extension="gif" ContentType="image/gif"/>
  <Default Extension="jpeg" ContentType="image/jpeg"/>
  <Default Extension="rels" ContentType="application/vnd.openxmlformats-package.relationships+xml"/>
  <Default Extension="xml" ContentType="application/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officeDocument/2006/relationships/extended-properties" Target="docProps/app.xml"  /><Relationship Id="rId3" Type="http://schemas.openxmlformats.org/package/2006/relationships/metadata/core-properties" Target="docProps/core.xml"  /><Relationship Id="rId4" Type="http://schemas.openxmlformats.org/package/2006/relationships/metadata/thumbnail" Target="docProps/thumbnail.jpeg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660" r:id="rId12"/>
  </p:sldMasterIdLst>
  <p:notesMasterIdLst>
    <p:notesMasterId r:id="rId14"/>
  </p:notesMasterIdLst>
  <p:sldIdLst>
    <p:sldId id="257" r:id="rId1"/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prnPr/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showOutlineIcons="0">
    <p:restoredLeft sz="15561"/>
    <p:restoredTop sz="94678"/>
  </p:normalViewPr>
  <p:slideViewPr>
    <p:cSldViewPr>
      <p:cViewPr varScale="1">
        <p:scale>
          <a:sx n="100" d="100"/>
          <a:sy n="100" d="100"/>
        </p:scale>
        <p:origin x="-240" y="-90"/>
      </p:cViewPr>
      <p:guideLst>
        <p:guide orient="horz" pos="2157"/>
        <p:guide pos="287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192" cy="73736192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" Target="slides/slide1.xml"  /><Relationship Id="rId10" Type="http://schemas.openxmlformats.org/officeDocument/2006/relationships/presProps" Target="presProps.xml"  /><Relationship Id="rId11" Type="http://schemas.openxmlformats.org/officeDocument/2006/relationships/viewProps" Target="viewProps.xml"  /><Relationship Id="rId12" Type="http://schemas.openxmlformats.org/officeDocument/2006/relationships/slideMaster" Target="slideMasters/slideMaster1.xml"  /><Relationship Id="rId13" Type="http://schemas.openxmlformats.org/officeDocument/2006/relationships/theme" Target="theme/theme1.xml"  /><Relationship Id="rId14" Type="http://schemas.openxmlformats.org/officeDocument/2006/relationships/notesMaster" Target="notesMasters/notesMaster1.xml"  /><Relationship Id="rId15" Type="http://schemas.openxmlformats.org/officeDocument/2006/relationships/tableStyles" Target="tableStyles.xml"  /><Relationship Id="rId2" Type="http://schemas.openxmlformats.org/officeDocument/2006/relationships/slide" Target="slides/slide2.xml"  /><Relationship Id="rId3" Type="http://schemas.openxmlformats.org/officeDocument/2006/relationships/slide" Target="slides/slide3.xml"  /><Relationship Id="rId4" Type="http://schemas.openxmlformats.org/officeDocument/2006/relationships/slide" Target="slides/slide4.xml"  /><Relationship Id="rId5" Type="http://schemas.openxmlformats.org/officeDocument/2006/relationships/slide" Target="slides/slide5.xml"  /><Relationship Id="rId6" Type="http://schemas.openxmlformats.org/officeDocument/2006/relationships/slide" Target="slides/slide6.xml"  /><Relationship Id="rId7" Type="http://schemas.openxmlformats.org/officeDocument/2006/relationships/slide" Target="slides/slide7.xml"  /><Relationship Id="rId8" Type="http://schemas.openxmlformats.org/officeDocument/2006/relationships/slide" Target="slides/slide8.xml"  /><Relationship Id="rId9" Type="http://schemas.openxmlformats.org/officeDocument/2006/relationships/slide" Target="slides/slide9.xml"  /></Relationships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1"/>
            <a:ext cx="2949787" cy="496967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1"/>
            <a:ext cx="2949787" cy="496967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9E340CDD-2292-4095-B8CE-F085D368797D}" type="datetimeFigureOut">
              <a:rPr lang="ko-KR" altLang="en-US"/>
              <a:pPr lvl="0">
                <a:defRPr lang="ko-KR" altLang="en-US"/>
              </a:pPr>
              <a:t>2014-10-24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1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696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696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36D62929-F9A9-4B59-BBF9-530704420C71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1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0"/>
          </a:bodyPr>
          <a:lstStyle/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36D62929-F9A9-4B59-BBF9-530704420C71}" type="slidenum">
              <a:rPr lang="ko-KR" altLang="en-US"/>
              <a:pPr lvl="0">
                <a:defRPr lang="ko-KR" altLang="en-US"/>
              </a:pPr>
              <a:t>1</a:t>
            </a:fld>
            <a:endParaRPr lang="ko-KR" altLang="en-US"/>
          </a:p>
        </p:txBody>
      </p:sp>
    </p:spTree>
  </p:cSld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7519B0A-9CAB-48B9-A04C-1CC26F778400}" type="datetimeFigureOut">
              <a:rPr lang="ko-KR" altLang="en-US"/>
              <a:pPr lvl="0">
                <a:defRPr lang="ko-KR" altLang="en-US"/>
              </a:pPr>
              <a:t>2014-10-24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D416E451-3FBC-4163-A8AD-615400D768E8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7519B0A-9CAB-48B9-A04C-1CC26F778400}" type="datetimeFigureOut">
              <a:rPr lang="ko-KR" altLang="en-US"/>
              <a:pPr lvl="0">
                <a:defRPr lang="ko-KR" altLang="en-US"/>
              </a:pPr>
              <a:t>2014-10-24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D416E451-3FBC-4163-A8AD-615400D768E8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7519B0A-9CAB-48B9-A04C-1CC26F778400}" type="datetimeFigureOut">
              <a:rPr lang="ko-KR" altLang="en-US"/>
              <a:pPr lvl="0">
                <a:defRPr lang="ko-KR" altLang="en-US"/>
              </a:pPr>
              <a:t>2014-10-24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D416E451-3FBC-4163-A8AD-615400D768E8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7519B0A-9CAB-48B9-A04C-1CC26F778400}" type="datetimeFigureOut">
              <a:rPr lang="ko-KR" altLang="en-US"/>
              <a:pPr lvl="0">
                <a:defRPr lang="ko-KR" altLang="en-US"/>
              </a:pPr>
              <a:t>2014-10-24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D416E451-3FBC-4163-A8AD-615400D768E8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7519B0A-9CAB-48B9-A04C-1CC26F778400}" type="datetimeFigureOut">
              <a:rPr lang="ko-KR" altLang="en-US"/>
              <a:pPr lvl="0">
                <a:defRPr lang="ko-KR" altLang="en-US"/>
              </a:pPr>
              <a:t>2014-10-24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D416E451-3FBC-4163-A8AD-615400D768E8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7519B0A-9CAB-48B9-A04C-1CC26F778400}" type="datetimeFigureOut">
              <a:rPr lang="ko-KR" altLang="en-US"/>
              <a:pPr lvl="0">
                <a:defRPr lang="ko-KR" altLang="en-US"/>
              </a:pPr>
              <a:t>2014-10-24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D416E451-3FBC-4163-A8AD-615400D768E8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7519B0A-9CAB-48B9-A04C-1CC26F778400}" type="datetimeFigureOut">
              <a:rPr lang="ko-KR" altLang="en-US"/>
              <a:pPr lvl="0">
                <a:defRPr lang="ko-KR" altLang="en-US"/>
              </a:pPr>
              <a:t>2014-10-24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D416E451-3FBC-4163-A8AD-615400D768E8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7519B0A-9CAB-48B9-A04C-1CC26F778400}" type="datetimeFigureOut">
              <a:rPr lang="ko-KR" altLang="en-US"/>
              <a:pPr lvl="0">
                <a:defRPr lang="ko-KR" altLang="en-US"/>
              </a:pPr>
              <a:t>2014-10-24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D416E451-3FBC-4163-A8AD-615400D768E8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7519B0A-9CAB-48B9-A04C-1CC26F778400}" type="datetimeFigureOut">
              <a:rPr lang="ko-KR" altLang="en-US"/>
              <a:pPr lvl="0">
                <a:defRPr lang="ko-KR" altLang="en-US"/>
              </a:pPr>
              <a:t>2014-10-24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D416E451-3FBC-4163-A8AD-615400D768E8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7519B0A-9CAB-48B9-A04C-1CC26F778400}" type="datetimeFigureOut">
              <a:rPr lang="ko-KR" altLang="en-US"/>
              <a:pPr lvl="0">
                <a:defRPr lang="ko-KR" altLang="en-US"/>
              </a:pPr>
              <a:t>2014-10-24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D416E451-3FBC-4163-A8AD-615400D768E8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7519B0A-9CAB-48B9-A04C-1CC26F778400}" type="datetimeFigureOut">
              <a:rPr lang="ko-KR" altLang="en-US"/>
              <a:pPr lvl="0">
                <a:defRPr lang="ko-KR" altLang="en-US"/>
              </a:pPr>
              <a:t>2014-10-24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D416E451-3FBC-4163-A8AD-615400D768E8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1.xml"  /><Relationship Id="rId10" Type="http://schemas.openxmlformats.org/officeDocument/2006/relationships/slideLayout" Target="../slideLayouts/slideLayout9.xml"  /><Relationship Id="rId11" Type="http://schemas.openxmlformats.org/officeDocument/2006/relationships/slideLayout" Target="../slideLayouts/slideLayout10.xml"  /><Relationship Id="rId12" Type="http://schemas.openxmlformats.org/officeDocument/2006/relationships/slideLayout" Target="../slideLayouts/slideLayout11.xml"  /><Relationship Id="rId2" Type="http://schemas.openxmlformats.org/officeDocument/2006/relationships/slideLayout" Target="../slideLayouts/slideLayout1.xml"  /><Relationship Id="rId3" Type="http://schemas.openxmlformats.org/officeDocument/2006/relationships/slideLayout" Target="../slideLayouts/slideLayout2.xml"  /><Relationship Id="rId4" Type="http://schemas.openxmlformats.org/officeDocument/2006/relationships/slideLayout" Target="../slideLayouts/slideLayout3.xml"  /><Relationship Id="rId5" Type="http://schemas.openxmlformats.org/officeDocument/2006/relationships/slideLayout" Target="../slideLayouts/slideLayout4.xml"  /><Relationship Id="rId6" Type="http://schemas.openxmlformats.org/officeDocument/2006/relationships/slideLayout" Target="../slideLayouts/slideLayout5.xml"  /><Relationship Id="rId7" Type="http://schemas.openxmlformats.org/officeDocument/2006/relationships/slideLayout" Target="../slideLayouts/slideLayout6.xml"  /><Relationship Id="rId8" Type="http://schemas.openxmlformats.org/officeDocument/2006/relationships/slideLayout" Target="../slideLayouts/slideLayout7.xml"  /><Relationship Id="rId9" Type="http://schemas.openxmlformats.org/officeDocument/2006/relationships/slideLayout" Target="../slideLayouts/slideLayout8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Office 테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17519B0A-9CAB-48B9-A04C-1CC26F778400}" type="datetimeFigureOut">
              <a:rPr lang="ko-KR" altLang="en-US"/>
              <a:pPr lvl="0">
                <a:defRPr lang="ko-KR" altLang="en-US"/>
              </a:pPr>
              <a:t>2014-10-24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D416E451-3FBC-4163-A8AD-615400D768E8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jpeg"  /><Relationship Id="rId4" Type="http://schemas.openxmlformats.org/officeDocument/2006/relationships/notesSlide" Target="../notesSlides/notesSlide1.xml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3.jpeg"  /><Relationship Id="rId3" Type="http://schemas.openxmlformats.org/officeDocument/2006/relationships/image" Target="../media/image4.gif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5.jpeg"  /><Relationship Id="rId3" Type="http://schemas.openxmlformats.org/officeDocument/2006/relationships/image" Target="../media/image6.jpeg"  /><Relationship Id="rId4" Type="http://schemas.openxmlformats.org/officeDocument/2006/relationships/image" Target="../media/image7.jpe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8.jpeg"  /><Relationship Id="rId3" Type="http://schemas.openxmlformats.org/officeDocument/2006/relationships/image" Target="../media/image9.jpeg"  /><Relationship Id="rId4" Type="http://schemas.openxmlformats.org/officeDocument/2006/relationships/image" Target="../media/image10.jpeg"  /><Relationship Id="rId5" Type="http://schemas.openxmlformats.org/officeDocument/2006/relationships/image" Target="../media/image11.jpe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2.jpeg"  /><Relationship Id="rId3" Type="http://schemas.openxmlformats.org/officeDocument/2006/relationships/image" Target="../media/image13.jpeg"  /><Relationship Id="rId4" Type="http://schemas.openxmlformats.org/officeDocument/2006/relationships/image" Target="../media/image14.jpeg"  /><Relationship Id="rId5" Type="http://schemas.openxmlformats.org/officeDocument/2006/relationships/image" Target="../media/image15.jpe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6.jpeg"  /><Relationship Id="rId3" Type="http://schemas.openxmlformats.org/officeDocument/2006/relationships/image" Target="../media/image17.jpe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8.jpe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1142976" y="1785926"/>
            <a:ext cx="6815158" cy="82708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ea typeface="맑은 고딕"/>
              </a:rPr>
              <a:t>금화터널주변 도로표지판 신설</a:t>
            </a:r>
            <a:r>
              <a:rPr lang="en-US" altLang="ko-KR" sz="2000" b="1">
                <a:solidFill>
                  <a:schemeClr val="tx1"/>
                </a:solidFill>
                <a:ea typeface="맑은 고딕"/>
              </a:rPr>
              <a:t>(</a:t>
            </a:r>
            <a:r>
              <a:rPr lang="ko-KR" altLang="en-US" sz="2000" b="1">
                <a:solidFill>
                  <a:schemeClr val="tx1"/>
                </a:solidFill>
                <a:ea typeface="맑은 고딕"/>
              </a:rPr>
              <a:t>안</a:t>
            </a:r>
            <a:r>
              <a:rPr lang="en-US" altLang="ko-KR" sz="2000" b="1">
                <a:solidFill>
                  <a:schemeClr val="tx1"/>
                </a:solidFill>
                <a:ea typeface="맑은 고딕"/>
              </a:rPr>
              <a:t>)</a:t>
            </a:r>
            <a:endParaRPr lang="ko-KR" altLang="en-US" sz="2000" b="1">
              <a:solidFill>
                <a:schemeClr val="tx1"/>
              </a:solidFill>
              <a:ea typeface="맑은 고딕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57290" y="4797152"/>
            <a:ext cx="6400800" cy="800068"/>
          </a:xfrm>
          <a:ln>
            <a:noFill/>
          </a:ln>
        </p:spPr>
        <p:txBody>
          <a:bodyPr>
            <a:normAutofit lnSpcReduction="0"/>
          </a:bodyPr>
          <a:lstStyle/>
          <a:p>
            <a:pPr>
              <a:spcBef>
                <a:spcPct val="0"/>
              </a:spcBef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ea typeface="맑은 고딕"/>
              </a:rPr>
              <a:t>서대문구</a:t>
            </a:r>
            <a:endParaRPr lang="ko-KR" altLang="en-US" sz="2000" b="1">
              <a:solidFill>
                <a:schemeClr val="tx1"/>
              </a:solidFill>
              <a:ea typeface="맑은 고딕"/>
            </a:endParaRPr>
          </a:p>
        </p:txBody>
      </p:sp>
      <p:pic>
        <p:nvPicPr>
          <p:cNvPr id="5" name="그림 4" descr="2012희망서울 로고.jp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6786578" y="714356"/>
            <a:ext cx="1857388" cy="740380"/>
          </a:xfrm>
          <a:prstGeom prst="rect">
            <a:avLst/>
          </a:prstGeom>
        </p:spPr>
      </p:pic>
      <p:pic>
        <p:nvPicPr>
          <p:cNvPr id="7" name="그림 6" descr="10_CI국영문세로.jpg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857224" y="571480"/>
            <a:ext cx="707136" cy="91135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79912" y="3501008"/>
            <a:ext cx="165618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 lang="ko-KR" altLang="en-US"/>
            </a:pPr>
            <a:r>
              <a:rPr lang="en-US" altLang="ko-KR" sz="1600" b="1">
                <a:latin typeface="맑은 고딕"/>
                <a:ea typeface="맑은 고딕"/>
              </a:rPr>
              <a:t>2014. 10.    .</a:t>
            </a:r>
            <a:endParaRPr lang="ko-KR" altLang="en-US" sz="1600" b="1">
              <a:latin typeface="맑은 고딕"/>
              <a:ea typeface="맑은 고딕"/>
            </a:endParaRPr>
          </a:p>
        </p:txBody>
      </p:sp>
    </p:spTree>
  </p:cSld>
  <p:clrMapOvr>
    <a:masterClrMapping/>
  </p:clrMapOvr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642918"/>
            <a:ext cx="2857520" cy="471478"/>
          </a:xfrm>
        </p:spPr>
        <p:txBody>
          <a:bodyPr>
            <a:noAutofit/>
          </a:bodyPr>
          <a:lstStyle/>
          <a:p>
            <a:pPr>
              <a:buNone/>
              <a:defRPr lang="ko-KR" altLang="en-US"/>
            </a:pPr>
            <a:r>
              <a:rPr lang="ko-KR" altLang="en-US" sz="2000" b="1"/>
              <a:t>     </a:t>
            </a:r>
            <a:r>
              <a:rPr lang="ko-KR" altLang="en-US" sz="2400" b="1"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 scaled="0"/>
                </a:gradFill>
                <a:latin typeface="맑은 고딕"/>
                <a:ea typeface="맑은 고딕"/>
              </a:rPr>
              <a:t>신청개요</a:t>
            </a:r>
            <a:endParaRPr lang="ko-KR" altLang="en-US" sz="2400" b="1"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 scaled="0"/>
              </a:gradFill>
              <a:latin typeface="맑은 고딕"/>
              <a:ea typeface="맑은 고딕"/>
            </a:endParaRPr>
          </a:p>
          <a:p>
            <a:pPr>
              <a:buNone/>
              <a:defRPr lang="ko-KR" altLang="en-US"/>
            </a:pPr>
            <a:endParaRPr lang="en-US" altLang="ko-KR" sz="2000" b="1"/>
          </a:p>
          <a:p>
            <a:pPr>
              <a:buNone/>
              <a:defRPr lang="ko-KR" altLang="en-US"/>
            </a:pPr>
            <a:endParaRPr lang="en-US" altLang="ko-KR" sz="2000" b="1"/>
          </a:p>
          <a:p>
            <a:pPr>
              <a:buNone/>
              <a:defRPr lang="ko-KR" altLang="en-US"/>
            </a:pPr>
            <a:endParaRPr lang="en-US" altLang="ko-KR" sz="2000" b="1"/>
          </a:p>
          <a:p>
            <a:pPr>
              <a:buNone/>
              <a:defRPr lang="ko-KR" altLang="en-US"/>
            </a:pPr>
            <a:endParaRPr lang="ko-KR" altLang="en-US" sz="2000"/>
          </a:p>
          <a:p>
            <a:pPr>
              <a:buNone/>
              <a:defRPr lang="ko-KR" altLang="en-US"/>
            </a:pPr>
            <a:r>
              <a:rPr lang="ko-KR" altLang="en-US" sz="2000"/>
              <a:t> </a:t>
            </a:r>
            <a:endParaRPr lang="ko-KR" altLang="en-US" sz="2000"/>
          </a:p>
          <a:p>
            <a:pPr>
              <a:buNone/>
              <a:defRPr lang="ko-KR" altLang="en-US"/>
            </a:pPr>
            <a:br>
              <a:rPr lang="ko-KR" altLang="en-US" sz="2000"/>
            </a:br>
            <a:endParaRPr lang="ko-KR" altLang="en-US" sz="2000"/>
          </a:p>
          <a:p>
            <a:pPr>
              <a:buNone/>
              <a:defRPr lang="ko-KR" altLang="en-US"/>
            </a:pPr>
            <a:endParaRPr lang="ko-KR" altLang="en-US" sz="2000"/>
          </a:p>
        </p:txBody>
      </p:sp>
      <p:graphicFrame>
        <p:nvGraphicFramePr>
          <p:cNvPr id="5" name="내용 개체 틀 4"/>
          <p:cNvGraphicFramePr/>
          <p:nvPr/>
        </p:nvGraphicFramePr>
        <p:xfrm>
          <a:off x="428596" y="1214422"/>
          <a:ext cx="8229600" cy="46498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7388"/>
                <a:gridCol w="6372212"/>
              </a:tblGrid>
              <a:tr h="990442"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lnSpc>
                          <a:spcPct val="100000"/>
                        </a:lnSpc>
                        <a:defRPr lang="ko-KR" altLang="en-US"/>
                      </a:pPr>
                      <a:r>
                        <a:rPr lang="ko-KR" altLang="en-US" sz="1800" b="1">
                          <a:solidFill>
                            <a:schemeClr val="tx1"/>
                          </a:solidFill>
                          <a:ea typeface="맑은 고딕"/>
                        </a:rPr>
                        <a:t> 추진배경</a:t>
                      </a:r>
                      <a:endParaRPr lang="ko-KR" altLang="en-US" sz="18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 lang="ko-KR" altLang="en-US"/>
                      </a:pPr>
                      <a:r>
                        <a:rPr lang="ko-KR" altLang="en-US">
                          <a:solidFill>
                            <a:schemeClr val="tx1"/>
                          </a:solidFill>
                          <a:ea typeface="맑은 고딕"/>
                        </a:rPr>
                        <a:t>금화터널 주변에 대한 교통안전시설물 개선</a:t>
                      </a:r>
                      <a:r>
                        <a:rPr lang="en-US" altLang="ko-KR">
                          <a:solidFill>
                            <a:schemeClr val="tx1"/>
                          </a:solidFill>
                          <a:ea typeface="맑은 고딕"/>
                        </a:rPr>
                        <a:t>.</a:t>
                      </a:r>
                      <a:endParaRPr lang="ko-KR" altLang="en-US" b="0">
                        <a:solidFill>
                          <a:schemeClr val="tx1"/>
                        </a:solidFill>
                        <a:ea typeface="맑은 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noFill/>
                  </a:tcPr>
                </a:tc>
              </a:tr>
              <a:tr h="936104"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lnSpc>
                          <a:spcPct val="100000"/>
                        </a:lnSpc>
                        <a:defRPr lang="ko-KR" altLang="en-US"/>
                      </a:pPr>
                      <a:r>
                        <a:rPr lang="ko-KR" altLang="en-US" sz="1800" b="1">
                          <a:solidFill>
                            <a:schemeClr val="tx1"/>
                          </a:solidFill>
                          <a:ea typeface="맑은 고딕"/>
                        </a:rPr>
                        <a:t> </a:t>
                      </a:r>
                      <a:r>
                        <a:rPr lang="ko-KR" altLang="en-US" sz="18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설치수량</a:t>
                      </a:r>
                      <a:r>
                        <a:rPr lang="en-US" altLang="ko-KR" sz="2000" b="1">
                          <a:solidFill>
                            <a:schemeClr val="tx1"/>
                          </a:solidFill>
                          <a:ea typeface="맑은 고딕"/>
                        </a:rPr>
                        <a:t> </a:t>
                      </a:r>
                      <a:endParaRPr lang="ko-KR" altLang="en-US" sz="2000" b="1">
                        <a:solidFill>
                          <a:schemeClr val="tx1"/>
                        </a:solidFill>
                        <a:ea typeface="맑은 고딕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 lang="ko-KR" altLang="en-US"/>
                      </a:pPr>
                      <a:r>
                        <a:rPr lang="en-US" altLang="ko-KR">
                          <a:solidFill>
                            <a:schemeClr val="tx1"/>
                          </a:solidFill>
                          <a:ea typeface="맑은 고딕"/>
                        </a:rPr>
                        <a:t> </a:t>
                      </a:r>
                      <a:r>
                        <a:rPr lang="ko-KR" altLang="en-US">
                          <a:solidFill>
                            <a:schemeClr val="tx1"/>
                          </a:solidFill>
                          <a:ea typeface="맑은 고딕"/>
                        </a:rPr>
                        <a:t>총 </a:t>
                      </a:r>
                      <a:r>
                        <a:rPr lang="en-US" altLang="ko-KR">
                          <a:solidFill>
                            <a:schemeClr val="tx1"/>
                          </a:solidFill>
                          <a:ea typeface="맑은 고딕"/>
                        </a:rPr>
                        <a:t>1</a:t>
                      </a:r>
                      <a:r>
                        <a:rPr lang="ko-KR" altLang="en-US">
                          <a:solidFill>
                            <a:schemeClr val="tx1"/>
                          </a:solidFill>
                          <a:ea typeface="맑은 고딕"/>
                        </a:rPr>
                        <a:t>개</a:t>
                      </a:r>
                      <a:r>
                        <a:rPr lang="en-US" altLang="ko-KR">
                          <a:solidFill>
                            <a:schemeClr val="tx1"/>
                          </a:solidFill>
                          <a:ea typeface="맑은 고딕"/>
                        </a:rPr>
                        <a:t>(</a:t>
                      </a:r>
                      <a:r>
                        <a:rPr lang="ko-KR" altLang="en-US">
                          <a:solidFill>
                            <a:schemeClr val="tx1"/>
                          </a:solidFill>
                          <a:ea typeface="맑은 고딕"/>
                        </a:rPr>
                        <a:t>신설</a:t>
                      </a:r>
                      <a:r>
                        <a:rPr lang="en-US" altLang="ko-KR">
                          <a:solidFill>
                            <a:schemeClr val="tx1"/>
                          </a:solidFill>
                          <a:ea typeface="맑은 고딕"/>
                        </a:rPr>
                        <a:t>)</a:t>
                      </a:r>
                      <a:endParaRPr lang="en-US" altLang="ko-KR">
                        <a:solidFill>
                          <a:schemeClr val="tx1"/>
                        </a:solidFill>
                        <a:ea typeface="맑은 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noFill/>
                  </a:tcPr>
                </a:tc>
              </a:tr>
              <a:tr h="1030439"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lnSpc>
                          <a:spcPct val="100000"/>
                        </a:lnSpc>
                        <a:defRPr lang="ko-KR" altLang="en-US"/>
                      </a:pPr>
                      <a:r>
                        <a:rPr lang="ko-KR" altLang="en-US" sz="18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설치예정기간</a:t>
                      </a:r>
                      <a:endParaRPr lang="ko-KR" altLang="en-US" sz="18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 lang="ko-KR" altLang="en-US"/>
                      </a:pPr>
                      <a:endParaRPr lang="en-US" altLang="ko-KR">
                        <a:solidFill>
                          <a:schemeClr val="tx1"/>
                        </a:solidFill>
                        <a:ea typeface="맑은 고딕"/>
                      </a:endParaRPr>
                    </a:p>
                    <a:p>
                      <a:pPr latinLnBrk="1">
                        <a:defRPr lang="ko-KR" altLang="en-US"/>
                      </a:pPr>
                      <a:r>
                        <a:rPr lang="en-US" altLang="ko-KR">
                          <a:solidFill>
                            <a:schemeClr val="tx1"/>
                          </a:solidFill>
                          <a:ea typeface="맑은 고딕"/>
                        </a:rPr>
                        <a:t> 201</a:t>
                      </a:r>
                      <a:r>
                        <a:rPr lang="ko-KR" altLang="en-US">
                          <a:solidFill>
                            <a:schemeClr val="tx1"/>
                          </a:solidFill>
                          <a:ea typeface="맑은 고딕"/>
                        </a:rPr>
                        <a:t>4</a:t>
                      </a:r>
                      <a:r>
                        <a:rPr lang="en-US" altLang="ko-KR">
                          <a:solidFill>
                            <a:schemeClr val="tx1"/>
                          </a:solidFill>
                          <a:ea typeface="맑은 고딕"/>
                        </a:rPr>
                        <a:t>. 11.01 ~ 11.28</a:t>
                      </a:r>
                      <a:endParaRPr lang="en-US" altLang="ko-KR">
                        <a:solidFill>
                          <a:schemeClr val="tx1"/>
                        </a:solidFill>
                        <a:ea typeface="맑은 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noFill/>
                  </a:tcPr>
                </a:tc>
              </a:tr>
              <a:tr h="1692864">
                <a:tc>
                  <a:txBody>
                    <a:bodyPr vert="horz" lIns="91440" tIns="45720" rIns="91440" bIns="45720" anchor="ctr" anchorCtr="0"/>
                    <a:p>
                      <a:pPr marL="0" algn="ctr" defTabSz="914400" eaLnBrk="1" latinLnBrk="1" hangingPunct="1">
                        <a:lnSpc>
                          <a:spcPct val="100000"/>
                        </a:lnSpc>
                        <a:defRPr lang="ko-KR" altLang="en-US"/>
                      </a:pPr>
                      <a:r>
                        <a:rPr lang="ko-KR" altLang="en-US" sz="18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신청사유</a:t>
                      </a:r>
                      <a:endParaRPr lang="ko-KR" altLang="en-US" sz="18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 lang="ko-KR" altLang="en-US"/>
                      </a:pPr>
                      <a:r>
                        <a:rPr lang="en-US" altLang="ko-KR" sz="1600">
                          <a:solidFill>
                            <a:schemeClr val="tx1"/>
                          </a:solidFill>
                          <a:ea typeface="맑은 고딕"/>
                        </a:rPr>
                        <a:t> </a:t>
                      </a:r>
                      <a:endParaRPr lang="en-US" altLang="ko-KR" sz="1600">
                        <a:solidFill>
                          <a:schemeClr val="tx1"/>
                        </a:solidFill>
                        <a:ea typeface="맑은 고딕"/>
                      </a:endParaRPr>
                    </a:p>
                    <a:p>
                      <a:pPr latinLnBrk="1">
                        <a:defRPr lang="ko-KR" altLang="en-US"/>
                      </a:pPr>
                      <a:endParaRPr lang="en-US" altLang="ko-KR" sz="1600">
                        <a:solidFill>
                          <a:schemeClr val="tx1"/>
                        </a:solidFill>
                        <a:ea typeface="맑은 고딕"/>
                      </a:endParaRPr>
                    </a:p>
                    <a:p>
                      <a:pPr latinLnBrk="1">
                        <a:defRPr lang="ko-KR" altLang="en-US"/>
                      </a:pPr>
                      <a:r>
                        <a:rPr lang="en-US" altLang="ko-KR">
                          <a:solidFill>
                            <a:schemeClr val="tx1"/>
                          </a:solidFill>
                          <a:ea typeface="맑은 고딕"/>
                        </a:rPr>
                        <a:t> </a:t>
                      </a:r>
                      <a:r>
                        <a:rPr lang="ko-KR" altLang="en-US">
                          <a:solidFill>
                            <a:schemeClr val="tx1"/>
                          </a:solidFill>
                          <a:ea typeface="맑은 고딕"/>
                        </a:rPr>
                        <a:t>도로표지판 신설</a:t>
                      </a:r>
                      <a:endParaRPr lang="ko-KR" altLang="en-US">
                        <a:solidFill>
                          <a:schemeClr val="tx1"/>
                        </a:solidFill>
                        <a:ea typeface="맑은 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모서리가 둥근 직사각형 6"/>
          <p:cNvSpPr/>
          <p:nvPr/>
        </p:nvSpPr>
        <p:spPr>
          <a:xfrm>
            <a:off x="500034" y="764704"/>
            <a:ext cx="327550" cy="266372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path path="rect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 sz="1400"/>
          </a:p>
        </p:txBody>
      </p:sp>
    </p:spTree>
  </p:cSld>
  <p:clrMapOvr>
    <a:masterClrMapping/>
  </p:clrMapOvr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항공사진.jp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441417" y="836711"/>
            <a:ext cx="8307047" cy="5184577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 idx="0"/>
          </p:nvPr>
        </p:nvSpPr>
        <p:spPr>
          <a:xfrm>
            <a:off x="428596" y="214290"/>
            <a:ext cx="8229600" cy="428628"/>
          </a:xfrm>
        </p:spPr>
        <p:txBody>
          <a:bodyPr anchor="b">
            <a:normAutofit fontScale="90000" lnSpcReduction="0"/>
          </a:bodyPr>
          <a:lstStyle/>
          <a:p>
            <a:pPr algn="l">
              <a:defRPr lang="ko-KR" altLang="en-US"/>
            </a:pPr>
            <a:r>
              <a:rPr lang="ko-KR" altLang="en-US" sz="1888"/>
              <a:t>     </a:t>
            </a:r>
            <a:r>
              <a:rPr lang="ko-KR" altLang="en-US" sz="2222" b="1"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 scaled="0"/>
                </a:gradFill>
              </a:rPr>
              <a:t>위  치  도</a:t>
            </a:r>
            <a:r>
              <a:rPr lang="en-US" altLang="ko-KR" sz="2222" b="1"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 scaled="0"/>
                </a:gradFill>
              </a:rPr>
              <a:t>(</a:t>
            </a:r>
            <a:r>
              <a:rPr lang="ko-KR" altLang="en-US" sz="2222" b="1"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 scaled="0"/>
                </a:gradFill>
              </a:rPr>
              <a:t>전체</a:t>
            </a:r>
            <a:r>
              <a:rPr lang="en-US" altLang="ko-KR" sz="1666" b="1">
                <a:latin typeface="돋움"/>
                <a:ea typeface="돋움"/>
              </a:rPr>
              <a:t>)</a:t>
            </a:r>
            <a:endParaRPr lang="ko-KR" altLang="en-US" sz="2555" b="1"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 scaled="0"/>
              </a:gradFill>
            </a:endParaRPr>
          </a:p>
        </p:txBody>
      </p:sp>
      <p:graphicFrame>
        <p:nvGraphicFramePr>
          <p:cNvPr id="12" name="내용 개체 틀 6"/>
          <p:cNvGraphicFramePr>
            <a:graphicFrameLocks noGrp="1"/>
          </p:cNvGraphicFramePr>
          <p:nvPr>
            <p:ph idx="1"/>
          </p:nvPr>
        </p:nvGraphicFramePr>
        <p:xfrm>
          <a:off x="357158" y="764704"/>
          <a:ext cx="8429684" cy="532859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9684"/>
              </a:tblGrid>
              <a:tr h="5328592">
                <a:tc>
                  <a:txBody>
                    <a:bodyPr vert="horz" lIns="91440" tIns="45720" rIns="91440" bIns="45720" anchor="t" anchorCtr="0"/>
                    <a:p>
                      <a:pPr latinLnBrk="1">
                        <a:defRPr lang="ko-KR" altLang="en-US"/>
                      </a:pPr>
                      <a:endParaRPr lang="en-US" altLang="ko-KR"/>
                    </a:p>
                    <a:p>
                      <a:pPr latinLnBrk="1">
                        <a:defRPr lang="ko-KR" altLang="en-US"/>
                      </a:pPr>
                      <a:endParaRPr lang="en-US" altLang="ko-KR"/>
                    </a:p>
                    <a:p>
                      <a:pPr latinLnBrk="1">
                        <a:defRPr lang="ko-KR" altLang="en-US"/>
                      </a:pPr>
                      <a:endParaRPr lang="en-US" altLang="ko-KR"/>
                    </a:p>
                    <a:p>
                      <a:pPr latinLnBrk="1">
                        <a:defRPr lang="ko-KR" altLang="en-US"/>
                      </a:pPr>
                      <a:endParaRPr lang="en-US" altLang="ko-KR"/>
                    </a:p>
                    <a:p>
                      <a:pPr latinLnBrk="1">
                        <a:defRPr lang="ko-KR" altLang="en-US"/>
                      </a:pPr>
                      <a:endParaRPr lang="en-US" altLang="ko-KR">
                        <a:solidFill>
                          <a:schemeClr val="tx1"/>
                        </a:solidFill>
                      </a:endParaRPr>
                    </a:p>
                    <a:p>
                      <a:pPr latinLnBrk="1">
                        <a:defRPr lang="ko-KR" altLang="en-US"/>
                      </a:pPr>
                      <a:endParaRPr lang="en-US" altLang="ko-KR">
                        <a:solidFill>
                          <a:schemeClr val="tx1"/>
                        </a:solidFill>
                      </a:endParaRPr>
                    </a:p>
                    <a:p>
                      <a:pPr latinLnBrk="1">
                        <a:defRPr lang="ko-KR" altLang="en-US"/>
                      </a:pPr>
                      <a:endParaRPr lang="ko-KR" altLang="en-US">
                        <a:solidFill>
                          <a:schemeClr val="tx1"/>
                        </a:solidFill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3" name="제목 1"/>
          <p:cNvSpPr txBox="1"/>
          <p:nvPr/>
        </p:nvSpPr>
        <p:spPr>
          <a:xfrm>
            <a:off x="357158" y="6143644"/>
            <a:ext cx="8229600" cy="582594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lvl="0">
              <a:defRPr lang="ko-KR" altLang="en-US"/>
            </a:pPr>
            <a:r>
              <a:rPr lang="en-US" altLang="ko-KR" sz="1600" b="1"/>
              <a:t>※ </a:t>
            </a:r>
            <a:r>
              <a:rPr lang="ko-KR" altLang="en-US" sz="1600" b="1"/>
              <a:t>빨간색 신설위치</a:t>
            </a:r>
            <a:endParaRPr lang="ko-KR" altLang="en-US" sz="1600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500034" y="285728"/>
            <a:ext cx="285752" cy="285752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path path="rect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pic>
        <p:nvPicPr>
          <p:cNvPr id="56322" name="Picture 2" descr="C:\DOCUME~1\서울시\LOCALS~1\Temp\UNI00001694269c.gif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6444208" y="764704"/>
            <a:ext cx="2362200" cy="1866900"/>
          </a:xfrm>
          <a:prstGeom prst="rect">
            <a:avLst/>
          </a:prstGeom>
          <a:noFill/>
        </p:spPr>
      </p:pic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28596" y="285728"/>
            <a:ext cx="2686040" cy="500066"/>
          </a:xfrm>
        </p:spPr>
        <p:txBody>
          <a:bodyPr>
            <a:normAutofit lnSpcReduction="0"/>
          </a:bodyPr>
          <a:lstStyle/>
          <a:p>
            <a:pPr algn="l">
              <a:defRPr lang="ko-KR" altLang="en-US"/>
            </a:pPr>
            <a:r>
              <a:rPr lang="ko-KR" altLang="en-US" sz="2400" b="1"/>
              <a:t>   </a:t>
            </a:r>
            <a:r>
              <a:rPr lang="ko-KR" altLang="en-US" sz="2400" b="1"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 scaled="0"/>
                </a:gradFill>
              </a:rPr>
              <a:t>심의 신청 내용</a:t>
            </a:r>
            <a:endParaRPr lang="ko-KR" altLang="en-US" sz="2400" b="1"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 scaled="0"/>
              </a:gradFill>
            </a:endParaRPr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67544" y="1340767"/>
          <a:ext cx="8229600" cy="47487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8850"/>
                <a:gridCol w="1785950"/>
                <a:gridCol w="2357454"/>
                <a:gridCol w="1757346"/>
              </a:tblGrid>
              <a:tr h="360041">
                <a:tc gridSpan="2">
                  <a:txBody>
                    <a:bodyPr vert="horz" lIns="91440" tIns="45720" rIns="91440" bIns="45720" anchor="ctr" anchorCtr="0"/>
                    <a:p>
                      <a:pPr algn="ctr" latinLnBrk="1">
                        <a:lnSpc>
                          <a:spcPct val="100000"/>
                        </a:lnSpc>
                        <a:defRPr lang="ko-KR" altLang="en-US"/>
                      </a:pPr>
                      <a:r>
                        <a:rPr lang="ko-KR" altLang="en-US" sz="1800">
                          <a:solidFill>
                            <a:schemeClr val="tx1"/>
                          </a:solidFill>
                        </a:rPr>
                        <a:t>당초 표지판</a:t>
                      </a:r>
                      <a:endParaRPr lang="ko-KR" altLang="en-US" sz="1800">
                        <a:solidFill>
                          <a:schemeClr val="tx1"/>
                        </a:solidFill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gridSpan="2">
                  <a:txBody>
                    <a:bodyPr vert="horz" lIns="91440" tIns="45720" rIns="91440" bIns="45720" anchor="ctr" anchorCtr="0"/>
                    <a:p>
                      <a:pPr mar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800">
                          <a:solidFill>
                            <a:schemeClr val="tx1"/>
                          </a:solidFill>
                        </a:rPr>
                        <a:t>문안신설</a:t>
                      </a:r>
                      <a:r>
                        <a:rPr lang="en-US" altLang="ko-KR" sz="180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800">
                          <a:solidFill>
                            <a:schemeClr val="tx1"/>
                          </a:solidFill>
                        </a:rPr>
                        <a:t>안</a:t>
                      </a:r>
                      <a:r>
                        <a:rPr lang="en-US" altLang="ko-KR" sz="180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800">
                        <a:solidFill>
                          <a:schemeClr val="tx1"/>
                        </a:solidFill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  <a:tr h="1794481">
                <a:tc gridSpan="2">
                  <a:txBody>
                    <a:bodyPr vert="horz" lIns="91440" tIns="45720" rIns="91440" bIns="45720" anchor="ctr" anchorCtr="0"/>
                    <a:p>
                      <a:pPr algn="ctr" latinLnBrk="1">
                        <a:lnSpc>
                          <a:spcPct val="100000"/>
                        </a:lnSpc>
                        <a:defRPr lang="ko-KR" altLang="en-US"/>
                      </a:pPr>
                      <a:endParaRPr lang="ko-KR" altLang="en-US" sz="2400">
                        <a:solidFill>
                          <a:schemeClr val="tx1"/>
                        </a:solidFill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gridSpan="2">
                  <a:txBody>
                    <a:bodyPr vert="horz" lIns="91440" tIns="45720" rIns="91440" bIns="45720" anchor="ctr" anchorCtr="0"/>
                    <a:p>
                      <a:pPr mar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ko-KR" altLang="en-US" sz="2400">
                        <a:solidFill>
                          <a:schemeClr val="tx1"/>
                        </a:solidFill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  <a:tr h="406897"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400"/>
                        <a:t>표지판 종류 및 규격</a:t>
                      </a:r>
                      <a:endParaRPr lang="ko-KR" altLang="en-US" sz="1400"/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latinLnBrk="1">
                        <a:defRPr lang="ko-KR" altLang="en-US"/>
                      </a:pPr>
                      <a:endParaRPr lang="ko-KR" altLang="en-US" sz="1400"/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400"/>
                        <a:t>표지판 규격 및 종류</a:t>
                      </a:r>
                      <a:endParaRPr lang="ko-KR" altLang="en-US" sz="1400"/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 lang="ko-KR" altLang="en-US"/>
                      </a:pPr>
                      <a:r>
                        <a:rPr lang="en-US" altLang="ko-KR" sz="1400"/>
                        <a:t>3600*2200</a:t>
                      </a:r>
                      <a:endParaRPr lang="ko-KR" altLang="en-US" sz="1400"/>
                    </a:p>
                  </a:txBody>
                  <a:tcPr marL="91440" marR="91440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9472">
                <a:tc gridSpan="2"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800" b="1">
                          <a:latin typeface="맑은 고딕"/>
                          <a:ea typeface="맑은 고딕"/>
                        </a:rPr>
                        <a:t>검토의견</a:t>
                      </a:r>
                      <a:r>
                        <a:rPr lang="en-US" altLang="ko-KR" sz="1800" b="1"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ko-KR" altLang="en-US" sz="1800" b="1">
                          <a:latin typeface="맑은 고딕"/>
                          <a:ea typeface="맑은 고딕"/>
                        </a:rPr>
                        <a:t>교통운영과</a:t>
                      </a:r>
                      <a:r>
                        <a:rPr lang="en-US" altLang="ko-KR" sz="1800" b="1">
                          <a:latin typeface="맑은 고딕"/>
                          <a:ea typeface="맑은 고딕"/>
                        </a:rPr>
                        <a:t>)</a:t>
                      </a:r>
                      <a:endParaRPr lang="ko-KR" altLang="en-US" sz="1800" b="1"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gridSpan="2"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b="1"/>
                        <a:t>검토의견</a:t>
                      </a:r>
                      <a:endParaRPr lang="ko-KR" altLang="en-US" b="1"/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  <a:tr h="1800200">
                <a:tc gridSpan="2"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gridSpan="2">
                  <a:txBody>
                    <a:bodyPr vert="horz" lIns="91440" tIns="45720" rIns="91440" bIns="45720" anchor="ctr" anchorCtr="0"/>
                    <a:p>
                      <a:pPr latinLnBrk="1">
                        <a:defRPr lang="ko-KR" altLang="en-US"/>
                      </a:pPr>
                      <a:r>
                        <a:rPr lang="ko-KR" altLang="ko-KR" sz="1700"/>
                        <a:t>○ </a:t>
                      </a:r>
                      <a:r>
                        <a:rPr lang="ko-KR" altLang="ko-KR" sz="1700" b="1"/>
                        <a:t>3방향표지로 수정 반영</a:t>
                      </a:r>
                      <a:endParaRPr lang="ko-KR" altLang="ko-KR" sz="1700" b="1"/>
                    </a:p>
                    <a:p>
                      <a:pPr latinLnBrk="1">
                        <a:defRPr lang="ko-KR" altLang="en-US"/>
                      </a:pPr>
                      <a:r>
                        <a:rPr lang="ko-KR" altLang="ko-KR" sz="1700"/>
                        <a:t> - 연계성을 고려하여 문안 수정.</a:t>
                      </a:r>
                      <a:endParaRPr lang="ko-KR" altLang="ko-KR" sz="1700"/>
                    </a:p>
                    <a:p>
                      <a:pPr latinLnBrk="1">
                        <a:defRPr lang="ko-KR" altLang="en-US"/>
                      </a:pPr>
                      <a:r>
                        <a:rPr lang="ko-KR" altLang="ko-KR" sz="1700"/>
                        <a:t> - 3방향표지를 편지식으로 설치.</a:t>
                      </a:r>
                      <a:endParaRPr lang="ko-KR" altLang="ko-KR" sz="1700"/>
                    </a:p>
                    <a:p>
                      <a:pPr latinLnBrk="1">
                        <a:defRPr lang="ko-KR" altLang="en-US"/>
                      </a:pPr>
                      <a:endParaRPr lang="ko-KR" altLang="ko-KR" sz="1700" b="1"/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</a:tbl>
          </a:graphicData>
        </a:graphic>
      </p:graphicFrame>
      <p:sp>
        <p:nvSpPr>
          <p:cNvPr id="6" name="모서리가 둥근 직사각형 5"/>
          <p:cNvSpPr/>
          <p:nvPr/>
        </p:nvSpPr>
        <p:spPr>
          <a:xfrm>
            <a:off x="428596" y="428604"/>
            <a:ext cx="285752" cy="285752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path path="rect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graphicFrame>
        <p:nvGraphicFramePr>
          <p:cNvPr id="8" name="내용 개체 틀 3"/>
          <p:cNvGraphicFramePr/>
          <p:nvPr/>
        </p:nvGraphicFramePr>
        <p:xfrm>
          <a:off x="491484" y="903000"/>
          <a:ext cx="3000396" cy="367665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642942"/>
                <a:gridCol w="2357454"/>
              </a:tblGrid>
              <a:tr h="360040"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8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연번</a:t>
                      </a:r>
                      <a:endParaRPr lang="ko-KR" altLang="en-US" sz="18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0" marR="9144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latinLnBrk="1">
                        <a:defRPr lang="ko-KR" altLang="en-US"/>
                      </a:pPr>
                      <a:r>
                        <a:rPr lang="en-US" altLang="ko-KR">
                          <a:solidFill>
                            <a:sysClr val="windowText" lastClr="000000"/>
                          </a:solidFill>
                        </a:rPr>
                        <a:t>1</a:t>
                      </a:r>
                      <a:endParaRPr lang="ko-KR" altLang="en-US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40" marR="9144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" name="그림 10" descr="도로표지 문안.jp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4716016" y="1844825"/>
            <a:ext cx="3888432" cy="1584176"/>
          </a:xfrm>
          <a:prstGeom prst="rect">
            <a:avLst/>
          </a:prstGeom>
        </p:spPr>
      </p:pic>
      <p:pic>
        <p:nvPicPr>
          <p:cNvPr id="15" name="그림 11" descr="위치도.jpg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644695" y="1749025"/>
            <a:ext cx="3783289" cy="1679975"/>
          </a:xfrm>
          <a:prstGeom prst="rect">
            <a:avLst/>
          </a:prstGeom>
        </p:spPr>
      </p:pic>
      <p:pic>
        <p:nvPicPr>
          <p:cNvPr id="16" name="그림 1" descr="03''.jpg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720080" y="4365104"/>
            <a:ext cx="3635896" cy="165618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28596" y="285728"/>
            <a:ext cx="2686040" cy="500066"/>
          </a:xfrm>
        </p:spPr>
        <p:txBody>
          <a:bodyPr>
            <a:normAutofit lnSpcReduction="0"/>
          </a:bodyPr>
          <a:lstStyle/>
          <a:p>
            <a:pPr algn="l">
              <a:defRPr lang="ko-KR" altLang="en-US"/>
            </a:pPr>
            <a:r>
              <a:rPr lang="ko-KR" altLang="en-US" sz="2400" b="1"/>
              <a:t>   </a:t>
            </a:r>
            <a:r>
              <a:rPr lang="ko-KR" altLang="en-US" sz="2400" b="1"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 scaled="0"/>
                </a:gradFill>
              </a:rPr>
              <a:t>심의 신청 내용</a:t>
            </a:r>
            <a:endParaRPr lang="ko-KR" altLang="en-US" sz="2400" b="1"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 scaled="0"/>
              </a:gradFill>
            </a:endParaRPr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67544" y="1340767"/>
          <a:ext cx="8229600" cy="47487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8850"/>
                <a:gridCol w="1785950"/>
                <a:gridCol w="2357454"/>
                <a:gridCol w="1757346"/>
              </a:tblGrid>
              <a:tr h="360041">
                <a:tc gridSpan="2">
                  <a:txBody>
                    <a:bodyPr vert="horz" lIns="91440" tIns="45720" rIns="91440" bIns="45720" anchor="ctr" anchorCtr="0"/>
                    <a:p>
                      <a:pPr algn="ctr" latinLnBrk="1">
                        <a:lnSpc>
                          <a:spcPct val="100000"/>
                        </a:lnSpc>
                        <a:defRPr lang="ko-KR" altLang="en-US"/>
                      </a:pPr>
                      <a:r>
                        <a:rPr lang="ko-KR" altLang="en-US" sz="1800">
                          <a:solidFill>
                            <a:schemeClr val="tx1"/>
                          </a:solidFill>
                        </a:rPr>
                        <a:t>현장표지 사진 </a:t>
                      </a:r>
                      <a:r>
                        <a:rPr lang="en-US" altLang="ko-KR" sz="1800">
                          <a:solidFill>
                            <a:schemeClr val="tx1"/>
                          </a:solidFill>
                        </a:rPr>
                        <a:t>1-1</a:t>
                      </a:r>
                      <a:endParaRPr lang="ko-KR" altLang="en-US" sz="1800">
                        <a:solidFill>
                          <a:schemeClr val="tx1"/>
                        </a:solidFill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gridSpan="2">
                  <a:txBody>
                    <a:bodyPr vert="horz" lIns="91440" tIns="45720" rIns="91440" bIns="45720" anchor="ctr" anchorCtr="0"/>
                    <a:p>
                      <a:pPr mar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800">
                          <a:solidFill>
                            <a:schemeClr val="tx1"/>
                          </a:solidFill>
                        </a:rPr>
                        <a:t>현장표지 사진 </a:t>
                      </a:r>
                      <a:r>
                        <a:rPr lang="en-US" altLang="ko-KR" sz="1800">
                          <a:solidFill>
                            <a:schemeClr val="tx1"/>
                          </a:solidFill>
                        </a:rPr>
                        <a:t>1-2</a:t>
                      </a:r>
                      <a:endParaRPr lang="ko-KR" altLang="en-US" sz="1800">
                        <a:solidFill>
                          <a:schemeClr val="tx1"/>
                        </a:solidFill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  <a:tr h="1794481">
                <a:tc gridSpan="2">
                  <a:txBody>
                    <a:bodyPr vert="horz" lIns="91440" tIns="45720" rIns="91440" bIns="45720" anchor="ctr" anchorCtr="0"/>
                    <a:p>
                      <a:pPr algn="l" latinLnBrk="1">
                        <a:lnSpc>
                          <a:spcPct val="100000"/>
                        </a:lnSpc>
                        <a:defRPr lang="ko-KR" altLang="en-US"/>
                      </a:pPr>
                      <a:endParaRPr lang="ko-KR" altLang="en-US" sz="1400">
                        <a:solidFill>
                          <a:schemeClr val="tx1"/>
                        </a:solidFill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gridSpan="2">
                  <a:txBody>
                    <a:bodyPr vert="horz" lIns="91440" tIns="45720" rIns="91440" bIns="45720" anchor="ctr" anchorCtr="0"/>
                    <a:p>
                      <a:pPr mar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ko-KR" altLang="en-US" sz="1400">
                        <a:solidFill>
                          <a:schemeClr val="tx1"/>
                        </a:solidFill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  <a:tr h="406897"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400"/>
                        <a:t>표지판 종류 및 규격</a:t>
                      </a:r>
                      <a:endParaRPr lang="ko-KR" altLang="en-US" sz="1400"/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latinLnBrk="1">
                        <a:defRPr lang="ko-KR" altLang="en-US"/>
                      </a:pPr>
                      <a:endParaRPr lang="ko-KR" altLang="en-US" sz="1400"/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400"/>
                        <a:t>표지판 규격 및 종류</a:t>
                      </a:r>
                      <a:endParaRPr lang="ko-KR" altLang="en-US" sz="1400"/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 lang="ko-KR" altLang="en-US"/>
                      </a:pPr>
                      <a:endParaRPr lang="ko-KR" altLang="en-US" sz="1400"/>
                    </a:p>
                  </a:txBody>
                  <a:tcPr marL="91440" marR="91440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9472">
                <a:tc gridSpan="2"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800" b="1">
                          <a:latin typeface="맑은 고딕"/>
                          <a:ea typeface="맑은 고딕"/>
                        </a:rPr>
                        <a:t>현장위치도</a:t>
                      </a:r>
                      <a:endParaRPr lang="ko-KR" altLang="en-US" sz="1800" b="1"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gridSpan="2"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b="1"/>
                        <a:t>현장 위치도</a:t>
                      </a:r>
                      <a:endParaRPr lang="ko-KR" altLang="en-US" b="1"/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  <a:tr h="1800200">
                <a:tc gridSpan="2"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gridSpan="2"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</a:tbl>
          </a:graphicData>
        </a:graphic>
      </p:graphicFrame>
      <p:sp>
        <p:nvSpPr>
          <p:cNvPr id="6" name="모서리가 둥근 직사각형 5"/>
          <p:cNvSpPr/>
          <p:nvPr/>
        </p:nvSpPr>
        <p:spPr>
          <a:xfrm>
            <a:off x="428596" y="428604"/>
            <a:ext cx="285752" cy="285752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path path="rect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graphicFrame>
        <p:nvGraphicFramePr>
          <p:cNvPr id="8" name="내용 개체 틀 3"/>
          <p:cNvGraphicFramePr/>
          <p:nvPr/>
        </p:nvGraphicFramePr>
        <p:xfrm>
          <a:off x="491484" y="903000"/>
          <a:ext cx="3000396" cy="367665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642942"/>
                <a:gridCol w="2357454"/>
              </a:tblGrid>
              <a:tr h="360040"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8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연번</a:t>
                      </a:r>
                      <a:endParaRPr lang="ko-KR" altLang="en-US" sz="18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0" marR="9144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latinLnBrk="1">
                        <a:defRPr lang="ko-KR" altLang="en-US"/>
                      </a:pPr>
                      <a:r>
                        <a:rPr lang="en-US" altLang="ko-KR">
                          <a:solidFill>
                            <a:sysClr val="windowText" lastClr="000000"/>
                          </a:solidFill>
                        </a:rPr>
                        <a:t>1-</a:t>
                      </a:r>
                      <a:r>
                        <a:rPr lang="ko-KR" altLang="en-US">
                          <a:solidFill>
                            <a:sysClr val="windowText" lastClr="000000"/>
                          </a:solidFill>
                        </a:rPr>
                        <a:t>연계성 검토</a:t>
                      </a:r>
                      <a:endParaRPr lang="ko-KR" altLang="en-US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40" marR="9144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" name="그림 10" descr="연계성1-1.jp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39552" y="1746689"/>
            <a:ext cx="3960440" cy="1754319"/>
          </a:xfrm>
          <a:prstGeom prst="rect">
            <a:avLst/>
          </a:prstGeom>
        </p:spPr>
      </p:pic>
      <p:pic>
        <p:nvPicPr>
          <p:cNvPr id="12" name="그림 11" descr="연계성1-1 위치도.jpg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541888" y="4365104"/>
            <a:ext cx="3958104" cy="1669366"/>
          </a:xfrm>
          <a:prstGeom prst="rect">
            <a:avLst/>
          </a:prstGeom>
        </p:spPr>
      </p:pic>
      <p:pic>
        <p:nvPicPr>
          <p:cNvPr id="13" name="그림 12" descr="연계성1-2.jpg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4644008" y="1772816"/>
            <a:ext cx="3888432" cy="1656184"/>
          </a:xfrm>
          <a:prstGeom prst="rect">
            <a:avLst/>
          </a:prstGeom>
        </p:spPr>
      </p:pic>
      <p:pic>
        <p:nvPicPr>
          <p:cNvPr id="14" name="그림 13" descr="연계성1-2 위치도.jpg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4644008" y="4365105"/>
            <a:ext cx="3960440" cy="165618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28596" y="285728"/>
            <a:ext cx="2686040" cy="500066"/>
          </a:xfrm>
        </p:spPr>
        <p:txBody>
          <a:bodyPr>
            <a:normAutofit lnSpcReduction="0"/>
          </a:bodyPr>
          <a:lstStyle/>
          <a:p>
            <a:pPr algn="l">
              <a:defRPr lang="ko-KR" altLang="en-US"/>
            </a:pPr>
            <a:r>
              <a:rPr lang="ko-KR" altLang="en-US" sz="2400" b="1"/>
              <a:t>   </a:t>
            </a:r>
            <a:r>
              <a:rPr lang="ko-KR" altLang="en-US" sz="2400" b="1"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 scaled="0"/>
                </a:gradFill>
              </a:rPr>
              <a:t>심의 신청 내용</a:t>
            </a:r>
            <a:endParaRPr lang="ko-KR" altLang="en-US" sz="2400" b="1"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 scaled="0"/>
              </a:gradFill>
            </a:endParaRPr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67544" y="1340767"/>
          <a:ext cx="8229600" cy="47487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8850"/>
                <a:gridCol w="1785950"/>
                <a:gridCol w="2357454"/>
                <a:gridCol w="1757346"/>
              </a:tblGrid>
              <a:tr h="360041">
                <a:tc gridSpan="2">
                  <a:txBody>
                    <a:bodyPr vert="horz" lIns="91440" tIns="45720" rIns="91440" bIns="45720" anchor="ctr" anchorCtr="0"/>
                    <a:p>
                      <a:pPr algn="ctr" latinLnBrk="1">
                        <a:lnSpc>
                          <a:spcPct val="100000"/>
                        </a:lnSpc>
                        <a:defRPr lang="ko-KR" altLang="en-US"/>
                      </a:pPr>
                      <a:r>
                        <a:rPr lang="ko-KR" altLang="en-US" sz="1800">
                          <a:solidFill>
                            <a:schemeClr val="tx1"/>
                          </a:solidFill>
                        </a:rPr>
                        <a:t>현장표지 사진 </a:t>
                      </a:r>
                      <a:r>
                        <a:rPr lang="en-US" altLang="ko-KR" sz="1800">
                          <a:solidFill>
                            <a:schemeClr val="tx1"/>
                          </a:solidFill>
                        </a:rPr>
                        <a:t>1-3</a:t>
                      </a:r>
                      <a:endParaRPr lang="ko-KR" altLang="en-US" sz="1800">
                        <a:solidFill>
                          <a:schemeClr val="tx1"/>
                        </a:solidFill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gridSpan="2">
                  <a:txBody>
                    <a:bodyPr vert="horz" lIns="91440" tIns="45720" rIns="91440" bIns="45720" anchor="ctr" anchorCtr="0"/>
                    <a:p>
                      <a:pPr mar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800">
                          <a:solidFill>
                            <a:schemeClr val="tx1"/>
                          </a:solidFill>
                        </a:rPr>
                        <a:t>현장표지 사진 </a:t>
                      </a:r>
                      <a:r>
                        <a:rPr lang="en-US" altLang="ko-KR" sz="1800">
                          <a:solidFill>
                            <a:schemeClr val="tx1"/>
                          </a:solidFill>
                        </a:rPr>
                        <a:t>1-4</a:t>
                      </a:r>
                      <a:endParaRPr lang="ko-KR" altLang="en-US" sz="1800">
                        <a:solidFill>
                          <a:schemeClr val="tx1"/>
                        </a:solidFill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  <a:tr h="1794481">
                <a:tc gridSpan="2">
                  <a:txBody>
                    <a:bodyPr vert="horz" lIns="91440" tIns="45720" rIns="91440" bIns="45720" anchor="ctr" anchorCtr="0"/>
                    <a:p>
                      <a:pPr algn="l" latinLnBrk="1">
                        <a:lnSpc>
                          <a:spcPct val="100000"/>
                        </a:lnSpc>
                        <a:defRPr lang="ko-KR" altLang="en-US"/>
                      </a:pPr>
                      <a:endParaRPr lang="ko-KR" altLang="en-US" sz="1400">
                        <a:solidFill>
                          <a:schemeClr val="tx1"/>
                        </a:solidFill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gridSpan="2">
                  <a:txBody>
                    <a:bodyPr vert="horz" lIns="91440" tIns="45720" rIns="91440" bIns="45720" anchor="ctr" anchorCtr="0"/>
                    <a:p>
                      <a:pPr mar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ko-KR" altLang="en-US" sz="1400">
                        <a:solidFill>
                          <a:schemeClr val="tx1"/>
                        </a:solidFill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  <a:tr h="406897"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400"/>
                        <a:t>표지판 종류 및 규격</a:t>
                      </a:r>
                      <a:endParaRPr lang="ko-KR" altLang="en-US" sz="1400"/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latinLnBrk="1">
                        <a:defRPr lang="ko-KR" altLang="en-US"/>
                      </a:pPr>
                      <a:endParaRPr lang="ko-KR" altLang="en-US" sz="1400"/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400"/>
                        <a:t>표지판 규격 및 종류</a:t>
                      </a:r>
                      <a:endParaRPr lang="ko-KR" altLang="en-US" sz="1400"/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 lang="ko-KR" altLang="en-US"/>
                      </a:pPr>
                      <a:endParaRPr lang="ko-KR" altLang="en-US" sz="1400"/>
                    </a:p>
                  </a:txBody>
                  <a:tcPr marL="91440" marR="91440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9472">
                <a:tc gridSpan="2"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800" b="1">
                          <a:latin typeface="맑은 고딕"/>
                          <a:ea typeface="맑은 고딕"/>
                        </a:rPr>
                        <a:t>현장위치도</a:t>
                      </a:r>
                      <a:endParaRPr lang="ko-KR" altLang="en-US" sz="1800" b="1"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gridSpan="2"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b="1"/>
                        <a:t>현장 위치도</a:t>
                      </a:r>
                      <a:endParaRPr lang="ko-KR" altLang="en-US" b="1"/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  <a:tr h="1800200">
                <a:tc gridSpan="2"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gridSpan="2"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</a:tbl>
          </a:graphicData>
        </a:graphic>
      </p:graphicFrame>
      <p:sp>
        <p:nvSpPr>
          <p:cNvPr id="6" name="모서리가 둥근 직사각형 5"/>
          <p:cNvSpPr/>
          <p:nvPr/>
        </p:nvSpPr>
        <p:spPr>
          <a:xfrm>
            <a:off x="428596" y="428604"/>
            <a:ext cx="285752" cy="285752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path path="rect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graphicFrame>
        <p:nvGraphicFramePr>
          <p:cNvPr id="8" name="내용 개체 틀 3"/>
          <p:cNvGraphicFramePr/>
          <p:nvPr/>
        </p:nvGraphicFramePr>
        <p:xfrm>
          <a:off x="491484" y="903000"/>
          <a:ext cx="3000396" cy="367665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642942"/>
                <a:gridCol w="2357454"/>
              </a:tblGrid>
              <a:tr h="360040"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8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연번</a:t>
                      </a:r>
                      <a:endParaRPr lang="ko-KR" altLang="en-US" sz="18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0" marR="9144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latinLnBrk="1">
                        <a:defRPr lang="ko-KR" altLang="en-US"/>
                      </a:pPr>
                      <a:r>
                        <a:rPr lang="en-US" altLang="ko-KR">
                          <a:solidFill>
                            <a:sysClr val="windowText" lastClr="000000"/>
                          </a:solidFill>
                        </a:rPr>
                        <a:t>1-</a:t>
                      </a:r>
                      <a:r>
                        <a:rPr lang="ko-KR" altLang="en-US">
                          <a:solidFill>
                            <a:sysClr val="windowText" lastClr="000000"/>
                          </a:solidFill>
                        </a:rPr>
                        <a:t>연계성 검토</a:t>
                      </a:r>
                      <a:endParaRPr lang="ko-KR" altLang="en-US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40" marR="9144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" name="그림 10" descr="연계성1-3.jp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39552" y="1772817"/>
            <a:ext cx="3960440" cy="1656183"/>
          </a:xfrm>
          <a:prstGeom prst="rect">
            <a:avLst/>
          </a:prstGeom>
        </p:spPr>
      </p:pic>
      <p:pic>
        <p:nvPicPr>
          <p:cNvPr id="12" name="그림 11" descr="연계성1-3 위치도.jpg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539552" y="4365104"/>
            <a:ext cx="3960440" cy="1689174"/>
          </a:xfrm>
          <a:prstGeom prst="rect">
            <a:avLst/>
          </a:prstGeom>
        </p:spPr>
      </p:pic>
      <p:pic>
        <p:nvPicPr>
          <p:cNvPr id="13" name="그림 12" descr="연계성1-4.jpg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4716017" y="1772816"/>
            <a:ext cx="3888432" cy="1656184"/>
          </a:xfrm>
          <a:prstGeom prst="rect">
            <a:avLst/>
          </a:prstGeom>
        </p:spPr>
      </p:pic>
      <p:pic>
        <p:nvPicPr>
          <p:cNvPr id="14" name="그림 13" descr="연계성1-4 위치도.jpg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4644008" y="4365104"/>
            <a:ext cx="3990628" cy="166463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 idx="0"/>
          </p:nvPr>
        </p:nvSpPr>
        <p:spPr>
          <a:xfrm>
            <a:off x="428596" y="285728"/>
            <a:ext cx="2686040" cy="500066"/>
          </a:xfrm>
        </p:spPr>
        <p:txBody>
          <a:bodyPr>
            <a:normAutofit lnSpcReduction="0"/>
          </a:bodyPr>
          <a:lstStyle/>
          <a:p>
            <a:pPr algn="l">
              <a:defRPr lang="ko-KR" altLang="en-US"/>
            </a:pPr>
            <a:r>
              <a:rPr lang="ko-KR" altLang="en-US" sz="2400" b="1"/>
              <a:t>   </a:t>
            </a:r>
            <a:r>
              <a:rPr lang="ko-KR" altLang="en-US" sz="2400" b="1"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 scaled="0"/>
                </a:gradFill>
              </a:rPr>
              <a:t>심의 신청 내용</a:t>
            </a:r>
            <a:endParaRPr lang="ko-KR" altLang="en-US" sz="2400" b="1"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 scaled="0"/>
              </a:gradFill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428596" y="428604"/>
            <a:ext cx="285752" cy="285752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path path="rect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graphicFrame>
        <p:nvGraphicFramePr>
          <p:cNvPr id="6" name="내용 개체 틀 3"/>
          <p:cNvGraphicFramePr/>
          <p:nvPr/>
        </p:nvGraphicFramePr>
        <p:xfrm>
          <a:off x="491484" y="903000"/>
          <a:ext cx="3000396" cy="367665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642942"/>
                <a:gridCol w="2357454"/>
              </a:tblGrid>
              <a:tr h="360040"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8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연번</a:t>
                      </a:r>
                      <a:endParaRPr lang="ko-KR" altLang="en-US" sz="18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0" marR="9144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latinLnBrk="1">
                        <a:defRPr lang="ko-KR" altLang="en-US"/>
                      </a:pPr>
                      <a:r>
                        <a:rPr lang="en-US" altLang="ko-KR">
                          <a:solidFill>
                            <a:sysClr val="windowText" lastClr="000000"/>
                          </a:solidFill>
                        </a:rPr>
                        <a:t>1-</a:t>
                      </a:r>
                      <a:r>
                        <a:rPr lang="ko-KR" altLang="en-US">
                          <a:solidFill>
                            <a:sysClr val="windowText" lastClr="000000"/>
                          </a:solidFill>
                        </a:rPr>
                        <a:t>연계성 검토</a:t>
                      </a:r>
                      <a:endParaRPr lang="ko-KR" altLang="en-US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40" marR="9144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내용 개체 틀 3"/>
          <p:cNvGraphicFramePr>
            <a:graphicFrameLocks noGrp="1"/>
          </p:cNvGraphicFramePr>
          <p:nvPr>
            <p:ph idx="1"/>
          </p:nvPr>
        </p:nvGraphicFramePr>
        <p:xfrm>
          <a:off x="467544" y="1340767"/>
          <a:ext cx="8229600" cy="47487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8850"/>
                <a:gridCol w="1785950"/>
                <a:gridCol w="2357454"/>
                <a:gridCol w="1757346"/>
              </a:tblGrid>
              <a:tr h="360041">
                <a:tc gridSpan="2">
                  <a:txBody>
                    <a:bodyPr vert="horz" lIns="91440" tIns="45720" rIns="91440" bIns="45720" anchor="ctr" anchorCtr="0"/>
                    <a:p>
                      <a:pPr algn="ctr" latinLnBrk="1">
                        <a:lnSpc>
                          <a:spcPct val="100000"/>
                        </a:lnSpc>
                        <a:defRPr lang="ko-KR" altLang="en-US"/>
                      </a:pPr>
                      <a:r>
                        <a:rPr lang="ko-KR" altLang="en-US" sz="1800">
                          <a:solidFill>
                            <a:schemeClr val="tx1"/>
                          </a:solidFill>
                        </a:rPr>
                        <a:t>현장표지 사진 </a:t>
                      </a:r>
                      <a:r>
                        <a:rPr lang="en-US" altLang="ko-KR" sz="1800">
                          <a:solidFill>
                            <a:schemeClr val="tx1"/>
                          </a:solidFill>
                        </a:rPr>
                        <a:t>1-5</a:t>
                      </a:r>
                      <a:endParaRPr lang="ko-KR" altLang="en-US" sz="1800">
                        <a:solidFill>
                          <a:schemeClr val="tx1"/>
                        </a:solidFill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gridSpan="2">
                  <a:txBody>
                    <a:bodyPr vert="horz" lIns="91440" tIns="45720" rIns="91440" bIns="45720" anchor="ctr" anchorCtr="0"/>
                    <a:p>
                      <a:pPr mar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800">
                          <a:solidFill>
                            <a:schemeClr val="tx1"/>
                          </a:solidFill>
                        </a:rPr>
                        <a:t>현장표지 사진 </a:t>
                      </a:r>
                      <a:r>
                        <a:rPr lang="en-US" altLang="ko-KR" sz="1800">
                          <a:solidFill>
                            <a:schemeClr val="tx1"/>
                          </a:solidFill>
                        </a:rPr>
                        <a:t>1-6</a:t>
                      </a:r>
                      <a:endParaRPr lang="ko-KR" altLang="en-US" sz="1800">
                        <a:solidFill>
                          <a:schemeClr val="tx1"/>
                        </a:solidFill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  <a:tr h="1794481">
                <a:tc gridSpan="2">
                  <a:txBody>
                    <a:bodyPr vert="horz" lIns="91440" tIns="45720" rIns="91440" bIns="45720" anchor="ctr" anchorCtr="0"/>
                    <a:p>
                      <a:pPr algn="l" latinLnBrk="1">
                        <a:lnSpc>
                          <a:spcPct val="100000"/>
                        </a:lnSpc>
                        <a:defRPr lang="ko-KR" altLang="en-US"/>
                      </a:pPr>
                      <a:endParaRPr lang="ko-KR" altLang="en-US" sz="1400">
                        <a:solidFill>
                          <a:schemeClr val="tx1"/>
                        </a:solidFill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gridSpan="2">
                  <a:txBody>
                    <a:bodyPr vert="horz" lIns="91440" tIns="45720" rIns="91440" bIns="45720" anchor="ctr" anchorCtr="0"/>
                    <a:p>
                      <a:pPr mar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ko-KR" altLang="en-US" sz="1400">
                        <a:solidFill>
                          <a:schemeClr val="tx1"/>
                        </a:solidFill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  <a:tr h="406897"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400"/>
                        <a:t>표지판 종류 및 규격</a:t>
                      </a:r>
                      <a:endParaRPr lang="ko-KR" altLang="en-US" sz="1400"/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latinLnBrk="1">
                        <a:defRPr lang="ko-KR" altLang="en-US"/>
                      </a:pPr>
                      <a:endParaRPr lang="ko-KR" altLang="en-US" sz="1400"/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400"/>
                        <a:t>표지판 규격 및 종류</a:t>
                      </a:r>
                      <a:endParaRPr lang="ko-KR" altLang="en-US" sz="1400"/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 lang="ko-KR" altLang="en-US"/>
                      </a:pPr>
                      <a:endParaRPr lang="ko-KR" altLang="en-US" sz="1400"/>
                    </a:p>
                  </a:txBody>
                  <a:tcPr marL="91440" marR="91440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9472">
                <a:tc gridSpan="2"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800" b="1">
                          <a:latin typeface="맑은 고딕"/>
                          <a:ea typeface="맑은 고딕"/>
                        </a:rPr>
                        <a:t>현장위치도</a:t>
                      </a:r>
                      <a:endParaRPr lang="ko-KR" altLang="en-US" sz="1800" b="1"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gridSpan="2"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b="1"/>
                        <a:t>현장 위치도</a:t>
                      </a:r>
                      <a:endParaRPr lang="ko-KR" altLang="en-US" b="1"/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  <a:tr h="1800200">
                <a:tc gridSpan="2"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gridSpan="2"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</a:tbl>
          </a:graphicData>
        </a:graphic>
      </p:graphicFrame>
      <p:pic>
        <p:nvPicPr>
          <p:cNvPr id="8" name="그림 7" descr="연계성1-5.jp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611560" y="1772816"/>
            <a:ext cx="3888432" cy="1656184"/>
          </a:xfrm>
          <a:prstGeom prst="rect">
            <a:avLst/>
          </a:prstGeom>
        </p:spPr>
      </p:pic>
      <p:pic>
        <p:nvPicPr>
          <p:cNvPr id="9" name="그림 8" descr="연계성1-5 위치도.jpg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539552" y="4365104"/>
            <a:ext cx="3960440" cy="167568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그림 36" descr="전체위치도.jp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39552" y="1412777"/>
            <a:ext cx="8064896" cy="4625176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28596" y="285728"/>
            <a:ext cx="2686040" cy="500066"/>
          </a:xfrm>
        </p:spPr>
        <p:txBody>
          <a:bodyPr>
            <a:normAutofit lnSpcReduction="0"/>
          </a:bodyPr>
          <a:lstStyle/>
          <a:p>
            <a:pPr algn="l">
              <a:defRPr lang="ko-KR" altLang="en-US"/>
            </a:pPr>
            <a:r>
              <a:rPr lang="ko-KR" altLang="en-US" sz="2400" b="1"/>
              <a:t>   </a:t>
            </a:r>
            <a:r>
              <a:rPr lang="ko-KR" altLang="en-US" sz="2400" b="1"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 scaled="0"/>
                </a:gradFill>
              </a:rPr>
              <a:t>심의 신청 내용</a:t>
            </a:r>
            <a:endParaRPr lang="ko-KR" altLang="en-US" sz="2400" b="1"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 scaled="0"/>
              </a:gradFill>
            </a:endParaRPr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67544" y="1340767"/>
          <a:ext cx="8229600" cy="47410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/>
              </a:tblGrid>
              <a:tr h="4741091"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lnSpc>
                          <a:spcPct val="100000"/>
                        </a:lnSpc>
                        <a:defRPr lang="ko-KR" altLang="en-US"/>
                      </a:pPr>
                      <a:endParaRPr lang="ko-KR" altLang="en-US" sz="1800">
                        <a:solidFill>
                          <a:schemeClr val="tx1"/>
                        </a:solidFill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모서리가 둥근 직사각형 5"/>
          <p:cNvSpPr/>
          <p:nvPr/>
        </p:nvSpPr>
        <p:spPr>
          <a:xfrm>
            <a:off x="428596" y="428604"/>
            <a:ext cx="285752" cy="285752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path path="rect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graphicFrame>
        <p:nvGraphicFramePr>
          <p:cNvPr id="8" name="내용 개체 틀 3"/>
          <p:cNvGraphicFramePr/>
          <p:nvPr/>
        </p:nvGraphicFramePr>
        <p:xfrm>
          <a:off x="491484" y="903000"/>
          <a:ext cx="3000396" cy="367665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642942"/>
                <a:gridCol w="2357454"/>
              </a:tblGrid>
              <a:tr h="360040"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8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연번</a:t>
                      </a:r>
                      <a:endParaRPr lang="ko-KR" altLang="en-US" sz="18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0" marR="9144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latinLnBrk="1">
                        <a:defRPr lang="ko-KR" altLang="en-US"/>
                      </a:pPr>
                      <a:r>
                        <a:rPr lang="ko-KR" altLang="en-US">
                          <a:solidFill>
                            <a:sysClr val="windowText" lastClr="000000"/>
                          </a:solidFill>
                        </a:rPr>
                        <a:t>전체 현장위치도</a:t>
                      </a:r>
                      <a:endParaRPr lang="ko-KR" altLang="en-US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40" marR="9144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모서리가 둥근 직사각형 21"/>
          <p:cNvSpPr/>
          <p:nvPr/>
        </p:nvSpPr>
        <p:spPr>
          <a:xfrm>
            <a:off x="3851920" y="3429000"/>
            <a:ext cx="216024" cy="144016"/>
          </a:xfrm>
          <a:prstGeom prst="roundRect">
            <a:avLst>
              <a:gd name="adj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en-US" altLang="ko-KR" sz="1200">
                <a:solidFill>
                  <a:schemeClr val="tx1"/>
                </a:solidFill>
              </a:rPr>
              <a:t>1</a:t>
            </a:r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1763688" y="5229200"/>
            <a:ext cx="350516" cy="144016"/>
          </a:xfrm>
          <a:prstGeom prst="roundRect">
            <a:avLst>
              <a:gd name="adj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en-US" altLang="ko-KR" sz="800">
                <a:solidFill>
                  <a:schemeClr val="tx1"/>
                </a:solidFill>
              </a:rPr>
              <a:t>1-1</a:t>
            </a:r>
            <a:endParaRPr lang="ko-KR" altLang="en-US" sz="800">
              <a:solidFill>
                <a:schemeClr val="tx1"/>
              </a:solidFill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5976210" y="2691910"/>
            <a:ext cx="467998" cy="233034"/>
          </a:xfrm>
          <a:prstGeom prst="roundRect">
            <a:avLst>
              <a:gd name="adj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en-US" altLang="ko-KR" sz="800">
                <a:solidFill>
                  <a:schemeClr val="tx1"/>
                </a:solidFill>
              </a:rPr>
              <a:t>1-3</a:t>
            </a:r>
            <a:endParaRPr lang="ko-KR" altLang="en-US" sz="800">
              <a:solidFill>
                <a:schemeClr val="tx1"/>
              </a:solidFill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6156176" y="2348880"/>
            <a:ext cx="504056" cy="216024"/>
          </a:xfrm>
          <a:prstGeom prst="roundRect">
            <a:avLst>
              <a:gd name="adj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en-US" altLang="ko-KR" sz="800">
                <a:solidFill>
                  <a:schemeClr val="tx1"/>
                </a:solidFill>
              </a:rPr>
              <a:t>1-4</a:t>
            </a:r>
            <a:endParaRPr lang="ko-KR" altLang="en-US" sz="800">
              <a:solidFill>
                <a:schemeClr val="tx1"/>
              </a:solidFill>
            </a:endParaRPr>
          </a:p>
        </p:txBody>
      </p:sp>
      <p:sp>
        <p:nvSpPr>
          <p:cNvPr id="29" name="모서리가 둥근 직사각형 28"/>
          <p:cNvSpPr/>
          <p:nvPr/>
        </p:nvSpPr>
        <p:spPr>
          <a:xfrm>
            <a:off x="899592" y="6093296"/>
            <a:ext cx="350516" cy="144016"/>
          </a:xfrm>
          <a:prstGeom prst="roundRect">
            <a:avLst>
              <a:gd name="adj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en-US" altLang="ko-KR" sz="800">
                <a:solidFill>
                  <a:schemeClr val="tx1"/>
                </a:solidFill>
              </a:rPr>
              <a:t>1-2</a:t>
            </a:r>
            <a:endParaRPr lang="ko-KR" altLang="en-US" sz="800">
              <a:solidFill>
                <a:schemeClr val="tx1"/>
              </a:solidFill>
            </a:endParaRPr>
          </a:p>
        </p:txBody>
      </p:sp>
      <p:sp>
        <p:nvSpPr>
          <p:cNvPr id="38" name="모서리가 둥근 직사각형 37"/>
          <p:cNvSpPr/>
          <p:nvPr/>
        </p:nvSpPr>
        <p:spPr>
          <a:xfrm>
            <a:off x="4499992" y="3356992"/>
            <a:ext cx="432048" cy="144016"/>
          </a:xfrm>
          <a:prstGeom prst="roundRect">
            <a:avLst>
              <a:gd name="adj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en-US" altLang="ko-KR" sz="800">
                <a:solidFill>
                  <a:schemeClr val="tx1"/>
                </a:solidFill>
              </a:rPr>
              <a:t>1-5</a:t>
            </a:r>
            <a:endParaRPr lang="ko-KR" altLang="en-US" sz="8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/>
          <p:nvPr/>
        </p:nvGraphicFramePr>
        <p:xfrm>
          <a:off x="491484" y="903000"/>
          <a:ext cx="3000396" cy="367665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642942"/>
                <a:gridCol w="2357454"/>
              </a:tblGrid>
              <a:tr h="360040"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8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연번</a:t>
                      </a:r>
                      <a:endParaRPr lang="ko-KR" altLang="en-US" sz="18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0" marR="9144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latinLnBrk="1">
                        <a:defRPr lang="ko-KR" altLang="en-US"/>
                      </a:pPr>
                      <a:r>
                        <a:rPr lang="en-US" altLang="ko-KR">
                          <a:solidFill>
                            <a:sysClr val="windowText" lastClr="000000"/>
                          </a:solidFill>
                        </a:rPr>
                        <a:t>1-</a:t>
                      </a:r>
                      <a:r>
                        <a:rPr lang="ko-KR" altLang="en-US">
                          <a:solidFill>
                            <a:sysClr val="windowText" lastClr="000000"/>
                          </a:solidFill>
                        </a:rPr>
                        <a:t>유지관리부서 의견</a:t>
                      </a:r>
                      <a:endParaRPr lang="ko-KR" altLang="en-US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40" marR="9144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539552" y="1484784"/>
            <a:ext cx="7776864" cy="45365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043608" y="2060848"/>
            <a:ext cx="71287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/>
              <a:t>서울시 교통운영과에서 금화터널주변 도로표지 신설 요청함에 따라 설치 하고자 함</a:t>
            </a:r>
            <a:r>
              <a:rPr lang="en-US" altLang="ko-KR"/>
              <a:t>.</a:t>
            </a:r>
            <a:endParaRPr lang="ko-KR" altLang="en-US"/>
          </a:p>
        </p:txBody>
      </p:sp>
    </p:spTree>
  </p:cSld>
  <p:clrMapOvr>
    <a:masterClrMapping/>
  </p:clrMapOvr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190</ep:Words>
  <ep:PresentationFormat>화면 슬라이드 쇼(4:3)</ep:PresentationFormat>
  <ep:Paragraphs>79</ep:Paragraphs>
  <ep:Slides>9</ep:Slides>
  <ep:Notes>1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ep:HeadingPairs>
  <ep:TitlesOfParts>
    <vt:vector size="10" baseType="lpstr">
      <vt:lpstr>Office 테마</vt:lpstr>
      <vt:lpstr>금화터널주변 도로표지판 신설(안)</vt:lpstr>
      <vt:lpstr>슬라이드 2</vt:lpstr>
      <vt:lpstr xml:space="preserve">     위  치  도(전체)</vt:lpstr>
      <vt:lpstr>심의 신청 내용</vt:lpstr>
      <vt:lpstr xml:space="preserve">   심의 신청 내용</vt:lpstr>
      <vt:lpstr xml:space="preserve">   심의 신청 내용</vt:lpstr>
      <vt:lpstr xml:space="preserve">   심의 신청 내용</vt:lpstr>
      <vt:lpstr>심의 신청 내용</vt:lpstr>
      <vt:lpstr>슬라이드 9</vt:lpstr>
    </vt:vector>
  </ep:TitlesOfParts>
  <ep:HyperlinkBase/>
  <ep:Application>Hancom Office Hanshow 2010</ep:Application>
  <ep:AppVersion>8.5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cp:category/>
  <dcterms:created xsi:type="dcterms:W3CDTF">2012-01-26T06:30:09.000</dcterms:created>
  <dc:creator>서울시청</dc:creator>
  <dc:description/>
  <cp:keywords/>
  <cp:lastModifiedBy>user</cp:lastModifiedBy>
  <dcterms:modified xsi:type="dcterms:W3CDTF">2014-10-28T00:22:42.353</dcterms:modified>
  <cp:revision>253</cp:revision>
  <dc:subject/>
  <dc:title>도로표지 문안심사 양식</dc:title>
</cp:coreProperties>
</file>