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509" r:id="rId2"/>
    <p:sldId id="560" r:id="rId3"/>
    <p:sldId id="561" r:id="rId4"/>
    <p:sldId id="648" r:id="rId5"/>
    <p:sldId id="600" r:id="rId6"/>
    <p:sldId id="632" r:id="rId7"/>
    <p:sldId id="656" r:id="rId8"/>
    <p:sldId id="657" r:id="rId9"/>
    <p:sldId id="658" r:id="rId10"/>
    <p:sldId id="659" r:id="rId11"/>
    <p:sldId id="664" r:id="rId12"/>
    <p:sldId id="662" r:id="rId13"/>
    <p:sldId id="653" r:id="rId14"/>
    <p:sldId id="663" r:id="rId15"/>
    <p:sldId id="654" r:id="rId16"/>
    <p:sldId id="634" r:id="rId17"/>
    <p:sldId id="665" r:id="rId18"/>
    <p:sldId id="539" r:id="rId19"/>
    <p:sldId id="661" r:id="rId20"/>
    <p:sldId id="660" r:id="rId21"/>
    <p:sldId id="640" r:id="rId22"/>
    <p:sldId id="642" r:id="rId23"/>
  </p:sldIdLst>
  <p:sldSz cx="9144000" cy="6858000" type="screen4x3"/>
  <p:notesSz cx="6858000" cy="96615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서울남산체 M"/>
        <a:ea typeface="08서울남산체 M"/>
        <a:cs typeface="08서울남산체 M"/>
      </a:defRPr>
    </a:lvl1pPr>
    <a:lvl2pPr marL="457200" algn="l" rtl="0" fontAlgn="base" latinLnBrk="1"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서울남산체 M"/>
        <a:ea typeface="08서울남산체 M"/>
        <a:cs typeface="08서울남산체 M"/>
      </a:defRPr>
    </a:lvl2pPr>
    <a:lvl3pPr marL="914400" algn="l" rtl="0" fontAlgn="base" latinLnBrk="1"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서울남산체 M"/>
        <a:ea typeface="08서울남산체 M"/>
        <a:cs typeface="08서울남산체 M"/>
      </a:defRPr>
    </a:lvl3pPr>
    <a:lvl4pPr marL="1371600" algn="l" rtl="0" fontAlgn="base" latinLnBrk="1"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서울남산체 M"/>
        <a:ea typeface="08서울남산체 M"/>
        <a:cs typeface="08서울남산체 M"/>
      </a:defRPr>
    </a:lvl4pPr>
    <a:lvl5pPr marL="1828800" algn="l" rtl="0" fontAlgn="base" latinLnBrk="1"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서울남산체 M"/>
        <a:ea typeface="08서울남산체 M"/>
        <a:cs typeface="08서울남산체 M"/>
      </a:defRPr>
    </a:lvl5pPr>
    <a:lvl6pPr marL="2286000" algn="l" defTabSz="914400" rtl="0" eaLnBrk="1" latinLnBrk="1" hangingPunct="1">
      <a:defRPr kumimoji="1" sz="1600" b="1" kern="1200">
        <a:solidFill>
          <a:schemeClr val="tx1"/>
        </a:solidFill>
        <a:latin typeface="서울남산체 M"/>
        <a:ea typeface="08서울남산체 M"/>
        <a:cs typeface="08서울남산체 M"/>
      </a:defRPr>
    </a:lvl6pPr>
    <a:lvl7pPr marL="2743200" algn="l" defTabSz="914400" rtl="0" eaLnBrk="1" latinLnBrk="1" hangingPunct="1">
      <a:defRPr kumimoji="1" sz="1600" b="1" kern="1200">
        <a:solidFill>
          <a:schemeClr val="tx1"/>
        </a:solidFill>
        <a:latin typeface="서울남산체 M"/>
        <a:ea typeface="08서울남산체 M"/>
        <a:cs typeface="08서울남산체 M"/>
      </a:defRPr>
    </a:lvl7pPr>
    <a:lvl8pPr marL="3200400" algn="l" defTabSz="914400" rtl="0" eaLnBrk="1" latinLnBrk="1" hangingPunct="1">
      <a:defRPr kumimoji="1" sz="1600" b="1" kern="1200">
        <a:solidFill>
          <a:schemeClr val="tx1"/>
        </a:solidFill>
        <a:latin typeface="서울남산체 M"/>
        <a:ea typeface="08서울남산체 M"/>
        <a:cs typeface="08서울남산체 M"/>
      </a:defRPr>
    </a:lvl8pPr>
    <a:lvl9pPr marL="3657600" algn="l" defTabSz="914400" rtl="0" eaLnBrk="1" latinLnBrk="1" hangingPunct="1">
      <a:defRPr kumimoji="1" sz="1600" b="1" kern="1200">
        <a:solidFill>
          <a:schemeClr val="tx1"/>
        </a:solidFill>
        <a:latin typeface="서울남산체 M"/>
        <a:ea typeface="08서울남산체 M"/>
        <a:cs typeface="08서울남산체 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0000FF"/>
    <a:srgbClr val="FF3300"/>
    <a:srgbClr val="F65A40"/>
    <a:srgbClr val="0066CC"/>
    <a:srgbClr val="FFFFFF"/>
    <a:srgbClr val="0033CC"/>
    <a:srgbClr val="33CCFF"/>
    <a:srgbClr val="CCFFFF"/>
    <a:srgbClr val="CC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8447" autoAdjust="0"/>
    <p:restoredTop sz="97787" autoAdjust="0"/>
  </p:normalViewPr>
  <p:slideViewPr>
    <p:cSldViewPr showGuides="1">
      <p:cViewPr varScale="1">
        <p:scale>
          <a:sx n="107" d="100"/>
          <a:sy n="107" d="100"/>
        </p:scale>
        <p:origin x="-546" y="-66"/>
      </p:cViewPr>
      <p:guideLst>
        <p:guide orient="horz" pos="338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3360" y="-102"/>
      </p:cViewPr>
      <p:guideLst>
        <p:guide orient="horz" pos="3043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788;&#51109;&#50629;&#47924;\&#51652;&#54665;&#51473;&#51064;&#54788;&#51109;\&#54788;&#51109;&#50629;&#47924;\&#46749;&#46020;&#51221;&#49688;&#51109;\&#54364;&#51456;&#51221;&#49688;%20&#51089;&#50629;&#48169;\2&#44228;&#50676;&#54400;&#48512;&#54616;\5&#50900;14&#51068;%20&#49884;&#50868;&#51204;\&#51216;&#44160;&#49324;&#54637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788;&#51109;&#50629;&#47924;\&#51652;&#54665;&#51473;&#51064;&#54788;&#51109;\&#54788;&#51109;&#50629;&#47924;\&#46749;&#46020;&#51221;&#49688;&#51109;\&#54364;&#51456;&#51221;&#49688;%20&#51089;&#50629;&#48169;\2&#44228;&#50676;&#54400;&#48512;&#54616;\5&#50900;14&#51068;%20&#49884;&#50868;&#51204;\&#51216;&#44160;&#49324;&#54637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788;&#51109;&#50629;&#47924;\&#51652;&#54665;&#51473;&#51064;&#54788;&#51109;\&#54788;&#51109;&#50629;&#47924;\&#46749;&#46020;&#51221;&#49688;&#51109;\&#54364;&#51456;&#51221;&#49688;%20&#51089;&#50629;&#48169;\2&#44228;&#50676;&#54400;&#48512;&#54616;\5&#50900;14&#51068;%20&#49884;&#50868;&#51204;\&#51216;&#44160;&#49324;&#54637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788;&#51109;&#50629;&#47924;\&#51652;&#54665;&#51473;&#51064;&#54788;&#51109;\&#54788;&#51109;&#50629;&#47924;\&#46749;&#46020;&#51221;&#49688;&#51109;\&#54364;&#51456;&#51221;&#49688;%20&#51089;&#50629;&#48169;\2&#44228;&#50676;&#54400;&#48512;&#54616;\5&#50900;14&#51068;%20&#49884;&#50868;&#51204;\&#51216;&#44160;&#49324;&#54637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8.1404541212732245E-2"/>
          <c:y val="0.15580866028800228"/>
          <c:w val="0.8461024466465169"/>
          <c:h val="0.71742184943679588"/>
        </c:manualLayout>
      </c:layout>
      <c:barChart>
        <c:barDir val="col"/>
        <c:grouping val="clustered"/>
        <c:ser>
          <c:idx val="0"/>
          <c:order val="0"/>
          <c:tx>
            <c:strRef>
              <c:f>'여과지속시간(일계)'!$B$3</c:f>
              <c:strCache>
                <c:ptCount val="1"/>
                <c:pt idx="0">
                  <c:v>여과량
(㎥/일)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cat>
            <c:numRef>
              <c:f>'여과지속시간(일계)'!$A$4:$A$23</c:f>
              <c:numCache>
                <c:formatCode>m"/"d;@</c:formatCode>
                <c:ptCount val="20"/>
                <c:pt idx="0">
                  <c:v>42136</c:v>
                </c:pt>
                <c:pt idx="1">
                  <c:v>42137</c:v>
                </c:pt>
                <c:pt idx="2">
                  <c:v>42138</c:v>
                </c:pt>
                <c:pt idx="3">
                  <c:v>42139</c:v>
                </c:pt>
                <c:pt idx="4">
                  <c:v>42140</c:v>
                </c:pt>
                <c:pt idx="5">
                  <c:v>42141</c:v>
                </c:pt>
                <c:pt idx="6">
                  <c:v>42142</c:v>
                </c:pt>
                <c:pt idx="7">
                  <c:v>42143</c:v>
                </c:pt>
                <c:pt idx="8">
                  <c:v>42144</c:v>
                </c:pt>
                <c:pt idx="9">
                  <c:v>42145</c:v>
                </c:pt>
                <c:pt idx="10">
                  <c:v>42146</c:v>
                </c:pt>
                <c:pt idx="11">
                  <c:v>42147</c:v>
                </c:pt>
                <c:pt idx="12">
                  <c:v>42148</c:v>
                </c:pt>
                <c:pt idx="13">
                  <c:v>42149</c:v>
                </c:pt>
                <c:pt idx="14">
                  <c:v>42150</c:v>
                </c:pt>
                <c:pt idx="15">
                  <c:v>42151</c:v>
                </c:pt>
                <c:pt idx="16">
                  <c:v>42152</c:v>
                </c:pt>
                <c:pt idx="17">
                  <c:v>42153</c:v>
                </c:pt>
                <c:pt idx="18">
                  <c:v>42154</c:v>
                </c:pt>
                <c:pt idx="19">
                  <c:v>42155</c:v>
                </c:pt>
              </c:numCache>
            </c:numRef>
          </c:cat>
          <c:val>
            <c:numRef>
              <c:f>'여과지속시간(일계)'!$B$4:$B$23</c:f>
              <c:numCache>
                <c:formatCode>_-* #,##0_-;\-* #,##0_-;_-* "-"_-;_-@_-</c:formatCode>
                <c:ptCount val="20"/>
                <c:pt idx="0">
                  <c:v>218867</c:v>
                </c:pt>
                <c:pt idx="1">
                  <c:v>219310</c:v>
                </c:pt>
                <c:pt idx="2">
                  <c:v>264459</c:v>
                </c:pt>
                <c:pt idx="3">
                  <c:v>276189</c:v>
                </c:pt>
                <c:pt idx="4">
                  <c:v>278868</c:v>
                </c:pt>
                <c:pt idx="5">
                  <c:v>286044</c:v>
                </c:pt>
                <c:pt idx="6">
                  <c:v>242637</c:v>
                </c:pt>
                <c:pt idx="7">
                  <c:v>219068</c:v>
                </c:pt>
                <c:pt idx="8">
                  <c:v>227188</c:v>
                </c:pt>
                <c:pt idx="9">
                  <c:v>163142</c:v>
                </c:pt>
                <c:pt idx="10">
                  <c:v>230179</c:v>
                </c:pt>
                <c:pt idx="11">
                  <c:v>213348</c:v>
                </c:pt>
                <c:pt idx="12">
                  <c:v>203505</c:v>
                </c:pt>
                <c:pt idx="13">
                  <c:v>203943</c:v>
                </c:pt>
                <c:pt idx="14">
                  <c:v>196478</c:v>
                </c:pt>
                <c:pt idx="15">
                  <c:v>181526</c:v>
                </c:pt>
                <c:pt idx="16">
                  <c:v>223702</c:v>
                </c:pt>
                <c:pt idx="17">
                  <c:v>219764</c:v>
                </c:pt>
                <c:pt idx="18">
                  <c:v>203491</c:v>
                </c:pt>
                <c:pt idx="19">
                  <c:v>204657</c:v>
                </c:pt>
              </c:numCache>
            </c:numRef>
          </c:val>
        </c:ser>
        <c:axId val="94857472"/>
        <c:axId val="94867456"/>
      </c:barChart>
      <c:lineChart>
        <c:grouping val="standard"/>
        <c:ser>
          <c:idx val="1"/>
          <c:order val="1"/>
          <c:tx>
            <c:strRef>
              <c:f>'여과지속시간(일계)'!$C$3</c:f>
              <c:strCache>
                <c:ptCount val="1"/>
                <c:pt idx="0">
                  <c:v>침전탁도
(NTU)</c:v>
                </c:pt>
              </c:strCache>
            </c:strRef>
          </c:tx>
          <c:marker>
            <c:spPr>
              <a:solidFill>
                <a:srgbClr val="FF0000"/>
              </a:solidFill>
            </c:spPr>
          </c:marker>
          <c:dLbls>
            <c:showVal val="1"/>
          </c:dLbls>
          <c:cat>
            <c:numRef>
              <c:f>'여과지속시간(일계)'!$A$4:$A$23</c:f>
              <c:numCache>
                <c:formatCode>m"/"d;@</c:formatCode>
                <c:ptCount val="20"/>
                <c:pt idx="0">
                  <c:v>42136</c:v>
                </c:pt>
                <c:pt idx="1">
                  <c:v>42137</c:v>
                </c:pt>
                <c:pt idx="2">
                  <c:v>42138</c:v>
                </c:pt>
                <c:pt idx="3">
                  <c:v>42139</c:v>
                </c:pt>
                <c:pt idx="4">
                  <c:v>42140</c:v>
                </c:pt>
                <c:pt idx="5">
                  <c:v>42141</c:v>
                </c:pt>
                <c:pt idx="6">
                  <c:v>42142</c:v>
                </c:pt>
                <c:pt idx="7">
                  <c:v>42143</c:v>
                </c:pt>
                <c:pt idx="8">
                  <c:v>42144</c:v>
                </c:pt>
                <c:pt idx="9">
                  <c:v>42145</c:v>
                </c:pt>
                <c:pt idx="10">
                  <c:v>42146</c:v>
                </c:pt>
                <c:pt idx="11">
                  <c:v>42147</c:v>
                </c:pt>
                <c:pt idx="12">
                  <c:v>42148</c:v>
                </c:pt>
                <c:pt idx="13">
                  <c:v>42149</c:v>
                </c:pt>
                <c:pt idx="14">
                  <c:v>42150</c:v>
                </c:pt>
                <c:pt idx="15">
                  <c:v>42151</c:v>
                </c:pt>
                <c:pt idx="16">
                  <c:v>42152</c:v>
                </c:pt>
                <c:pt idx="17">
                  <c:v>42153</c:v>
                </c:pt>
                <c:pt idx="18">
                  <c:v>42154</c:v>
                </c:pt>
                <c:pt idx="19">
                  <c:v>42155</c:v>
                </c:pt>
              </c:numCache>
            </c:numRef>
          </c:cat>
          <c:val>
            <c:numRef>
              <c:f>'여과지속시간(일계)'!$C$4:$C$23</c:f>
              <c:numCache>
                <c:formatCode>_-* #,##0.00_-;\-* #,##0.00_-;_-* "-"_-;_-@_-</c:formatCode>
                <c:ptCount val="20"/>
                <c:pt idx="0">
                  <c:v>0.5244444444444446</c:v>
                </c:pt>
                <c:pt idx="1">
                  <c:v>0.50545454545454549</c:v>
                </c:pt>
                <c:pt idx="2">
                  <c:v>0.78923076923076718</c:v>
                </c:pt>
                <c:pt idx="3">
                  <c:v>0.80333333333333334</c:v>
                </c:pt>
                <c:pt idx="4">
                  <c:v>0.78285714285714258</c:v>
                </c:pt>
                <c:pt idx="5">
                  <c:v>0.95166666666666677</c:v>
                </c:pt>
                <c:pt idx="6">
                  <c:v>0.66545454545454563</c:v>
                </c:pt>
                <c:pt idx="7">
                  <c:v>0.51200000000000001</c:v>
                </c:pt>
                <c:pt idx="8">
                  <c:v>0.47916666666666763</c:v>
                </c:pt>
                <c:pt idx="9">
                  <c:v>0.33125000000000032</c:v>
                </c:pt>
                <c:pt idx="10">
                  <c:v>0.50041666666666484</c:v>
                </c:pt>
                <c:pt idx="11">
                  <c:v>0.46750000000000008</c:v>
                </c:pt>
                <c:pt idx="12">
                  <c:v>0.39750000000000102</c:v>
                </c:pt>
                <c:pt idx="13">
                  <c:v>0.54</c:v>
                </c:pt>
                <c:pt idx="14">
                  <c:v>0.85958333333333325</c:v>
                </c:pt>
                <c:pt idx="15">
                  <c:v>0.80333333333333334</c:v>
                </c:pt>
                <c:pt idx="16">
                  <c:v>0.61916666666666653</c:v>
                </c:pt>
                <c:pt idx="17">
                  <c:v>0.66750000000000065</c:v>
                </c:pt>
                <c:pt idx="18">
                  <c:v>0.51291666666666658</c:v>
                </c:pt>
                <c:pt idx="19">
                  <c:v>0.5395833333333333</c:v>
                </c:pt>
              </c:numCache>
            </c:numRef>
          </c:val>
        </c:ser>
        <c:ser>
          <c:idx val="2"/>
          <c:order val="2"/>
          <c:tx>
            <c:strRef>
              <c:f>'여과지속시간(일계)'!$D$3</c:f>
              <c:strCache>
                <c:ptCount val="1"/>
                <c:pt idx="0">
                  <c:v>여과탁도
(NTU)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FF00"/>
              </a:solidFill>
            </c:spPr>
          </c:marker>
          <c:dLbls>
            <c:showVal val="1"/>
          </c:dLbls>
          <c:cat>
            <c:numRef>
              <c:f>'여과지속시간(일계)'!$A$4:$A$23</c:f>
              <c:numCache>
                <c:formatCode>m"/"d;@</c:formatCode>
                <c:ptCount val="20"/>
                <c:pt idx="0">
                  <c:v>42136</c:v>
                </c:pt>
                <c:pt idx="1">
                  <c:v>42137</c:v>
                </c:pt>
                <c:pt idx="2">
                  <c:v>42138</c:v>
                </c:pt>
                <c:pt idx="3">
                  <c:v>42139</c:v>
                </c:pt>
                <c:pt idx="4">
                  <c:v>42140</c:v>
                </c:pt>
                <c:pt idx="5">
                  <c:v>42141</c:v>
                </c:pt>
                <c:pt idx="6">
                  <c:v>42142</c:v>
                </c:pt>
                <c:pt idx="7">
                  <c:v>42143</c:v>
                </c:pt>
                <c:pt idx="8">
                  <c:v>42144</c:v>
                </c:pt>
                <c:pt idx="9">
                  <c:v>42145</c:v>
                </c:pt>
                <c:pt idx="10">
                  <c:v>42146</c:v>
                </c:pt>
                <c:pt idx="11">
                  <c:v>42147</c:v>
                </c:pt>
                <c:pt idx="12">
                  <c:v>42148</c:v>
                </c:pt>
                <c:pt idx="13">
                  <c:v>42149</c:v>
                </c:pt>
                <c:pt idx="14">
                  <c:v>42150</c:v>
                </c:pt>
                <c:pt idx="15">
                  <c:v>42151</c:v>
                </c:pt>
                <c:pt idx="16">
                  <c:v>42152</c:v>
                </c:pt>
                <c:pt idx="17">
                  <c:v>42153</c:v>
                </c:pt>
                <c:pt idx="18">
                  <c:v>42154</c:v>
                </c:pt>
                <c:pt idx="19">
                  <c:v>42155</c:v>
                </c:pt>
              </c:numCache>
            </c:numRef>
          </c:cat>
          <c:val>
            <c:numRef>
              <c:f>'여과지속시간(일계)'!$D$4:$D$23</c:f>
              <c:numCache>
                <c:formatCode>_-* #,##0.00_-;\-* #,##0.00_-;_-* "-"_-;_-@_-</c:formatCode>
                <c:ptCount val="20"/>
                <c:pt idx="0">
                  <c:v>5.0000000000000107E-2</c:v>
                </c:pt>
                <c:pt idx="1">
                  <c:v>4.8571428571428557E-2</c:v>
                </c:pt>
                <c:pt idx="2">
                  <c:v>6.4000000000000209E-2</c:v>
                </c:pt>
                <c:pt idx="3">
                  <c:v>5.3333333333333587E-2</c:v>
                </c:pt>
                <c:pt idx="4">
                  <c:v>5.0714285714285857E-2</c:v>
                </c:pt>
                <c:pt idx="5">
                  <c:v>5.0714285714285857E-2</c:v>
                </c:pt>
                <c:pt idx="6">
                  <c:v>5.0000000000000107E-2</c:v>
                </c:pt>
                <c:pt idx="7">
                  <c:v>5.2727272727272734E-2</c:v>
                </c:pt>
                <c:pt idx="8">
                  <c:v>5.0833333333333598E-2</c:v>
                </c:pt>
                <c:pt idx="9">
                  <c:v>7.6250000000000026E-2</c:v>
                </c:pt>
                <c:pt idx="10">
                  <c:v>5.6666666666666733E-2</c:v>
                </c:pt>
                <c:pt idx="11">
                  <c:v>4.9583333333333639E-2</c:v>
                </c:pt>
                <c:pt idx="12">
                  <c:v>6.3750000000000112E-2</c:v>
                </c:pt>
                <c:pt idx="13">
                  <c:v>7.1666666666666823E-2</c:v>
                </c:pt>
                <c:pt idx="14">
                  <c:v>5.4583333333333664E-2</c:v>
                </c:pt>
                <c:pt idx="15">
                  <c:v>5.6666666666666733E-2</c:v>
                </c:pt>
                <c:pt idx="16">
                  <c:v>5.1250000000000018E-2</c:v>
                </c:pt>
                <c:pt idx="17">
                  <c:v>5.2500000000000123E-2</c:v>
                </c:pt>
                <c:pt idx="18">
                  <c:v>5.041666666666688E-2</c:v>
                </c:pt>
                <c:pt idx="19">
                  <c:v>5.2500000000000123E-2</c:v>
                </c:pt>
              </c:numCache>
            </c:numRef>
          </c:val>
        </c:ser>
        <c:marker val="1"/>
        <c:axId val="94406912"/>
        <c:axId val="94855552"/>
      </c:lineChart>
      <c:dateAx>
        <c:axId val="944069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ko-KR" sz="1400"/>
                  <a:t>&lt; </a:t>
                </a:r>
                <a:r>
                  <a:rPr lang="ko-KR" altLang="en-US" sz="1400"/>
                  <a:t>유량에 따른 침전수 및 여과수 탁도변화 </a:t>
                </a:r>
                <a:r>
                  <a:rPr lang="en-US" altLang="ko-KR" sz="1400"/>
                  <a:t>&gt;</a:t>
                </a:r>
              </a:p>
            </c:rich>
          </c:tx>
          <c:layout/>
        </c:title>
        <c:numFmt formatCode="m&quot;/&quot;d;@" sourceLinked="0"/>
        <c:tickLblPos val="nextTo"/>
        <c:crossAx val="94855552"/>
        <c:crosses val="autoZero"/>
        <c:auto val="1"/>
        <c:lblOffset val="100"/>
      </c:dateAx>
      <c:valAx>
        <c:axId val="94855552"/>
        <c:scaling>
          <c:orientation val="minMax"/>
        </c:scaling>
        <c:axPos val="l"/>
        <c:majorGridlines/>
        <c:title>
          <c:tx>
            <c:rich>
              <a:bodyPr rot="0" vert="wordArtVertRtl"/>
              <a:lstStyle/>
              <a:p>
                <a:pPr>
                  <a:defRPr sz="1200"/>
                </a:pPr>
                <a:r>
                  <a:rPr lang="ko-KR" altLang="en-US" sz="1200"/>
                  <a:t>탁도</a:t>
                </a:r>
                <a:r>
                  <a:rPr lang="en-US" altLang="ko-KR" sz="1200"/>
                  <a:t>(NTU)</a:t>
                </a:r>
                <a:endParaRPr lang="ko-KR" altLang="en-US" sz="1200"/>
              </a:p>
            </c:rich>
          </c:tx>
          <c:layout/>
        </c:title>
        <c:numFmt formatCode="_-* #,##0.00_-;\-* #,##0.00_-;_-* &quot;-&quot;_-;_-@_-" sourceLinked="1"/>
        <c:tickLblPos val="nextTo"/>
        <c:crossAx val="94406912"/>
        <c:crosses val="autoZero"/>
        <c:crossBetween val="between"/>
      </c:valAx>
      <c:dateAx>
        <c:axId val="94857472"/>
        <c:scaling>
          <c:orientation val="minMax"/>
        </c:scaling>
        <c:delete val="1"/>
        <c:axPos val="b"/>
        <c:numFmt formatCode="m&quot;/&quot;d;@" sourceLinked="1"/>
        <c:tickLblPos val="none"/>
        <c:crossAx val="94867456"/>
        <c:crosses val="autoZero"/>
        <c:auto val="1"/>
        <c:lblOffset val="100"/>
      </c:dateAx>
      <c:valAx>
        <c:axId val="94867456"/>
        <c:scaling>
          <c:orientation val="minMax"/>
        </c:scaling>
        <c:axPos val="r"/>
        <c:numFmt formatCode="_-* #,##0_-;\-* #,##0_-;_-* &quot;-&quot;_-;_-@_-" sourceLinked="1"/>
        <c:tickLblPos val="nextTo"/>
        <c:crossAx val="94857472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29588886102613104"/>
          <c:y val="1.5618471903721761E-2"/>
          <c:w val="0.52207884593770859"/>
          <c:h val="8.7751968503937516E-2"/>
        </c:manualLayout>
      </c:layout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7.8203082920823924E-2"/>
          <c:y val="0.14309625092424991"/>
          <c:w val="0.85561841327497457"/>
          <c:h val="0.700929117836811"/>
        </c:manualLayout>
      </c:layout>
      <c:barChart>
        <c:barDir val="col"/>
        <c:grouping val="clustered"/>
        <c:ser>
          <c:idx val="0"/>
          <c:order val="0"/>
          <c:tx>
            <c:strRef>
              <c:f>'여과지속시간(일계)'!$B$3</c:f>
              <c:strCache>
                <c:ptCount val="1"/>
                <c:pt idx="0">
                  <c:v>여과량
(㎥/일)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spPr>
                <a:noFill/>
              </c:spPr>
              <c:txPr>
                <a:bodyPr/>
                <a:lstStyle/>
                <a:p>
                  <a:pPr>
                    <a:defRPr/>
                  </a:pPr>
                  <a:endParaRPr lang="ko-KR"/>
                </a:p>
              </c:txPr>
            </c:dLbl>
            <c:dLbl>
              <c:idx val="5"/>
              <c:layout/>
              <c:showVal val="1"/>
            </c:dLbl>
            <c:delete val="1"/>
          </c:dLbls>
          <c:cat>
            <c:numRef>
              <c:f>'여과지속시간(일계)'!$A$4:$A$23</c:f>
              <c:numCache>
                <c:formatCode>m"/"d;@</c:formatCode>
                <c:ptCount val="20"/>
                <c:pt idx="0">
                  <c:v>42136</c:v>
                </c:pt>
                <c:pt idx="1">
                  <c:v>42137</c:v>
                </c:pt>
                <c:pt idx="2">
                  <c:v>42138</c:v>
                </c:pt>
                <c:pt idx="3">
                  <c:v>42139</c:v>
                </c:pt>
                <c:pt idx="4">
                  <c:v>42140</c:v>
                </c:pt>
                <c:pt idx="5">
                  <c:v>42141</c:v>
                </c:pt>
                <c:pt idx="6">
                  <c:v>42142</c:v>
                </c:pt>
                <c:pt idx="7">
                  <c:v>42143</c:v>
                </c:pt>
                <c:pt idx="8">
                  <c:v>42144</c:v>
                </c:pt>
                <c:pt idx="9">
                  <c:v>42145</c:v>
                </c:pt>
                <c:pt idx="10">
                  <c:v>42146</c:v>
                </c:pt>
                <c:pt idx="11">
                  <c:v>42147</c:v>
                </c:pt>
                <c:pt idx="12">
                  <c:v>42148</c:v>
                </c:pt>
                <c:pt idx="13">
                  <c:v>42149</c:v>
                </c:pt>
                <c:pt idx="14">
                  <c:v>42150</c:v>
                </c:pt>
                <c:pt idx="15">
                  <c:v>42151</c:v>
                </c:pt>
                <c:pt idx="16">
                  <c:v>42152</c:v>
                </c:pt>
                <c:pt idx="17">
                  <c:v>42153</c:v>
                </c:pt>
                <c:pt idx="18">
                  <c:v>42154</c:v>
                </c:pt>
                <c:pt idx="19">
                  <c:v>42155</c:v>
                </c:pt>
              </c:numCache>
            </c:numRef>
          </c:cat>
          <c:val>
            <c:numRef>
              <c:f>'여과지속시간(일계)'!$B$4:$B$23</c:f>
              <c:numCache>
                <c:formatCode>_-* #,##0_-;\-* #,##0_-;_-* "-"_-;_-@_-</c:formatCode>
                <c:ptCount val="20"/>
                <c:pt idx="0">
                  <c:v>218867</c:v>
                </c:pt>
                <c:pt idx="1">
                  <c:v>219310</c:v>
                </c:pt>
                <c:pt idx="2">
                  <c:v>264459</c:v>
                </c:pt>
                <c:pt idx="3">
                  <c:v>276189</c:v>
                </c:pt>
                <c:pt idx="4">
                  <c:v>278868</c:v>
                </c:pt>
                <c:pt idx="5">
                  <c:v>286044</c:v>
                </c:pt>
                <c:pt idx="6">
                  <c:v>242637</c:v>
                </c:pt>
                <c:pt idx="7">
                  <c:v>219068</c:v>
                </c:pt>
                <c:pt idx="8">
                  <c:v>227188</c:v>
                </c:pt>
                <c:pt idx="9">
                  <c:v>163142</c:v>
                </c:pt>
                <c:pt idx="10">
                  <c:v>230179</c:v>
                </c:pt>
                <c:pt idx="11">
                  <c:v>213348</c:v>
                </c:pt>
                <c:pt idx="12">
                  <c:v>203505</c:v>
                </c:pt>
                <c:pt idx="13">
                  <c:v>203943</c:v>
                </c:pt>
                <c:pt idx="14">
                  <c:v>196478</c:v>
                </c:pt>
                <c:pt idx="15">
                  <c:v>181526</c:v>
                </c:pt>
                <c:pt idx="16">
                  <c:v>223702</c:v>
                </c:pt>
                <c:pt idx="17">
                  <c:v>219764</c:v>
                </c:pt>
                <c:pt idx="18">
                  <c:v>203491</c:v>
                </c:pt>
                <c:pt idx="19">
                  <c:v>204657</c:v>
                </c:pt>
              </c:numCache>
            </c:numRef>
          </c:val>
        </c:ser>
        <c:axId val="98166272"/>
        <c:axId val="98167808"/>
      </c:barChart>
      <c:lineChart>
        <c:grouping val="standard"/>
        <c:ser>
          <c:idx val="1"/>
          <c:order val="1"/>
          <c:tx>
            <c:strRef>
              <c:f>'여과지속시간(일계)'!$E$3</c:f>
              <c:strCache>
                <c:ptCount val="1"/>
                <c:pt idx="0">
                  <c:v>여과지속시간
(hr)</c:v>
                </c:pt>
              </c:strCache>
            </c:strRef>
          </c:tx>
          <c:marker>
            <c:spPr>
              <a:solidFill>
                <a:srgbClr val="FFC000"/>
              </a:solidFill>
            </c:spPr>
          </c:marker>
          <c:dLbls>
            <c:showVal val="1"/>
          </c:dLbls>
          <c:cat>
            <c:numRef>
              <c:f>'여과지속시간(일계)'!$A$4:$A$23</c:f>
              <c:numCache>
                <c:formatCode>m"/"d;@</c:formatCode>
                <c:ptCount val="20"/>
                <c:pt idx="0">
                  <c:v>42136</c:v>
                </c:pt>
                <c:pt idx="1">
                  <c:v>42137</c:v>
                </c:pt>
                <c:pt idx="2">
                  <c:v>42138</c:v>
                </c:pt>
                <c:pt idx="3">
                  <c:v>42139</c:v>
                </c:pt>
                <c:pt idx="4">
                  <c:v>42140</c:v>
                </c:pt>
                <c:pt idx="5">
                  <c:v>42141</c:v>
                </c:pt>
                <c:pt idx="6">
                  <c:v>42142</c:v>
                </c:pt>
                <c:pt idx="7">
                  <c:v>42143</c:v>
                </c:pt>
                <c:pt idx="8">
                  <c:v>42144</c:v>
                </c:pt>
                <c:pt idx="9">
                  <c:v>42145</c:v>
                </c:pt>
                <c:pt idx="10">
                  <c:v>42146</c:v>
                </c:pt>
                <c:pt idx="11">
                  <c:v>42147</c:v>
                </c:pt>
                <c:pt idx="12">
                  <c:v>42148</c:v>
                </c:pt>
                <c:pt idx="13">
                  <c:v>42149</c:v>
                </c:pt>
                <c:pt idx="14">
                  <c:v>42150</c:v>
                </c:pt>
                <c:pt idx="15">
                  <c:v>42151</c:v>
                </c:pt>
                <c:pt idx="16">
                  <c:v>42152</c:v>
                </c:pt>
                <c:pt idx="17">
                  <c:v>42153</c:v>
                </c:pt>
                <c:pt idx="18">
                  <c:v>42154</c:v>
                </c:pt>
                <c:pt idx="19">
                  <c:v>42155</c:v>
                </c:pt>
              </c:numCache>
            </c:numRef>
          </c:cat>
          <c:val>
            <c:numRef>
              <c:f>'여과지속시간(일계)'!$E$4:$E$23</c:f>
              <c:numCache>
                <c:formatCode>_-* #,##0_-;\-* #,##0_-;_-* "-"_-;_-@_-</c:formatCode>
                <c:ptCount val="20"/>
                <c:pt idx="0">
                  <c:v>47</c:v>
                </c:pt>
                <c:pt idx="1">
                  <c:v>45.285714285714285</c:v>
                </c:pt>
                <c:pt idx="2">
                  <c:v>30.5</c:v>
                </c:pt>
                <c:pt idx="3">
                  <c:v>20.72727272727273</c:v>
                </c:pt>
                <c:pt idx="4">
                  <c:v>19.2</c:v>
                </c:pt>
                <c:pt idx="5">
                  <c:v>17.600000000000001</c:v>
                </c:pt>
                <c:pt idx="6">
                  <c:v>16.857142857142829</c:v>
                </c:pt>
                <c:pt idx="7">
                  <c:v>29.75</c:v>
                </c:pt>
                <c:pt idx="8">
                  <c:v>42</c:v>
                </c:pt>
                <c:pt idx="9">
                  <c:v>44.7</c:v>
                </c:pt>
                <c:pt idx="10">
                  <c:v>39</c:v>
                </c:pt>
                <c:pt idx="11">
                  <c:v>39.800000000000004</c:v>
                </c:pt>
                <c:pt idx="12">
                  <c:v>36</c:v>
                </c:pt>
                <c:pt idx="13">
                  <c:v>39.444444444444244</c:v>
                </c:pt>
                <c:pt idx="14">
                  <c:v>27.11111111111116</c:v>
                </c:pt>
                <c:pt idx="15">
                  <c:v>33.111111111111114</c:v>
                </c:pt>
                <c:pt idx="16">
                  <c:v>28</c:v>
                </c:pt>
                <c:pt idx="17">
                  <c:v>25.15384615384621</c:v>
                </c:pt>
                <c:pt idx="18">
                  <c:v>22.555555555555557</c:v>
                </c:pt>
                <c:pt idx="19">
                  <c:v>34.1</c:v>
                </c:pt>
              </c:numCache>
            </c:numRef>
          </c:val>
        </c:ser>
        <c:ser>
          <c:idx val="2"/>
          <c:order val="2"/>
          <c:tx>
            <c:strRef>
              <c:f>'여과지속시간(일계)'!$F$3</c:f>
              <c:strCache>
                <c:ptCount val="1"/>
                <c:pt idx="0">
                  <c:v>UFRV
(㎥/㎡)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C00000"/>
              </a:solidFill>
            </c:spPr>
          </c:marker>
          <c:dLbls>
            <c:showVal val="1"/>
          </c:dLbls>
          <c:cat>
            <c:numRef>
              <c:f>'여과지속시간(일계)'!$A$4:$A$23</c:f>
              <c:numCache>
                <c:formatCode>m"/"d;@</c:formatCode>
                <c:ptCount val="20"/>
                <c:pt idx="0">
                  <c:v>42136</c:v>
                </c:pt>
                <c:pt idx="1">
                  <c:v>42137</c:v>
                </c:pt>
                <c:pt idx="2">
                  <c:v>42138</c:v>
                </c:pt>
                <c:pt idx="3">
                  <c:v>42139</c:v>
                </c:pt>
                <c:pt idx="4">
                  <c:v>42140</c:v>
                </c:pt>
                <c:pt idx="5">
                  <c:v>42141</c:v>
                </c:pt>
                <c:pt idx="6">
                  <c:v>42142</c:v>
                </c:pt>
                <c:pt idx="7">
                  <c:v>42143</c:v>
                </c:pt>
                <c:pt idx="8">
                  <c:v>42144</c:v>
                </c:pt>
                <c:pt idx="9">
                  <c:v>42145</c:v>
                </c:pt>
                <c:pt idx="10">
                  <c:v>42146</c:v>
                </c:pt>
                <c:pt idx="11">
                  <c:v>42147</c:v>
                </c:pt>
                <c:pt idx="12">
                  <c:v>42148</c:v>
                </c:pt>
                <c:pt idx="13">
                  <c:v>42149</c:v>
                </c:pt>
                <c:pt idx="14">
                  <c:v>42150</c:v>
                </c:pt>
                <c:pt idx="15">
                  <c:v>42151</c:v>
                </c:pt>
                <c:pt idx="16">
                  <c:v>42152</c:v>
                </c:pt>
                <c:pt idx="17">
                  <c:v>42153</c:v>
                </c:pt>
                <c:pt idx="18">
                  <c:v>42154</c:v>
                </c:pt>
                <c:pt idx="19">
                  <c:v>42155</c:v>
                </c:pt>
              </c:numCache>
            </c:numRef>
          </c:cat>
          <c:val>
            <c:numRef>
              <c:f>'여과지속시간(일계)'!$F$4:$F$23</c:f>
              <c:numCache>
                <c:formatCode>_-* #,##0_-;\-* #,##0_-;_-* "-"_-;_-@_-</c:formatCode>
                <c:ptCount val="20"/>
                <c:pt idx="0">
                  <c:v>251.84593437945796</c:v>
                </c:pt>
                <c:pt idx="1">
                  <c:v>243.94249711296831</c:v>
                </c:pt>
                <c:pt idx="2">
                  <c:v>211.82619834991527</c:v>
                </c:pt>
                <c:pt idx="3">
                  <c:v>154.46888152698037</c:v>
                </c:pt>
                <c:pt idx="4">
                  <c:v>144.11541953054078</c:v>
                </c:pt>
                <c:pt idx="5">
                  <c:v>135.39251286041625</c:v>
                </c:pt>
                <c:pt idx="6">
                  <c:v>112.01548807825539</c:v>
                </c:pt>
                <c:pt idx="7">
                  <c:v>163.69903114598191</c:v>
                </c:pt>
                <c:pt idx="8">
                  <c:v>235.3102710413695</c:v>
                </c:pt>
                <c:pt idx="9">
                  <c:v>184.35978364241561</c:v>
                </c:pt>
                <c:pt idx="10">
                  <c:v>219.08265969250272</c:v>
                </c:pt>
                <c:pt idx="11">
                  <c:v>210.16541844983396</c:v>
                </c:pt>
                <c:pt idx="12">
                  <c:v>176.23177207164372</c:v>
                </c:pt>
                <c:pt idx="13">
                  <c:v>199.3201511068844</c:v>
                </c:pt>
                <c:pt idx="14">
                  <c:v>131.59032070586994</c:v>
                </c:pt>
                <c:pt idx="15">
                  <c:v>147.06563375072651</c:v>
                </c:pt>
                <c:pt idx="16">
                  <c:v>155.52993078670679</c:v>
                </c:pt>
                <c:pt idx="17">
                  <c:v>136.17428398990455</c:v>
                </c:pt>
                <c:pt idx="18">
                  <c:v>113.85375389654956</c:v>
                </c:pt>
                <c:pt idx="19">
                  <c:v>179.44388968140711</c:v>
                </c:pt>
              </c:numCache>
            </c:numRef>
          </c:val>
        </c:ser>
        <c:marker val="1"/>
        <c:axId val="98153984"/>
        <c:axId val="98155904"/>
      </c:lineChart>
      <c:dateAx>
        <c:axId val="98153984"/>
        <c:scaling>
          <c:orientation val="minMax"/>
        </c:scaling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1" i="0" baseline="0"/>
                  <a:t>&lt; </a:t>
                </a:r>
                <a:r>
                  <a:rPr lang="ko-KR" altLang="ko-KR" sz="1400" b="1" i="0" baseline="0"/>
                  <a:t>유량에 따른 </a:t>
                </a:r>
                <a:r>
                  <a:rPr lang="ko-KR" altLang="en-US" sz="1400" b="1" i="0" baseline="0"/>
                  <a:t>여과지속시간 및 </a:t>
                </a:r>
                <a:r>
                  <a:rPr lang="en-US" altLang="ko-KR" sz="1400" b="1" i="0" baseline="0"/>
                  <a:t>UFRV</a:t>
                </a:r>
                <a:r>
                  <a:rPr lang="ko-KR" altLang="ko-KR" sz="1400" b="1" i="0" baseline="0"/>
                  <a:t> </a:t>
                </a:r>
                <a:r>
                  <a:rPr lang="en-US" altLang="ko-KR" sz="1400" b="1" i="0" baseline="0"/>
                  <a:t>&gt;</a:t>
                </a:r>
                <a:endParaRPr lang="ko-KR" altLang="en-US" sz="1400"/>
              </a:p>
            </c:rich>
          </c:tx>
          <c:layout/>
        </c:title>
        <c:numFmt formatCode="m&quot;/&quot;d;@" sourceLinked="0"/>
        <c:tickLblPos val="nextTo"/>
        <c:crossAx val="98155904"/>
        <c:crosses val="autoZero"/>
        <c:auto val="1"/>
        <c:lblOffset val="100"/>
      </c:dateAx>
      <c:valAx>
        <c:axId val="98155904"/>
        <c:scaling>
          <c:orientation val="minMax"/>
        </c:scaling>
        <c:axPos val="l"/>
        <c:majorGridlines/>
        <c:title>
          <c:tx>
            <c:rich>
              <a:bodyPr rot="0" vert="wordArtVertRtl"/>
              <a:lstStyle/>
              <a:p>
                <a:pPr>
                  <a:defRPr sz="1200"/>
                </a:pPr>
                <a:r>
                  <a:rPr lang="ko-KR" altLang="en-US" sz="1200"/>
                  <a:t>시간</a:t>
                </a:r>
                <a:r>
                  <a:rPr lang="en-US" altLang="ko-KR" sz="1200"/>
                  <a:t>/UFRV</a:t>
                </a:r>
                <a:endParaRPr lang="ko-KR" altLang="en-US" sz="1200"/>
              </a:p>
            </c:rich>
          </c:tx>
          <c:layout/>
        </c:title>
        <c:numFmt formatCode="_-* #,##0_-;\-* #,##0_-;_-* &quot;-&quot;_-;_-@_-" sourceLinked="1"/>
        <c:tickLblPos val="nextTo"/>
        <c:crossAx val="98153984"/>
        <c:crosses val="autoZero"/>
        <c:crossBetween val="between"/>
      </c:valAx>
      <c:dateAx>
        <c:axId val="98166272"/>
        <c:scaling>
          <c:orientation val="minMax"/>
        </c:scaling>
        <c:delete val="1"/>
        <c:axPos val="b"/>
        <c:numFmt formatCode="m&quot;/&quot;d;@" sourceLinked="1"/>
        <c:tickLblPos val="none"/>
        <c:crossAx val="98167808"/>
        <c:crosses val="autoZero"/>
        <c:auto val="1"/>
        <c:lblOffset val="100"/>
      </c:dateAx>
      <c:valAx>
        <c:axId val="98167808"/>
        <c:scaling>
          <c:orientation val="minMax"/>
        </c:scaling>
        <c:axPos val="r"/>
        <c:numFmt formatCode="_-* #,##0_-;\-* #,##0_-;_-* &quot;-&quot;_-;_-@_-" sourceLinked="1"/>
        <c:tickLblPos val="nextTo"/>
        <c:crossAx val="98166272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31489504651613104"/>
          <c:y val="1.6524950841797763E-2"/>
          <c:w val="0.47390695538057864"/>
          <c:h val="0.10394575678040276"/>
        </c:manualLayout>
      </c:layout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8.1422206076703529E-2"/>
          <c:y val="0.14997509590777144"/>
          <c:w val="0.85476239214401162"/>
          <c:h val="0.7219109838344443"/>
        </c:manualLayout>
      </c:layout>
      <c:barChart>
        <c:barDir val="col"/>
        <c:grouping val="clustered"/>
        <c:ser>
          <c:idx val="1"/>
          <c:order val="1"/>
          <c:tx>
            <c:strRef>
              <c:f>'여과지속시간(일계)'!$F$3</c:f>
              <c:strCache>
                <c:ptCount val="1"/>
                <c:pt idx="0">
                  <c:v>UFRV
(㎥/㎡)</c:v>
                </c:pt>
              </c:strCache>
            </c:strRef>
          </c:tx>
          <c:dLbls>
            <c:showVal val="1"/>
          </c:dLbls>
          <c:cat>
            <c:numRef>
              <c:f>'여과지속시간(일계)'!$A$4:$A$23</c:f>
              <c:numCache>
                <c:formatCode>m"/"d;@</c:formatCode>
                <c:ptCount val="20"/>
                <c:pt idx="0">
                  <c:v>42136</c:v>
                </c:pt>
                <c:pt idx="1">
                  <c:v>42137</c:v>
                </c:pt>
                <c:pt idx="2">
                  <c:v>42138</c:v>
                </c:pt>
                <c:pt idx="3">
                  <c:v>42139</c:v>
                </c:pt>
                <c:pt idx="4">
                  <c:v>42140</c:v>
                </c:pt>
                <c:pt idx="5">
                  <c:v>42141</c:v>
                </c:pt>
                <c:pt idx="6">
                  <c:v>42142</c:v>
                </c:pt>
                <c:pt idx="7">
                  <c:v>42143</c:v>
                </c:pt>
                <c:pt idx="8">
                  <c:v>42144</c:v>
                </c:pt>
                <c:pt idx="9">
                  <c:v>42145</c:v>
                </c:pt>
                <c:pt idx="10">
                  <c:v>42146</c:v>
                </c:pt>
                <c:pt idx="11">
                  <c:v>42147</c:v>
                </c:pt>
                <c:pt idx="12">
                  <c:v>42148</c:v>
                </c:pt>
                <c:pt idx="13">
                  <c:v>42149</c:v>
                </c:pt>
                <c:pt idx="14">
                  <c:v>42150</c:v>
                </c:pt>
                <c:pt idx="15">
                  <c:v>42151</c:v>
                </c:pt>
                <c:pt idx="16">
                  <c:v>42152</c:v>
                </c:pt>
                <c:pt idx="17">
                  <c:v>42153</c:v>
                </c:pt>
                <c:pt idx="18">
                  <c:v>42154</c:v>
                </c:pt>
                <c:pt idx="19">
                  <c:v>42155</c:v>
                </c:pt>
              </c:numCache>
            </c:numRef>
          </c:cat>
          <c:val>
            <c:numRef>
              <c:f>'여과지속시간(일계)'!$F$4:$F$23</c:f>
              <c:numCache>
                <c:formatCode>_-* #,##0_-;\-* #,##0_-;_-* "-"_-;_-@_-</c:formatCode>
                <c:ptCount val="20"/>
                <c:pt idx="0">
                  <c:v>251.84593437945796</c:v>
                </c:pt>
                <c:pt idx="1">
                  <c:v>243.94249711296831</c:v>
                </c:pt>
                <c:pt idx="2">
                  <c:v>211.82619834991527</c:v>
                </c:pt>
                <c:pt idx="3">
                  <c:v>154.46888152698037</c:v>
                </c:pt>
                <c:pt idx="4">
                  <c:v>144.11541953054078</c:v>
                </c:pt>
                <c:pt idx="5">
                  <c:v>135.39251286041625</c:v>
                </c:pt>
                <c:pt idx="6">
                  <c:v>112.01548807825539</c:v>
                </c:pt>
                <c:pt idx="7">
                  <c:v>163.69903114598191</c:v>
                </c:pt>
                <c:pt idx="8">
                  <c:v>235.3102710413695</c:v>
                </c:pt>
                <c:pt idx="9">
                  <c:v>184.35978364241561</c:v>
                </c:pt>
                <c:pt idx="10">
                  <c:v>219.08265969250272</c:v>
                </c:pt>
                <c:pt idx="11">
                  <c:v>210.16541844983396</c:v>
                </c:pt>
                <c:pt idx="12">
                  <c:v>176.23177207164372</c:v>
                </c:pt>
                <c:pt idx="13">
                  <c:v>199.3201511068844</c:v>
                </c:pt>
                <c:pt idx="14">
                  <c:v>131.59032070586994</c:v>
                </c:pt>
                <c:pt idx="15">
                  <c:v>147.06563375072651</c:v>
                </c:pt>
                <c:pt idx="16">
                  <c:v>155.52993078670679</c:v>
                </c:pt>
                <c:pt idx="17">
                  <c:v>136.17428398990455</c:v>
                </c:pt>
                <c:pt idx="18">
                  <c:v>113.85375389654956</c:v>
                </c:pt>
                <c:pt idx="19">
                  <c:v>179.44388968140711</c:v>
                </c:pt>
              </c:numCache>
            </c:numRef>
          </c:val>
        </c:ser>
        <c:axId val="98181888"/>
        <c:axId val="98183424"/>
      </c:barChart>
      <c:lineChart>
        <c:grouping val="standard"/>
        <c:ser>
          <c:idx val="0"/>
          <c:order val="0"/>
          <c:tx>
            <c:strRef>
              <c:f>'여과지속시간(일계)'!$C$3</c:f>
              <c:strCache>
                <c:ptCount val="1"/>
                <c:pt idx="0">
                  <c:v>침전탁도
(NTU)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Lbls>
            <c:showVal val="1"/>
          </c:dLbls>
          <c:cat>
            <c:numRef>
              <c:f>'여과지속시간(일계)'!$A$4:$A$23</c:f>
              <c:numCache>
                <c:formatCode>m"/"d;@</c:formatCode>
                <c:ptCount val="20"/>
                <c:pt idx="0">
                  <c:v>42136</c:v>
                </c:pt>
                <c:pt idx="1">
                  <c:v>42137</c:v>
                </c:pt>
                <c:pt idx="2">
                  <c:v>42138</c:v>
                </c:pt>
                <c:pt idx="3">
                  <c:v>42139</c:v>
                </c:pt>
                <c:pt idx="4">
                  <c:v>42140</c:v>
                </c:pt>
                <c:pt idx="5">
                  <c:v>42141</c:v>
                </c:pt>
                <c:pt idx="6">
                  <c:v>42142</c:v>
                </c:pt>
                <c:pt idx="7">
                  <c:v>42143</c:v>
                </c:pt>
                <c:pt idx="8">
                  <c:v>42144</c:v>
                </c:pt>
                <c:pt idx="9">
                  <c:v>42145</c:v>
                </c:pt>
                <c:pt idx="10">
                  <c:v>42146</c:v>
                </c:pt>
                <c:pt idx="11">
                  <c:v>42147</c:v>
                </c:pt>
                <c:pt idx="12">
                  <c:v>42148</c:v>
                </c:pt>
                <c:pt idx="13">
                  <c:v>42149</c:v>
                </c:pt>
                <c:pt idx="14">
                  <c:v>42150</c:v>
                </c:pt>
                <c:pt idx="15">
                  <c:v>42151</c:v>
                </c:pt>
                <c:pt idx="16">
                  <c:v>42152</c:v>
                </c:pt>
                <c:pt idx="17">
                  <c:v>42153</c:v>
                </c:pt>
                <c:pt idx="18">
                  <c:v>42154</c:v>
                </c:pt>
                <c:pt idx="19">
                  <c:v>42155</c:v>
                </c:pt>
              </c:numCache>
            </c:numRef>
          </c:cat>
          <c:val>
            <c:numRef>
              <c:f>'여과지속시간(일계)'!$C$4:$C$23</c:f>
              <c:numCache>
                <c:formatCode>_-* #,##0.00_-;\-* #,##0.00_-;_-* "-"_-;_-@_-</c:formatCode>
                <c:ptCount val="20"/>
                <c:pt idx="0">
                  <c:v>0.5244444444444446</c:v>
                </c:pt>
                <c:pt idx="1">
                  <c:v>0.50545454545454549</c:v>
                </c:pt>
                <c:pt idx="2">
                  <c:v>0.78923076923076718</c:v>
                </c:pt>
                <c:pt idx="3">
                  <c:v>0.80333333333333334</c:v>
                </c:pt>
                <c:pt idx="4">
                  <c:v>0.78285714285714258</c:v>
                </c:pt>
                <c:pt idx="5">
                  <c:v>0.95166666666666677</c:v>
                </c:pt>
                <c:pt idx="6">
                  <c:v>0.66545454545454563</c:v>
                </c:pt>
                <c:pt idx="7">
                  <c:v>0.51200000000000001</c:v>
                </c:pt>
                <c:pt idx="8">
                  <c:v>0.47916666666666763</c:v>
                </c:pt>
                <c:pt idx="9">
                  <c:v>0.33125000000000032</c:v>
                </c:pt>
                <c:pt idx="10">
                  <c:v>0.50041666666666484</c:v>
                </c:pt>
                <c:pt idx="11">
                  <c:v>0.46750000000000008</c:v>
                </c:pt>
                <c:pt idx="12">
                  <c:v>0.39750000000000102</c:v>
                </c:pt>
                <c:pt idx="13">
                  <c:v>0.54</c:v>
                </c:pt>
                <c:pt idx="14">
                  <c:v>0.85958333333333325</c:v>
                </c:pt>
                <c:pt idx="15">
                  <c:v>0.80333333333333334</c:v>
                </c:pt>
                <c:pt idx="16">
                  <c:v>0.61916666666666653</c:v>
                </c:pt>
                <c:pt idx="17">
                  <c:v>0.66750000000000065</c:v>
                </c:pt>
                <c:pt idx="18">
                  <c:v>0.51291666666666658</c:v>
                </c:pt>
                <c:pt idx="19">
                  <c:v>0.5395833333333333</c:v>
                </c:pt>
              </c:numCache>
            </c:numRef>
          </c:val>
        </c:ser>
        <c:marker val="1"/>
        <c:axId val="94556928"/>
        <c:axId val="94558848"/>
      </c:lineChart>
      <c:dateAx>
        <c:axId val="945569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ko-KR" sz="1400"/>
                  <a:t>&lt; </a:t>
                </a:r>
                <a:r>
                  <a:rPr lang="ko-KR" altLang="en-US" sz="1400"/>
                  <a:t>침전수 탁도에 따른 </a:t>
                </a:r>
                <a:r>
                  <a:rPr lang="en-US" altLang="ko-KR" sz="1400"/>
                  <a:t>UFRV &gt;</a:t>
                </a:r>
                <a:endParaRPr lang="ko-KR" altLang="en-US" sz="1400"/>
              </a:p>
            </c:rich>
          </c:tx>
          <c:layout/>
        </c:title>
        <c:numFmt formatCode="m&quot;/&quot;d;@" sourceLinked="0"/>
        <c:tickLblPos val="nextTo"/>
        <c:crossAx val="94558848"/>
        <c:crosses val="autoZero"/>
        <c:auto val="1"/>
        <c:lblOffset val="100"/>
      </c:dateAx>
      <c:valAx>
        <c:axId val="94558848"/>
        <c:scaling>
          <c:orientation val="minMax"/>
        </c:scaling>
        <c:axPos val="l"/>
        <c:majorGridlines/>
        <c:title>
          <c:tx>
            <c:rich>
              <a:bodyPr rot="0" vert="wordArtVertRtl"/>
              <a:lstStyle/>
              <a:p>
                <a:pPr>
                  <a:defRPr sz="1200"/>
                </a:pPr>
                <a:r>
                  <a:rPr lang="ko-KR" altLang="ko-KR" sz="1200" b="1" i="0" baseline="0"/>
                  <a:t>탁도</a:t>
                </a:r>
                <a:r>
                  <a:rPr lang="en-US" altLang="ko-KR" sz="1200" b="1" i="0" baseline="0"/>
                  <a:t>(NTU)</a:t>
                </a:r>
                <a:endParaRPr lang="ko-KR" altLang="ko-KR" sz="1200" b="1" i="0" baseline="0"/>
              </a:p>
            </c:rich>
          </c:tx>
          <c:layout/>
        </c:title>
        <c:numFmt formatCode="_-* #,##0.00_-;\-* #,##0.00_-;_-* &quot;-&quot;_-;_-@_-" sourceLinked="1"/>
        <c:tickLblPos val="nextTo"/>
        <c:crossAx val="94556928"/>
        <c:crosses val="autoZero"/>
        <c:crossBetween val="between"/>
      </c:valAx>
      <c:dateAx>
        <c:axId val="98181888"/>
        <c:scaling>
          <c:orientation val="minMax"/>
        </c:scaling>
        <c:delete val="1"/>
        <c:axPos val="b"/>
        <c:numFmt formatCode="m&quot;/&quot;d;@" sourceLinked="1"/>
        <c:tickLblPos val="none"/>
        <c:crossAx val="98183424"/>
        <c:crosses val="autoZero"/>
        <c:auto val="1"/>
        <c:lblOffset val="100"/>
      </c:dateAx>
      <c:valAx>
        <c:axId val="98183424"/>
        <c:scaling>
          <c:orientation val="minMax"/>
        </c:scaling>
        <c:axPos val="r"/>
        <c:title>
          <c:tx>
            <c:rich>
              <a:bodyPr rot="0" vert="wordArtVertRtl"/>
              <a:lstStyle/>
              <a:p>
                <a:pPr>
                  <a:defRPr sz="1200"/>
                </a:pPr>
                <a:r>
                  <a:rPr lang="en-US" altLang="ko-KR" sz="1200"/>
                  <a:t>UFRV</a:t>
                </a:r>
                <a:endParaRPr lang="ko-KR" altLang="en-US" sz="1200"/>
              </a:p>
            </c:rich>
          </c:tx>
          <c:layout/>
        </c:title>
        <c:numFmt formatCode="_-* #,##0_-;\-* #,##0_-;_-* &quot;-&quot;_-;_-@_-" sourceLinked="1"/>
        <c:tickLblPos val="nextTo"/>
        <c:crossAx val="98181888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42201845305051233"/>
          <c:y val="2.8141549182314492E-2"/>
          <c:w val="0.31503578948751582"/>
          <c:h val="0.10064054618423218"/>
        </c:manualLayout>
      </c:layout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lineChart>
        <c:grouping val="standard"/>
        <c:ser>
          <c:idx val="0"/>
          <c:order val="0"/>
          <c:tx>
            <c:strRef>
              <c:f>여과사세척탁도!$P$5</c:f>
              <c:strCache>
                <c:ptCount val="1"/>
                <c:pt idx="0">
                  <c:v>세척전 좌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</c:spPr>
          </c:marker>
          <c:dLbls>
            <c:dLbl>
              <c:idx val="2"/>
              <c:layout>
                <c:manualLayout>
                  <c:x val="3.4924612336803091E-3"/>
                  <c:y val="4.6191957507366828E-2"/>
                </c:manualLayout>
              </c:layout>
              <c:showVal val="1"/>
            </c:dLbl>
            <c:dLbl>
              <c:idx val="3"/>
              <c:layout>
                <c:manualLayout>
                  <c:x val="-5.2386918505204711E-3"/>
                  <c:y val="4.6191957507366828E-2"/>
                </c:manualLayout>
              </c:layout>
              <c:showVal val="1"/>
            </c:dLbl>
            <c:txPr>
              <a:bodyPr/>
              <a:lstStyle/>
              <a:p>
                <a:pPr>
                  <a:defRPr sz="1300"/>
                </a:pPr>
                <a:endParaRPr lang="ko-KR"/>
              </a:p>
            </c:txPr>
            <c:showVal val="1"/>
          </c:dLbls>
          <c:cat>
            <c:strRef>
              <c:f>여과사세척탁도!$O$6:$O$9</c:f>
              <c:strCache>
                <c:ptCount val="4"/>
                <c:pt idx="0">
                  <c:v>40 ㎝</c:v>
                </c:pt>
                <c:pt idx="1">
                  <c:v>80 ㎝</c:v>
                </c:pt>
                <c:pt idx="2">
                  <c:v>120 ㎝</c:v>
                </c:pt>
                <c:pt idx="3">
                  <c:v>160 ㎝</c:v>
                </c:pt>
              </c:strCache>
            </c:strRef>
          </c:cat>
          <c:val>
            <c:numRef>
              <c:f>여과사세척탁도!$P$6:$P$9</c:f>
              <c:numCache>
                <c:formatCode>0.0_ </c:formatCode>
                <c:ptCount val="4"/>
                <c:pt idx="0">
                  <c:v>73.566666666666663</c:v>
                </c:pt>
                <c:pt idx="1">
                  <c:v>35.6</c:v>
                </c:pt>
                <c:pt idx="2">
                  <c:v>19.09</c:v>
                </c:pt>
                <c:pt idx="3">
                  <c:v>19.066666666666666</c:v>
                </c:pt>
              </c:numCache>
            </c:numRef>
          </c:val>
        </c:ser>
        <c:ser>
          <c:idx val="1"/>
          <c:order val="1"/>
          <c:tx>
            <c:strRef>
              <c:f>여과사세척탁도!$Q$5</c:f>
              <c:strCache>
                <c:ptCount val="1"/>
                <c:pt idx="0">
                  <c:v>세척전 우</c:v>
                </c:pt>
              </c:strCache>
            </c:strRef>
          </c:tx>
          <c:dLbls>
            <c:dLbl>
              <c:idx val="2"/>
              <c:layout>
                <c:manualLayout>
                  <c:x val="3.4924612336803091E-3"/>
                  <c:y val="-3.3594150914448624E-2"/>
                </c:manualLayout>
              </c:layout>
              <c:showVal val="1"/>
            </c:dLbl>
            <c:dLbl>
              <c:idx val="3"/>
              <c:layout>
                <c:manualLayout>
                  <c:x val="-5.2386918505204711E-3"/>
                  <c:y val="-4.6191957507366897E-2"/>
                </c:manualLayout>
              </c:layout>
              <c:showVal val="1"/>
            </c:dLbl>
            <c:txPr>
              <a:bodyPr/>
              <a:lstStyle/>
              <a:p>
                <a:pPr>
                  <a:defRPr sz="1300"/>
                </a:pPr>
                <a:endParaRPr lang="ko-KR"/>
              </a:p>
            </c:txPr>
            <c:showVal val="1"/>
          </c:dLbls>
          <c:cat>
            <c:strRef>
              <c:f>여과사세척탁도!$O$6:$O$9</c:f>
              <c:strCache>
                <c:ptCount val="4"/>
                <c:pt idx="0">
                  <c:v>40 ㎝</c:v>
                </c:pt>
                <c:pt idx="1">
                  <c:v>80 ㎝</c:v>
                </c:pt>
                <c:pt idx="2">
                  <c:v>120 ㎝</c:v>
                </c:pt>
                <c:pt idx="3">
                  <c:v>160 ㎝</c:v>
                </c:pt>
              </c:strCache>
            </c:strRef>
          </c:cat>
          <c:val>
            <c:numRef>
              <c:f>여과사세척탁도!$Q$6:$Q$9</c:f>
              <c:numCache>
                <c:formatCode>0.0_ </c:formatCode>
                <c:ptCount val="4"/>
                <c:pt idx="0">
                  <c:v>59.4</c:v>
                </c:pt>
                <c:pt idx="1">
                  <c:v>25.366666666666664</c:v>
                </c:pt>
                <c:pt idx="2">
                  <c:v>20.43333333333317</c:v>
                </c:pt>
                <c:pt idx="3">
                  <c:v>19.2</c:v>
                </c:pt>
              </c:numCache>
            </c:numRef>
          </c:val>
        </c:ser>
        <c:ser>
          <c:idx val="2"/>
          <c:order val="2"/>
          <c:tx>
            <c:strRef>
              <c:f>여과사세척탁도!$R$5</c:f>
              <c:strCache>
                <c:ptCount val="1"/>
                <c:pt idx="0">
                  <c:v>세척후 좌</c:v>
                </c:pt>
              </c:strCache>
            </c:strRef>
          </c:tx>
          <c:spPr>
            <a:ln w="38100">
              <a:solidFill>
                <a:srgbClr val="7030A0"/>
              </a:solidFill>
            </a:ln>
          </c:spPr>
          <c:marker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c:spPr>
          </c:marker>
          <c:cat>
            <c:strRef>
              <c:f>여과사세척탁도!$O$6:$O$9</c:f>
              <c:strCache>
                <c:ptCount val="4"/>
                <c:pt idx="0">
                  <c:v>40 ㎝</c:v>
                </c:pt>
                <c:pt idx="1">
                  <c:v>80 ㎝</c:v>
                </c:pt>
                <c:pt idx="2">
                  <c:v>120 ㎝</c:v>
                </c:pt>
                <c:pt idx="3">
                  <c:v>160 ㎝</c:v>
                </c:pt>
              </c:strCache>
            </c:strRef>
          </c:cat>
          <c:val>
            <c:numRef>
              <c:f>여과사세척탁도!$R$6:$R$9</c:f>
              <c:numCache>
                <c:formatCode>0.0_ </c:formatCode>
                <c:ptCount val="4"/>
                <c:pt idx="0">
                  <c:v>34.70000000000001</c:v>
                </c:pt>
                <c:pt idx="1">
                  <c:v>25.233333333333185</c:v>
                </c:pt>
                <c:pt idx="2">
                  <c:v>39.766666666666417</c:v>
                </c:pt>
                <c:pt idx="3">
                  <c:v>33.233333333333363</c:v>
                </c:pt>
              </c:numCache>
            </c:numRef>
          </c:val>
        </c:ser>
        <c:ser>
          <c:idx val="3"/>
          <c:order val="3"/>
          <c:tx>
            <c:strRef>
              <c:f>여과사세척탁도!$S$5</c:f>
              <c:strCache>
                <c:ptCount val="1"/>
                <c:pt idx="0">
                  <c:v>세척후 우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gradFill>
                <a:gsLst>
                  <a:gs pos="0">
                    <a:srgbClr val="FF0000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ln>
                <a:gradFill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5400000" scaled="0"/>
                </a:gradFill>
              </a:ln>
            </c:spPr>
          </c:marker>
          <c:cat>
            <c:strRef>
              <c:f>여과사세척탁도!$O$6:$O$9</c:f>
              <c:strCache>
                <c:ptCount val="4"/>
                <c:pt idx="0">
                  <c:v>40 ㎝</c:v>
                </c:pt>
                <c:pt idx="1">
                  <c:v>80 ㎝</c:v>
                </c:pt>
                <c:pt idx="2">
                  <c:v>120 ㎝</c:v>
                </c:pt>
                <c:pt idx="3">
                  <c:v>160 ㎝</c:v>
                </c:pt>
              </c:strCache>
            </c:strRef>
          </c:cat>
          <c:val>
            <c:numRef>
              <c:f>여과사세척탁도!$S$6:$S$9</c:f>
              <c:numCache>
                <c:formatCode>0.0_ </c:formatCode>
                <c:ptCount val="4"/>
                <c:pt idx="0">
                  <c:v>37.633333333333333</c:v>
                </c:pt>
                <c:pt idx="1">
                  <c:v>27.299999999999986</c:v>
                </c:pt>
                <c:pt idx="2">
                  <c:v>19.233333333333185</c:v>
                </c:pt>
                <c:pt idx="3">
                  <c:v>21.5</c:v>
                </c:pt>
              </c:numCache>
            </c:numRef>
          </c:val>
        </c:ser>
        <c:marker val="1"/>
        <c:axId val="98245248"/>
        <c:axId val="98264192"/>
      </c:lineChart>
      <c:catAx>
        <c:axId val="982452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ko-KR" altLang="en-US" sz="1200"/>
                  <a:t>여과사채취깊이</a:t>
                </a:r>
              </a:p>
            </c:rich>
          </c:tx>
          <c:layout/>
        </c:title>
        <c:tickLblPos val="nextTo"/>
        <c:crossAx val="98264192"/>
        <c:crosses val="autoZero"/>
        <c:auto val="1"/>
        <c:lblAlgn val="ctr"/>
        <c:lblOffset val="100"/>
      </c:catAx>
      <c:valAx>
        <c:axId val="98264192"/>
        <c:scaling>
          <c:orientation val="minMax"/>
        </c:scaling>
        <c:axPos val="l"/>
        <c:majorGridlines/>
        <c:title>
          <c:tx>
            <c:rich>
              <a:bodyPr rot="0" vert="wordArtVertRtl"/>
              <a:lstStyle/>
              <a:p>
                <a:pPr>
                  <a:defRPr sz="1200"/>
                </a:pPr>
                <a:r>
                  <a:rPr lang="ko-KR" altLang="en-US" sz="1200"/>
                  <a:t>세척탁도</a:t>
                </a:r>
                <a:r>
                  <a:rPr lang="en-US" altLang="ko-KR" sz="1200"/>
                  <a:t>(NTU)</a:t>
                </a:r>
                <a:endParaRPr lang="ko-KR" altLang="en-US" sz="1200"/>
              </a:p>
            </c:rich>
          </c:tx>
          <c:layout/>
        </c:title>
        <c:numFmt formatCode="0.0_ " sourceLinked="1"/>
        <c:tickLblPos val="nextTo"/>
        <c:crossAx val="98245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115557491248062"/>
          <c:y val="0.27099987126650832"/>
          <c:w val="0.14884442508751991"/>
          <c:h val="0.42720561912873878"/>
        </c:manualLayout>
      </c:layout>
      <c:txPr>
        <a:bodyPr/>
        <a:lstStyle/>
        <a:p>
          <a:pPr>
            <a:defRPr sz="1200"/>
          </a:pPr>
          <a:endParaRPr lang="ko-KR"/>
        </a:p>
      </c:txPr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72548" cy="483617"/>
          </a:xfrm>
          <a:prstGeom prst="rect">
            <a:avLst/>
          </a:prstGeom>
        </p:spPr>
        <p:txBody>
          <a:bodyPr vert="horz" lIns="91496" tIns="45744" rIns="91496" bIns="45744" rtlCol="0"/>
          <a:lstStyle>
            <a:lvl1pPr algn="l" eaLnBrk="1" hangingPunct="1">
              <a:lnSpc>
                <a:spcPct val="250000"/>
              </a:lnSpc>
              <a:spcBef>
                <a:spcPct val="0"/>
              </a:spcBef>
              <a:defRPr sz="1200" b="0">
                <a:latin typeface="HY헤드라인M" pitchFamily="18" charset="-127"/>
                <a:ea typeface="HY헤드라인M" pitchFamily="18" charset="-127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3852" y="1"/>
            <a:ext cx="2972548" cy="483617"/>
          </a:xfrm>
          <a:prstGeom prst="rect">
            <a:avLst/>
          </a:prstGeom>
        </p:spPr>
        <p:txBody>
          <a:bodyPr vert="horz" lIns="91496" tIns="45744" rIns="91496" bIns="45744" rtlCol="0"/>
          <a:lstStyle>
            <a:lvl1pPr algn="r" eaLnBrk="1" hangingPunct="1">
              <a:lnSpc>
                <a:spcPct val="250000"/>
              </a:lnSpc>
              <a:spcBef>
                <a:spcPct val="0"/>
              </a:spcBef>
              <a:defRPr sz="1200" b="0">
                <a:latin typeface="HY헤드라인M" pitchFamily="18" charset="-127"/>
                <a:ea typeface="HY헤드라인M" pitchFamily="18" charset="-127"/>
                <a:cs typeface="+mn-cs"/>
              </a:defRPr>
            </a:lvl1pPr>
          </a:lstStyle>
          <a:p>
            <a:pPr>
              <a:defRPr/>
            </a:pPr>
            <a:fld id="{85C33A68-839C-40CB-B921-AB7A65FF1995}" type="datetimeFigureOut">
              <a:rPr lang="ko-KR" altLang="en-US"/>
              <a:pPr>
                <a:defRPr/>
              </a:pPr>
              <a:t>2015-06-04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4" y="9176368"/>
            <a:ext cx="2972548" cy="483617"/>
          </a:xfrm>
          <a:prstGeom prst="rect">
            <a:avLst/>
          </a:prstGeom>
        </p:spPr>
        <p:txBody>
          <a:bodyPr vert="horz" lIns="91496" tIns="45744" rIns="91496" bIns="45744" rtlCol="0" anchor="b"/>
          <a:lstStyle>
            <a:lvl1pPr algn="l" eaLnBrk="1" hangingPunct="1">
              <a:lnSpc>
                <a:spcPct val="250000"/>
              </a:lnSpc>
              <a:spcBef>
                <a:spcPct val="0"/>
              </a:spcBef>
              <a:defRPr sz="1200" b="0">
                <a:latin typeface="HY헤드라인M" pitchFamily="18" charset="-127"/>
                <a:ea typeface="HY헤드라인M" pitchFamily="18" charset="-127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3852" y="9176368"/>
            <a:ext cx="2972548" cy="483617"/>
          </a:xfrm>
          <a:prstGeom prst="rect">
            <a:avLst/>
          </a:prstGeom>
        </p:spPr>
        <p:txBody>
          <a:bodyPr vert="horz" lIns="91496" tIns="45744" rIns="91496" bIns="45744" rtlCol="0" anchor="b"/>
          <a:lstStyle>
            <a:lvl1pPr algn="r" eaLnBrk="1" hangingPunct="1">
              <a:lnSpc>
                <a:spcPct val="250000"/>
              </a:lnSpc>
              <a:spcBef>
                <a:spcPct val="0"/>
              </a:spcBef>
              <a:defRPr sz="1200" b="0">
                <a:latin typeface="HY헤드라인M" pitchFamily="18" charset="-127"/>
                <a:ea typeface="HY헤드라인M" pitchFamily="18" charset="-127"/>
                <a:cs typeface="+mn-cs"/>
              </a:defRPr>
            </a:lvl1pPr>
          </a:lstStyle>
          <a:p>
            <a:pPr>
              <a:defRPr/>
            </a:pPr>
            <a:fld id="{A70DAF80-40EF-405E-9F38-4A6F313822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41974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1"/>
            <a:ext cx="2972548" cy="483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6" tIns="45744" rIns="91496" bIns="45744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defRPr sz="1200" b="0"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852" y="1"/>
            <a:ext cx="2972548" cy="483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6" tIns="45744" rIns="91496" bIns="457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defRPr sz="1200" b="0"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12825" y="723900"/>
            <a:ext cx="4833938" cy="3624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3881" y="4590504"/>
            <a:ext cx="5490243" cy="434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6" tIns="45744" rIns="91496" bIns="457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176368"/>
            <a:ext cx="2972548" cy="483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6" tIns="45744" rIns="91496" bIns="45744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defRPr sz="1200" b="0"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852" y="9176368"/>
            <a:ext cx="2972548" cy="483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6" tIns="45744" rIns="91496" bIns="457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defRPr sz="1200" b="0"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fld id="{829FFC4E-9034-445D-A806-2B20896344D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579634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6000" y="725488"/>
            <a:ext cx="4829175" cy="3621087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5" y="4592049"/>
            <a:ext cx="5487041" cy="4341737"/>
          </a:xfrm>
          <a:noFill/>
          <a:ln/>
        </p:spPr>
        <p:txBody>
          <a:bodyPr/>
          <a:lstStyle/>
          <a:p>
            <a:r>
              <a:rPr lang="ko-KR" altLang="en-US" dirty="0" smtClean="0">
                <a:ea typeface="08서울남산체 M"/>
                <a:cs typeface="08서울남산체 M"/>
              </a:rPr>
              <a:t>본문용 템플릿 </a:t>
            </a:r>
            <a:r>
              <a:rPr lang="en-US" altLang="ko-KR" dirty="0" smtClean="0">
                <a:ea typeface="08서울남산체 M"/>
                <a:cs typeface="08서울남산체 M"/>
              </a:rPr>
              <a:t>1</a:t>
            </a:r>
            <a:r>
              <a:rPr lang="ko-KR" altLang="en-US" dirty="0" smtClean="0">
                <a:ea typeface="08서울남산체 M"/>
                <a:cs typeface="08서울남산체 M"/>
              </a:rPr>
              <a:t>호 </a:t>
            </a:r>
            <a:r>
              <a:rPr lang="en-US" altLang="ko-KR" dirty="0" smtClean="0">
                <a:ea typeface="08서울남산체 M"/>
                <a:cs typeface="08서울남산체 M"/>
              </a:rPr>
              <a:t>(</a:t>
            </a:r>
            <a:r>
              <a:rPr lang="ko-KR" altLang="en-US" dirty="0" err="1" smtClean="0">
                <a:ea typeface="08서울남산체 M"/>
                <a:cs typeface="08서울남산체 M"/>
              </a:rPr>
              <a:t>스카이</a:t>
            </a:r>
            <a:r>
              <a:rPr lang="ko-KR" altLang="en-US" dirty="0" smtClean="0">
                <a:ea typeface="08서울남산체 M"/>
                <a:cs typeface="08서울남산체 M"/>
              </a:rPr>
              <a:t> 서울</a:t>
            </a:r>
            <a:r>
              <a:rPr lang="en-US" altLang="ko-KR" dirty="0" smtClean="0">
                <a:ea typeface="08서울남산체 M"/>
                <a:cs typeface="08서울남산체 M"/>
              </a:rPr>
              <a:t>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제목, 텍스트 및 클립 아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클립 아트 개체 틀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ko-KR" altLang="en-US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1187450" y="1331913"/>
            <a:ext cx="7561263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계열 표준 및 고도정수공정 시운전 보고</a:t>
            </a:r>
            <a:endParaRPr lang="ko-KR" altLang="en-US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27" name="Text Box 4"/>
          <p:cNvSpPr txBox="1">
            <a:spLocks noChangeArrowheads="1"/>
          </p:cNvSpPr>
          <p:nvPr/>
        </p:nvSpPr>
        <p:spPr bwMode="auto">
          <a:xfrm>
            <a:off x="3348038" y="5837238"/>
            <a:ext cx="2952750" cy="4000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2015. 06.04 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auto">
          <a:xfrm>
            <a:off x="1403350" y="889000"/>
            <a:ext cx="7056438" cy="430887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ko-KR" altLang="en-US" sz="2200" dirty="0" err="1">
                <a:latin typeface="HY견고딕" pitchFamily="18" charset="-127"/>
                <a:ea typeface="HY견고딕" pitchFamily="18" charset="-127"/>
              </a:rPr>
              <a:t>뚝도정수센터</a:t>
            </a:r>
            <a:r>
              <a:rPr lang="ko-KR" altLang="en-US" sz="2200" dirty="0">
                <a:latin typeface="HY견고딕" pitchFamily="18" charset="-127"/>
                <a:ea typeface="HY견고딕" pitchFamily="18" charset="-127"/>
              </a:rPr>
              <a:t> 시설현대화 및 고도정수처리시설공사</a:t>
            </a:r>
          </a:p>
        </p:txBody>
      </p:sp>
      <p:sp>
        <p:nvSpPr>
          <p:cNvPr id="1029" name="Rectangle 19"/>
          <p:cNvSpPr>
            <a:spLocks noChangeArrowheads="1"/>
          </p:cNvSpPr>
          <p:nvPr/>
        </p:nvSpPr>
        <p:spPr bwMode="auto">
          <a:xfrm>
            <a:off x="6451600" y="6202363"/>
            <a:ext cx="26765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ko-KR" altLang="en-US">
                <a:latin typeface="HY견고딕" pitchFamily="18" charset="-127"/>
                <a:ea typeface="HY견고딕" pitchFamily="18" charset="-127"/>
              </a:rPr>
              <a:t>서울특별시</a:t>
            </a:r>
            <a:r>
              <a:rPr lang="ko-KR" altLang="en-US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상수도사업본부</a:t>
            </a:r>
          </a:p>
        </p:txBody>
      </p:sp>
      <p:grpSp>
        <p:nvGrpSpPr>
          <p:cNvPr id="1030" name="Group 20"/>
          <p:cNvGrpSpPr>
            <a:grpSpLocks/>
          </p:cNvGrpSpPr>
          <p:nvPr/>
        </p:nvGrpSpPr>
        <p:grpSpPr bwMode="auto">
          <a:xfrm>
            <a:off x="6302375" y="6261100"/>
            <a:ext cx="214313" cy="217488"/>
            <a:chOff x="3198" y="3978"/>
            <a:chExt cx="264" cy="269"/>
          </a:xfrm>
        </p:grpSpPr>
        <p:sp>
          <p:nvSpPr>
            <p:cNvPr id="1032" name="Rectangle 21"/>
            <p:cNvSpPr>
              <a:spLocks noChangeArrowheads="1"/>
            </p:cNvSpPr>
            <p:nvPr/>
          </p:nvSpPr>
          <p:spPr bwMode="auto">
            <a:xfrm>
              <a:off x="3288" y="4020"/>
              <a:ext cx="136" cy="136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250000"/>
                </a:lnSpc>
                <a:spcBef>
                  <a:spcPct val="20000"/>
                </a:spcBef>
              </a:pPr>
              <a:endParaRPr lang="ko-KR" altLang="en-US">
                <a:latin typeface="HY헤드라인M" pitchFamily="18" charset="-127"/>
              </a:endParaRPr>
            </a:p>
          </p:txBody>
        </p:sp>
        <p:pic>
          <p:nvPicPr>
            <p:cNvPr id="1033" name="Picture 22" descr="아리수(한글)_물방울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AFCF9"/>
                </a:clrFrom>
                <a:clrTo>
                  <a:srgbClr val="FAFCF9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98" y="3978"/>
              <a:ext cx="26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31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513" y="2133600"/>
            <a:ext cx="5551487" cy="3567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val 4"/>
          <p:cNvSpPr>
            <a:spLocks noChangeArrowheads="1"/>
          </p:cNvSpPr>
          <p:nvPr/>
        </p:nvSpPr>
        <p:spPr bwMode="auto">
          <a:xfrm flipH="1">
            <a:off x="322263" y="115888"/>
            <a:ext cx="1908175" cy="1957387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6699FF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BottomLeft"/>
            <a:lightRig rig="legacyFlat2" dir="t"/>
          </a:scene3d>
          <a:sp3d extrusionH="2778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wrap="none" anchor="ctr">
            <a:flatTx/>
          </a:bodyPr>
          <a:lstStyle/>
          <a:p>
            <a:pPr>
              <a:lnSpc>
                <a:spcPct val="250000"/>
              </a:lnSpc>
              <a:spcBef>
                <a:spcPct val="20000"/>
              </a:spcBef>
            </a:pPr>
            <a:endParaRPr lang="ko-KR" altLang="en-US">
              <a:latin typeface="HY헤드라인M" pitchFamily="18" charset="-127"/>
            </a:endParaRPr>
          </a:p>
        </p:txBody>
      </p:sp>
      <p:pic>
        <p:nvPicPr>
          <p:cNvPr id="2051" name="Picture 5" descr="아리비_투명배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175" y="115888"/>
            <a:ext cx="1071563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AutoShape 10"/>
          <p:cNvSpPr>
            <a:spLocks noChangeArrowheads="1"/>
          </p:cNvSpPr>
          <p:nvPr/>
        </p:nvSpPr>
        <p:spPr bwMode="auto">
          <a:xfrm>
            <a:off x="2555875" y="1916832"/>
            <a:ext cx="5545138" cy="503808"/>
          </a:xfrm>
          <a:prstGeom prst="roundRect">
            <a:avLst>
              <a:gd name="adj" fmla="val 23319"/>
            </a:avLst>
          </a:prstGeom>
          <a:solidFill>
            <a:schemeClr val="bg1"/>
          </a:solidFill>
          <a:ln w="571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en-US" altLang="ko-KR" sz="2400">
                <a:latin typeface="HY중고딕" pitchFamily="18" charset="-127"/>
                <a:ea typeface="HY중고딕" pitchFamily="18" charset="-127"/>
              </a:rPr>
              <a:t> </a:t>
            </a:r>
            <a:r>
              <a:rPr lang="en-US" altLang="ko-KR" sz="240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400">
                <a:latin typeface="HY견고딕" pitchFamily="18" charset="-127"/>
                <a:ea typeface="HY견고딕" pitchFamily="18" charset="-127"/>
              </a:rPr>
              <a:t>사업현황</a:t>
            </a:r>
          </a:p>
        </p:txBody>
      </p:sp>
      <p:sp>
        <p:nvSpPr>
          <p:cNvPr id="2053" name="Text Box 12"/>
          <p:cNvSpPr txBox="1">
            <a:spLocks noChangeArrowheads="1"/>
          </p:cNvSpPr>
          <p:nvPr/>
        </p:nvSpPr>
        <p:spPr bwMode="auto">
          <a:xfrm>
            <a:off x="250825" y="1068388"/>
            <a:ext cx="20288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ko-KR" altLang="en-US" sz="2400">
                <a:latin typeface="HY견고딕" pitchFamily="18" charset="-127"/>
                <a:ea typeface="HY견고딕" pitchFamily="18" charset="-127"/>
              </a:rPr>
              <a:t>보고순서</a:t>
            </a:r>
            <a:r>
              <a:rPr lang="ko-KR" altLang="en-US" sz="3600">
                <a:latin typeface="HY견고딕" pitchFamily="18" charset="-127"/>
                <a:ea typeface="HY견고딕" pitchFamily="18" charset="-127"/>
              </a:rPr>
              <a:t>  </a:t>
            </a:r>
          </a:p>
        </p:txBody>
      </p:sp>
      <p:sp>
        <p:nvSpPr>
          <p:cNvPr id="2055" name="Rectangle 19"/>
          <p:cNvSpPr>
            <a:spLocks noChangeArrowheads="1"/>
          </p:cNvSpPr>
          <p:nvPr/>
        </p:nvSpPr>
        <p:spPr bwMode="auto">
          <a:xfrm>
            <a:off x="6451600" y="6332538"/>
            <a:ext cx="2692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ko-KR" altLang="en-US">
                <a:latin typeface="08서울남산체 M"/>
              </a:rPr>
              <a:t>서울특별시</a:t>
            </a:r>
            <a:r>
              <a:rPr lang="ko-KR" altLang="en-US">
                <a:solidFill>
                  <a:srgbClr val="000000"/>
                </a:solidFill>
                <a:latin typeface="08서울남산체 M"/>
              </a:rPr>
              <a:t> </a:t>
            </a:r>
            <a:r>
              <a:rPr lang="ko-KR" altLang="en-US">
                <a:solidFill>
                  <a:srgbClr val="0033CC"/>
                </a:solidFill>
                <a:latin typeface="08서울남산체 M"/>
              </a:rPr>
              <a:t>상수도사업본부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6302375" y="6380163"/>
            <a:ext cx="214313" cy="217487"/>
            <a:chOff x="3198" y="3978"/>
            <a:chExt cx="264" cy="269"/>
          </a:xfrm>
        </p:grpSpPr>
        <p:sp>
          <p:nvSpPr>
            <p:cNvPr id="2062" name="Rectangle 21"/>
            <p:cNvSpPr>
              <a:spLocks noChangeArrowheads="1"/>
            </p:cNvSpPr>
            <p:nvPr/>
          </p:nvSpPr>
          <p:spPr bwMode="auto">
            <a:xfrm>
              <a:off x="3288" y="4020"/>
              <a:ext cx="136" cy="136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250000"/>
                </a:lnSpc>
                <a:spcBef>
                  <a:spcPct val="20000"/>
                </a:spcBef>
              </a:pPr>
              <a:endParaRPr lang="ko-KR" altLang="en-US">
                <a:latin typeface="HY헤드라인M" pitchFamily="18" charset="-127"/>
              </a:endParaRPr>
            </a:p>
          </p:txBody>
        </p:sp>
        <p:pic>
          <p:nvPicPr>
            <p:cNvPr id="2063" name="Picture 22" descr="아리수(한글)_물방울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AFCF9"/>
                </a:clrFrom>
                <a:clrTo>
                  <a:srgbClr val="FAFCF9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98" y="3978"/>
              <a:ext cx="26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7" name="AutoShape 14"/>
          <p:cNvSpPr>
            <a:spLocks noChangeArrowheads="1"/>
          </p:cNvSpPr>
          <p:nvPr/>
        </p:nvSpPr>
        <p:spPr bwMode="auto">
          <a:xfrm>
            <a:off x="2555875" y="2709168"/>
            <a:ext cx="5545138" cy="503808"/>
          </a:xfrm>
          <a:prstGeom prst="roundRect">
            <a:avLst>
              <a:gd name="adj" fmla="val 23319"/>
            </a:avLst>
          </a:prstGeom>
          <a:solidFill>
            <a:schemeClr val="bg1"/>
          </a:solidFill>
          <a:ln w="571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en-US" altLang="ko-KR" sz="2400" dirty="0">
                <a:latin typeface="HY중고딕" pitchFamily="18" charset="-127"/>
                <a:ea typeface="HY중고딕" pitchFamily="18" charset="-127"/>
              </a:rPr>
              <a:t> </a:t>
            </a:r>
            <a:r>
              <a:rPr lang="en-US" altLang="ko-KR" sz="24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고도 시운전 현황 및 계획</a:t>
            </a:r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2555776" y="4293096"/>
            <a:ext cx="5545138" cy="503808"/>
          </a:xfrm>
          <a:prstGeom prst="roundRect">
            <a:avLst>
              <a:gd name="adj" fmla="val 23319"/>
            </a:avLst>
          </a:prstGeom>
          <a:solidFill>
            <a:schemeClr val="bg1"/>
          </a:solidFill>
          <a:ln w="571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 4.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문제점 및 개선사항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AutoShape 14"/>
          <p:cNvSpPr>
            <a:spLocks noChangeArrowheads="1"/>
          </p:cNvSpPr>
          <p:nvPr/>
        </p:nvSpPr>
        <p:spPr bwMode="auto">
          <a:xfrm>
            <a:off x="2555776" y="3501008"/>
            <a:ext cx="5545138" cy="503808"/>
          </a:xfrm>
          <a:prstGeom prst="roundRect">
            <a:avLst>
              <a:gd name="adj" fmla="val 23319"/>
            </a:avLst>
          </a:prstGeom>
          <a:solidFill>
            <a:schemeClr val="bg1"/>
          </a:solidFill>
          <a:ln w="571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en-US" altLang="ko-KR" sz="2400" dirty="0">
                <a:latin typeface="HY중고딕" pitchFamily="18" charset="-127"/>
                <a:ea typeface="HY중고딕" pitchFamily="18" charset="-127"/>
              </a:rPr>
              <a:t> 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표준정수공정 시운전  추진 현황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627262" y="5805512"/>
            <a:ext cx="5545138" cy="503808"/>
          </a:xfrm>
          <a:prstGeom prst="roundRect">
            <a:avLst>
              <a:gd name="adj" fmla="val 23319"/>
            </a:avLst>
          </a:prstGeom>
          <a:solidFill>
            <a:schemeClr val="bg1"/>
          </a:solidFill>
          <a:ln w="571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 6.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시운전 결과에 따른 조치 계획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2627262" y="5049528"/>
            <a:ext cx="5545138" cy="503808"/>
          </a:xfrm>
          <a:prstGeom prst="roundRect">
            <a:avLst>
              <a:gd name="adj" fmla="val 23319"/>
            </a:avLst>
          </a:prstGeom>
          <a:solidFill>
            <a:schemeClr val="bg1"/>
          </a:solidFill>
          <a:ln w="571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 5.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시운전 결과 검토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5" name="AutoShape 37"/>
          <p:cNvCxnSpPr>
            <a:cxnSpLocks noChangeShapeType="1"/>
          </p:cNvCxnSpPr>
          <p:nvPr/>
        </p:nvCxnSpPr>
        <p:spPr bwMode="auto">
          <a:xfrm flipH="1" flipV="1">
            <a:off x="3276600" y="549275"/>
            <a:ext cx="69850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3076" name="AutoShape 38"/>
          <p:cNvCxnSpPr>
            <a:cxnSpLocks noChangeShapeType="1"/>
          </p:cNvCxnSpPr>
          <p:nvPr/>
        </p:nvCxnSpPr>
        <p:spPr bwMode="auto">
          <a:xfrm flipH="1" flipV="1">
            <a:off x="3276600" y="549275"/>
            <a:ext cx="69850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3077" name="AutoShape 39"/>
          <p:cNvCxnSpPr>
            <a:cxnSpLocks noChangeShapeType="1"/>
          </p:cNvCxnSpPr>
          <p:nvPr/>
        </p:nvCxnSpPr>
        <p:spPr bwMode="auto">
          <a:xfrm flipH="1" flipV="1">
            <a:off x="3276600" y="549275"/>
            <a:ext cx="69850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3078" name="AutoShape 43"/>
          <p:cNvCxnSpPr>
            <a:cxnSpLocks noChangeShapeType="1"/>
          </p:cNvCxnSpPr>
          <p:nvPr/>
        </p:nvCxnSpPr>
        <p:spPr bwMode="auto">
          <a:xfrm flipV="1">
            <a:off x="4868863" y="6699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3079" name="AutoShape 44"/>
          <p:cNvCxnSpPr>
            <a:cxnSpLocks noChangeShapeType="1"/>
          </p:cNvCxnSpPr>
          <p:nvPr/>
        </p:nvCxnSpPr>
        <p:spPr bwMode="auto">
          <a:xfrm flipV="1">
            <a:off x="4868863" y="6699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3080" name="AutoShape 45"/>
          <p:cNvCxnSpPr>
            <a:cxnSpLocks noChangeShapeType="1"/>
          </p:cNvCxnSpPr>
          <p:nvPr/>
        </p:nvCxnSpPr>
        <p:spPr bwMode="auto">
          <a:xfrm flipV="1">
            <a:off x="4868863" y="6699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sp>
        <p:nvSpPr>
          <p:cNvPr id="3081" name="Text Box 27"/>
          <p:cNvSpPr txBox="1">
            <a:spLocks noChangeArrowheads="1"/>
          </p:cNvSpPr>
          <p:nvPr/>
        </p:nvSpPr>
        <p:spPr bwMode="auto">
          <a:xfrm>
            <a:off x="1076325" y="147638"/>
            <a:ext cx="3862388" cy="446087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300" dirty="0">
                <a:latin typeface="HY견고딕" pitchFamily="18" charset="-127"/>
                <a:ea typeface="HY견고딕" pitchFamily="18" charset="-127"/>
              </a:rPr>
              <a:t>사업현황</a:t>
            </a:r>
          </a:p>
        </p:txBody>
      </p:sp>
      <p:cxnSp>
        <p:nvCxnSpPr>
          <p:cNvPr id="81" name="직선 연결선 80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84" name="Text Box 27"/>
          <p:cNvSpPr txBox="1">
            <a:spLocks noChangeArrowheads="1"/>
          </p:cNvSpPr>
          <p:nvPr/>
        </p:nvSpPr>
        <p:spPr bwMode="auto">
          <a:xfrm>
            <a:off x="1619250" y="785813"/>
            <a:ext cx="7273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 dirty="0">
                <a:latin typeface="맑은 고딕" pitchFamily="50" charset="-127"/>
                <a:ea typeface="맑은 고딕" pitchFamily="50" charset="-127"/>
                <a:cs typeface="+mn-cs"/>
              </a:rPr>
              <a:t>공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+mn-cs"/>
              </a:rPr>
              <a:t>사 명 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+mn-cs"/>
              </a:rPr>
              <a:t>: 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  <a:cs typeface="+mn-cs"/>
              </a:rPr>
              <a:t>뚝도정수센터 시설현대화 및 고도정수처리시설공사</a:t>
            </a:r>
          </a:p>
        </p:txBody>
      </p:sp>
      <p:sp>
        <p:nvSpPr>
          <p:cNvPr id="85" name="직사각형 84"/>
          <p:cNvSpPr/>
          <p:nvPr/>
        </p:nvSpPr>
        <p:spPr bwMode="auto">
          <a:xfrm>
            <a:off x="1259632" y="908720"/>
            <a:ext cx="288032" cy="216024"/>
          </a:xfrm>
          <a:prstGeom prst="rect">
            <a:avLst/>
          </a:prstGeom>
          <a:solidFill>
            <a:srgbClr val="33CC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  <a:softEdge rad="31750"/>
          </a:effectLst>
        </p:spPr>
        <p:txBody>
          <a:bodyPr/>
          <a:lstStyle/>
          <a:p>
            <a:pPr marL="342900" indent="-342900">
              <a:lnSpc>
                <a:spcPct val="250000"/>
              </a:lnSpc>
              <a:defRPr/>
            </a:pPr>
            <a:endParaRPr lang="ko-KR" altLang="en-US" sz="1800" b="0"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86" name="Text Box 27"/>
          <p:cNvSpPr txBox="1">
            <a:spLocks noChangeArrowheads="1"/>
          </p:cNvSpPr>
          <p:nvPr/>
        </p:nvSpPr>
        <p:spPr bwMode="auto">
          <a:xfrm>
            <a:off x="1619250" y="1228725"/>
            <a:ext cx="7273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+mn-cs"/>
              </a:rPr>
              <a:t>공사개요 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+mn-cs"/>
              </a:rPr>
              <a:t>: 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  <a:cs typeface="+mn-cs"/>
              </a:rPr>
              <a:t>시설현대화 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+mn-cs"/>
              </a:rPr>
              <a:t>– 70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  <a:cs typeface="+mn-cs"/>
              </a:rPr>
              <a:t>만㎥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+mn-cs"/>
              </a:rPr>
              <a:t>/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  <a:cs typeface="+mn-cs"/>
              </a:rPr>
              <a:t>일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  <a:cs typeface="+mn-cs"/>
              </a:rPr>
              <a:t>고도정수 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+mn-cs"/>
              </a:rPr>
              <a:t>– 60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  <a:cs typeface="+mn-cs"/>
              </a:rPr>
              <a:t>만㎥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+mn-cs"/>
              </a:rPr>
              <a:t>/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  <a:cs typeface="+mn-cs"/>
              </a:rPr>
              <a:t>일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endParaRPr lang="ko-KR" altLang="en-US" sz="2000" dirty="0"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87" name="직사각형 86"/>
          <p:cNvSpPr/>
          <p:nvPr/>
        </p:nvSpPr>
        <p:spPr bwMode="auto">
          <a:xfrm>
            <a:off x="1259632" y="1351558"/>
            <a:ext cx="288032" cy="216024"/>
          </a:xfrm>
          <a:prstGeom prst="rect">
            <a:avLst/>
          </a:prstGeom>
          <a:solidFill>
            <a:srgbClr val="33CC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  <a:softEdge rad="31750"/>
          </a:effectLst>
        </p:spPr>
        <p:txBody>
          <a:bodyPr/>
          <a:lstStyle/>
          <a:p>
            <a:pPr marL="342900" indent="-342900">
              <a:lnSpc>
                <a:spcPct val="250000"/>
              </a:lnSpc>
              <a:defRPr/>
            </a:pPr>
            <a:endParaRPr lang="ko-KR" altLang="en-US" sz="1800" b="0"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/>
        </p:nvGraphicFramePr>
        <p:xfrm>
          <a:off x="1692275" y="2258023"/>
          <a:ext cx="6912768" cy="3403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3661"/>
                <a:gridCol w="936104"/>
                <a:gridCol w="1080120"/>
                <a:gridCol w="1512168"/>
                <a:gridCol w="1080715"/>
              </a:tblGrid>
              <a:tr h="42540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진행상황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   고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</a:tr>
              <a:tr h="425403">
                <a:tc gridSpan="2"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착수정</a:t>
                      </a: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(70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만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㎥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공사완료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운영중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향후</a:t>
                      </a:r>
                      <a:endParaRPr lang="en-US" altLang="ko-KR" sz="14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종합시운전</a:t>
                      </a:r>
                      <a:endParaRPr lang="en-US" altLang="ko-KR" sz="14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시행</a:t>
                      </a:r>
                    </a:p>
                  </a:txBody>
                  <a:tcPr marL="36000" marR="36000" marT="36000" marB="36000"/>
                </a:tc>
              </a:tr>
              <a:tr h="425403">
                <a:tc gridSpan="2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혼화지</a:t>
                      </a: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(70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만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㎥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공사완료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운영중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</a:tr>
              <a:tr h="425403"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3.  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응집침전지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    (35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만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㎥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X 2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공사완료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금회시운전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rgbClr val="FFFF00"/>
                    </a:solidFill>
                  </a:tcPr>
                </a:tc>
              </a:tr>
              <a:tr h="425403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rgbClr val="F65A4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미시공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2016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년 시운전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403">
                <a:tc rowSpan="2">
                  <a:txBody>
                    <a:bodyPr/>
                    <a:lstStyle/>
                    <a:p>
                      <a:pPr marL="342900" indent="-342900" latinLnBrk="1">
                        <a:buAutoNum type="arabicPeriod" startAt="4"/>
                      </a:pP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여과지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/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(35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만㎥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 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X 2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계열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60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공사완료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금회시운전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rgbClr val="FFFF00"/>
                    </a:solidFill>
                  </a:tcPr>
                </a:tc>
              </a:tr>
              <a:tr h="425403">
                <a:tc vMerge="1">
                  <a:txBody>
                    <a:bodyPr/>
                    <a:lstStyle/>
                    <a:p>
                      <a:pPr latinLnBrk="1"/>
                      <a:endParaRPr lang="ko-KR" altLang="en-US" sz="160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36000" marB="36000">
                    <a:solidFill>
                      <a:srgbClr val="F65A4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계열</a:t>
                      </a:r>
                      <a:endParaRPr lang="ko-KR" altLang="en-US" sz="160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미시공</a:t>
                      </a:r>
                      <a:endParaRPr lang="ko-KR" altLang="en-US" sz="160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2016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년 시운전</a:t>
                      </a:r>
                      <a:endParaRPr lang="ko-KR" altLang="en-US" sz="160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36000" marB="3600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403">
                <a:tc gridSpan="2"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  <a:defRPr/>
                      </a:pP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고도정수처리</a:t>
                      </a: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(60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만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㎥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시공중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시운전 중</a:t>
                      </a:r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5" name="Text Box 27"/>
          <p:cNvSpPr txBox="1">
            <a:spLocks noChangeArrowheads="1"/>
          </p:cNvSpPr>
          <p:nvPr/>
        </p:nvSpPr>
        <p:spPr bwMode="auto">
          <a:xfrm>
            <a:off x="1619250" y="1700808"/>
            <a:ext cx="7273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 dirty="0" err="1">
                <a:latin typeface="맑은 고딕" pitchFamily="50" charset="-127"/>
                <a:ea typeface="맑은 고딕" pitchFamily="50" charset="-127"/>
                <a:cs typeface="+mn-cs"/>
              </a:rPr>
              <a:t>공정별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+mn-cs"/>
              </a:rPr>
              <a:t>진행현황</a:t>
            </a:r>
            <a:endParaRPr lang="ko-KR" altLang="en-US" sz="2000" dirty="0"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96" name="직사각형 95"/>
          <p:cNvSpPr/>
          <p:nvPr/>
        </p:nvSpPr>
        <p:spPr bwMode="auto">
          <a:xfrm>
            <a:off x="1259632" y="1824325"/>
            <a:ext cx="288032" cy="216024"/>
          </a:xfrm>
          <a:prstGeom prst="rect">
            <a:avLst/>
          </a:prstGeom>
          <a:solidFill>
            <a:srgbClr val="33CC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  <a:softEdge rad="31750"/>
          </a:effectLst>
        </p:spPr>
        <p:txBody>
          <a:bodyPr/>
          <a:lstStyle/>
          <a:p>
            <a:pPr marL="342900" indent="-342900">
              <a:lnSpc>
                <a:spcPct val="250000"/>
              </a:lnSpc>
              <a:defRPr/>
            </a:pPr>
            <a:endParaRPr lang="ko-KR" altLang="en-US" sz="1800" b="0"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676456" y="652534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5" name="AutoShape 37"/>
          <p:cNvCxnSpPr>
            <a:cxnSpLocks noChangeShapeType="1"/>
          </p:cNvCxnSpPr>
          <p:nvPr/>
        </p:nvCxnSpPr>
        <p:spPr bwMode="auto">
          <a:xfrm flipH="1" flipV="1">
            <a:off x="3276600" y="549275"/>
            <a:ext cx="69850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3076" name="AutoShape 38"/>
          <p:cNvCxnSpPr>
            <a:cxnSpLocks noChangeShapeType="1"/>
          </p:cNvCxnSpPr>
          <p:nvPr/>
        </p:nvCxnSpPr>
        <p:spPr bwMode="auto">
          <a:xfrm flipH="1" flipV="1">
            <a:off x="3276600" y="549275"/>
            <a:ext cx="69850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3077" name="AutoShape 39"/>
          <p:cNvCxnSpPr>
            <a:cxnSpLocks noChangeShapeType="1"/>
          </p:cNvCxnSpPr>
          <p:nvPr/>
        </p:nvCxnSpPr>
        <p:spPr bwMode="auto">
          <a:xfrm flipH="1" flipV="1">
            <a:off x="3276600" y="549275"/>
            <a:ext cx="69850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3078" name="AutoShape 43"/>
          <p:cNvCxnSpPr>
            <a:cxnSpLocks noChangeShapeType="1"/>
          </p:cNvCxnSpPr>
          <p:nvPr/>
        </p:nvCxnSpPr>
        <p:spPr bwMode="auto">
          <a:xfrm flipV="1">
            <a:off x="4868863" y="6699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3079" name="AutoShape 44"/>
          <p:cNvCxnSpPr>
            <a:cxnSpLocks noChangeShapeType="1"/>
          </p:cNvCxnSpPr>
          <p:nvPr/>
        </p:nvCxnSpPr>
        <p:spPr bwMode="auto">
          <a:xfrm flipV="1">
            <a:off x="4868863" y="6699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3080" name="AutoShape 45"/>
          <p:cNvCxnSpPr>
            <a:cxnSpLocks noChangeShapeType="1"/>
          </p:cNvCxnSpPr>
          <p:nvPr/>
        </p:nvCxnSpPr>
        <p:spPr bwMode="auto">
          <a:xfrm flipV="1">
            <a:off x="4868863" y="6699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sp>
        <p:nvSpPr>
          <p:cNvPr id="3081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503787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23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</a:rPr>
              <a:t>고도시운전 현황 및 계획</a:t>
            </a:r>
            <a:endParaRPr lang="ko-KR" altLang="en-US" sz="23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81" name="직선 연결선 80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18" name="직사각형 17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cxnSp>
        <p:nvCxnSpPr>
          <p:cNvPr id="19" name="AutoShape 43"/>
          <p:cNvCxnSpPr>
            <a:cxnSpLocks noChangeShapeType="1"/>
          </p:cNvCxnSpPr>
          <p:nvPr/>
        </p:nvCxnSpPr>
        <p:spPr bwMode="auto">
          <a:xfrm flipV="1">
            <a:off x="4868863" y="6699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20" name="AutoShape 44"/>
          <p:cNvCxnSpPr>
            <a:cxnSpLocks noChangeShapeType="1"/>
          </p:cNvCxnSpPr>
          <p:nvPr/>
        </p:nvCxnSpPr>
        <p:spPr bwMode="auto">
          <a:xfrm flipV="1">
            <a:off x="4868863" y="6699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21" name="AutoShape 45"/>
          <p:cNvCxnSpPr>
            <a:cxnSpLocks noChangeShapeType="1"/>
          </p:cNvCxnSpPr>
          <p:nvPr/>
        </p:nvCxnSpPr>
        <p:spPr bwMode="auto">
          <a:xfrm flipV="1">
            <a:off x="4868863" y="6699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152525" y="692150"/>
            <a:ext cx="7740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 anchor="ctr">
            <a:spAutoFit/>
          </a:bodyPr>
          <a:lstStyle/>
          <a:p>
            <a:pPr marL="457200" indent="-457200">
              <a:spcBef>
                <a:spcPct val="20000"/>
              </a:spcBef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</a:rPr>
              <a:t>시험운전 추진일정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3" name="AutoShape 43"/>
          <p:cNvCxnSpPr>
            <a:cxnSpLocks noChangeShapeType="1"/>
          </p:cNvCxnSpPr>
          <p:nvPr/>
        </p:nvCxnSpPr>
        <p:spPr bwMode="auto">
          <a:xfrm flipV="1">
            <a:off x="4868863" y="11017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24" name="AutoShape 44"/>
          <p:cNvCxnSpPr>
            <a:cxnSpLocks noChangeShapeType="1"/>
          </p:cNvCxnSpPr>
          <p:nvPr/>
        </p:nvCxnSpPr>
        <p:spPr bwMode="auto">
          <a:xfrm flipV="1">
            <a:off x="4868863" y="11017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cxnSp>
        <p:nvCxnSpPr>
          <p:cNvPr id="25" name="AutoShape 45"/>
          <p:cNvCxnSpPr>
            <a:cxnSpLocks noChangeShapeType="1"/>
          </p:cNvCxnSpPr>
          <p:nvPr/>
        </p:nvCxnSpPr>
        <p:spPr bwMode="auto">
          <a:xfrm flipV="1">
            <a:off x="4868863" y="1101725"/>
            <a:ext cx="277812" cy="441325"/>
          </a:xfrm>
          <a:prstGeom prst="straightConnector1">
            <a:avLst/>
          </a:prstGeom>
          <a:noFill/>
          <a:ln w="9525">
            <a:noFill/>
            <a:round/>
            <a:headEnd/>
            <a:tailEnd/>
          </a:ln>
        </p:spPr>
      </p:cxnSp>
      <p:grpSp>
        <p:nvGrpSpPr>
          <p:cNvPr id="26" name="그룹 57"/>
          <p:cNvGrpSpPr>
            <a:grpSpLocks/>
          </p:cNvGrpSpPr>
          <p:nvPr/>
        </p:nvGrpSpPr>
        <p:grpSpPr bwMode="auto">
          <a:xfrm>
            <a:off x="2339975" y="2808288"/>
            <a:ext cx="6696075" cy="3716337"/>
            <a:chOff x="1066800" y="1870093"/>
            <a:chExt cx="7010400" cy="4144963"/>
          </a:xfrm>
        </p:grpSpPr>
        <p:sp>
          <p:nvSpPr>
            <p:cNvPr id="27" name="Line 8"/>
            <p:cNvSpPr>
              <a:spLocks noChangeShapeType="1"/>
            </p:cNvSpPr>
            <p:nvPr/>
          </p:nvSpPr>
          <p:spPr bwMode="auto">
            <a:xfrm>
              <a:off x="1066800" y="6000891"/>
              <a:ext cx="7010400" cy="0"/>
            </a:xfrm>
            <a:prstGeom prst="lin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8" name="Line 9"/>
            <p:cNvSpPr>
              <a:spLocks noChangeShapeType="1"/>
            </p:cNvSpPr>
            <p:nvPr/>
          </p:nvSpPr>
          <p:spPr bwMode="auto">
            <a:xfrm>
              <a:off x="1066800" y="1870093"/>
              <a:ext cx="0" cy="4144963"/>
            </a:xfrm>
            <a:prstGeom prst="lin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29" name="Line 12"/>
          <p:cNvSpPr>
            <a:spLocks noChangeShapeType="1"/>
          </p:cNvSpPr>
          <p:nvPr/>
        </p:nvSpPr>
        <p:spPr bwMode="auto">
          <a:xfrm flipH="1">
            <a:off x="3348038" y="2852738"/>
            <a:ext cx="0" cy="3703637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0" name="Line 12"/>
          <p:cNvSpPr>
            <a:spLocks noChangeShapeType="1"/>
          </p:cNvSpPr>
          <p:nvPr/>
        </p:nvSpPr>
        <p:spPr bwMode="auto">
          <a:xfrm flipH="1">
            <a:off x="3995936" y="2822575"/>
            <a:ext cx="0" cy="3702050"/>
          </a:xfrm>
          <a:prstGeom prst="line">
            <a:avLst/>
          </a:prstGeom>
          <a:noFill/>
          <a:ln w="38100" cap="rnd">
            <a:solidFill>
              <a:srgbClr val="0000CC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1096963" y="2852738"/>
            <a:ext cx="1171575" cy="490537"/>
          </a:xfrm>
          <a:prstGeom prst="roundRect">
            <a:avLst>
              <a:gd name="adj" fmla="val 2172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사전점검 및</a:t>
            </a:r>
            <a:endParaRPr kumimoji="0" lang="en-US" altLang="ko-KR" sz="12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무부하운전</a:t>
            </a:r>
            <a:endParaRPr kumimoji="0" lang="en-US" altLang="ko-KR" sz="12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2" name="그룹 92"/>
          <p:cNvGrpSpPr>
            <a:grpSpLocks/>
          </p:cNvGrpSpPr>
          <p:nvPr/>
        </p:nvGrpSpPr>
        <p:grpSpPr bwMode="auto">
          <a:xfrm flipH="1" flipV="1">
            <a:off x="2339975" y="2808288"/>
            <a:ext cx="6696075" cy="3716337"/>
            <a:chOff x="1066800" y="2134655"/>
            <a:chExt cx="7010400" cy="3880402"/>
          </a:xfrm>
        </p:grpSpPr>
        <p:sp>
          <p:nvSpPr>
            <p:cNvPr id="33" name="Line 8"/>
            <p:cNvSpPr>
              <a:spLocks noChangeShapeType="1"/>
            </p:cNvSpPr>
            <p:nvPr/>
          </p:nvSpPr>
          <p:spPr bwMode="auto">
            <a:xfrm>
              <a:off x="1066800" y="6010085"/>
              <a:ext cx="7010400" cy="0"/>
            </a:xfrm>
            <a:prstGeom prst="lin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4" name="Line 9"/>
            <p:cNvSpPr>
              <a:spLocks noChangeShapeType="1"/>
            </p:cNvSpPr>
            <p:nvPr/>
          </p:nvSpPr>
          <p:spPr bwMode="auto">
            <a:xfrm>
              <a:off x="1066800" y="2134655"/>
              <a:ext cx="0" cy="3880402"/>
            </a:xfrm>
            <a:prstGeom prst="lin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35" name="Line 12"/>
          <p:cNvSpPr>
            <a:spLocks noChangeShapeType="1"/>
          </p:cNvSpPr>
          <p:nvPr/>
        </p:nvSpPr>
        <p:spPr bwMode="auto">
          <a:xfrm flipH="1">
            <a:off x="6875463" y="2822575"/>
            <a:ext cx="0" cy="3702050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6" name="Line 12"/>
          <p:cNvSpPr>
            <a:spLocks noChangeShapeType="1"/>
          </p:cNvSpPr>
          <p:nvPr/>
        </p:nvSpPr>
        <p:spPr bwMode="auto">
          <a:xfrm flipH="1">
            <a:off x="7812088" y="2822575"/>
            <a:ext cx="0" cy="3702050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7" name="모서리가 둥근 직사각형 66"/>
          <p:cNvSpPr/>
          <p:nvPr/>
        </p:nvSpPr>
        <p:spPr>
          <a:xfrm>
            <a:off x="1096963" y="4106863"/>
            <a:ext cx="1169987" cy="488950"/>
          </a:xfrm>
          <a:prstGeom prst="roundRect">
            <a:avLst>
              <a:gd name="adj" fmla="val 2172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eaLnBrk="0" hangingPunct="0">
              <a:defRPr kumimoj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  <a:lvl2pPr marL="742950" indent="-285750" algn="l" eaLnBrk="0" hangingPunct="0">
              <a:defRPr kumimoj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2pPr>
            <a:lvl3pPr marL="1143000" indent="-228600" algn="l" eaLnBrk="0" hangingPunct="0">
              <a:defRPr kumimoj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3pPr>
            <a:lvl4pPr marL="1600200" indent="-228600" algn="l" eaLnBrk="0" hangingPunct="0">
              <a:defRPr kumimoj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4pPr>
            <a:lvl5pPr marL="2057400" indent="-228600" algn="l" eaLnBrk="0" hangingPunct="0">
              <a:defRPr kumimoj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5pPr>
            <a:lvl6pPr marL="2514600" indent="-22860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6pPr>
            <a:lvl7pPr marL="2971800" indent="-22860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7pPr>
            <a:lvl8pPr marL="3429000" indent="-22860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8pPr>
            <a:lvl9pPr marL="3886200" indent="-22860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kumimoji="0" lang="en-US" altLang="ko-KR" sz="1200" b="0" dirty="0" smtClean="0"/>
              <a:t>1</a:t>
            </a:r>
            <a:r>
              <a:rPr kumimoji="0" lang="ko-KR" altLang="en-US" sz="1200" b="0" dirty="0" smtClean="0"/>
              <a:t>단계 활성탄</a:t>
            </a:r>
            <a:endParaRPr kumimoji="0" lang="en-US" altLang="ko-KR" sz="1200" b="0" dirty="0" smtClean="0"/>
          </a:p>
          <a:p>
            <a:pPr algn="ctr">
              <a:spcBef>
                <a:spcPct val="20000"/>
              </a:spcBef>
              <a:defRPr/>
            </a:pPr>
            <a:r>
              <a:rPr kumimoji="0" lang="ko-KR" altLang="en-US" sz="1200" b="0" dirty="0" smtClean="0"/>
              <a:t>세척 </a:t>
            </a:r>
            <a:r>
              <a:rPr kumimoji="0" lang="en-US" altLang="ko-KR" sz="1200" b="0" dirty="0" smtClean="0"/>
              <a:t>/ </a:t>
            </a:r>
            <a:r>
              <a:rPr kumimoji="0" lang="ko-KR" altLang="en-US" sz="1200" b="0" dirty="0" smtClean="0"/>
              <a:t>중화</a:t>
            </a:r>
            <a:endParaRPr kumimoji="0" lang="ko-KR" altLang="en-US" sz="1200" b="0" dirty="0"/>
          </a:p>
        </p:txBody>
      </p:sp>
      <p:sp>
        <p:nvSpPr>
          <p:cNvPr id="38" name="모서리가 둥근 직사각형 66"/>
          <p:cNvSpPr/>
          <p:nvPr/>
        </p:nvSpPr>
        <p:spPr>
          <a:xfrm>
            <a:off x="1096963" y="4738688"/>
            <a:ext cx="1169987" cy="490537"/>
          </a:xfrm>
          <a:prstGeom prst="roundRect">
            <a:avLst>
              <a:gd name="adj" fmla="val 2172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r>
              <a:rPr kumimoji="0" lang="en-US" altLang="ko-KR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단계 활성탄</a:t>
            </a:r>
            <a:endParaRPr kumimoji="0" lang="en-US" altLang="ko-KR" sz="12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spcBef>
                <a:spcPct val="20000"/>
              </a:spcBef>
              <a:defRPr/>
            </a:pPr>
            <a:r>
              <a:rPr kumimoji="0"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세척 </a:t>
            </a:r>
            <a:r>
              <a:rPr kumimoji="0" lang="en-US" altLang="ko-KR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/ </a:t>
            </a:r>
            <a:r>
              <a:rPr kumimoji="0"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중화</a:t>
            </a:r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2987824" y="2852738"/>
            <a:ext cx="0" cy="3703637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0" name="Line 12"/>
          <p:cNvSpPr>
            <a:spLocks noChangeShapeType="1"/>
          </p:cNvSpPr>
          <p:nvPr/>
        </p:nvSpPr>
        <p:spPr bwMode="auto">
          <a:xfrm flipH="1">
            <a:off x="3708400" y="2822575"/>
            <a:ext cx="0" cy="3702050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41" name="모서리가 둥근 직사각형 59"/>
          <p:cNvSpPr/>
          <p:nvPr/>
        </p:nvSpPr>
        <p:spPr>
          <a:xfrm>
            <a:off x="1691680" y="2420615"/>
            <a:ext cx="935881" cy="288032"/>
          </a:xfrm>
          <a:prstGeom prst="roundRect">
            <a:avLst>
              <a:gd name="adj" fmla="val 2172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kumimoji="0" lang="en-US" altLang="ko-KR" sz="11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2015</a:t>
            </a:r>
            <a:r>
              <a:rPr kumimoji="0" lang="ko-KR" altLang="en-US" sz="11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kumimoji="0" lang="en-US" altLang="ko-KR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04</a:t>
            </a:r>
            <a:endParaRPr kumimoji="0" lang="en-US" altLang="ko-KR" sz="11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42" name="Group 392"/>
          <p:cNvGraphicFramePr>
            <a:graphicFrameLocks noGrp="1"/>
          </p:cNvGraphicFramePr>
          <p:nvPr/>
        </p:nvGraphicFramePr>
        <p:xfrm>
          <a:off x="1116013" y="1339850"/>
          <a:ext cx="7848601" cy="936626"/>
        </p:xfrm>
        <a:graphic>
          <a:graphicData uri="http://schemas.openxmlformats.org/drawingml/2006/table">
            <a:tbl>
              <a:tblPr/>
              <a:tblGrid>
                <a:gridCol w="1400175"/>
                <a:gridCol w="1693383"/>
                <a:gridCol w="1693383"/>
                <a:gridCol w="1693383"/>
                <a:gridCol w="1368277"/>
              </a:tblGrid>
              <a:tr h="305092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분</a:t>
                      </a:r>
                    </a:p>
                  </a:txBody>
                  <a:tcPr marL="91439" marR="91439" marT="45772" marB="4577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2015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06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월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04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활성탄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흡착지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39" marR="91439" marT="45772" marB="45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   고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39" marR="91439" marT="45772" marB="45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05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(%)</a:t>
                      </a:r>
                    </a:p>
                  </a:txBody>
                  <a:tcPr marL="91439" marR="91439" marT="45772" marB="45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실적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(%)</a:t>
                      </a:r>
                    </a:p>
                  </a:txBody>
                  <a:tcPr marL="91439" marR="91439" marT="45772" marB="45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대비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(%)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39" marR="91439" marT="45772" marB="45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651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시험운전</a:t>
                      </a:r>
                    </a:p>
                  </a:txBody>
                  <a:tcPr marL="91439" marR="91439" marT="45772" marB="4577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</a:t>
                      </a:r>
                    </a:p>
                  </a:txBody>
                  <a:tcPr marL="91439" marR="91439" marT="45772" marB="45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</a:t>
                      </a:r>
                    </a:p>
                  </a:txBody>
                  <a:tcPr marL="91439" marR="91439" marT="45772" marB="45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</a:t>
                      </a:r>
                    </a:p>
                  </a:txBody>
                  <a:tcPr marL="91439" marR="91439" marT="45772" marB="45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1439" marR="91439" marT="45772" marB="45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모서리가 둥근 직사각형 66"/>
          <p:cNvSpPr/>
          <p:nvPr/>
        </p:nvSpPr>
        <p:spPr>
          <a:xfrm>
            <a:off x="1116013" y="5949950"/>
            <a:ext cx="1169987" cy="488950"/>
          </a:xfrm>
          <a:prstGeom prst="roundRect">
            <a:avLst>
              <a:gd name="adj" fmla="val 2172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r>
              <a:rPr kumimoji="0"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교육  및</a:t>
            </a:r>
            <a:endParaRPr kumimoji="0" lang="en-US" altLang="ko-KR" sz="12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spcBef>
                <a:spcPct val="20000"/>
              </a:spcBef>
              <a:defRPr/>
            </a:pPr>
            <a:r>
              <a:rPr kumimoji="0"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인수인계</a:t>
            </a:r>
          </a:p>
        </p:txBody>
      </p:sp>
      <p:sp>
        <p:nvSpPr>
          <p:cNvPr id="44" name="Line 12"/>
          <p:cNvSpPr>
            <a:spLocks noChangeShapeType="1"/>
          </p:cNvSpPr>
          <p:nvPr/>
        </p:nvSpPr>
        <p:spPr bwMode="auto">
          <a:xfrm>
            <a:off x="2674938" y="2822575"/>
            <a:ext cx="0" cy="3702050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5" name="Line 12"/>
          <p:cNvSpPr>
            <a:spLocks noChangeShapeType="1"/>
          </p:cNvSpPr>
          <p:nvPr/>
        </p:nvSpPr>
        <p:spPr bwMode="auto">
          <a:xfrm flipH="1">
            <a:off x="4139952" y="2822575"/>
            <a:ext cx="0" cy="3702050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46" name="Line 12"/>
          <p:cNvSpPr>
            <a:spLocks noChangeShapeType="1"/>
          </p:cNvSpPr>
          <p:nvPr/>
        </p:nvSpPr>
        <p:spPr bwMode="auto">
          <a:xfrm flipH="1">
            <a:off x="8266113" y="2822575"/>
            <a:ext cx="0" cy="3702050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7" name="모서리가 둥근 직사각형 66"/>
          <p:cNvSpPr/>
          <p:nvPr/>
        </p:nvSpPr>
        <p:spPr>
          <a:xfrm>
            <a:off x="1116013" y="5332413"/>
            <a:ext cx="1169987" cy="490537"/>
          </a:xfrm>
          <a:prstGeom prst="roundRect">
            <a:avLst>
              <a:gd name="adj" fmla="val 2172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r>
              <a:rPr kumimoji="0"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단계별 통수</a:t>
            </a:r>
            <a:endParaRPr kumimoji="0" lang="en-US" altLang="ko-KR" sz="12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spcBef>
                <a:spcPct val="20000"/>
              </a:spcBef>
              <a:defRPr/>
            </a:pPr>
            <a:r>
              <a:rPr kumimoji="0"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신뢰성 운전</a:t>
            </a:r>
          </a:p>
        </p:txBody>
      </p:sp>
      <p:sp>
        <p:nvSpPr>
          <p:cNvPr id="48" name="모서리가 둥근 직사각형 59"/>
          <p:cNvSpPr/>
          <p:nvPr/>
        </p:nvSpPr>
        <p:spPr>
          <a:xfrm>
            <a:off x="2699793" y="2420615"/>
            <a:ext cx="936103" cy="288032"/>
          </a:xfrm>
          <a:prstGeom prst="roundRect">
            <a:avLst>
              <a:gd name="adj" fmla="val 2172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kumimoji="0" lang="en-US" altLang="ko-KR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05 </a:t>
            </a:r>
            <a:r>
              <a:rPr kumimoji="0" lang="ko-KR" altLang="en-US" sz="11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월</a:t>
            </a:r>
            <a:endParaRPr kumimoji="0" lang="en-US" altLang="ko-KR" sz="11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" name="모서리가 둥근 직사각형 59"/>
          <p:cNvSpPr/>
          <p:nvPr/>
        </p:nvSpPr>
        <p:spPr>
          <a:xfrm>
            <a:off x="3780135" y="2420615"/>
            <a:ext cx="1223913" cy="288032"/>
          </a:xfrm>
          <a:prstGeom prst="roundRect">
            <a:avLst>
              <a:gd name="adj" fmla="val 2172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kumimoji="0" lang="en-US" altLang="ko-KR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06 </a:t>
            </a:r>
            <a:r>
              <a:rPr kumimoji="0" lang="ko-KR" altLang="en-US" sz="11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월</a:t>
            </a:r>
            <a:endParaRPr kumimoji="0" lang="en-US" altLang="ko-KR" sz="11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모서리가 둥근 직사각형 59"/>
          <p:cNvSpPr/>
          <p:nvPr/>
        </p:nvSpPr>
        <p:spPr>
          <a:xfrm>
            <a:off x="5148287" y="2420615"/>
            <a:ext cx="1223913" cy="288032"/>
          </a:xfrm>
          <a:prstGeom prst="roundRect">
            <a:avLst>
              <a:gd name="adj" fmla="val 2172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kumimoji="0" lang="en-US" altLang="ko-KR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07 </a:t>
            </a:r>
            <a:r>
              <a:rPr kumimoji="0" lang="ko-KR" altLang="en-US" sz="11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월</a:t>
            </a:r>
            <a:endParaRPr kumimoji="0" lang="en-US" altLang="ko-KR" sz="11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1" name="모서리가 둥근 직사각형 59"/>
          <p:cNvSpPr/>
          <p:nvPr/>
        </p:nvSpPr>
        <p:spPr>
          <a:xfrm>
            <a:off x="6467959" y="2420615"/>
            <a:ext cx="792087" cy="288032"/>
          </a:xfrm>
          <a:prstGeom prst="roundRect">
            <a:avLst>
              <a:gd name="adj" fmla="val 2172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kumimoji="0" lang="en-US" altLang="ko-KR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08 </a:t>
            </a:r>
            <a:r>
              <a:rPr kumimoji="0" lang="ko-KR" altLang="en-US" sz="11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월</a:t>
            </a:r>
            <a:endParaRPr kumimoji="0" lang="en-US" altLang="ko-KR" sz="11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2" name="모서리가 둥근 직사각형 59"/>
          <p:cNvSpPr/>
          <p:nvPr/>
        </p:nvSpPr>
        <p:spPr>
          <a:xfrm>
            <a:off x="7380313" y="2420615"/>
            <a:ext cx="792087" cy="288032"/>
          </a:xfrm>
          <a:prstGeom prst="roundRect">
            <a:avLst>
              <a:gd name="adj" fmla="val 2172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kumimoji="0" lang="en-US" altLang="ko-KR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09 </a:t>
            </a:r>
            <a:r>
              <a:rPr kumimoji="0" lang="ko-KR" altLang="en-US" sz="11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월</a:t>
            </a:r>
            <a:endParaRPr kumimoji="0" lang="en-US" altLang="ko-KR" sz="11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3" name="모서리가 둥근 직사각형 59"/>
          <p:cNvSpPr/>
          <p:nvPr/>
        </p:nvSpPr>
        <p:spPr>
          <a:xfrm>
            <a:off x="8280033" y="2420615"/>
            <a:ext cx="792087" cy="288032"/>
          </a:xfrm>
          <a:prstGeom prst="roundRect">
            <a:avLst>
              <a:gd name="adj" fmla="val 2172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kumimoji="0" lang="en-US" altLang="ko-KR" sz="11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10 </a:t>
            </a:r>
            <a:r>
              <a:rPr kumimoji="0" lang="ko-KR" altLang="en-US" sz="11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월</a:t>
            </a:r>
            <a:endParaRPr kumimoji="0" lang="en-US" altLang="ko-KR" sz="11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Line 12"/>
          <p:cNvSpPr>
            <a:spLocks noChangeShapeType="1"/>
          </p:cNvSpPr>
          <p:nvPr/>
        </p:nvSpPr>
        <p:spPr bwMode="auto">
          <a:xfrm flipH="1">
            <a:off x="4644008" y="2806700"/>
            <a:ext cx="0" cy="3702050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5" name="Line 12"/>
          <p:cNvSpPr>
            <a:spLocks noChangeShapeType="1"/>
          </p:cNvSpPr>
          <p:nvPr/>
        </p:nvSpPr>
        <p:spPr bwMode="auto">
          <a:xfrm flipH="1">
            <a:off x="5066475" y="2814638"/>
            <a:ext cx="0" cy="3703637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6" name="Line 12"/>
          <p:cNvSpPr>
            <a:spLocks noChangeShapeType="1"/>
          </p:cNvSpPr>
          <p:nvPr/>
        </p:nvSpPr>
        <p:spPr bwMode="auto">
          <a:xfrm flipH="1">
            <a:off x="5520500" y="2801938"/>
            <a:ext cx="0" cy="3703637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7" name="Line 12"/>
          <p:cNvSpPr>
            <a:spLocks noChangeShapeType="1"/>
          </p:cNvSpPr>
          <p:nvPr/>
        </p:nvSpPr>
        <p:spPr bwMode="auto">
          <a:xfrm flipH="1">
            <a:off x="6022088" y="2801938"/>
            <a:ext cx="0" cy="3703637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8" name="Line 12"/>
          <p:cNvSpPr>
            <a:spLocks noChangeShapeType="1"/>
          </p:cNvSpPr>
          <p:nvPr/>
        </p:nvSpPr>
        <p:spPr bwMode="auto">
          <a:xfrm flipH="1">
            <a:off x="6397625" y="2801938"/>
            <a:ext cx="0" cy="3703637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9" name="Line 12"/>
          <p:cNvSpPr>
            <a:spLocks noChangeShapeType="1"/>
          </p:cNvSpPr>
          <p:nvPr/>
        </p:nvSpPr>
        <p:spPr bwMode="auto">
          <a:xfrm flipH="1">
            <a:off x="7334250" y="2822575"/>
            <a:ext cx="0" cy="3702050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 flipH="1">
            <a:off x="8685213" y="2801938"/>
            <a:ext cx="0" cy="3703637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2" name="Rectangle 56"/>
          <p:cNvSpPr>
            <a:spLocks noChangeArrowheads="1"/>
          </p:cNvSpPr>
          <p:nvPr/>
        </p:nvSpPr>
        <p:spPr bwMode="auto">
          <a:xfrm>
            <a:off x="2348514" y="4268788"/>
            <a:ext cx="1779563" cy="45719"/>
          </a:xfrm>
          <a:prstGeom prst="rect">
            <a:avLst/>
          </a:prstGeom>
          <a:solidFill>
            <a:srgbClr val="0000FF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250000"/>
              </a:lnSpc>
              <a:spcBef>
                <a:spcPct val="20000"/>
              </a:spcBef>
            </a:pPr>
            <a:endParaRPr kumimoji="0" lang="ko-KR" altLang="en-US" sz="100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3" name="Rectangle 56"/>
          <p:cNvSpPr>
            <a:spLocks noChangeArrowheads="1"/>
          </p:cNvSpPr>
          <p:nvPr/>
        </p:nvSpPr>
        <p:spPr bwMode="auto">
          <a:xfrm>
            <a:off x="4160589" y="3030538"/>
            <a:ext cx="568325" cy="53975"/>
          </a:xfrm>
          <a:prstGeom prst="rect">
            <a:avLst/>
          </a:prstGeom>
          <a:solidFill>
            <a:srgbClr val="0000FF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250000"/>
              </a:lnSpc>
              <a:spcBef>
                <a:spcPct val="20000"/>
              </a:spcBef>
            </a:pPr>
            <a:endParaRPr kumimoji="0" lang="ko-KR" altLang="en-US" sz="100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4" name="Rectangle 56"/>
          <p:cNvSpPr>
            <a:spLocks noChangeArrowheads="1"/>
          </p:cNvSpPr>
          <p:nvPr/>
        </p:nvSpPr>
        <p:spPr bwMode="auto">
          <a:xfrm>
            <a:off x="4139952" y="2808288"/>
            <a:ext cx="10207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kumimoji="0" lang="ko-KR" altLang="en-US" sz="1000">
                <a:latin typeface="HY견고딕" pitchFamily="18" charset="-127"/>
                <a:ea typeface="HY견고딕" pitchFamily="18" charset="-127"/>
              </a:rPr>
              <a:t>오존</a:t>
            </a:r>
            <a:r>
              <a:rPr kumimoji="0" lang="en-US" altLang="ko-KR" sz="1000">
                <a:latin typeface="HY견고딕" pitchFamily="18" charset="-127"/>
                <a:ea typeface="HY견고딕" pitchFamily="18" charset="-127"/>
              </a:rPr>
              <a:t>/AOP </a:t>
            </a:r>
            <a:r>
              <a:rPr kumimoji="0" lang="ko-KR" altLang="en-US" sz="1000">
                <a:latin typeface="HY견고딕" pitchFamily="18" charset="-127"/>
                <a:ea typeface="HY견고딕" pitchFamily="18" charset="-127"/>
              </a:rPr>
              <a:t>설비 </a:t>
            </a:r>
          </a:p>
        </p:txBody>
      </p:sp>
      <p:sp>
        <p:nvSpPr>
          <p:cNvPr id="65" name="Rectangle 56"/>
          <p:cNvSpPr>
            <a:spLocks noChangeArrowheads="1"/>
          </p:cNvSpPr>
          <p:nvPr/>
        </p:nvSpPr>
        <p:spPr bwMode="auto">
          <a:xfrm>
            <a:off x="4139952" y="4268056"/>
            <a:ext cx="568325" cy="53975"/>
          </a:xfrm>
          <a:prstGeom prst="rect">
            <a:avLst/>
          </a:prstGeom>
          <a:solidFill>
            <a:srgbClr val="00B050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250000"/>
              </a:lnSpc>
              <a:spcBef>
                <a:spcPct val="20000"/>
              </a:spcBef>
            </a:pPr>
            <a:endParaRPr kumimoji="0" lang="ko-KR" altLang="en-US" sz="100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6" name="Rectangle 56"/>
          <p:cNvSpPr>
            <a:spLocks noChangeArrowheads="1"/>
          </p:cNvSpPr>
          <p:nvPr/>
        </p:nvSpPr>
        <p:spPr bwMode="auto">
          <a:xfrm>
            <a:off x="2327877" y="4046538"/>
            <a:ext cx="19573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kumimoji="0"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ko-KR" altLang="en-US" sz="1000">
                <a:latin typeface="HY견고딕" pitchFamily="18" charset="-127"/>
                <a:ea typeface="HY견고딕" pitchFamily="18" charset="-127"/>
              </a:rPr>
              <a:t>단계 활성탄 세척 및 중화</a:t>
            </a:r>
          </a:p>
        </p:txBody>
      </p:sp>
      <p:sp>
        <p:nvSpPr>
          <p:cNvPr id="67" name="Rectangle 56"/>
          <p:cNvSpPr>
            <a:spLocks noChangeArrowheads="1"/>
          </p:cNvSpPr>
          <p:nvPr/>
        </p:nvSpPr>
        <p:spPr bwMode="auto">
          <a:xfrm>
            <a:off x="5220072" y="4952851"/>
            <a:ext cx="2592288" cy="60325"/>
          </a:xfrm>
          <a:prstGeom prst="rect">
            <a:avLst/>
          </a:prstGeom>
          <a:solidFill>
            <a:srgbClr val="0000FF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250000"/>
              </a:lnSpc>
              <a:spcBef>
                <a:spcPct val="20000"/>
              </a:spcBef>
            </a:pPr>
            <a:endParaRPr kumimoji="0" lang="ko-KR" altLang="en-US" sz="100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8" name="Rectangle 56"/>
          <p:cNvSpPr>
            <a:spLocks noChangeArrowheads="1"/>
          </p:cNvSpPr>
          <p:nvPr/>
        </p:nvSpPr>
        <p:spPr bwMode="auto">
          <a:xfrm>
            <a:off x="7812360" y="4956026"/>
            <a:ext cx="647700" cy="57150"/>
          </a:xfrm>
          <a:prstGeom prst="rect">
            <a:avLst/>
          </a:prstGeom>
          <a:solidFill>
            <a:srgbClr val="00B050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250000"/>
              </a:lnSpc>
              <a:spcBef>
                <a:spcPct val="20000"/>
              </a:spcBef>
            </a:pPr>
            <a:endParaRPr kumimoji="0" lang="ko-KR" altLang="en-US" sz="100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9" name="Rectangle 56"/>
          <p:cNvSpPr>
            <a:spLocks noChangeArrowheads="1"/>
          </p:cNvSpPr>
          <p:nvPr/>
        </p:nvSpPr>
        <p:spPr bwMode="auto">
          <a:xfrm>
            <a:off x="7848476" y="4606776"/>
            <a:ext cx="11160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kumimoji="0"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000">
                <a:latin typeface="HY견고딕" pitchFamily="18" charset="-127"/>
                <a:ea typeface="HY견고딕" pitchFamily="18" charset="-127"/>
              </a:rPr>
              <a:t>단계 수질분석 </a:t>
            </a:r>
            <a:endParaRPr kumimoji="0" lang="en-US" altLang="ko-KR" sz="1000">
              <a:latin typeface="HY견고딕" pitchFamily="18" charset="-127"/>
              <a:ea typeface="HY견고딕" pitchFamily="18" charset="-127"/>
            </a:endParaRPr>
          </a:p>
          <a:p>
            <a:r>
              <a:rPr kumimoji="0" lang="ko-KR" altLang="en-US" sz="1000">
                <a:latin typeface="HY견고딕" pitchFamily="18" charset="-127"/>
                <a:ea typeface="HY견고딕" pitchFamily="18" charset="-127"/>
              </a:rPr>
              <a:t>의뢰</a:t>
            </a:r>
            <a:r>
              <a:rPr kumimoji="0" lang="en-US" altLang="ko-KR" sz="1000">
                <a:latin typeface="HY견고딕" pitchFamily="18" charset="-127"/>
                <a:ea typeface="HY견고딕" pitchFamily="18" charset="-127"/>
              </a:rPr>
              <a:t>(11</a:t>
            </a:r>
            <a:r>
              <a:rPr kumimoji="0" lang="ko-KR" altLang="en-US" sz="1000">
                <a:latin typeface="HY견고딕" pitchFamily="18" charset="-127"/>
                <a:ea typeface="HY견고딕" pitchFamily="18" charset="-127"/>
              </a:rPr>
              <a:t>지</a:t>
            </a:r>
            <a:r>
              <a:rPr kumimoji="0" lang="en-US" altLang="ko-KR" sz="100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0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1" name="Rectangle 56"/>
          <p:cNvSpPr>
            <a:spLocks noChangeArrowheads="1"/>
          </p:cNvSpPr>
          <p:nvPr/>
        </p:nvSpPr>
        <p:spPr bwMode="auto">
          <a:xfrm>
            <a:off x="4665116" y="3590925"/>
            <a:ext cx="410940" cy="54099"/>
          </a:xfrm>
          <a:prstGeom prst="rect">
            <a:avLst/>
          </a:prstGeom>
          <a:solidFill>
            <a:srgbClr val="0000FF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250000"/>
              </a:lnSpc>
              <a:spcBef>
                <a:spcPct val="20000"/>
              </a:spcBef>
            </a:pPr>
            <a:endParaRPr kumimoji="0" lang="ko-KR" altLang="en-US" sz="100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2" name="모서리가 둥근 직사각형 71"/>
          <p:cNvSpPr/>
          <p:nvPr/>
        </p:nvSpPr>
        <p:spPr>
          <a:xfrm>
            <a:off x="1096963" y="3463925"/>
            <a:ext cx="1171575" cy="490538"/>
          </a:xfrm>
          <a:prstGeom prst="roundRect">
            <a:avLst>
              <a:gd name="adj" fmla="val 2172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구조물 충수 및 부하운전</a:t>
            </a:r>
            <a:endParaRPr kumimoji="0" lang="en-US" altLang="ko-KR" sz="12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3" name="Rectangle 56"/>
          <p:cNvSpPr>
            <a:spLocks noChangeArrowheads="1"/>
          </p:cNvSpPr>
          <p:nvPr/>
        </p:nvSpPr>
        <p:spPr bwMode="auto">
          <a:xfrm>
            <a:off x="4644008" y="3356992"/>
            <a:ext cx="1012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kumimoji="0" lang="ko-KR" altLang="en-US" sz="1000" dirty="0" smtClean="0">
                <a:latin typeface="HY견고딕" pitchFamily="18" charset="-127"/>
                <a:ea typeface="HY견고딕" pitchFamily="18" charset="-127"/>
              </a:rPr>
              <a:t>오존부하운전</a:t>
            </a:r>
            <a:endParaRPr kumimoji="0"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4" name="Rectangle 56"/>
          <p:cNvSpPr>
            <a:spLocks noChangeArrowheads="1"/>
          </p:cNvSpPr>
          <p:nvPr/>
        </p:nvSpPr>
        <p:spPr bwMode="auto">
          <a:xfrm>
            <a:off x="4716784" y="5607273"/>
            <a:ext cx="3527623" cy="53975"/>
          </a:xfrm>
          <a:prstGeom prst="rect">
            <a:avLst/>
          </a:prstGeom>
          <a:solidFill>
            <a:srgbClr val="0000FF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250000"/>
              </a:lnSpc>
              <a:spcBef>
                <a:spcPct val="20000"/>
              </a:spcBef>
            </a:pPr>
            <a:endParaRPr kumimoji="0" lang="ko-KR" altLang="en-US" sz="100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5" name="Rectangle 56"/>
          <p:cNvSpPr>
            <a:spLocks noChangeArrowheads="1"/>
          </p:cNvSpPr>
          <p:nvPr/>
        </p:nvSpPr>
        <p:spPr bwMode="auto">
          <a:xfrm>
            <a:off x="4139952" y="3933825"/>
            <a:ext cx="1584176" cy="28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kumimoji="0" lang="en-US" altLang="ko-KR" sz="1000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ko-KR" altLang="en-US" sz="1000" dirty="0">
                <a:latin typeface="HY견고딕" pitchFamily="18" charset="-127"/>
                <a:ea typeface="HY견고딕" pitchFamily="18" charset="-127"/>
              </a:rPr>
              <a:t>단계 </a:t>
            </a:r>
            <a:r>
              <a:rPr kumimoji="0" lang="ko-KR" altLang="en-US" sz="1000" dirty="0" smtClean="0">
                <a:latin typeface="HY견고딕" pitchFamily="18" charset="-127"/>
                <a:ea typeface="HY견고딕" pitchFamily="18" charset="-127"/>
              </a:rPr>
              <a:t>수질분석</a:t>
            </a:r>
            <a:r>
              <a:rPr kumimoji="0" lang="en-US" altLang="ko-KR" sz="1000" dirty="0" smtClean="0">
                <a:latin typeface="HY견고딕" pitchFamily="18" charset="-127"/>
                <a:ea typeface="HY견고딕" pitchFamily="18" charset="-127"/>
              </a:rPr>
              <a:t>(6/8~19)</a:t>
            </a:r>
            <a:endParaRPr kumimoji="0"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6" name="Rectangle 56"/>
          <p:cNvSpPr>
            <a:spLocks noChangeArrowheads="1"/>
          </p:cNvSpPr>
          <p:nvPr/>
        </p:nvSpPr>
        <p:spPr bwMode="auto">
          <a:xfrm>
            <a:off x="5278909" y="4721076"/>
            <a:ext cx="195738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kumimoji="0" lang="en-US" altLang="ko-KR" sz="10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000" dirty="0">
                <a:latin typeface="HY견고딕" pitchFamily="18" charset="-127"/>
                <a:ea typeface="HY견고딕" pitchFamily="18" charset="-127"/>
              </a:rPr>
              <a:t>단계 활성탄 세척 및 중화</a:t>
            </a:r>
          </a:p>
        </p:txBody>
      </p:sp>
      <p:sp>
        <p:nvSpPr>
          <p:cNvPr id="79" name="아래쪽 화살표 설명선 74"/>
          <p:cNvSpPr>
            <a:spLocks noChangeArrowheads="1"/>
          </p:cNvSpPr>
          <p:nvPr/>
        </p:nvSpPr>
        <p:spPr bwMode="auto">
          <a:xfrm>
            <a:off x="7668964" y="5229448"/>
            <a:ext cx="1079500" cy="360362"/>
          </a:xfrm>
          <a:prstGeom prst="downArrowCallout">
            <a:avLst>
              <a:gd name="adj1" fmla="val 24963"/>
              <a:gd name="adj2" fmla="val 24963"/>
              <a:gd name="adj3" fmla="val 25023"/>
              <a:gd name="adj4" fmla="val 6497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altLang="ko-KR" sz="1200" dirty="0">
                <a:solidFill>
                  <a:srgbClr val="FF0000"/>
                </a:solidFill>
              </a:rPr>
              <a:t>2</a:t>
            </a:r>
            <a:r>
              <a:rPr lang="ko-KR" altLang="en-US" sz="1200" dirty="0" err="1">
                <a:solidFill>
                  <a:srgbClr val="FF0000"/>
                </a:solidFill>
              </a:rPr>
              <a:t>차통수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en-US" altLang="ko-KR" sz="1200" dirty="0" smtClean="0">
                <a:solidFill>
                  <a:srgbClr val="FF0000"/>
                </a:solidFill>
              </a:rPr>
              <a:t>9/30)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80" name="Rectangle 56"/>
          <p:cNvSpPr>
            <a:spLocks noChangeArrowheads="1"/>
          </p:cNvSpPr>
          <p:nvPr/>
        </p:nvSpPr>
        <p:spPr bwMode="auto">
          <a:xfrm>
            <a:off x="4152652" y="6183313"/>
            <a:ext cx="4091756" cy="53999"/>
          </a:xfrm>
          <a:prstGeom prst="rect">
            <a:avLst/>
          </a:prstGeom>
          <a:solidFill>
            <a:srgbClr val="0000FF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250000"/>
              </a:lnSpc>
              <a:spcBef>
                <a:spcPct val="20000"/>
              </a:spcBef>
            </a:pPr>
            <a:endParaRPr kumimoji="0" lang="ko-KR" altLang="en-US" sz="100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2" name="Rectangle 56"/>
          <p:cNvSpPr>
            <a:spLocks noChangeArrowheads="1"/>
          </p:cNvSpPr>
          <p:nvPr/>
        </p:nvSpPr>
        <p:spPr bwMode="auto">
          <a:xfrm>
            <a:off x="4139952" y="5956300"/>
            <a:ext cx="10207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kumimoji="0" lang="ko-KR" altLang="en-US" sz="1000" dirty="0" smtClean="0">
                <a:latin typeface="HY견고딕" pitchFamily="18" charset="-127"/>
                <a:ea typeface="HY견고딕" pitchFamily="18" charset="-127"/>
              </a:rPr>
              <a:t>교육훈련</a:t>
            </a:r>
            <a:endParaRPr kumimoji="0"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3" name="모서리가 둥근 직사각형 92"/>
          <p:cNvSpPr/>
          <p:nvPr/>
        </p:nvSpPr>
        <p:spPr bwMode="auto">
          <a:xfrm>
            <a:off x="2339752" y="2924944"/>
            <a:ext cx="1080120" cy="360040"/>
          </a:xfrm>
          <a:prstGeom prst="round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>
              <a:defRPr/>
            </a:pPr>
            <a:r>
              <a:rPr lang="ko-KR" altLang="en-US" sz="9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활성탄 </a:t>
            </a:r>
            <a:r>
              <a:rPr lang="ko-KR" altLang="en-US" sz="900" b="0" dirty="0" err="1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흡착지</a:t>
            </a:r>
            <a:endParaRPr lang="en-US" altLang="ko-KR" sz="900" b="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algn="ctr">
              <a:defRPr/>
            </a:pPr>
            <a:r>
              <a:rPr lang="ko-KR" altLang="en-US" sz="9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설비 완료</a:t>
            </a:r>
            <a:endParaRPr lang="ko-KR" altLang="en-US" sz="9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8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755367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아래쪽 화살표 설명선 74"/>
          <p:cNvSpPr>
            <a:spLocks noChangeArrowheads="1"/>
          </p:cNvSpPr>
          <p:nvPr/>
        </p:nvSpPr>
        <p:spPr bwMode="auto">
          <a:xfrm>
            <a:off x="4499992" y="5157192"/>
            <a:ext cx="1081088" cy="360362"/>
          </a:xfrm>
          <a:prstGeom prst="downArrowCallout">
            <a:avLst>
              <a:gd name="adj1" fmla="val 25000"/>
              <a:gd name="adj2" fmla="val 25000"/>
              <a:gd name="adj3" fmla="val 25023"/>
              <a:gd name="adj4" fmla="val 6497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1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차통수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en-US" altLang="ko-KR" sz="1200" dirty="0" smtClean="0">
                <a:solidFill>
                  <a:srgbClr val="FF0000"/>
                </a:solidFill>
              </a:rPr>
              <a:t>6/30)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83" name="Rectangle 56"/>
          <p:cNvSpPr>
            <a:spLocks noChangeArrowheads="1"/>
          </p:cNvSpPr>
          <p:nvPr/>
        </p:nvSpPr>
        <p:spPr bwMode="auto">
          <a:xfrm>
            <a:off x="4067944" y="5373216"/>
            <a:ext cx="195738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kumimoji="0" lang="ko-KR" altLang="en-US" sz="1000" dirty="0" smtClean="0">
                <a:latin typeface="HY견고딕" pitchFamily="18" charset="-127"/>
                <a:ea typeface="HY견고딕" pitchFamily="18" charset="-127"/>
              </a:rPr>
              <a:t>시험통수</a:t>
            </a:r>
            <a:r>
              <a:rPr kumimoji="0" lang="en-US" altLang="ko-KR" sz="1000" dirty="0" smtClean="0">
                <a:latin typeface="HY견고딕" pitchFamily="18" charset="-127"/>
                <a:ea typeface="HY견고딕" pitchFamily="18" charset="-127"/>
              </a:rPr>
              <a:t>(6/20)</a:t>
            </a:r>
            <a:endParaRPr kumimoji="0"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8" name="타원 77"/>
          <p:cNvSpPr/>
          <p:nvPr/>
        </p:nvSpPr>
        <p:spPr bwMode="auto">
          <a:xfrm>
            <a:off x="4605341" y="3573016"/>
            <a:ext cx="72008" cy="86297"/>
          </a:xfrm>
          <a:prstGeom prst="ellipse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6" name="Rectangle 56"/>
          <p:cNvSpPr>
            <a:spLocks noChangeArrowheads="1"/>
          </p:cNvSpPr>
          <p:nvPr/>
        </p:nvSpPr>
        <p:spPr bwMode="auto">
          <a:xfrm>
            <a:off x="5652120" y="3356992"/>
            <a:ext cx="1012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kumimoji="0" lang="en-US" altLang="ko-KR" sz="1000" dirty="0" smtClean="0">
                <a:latin typeface="HY견고딕" pitchFamily="18" charset="-127"/>
                <a:ea typeface="HY견고딕" pitchFamily="18" charset="-127"/>
              </a:rPr>
              <a:t>AOP</a:t>
            </a:r>
            <a:r>
              <a:rPr kumimoji="0" lang="ko-KR" altLang="en-US" sz="1000" dirty="0" smtClean="0">
                <a:latin typeface="HY견고딕" pitchFamily="18" charset="-127"/>
                <a:ea typeface="HY견고딕" pitchFamily="18" charset="-127"/>
              </a:rPr>
              <a:t>부하운전</a:t>
            </a:r>
            <a:endParaRPr kumimoji="0"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88" name="직선 연결선 87"/>
          <p:cNvCxnSpPr/>
          <p:nvPr/>
        </p:nvCxnSpPr>
        <p:spPr bwMode="auto">
          <a:xfrm flipV="1">
            <a:off x="5085904" y="3615320"/>
            <a:ext cx="2222400" cy="1651"/>
          </a:xfrm>
          <a:prstGeom prst="line">
            <a:avLst/>
          </a:prstGeom>
          <a:noFill/>
          <a:ln w="57150" cap="flat" cmpd="sng" algn="ctr">
            <a:solidFill>
              <a:srgbClr val="0000FF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84" name="타원 83"/>
          <p:cNvSpPr/>
          <p:nvPr/>
        </p:nvSpPr>
        <p:spPr bwMode="auto">
          <a:xfrm>
            <a:off x="5024441" y="3573016"/>
            <a:ext cx="72008" cy="86297"/>
          </a:xfrm>
          <a:prstGeom prst="ellipse">
            <a:avLst/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직사각형 52"/>
          <p:cNvSpPr/>
          <p:nvPr/>
        </p:nvSpPr>
        <p:spPr>
          <a:xfrm>
            <a:off x="1071915" y="692696"/>
            <a:ext cx="1146468" cy="402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개 요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54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55367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1107841" y="1916832"/>
            <a:ext cx="19159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시운전 현황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61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2002971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AutoShape 7"/>
          <p:cNvSpPr>
            <a:spLocks noChangeArrowheads="1"/>
          </p:cNvSpPr>
          <p:nvPr/>
        </p:nvSpPr>
        <p:spPr bwMode="auto">
          <a:xfrm>
            <a:off x="1115616" y="1088951"/>
            <a:ext cx="7632848" cy="755873"/>
          </a:xfrm>
          <a:prstGeom prst="roundRect">
            <a:avLst>
              <a:gd name="adj" fmla="val 9551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10800" anchor="ctr">
            <a:noAutofit/>
          </a:bodyPr>
          <a:lstStyle/>
          <a:p>
            <a:pPr lvl="0">
              <a:spcBef>
                <a:spcPts val="60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#2</a:t>
            </a:r>
            <a:r>
              <a:rPr lang="ko-KR" altLang="en-US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계열 응집침전지 및 모래여과지 공정에 대한 시운전을 통해 최적</a:t>
            </a:r>
            <a:endParaRPr lang="en-US" altLang="ko-KR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>
              <a:spcBef>
                <a:spcPts val="600"/>
              </a:spcBef>
            </a:pPr>
            <a:r>
              <a:rPr lang="ko-KR" altLang="en-US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운영방안을 도출 하고자 함</a:t>
            </a:r>
            <a:endParaRPr lang="en-US" altLang="ko-KR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grpSp>
        <p:nvGrpSpPr>
          <p:cNvPr id="66" name="그룹 10"/>
          <p:cNvGrpSpPr/>
          <p:nvPr/>
        </p:nvGrpSpPr>
        <p:grpSpPr>
          <a:xfrm>
            <a:off x="1317367" y="2492896"/>
            <a:ext cx="6855033" cy="3960440"/>
            <a:chOff x="1042988" y="2221258"/>
            <a:chExt cx="7694472" cy="4236021"/>
          </a:xfrm>
        </p:grpSpPr>
        <p:sp>
          <p:nvSpPr>
            <p:cNvPr id="67" name="TextBox 83"/>
            <p:cNvSpPr txBox="1">
              <a:spLocks noChangeArrowheads="1"/>
            </p:cNvSpPr>
            <p:nvPr/>
          </p:nvSpPr>
          <p:spPr bwMode="auto">
            <a:xfrm>
              <a:off x="2094418" y="2221258"/>
              <a:ext cx="5334503" cy="40241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0" tIns="72000" rIns="0" bIns="72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500" dirty="0" smtClean="0">
                  <a:latin typeface="맑은 고딕" pitchFamily="50" charset="-127"/>
                  <a:ea typeface="맑은 고딕" pitchFamily="50" charset="-127"/>
                </a:rPr>
                <a:t>충수</a:t>
              </a:r>
              <a:r>
                <a:rPr lang="en-US" altLang="ko-KR" sz="1500" dirty="0" smtClean="0"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500" dirty="0" smtClean="0">
                  <a:latin typeface="맑은 고딕" pitchFamily="50" charset="-127"/>
                  <a:ea typeface="맑은 고딕" pitchFamily="50" charset="-127"/>
                </a:rPr>
                <a:t>부하운전</a:t>
              </a:r>
              <a:r>
                <a:rPr lang="en-US" altLang="ko-KR" sz="1500" dirty="0" smtClean="0"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500" dirty="0" smtClean="0">
                  <a:latin typeface="맑은 고딕" pitchFamily="50" charset="-127"/>
                  <a:ea typeface="맑은 고딕" pitchFamily="50" charset="-127"/>
                </a:rPr>
                <a:t>여과지세척</a:t>
              </a:r>
              <a:r>
                <a:rPr lang="en-US" altLang="ko-KR" sz="1500" dirty="0" smtClean="0"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500" dirty="0" smtClean="0">
                  <a:latin typeface="맑은 고딕" pitchFamily="50" charset="-127"/>
                  <a:ea typeface="맑은 고딕" pitchFamily="50" charset="-127"/>
                </a:rPr>
                <a:t>감시제어 </a:t>
              </a:r>
              <a:r>
                <a:rPr lang="en-US" altLang="ko-KR" sz="1500" dirty="0" smtClean="0">
                  <a:latin typeface="맑은 고딕" pitchFamily="50" charset="-127"/>
                  <a:ea typeface="맑은 고딕" pitchFamily="50" charset="-127"/>
                </a:rPr>
                <a:t>TEST</a:t>
              </a:r>
              <a:endParaRPr lang="ko-KR" altLang="en-US" sz="15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8" name="TextBox 87"/>
            <p:cNvSpPr txBox="1">
              <a:spLocks noChangeArrowheads="1"/>
            </p:cNvSpPr>
            <p:nvPr/>
          </p:nvSpPr>
          <p:spPr bwMode="auto">
            <a:xfrm>
              <a:off x="1187450" y="2914425"/>
              <a:ext cx="2376488" cy="40241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72000" rIns="0" bIns="72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500" dirty="0"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1500" dirty="0">
                  <a:latin typeface="맑은 고딕" pitchFamily="50" charset="-127"/>
                  <a:ea typeface="맑은 고딕" pitchFamily="50" charset="-127"/>
                </a:rPr>
                <a:t>단계 연속부하 </a:t>
              </a:r>
              <a:r>
                <a:rPr lang="en-US" altLang="ko-KR" sz="1500" dirty="0">
                  <a:latin typeface="맑은 고딕" pitchFamily="50" charset="-127"/>
                  <a:ea typeface="맑은 고딕" pitchFamily="50" charset="-127"/>
                </a:rPr>
                <a:t>Test</a:t>
              </a:r>
              <a:endParaRPr lang="ko-KR" altLang="en-US" sz="15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9" name="TextBox 90"/>
            <p:cNvSpPr txBox="1">
              <a:spLocks noChangeArrowheads="1"/>
            </p:cNvSpPr>
            <p:nvPr/>
          </p:nvSpPr>
          <p:spPr bwMode="auto">
            <a:xfrm>
              <a:off x="1187450" y="3644900"/>
              <a:ext cx="2376488" cy="40241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72000" rIns="0" bIns="72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500" dirty="0"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500" dirty="0">
                  <a:latin typeface="맑은 고딕" pitchFamily="50" charset="-127"/>
                  <a:ea typeface="맑은 고딕" pitchFamily="50" charset="-127"/>
                </a:rPr>
                <a:t>단계 연속부하 </a:t>
              </a:r>
              <a:r>
                <a:rPr lang="en-US" altLang="ko-KR" sz="1500" dirty="0">
                  <a:latin typeface="맑은 고딕" pitchFamily="50" charset="-127"/>
                  <a:ea typeface="맑은 고딕" pitchFamily="50" charset="-127"/>
                </a:rPr>
                <a:t>Test</a:t>
              </a:r>
              <a:endParaRPr lang="ko-KR" altLang="en-US" sz="15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0" name="TextBox 91"/>
            <p:cNvSpPr txBox="1">
              <a:spLocks noChangeArrowheads="1"/>
            </p:cNvSpPr>
            <p:nvPr/>
          </p:nvSpPr>
          <p:spPr bwMode="auto">
            <a:xfrm>
              <a:off x="6264275" y="3068463"/>
              <a:ext cx="2447925" cy="40241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72000" rIns="0" bIns="72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500" dirty="0">
                  <a:latin typeface="맑은 고딕" pitchFamily="50" charset="-127"/>
                  <a:ea typeface="맑은 고딕" pitchFamily="50" charset="-127"/>
                </a:rPr>
                <a:t>여과지 자동운전 </a:t>
              </a:r>
              <a:r>
                <a:rPr lang="en-US" altLang="ko-KR" sz="1500" dirty="0">
                  <a:latin typeface="맑은 고딕" pitchFamily="50" charset="-127"/>
                  <a:ea typeface="맑은 고딕" pitchFamily="50" charset="-127"/>
                </a:rPr>
                <a:t>Test</a:t>
              </a:r>
              <a:endParaRPr lang="ko-KR" altLang="en-US" sz="15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1" name="양쪽 중괄호 97"/>
            <p:cNvSpPr>
              <a:spLocks noChangeArrowheads="1"/>
            </p:cNvSpPr>
            <p:nvPr/>
          </p:nvSpPr>
          <p:spPr bwMode="auto">
            <a:xfrm>
              <a:off x="3779838" y="3696724"/>
              <a:ext cx="2305049" cy="431800"/>
            </a:xfrm>
            <a:prstGeom prst="bracePair">
              <a:avLst>
                <a:gd name="adj" fmla="val 8333"/>
              </a:avLst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0" rIns="0" anchor="ctr"/>
            <a:lstStyle/>
            <a:p>
              <a:pPr algn="ctr" eaLnBrk="0" hangingPunct="0">
                <a:spcBef>
                  <a:spcPct val="20000"/>
                </a:spcBef>
              </a:pPr>
              <a:r>
                <a:rPr lang="en-US" altLang="ko-KR" sz="1400" dirty="0">
                  <a:latin typeface="맑은 고딕" pitchFamily="50" charset="-127"/>
                  <a:ea typeface="맑은 고딕" pitchFamily="50" charset="-127"/>
                </a:rPr>
                <a:t>6</a:t>
              </a:r>
              <a:r>
                <a:rPr lang="ko-KR" altLang="en-US" sz="1400" dirty="0">
                  <a:latin typeface="맑은 고딕" pitchFamily="50" charset="-127"/>
                  <a:ea typeface="맑은 고딕" pitchFamily="50" charset="-127"/>
                </a:rPr>
                <a:t>지씩 연속 </a:t>
              </a:r>
              <a:r>
                <a:rPr lang="ko-KR" altLang="en-US" sz="1400" dirty="0" err="1" smtClean="0">
                  <a:latin typeface="맑은 고딕" pitchFamily="50" charset="-127"/>
                  <a:ea typeface="맑은 고딕" pitchFamily="50" charset="-127"/>
                </a:rPr>
                <a:t>부하시</a:t>
              </a:r>
              <a:r>
                <a:rPr lang="ko-KR" altLang="en-US" sz="1400" dirty="0" smtClean="0">
                  <a:latin typeface="맑은 고딕" pitchFamily="50" charset="-127"/>
                  <a:ea typeface="맑은 고딕" pitchFamily="50" charset="-127"/>
                </a:rPr>
                <a:t> 완료</a:t>
              </a:r>
              <a:endParaRPr lang="en-US" altLang="ko-KR" sz="14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2" name="TextBox 99"/>
            <p:cNvSpPr txBox="1">
              <a:spLocks noChangeArrowheads="1"/>
            </p:cNvSpPr>
            <p:nvPr/>
          </p:nvSpPr>
          <p:spPr bwMode="auto">
            <a:xfrm>
              <a:off x="1187450" y="4437063"/>
              <a:ext cx="2376488" cy="40241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72000" rIns="0" bIns="72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500" dirty="0">
                  <a:latin typeface="맑은 고딕" pitchFamily="50" charset="-127"/>
                  <a:ea typeface="맑은 고딕" pitchFamily="50" charset="-127"/>
                </a:rPr>
                <a:t>공인기관수질분석</a:t>
              </a:r>
            </a:p>
          </p:txBody>
        </p:sp>
        <p:sp>
          <p:nvSpPr>
            <p:cNvPr id="73" name="아래쪽 화살표 101"/>
            <p:cNvSpPr>
              <a:spLocks noChangeArrowheads="1"/>
            </p:cNvSpPr>
            <p:nvPr/>
          </p:nvSpPr>
          <p:spPr bwMode="auto">
            <a:xfrm>
              <a:off x="2124075" y="2717156"/>
              <a:ext cx="360363" cy="2159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5400" algn="ctr">
              <a:noFill/>
              <a:round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250000"/>
                </a:lnSpc>
              </a:pPr>
              <a:endParaRPr lang="ko-KR" altLang="en-US" sz="1800" b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4" name="아래쪽 화살표 104"/>
            <p:cNvSpPr>
              <a:spLocks noChangeArrowheads="1"/>
            </p:cNvSpPr>
            <p:nvPr/>
          </p:nvSpPr>
          <p:spPr bwMode="auto">
            <a:xfrm>
              <a:off x="7308850" y="2809330"/>
              <a:ext cx="358775" cy="2159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5400" algn="ctr">
              <a:noFill/>
              <a:round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250000"/>
                </a:lnSpc>
              </a:pPr>
              <a:endParaRPr lang="ko-KR" altLang="en-US" sz="1800" b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5" name="양쪽 중괄호 105"/>
            <p:cNvSpPr>
              <a:spLocks noChangeArrowheads="1"/>
            </p:cNvSpPr>
            <p:nvPr/>
          </p:nvSpPr>
          <p:spPr bwMode="auto">
            <a:xfrm>
              <a:off x="7590572" y="2275780"/>
              <a:ext cx="935038" cy="287338"/>
            </a:xfrm>
            <a:prstGeom prst="bracePair">
              <a:avLst>
                <a:gd name="adj" fmla="val 8333"/>
              </a:avLst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0" rIns="0" anchor="ctr"/>
            <a:lstStyle/>
            <a:p>
              <a:pPr algn="ctr" eaLnBrk="0" hangingPunct="0">
                <a:spcBef>
                  <a:spcPct val="20000"/>
                </a:spcBef>
              </a:pPr>
              <a:r>
                <a:rPr lang="ko-KR" altLang="en-US" sz="1400" dirty="0" smtClean="0">
                  <a:latin typeface="맑은 고딕" pitchFamily="50" charset="-127"/>
                  <a:ea typeface="맑은 고딕" pitchFamily="50" charset="-127"/>
                </a:rPr>
                <a:t>완료</a:t>
              </a:r>
              <a:endParaRPr lang="en-US" altLang="ko-KR" sz="14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6" name="TextBox 106"/>
            <p:cNvSpPr txBox="1">
              <a:spLocks noChangeArrowheads="1"/>
            </p:cNvSpPr>
            <p:nvPr/>
          </p:nvSpPr>
          <p:spPr bwMode="auto">
            <a:xfrm>
              <a:off x="1187450" y="5208588"/>
              <a:ext cx="2376488" cy="402419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72000" rIns="0" bIns="72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500" dirty="0"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1500" dirty="0">
                  <a:latin typeface="맑은 고딕" pitchFamily="50" charset="-127"/>
                  <a:ea typeface="맑은 고딕" pitchFamily="50" charset="-127"/>
                </a:rPr>
                <a:t>단계 연속부하 </a:t>
              </a:r>
              <a:r>
                <a:rPr lang="en-US" altLang="ko-KR" sz="1500" dirty="0">
                  <a:latin typeface="맑은 고딕" pitchFamily="50" charset="-127"/>
                  <a:ea typeface="맑은 고딕" pitchFamily="50" charset="-127"/>
                </a:rPr>
                <a:t>Test</a:t>
              </a:r>
              <a:endParaRPr lang="ko-KR" altLang="en-US" sz="15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7" name="양쪽 중괄호 108"/>
            <p:cNvSpPr>
              <a:spLocks noChangeArrowheads="1"/>
            </p:cNvSpPr>
            <p:nvPr/>
          </p:nvSpPr>
          <p:spPr bwMode="auto">
            <a:xfrm>
              <a:off x="3779838" y="4437063"/>
              <a:ext cx="2305049" cy="384628"/>
            </a:xfrm>
            <a:prstGeom prst="bracePair">
              <a:avLst>
                <a:gd name="adj" fmla="val 8333"/>
              </a:avLst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0" rIns="0" anchor="ctr"/>
            <a:lstStyle/>
            <a:p>
              <a:pPr algn="ctr" eaLnBrk="0" hangingPunct="0">
                <a:spcBef>
                  <a:spcPct val="20000"/>
                </a:spcBef>
              </a:pPr>
              <a:r>
                <a:rPr lang="ko-KR" altLang="en-US" sz="1400" dirty="0" err="1" smtClean="0">
                  <a:latin typeface="맑은 고딕" pitchFamily="50" charset="-127"/>
                  <a:ea typeface="맑은 고딕" pitchFamily="50" charset="-127"/>
                </a:rPr>
                <a:t>먹는물</a:t>
              </a:r>
              <a:r>
                <a:rPr lang="ko-KR" altLang="en-US" sz="1400" dirty="0" smtClean="0">
                  <a:latin typeface="맑은 고딕" pitchFamily="50" charset="-127"/>
                  <a:ea typeface="맑은 고딕" pitchFamily="50" charset="-127"/>
                </a:rPr>
                <a:t> 수질기준 적합</a:t>
              </a:r>
              <a:endParaRPr lang="ko-KR" altLang="en-US" sz="14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8" name="양쪽 중괄호 109"/>
            <p:cNvSpPr>
              <a:spLocks noChangeArrowheads="1"/>
            </p:cNvSpPr>
            <p:nvPr/>
          </p:nvSpPr>
          <p:spPr bwMode="auto">
            <a:xfrm>
              <a:off x="3779838" y="5237095"/>
              <a:ext cx="3826060" cy="431801"/>
            </a:xfrm>
            <a:prstGeom prst="bracePair">
              <a:avLst>
                <a:gd name="adj" fmla="val 8333"/>
              </a:avLst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0" rIns="0" anchor="ctr"/>
            <a:lstStyle/>
            <a:p>
              <a:pPr algn="ctr" eaLnBrk="0" hangingPunct="0">
                <a:spcBef>
                  <a:spcPct val="20000"/>
                </a:spcBef>
              </a:pPr>
              <a:r>
                <a:rPr lang="en-US" altLang="ko-KR" sz="1400" dirty="0" smtClean="0"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400" dirty="0" smtClean="0">
                  <a:latin typeface="맑은 고딕" pitchFamily="50" charset="-127"/>
                  <a:ea typeface="맑은 고딕" pitchFamily="50" charset="-127"/>
                </a:rPr>
                <a:t>계열 표준정수처리공정 연속부하운전</a:t>
              </a:r>
              <a:endParaRPr lang="ko-KR" altLang="en-US" sz="14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9" name="아래쪽 화살표 117"/>
            <p:cNvSpPr>
              <a:spLocks noChangeArrowheads="1"/>
            </p:cNvSpPr>
            <p:nvPr/>
          </p:nvSpPr>
          <p:spPr bwMode="auto">
            <a:xfrm>
              <a:off x="2124075" y="3387725"/>
              <a:ext cx="360363" cy="2159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5400" algn="ctr">
              <a:noFill/>
              <a:round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250000"/>
                </a:lnSpc>
              </a:pPr>
              <a:endParaRPr lang="ko-KR" altLang="en-US" sz="1800" b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0" name="아래쪽 화살표 118"/>
            <p:cNvSpPr>
              <a:spLocks noChangeArrowheads="1"/>
            </p:cNvSpPr>
            <p:nvPr/>
          </p:nvSpPr>
          <p:spPr bwMode="auto">
            <a:xfrm>
              <a:off x="2124075" y="4168775"/>
              <a:ext cx="360363" cy="2159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5400" algn="ctr">
              <a:noFill/>
              <a:round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250000"/>
                </a:lnSpc>
              </a:pPr>
              <a:endParaRPr lang="ko-KR" altLang="en-US" sz="1800" b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1" name="아래쪽 화살표 119"/>
            <p:cNvSpPr>
              <a:spLocks noChangeArrowheads="1"/>
            </p:cNvSpPr>
            <p:nvPr/>
          </p:nvSpPr>
          <p:spPr bwMode="auto">
            <a:xfrm>
              <a:off x="2124075" y="4926010"/>
              <a:ext cx="360363" cy="2159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5400" algn="ctr">
              <a:noFill/>
              <a:round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250000"/>
                </a:lnSpc>
              </a:pPr>
              <a:endParaRPr lang="ko-KR" altLang="en-US" sz="1800" b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2" name="TextBox 120"/>
            <p:cNvSpPr txBox="1">
              <a:spLocks noChangeArrowheads="1"/>
            </p:cNvSpPr>
            <p:nvPr/>
          </p:nvSpPr>
          <p:spPr bwMode="auto">
            <a:xfrm>
              <a:off x="1220660" y="6054860"/>
              <a:ext cx="7516800" cy="40241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0" tIns="72000" rIns="0" bIns="72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500" dirty="0">
                  <a:latin typeface="맑은 고딕" pitchFamily="50" charset="-127"/>
                  <a:ea typeface="맑은 고딕" pitchFamily="50" charset="-127"/>
                </a:rPr>
                <a:t>신설 </a:t>
              </a:r>
              <a:r>
                <a:rPr lang="en-US" altLang="ko-KR" sz="1500" dirty="0"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500" dirty="0">
                  <a:latin typeface="맑은 고딕" pitchFamily="50" charset="-127"/>
                  <a:ea typeface="맑은 고딕" pitchFamily="50" charset="-127"/>
                </a:rPr>
                <a:t>계열 시운전 </a:t>
              </a:r>
              <a:r>
                <a:rPr lang="ko-KR" altLang="en-US" sz="1500" dirty="0" err="1" smtClean="0">
                  <a:latin typeface="맑은 고딕" pitchFamily="50" charset="-127"/>
                  <a:ea typeface="맑은 고딕" pitchFamily="50" charset="-127"/>
                </a:rPr>
                <a:t>완료후</a:t>
              </a:r>
              <a:r>
                <a:rPr lang="ko-KR" altLang="en-US" sz="150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500" dirty="0" err="1" smtClean="0">
                  <a:latin typeface="맑은 고딕" pitchFamily="50" charset="-127"/>
                  <a:ea typeface="맑은 고딕" pitchFamily="50" charset="-127"/>
                </a:rPr>
                <a:t>성능보증위한</a:t>
              </a:r>
              <a:r>
                <a:rPr lang="ko-KR" altLang="en-US" sz="1500" dirty="0" smtClean="0">
                  <a:latin typeface="맑은 고딕" pitchFamily="50" charset="-127"/>
                  <a:ea typeface="맑은 고딕" pitchFamily="50" charset="-127"/>
                </a:rPr>
                <a:t> 시설개선</a:t>
              </a:r>
              <a:endParaRPr lang="ko-KR" altLang="en-US" sz="15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3" name="아래쪽 화살표 121"/>
            <p:cNvSpPr>
              <a:spLocks noChangeArrowheads="1"/>
            </p:cNvSpPr>
            <p:nvPr/>
          </p:nvSpPr>
          <p:spPr bwMode="auto">
            <a:xfrm>
              <a:off x="2124075" y="5643863"/>
              <a:ext cx="360363" cy="2159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5400" algn="ctr">
              <a:noFill/>
              <a:round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250000"/>
                </a:lnSpc>
              </a:pPr>
              <a:endParaRPr lang="ko-KR" altLang="en-US" sz="1800" b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4" name="아래쪽 화살표 122"/>
            <p:cNvSpPr>
              <a:spLocks noChangeArrowheads="1"/>
            </p:cNvSpPr>
            <p:nvPr/>
          </p:nvSpPr>
          <p:spPr bwMode="auto">
            <a:xfrm>
              <a:off x="7318375" y="3589393"/>
              <a:ext cx="360363" cy="2159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5400" algn="ctr">
              <a:noFill/>
              <a:round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250000"/>
                </a:lnSpc>
              </a:pPr>
              <a:endParaRPr lang="ko-KR" altLang="en-US" sz="1800" b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5" name="TextBox 123"/>
            <p:cNvSpPr txBox="1">
              <a:spLocks noChangeArrowheads="1"/>
            </p:cNvSpPr>
            <p:nvPr/>
          </p:nvSpPr>
          <p:spPr bwMode="auto">
            <a:xfrm>
              <a:off x="6289535" y="3897467"/>
              <a:ext cx="2447925" cy="649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72000" rIns="0" bIns="72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500" dirty="0" err="1">
                  <a:latin typeface="맑은 고딕" pitchFamily="50" charset="-127"/>
                  <a:ea typeface="맑은 고딕" pitchFamily="50" charset="-127"/>
                </a:rPr>
                <a:t>계측기</a:t>
              </a:r>
              <a:r>
                <a:rPr lang="en-US" altLang="ko-KR" sz="1500" dirty="0"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500" dirty="0">
                  <a:latin typeface="맑은 고딕" pitchFamily="50" charset="-127"/>
                  <a:ea typeface="맑은 고딕" pitchFamily="50" charset="-127"/>
                </a:rPr>
                <a:t>자동운전 </a:t>
              </a:r>
              <a:r>
                <a:rPr lang="ko-KR" altLang="en-US" sz="1500" dirty="0" smtClean="0">
                  <a:latin typeface="맑은 고딕" pitchFamily="50" charset="-127"/>
                  <a:ea typeface="맑은 고딕" pitchFamily="50" charset="-127"/>
                </a:rPr>
                <a:t>등</a:t>
              </a:r>
              <a:r>
                <a:rPr lang="en-US" altLang="ko-KR" sz="1500" dirty="0" smtClean="0"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lang="en-US" altLang="ko-KR" sz="1500" dirty="0" smtClean="0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500" dirty="0" smtClean="0">
                  <a:latin typeface="맑은 고딕" pitchFamily="50" charset="-127"/>
                  <a:ea typeface="맑은 고딕" pitchFamily="50" charset="-127"/>
                </a:rPr>
                <a:t>신뢰성 </a:t>
              </a:r>
              <a:r>
                <a:rPr lang="en-US" altLang="ko-KR" sz="1500" dirty="0" smtClean="0">
                  <a:latin typeface="맑은 고딕" pitchFamily="50" charset="-127"/>
                  <a:ea typeface="맑은 고딕" pitchFamily="50" charset="-127"/>
                </a:rPr>
                <a:t>Test </a:t>
              </a:r>
              <a:r>
                <a:rPr lang="ko-KR" altLang="en-US" sz="1500" dirty="0" smtClean="0">
                  <a:latin typeface="맑은 고딕" pitchFamily="50" charset="-127"/>
                  <a:ea typeface="맑은 고딕" pitchFamily="50" charset="-127"/>
                </a:rPr>
                <a:t>확인</a:t>
              </a:r>
              <a:endParaRPr lang="en-US" altLang="ko-KR" sz="15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6" name="직사각형 35"/>
            <p:cNvSpPr>
              <a:spLocks noChangeArrowheads="1"/>
            </p:cNvSpPr>
            <p:nvPr/>
          </p:nvSpPr>
          <p:spPr bwMode="auto">
            <a:xfrm>
              <a:off x="1042988" y="5162185"/>
              <a:ext cx="6805388" cy="755965"/>
            </a:xfrm>
            <a:prstGeom prst="rect">
              <a:avLst/>
            </a:prstGeom>
            <a:noFill/>
            <a:ln w="28575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250000"/>
                </a:lnSpc>
              </a:pPr>
              <a:endParaRPr lang="ko-KR" altLang="en-US" sz="1800" b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cxnSp>
        <p:nvCxnSpPr>
          <p:cNvPr id="88" name="직선 연결선 87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31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5151859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</a:rPr>
              <a:t>표준정수공정 시운전 추진 현황</a:t>
            </a:r>
            <a:endParaRPr lang="ko-KR" altLang="en-US" sz="2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직사각형 52"/>
          <p:cNvSpPr/>
          <p:nvPr/>
        </p:nvSpPr>
        <p:spPr>
          <a:xfrm>
            <a:off x="1071915" y="765865"/>
            <a:ext cx="321205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시운전 개요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54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29" y="828536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8" name="직선 연결선 87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4916884"/>
              </p:ext>
            </p:extLst>
          </p:nvPr>
        </p:nvGraphicFramePr>
        <p:xfrm>
          <a:off x="1187624" y="1358392"/>
          <a:ext cx="7560840" cy="4776432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440160"/>
                <a:gridCol w="5256584"/>
                <a:gridCol w="864096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구 분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주 요</a:t>
                      </a:r>
                      <a:r>
                        <a:rPr lang="ko-KR" altLang="en-US" sz="1500" baseline="0" dirty="0" smtClean="0"/>
                        <a:t> </a:t>
                      </a:r>
                      <a:r>
                        <a:rPr lang="ko-KR" altLang="en-US" sz="1500" dirty="0" smtClean="0"/>
                        <a:t>내  용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비 고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579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시 운 전</a:t>
                      </a:r>
                      <a:endParaRPr lang="en-US" altLang="ko-KR" sz="1500" dirty="0" smtClean="0"/>
                    </a:p>
                    <a:p>
                      <a:pPr algn="ctr" latinLnBrk="1"/>
                      <a:r>
                        <a:rPr lang="ko-KR" altLang="en-US" sz="1500" dirty="0" smtClean="0"/>
                        <a:t>기     간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500" dirty="0" smtClean="0"/>
                        <a:t>2015</a:t>
                      </a:r>
                      <a:r>
                        <a:rPr lang="ko-KR" altLang="en-US" sz="1500" dirty="0" smtClean="0"/>
                        <a:t>년 </a:t>
                      </a:r>
                      <a:r>
                        <a:rPr lang="en-US" altLang="ko-KR" sz="1500" dirty="0" smtClean="0"/>
                        <a:t>5</a:t>
                      </a:r>
                      <a:r>
                        <a:rPr lang="ko-KR" altLang="en-US" sz="1500" dirty="0" smtClean="0"/>
                        <a:t>월 </a:t>
                      </a:r>
                      <a:r>
                        <a:rPr lang="en-US" altLang="ko-KR" sz="1500" dirty="0" smtClean="0"/>
                        <a:t>14</a:t>
                      </a:r>
                      <a:r>
                        <a:rPr lang="ko-KR" altLang="en-US" sz="1500" dirty="0" smtClean="0"/>
                        <a:t>일</a:t>
                      </a:r>
                      <a:r>
                        <a:rPr lang="en-US" altLang="ko-KR" sz="1500" dirty="0" smtClean="0"/>
                        <a:t> ~ 5</a:t>
                      </a:r>
                      <a:r>
                        <a:rPr lang="ko-KR" altLang="en-US" sz="1500" dirty="0" smtClean="0"/>
                        <a:t>월 </a:t>
                      </a:r>
                      <a:r>
                        <a:rPr lang="en-US" altLang="ko-KR" sz="1500" dirty="0" smtClean="0"/>
                        <a:t>24</a:t>
                      </a:r>
                      <a:r>
                        <a:rPr lang="ko-KR" altLang="en-US" sz="1500" dirty="0" smtClean="0"/>
                        <a:t>일 </a:t>
                      </a:r>
                      <a:r>
                        <a:rPr lang="en-US" altLang="ko-KR" sz="1500" dirty="0" smtClean="0"/>
                        <a:t>(11</a:t>
                      </a:r>
                      <a:r>
                        <a:rPr lang="ko-KR" altLang="en-US" sz="1500" dirty="0" smtClean="0"/>
                        <a:t>일간</a:t>
                      </a:r>
                      <a:r>
                        <a:rPr lang="en-US" altLang="ko-KR" sz="1500" dirty="0" smtClean="0"/>
                        <a:t>)</a:t>
                      </a:r>
                      <a:endParaRPr lang="ko-KR" altLang="en-US" sz="15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시 운 전</a:t>
                      </a:r>
                      <a:endParaRPr lang="en-US" altLang="ko-KR" sz="1500" dirty="0" smtClean="0"/>
                    </a:p>
                    <a:p>
                      <a:pPr algn="ctr" latinLnBrk="1"/>
                      <a:r>
                        <a:rPr lang="ko-KR" altLang="en-US" sz="1500" dirty="0" smtClean="0"/>
                        <a:t>유     량</a:t>
                      </a:r>
                      <a:endParaRPr lang="ko-KR" altLang="en-US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500" dirty="0" smtClean="0"/>
                        <a:t>240,000 ㎥/</a:t>
                      </a:r>
                      <a:r>
                        <a:rPr lang="ko-KR" altLang="en-US" sz="1500" dirty="0" smtClean="0"/>
                        <a:t>일 </a:t>
                      </a:r>
                      <a:r>
                        <a:rPr lang="en-US" altLang="ko-KR" sz="1500" dirty="0" smtClean="0"/>
                        <a:t>~ 367,500 ㎥/</a:t>
                      </a:r>
                      <a:r>
                        <a:rPr lang="ko-KR" altLang="en-US" sz="1500" dirty="0" smtClean="0"/>
                        <a:t>일</a:t>
                      </a:r>
                      <a:r>
                        <a:rPr lang="en-US" altLang="ko-KR" sz="1500" dirty="0" smtClean="0"/>
                        <a:t>(</a:t>
                      </a:r>
                      <a:r>
                        <a:rPr lang="ko-KR" altLang="en-US" sz="1500" dirty="0" smtClean="0"/>
                        <a:t>점진적 유량증가</a:t>
                      </a:r>
                      <a:r>
                        <a:rPr lang="en-US" altLang="ko-KR" sz="1500" dirty="0" smtClean="0"/>
                        <a:t>)</a:t>
                      </a:r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500" baseline="0" dirty="0" smtClean="0"/>
                        <a:t>  - </a:t>
                      </a:r>
                      <a:r>
                        <a:rPr lang="ko-KR" altLang="en-US" sz="1500" baseline="0" dirty="0" smtClean="0"/>
                        <a:t>유량증가에 따른 </a:t>
                      </a:r>
                      <a:r>
                        <a:rPr lang="ko-KR" altLang="en-US" sz="1500" baseline="0" dirty="0" err="1" smtClean="0"/>
                        <a:t>침전수</a:t>
                      </a:r>
                      <a:r>
                        <a:rPr lang="ko-KR" altLang="en-US" sz="1500" baseline="0" dirty="0" smtClean="0"/>
                        <a:t> 및 </a:t>
                      </a:r>
                      <a:r>
                        <a:rPr lang="ko-KR" altLang="en-US" sz="1500" baseline="0" dirty="0" err="1" smtClean="0"/>
                        <a:t>여과수</a:t>
                      </a:r>
                      <a:r>
                        <a:rPr lang="ko-KR" altLang="en-US" sz="1500" baseline="0" dirty="0" smtClean="0"/>
                        <a:t> </a:t>
                      </a:r>
                      <a:r>
                        <a:rPr lang="ko-KR" altLang="en-US" sz="1500" baseline="0" dirty="0" err="1" smtClean="0"/>
                        <a:t>탁도변화</a:t>
                      </a:r>
                      <a:r>
                        <a:rPr lang="ko-KR" altLang="en-US" sz="1500" baseline="0" dirty="0" smtClean="0"/>
                        <a:t> 확인</a:t>
                      </a:r>
                      <a:endParaRPr lang="en-US" altLang="ko-KR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956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시 운 전</a:t>
                      </a:r>
                      <a:endParaRPr lang="en-US" altLang="ko-KR" sz="1500" dirty="0" smtClean="0"/>
                    </a:p>
                    <a:p>
                      <a:pPr algn="ctr" latinLnBrk="1"/>
                      <a:r>
                        <a:rPr lang="ko-KR" altLang="en-US" sz="1500" dirty="0" smtClean="0"/>
                        <a:t>수질기준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smtClean="0"/>
                        <a:t>침전지 </a:t>
                      </a:r>
                      <a:r>
                        <a:rPr lang="ko-KR" altLang="en-US" sz="1500" dirty="0" err="1" smtClean="0"/>
                        <a:t>유출탁도</a:t>
                      </a:r>
                      <a:r>
                        <a:rPr lang="en-US" altLang="ko-KR" sz="1500" baseline="0" dirty="0" smtClean="0"/>
                        <a:t> </a:t>
                      </a:r>
                      <a:r>
                        <a:rPr lang="en-US" altLang="ko-KR" sz="1500" dirty="0" smtClean="0"/>
                        <a:t>1 NTU</a:t>
                      </a:r>
                      <a:r>
                        <a:rPr lang="ko-KR" altLang="en-US" sz="1500" dirty="0" smtClean="0"/>
                        <a:t>이하</a:t>
                      </a:r>
                      <a:endParaRPr lang="en-US" altLang="ko-KR" sz="1500" dirty="0" smtClean="0"/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smtClean="0"/>
                        <a:t>여과지 </a:t>
                      </a:r>
                      <a:r>
                        <a:rPr lang="ko-KR" altLang="en-US" sz="1500" dirty="0" err="1" smtClean="0"/>
                        <a:t>유출탁도</a:t>
                      </a:r>
                      <a:r>
                        <a:rPr lang="ko-KR" altLang="en-US" sz="1500" dirty="0" smtClean="0"/>
                        <a:t> </a:t>
                      </a:r>
                      <a:r>
                        <a:rPr lang="en-US" altLang="ko-KR" sz="1500" dirty="0" smtClean="0"/>
                        <a:t>0.08 NTU</a:t>
                      </a:r>
                      <a:r>
                        <a:rPr lang="ko-KR" altLang="en-US" sz="1500" dirty="0" smtClean="0"/>
                        <a:t>이하</a:t>
                      </a:r>
                      <a:endParaRPr lang="en-US" altLang="ko-KR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8640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약     품</a:t>
                      </a:r>
                      <a:endParaRPr lang="en-US" altLang="ko-KR" sz="1500" dirty="0" smtClean="0"/>
                    </a:p>
                    <a:p>
                      <a:pPr algn="ctr" latinLnBrk="1"/>
                      <a:r>
                        <a:rPr lang="ko-KR" altLang="en-US" sz="1500" dirty="0" smtClean="0"/>
                        <a:t>주입방법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smtClean="0"/>
                        <a:t> </a:t>
                      </a:r>
                      <a:r>
                        <a:rPr lang="ko-KR" altLang="en-US" sz="1500" dirty="0" err="1" smtClean="0"/>
                        <a:t>착수정</a:t>
                      </a:r>
                      <a:r>
                        <a:rPr lang="ko-KR" altLang="en-US" sz="1500" dirty="0" smtClean="0"/>
                        <a:t> 주입</a:t>
                      </a:r>
                      <a:endParaRPr lang="en-US" altLang="ko-KR" sz="1500" dirty="0" smtClean="0"/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   </a:t>
                      </a:r>
                      <a:r>
                        <a:rPr lang="en-US" altLang="ko-KR" sz="1500" dirty="0" smtClean="0"/>
                        <a:t>- 2</a:t>
                      </a:r>
                      <a:r>
                        <a:rPr lang="ko-KR" altLang="en-US" sz="1500" dirty="0" smtClean="0"/>
                        <a:t>계열 </a:t>
                      </a:r>
                      <a:r>
                        <a:rPr lang="ko-KR" altLang="en-US" sz="1500" dirty="0" err="1" smtClean="0"/>
                        <a:t>부하증가시</a:t>
                      </a:r>
                      <a:r>
                        <a:rPr lang="en-US" altLang="ko-KR" sz="1500" dirty="0" smtClean="0"/>
                        <a:t>(3</a:t>
                      </a:r>
                      <a:r>
                        <a:rPr lang="ko-KR" altLang="en-US" sz="1500" dirty="0" smtClean="0"/>
                        <a:t>계열 물량감소</a:t>
                      </a:r>
                      <a:r>
                        <a:rPr lang="en-US" altLang="ko-KR" sz="1500" dirty="0" smtClean="0"/>
                        <a:t>)</a:t>
                      </a:r>
                      <a:r>
                        <a:rPr lang="ko-KR" altLang="en-US" sz="1500" dirty="0" smtClean="0"/>
                        <a:t> 약품투입량 조절</a:t>
                      </a:r>
                      <a:endParaRPr lang="en-US" altLang="ko-KR" sz="1500" dirty="0" smtClean="0"/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500" dirty="0" smtClean="0"/>
                        <a:t>    </a:t>
                      </a:r>
                      <a:r>
                        <a:rPr lang="ko-KR" altLang="en-US" sz="1500" dirty="0" smtClean="0"/>
                        <a:t> 어려움</a:t>
                      </a:r>
                      <a:r>
                        <a:rPr lang="en-US" altLang="ko-KR" sz="1500" dirty="0" smtClean="0"/>
                        <a:t> (</a:t>
                      </a:r>
                      <a:r>
                        <a:rPr lang="ko-KR" altLang="en-US" sz="1500" dirty="0" err="1" smtClean="0"/>
                        <a:t>약품주입기</a:t>
                      </a:r>
                      <a:r>
                        <a:rPr lang="ko-KR" altLang="en-US" sz="1500" dirty="0" smtClean="0"/>
                        <a:t> 투입범위 미달</a:t>
                      </a:r>
                      <a:r>
                        <a:rPr lang="en-US" altLang="ko-KR" sz="1500" dirty="0" smtClean="0"/>
                        <a:t>)</a:t>
                      </a:r>
                      <a:endParaRPr lang="en-US" altLang="ko-KR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7920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약품종류 및</a:t>
                      </a:r>
                      <a:endParaRPr lang="en-US" altLang="ko-KR" sz="1500" dirty="0" smtClean="0"/>
                    </a:p>
                    <a:p>
                      <a:pPr algn="ctr" latinLnBrk="1"/>
                      <a:r>
                        <a:rPr lang="ko-KR" altLang="en-US" sz="1500" dirty="0" smtClean="0"/>
                        <a:t>약품주입량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smtClean="0"/>
                        <a:t>약품은 </a:t>
                      </a:r>
                      <a:r>
                        <a:rPr lang="en-US" altLang="ko-KR" sz="1500" dirty="0" err="1" smtClean="0"/>
                        <a:t>PACl</a:t>
                      </a:r>
                      <a:r>
                        <a:rPr lang="en-US" altLang="ko-KR" sz="1500" dirty="0" smtClean="0"/>
                        <a:t> </a:t>
                      </a:r>
                      <a:r>
                        <a:rPr lang="ko-KR" altLang="en-US" sz="1500" dirty="0" smtClean="0"/>
                        <a:t>사용</a:t>
                      </a:r>
                      <a:endParaRPr lang="en-US" altLang="ko-KR" sz="1500" dirty="0" smtClean="0"/>
                    </a:p>
                    <a:p>
                      <a:pPr marL="88900" marR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err="1" smtClean="0"/>
                        <a:t>주입율</a:t>
                      </a:r>
                      <a:r>
                        <a:rPr lang="ko-KR" altLang="en-US" sz="1500" dirty="0" smtClean="0"/>
                        <a:t> </a:t>
                      </a:r>
                      <a:r>
                        <a:rPr lang="en-US" altLang="ko-KR" sz="1500" dirty="0" smtClean="0"/>
                        <a:t>: </a:t>
                      </a:r>
                      <a:r>
                        <a:rPr lang="ko-KR" altLang="en-US" sz="1500" dirty="0" smtClean="0"/>
                        <a:t>정수센터 </a:t>
                      </a:r>
                      <a:r>
                        <a:rPr lang="ko-KR" altLang="en-US" sz="1500" dirty="0" err="1" smtClean="0"/>
                        <a:t>주입율</a:t>
                      </a:r>
                      <a:r>
                        <a:rPr lang="ko-KR" altLang="en-US" sz="1500" dirty="0" smtClean="0"/>
                        <a:t> 기준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 smtClean="0"/>
                        <a:t> 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8640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여과지 운전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500" dirty="0" smtClean="0"/>
                        <a:t>11</a:t>
                      </a:r>
                      <a:r>
                        <a:rPr lang="ko-KR" altLang="en-US" sz="1500" dirty="0" smtClean="0"/>
                        <a:t>개지 </a:t>
                      </a:r>
                      <a:r>
                        <a:rPr lang="ko-KR" altLang="en-US" sz="1500" dirty="0" err="1" smtClean="0"/>
                        <a:t>상시운전</a:t>
                      </a:r>
                      <a:endParaRPr lang="en-US" altLang="ko-KR" sz="1500" dirty="0" smtClean="0"/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500" baseline="0" dirty="0" smtClean="0"/>
                        <a:t>   - </a:t>
                      </a:r>
                      <a:r>
                        <a:rPr lang="ko-KR" altLang="en-US" sz="1500" baseline="0" dirty="0" smtClean="0"/>
                        <a:t>유량증가에 따른 </a:t>
                      </a:r>
                      <a:r>
                        <a:rPr lang="ko-KR" altLang="en-US" sz="1500" baseline="0" dirty="0" err="1" smtClean="0"/>
                        <a:t>여과수</a:t>
                      </a:r>
                      <a:r>
                        <a:rPr lang="ko-KR" altLang="en-US" sz="1500" baseline="0" dirty="0" smtClean="0"/>
                        <a:t> 탁도 및 여과지속시간 확인</a:t>
                      </a:r>
                      <a:endParaRPr lang="en-US" altLang="ko-KR" sz="1500" baseline="0" dirty="0" smtClean="0"/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500" baseline="0" dirty="0" smtClean="0"/>
                        <a:t>  </a:t>
                      </a:r>
                      <a:r>
                        <a:rPr lang="ko-KR" altLang="en-US" sz="1500" dirty="0" smtClean="0"/>
                        <a:t> </a:t>
                      </a:r>
                      <a:r>
                        <a:rPr lang="en-US" altLang="ko-KR" sz="1500" dirty="0" smtClean="0"/>
                        <a:t>- 1</a:t>
                      </a:r>
                      <a:r>
                        <a:rPr lang="ko-KR" altLang="en-US" sz="1500" dirty="0" smtClean="0"/>
                        <a:t>개지 예비</a:t>
                      </a:r>
                      <a:endParaRPr lang="en-US" altLang="ko-KR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3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935835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표준정수공정 시운전 추진 현황</a:t>
            </a:r>
            <a:endParaRPr lang="ko-KR" altLang="en-US" sz="2300" dirty="0">
              <a:solidFill>
                <a:schemeClr val="bg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117258" y="692696"/>
            <a:ext cx="49669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시운전 결과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9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754206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74916884"/>
              </p:ext>
            </p:extLst>
          </p:nvPr>
        </p:nvGraphicFramePr>
        <p:xfrm>
          <a:off x="1115616" y="1340768"/>
          <a:ext cx="7560840" cy="482418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523832"/>
                <a:gridCol w="5100904"/>
                <a:gridCol w="936104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구 분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주 요</a:t>
                      </a:r>
                      <a:r>
                        <a:rPr lang="ko-KR" altLang="en-US" sz="1500" baseline="0" dirty="0" smtClean="0"/>
                        <a:t> </a:t>
                      </a:r>
                      <a:r>
                        <a:rPr lang="ko-KR" altLang="en-US" sz="1500" dirty="0" smtClean="0"/>
                        <a:t>내  용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비 고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5031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시 운 전</a:t>
                      </a:r>
                      <a:endParaRPr lang="en-US" altLang="ko-KR" sz="1500" dirty="0" smtClean="0"/>
                    </a:p>
                    <a:p>
                      <a:pPr algn="ctr" latinLnBrk="1"/>
                      <a:r>
                        <a:rPr lang="ko-KR" altLang="en-US" sz="1500" dirty="0" smtClean="0"/>
                        <a:t>기     간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500" dirty="0" smtClean="0"/>
                        <a:t>2015</a:t>
                      </a:r>
                      <a:r>
                        <a:rPr lang="ko-KR" altLang="en-US" sz="1500" dirty="0" smtClean="0"/>
                        <a:t>년 </a:t>
                      </a:r>
                      <a:r>
                        <a:rPr lang="en-US" altLang="ko-KR" sz="1500" dirty="0" smtClean="0"/>
                        <a:t>5</a:t>
                      </a:r>
                      <a:r>
                        <a:rPr lang="ko-KR" altLang="en-US" sz="1500" dirty="0" smtClean="0"/>
                        <a:t>월 </a:t>
                      </a:r>
                      <a:r>
                        <a:rPr lang="en-US" altLang="ko-KR" sz="1500" dirty="0" smtClean="0"/>
                        <a:t>14</a:t>
                      </a:r>
                      <a:r>
                        <a:rPr lang="ko-KR" altLang="en-US" sz="1500" dirty="0" smtClean="0"/>
                        <a:t>일</a:t>
                      </a:r>
                      <a:r>
                        <a:rPr lang="en-US" altLang="ko-KR" sz="1500" dirty="0" smtClean="0"/>
                        <a:t>  17:00 ~ 5</a:t>
                      </a:r>
                      <a:r>
                        <a:rPr lang="ko-KR" altLang="en-US" sz="1500" dirty="0" smtClean="0"/>
                        <a:t>월 </a:t>
                      </a:r>
                      <a:r>
                        <a:rPr lang="en-US" altLang="ko-KR" sz="1500" dirty="0" smtClean="0"/>
                        <a:t>18</a:t>
                      </a:r>
                      <a:r>
                        <a:rPr lang="ko-KR" altLang="en-US" sz="1500" dirty="0" smtClean="0"/>
                        <a:t>일 </a:t>
                      </a:r>
                      <a:r>
                        <a:rPr lang="en-US" altLang="ko-KR" sz="1500" dirty="0" smtClean="0"/>
                        <a:t>14:00</a:t>
                      </a:r>
                      <a:r>
                        <a:rPr lang="ko-KR" altLang="en-US" sz="1500" dirty="0" smtClean="0"/>
                        <a:t> </a:t>
                      </a:r>
                      <a:r>
                        <a:rPr lang="en-US" altLang="ko-KR" sz="1500" dirty="0" smtClean="0"/>
                        <a:t>(4</a:t>
                      </a:r>
                      <a:r>
                        <a:rPr lang="ko-KR" altLang="en-US" sz="1500" dirty="0" smtClean="0"/>
                        <a:t>일간</a:t>
                      </a:r>
                      <a:r>
                        <a:rPr lang="en-US" altLang="ko-KR" sz="1500" dirty="0" smtClean="0"/>
                        <a:t>)</a:t>
                      </a:r>
                      <a:endParaRPr lang="ko-KR" altLang="en-US" sz="15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시 운 전</a:t>
                      </a:r>
                      <a:endParaRPr lang="en-US" altLang="ko-KR" sz="1500" dirty="0" smtClean="0"/>
                    </a:p>
                    <a:p>
                      <a:pPr algn="ctr" latinLnBrk="1"/>
                      <a:r>
                        <a:rPr lang="ko-KR" altLang="en-US" sz="1500" dirty="0" smtClean="0"/>
                        <a:t>유     량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500" dirty="0" smtClean="0"/>
                        <a:t>280,000 ㎥/</a:t>
                      </a:r>
                      <a:r>
                        <a:rPr lang="ko-KR" altLang="en-US" sz="1500" dirty="0" smtClean="0"/>
                        <a:t>일 </a:t>
                      </a:r>
                      <a:r>
                        <a:rPr lang="en-US" altLang="ko-KR" sz="1500" dirty="0" smtClean="0"/>
                        <a:t>( </a:t>
                      </a:r>
                      <a:r>
                        <a:rPr lang="ko-KR" altLang="en-US" sz="1500" dirty="0" smtClean="0"/>
                        <a:t>설계대비 </a:t>
                      </a:r>
                      <a:r>
                        <a:rPr lang="en-US" altLang="ko-KR" sz="1500" dirty="0" smtClean="0"/>
                        <a:t>80% </a:t>
                      </a:r>
                      <a:r>
                        <a:rPr lang="ko-KR" altLang="en-US" sz="1500" dirty="0" err="1" smtClean="0"/>
                        <a:t>부하율</a:t>
                      </a:r>
                      <a:r>
                        <a:rPr lang="ko-KR" altLang="en-US" sz="1500" dirty="0" smtClean="0"/>
                        <a:t> </a:t>
                      </a:r>
                      <a:r>
                        <a:rPr lang="en-US" altLang="ko-KR" sz="1500" dirty="0" smtClean="0"/>
                        <a:t>)</a:t>
                      </a:r>
                      <a:endParaRPr lang="en-US" altLang="ko-KR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14401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운전수질</a:t>
                      </a:r>
                      <a:endParaRPr lang="ko-KR" altLang="en-US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smtClean="0"/>
                        <a:t>원수 탁도</a:t>
                      </a:r>
                      <a:r>
                        <a:rPr lang="en-US" altLang="ko-KR" sz="1500" baseline="0" dirty="0" smtClean="0"/>
                        <a:t> </a:t>
                      </a:r>
                      <a:r>
                        <a:rPr lang="en-US" altLang="ko-KR" sz="1500" dirty="0" smtClean="0"/>
                        <a:t>: 2.5 ~ 5.8 NTU (</a:t>
                      </a:r>
                      <a:r>
                        <a:rPr lang="ko-KR" altLang="en-US" sz="1500" dirty="0" smtClean="0"/>
                        <a:t>원수수질은 양호함</a:t>
                      </a:r>
                      <a:r>
                        <a:rPr lang="en-US" altLang="ko-KR" sz="1500" dirty="0" smtClean="0"/>
                        <a:t>)</a:t>
                      </a:r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smtClean="0"/>
                        <a:t>원수 수온 </a:t>
                      </a:r>
                      <a:r>
                        <a:rPr lang="en-US" altLang="ko-KR" sz="1500" dirty="0" smtClean="0"/>
                        <a:t>: 18 ~ 20 </a:t>
                      </a:r>
                      <a:r>
                        <a:rPr lang="ko-KR" altLang="en-US" sz="1500" kern="1200" dirty="0" smtClean="0"/>
                        <a:t>℃</a:t>
                      </a:r>
                      <a:endParaRPr lang="en-US" altLang="ko-KR" sz="1500" dirty="0" smtClean="0"/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smtClean="0"/>
                        <a:t>침전지 유출 탁도</a:t>
                      </a:r>
                      <a:r>
                        <a:rPr lang="en-US" altLang="ko-KR" sz="1500" baseline="0" dirty="0" smtClean="0"/>
                        <a:t> (</a:t>
                      </a:r>
                      <a:r>
                        <a:rPr lang="ko-KR" altLang="en-US" sz="1500" baseline="0" dirty="0" smtClean="0"/>
                        <a:t>평균</a:t>
                      </a:r>
                      <a:r>
                        <a:rPr lang="en-US" altLang="ko-KR" sz="1500" baseline="0" dirty="0" smtClean="0"/>
                        <a:t>)  : 0.82</a:t>
                      </a:r>
                      <a:r>
                        <a:rPr lang="en-US" altLang="ko-KR" sz="1500" dirty="0" smtClean="0"/>
                        <a:t> NTU</a:t>
                      </a:r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500" dirty="0" smtClean="0"/>
                        <a:t>  - </a:t>
                      </a:r>
                      <a:r>
                        <a:rPr lang="ko-KR" altLang="en-US" sz="1500" dirty="0" smtClean="0"/>
                        <a:t>순간유량 </a:t>
                      </a:r>
                      <a:r>
                        <a:rPr lang="en-US" altLang="ko-KR" sz="1500" dirty="0" smtClean="0"/>
                        <a:t>330,000 ㎥/</a:t>
                      </a:r>
                      <a:r>
                        <a:rPr lang="ko-KR" altLang="en-US" sz="1500" dirty="0" smtClean="0"/>
                        <a:t>일 에서 </a:t>
                      </a:r>
                      <a:r>
                        <a:rPr lang="en-US" altLang="ko-KR" sz="1500" dirty="0" smtClean="0"/>
                        <a:t>1.37 </a:t>
                      </a:r>
                      <a:r>
                        <a:rPr lang="ko-KR" altLang="en-US" sz="1500" dirty="0" smtClean="0"/>
                        <a:t>까지 상승</a:t>
                      </a:r>
                      <a:endParaRPr lang="en-US" altLang="ko-KR" sz="1500" dirty="0" smtClean="0"/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smtClean="0"/>
                        <a:t>여과지 유출 탁도 </a:t>
                      </a:r>
                      <a:r>
                        <a:rPr lang="en-US" altLang="ko-KR" sz="1500" dirty="0" smtClean="0"/>
                        <a:t>: 0.05  NTU</a:t>
                      </a:r>
                      <a:endParaRPr lang="en-US" altLang="ko-KR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720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여 과 지</a:t>
                      </a:r>
                      <a:endParaRPr lang="en-US" altLang="ko-KR" sz="1500" dirty="0" smtClean="0"/>
                    </a:p>
                    <a:p>
                      <a:pPr algn="ctr" latinLnBrk="1"/>
                      <a:r>
                        <a:rPr lang="ko-KR" altLang="en-US" sz="1500" dirty="0" smtClean="0"/>
                        <a:t>성능평가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smtClean="0"/>
                        <a:t>여과지속시간  평균 </a:t>
                      </a:r>
                      <a:r>
                        <a:rPr lang="en-US" altLang="ko-KR" sz="1500" dirty="0" smtClean="0"/>
                        <a:t>19.7 </a:t>
                      </a:r>
                      <a:r>
                        <a:rPr lang="ko-KR" altLang="en-US" sz="1500" dirty="0" smtClean="0"/>
                        <a:t>시간 </a:t>
                      </a:r>
                      <a:r>
                        <a:rPr lang="en-US" altLang="ko-KR" sz="1500" dirty="0" smtClean="0"/>
                        <a:t>(35</a:t>
                      </a:r>
                      <a:r>
                        <a:rPr lang="ko-KR" altLang="en-US" sz="1500" dirty="0" smtClean="0"/>
                        <a:t>시간 </a:t>
                      </a:r>
                      <a:r>
                        <a:rPr lang="en-US" altLang="ko-KR" sz="1500" dirty="0" smtClean="0"/>
                        <a:t>~ 17</a:t>
                      </a:r>
                      <a:r>
                        <a:rPr lang="ko-KR" altLang="en-US" sz="1500" dirty="0" smtClean="0"/>
                        <a:t>시간</a:t>
                      </a:r>
                      <a:r>
                        <a:rPr lang="en-US" altLang="ko-KR" sz="1500" dirty="0" smtClean="0"/>
                        <a:t>)</a:t>
                      </a:r>
                    </a:p>
                    <a:p>
                      <a:pPr marL="88900" marR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smtClean="0"/>
                        <a:t>단위면적당 여과수량</a:t>
                      </a:r>
                      <a:r>
                        <a:rPr lang="en-US" altLang="ko-KR" sz="1500" dirty="0" smtClean="0"/>
                        <a:t>(UFRV) </a:t>
                      </a:r>
                      <a:r>
                        <a:rPr lang="ko-KR" altLang="en-US" sz="1500" dirty="0" smtClean="0"/>
                        <a:t>평균 </a:t>
                      </a:r>
                      <a:r>
                        <a:rPr lang="en-US" altLang="ko-KR" sz="1500" dirty="0" smtClean="0"/>
                        <a:t>148 </a:t>
                      </a:r>
                      <a:r>
                        <a:rPr lang="ko-KR" altLang="en-US" sz="1500" dirty="0" smtClean="0"/>
                        <a:t>㎥</a:t>
                      </a:r>
                      <a:r>
                        <a:rPr lang="en-US" altLang="ko-KR" sz="1500" dirty="0" smtClean="0"/>
                        <a:t>/</a:t>
                      </a:r>
                      <a:r>
                        <a:rPr lang="ko-KR" altLang="en-US" sz="1500" dirty="0" smtClean="0"/>
                        <a:t>㎡ </a:t>
                      </a:r>
                      <a:r>
                        <a:rPr lang="en-US" altLang="ko-KR" sz="1500" dirty="0" smtClean="0"/>
                        <a:t>(255</a:t>
                      </a:r>
                      <a:r>
                        <a:rPr lang="ko-KR" altLang="en-US" sz="1500" dirty="0" smtClean="0"/>
                        <a:t> </a:t>
                      </a:r>
                      <a:r>
                        <a:rPr lang="en-US" altLang="ko-KR" sz="1500" dirty="0" smtClean="0"/>
                        <a:t>~ 82)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 smtClean="0"/>
                        <a:t> 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10081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시 운 전</a:t>
                      </a:r>
                      <a:endParaRPr lang="en-US" altLang="ko-KR" sz="1500" dirty="0" smtClean="0"/>
                    </a:p>
                    <a:p>
                      <a:pPr algn="ctr" latinLnBrk="1"/>
                      <a:r>
                        <a:rPr lang="ko-KR" altLang="en-US" sz="1500" dirty="0" smtClean="0"/>
                        <a:t>중     지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smtClean="0"/>
                        <a:t>여과지속시간 단축으로 인한 정상운영 어려움</a:t>
                      </a:r>
                      <a:endParaRPr lang="en-US" altLang="ko-KR" sz="1500" dirty="0" smtClean="0"/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dirty="0" err="1" smtClean="0"/>
                        <a:t>여과지내</a:t>
                      </a:r>
                      <a:r>
                        <a:rPr lang="ko-KR" altLang="en-US" sz="1500" dirty="0" smtClean="0"/>
                        <a:t> 다량의 기포발생으로 인한 여과수질악화 우려</a:t>
                      </a:r>
                      <a:endParaRPr lang="en-US" altLang="ko-KR" sz="1500" dirty="0" smtClean="0"/>
                    </a:p>
                    <a:p>
                      <a:pPr marL="88900" marR="0" lvl="0" indent="-88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500" dirty="0" smtClean="0"/>
                        <a:t>5</a:t>
                      </a:r>
                      <a:r>
                        <a:rPr lang="ko-KR" altLang="en-US" sz="1500" dirty="0" smtClean="0"/>
                        <a:t>월</a:t>
                      </a:r>
                      <a:r>
                        <a:rPr lang="en-US" altLang="ko-KR" sz="1500" dirty="0" smtClean="0"/>
                        <a:t>18</a:t>
                      </a:r>
                      <a:r>
                        <a:rPr lang="ko-KR" altLang="en-US" sz="1500" dirty="0" smtClean="0"/>
                        <a:t>일 </a:t>
                      </a:r>
                      <a:r>
                        <a:rPr lang="en-US" altLang="ko-KR" sz="1500" dirty="0" smtClean="0"/>
                        <a:t>14:00 </a:t>
                      </a:r>
                      <a:r>
                        <a:rPr lang="ko-KR" altLang="en-US" sz="1500" dirty="0" smtClean="0"/>
                        <a:t>시험운전 중지</a:t>
                      </a:r>
                      <a:endParaRPr lang="en-US" altLang="ko-KR" sz="15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5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0" name="직선 연결선 9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11" name="직사각형 10"/>
          <p:cNvSpPr/>
          <p:nvPr/>
        </p:nvSpPr>
        <p:spPr>
          <a:xfrm>
            <a:off x="8676456" y="644404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935835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표준정수공정 시운전 추진 현황</a:t>
            </a:r>
            <a:endParaRPr lang="ko-KR" altLang="en-US" sz="2300" dirty="0">
              <a:solidFill>
                <a:schemeClr val="bg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14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117258" y="765865"/>
            <a:ext cx="65510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유량증가에 따른 </a:t>
            </a:r>
            <a:r>
              <a:rPr lang="ko-KR" altLang="en-US" sz="2000" b="1" kern="0" dirty="0" err="1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침전수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및 </a:t>
            </a:r>
            <a:r>
              <a:rPr lang="ko-KR" altLang="en-US" sz="2000" b="1" kern="0" dirty="0" err="1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여과수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탁도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9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827375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cxnSp>
        <p:nvCxnSpPr>
          <p:cNvPr id="10" name="직선 연결선 9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935835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표준정수공정 시운전 추진 현황</a:t>
            </a:r>
            <a:endParaRPr lang="ko-KR" altLang="en-US" sz="2300" dirty="0">
              <a:solidFill>
                <a:schemeClr val="bg2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7" name="차트 16"/>
          <p:cNvGraphicFramePr>
            <a:graphicFrameLocks/>
          </p:cNvGraphicFramePr>
          <p:nvPr/>
        </p:nvGraphicFramePr>
        <p:xfrm>
          <a:off x="1187624" y="1412776"/>
          <a:ext cx="7477125" cy="5014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Line 12"/>
          <p:cNvSpPr>
            <a:spLocks noChangeShapeType="1"/>
          </p:cNvSpPr>
          <p:nvPr/>
        </p:nvSpPr>
        <p:spPr bwMode="auto">
          <a:xfrm flipH="1">
            <a:off x="2267744" y="2132856"/>
            <a:ext cx="0" cy="3702050"/>
          </a:xfrm>
          <a:prstGeom prst="line">
            <a:avLst/>
          </a:prstGeom>
          <a:noFill/>
          <a:ln w="38100" cap="rnd">
            <a:solidFill>
              <a:srgbClr val="0000CC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Line 12"/>
          <p:cNvSpPr>
            <a:spLocks noChangeShapeType="1"/>
          </p:cNvSpPr>
          <p:nvPr/>
        </p:nvSpPr>
        <p:spPr bwMode="auto">
          <a:xfrm flipH="1">
            <a:off x="3863795" y="2132856"/>
            <a:ext cx="0" cy="3702050"/>
          </a:xfrm>
          <a:prstGeom prst="line">
            <a:avLst/>
          </a:prstGeom>
          <a:noFill/>
          <a:ln w="38100" cap="rnd">
            <a:solidFill>
              <a:srgbClr val="0000CC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직사각형 40"/>
          <p:cNvSpPr>
            <a:spLocks noChangeArrowheads="1"/>
          </p:cNvSpPr>
          <p:nvPr/>
        </p:nvSpPr>
        <p:spPr bwMode="auto">
          <a:xfrm>
            <a:off x="2483768" y="1839442"/>
            <a:ext cx="1089537" cy="29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ctr" eaLnBrk="0" hangingPunct="0"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0" dirty="0" smtClean="0">
                <a:latin typeface="맑은 고딕" pitchFamily="50" charset="-127"/>
                <a:ea typeface="맑은 고딕" pitchFamily="50" charset="-127"/>
              </a:rPr>
              <a:t>시운전 기간</a:t>
            </a:r>
            <a:endParaRPr lang="ko-KR" altLang="en-US" sz="1000" b="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14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117258" y="692696"/>
            <a:ext cx="611903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유량증가에 따른 여과지속시간 및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UFRV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9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754206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직선 연결선 9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7" name="직사각형 6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935835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표준정수공정 시운전 추진 현황</a:t>
            </a:r>
            <a:endParaRPr lang="ko-KR" altLang="en-US" sz="2300" dirty="0">
              <a:solidFill>
                <a:schemeClr val="bg2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2" name="차트 11"/>
          <p:cNvGraphicFramePr>
            <a:graphicFrameLocks/>
          </p:cNvGraphicFramePr>
          <p:nvPr/>
        </p:nvGraphicFramePr>
        <p:xfrm>
          <a:off x="1187624" y="1268760"/>
          <a:ext cx="7486650" cy="5054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Line 12"/>
          <p:cNvSpPr>
            <a:spLocks noChangeShapeType="1"/>
          </p:cNvSpPr>
          <p:nvPr/>
        </p:nvSpPr>
        <p:spPr bwMode="auto">
          <a:xfrm flipH="1">
            <a:off x="2255869" y="1887190"/>
            <a:ext cx="0" cy="3702050"/>
          </a:xfrm>
          <a:prstGeom prst="line">
            <a:avLst/>
          </a:prstGeom>
          <a:noFill/>
          <a:ln w="38100" cap="rnd">
            <a:solidFill>
              <a:srgbClr val="0000CC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H="1">
            <a:off x="3840045" y="1887190"/>
            <a:ext cx="0" cy="3702050"/>
          </a:xfrm>
          <a:prstGeom prst="line">
            <a:avLst/>
          </a:prstGeom>
          <a:noFill/>
          <a:ln w="38100" cap="rnd">
            <a:solidFill>
              <a:srgbClr val="0000CC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40"/>
          <p:cNvSpPr>
            <a:spLocks noChangeArrowheads="1"/>
          </p:cNvSpPr>
          <p:nvPr/>
        </p:nvSpPr>
        <p:spPr bwMode="auto">
          <a:xfrm>
            <a:off x="2483768" y="1695426"/>
            <a:ext cx="1089537" cy="29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ctr" eaLnBrk="0" hangingPunct="0"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0" dirty="0" smtClean="0">
                <a:latin typeface="맑은 고딕" pitchFamily="50" charset="-127"/>
                <a:ea typeface="맑은 고딕" pitchFamily="50" charset="-127"/>
              </a:rPr>
              <a:t>시운전 기간</a:t>
            </a:r>
            <a:endParaRPr lang="ko-KR" altLang="en-US" sz="1000" b="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14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117258" y="692696"/>
            <a:ext cx="611903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err="1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침전수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탁도 변화에 따른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UFRV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9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754206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직선 연결선 9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7" name="직사각형 6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935835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표준정수공정 시운전 추진 현황</a:t>
            </a:r>
            <a:endParaRPr lang="ko-KR" altLang="en-US" sz="2300" dirty="0">
              <a:solidFill>
                <a:schemeClr val="bg2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2" name="차트 11"/>
          <p:cNvGraphicFramePr>
            <a:graphicFrameLocks/>
          </p:cNvGraphicFramePr>
          <p:nvPr/>
        </p:nvGraphicFramePr>
        <p:xfrm>
          <a:off x="1187624" y="1196752"/>
          <a:ext cx="7467600" cy="5046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Line 12"/>
          <p:cNvSpPr>
            <a:spLocks noChangeShapeType="1"/>
          </p:cNvSpPr>
          <p:nvPr/>
        </p:nvSpPr>
        <p:spPr bwMode="auto">
          <a:xfrm flipH="1">
            <a:off x="2435510" y="1916832"/>
            <a:ext cx="0" cy="3702050"/>
          </a:xfrm>
          <a:prstGeom prst="line">
            <a:avLst/>
          </a:prstGeom>
          <a:noFill/>
          <a:ln w="38100" cap="rnd">
            <a:solidFill>
              <a:srgbClr val="0000CC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H="1">
            <a:off x="4007811" y="1916832"/>
            <a:ext cx="0" cy="3702050"/>
          </a:xfrm>
          <a:prstGeom prst="line">
            <a:avLst/>
          </a:prstGeom>
          <a:noFill/>
          <a:ln w="38100" cap="rnd">
            <a:solidFill>
              <a:srgbClr val="0000CC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직사각형 40"/>
          <p:cNvSpPr>
            <a:spLocks noChangeArrowheads="1"/>
          </p:cNvSpPr>
          <p:nvPr/>
        </p:nvSpPr>
        <p:spPr bwMode="auto">
          <a:xfrm>
            <a:off x="2627784" y="1623418"/>
            <a:ext cx="1089537" cy="29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ctr" eaLnBrk="0" hangingPunct="0"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0" dirty="0" smtClean="0">
                <a:latin typeface="맑은 고딕" pitchFamily="50" charset="-127"/>
                <a:ea typeface="맑은 고딕" pitchFamily="50" charset="-127"/>
              </a:rPr>
              <a:t>시운전 기간</a:t>
            </a:r>
            <a:endParaRPr lang="ko-KR" altLang="en-US" sz="1000" b="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14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18" name="직사각형 17"/>
          <p:cNvSpPr/>
          <p:nvPr/>
        </p:nvSpPr>
        <p:spPr>
          <a:xfrm>
            <a:off x="1107840" y="692696"/>
            <a:ext cx="7136567" cy="402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시운전 결과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9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754206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8676456" y="645415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1076325" y="147638"/>
            <a:ext cx="3862388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시운전 결과 검토</a:t>
            </a:r>
            <a:endParaRPr lang="ko-KR" altLang="en-US" sz="2300" dirty="0">
              <a:solidFill>
                <a:schemeClr val="bg2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1619672" y="1423233"/>
          <a:ext cx="7128793" cy="135769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59685"/>
                <a:gridCol w="1368935"/>
                <a:gridCol w="1368935"/>
                <a:gridCol w="1595133"/>
                <a:gridCol w="936105"/>
              </a:tblGrid>
              <a:tr h="320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시운전 처리량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침전지 수질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여과지 수질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여과지속시간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비   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2914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22</a:t>
                      </a:r>
                      <a:r>
                        <a:rPr lang="ko-KR" altLang="en-US" sz="16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만톤</a:t>
                      </a: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0.51NTU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0.05NTU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45hr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518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26</a:t>
                      </a:r>
                      <a:r>
                        <a:rPr lang="ko-KR" altLang="en-US" sz="16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만톤</a:t>
                      </a: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0.8NTU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0.05NTU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31hr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323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28</a:t>
                      </a:r>
                      <a:r>
                        <a:rPr lang="ko-KR" altLang="en-US" sz="16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만톤</a:t>
                      </a: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0.95NTU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0.05NTU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17hr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1691680" y="4023481"/>
          <a:ext cx="6864424" cy="25018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4096"/>
                <a:gridCol w="1152128"/>
                <a:gridCol w="2160240"/>
                <a:gridCol w="1473056"/>
                <a:gridCol w="1214904"/>
              </a:tblGrid>
              <a:tr h="3014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공정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처리량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평가지표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시운전 결과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평가기준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</a:tr>
              <a:tr h="5206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침전지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28</a:t>
                      </a:r>
                      <a:r>
                        <a:rPr lang="ko-KR" altLang="en-US" sz="16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만톤</a:t>
                      </a: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탁도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0.82 NTU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1NTU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014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여과지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</a:t>
                      </a:r>
                      <a:r>
                        <a:rPr lang="ko-KR" altLang="en-US" sz="1600" dirty="0" err="1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만톤</a:t>
                      </a:r>
                      <a:r>
                        <a:rPr lang="en-US" altLang="ko-KR" sz="16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6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탁도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0.05</a:t>
                      </a:r>
                      <a:r>
                        <a:rPr lang="en-US" altLang="ko-KR" sz="16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NTU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0.08NTU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493260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지속시간</a:t>
                      </a:r>
                      <a:endParaRPr lang="en-US" altLang="ko-KR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17hr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24hr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최대처리량</a:t>
                      </a:r>
                      <a:r>
                        <a:rPr lang="en-US" altLang="ko-KR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역세척</a:t>
                      </a:r>
                      <a:r>
                        <a:rPr lang="en-US" altLang="ko-KR" sz="16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600" dirty="0" err="1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여과수량비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맑은 고딕" pitchFamily="50" charset="-127"/>
                          <a:ea typeface="맑은 고딕" pitchFamily="50" charset="-127"/>
                        </a:rPr>
                        <a:t>3.5%</a:t>
                      </a:r>
                      <a:endParaRPr lang="ko-KR" altLang="en-US" sz="14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3%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UFRV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148</a:t>
                      </a:r>
                      <a:endParaRPr lang="ko-KR" altLang="en-US" sz="14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이상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1107840" y="3151080"/>
            <a:ext cx="71365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시운전 결과 검토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24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3212590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직사각형 40"/>
          <p:cNvSpPr>
            <a:spLocks noChangeArrowheads="1"/>
          </p:cNvSpPr>
          <p:nvPr/>
        </p:nvSpPr>
        <p:spPr bwMode="auto">
          <a:xfrm>
            <a:off x="1547664" y="3573016"/>
            <a:ext cx="6911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28</a:t>
            </a: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만톤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일 부하시 침전지 탁도 상승에 따른 여과지속시간 단축</a:t>
            </a:r>
            <a:endParaRPr lang="en-US" altLang="ko-KR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40"/>
          <p:cNvSpPr>
            <a:spLocks noChangeArrowheads="1"/>
          </p:cNvSpPr>
          <p:nvPr/>
        </p:nvSpPr>
        <p:spPr bwMode="auto">
          <a:xfrm>
            <a:off x="1475656" y="998752"/>
            <a:ext cx="72728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dirty="0" smtClean="0"/>
              <a:t>-280,000(㎥/</a:t>
            </a:r>
            <a:r>
              <a:rPr lang="ko-KR" altLang="en-US" dirty="0" smtClean="0"/>
              <a:t>일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부하시</a:t>
            </a:r>
            <a:r>
              <a:rPr lang="ko-KR" altLang="en-US" dirty="0" smtClean="0"/>
              <a:t> 침전지 </a:t>
            </a:r>
            <a:r>
              <a:rPr lang="ko-KR" altLang="en-US" dirty="0" err="1" smtClean="0"/>
              <a:t>탁도상승</a:t>
            </a:r>
            <a:r>
              <a:rPr lang="ko-KR" altLang="en-US" dirty="0" smtClean="0"/>
              <a:t> 및 여과 지속시간 단축으로 생산중단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1619672" y="2819176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0" dirty="0" smtClean="0"/>
              <a:t>주</a:t>
            </a:r>
            <a:r>
              <a:rPr lang="en-US" altLang="ko-KR" sz="1200" b="0" dirty="0" smtClean="0"/>
              <a:t>) </a:t>
            </a:r>
            <a:r>
              <a:rPr lang="ko-KR" altLang="en-US" sz="1200" b="0" dirty="0" smtClean="0"/>
              <a:t>여과지속시간 기준 </a:t>
            </a:r>
            <a:r>
              <a:rPr lang="en-US" altLang="ko-KR" sz="1200" b="0" dirty="0" smtClean="0"/>
              <a:t>: </a:t>
            </a:r>
            <a:r>
              <a:rPr lang="ko-KR" altLang="en-US" sz="1200" b="0" dirty="0" smtClean="0"/>
              <a:t>여과속도 </a:t>
            </a:r>
            <a:r>
              <a:rPr lang="en-US" altLang="ko-KR" sz="1200" b="0" dirty="0" smtClean="0"/>
              <a:t>360m/d</a:t>
            </a:r>
            <a:r>
              <a:rPr lang="ko-KR" altLang="en-US" sz="1200" b="0" dirty="0" err="1" smtClean="0"/>
              <a:t>이하일경우</a:t>
            </a:r>
            <a:r>
              <a:rPr lang="ko-KR" altLang="en-US" sz="1200" b="0" dirty="0" smtClean="0"/>
              <a:t> 항상 여과지속시간 </a:t>
            </a:r>
            <a:r>
              <a:rPr lang="en-US" altLang="ko-KR" sz="1200" b="0" dirty="0" smtClean="0"/>
              <a:t>24hr </a:t>
            </a:r>
            <a:r>
              <a:rPr lang="ko-KR" altLang="en-US" sz="1200" b="0" dirty="0" smtClean="0"/>
              <a:t>이상</a:t>
            </a:r>
            <a:r>
              <a:rPr lang="en-US" altLang="ko-KR" sz="1200" b="0" dirty="0" smtClean="0"/>
              <a:t/>
            </a:r>
            <a:br>
              <a:rPr lang="en-US" altLang="ko-KR" sz="1200" b="0" dirty="0" smtClean="0"/>
            </a:br>
            <a:r>
              <a:rPr lang="en-US" altLang="ko-KR" sz="1200" b="0" dirty="0" smtClean="0"/>
              <a:t>                                 (</a:t>
            </a:r>
            <a:r>
              <a:rPr lang="ko-KR" altLang="en-US" sz="1200" b="0" dirty="0" smtClean="0"/>
              <a:t>정수시설의 종합설계와</a:t>
            </a:r>
            <a:r>
              <a:rPr lang="en-US" altLang="ko-KR" sz="1200" b="0" dirty="0" smtClean="0"/>
              <a:t> </a:t>
            </a:r>
            <a:r>
              <a:rPr lang="ko-KR" altLang="en-US" sz="1200" b="0" dirty="0" smtClean="0"/>
              <a:t> 유지관리 </a:t>
            </a:r>
            <a:r>
              <a:rPr lang="en-US" altLang="ko-KR" sz="1200" b="0" dirty="0" smtClean="0"/>
              <a:t>p280)</a:t>
            </a:r>
            <a:endParaRPr lang="en-US" altLang="ko-KR" sz="1200" b="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14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5" y="1897838"/>
            <a:ext cx="4142898" cy="468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직선 연결선 4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5007843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</a:rPr>
              <a:t>시운전 결과에 따른 조치 계획</a:t>
            </a:r>
            <a:endParaRPr lang="ko-KR" altLang="en-US" sz="2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117258" y="692696"/>
            <a:ext cx="59750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여과지 </a:t>
            </a:r>
            <a:r>
              <a:rPr lang="ko-KR" altLang="en-US" sz="2000" kern="0" dirty="0" err="1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강화역세</a:t>
            </a:r>
            <a:r>
              <a:rPr lang="ko-KR" altLang="en-US" sz="2000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시행 및 표층 </a:t>
            </a:r>
            <a:r>
              <a:rPr lang="ko-KR" altLang="en-US" sz="2000" kern="0" dirty="0" err="1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잔사</a:t>
            </a:r>
            <a:r>
              <a:rPr lang="ko-KR" altLang="en-US" sz="2000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제거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8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3025" y="754206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4" name="Picture 2" descr="I:\Project_2013\20110000_[뚝도정수장]\10_현장사진\도면\C-202~210.여과지(2계열)일반도(2)~(10)-Model_1.jpg"/>
          <p:cNvPicPr>
            <a:picLocks noChangeAspect="1" noChangeArrowheads="1"/>
          </p:cNvPicPr>
          <p:nvPr/>
        </p:nvPicPr>
        <p:blipFill>
          <a:blip r:embed="rId4" cstate="print"/>
          <a:srcRect l="41713" t="25039" r="18598" b="24562"/>
          <a:stretch>
            <a:fillRect/>
          </a:stretch>
        </p:blipFill>
        <p:spPr bwMode="auto">
          <a:xfrm>
            <a:off x="1403648" y="2520660"/>
            <a:ext cx="3168352" cy="3017478"/>
          </a:xfrm>
          <a:prstGeom prst="rect">
            <a:avLst/>
          </a:prstGeom>
          <a:noFill/>
        </p:spPr>
      </p:pic>
      <p:sp>
        <p:nvSpPr>
          <p:cNvPr id="35" name="사다리꼴 34"/>
          <p:cNvSpPr/>
          <p:nvPr/>
        </p:nvSpPr>
        <p:spPr bwMode="auto">
          <a:xfrm rot="16200000">
            <a:off x="2760515" y="3933056"/>
            <a:ext cx="3600401" cy="864096"/>
          </a:xfrm>
          <a:prstGeom prst="trapezoid">
            <a:avLst>
              <a:gd name="adj" fmla="val 153371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38" name="직선 연결선 37"/>
          <p:cNvCxnSpPr/>
          <p:nvPr/>
        </p:nvCxnSpPr>
        <p:spPr bwMode="auto">
          <a:xfrm flipV="1">
            <a:off x="4139952" y="2636912"/>
            <a:ext cx="936104" cy="1224136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직선 연결선 40"/>
          <p:cNvCxnSpPr/>
          <p:nvPr/>
        </p:nvCxnSpPr>
        <p:spPr bwMode="auto">
          <a:xfrm>
            <a:off x="4139952" y="4869160"/>
            <a:ext cx="864096" cy="1296144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직선 연결선 46"/>
          <p:cNvCxnSpPr/>
          <p:nvPr/>
        </p:nvCxnSpPr>
        <p:spPr bwMode="auto">
          <a:xfrm>
            <a:off x="5796136" y="3256848"/>
            <a:ext cx="2808312" cy="0"/>
          </a:xfrm>
          <a:prstGeom prst="line">
            <a:avLst/>
          </a:pr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 bwMode="auto">
          <a:xfrm>
            <a:off x="7164288" y="3306470"/>
            <a:ext cx="14911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유효경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0.95mm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설계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1.1±0.1mm)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5652120" y="2708919"/>
            <a:ext cx="3024336" cy="216025"/>
          </a:xfrm>
          <a:prstGeom prst="rect">
            <a:avLst/>
          </a:prstGeom>
          <a:noFill/>
          <a:ln>
            <a:solidFill>
              <a:srgbClr val="FF3300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 bwMode="auto">
          <a:xfrm>
            <a:off x="6796117" y="2644330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잔사층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403648" y="1124744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indent="-9525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여재상층부에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탁질이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억류되고 하부는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탁질이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많지 않아 표면여과가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진행중으로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판단됨     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강화역세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및 표층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잔사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제거 시행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오른쪽 화살표 51"/>
          <p:cNvSpPr/>
          <p:nvPr/>
        </p:nvSpPr>
        <p:spPr bwMode="auto">
          <a:xfrm>
            <a:off x="2569844" y="1642868"/>
            <a:ext cx="216024" cy="21602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117258" y="692696"/>
            <a:ext cx="489490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응집∙침전지 시설개선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2000" b="1" kern="0" dirty="0" err="1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시행중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)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9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3025" y="754206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직선 연결선 9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5079851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2300" dirty="0" smtClean="0">
                <a:solidFill>
                  <a:schemeClr val="bg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시운전 결과에 따른 조치 계획</a:t>
            </a:r>
            <a:endParaRPr lang="ko-KR" altLang="en-US" sz="2300" dirty="0">
              <a:solidFill>
                <a:schemeClr val="bg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676456" y="566124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12" name="직사각형 40"/>
          <p:cNvSpPr>
            <a:spLocks noChangeArrowheads="1"/>
          </p:cNvSpPr>
          <p:nvPr/>
        </p:nvSpPr>
        <p:spPr bwMode="auto">
          <a:xfrm>
            <a:off x="1403648" y="1126427"/>
            <a:ext cx="7128791" cy="1006429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eaLnBrk="0" hangingPunct="0">
              <a:spcBef>
                <a:spcPct val="200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ko-KR" altLang="en-US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응집지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배플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침전지 후단 </a:t>
            </a:r>
            <a:r>
              <a:rPr lang="ko-KR" altLang="en-US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경사관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시험설치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(6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일 완료 예정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85750" indent="-285750" eaLnBrk="0" hangingPunct="0">
              <a:spcBef>
                <a:spcPct val="200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ko-KR" altLang="en-US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유출트라프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개선 및 확장 및 </a:t>
            </a:r>
            <a:r>
              <a:rPr lang="ko-KR" altLang="en-US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스컴제거기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확대 설치</a:t>
            </a:r>
            <a:endParaRPr lang="en-US" altLang="ko-KR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85750" indent="-285750" eaLnBrk="0" hangingPunct="0">
              <a:spcBef>
                <a:spcPct val="200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시험설치 </a:t>
            </a:r>
            <a:r>
              <a:rPr lang="ko-KR" altLang="en-US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완료후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Monitoring 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실시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(~6/13)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– </a:t>
            </a:r>
            <a:r>
              <a:rPr lang="ko-KR" altLang="en-US" sz="12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자체시행 및 진단과 협조요청</a:t>
            </a:r>
            <a:endParaRPr lang="en-US" altLang="ko-KR" sz="12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5148064" y="4076539"/>
            <a:ext cx="3384376" cy="28809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침전지 후단 </a:t>
            </a:r>
            <a:r>
              <a:rPr kumimoji="1" lang="ko-KR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경사관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설치</a:t>
            </a:r>
          </a:p>
        </p:txBody>
      </p:sp>
      <p:sp>
        <p:nvSpPr>
          <p:cNvPr id="22" name="직사각형 21"/>
          <p:cNvSpPr/>
          <p:nvPr/>
        </p:nvSpPr>
        <p:spPr bwMode="auto">
          <a:xfrm>
            <a:off x="1403648" y="4076539"/>
            <a:ext cx="3384376" cy="28809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응집지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배플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설치</a:t>
            </a:r>
          </a:p>
        </p:txBody>
      </p:sp>
      <p:sp>
        <p:nvSpPr>
          <p:cNvPr id="27" name="직사각형 26"/>
          <p:cNvSpPr/>
          <p:nvPr/>
        </p:nvSpPr>
        <p:spPr bwMode="auto">
          <a:xfrm>
            <a:off x="5148064" y="6381267"/>
            <a:ext cx="3384376" cy="28809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스컴제거기</a:t>
            </a:r>
            <a:r>
              <a:rPr lang="ko-KR" altLang="en-US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설치</a:t>
            </a:r>
            <a:endPara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1403648" y="6381267"/>
            <a:ext cx="3384376" cy="28809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유출트라프</a:t>
            </a:r>
            <a:r>
              <a:rPr kumimoji="1" lang="ko-KR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개선 및 확장</a:t>
            </a:r>
          </a:p>
        </p:txBody>
      </p:sp>
      <p:pic>
        <p:nvPicPr>
          <p:cNvPr id="16" name="그림 15" descr="20150602_142507_resiz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2147313"/>
            <a:ext cx="3384376" cy="1929226"/>
          </a:xfrm>
          <a:prstGeom prst="rect">
            <a:avLst/>
          </a:prstGeom>
          <a:ln>
            <a:noFill/>
          </a:ln>
        </p:spPr>
      </p:pic>
      <p:pic>
        <p:nvPicPr>
          <p:cNvPr id="19" name="그림 18" descr="20150602_142907_resiz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2161291"/>
            <a:ext cx="3384376" cy="1915248"/>
          </a:xfrm>
          <a:prstGeom prst="rect">
            <a:avLst/>
          </a:prstGeom>
          <a:ln>
            <a:noFill/>
          </a:ln>
        </p:spPr>
      </p:pic>
      <p:pic>
        <p:nvPicPr>
          <p:cNvPr id="29" name="그림 28" descr="20150601_071341_resiz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4472583"/>
            <a:ext cx="3392376" cy="190821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 bwMode="auto">
          <a:xfrm>
            <a:off x="6300192" y="620688"/>
            <a:ext cx="2555776" cy="461665"/>
          </a:xfrm>
          <a:prstGeom prst="rect">
            <a:avLst/>
          </a:prstGeom>
          <a:noFill/>
          <a:ln>
            <a:solidFill>
              <a:srgbClr val="0000FF"/>
            </a:solidFill>
            <a:prstDash val="sysDash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응집지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베플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일부는 기존 자재활용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효율검증후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확대시는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신규제작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4" name="그림 23" descr="DSC0158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16292" y="4464746"/>
            <a:ext cx="3371732" cy="189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14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117258" y="692696"/>
            <a:ext cx="489490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추가 개선 계획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5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3025" y="754206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직선 연결선 5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7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5007843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2300" dirty="0" smtClean="0">
                <a:solidFill>
                  <a:schemeClr val="bg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시운전 결과에 따른 조치 계획</a:t>
            </a:r>
            <a:endParaRPr lang="ko-KR" altLang="en-US" sz="2300" dirty="0">
              <a:solidFill>
                <a:schemeClr val="bg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 descr="019.급속혼화지(rev01)-Model.jpg"/>
          <p:cNvPicPr>
            <a:picLocks noChangeAspect="1"/>
          </p:cNvPicPr>
          <p:nvPr/>
        </p:nvPicPr>
        <p:blipFill>
          <a:blip r:embed="rId3" cstate="print"/>
          <a:srcRect l="13041" r="12200" b="17630"/>
          <a:stretch>
            <a:fillRect/>
          </a:stretch>
        </p:blipFill>
        <p:spPr>
          <a:xfrm>
            <a:off x="1530002" y="4293096"/>
            <a:ext cx="3186014" cy="15841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9" name="직사각형 8"/>
          <p:cNvSpPr/>
          <p:nvPr/>
        </p:nvSpPr>
        <p:spPr bwMode="auto">
          <a:xfrm>
            <a:off x="1547664" y="3933056"/>
            <a:ext cx="3168352" cy="2880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약품투입시설 이전 설치</a:t>
            </a:r>
          </a:p>
        </p:txBody>
      </p:sp>
      <p:sp>
        <p:nvSpPr>
          <p:cNvPr id="10" name="직사각형 9"/>
          <p:cNvSpPr/>
          <p:nvPr/>
        </p:nvSpPr>
        <p:spPr bwMode="auto">
          <a:xfrm>
            <a:off x="1547664" y="5877272"/>
            <a:ext cx="3168352" cy="720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약품투입지점</a:t>
            </a:r>
            <a:r>
              <a:rPr lang="en-US" altLang="ko-KR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혼화지</a:t>
            </a:r>
            <a:r>
              <a:rPr lang="en-US" altLang="ko-KR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옆 </a:t>
            </a:r>
            <a:r>
              <a:rPr lang="ko-KR" altLang="en-US" sz="1400" b="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약품실</a:t>
            </a:r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설치→급격한 부하변동 대응</a:t>
            </a:r>
            <a:r>
              <a:rPr lang="en-US" altLang="ko-KR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일정협의중</a:t>
            </a:r>
            <a:r>
              <a:rPr lang="en-US" altLang="ko-KR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400" b="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1547664" y="1124744"/>
            <a:ext cx="3168352" cy="2880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계열별</a:t>
            </a:r>
            <a:r>
              <a:rPr kumimoji="1" lang="ko-KR" alt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유량계설치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1547664" y="3140968"/>
            <a:ext cx="3168352" cy="720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계열별 유량계 설치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(3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개소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→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정밀약품투입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(6</a:t>
            </a:r>
            <a:r>
              <a:rPr kumimoji="1" lang="ko-KR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월한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29722640" descr="EMB000018e00990"/>
          <p:cNvPicPr>
            <a:picLocks noChangeAspect="1" noChangeArrowheads="1"/>
          </p:cNvPicPr>
          <p:nvPr/>
        </p:nvPicPr>
        <p:blipFill>
          <a:blip r:embed="rId4" cstate="print"/>
          <a:srcRect t="12003" b="11179"/>
          <a:stretch>
            <a:fillRect/>
          </a:stretch>
        </p:blipFill>
        <p:spPr bwMode="auto">
          <a:xfrm>
            <a:off x="1547664" y="1412776"/>
            <a:ext cx="3168352" cy="1750450"/>
          </a:xfrm>
          <a:prstGeom prst="rect">
            <a:avLst/>
          </a:prstGeom>
          <a:noFill/>
        </p:spPr>
      </p:pic>
      <p:sp>
        <p:nvSpPr>
          <p:cNvPr id="16" name="직사각형 15"/>
          <p:cNvSpPr/>
          <p:nvPr/>
        </p:nvSpPr>
        <p:spPr bwMode="auto">
          <a:xfrm>
            <a:off x="2195736" y="4365104"/>
            <a:ext cx="1872208" cy="151216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2555776" y="1772816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lnSpc>
                <a:spcPct val="250000"/>
              </a:lnSpc>
            </a:pPr>
            <a:endParaRPr lang="ko-KR" altLang="en-US" sz="1800" b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5076056" y="3933056"/>
            <a:ext cx="3168352" cy="2880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착수정</a:t>
            </a:r>
            <a:r>
              <a:rPr kumimoji="1" lang="ko-KR" alt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Air-vent</a:t>
            </a:r>
            <a:r>
              <a:rPr kumimoji="1" lang="en-US" altLang="ko-KR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추가설치</a:t>
            </a:r>
            <a:endParaRPr kumimoji="1" lang="ko-KR" altLang="en-U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5076056" y="5877272"/>
            <a:ext cx="3168352" cy="720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o-KR" altLang="en-US" sz="1400" b="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착수정</a:t>
            </a:r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유출부</a:t>
            </a:r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Air-vent </a:t>
            </a:r>
            <a:r>
              <a:rPr lang="ko-KR" altLang="en-US" sz="1400" b="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추가설치하여</a:t>
            </a:r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→ </a:t>
            </a:r>
            <a:r>
              <a:rPr lang="ko-KR" altLang="en-US" sz="1400" b="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스컴발생</a:t>
            </a:r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저감</a:t>
            </a:r>
            <a:r>
              <a:rPr lang="en-US" altLang="ko-KR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(6</a:t>
            </a:r>
            <a:r>
              <a:rPr lang="ko-KR" altLang="en-US" sz="1400" b="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월한</a:t>
            </a:r>
            <a:r>
              <a:rPr lang="en-US" altLang="ko-KR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400" b="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5076056" y="1124744"/>
            <a:ext cx="3168352" cy="2880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혼화 위치변경 </a:t>
            </a:r>
            <a:r>
              <a:rPr kumimoji="1" lang="en-US" altLang="ko-KR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Test</a:t>
            </a:r>
            <a:endParaRPr kumimoji="1" lang="ko-KR" altLang="en-U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5076056" y="3140968"/>
            <a:ext cx="3168352" cy="720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o-KR" altLang="en-US" sz="1400" b="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응집지</a:t>
            </a:r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분배수로 입구 혼화기 시험</a:t>
            </a:r>
            <a:r>
              <a:rPr lang="en-US" altLang="ko-KR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설치</a:t>
            </a:r>
            <a:r>
              <a:rPr lang="en-US" altLang="ko-KR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(6</a:t>
            </a:r>
            <a:r>
              <a:rPr lang="ko-KR" altLang="en-US" sz="1400" b="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월한</a:t>
            </a:r>
            <a:r>
              <a:rPr lang="en-US" altLang="ko-KR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400" b="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→ 혼화효율 향상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8676456" y="566124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46252" y="1412776"/>
            <a:ext cx="3126148" cy="170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_x112401248" descr="EMB00001bd42f4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9" t="13362" r="4773" b="15968"/>
          <a:stretch>
            <a:fillRect/>
          </a:stretch>
        </p:blipFill>
        <p:spPr bwMode="auto">
          <a:xfrm>
            <a:off x="5076057" y="4296993"/>
            <a:ext cx="3168351" cy="158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타원 28"/>
          <p:cNvSpPr/>
          <p:nvPr/>
        </p:nvSpPr>
        <p:spPr bwMode="auto">
          <a:xfrm>
            <a:off x="6660232" y="4293096"/>
            <a:ext cx="288032" cy="1080592"/>
          </a:xfrm>
          <a:prstGeom prst="ellipse">
            <a:avLst/>
          </a:prstGeom>
          <a:noFill/>
          <a:ln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lnSpc>
                <a:spcPct val="250000"/>
              </a:lnSpc>
            </a:pPr>
            <a:endParaRPr lang="ko-KR" altLang="en-US" sz="1800" b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6876256" y="4221088"/>
            <a:ext cx="5950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기존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타원 30"/>
          <p:cNvSpPr/>
          <p:nvPr/>
        </p:nvSpPr>
        <p:spPr bwMode="auto">
          <a:xfrm>
            <a:off x="6372200" y="4293096"/>
            <a:ext cx="288032" cy="108059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lnSpc>
                <a:spcPct val="250000"/>
              </a:lnSpc>
            </a:pPr>
            <a:endParaRPr lang="ko-KR" altLang="en-US" sz="1800" b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5777165" y="4293096"/>
            <a:ext cx="5950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신설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117258" y="718486"/>
            <a:ext cx="489490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공정분석 및 기술 컨설팅 용역 추진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9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3025" y="779996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직선 연결선 9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431779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시운전 결과에 따른 조치 계획</a:t>
            </a:r>
            <a:endParaRPr lang="ko-KR" altLang="en-US" sz="2300" dirty="0">
              <a:solidFill>
                <a:schemeClr val="bg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676456" y="566124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12" name="직사각형 40"/>
          <p:cNvSpPr>
            <a:spLocks noChangeArrowheads="1"/>
          </p:cNvSpPr>
          <p:nvPr/>
        </p:nvSpPr>
        <p:spPr bwMode="auto">
          <a:xfrm>
            <a:off x="1403648" y="1841049"/>
            <a:ext cx="7344815" cy="5078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개 요</a:t>
            </a:r>
            <a:endParaRPr lang="en-US" altLang="ko-KR" sz="18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40"/>
          <p:cNvSpPr>
            <a:spLocks noChangeArrowheads="1"/>
          </p:cNvSpPr>
          <p:nvPr/>
        </p:nvSpPr>
        <p:spPr bwMode="auto">
          <a:xfrm>
            <a:off x="1403648" y="2348880"/>
            <a:ext cx="7416824" cy="2037481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5250" indent="-9525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수행기관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기술컨설팅 전문업체</a:t>
            </a:r>
            <a:endParaRPr lang="en-US" altLang="ko-KR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5250" indent="-9525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과업기간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: 1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차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- ‘15.6.1~6.30      2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차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– 7.1~9.31</a:t>
            </a:r>
          </a:p>
          <a:p>
            <a:pPr marL="95250" indent="-9525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과업내용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: 1) 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시운전결과에 따른 공정 분석 및 기술 컨설팅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           2) 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시설 개선방안 도출 및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Feedback</a:t>
            </a:r>
            <a:b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           3) </a:t>
            </a:r>
            <a:r>
              <a:rPr lang="ko-KR" altLang="en-US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자문단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구성 및 운영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운영분야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인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공정분야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인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설계분야 </a:t>
            </a:r>
            <a:r>
              <a:rPr lang="en-US" altLang="ko-KR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인</a:t>
            </a:r>
            <a:endParaRPr lang="en-US" altLang="ko-KR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40"/>
          <p:cNvSpPr>
            <a:spLocks noChangeArrowheads="1"/>
          </p:cNvSpPr>
          <p:nvPr/>
        </p:nvSpPr>
        <p:spPr bwMode="auto">
          <a:xfrm>
            <a:off x="1403648" y="4509120"/>
            <a:ext cx="7344815" cy="5078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2)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수행 계획</a:t>
            </a:r>
            <a:endParaRPr lang="en-US" altLang="ko-KR" sz="18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403648" y="1124744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indent="-9525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시운전 결과에 따른 처리효율 향상 방안을 도출하기 위해 공정분석 및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자문단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운영을 통해 기술 컨설팅 수행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1331640" y="5085184"/>
          <a:ext cx="7272810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54562"/>
                <a:gridCol w="1454562"/>
                <a:gridCol w="1454562"/>
                <a:gridCol w="1454562"/>
                <a:gridCol w="145456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공종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6</a:t>
                      </a:r>
                      <a:r>
                        <a:rPr lang="ko-KR" altLang="en-US" sz="1600" dirty="0" smtClean="0"/>
                        <a:t>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7</a:t>
                      </a:r>
                      <a:r>
                        <a:rPr lang="ko-KR" altLang="en-US" sz="1600" dirty="0" smtClean="0"/>
                        <a:t>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8</a:t>
                      </a:r>
                      <a:r>
                        <a:rPr lang="ko-KR" altLang="en-US" sz="1600" dirty="0" smtClean="0"/>
                        <a:t>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9</a:t>
                      </a:r>
                      <a:r>
                        <a:rPr lang="ko-KR" altLang="en-US" sz="1600" dirty="0" smtClean="0"/>
                        <a:t>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공정분석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개선안도출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전문가자문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4" name="직선 화살표 연결선 13"/>
          <p:cNvCxnSpPr/>
          <p:nvPr/>
        </p:nvCxnSpPr>
        <p:spPr bwMode="auto">
          <a:xfrm>
            <a:off x="2771800" y="6381328"/>
            <a:ext cx="1512168" cy="0"/>
          </a:xfrm>
          <a:prstGeom prst="straightConnector1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15" name="직선 화살표 연결선 14"/>
          <p:cNvCxnSpPr/>
          <p:nvPr/>
        </p:nvCxnSpPr>
        <p:spPr bwMode="auto">
          <a:xfrm>
            <a:off x="3563888" y="6021288"/>
            <a:ext cx="720080" cy="0"/>
          </a:xfrm>
          <a:prstGeom prst="straightConnector1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17" name="직선 화살표 연결선 16"/>
          <p:cNvCxnSpPr/>
          <p:nvPr/>
        </p:nvCxnSpPr>
        <p:spPr bwMode="auto">
          <a:xfrm>
            <a:off x="2771800" y="5661248"/>
            <a:ext cx="864096" cy="0"/>
          </a:xfrm>
          <a:prstGeom prst="straightConnector1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19" name="직선 화살표 연결선 18"/>
          <p:cNvCxnSpPr/>
          <p:nvPr/>
        </p:nvCxnSpPr>
        <p:spPr bwMode="auto">
          <a:xfrm>
            <a:off x="4211960" y="6381328"/>
            <a:ext cx="4392488" cy="0"/>
          </a:xfrm>
          <a:prstGeom prst="straightConnector1">
            <a:avLst/>
          </a:prstGeom>
          <a:noFill/>
          <a:ln w="28575" cap="flat" cmpd="sng" algn="ctr">
            <a:solidFill>
              <a:srgbClr val="0000FF"/>
            </a:solidFill>
            <a:prstDash val="dash"/>
            <a:round/>
            <a:headEnd type="arrow" w="med" len="med"/>
            <a:tailEnd type="arrow"/>
          </a:ln>
          <a:effectLst/>
        </p:spPr>
      </p:cxnSp>
      <p:cxnSp>
        <p:nvCxnSpPr>
          <p:cNvPr id="24" name="직선 화살표 연결선 23"/>
          <p:cNvCxnSpPr/>
          <p:nvPr/>
        </p:nvCxnSpPr>
        <p:spPr bwMode="auto">
          <a:xfrm>
            <a:off x="5652120" y="6021288"/>
            <a:ext cx="720080" cy="0"/>
          </a:xfrm>
          <a:prstGeom prst="straightConnector1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28" name="직선 화살표 연결선 27"/>
          <p:cNvCxnSpPr/>
          <p:nvPr/>
        </p:nvCxnSpPr>
        <p:spPr bwMode="auto">
          <a:xfrm>
            <a:off x="4241428" y="5661248"/>
            <a:ext cx="1482700" cy="0"/>
          </a:xfrm>
          <a:prstGeom prst="straightConnector1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arrow" w="med" len="med"/>
            <a:tailEnd type="arrow"/>
          </a:ln>
          <a:effectLst/>
        </p:spPr>
      </p:cxnSp>
      <p:sp>
        <p:nvSpPr>
          <p:cNvPr id="30" name="TextBox 29"/>
          <p:cNvSpPr txBox="1"/>
          <p:nvPr/>
        </p:nvSpPr>
        <p:spPr bwMode="auto">
          <a:xfrm>
            <a:off x="4572000" y="5627340"/>
            <a:ext cx="7489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ko-KR" altLang="en-US" sz="1100" smtClean="0">
                <a:latin typeface="맑은 고딕" pitchFamily="50" charset="-127"/>
                <a:ea typeface="맑은 고딕" pitchFamily="50" charset="-127"/>
              </a:rPr>
              <a:t>모니터링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5652120" y="6021288"/>
            <a:ext cx="81304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Feedback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3131840" y="6381328"/>
            <a:ext cx="7489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ko-KR" altLang="en-US" sz="1100" dirty="0" err="1" smtClean="0">
                <a:latin typeface="맑은 고딕" pitchFamily="50" charset="-127"/>
                <a:ea typeface="맑은 고딕" pitchFamily="50" charset="-127"/>
              </a:rPr>
              <a:t>상시운영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이등변 삼각형 32"/>
          <p:cNvSpPr/>
          <p:nvPr/>
        </p:nvSpPr>
        <p:spPr bwMode="auto">
          <a:xfrm rot="10800000">
            <a:off x="4176524" y="6214492"/>
            <a:ext cx="144016" cy="144016"/>
          </a:xfrm>
          <a:prstGeom prst="triangl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 bwMode="auto">
          <a:xfrm>
            <a:off x="4283968" y="6093296"/>
            <a:ext cx="7489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자문회의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이등변 삼각형 34"/>
          <p:cNvSpPr/>
          <p:nvPr/>
        </p:nvSpPr>
        <p:spPr bwMode="auto">
          <a:xfrm rot="10800000">
            <a:off x="6228185" y="6214492"/>
            <a:ext cx="144016" cy="144016"/>
          </a:xfrm>
          <a:prstGeom prst="triangl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6199341" y="6381328"/>
            <a:ext cx="7489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자문회의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14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719811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2300" dirty="0" smtClean="0">
                <a:solidFill>
                  <a:schemeClr val="bg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시운전 결과에 따른 조치 계획</a:t>
            </a:r>
            <a:endParaRPr lang="ko-KR" altLang="en-US" sz="2300" dirty="0">
              <a:solidFill>
                <a:schemeClr val="bg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12" name="직사각형 40"/>
          <p:cNvSpPr>
            <a:spLocks noChangeArrowheads="1"/>
          </p:cNvSpPr>
          <p:nvPr/>
        </p:nvSpPr>
        <p:spPr bwMode="auto">
          <a:xfrm>
            <a:off x="1403648" y="692696"/>
            <a:ext cx="7344815" cy="5078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altLang="ko-KR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3) </a:t>
            </a:r>
            <a:r>
              <a:rPr lang="ko-KR" altLang="en-US" sz="18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과업수행 흐름도</a:t>
            </a:r>
            <a:endParaRPr lang="en-US" altLang="ko-KR" sz="18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779912" y="1412776"/>
            <a:ext cx="2448272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mtClean="0">
                <a:solidFill>
                  <a:schemeClr val="tx1"/>
                </a:solidFill>
              </a:rPr>
              <a:t>기초자료조사</a:t>
            </a:r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779912" y="1916832"/>
            <a:ext cx="2448272" cy="64807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indent="-174625">
              <a:spcAft>
                <a:spcPts val="600"/>
              </a:spcAft>
              <a:buFont typeface="Arial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설계자료분석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marL="174625" indent="-174625">
              <a:spcAft>
                <a:spcPts val="600"/>
              </a:spcAft>
              <a:buFont typeface="Arial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현황 및 문제점 조사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259632" y="3022915"/>
            <a:ext cx="2448272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공정분석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259632" y="3526971"/>
            <a:ext cx="2448272" cy="9361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indent="-174625">
              <a:buFont typeface="Arial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운영 및 시운전 결과분석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기존 기술진단 자료 분석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공정 효율저하 원인 분석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115616" y="2924944"/>
            <a:ext cx="2696096" cy="1643427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3995936" y="3022915"/>
            <a:ext cx="2448272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개선 대안 분석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995936" y="3526971"/>
            <a:ext cx="2448272" cy="9361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indent="-174625">
              <a:buFont typeface="Arial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기존 시험운영 자료 분석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ko-KR" altLang="en-US" sz="1500" dirty="0" err="1" smtClean="0">
                <a:solidFill>
                  <a:schemeClr val="tx1"/>
                </a:solidFill>
              </a:rPr>
              <a:t>타정수장</a:t>
            </a:r>
            <a:r>
              <a:rPr lang="ko-KR" altLang="en-US" sz="1500" dirty="0" smtClean="0">
                <a:solidFill>
                  <a:schemeClr val="tx1"/>
                </a:solidFill>
              </a:rPr>
              <a:t> 사례 분석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개선 대안 도출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033366" y="3022915"/>
            <a:ext cx="1715098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자문단</a:t>
            </a:r>
            <a:r>
              <a:rPr lang="ko-KR" altLang="en-US" b="1" dirty="0" smtClean="0">
                <a:solidFill>
                  <a:schemeClr val="tx1"/>
                </a:solidFill>
              </a:rPr>
              <a:t> 운영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033366" y="3526971"/>
            <a:ext cx="1715098" cy="9361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indent="-174625">
              <a:buFont typeface="Arial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운영분야 </a:t>
            </a:r>
            <a:r>
              <a:rPr lang="en-US" altLang="ko-KR" sz="1500" dirty="0" smtClean="0">
                <a:solidFill>
                  <a:schemeClr val="tx1"/>
                </a:solidFill>
              </a:rPr>
              <a:t>2</a:t>
            </a:r>
            <a:r>
              <a:rPr lang="ko-KR" altLang="en-US" sz="1500" dirty="0" smtClean="0">
                <a:solidFill>
                  <a:schemeClr val="tx1"/>
                </a:solidFill>
              </a:rPr>
              <a:t>인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설계분야 </a:t>
            </a:r>
            <a:r>
              <a:rPr lang="en-US" altLang="ko-KR" sz="1500" dirty="0" smtClean="0">
                <a:solidFill>
                  <a:schemeClr val="tx1"/>
                </a:solidFill>
              </a:rPr>
              <a:t>1</a:t>
            </a:r>
            <a:r>
              <a:rPr lang="ko-KR" altLang="en-US" sz="1500" dirty="0" smtClean="0">
                <a:solidFill>
                  <a:schemeClr val="tx1"/>
                </a:solidFill>
              </a:rPr>
              <a:t>인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공정분야 </a:t>
            </a:r>
            <a:r>
              <a:rPr lang="en-US" altLang="ko-KR" sz="1500" dirty="0" smtClean="0">
                <a:solidFill>
                  <a:schemeClr val="tx1"/>
                </a:solidFill>
              </a:rPr>
              <a:t>1</a:t>
            </a:r>
            <a:r>
              <a:rPr lang="ko-KR" altLang="en-US" sz="1500" dirty="0" smtClean="0">
                <a:solidFill>
                  <a:schemeClr val="tx1"/>
                </a:solidFill>
              </a:rPr>
              <a:t>인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948264" y="2924944"/>
            <a:ext cx="1944216" cy="1944216"/>
          </a:xfrm>
          <a:prstGeom prst="rect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Shape 32"/>
          <p:cNvCxnSpPr>
            <a:stCxn id="25" idx="0"/>
            <a:endCxn id="34" idx="0"/>
          </p:cNvCxnSpPr>
          <p:nvPr/>
        </p:nvCxnSpPr>
        <p:spPr bwMode="auto">
          <a:xfrm rot="5400000" flipH="1" flipV="1">
            <a:off x="3867820" y="1520788"/>
            <a:ext cx="12700" cy="2808312"/>
          </a:xfrm>
          <a:prstGeom prst="bentConnector3">
            <a:avLst>
              <a:gd name="adj1" fmla="val 1114292"/>
            </a:avLst>
          </a:prstGeom>
          <a:noFill/>
          <a:ln w="254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직사각형 33"/>
          <p:cNvSpPr/>
          <p:nvPr/>
        </p:nvSpPr>
        <p:spPr>
          <a:xfrm>
            <a:off x="3923928" y="2924944"/>
            <a:ext cx="2696096" cy="1643427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직선 화살표 연결선 37"/>
          <p:cNvCxnSpPr>
            <a:stCxn id="15" idx="2"/>
          </p:cNvCxnSpPr>
          <p:nvPr/>
        </p:nvCxnSpPr>
        <p:spPr bwMode="auto">
          <a:xfrm>
            <a:off x="5004048" y="2564904"/>
            <a:ext cx="0" cy="216024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hape 32"/>
          <p:cNvCxnSpPr>
            <a:stCxn id="25" idx="2"/>
            <a:endCxn id="34" idx="2"/>
          </p:cNvCxnSpPr>
          <p:nvPr/>
        </p:nvCxnSpPr>
        <p:spPr bwMode="auto">
          <a:xfrm rot="16200000" flipH="1">
            <a:off x="3867820" y="3164215"/>
            <a:ext cx="12700" cy="2808312"/>
          </a:xfrm>
          <a:prstGeom prst="bentConnector3">
            <a:avLst>
              <a:gd name="adj1" fmla="val 1800000"/>
            </a:avLst>
          </a:prstGeom>
          <a:noFill/>
          <a:ln w="254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직사각형 42"/>
          <p:cNvSpPr/>
          <p:nvPr/>
        </p:nvSpPr>
        <p:spPr>
          <a:xfrm>
            <a:off x="2627784" y="5193668"/>
            <a:ext cx="2448272" cy="360040"/>
          </a:xfrm>
          <a:prstGeom prst="rect">
            <a:avLst/>
          </a:prstGeom>
          <a:solidFill>
            <a:srgbClr val="F07F09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최적 방안 도출</a:t>
            </a:r>
            <a:endParaRPr lang="ko-KR" altLang="en-US" b="1" dirty="0"/>
          </a:p>
        </p:txBody>
      </p:sp>
      <p:cxnSp>
        <p:nvCxnSpPr>
          <p:cNvPr id="44" name="직선 화살표 연결선 43"/>
          <p:cNvCxnSpPr>
            <a:endCxn id="43" idx="0"/>
          </p:cNvCxnSpPr>
          <p:nvPr/>
        </p:nvCxnSpPr>
        <p:spPr bwMode="auto">
          <a:xfrm>
            <a:off x="3851920" y="4797152"/>
            <a:ext cx="0" cy="396516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직사각형 44"/>
          <p:cNvSpPr/>
          <p:nvPr/>
        </p:nvSpPr>
        <p:spPr>
          <a:xfrm>
            <a:off x="2627784" y="6021288"/>
            <a:ext cx="2448272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시설개선 및 모니터링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652120" y="6021288"/>
            <a:ext cx="2448272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Feedback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7" name="아래쪽 화살표 46"/>
          <p:cNvSpPr/>
          <p:nvPr/>
        </p:nvSpPr>
        <p:spPr>
          <a:xfrm rot="5400000">
            <a:off x="6444208" y="3717032"/>
            <a:ext cx="627534" cy="21602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8" name="직선 화살표 연결선 47"/>
          <p:cNvCxnSpPr>
            <a:stCxn id="45" idx="3"/>
            <a:endCxn id="46" idx="1"/>
          </p:cNvCxnSpPr>
          <p:nvPr/>
        </p:nvCxnSpPr>
        <p:spPr bwMode="auto">
          <a:xfrm>
            <a:off x="5076056" y="6201308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꺾인 연결선 51"/>
          <p:cNvCxnSpPr>
            <a:stCxn id="46" idx="0"/>
            <a:endCxn id="30" idx="2"/>
          </p:cNvCxnSpPr>
          <p:nvPr/>
        </p:nvCxnSpPr>
        <p:spPr bwMode="auto">
          <a:xfrm rot="5400000" flipH="1" flipV="1">
            <a:off x="6822250" y="4923166"/>
            <a:ext cx="1152128" cy="1044116"/>
          </a:xfrm>
          <a:prstGeom prst="bentConnector3">
            <a:avLst>
              <a:gd name="adj1" fmla="val 50000"/>
            </a:avLst>
          </a:prstGeom>
          <a:noFill/>
          <a:ln w="254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5" name="TextBox 64"/>
          <p:cNvSpPr txBox="1"/>
          <p:nvPr/>
        </p:nvSpPr>
        <p:spPr bwMode="auto">
          <a:xfrm>
            <a:off x="7020272" y="4509120"/>
            <a:ext cx="1728192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기술개발社 기술자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아래쪽 화살표 76"/>
          <p:cNvSpPr/>
          <p:nvPr/>
        </p:nvSpPr>
        <p:spPr>
          <a:xfrm>
            <a:off x="3491880" y="5661248"/>
            <a:ext cx="627534" cy="21602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614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719811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2300" dirty="0" smtClean="0">
                <a:solidFill>
                  <a:schemeClr val="bg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시운전 결과에 따른 조치 계획</a:t>
            </a:r>
            <a:endParaRPr lang="ko-KR" altLang="en-US" sz="2300" dirty="0">
              <a:solidFill>
                <a:schemeClr val="bg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117258" y="692696"/>
            <a:ext cx="4894902" cy="402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en-US" altLang="ko-KR" sz="2000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#3</a:t>
            </a:r>
            <a:r>
              <a:rPr lang="ko-KR" altLang="en-US" sz="2000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계열 추진계획 검토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8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3025" y="754206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403648" y="1196752"/>
          <a:ext cx="7344816" cy="458758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8112"/>
                <a:gridCol w="2160240"/>
                <a:gridCol w="2088232"/>
                <a:gridCol w="2088232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안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</a:tr>
              <a:tr h="9361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 요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#2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 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성능보증시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 철거 시행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#2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 성능개선을 개선하면서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 철거 시행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시운전 결과에 따라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생산량을 결정하고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 철거 시행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28593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4138" indent="-84138" algn="l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문제점 발생에 따른 개선이 진행중임에 따라 현시점에서 성능평가는 부적절함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4138" indent="-84138" algn="l" latinLnBrk="1"/>
                      <a:endParaRPr lang="en-US" altLang="ko-KR" sz="14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4138" indent="-84138" algn="l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개선방안 시행 및 진단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효과검증 소요시간의 장기화로 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#3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 착수 </a:t>
                      </a:r>
                      <a:r>
                        <a:rPr lang="ko-KR" altLang="en-US" sz="1400" baseline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지연시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전체 준공목표 </a:t>
                      </a:r>
                      <a:r>
                        <a:rPr lang="ko-KR" altLang="en-US" sz="1400" baseline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미달성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4138" indent="-84138" algn="l" latinLnBrk="1">
                        <a:buFontTx/>
                        <a:buChar char="-"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현시점에서 약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만톤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 생산이 가능하고 대체급수를 통해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수요량 공급이 가능함</a:t>
                      </a:r>
                      <a:endParaRPr lang="en-US" altLang="ko-KR" sz="1400" baseline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4138" indent="-84138" algn="l" latinLnBrk="1">
                        <a:buFontTx/>
                        <a:buChar char="-"/>
                      </a:pPr>
                      <a:endParaRPr lang="en-US" altLang="ko-KR" sz="1400" baseline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4138" indent="-84138" algn="l" latinLnBrk="1">
                        <a:buFontTx/>
                        <a:buChar char="-"/>
                      </a:pP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현재 시행중인 시설개선 및 </a:t>
                      </a:r>
                      <a:r>
                        <a:rPr lang="ko-KR" altLang="en-US" sz="1400" baseline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추가개선시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상향된 용량으로 운영관리가 가능할 것으로 판단됨</a:t>
                      </a:r>
                      <a:endParaRPr lang="en-US" altLang="ko-KR" sz="1400" baseline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4138" marR="0" indent="-841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추가개선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결과에 따라 생산량 상향이 기대됨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추진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4138" indent="-84138" algn="l" latinLnBrk="1"/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4138" indent="-84138" algn="ctr" latinLnBrk="1">
                        <a:buFontTx/>
                        <a:buNone/>
                      </a:pP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O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4138" marR="0" indent="-8413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직사각형 7"/>
          <p:cNvSpPr>
            <a:spLocks noGrp="1" noChangeArrowheads="1"/>
          </p:cNvSpPr>
          <p:nvPr>
            <p:ph idx="4294967295"/>
          </p:nvPr>
        </p:nvSpPr>
        <p:spPr bwMode="auto">
          <a:xfrm>
            <a:off x="2990850" y="2357438"/>
            <a:ext cx="3525838" cy="708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ko-KR" altLang="en-US" sz="4000" b="1" smtClean="0">
                <a:latin typeface="HY견고딕" pitchFamily="18" charset="-127"/>
                <a:ea typeface="HY견고딕" pitchFamily="18" charset="-127"/>
              </a:rPr>
              <a:t>감사합니다</a:t>
            </a:r>
            <a:endParaRPr lang="en-US" altLang="ko-KR" sz="4000" b="1" smtClean="0">
              <a:solidFill>
                <a:srgbClr val="00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9459" name="Group 20"/>
          <p:cNvGrpSpPr>
            <a:grpSpLocks/>
          </p:cNvGrpSpPr>
          <p:nvPr/>
        </p:nvGrpSpPr>
        <p:grpSpPr bwMode="auto">
          <a:xfrm>
            <a:off x="2771775" y="5214938"/>
            <a:ext cx="642938" cy="500062"/>
            <a:chOff x="3198" y="3978"/>
            <a:chExt cx="264" cy="269"/>
          </a:xfrm>
        </p:grpSpPr>
        <p:sp>
          <p:nvSpPr>
            <p:cNvPr id="19462" name="Rectangle 21"/>
            <p:cNvSpPr>
              <a:spLocks noChangeArrowheads="1"/>
            </p:cNvSpPr>
            <p:nvPr/>
          </p:nvSpPr>
          <p:spPr bwMode="auto">
            <a:xfrm>
              <a:off x="3288" y="4020"/>
              <a:ext cx="136" cy="136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250000"/>
                </a:lnSpc>
                <a:spcBef>
                  <a:spcPct val="20000"/>
                </a:spcBef>
              </a:pPr>
              <a:endParaRPr lang="ko-KR" altLang="en-US" sz="2400"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9463" name="Picture 22" descr="아리수(한글)_물방울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AFCF9"/>
                </a:clrFrom>
                <a:clrTo>
                  <a:srgbClr val="FAFCF9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98" y="3978"/>
              <a:ext cx="26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60" name="직사각형 11"/>
          <p:cNvSpPr>
            <a:spLocks noChangeArrowheads="1"/>
          </p:cNvSpPr>
          <p:nvPr/>
        </p:nvSpPr>
        <p:spPr bwMode="auto">
          <a:xfrm>
            <a:off x="3557588" y="5214938"/>
            <a:ext cx="3517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ko-KR" altLang="en-US" sz="2400">
                <a:latin typeface="08서울남산체 M"/>
              </a:rPr>
              <a:t>서울특별시</a:t>
            </a:r>
            <a:r>
              <a:rPr lang="ko-KR" altLang="en-US" sz="2400">
                <a:solidFill>
                  <a:srgbClr val="000000"/>
                </a:solidFill>
                <a:latin typeface="08서울남산체 M"/>
              </a:rPr>
              <a:t> </a:t>
            </a:r>
            <a:r>
              <a:rPr lang="ko-KR" altLang="en-US" sz="2400">
                <a:solidFill>
                  <a:srgbClr val="0033CC"/>
                </a:solidFill>
                <a:latin typeface="08서울남산체 M"/>
              </a:rPr>
              <a:t>상수도사업본부</a:t>
            </a:r>
          </a:p>
        </p:txBody>
      </p:sp>
      <p:pic>
        <p:nvPicPr>
          <p:cNvPr id="73" name="Picture 63" descr="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3" y="4941888"/>
            <a:ext cx="10414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431779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</a:rPr>
              <a:t>첨부</a:t>
            </a:r>
            <a:r>
              <a:rPr lang="en-US" altLang="ko-KR" sz="23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</a:rPr>
              <a:t>공사 추진 현황 및 계획</a:t>
            </a:r>
            <a:endParaRPr lang="ko-KR" altLang="en-US" sz="23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6" name="직사각형 5"/>
          <p:cNvSpPr/>
          <p:nvPr/>
        </p:nvSpPr>
        <p:spPr>
          <a:xfrm>
            <a:off x="8676456" y="652534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666" y="908720"/>
            <a:ext cx="8866191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117258" y="2420888"/>
            <a:ext cx="489490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여과지 성능평가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9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2482398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직선 연결선 9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524000" y="2919225"/>
          <a:ext cx="6864424" cy="212137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399928"/>
                <a:gridCol w="1656184"/>
                <a:gridCol w="2808312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평가지표</a:t>
                      </a:r>
                      <a:endParaRPr lang="ko-KR" altLang="en-US" sz="15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시운전 결과</a:t>
                      </a:r>
                      <a:endParaRPr lang="ko-KR" altLang="en-US" sz="15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평가기준</a:t>
                      </a:r>
                      <a:endParaRPr lang="ko-KR" altLang="en-US" sz="15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 smtClean="0"/>
                        <a:t>여과수</a:t>
                      </a:r>
                      <a:r>
                        <a:rPr lang="ko-KR" altLang="en-US" sz="1500" dirty="0" smtClean="0"/>
                        <a:t> 탁도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 smtClean="0"/>
                        <a:t>0.05 NTU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/>
                        <a:t>0.08 NTU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5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여과지속시간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/>
                        <a:t>평균 </a:t>
                      </a:r>
                      <a:r>
                        <a:rPr lang="en-US" altLang="ko-KR" sz="1500" dirty="0" smtClean="0"/>
                        <a:t>19.7</a:t>
                      </a:r>
                      <a:r>
                        <a:rPr lang="en-US" altLang="ko-KR" sz="1500" baseline="0" dirty="0" smtClean="0"/>
                        <a:t> hr</a:t>
                      </a:r>
                    </a:p>
                    <a:p>
                      <a:pPr latinLnBrk="1"/>
                      <a:r>
                        <a:rPr lang="en-US" altLang="ko-KR" sz="1500" baseline="0" dirty="0" smtClean="0"/>
                        <a:t>(</a:t>
                      </a:r>
                      <a:r>
                        <a:rPr lang="ko-KR" altLang="en-US" sz="1500" baseline="0" dirty="0" err="1" smtClean="0"/>
                        <a:t>부하율</a:t>
                      </a:r>
                      <a:r>
                        <a:rPr lang="ko-KR" altLang="en-US" sz="1500" baseline="0" dirty="0" smtClean="0"/>
                        <a:t> </a:t>
                      </a:r>
                      <a:r>
                        <a:rPr lang="en-US" altLang="ko-KR" sz="1500" baseline="0" dirty="0" smtClean="0"/>
                        <a:t>80%)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/>
                        <a:t>24</a:t>
                      </a:r>
                      <a:r>
                        <a:rPr lang="en-US" altLang="ko-KR" sz="1500" baseline="0" dirty="0" smtClean="0"/>
                        <a:t> hr </a:t>
                      </a:r>
                      <a:r>
                        <a:rPr lang="ko-KR" altLang="en-US" sz="1500" baseline="0" dirty="0" smtClean="0"/>
                        <a:t>이상</a:t>
                      </a:r>
                      <a:endParaRPr lang="en-US" altLang="ko-KR" sz="1500" baseline="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aseline="0" dirty="0" smtClean="0"/>
                        <a:t>(</a:t>
                      </a:r>
                      <a:r>
                        <a:rPr lang="ko-KR" altLang="en-US" sz="1500" baseline="0" dirty="0" err="1" smtClean="0"/>
                        <a:t>부하율</a:t>
                      </a:r>
                      <a:r>
                        <a:rPr lang="ko-KR" altLang="en-US" sz="1500" baseline="0" dirty="0" smtClean="0"/>
                        <a:t> </a:t>
                      </a:r>
                      <a:r>
                        <a:rPr lang="en-US" altLang="ko-KR" sz="1500" baseline="0" dirty="0" smtClean="0"/>
                        <a:t>100%)</a:t>
                      </a:r>
                      <a:endParaRPr lang="ko-KR" altLang="en-US" sz="15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4206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 smtClean="0"/>
                        <a:t>역세척</a:t>
                      </a:r>
                      <a:r>
                        <a:rPr lang="en-US" altLang="ko-KR" sz="1500" dirty="0" smtClean="0"/>
                        <a:t>/</a:t>
                      </a:r>
                      <a:r>
                        <a:rPr lang="ko-KR" altLang="en-US" sz="1500" dirty="0" smtClean="0"/>
                        <a:t>여과수량  비율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 smtClean="0"/>
                        <a:t>3.5 %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/>
                        <a:t>일반적으로 </a:t>
                      </a:r>
                      <a:r>
                        <a:rPr lang="en-US" altLang="ko-KR" sz="1500" dirty="0" smtClean="0"/>
                        <a:t>3% </a:t>
                      </a:r>
                      <a:r>
                        <a:rPr lang="ko-KR" altLang="en-US" sz="1500" dirty="0" smtClean="0"/>
                        <a:t>이하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/>
                        <a:t>UFRV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smtClean="0"/>
                        <a:t>평균 </a:t>
                      </a:r>
                      <a:r>
                        <a:rPr lang="en-US" altLang="ko-KR" sz="1500" dirty="0" smtClean="0"/>
                        <a:t>148</a:t>
                      </a:r>
                      <a:r>
                        <a:rPr lang="ko-KR" altLang="en-US" sz="1500" dirty="0" smtClean="0"/>
                        <a:t>㎥</a:t>
                      </a:r>
                      <a:r>
                        <a:rPr lang="en-US" altLang="ko-KR" sz="1500" dirty="0" smtClean="0"/>
                        <a:t>/</a:t>
                      </a:r>
                      <a:r>
                        <a:rPr lang="ko-KR" altLang="en-US" sz="1500" dirty="0" smtClean="0"/>
                        <a:t>㎡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/>
                        <a:t>200</a:t>
                      </a:r>
                      <a:r>
                        <a:rPr lang="ko-KR" altLang="en-US" sz="1500" dirty="0" smtClean="0"/>
                        <a:t>㎥</a:t>
                      </a:r>
                      <a:r>
                        <a:rPr lang="en-US" altLang="ko-KR" sz="1500" dirty="0" smtClean="0"/>
                        <a:t>/</a:t>
                      </a:r>
                      <a:r>
                        <a:rPr lang="ko-KR" altLang="en-US" sz="1500" dirty="0" smtClean="0"/>
                        <a:t>㎡ 이하</a:t>
                      </a:r>
                      <a:r>
                        <a:rPr lang="en-US" altLang="ko-KR" sz="1500" dirty="0" smtClean="0"/>
                        <a:t>(</a:t>
                      </a:r>
                      <a:r>
                        <a:rPr lang="ko-KR" altLang="en-US" sz="1500" dirty="0" smtClean="0"/>
                        <a:t>검토 요구</a:t>
                      </a:r>
                      <a:r>
                        <a:rPr lang="en-US" altLang="ko-KR" sz="1500" dirty="0" smtClean="0"/>
                        <a:t>)</a:t>
                      </a:r>
                      <a:endParaRPr lang="ko-KR" altLang="en-US" sz="15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1107841" y="764704"/>
            <a:ext cx="489490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침전지 성능평가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7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826214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1514583" y="1196752"/>
          <a:ext cx="6864424" cy="7416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399928"/>
                <a:gridCol w="1512168"/>
                <a:gridCol w="295232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평가지표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시운전 결과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평가기준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 smtClean="0"/>
                        <a:t>침전수</a:t>
                      </a:r>
                      <a:r>
                        <a:rPr lang="ko-KR" altLang="en-US" sz="1500" dirty="0" smtClean="0"/>
                        <a:t> 탁도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/>
                        <a:t>0.82 NTU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/>
                        <a:t>1 NTU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직사각형 40"/>
          <p:cNvSpPr>
            <a:spLocks noChangeArrowheads="1"/>
          </p:cNvSpPr>
          <p:nvPr/>
        </p:nvSpPr>
        <p:spPr bwMode="auto">
          <a:xfrm>
            <a:off x="1466239" y="5157192"/>
            <a:ext cx="6911975" cy="1249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탁도를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제외한 여과지속시간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여과수량에 대한 </a:t>
            </a: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역세척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수량 비율 및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UFRV 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는 양호한 기준에 미달하는 것으로 나타남</a:t>
            </a:r>
            <a:endParaRPr lang="en-US" altLang="ko-KR" b="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시운전 기간 중 여과지 내 기포발생현상이 지속적으로 관찰됨</a:t>
            </a:r>
            <a:endParaRPr lang="ko-KR" altLang="en-US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935835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</a:rPr>
              <a:t>첨부</a:t>
            </a:r>
            <a:r>
              <a:rPr lang="en-US" altLang="ko-KR" sz="23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</a:rPr>
              <a:t>시운전 결과에 따른 성능평가</a:t>
            </a:r>
            <a:endParaRPr lang="ko-KR" altLang="en-US" sz="2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6516216" y="2154922"/>
            <a:ext cx="1872208" cy="553998"/>
          </a:xfrm>
          <a:prstGeom prst="rect">
            <a:avLst/>
          </a:prstGeom>
          <a:noFill/>
          <a:ln w="6350">
            <a:solidFill>
              <a:schemeClr val="tx1"/>
            </a:solidFill>
            <a:prstDash val="sysDash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ko-KR" sz="1200" b="0" dirty="0" smtClean="0">
                <a:latin typeface="맑은 고딕"/>
                <a:ea typeface="맑은 고딕"/>
              </a:rPr>
              <a:t>※ </a:t>
            </a:r>
            <a:r>
              <a:rPr lang="ko-KR" altLang="en-US" sz="1200" b="0" dirty="0" smtClean="0">
                <a:latin typeface="맑은 고딕" pitchFamily="50" charset="-127"/>
                <a:ea typeface="맑은 고딕" pitchFamily="50" charset="-127"/>
              </a:rPr>
              <a:t>시운전 결과는 생산량</a:t>
            </a:r>
            <a:endParaRPr lang="en-US" altLang="ko-KR" sz="1200" b="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1200" b="0" dirty="0" smtClean="0">
                <a:latin typeface="맑은 고딕" pitchFamily="50" charset="-127"/>
                <a:ea typeface="맑은 고딕" pitchFamily="50" charset="-127"/>
              </a:rPr>
              <a:t>    28</a:t>
            </a:r>
            <a:r>
              <a:rPr lang="ko-KR" altLang="en-US" sz="1200" b="0" dirty="0" smtClean="0">
                <a:latin typeface="맑은 고딕" pitchFamily="50" charset="-127"/>
                <a:ea typeface="맑은 고딕" pitchFamily="50" charset="-127"/>
              </a:rPr>
              <a:t>톤</a:t>
            </a:r>
            <a:r>
              <a:rPr lang="en-US" altLang="ko-KR" sz="1200" b="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 b="0" dirty="0" smtClean="0">
                <a:latin typeface="맑은 고딕" pitchFamily="50" charset="-127"/>
                <a:ea typeface="맑은 고딕" pitchFamily="50" charset="-127"/>
              </a:rPr>
              <a:t>일에서의 값임</a:t>
            </a:r>
            <a:endParaRPr lang="ko-KR" altLang="en-US" sz="1200" b="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14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I:\Project_2013\20110000_[뚝도정수장]\10_현장사진\도면\C-202~210.여과지(2계열)일반도(2)~(10)_삽도-Model_1.jpg"/>
          <p:cNvPicPr>
            <a:picLocks noChangeAspect="1" noChangeArrowheads="1"/>
          </p:cNvPicPr>
          <p:nvPr/>
        </p:nvPicPr>
        <p:blipFill>
          <a:blip r:embed="rId2" cstate="print"/>
          <a:srcRect t="27571" r="66349" b="32653"/>
          <a:stretch>
            <a:fillRect/>
          </a:stretch>
        </p:blipFill>
        <p:spPr bwMode="auto">
          <a:xfrm>
            <a:off x="1414659" y="3501008"/>
            <a:ext cx="3157341" cy="2985635"/>
          </a:xfrm>
          <a:prstGeom prst="rect">
            <a:avLst/>
          </a:prstGeom>
          <a:noFill/>
        </p:spPr>
      </p:pic>
      <p:cxnSp>
        <p:nvCxnSpPr>
          <p:cNvPr id="10" name="직선 연결선 9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1076324" y="147638"/>
            <a:ext cx="4431779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</a:rPr>
              <a:t>첨부</a:t>
            </a:r>
            <a:r>
              <a:rPr lang="en-US" altLang="ko-KR" sz="23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</a:rPr>
              <a:t>기타 문제점 및 개선사항</a:t>
            </a:r>
            <a:endParaRPr lang="ko-KR" altLang="en-US" sz="2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107841" y="764704"/>
            <a:ext cx="4894902" cy="402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여과지 문제점 및 개선사항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1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826214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직사각형 40"/>
          <p:cNvSpPr>
            <a:spLocks noChangeArrowheads="1"/>
          </p:cNvSpPr>
          <p:nvPr/>
        </p:nvSpPr>
        <p:spPr bwMode="auto">
          <a:xfrm>
            <a:off x="1475656" y="1180372"/>
            <a:ext cx="7056784" cy="210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여과지내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기포발생 방지</a:t>
            </a:r>
            <a:endParaRPr lang="en-US" altLang="ko-KR" b="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 eaLnBrk="0" hangingPunct="0">
              <a:spcBef>
                <a:spcPct val="20000"/>
              </a:spcBef>
              <a:spcAft>
                <a:spcPts val="600"/>
              </a:spcAft>
            </a:pP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역세공기밸브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교체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기밀상태 개선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진행중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(6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일 완료 예정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85750" indent="-285750" eaLnBrk="0" hangingPunct="0">
              <a:spcBef>
                <a:spcPct val="20000"/>
              </a:spcBef>
              <a:spcAft>
                <a:spcPts val="600"/>
              </a:spcAft>
            </a:pP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    - #3, #4, #8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지 밸브교체후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TEST 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결과 기포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발생 없음 확인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여과지속시간 평균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30→35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시간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,8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지 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지속관찰중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85750" indent="-285750"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유입유량 </a:t>
            </a: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지별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편중현상 발생</a:t>
            </a:r>
            <a:endParaRPr lang="en-US" altLang="ko-KR" b="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 eaLnBrk="0" hangingPunct="0">
              <a:spcBef>
                <a:spcPct val="20000"/>
              </a:spcBef>
              <a:spcAft>
                <a:spcPts val="600"/>
              </a:spcAft>
            </a:pP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지별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유입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Weir 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조정작업 실시 완료</a:t>
            </a:r>
            <a:endParaRPr lang="en-US" altLang="ko-KR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pic>
        <p:nvPicPr>
          <p:cNvPr id="2050" name="Picture 2" descr="I:\Project_2013\20110000_[뚝도정수장]\10_현장사진\도면\022.여과지(2계열)-Model_1.jpg"/>
          <p:cNvPicPr>
            <a:picLocks noChangeAspect="1" noChangeArrowheads="1"/>
          </p:cNvPicPr>
          <p:nvPr/>
        </p:nvPicPr>
        <p:blipFill>
          <a:blip r:embed="rId4" cstate="print"/>
          <a:srcRect l="38812" t="9162" b="22127"/>
          <a:stretch>
            <a:fillRect/>
          </a:stretch>
        </p:blipFill>
        <p:spPr bwMode="auto">
          <a:xfrm>
            <a:off x="5004048" y="3501008"/>
            <a:ext cx="3505387" cy="2952328"/>
          </a:xfrm>
          <a:prstGeom prst="rect">
            <a:avLst/>
          </a:prstGeom>
          <a:noFill/>
        </p:spPr>
      </p:pic>
      <p:sp>
        <p:nvSpPr>
          <p:cNvPr id="12" name="타원 11"/>
          <p:cNvSpPr/>
          <p:nvPr/>
        </p:nvSpPr>
        <p:spPr bwMode="auto">
          <a:xfrm>
            <a:off x="6347430" y="4293096"/>
            <a:ext cx="576064" cy="64807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타원 13"/>
          <p:cNvSpPr/>
          <p:nvPr/>
        </p:nvSpPr>
        <p:spPr bwMode="auto">
          <a:xfrm>
            <a:off x="2771800" y="3933056"/>
            <a:ext cx="576064" cy="64807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275856" y="3501008"/>
            <a:ext cx="1044453" cy="598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>
              <a:lnSpc>
                <a:spcPct val="250000"/>
              </a:lnSpc>
              <a:spcBef>
                <a:spcPct val="50000"/>
              </a:spcBef>
            </a:pP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Weir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조정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5724128" y="3717032"/>
            <a:ext cx="1005403" cy="598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>
              <a:lnSpc>
                <a:spcPct val="250000"/>
              </a:lnSpc>
              <a:spcBef>
                <a:spcPct val="50000"/>
              </a:spcBef>
            </a:pP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밸브교체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14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 bwMode="auto">
          <a:xfrm>
            <a:off x="1162052" y="620688"/>
            <a:ext cx="7730429" cy="0"/>
          </a:xfrm>
          <a:prstGeom prst="line">
            <a:avLst/>
          </a:prstGeom>
          <a:noFill/>
          <a:ln w="25400" algn="ctr">
            <a:gradFill flip="none" rotWithShape="1">
              <a:gsLst>
                <a:gs pos="0">
                  <a:srgbClr val="FF0000">
                    <a:lumMod val="71000"/>
                    <a:lumOff val="29000"/>
                  </a:srgbClr>
                </a:gs>
                <a:gs pos="0">
                  <a:srgbClr val="C00000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round/>
            <a:headEnd/>
            <a:tailEnd/>
          </a:ln>
        </p:spPr>
      </p:cxnSp>
      <p:sp>
        <p:nvSpPr>
          <p:cNvPr id="18" name="직사각형 17"/>
          <p:cNvSpPr/>
          <p:nvPr/>
        </p:nvSpPr>
        <p:spPr>
          <a:xfrm>
            <a:off x="1107840" y="692696"/>
            <a:ext cx="71365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여과지 오염도 조사를 통한 </a:t>
            </a: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역세척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효율 확인</a:t>
            </a:r>
            <a:endParaRPr lang="en-US" altLang="ko-KR" sz="2000" b="1" kern="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9" name="Picture 2" descr="C:\Documents and Settings\ra\바탕 화면\수자원교안\대아이콘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37" y="754206"/>
            <a:ext cx="373319" cy="3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8676456" y="65160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BAE9D34-B0EC-405B-B3C8-92A55BD52E25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aphicFrame>
        <p:nvGraphicFramePr>
          <p:cNvPr id="14" name="차트 13"/>
          <p:cNvGraphicFramePr/>
          <p:nvPr/>
        </p:nvGraphicFramePr>
        <p:xfrm>
          <a:off x="1403648" y="1700808"/>
          <a:ext cx="727280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직사각형 40"/>
          <p:cNvSpPr>
            <a:spLocks noChangeArrowheads="1"/>
          </p:cNvSpPr>
          <p:nvPr/>
        </p:nvSpPr>
        <p:spPr bwMode="auto">
          <a:xfrm>
            <a:off x="1507513" y="1124744"/>
            <a:ext cx="6911975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여과사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세척탁도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현황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뚝도정수센터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자료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85750" indent="-28575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    - 5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19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일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#2-2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지 역세척 전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후 시료 채취</a:t>
            </a:r>
            <a:endParaRPr lang="en-US" altLang="ko-KR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1076325" y="147638"/>
            <a:ext cx="3862388" cy="4462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ko-KR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300" dirty="0" smtClean="0">
                <a:solidFill>
                  <a:schemeClr val="bg2"/>
                </a:solidFill>
                <a:latin typeface="HY견고딕" pitchFamily="18" charset="-127"/>
                <a:ea typeface="HY견고딕" pitchFamily="18" charset="-127"/>
              </a:rPr>
              <a:t>문제점 및 개선사항</a:t>
            </a:r>
            <a:endParaRPr lang="ko-KR" altLang="en-US" sz="2300" dirty="0">
              <a:solidFill>
                <a:schemeClr val="bg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40"/>
          <p:cNvSpPr>
            <a:spLocks noChangeArrowheads="1"/>
          </p:cNvSpPr>
          <p:nvPr/>
        </p:nvSpPr>
        <p:spPr bwMode="auto">
          <a:xfrm>
            <a:off x="1475656" y="4479503"/>
            <a:ext cx="69119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세척탁도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평가기준</a:t>
            </a:r>
            <a:endParaRPr lang="en-US" altLang="ko-KR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1691680" y="4941168"/>
          <a:ext cx="6624736" cy="15973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28192"/>
                <a:gridCol w="3816424"/>
                <a:gridCol w="1080120"/>
              </a:tblGrid>
              <a:tr h="2483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세척탁도</a:t>
                      </a:r>
                      <a:r>
                        <a:rPr lang="en-US" altLang="ko-KR" sz="1600" dirty="0" smtClean="0"/>
                        <a:t>(NTU)</a:t>
                      </a:r>
                      <a:endParaRPr lang="ko-KR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여층상태</a:t>
                      </a:r>
                      <a:endParaRPr lang="ko-KR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비   고</a:t>
                      </a:r>
                      <a:endParaRPr lang="ko-KR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979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10~30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매우 깨끗함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err="1" smtClean="0"/>
                        <a:t>여층이</a:t>
                      </a:r>
                      <a:r>
                        <a:rPr lang="ko-KR" altLang="en-US" sz="1400" dirty="0" smtClean="0"/>
                        <a:t> 숙성되지 않음 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483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30~60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깨끗하고 부분적으로 </a:t>
                      </a:r>
                      <a:r>
                        <a:rPr lang="ko-KR" altLang="en-US" sz="1400" dirty="0" err="1" smtClean="0"/>
                        <a:t>여층</a:t>
                      </a:r>
                      <a:r>
                        <a:rPr lang="ko-KR" altLang="en-US" sz="1400" dirty="0" smtClean="0"/>
                        <a:t> 숙성됨 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979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60~120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상당히 깨끗하고 </a:t>
                      </a:r>
                      <a:r>
                        <a:rPr lang="ko-KR" altLang="en-US" sz="1400" dirty="0" err="1" smtClean="0"/>
                        <a:t>여층이</a:t>
                      </a:r>
                      <a:r>
                        <a:rPr lang="ko-KR" altLang="en-US" sz="1400" dirty="0" smtClean="0"/>
                        <a:t> 잘 숙성되어 있음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76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120~300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400" dirty="0" err="1" smtClean="0"/>
                        <a:t>여재오염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err="1" smtClean="0"/>
                        <a:t>여층이</a:t>
                      </a:r>
                      <a:r>
                        <a:rPr lang="ko-KR" altLang="en-US" sz="1400" dirty="0" smtClean="0"/>
                        <a:t> 잘 숙성되어 있음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614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1" hangingPunct="1">
          <a:lnSpc>
            <a:spcPct val="25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헤드라인M" pitchFamily="18" charset="-127"/>
            <a:ea typeface="HY헤드라인M" pitchFamily="18" charset="-127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 bwMode="auto">
        <a:noFill/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 eaLnBrk="1" hangingPunct="1">
          <a:lnSpc>
            <a:spcPct val="250000"/>
          </a:lnSpc>
          <a:spcBef>
            <a:spcPct val="50000"/>
          </a:spcBef>
          <a:defRPr sz="2000" dirty="0"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47255</TotalTime>
  <Words>1573</Words>
  <Application>Microsoft Office PowerPoint</Application>
  <PresentationFormat>화면 슬라이드 쇼(4:3)</PresentationFormat>
  <Paragraphs>413</Paragraphs>
  <Slides>22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user</cp:lastModifiedBy>
  <cp:revision>2194</cp:revision>
  <dcterms:created xsi:type="dcterms:W3CDTF">2008-04-23T04:22:06Z</dcterms:created>
  <dcterms:modified xsi:type="dcterms:W3CDTF">2015-06-04T11:04:51Z</dcterms:modified>
</cp:coreProperties>
</file>