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43"/>
    <p:restoredTop sz="95990"/>
  </p:normalViewPr>
  <p:slideViewPr>
    <p:cSldViewPr snapToObjects="1">
      <p:cViewPr varScale="1">
        <p:scale>
          <a:sx n="103" d="100"/>
          <a:sy n="103" d="100"/>
        </p:scale>
        <p:origin x="-336" y="-84"/>
      </p:cViewPr>
      <p:guideLst>
        <p:guide orient="horz" pos="2159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E2B2BC9D-A816-4D0A-858B-1D023B3A8ACA}" type="datetimeFigureOut">
              <a:rPr lang="ko-KR" altLang="en-US"/>
              <a:pPr lvl="0">
                <a:defRPr lang="ko-KR" altLang="en-US"/>
              </a:pPr>
              <a:t>2016-03-07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09F4262C-968C-4EE9-8164-CE16364706B3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1pPr>
    <a:lvl2pPr marL="457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2pPr>
    <a:lvl3pPr marL="914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3pPr>
    <a:lvl4pPr marL="1371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4pPr>
    <a:lvl5pPr marL="18288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7C5041C0-6D76-4C19-BFF8-9C46AE9D20D8}" type="slidenum">
              <a:rPr lang="en-US" altLang="en-US"/>
              <a:pPr lvl="0">
                <a:defRPr lang="ko-KR" altLang="en-US"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lang="ko-KR" altLang="en-US"/>
              <a:pPr lvl="0">
                <a:defRPr lang="ko-KR" altLang="en-US"/>
              </a:pPr>
              <a:t>2016-03-07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2016-03-07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2016-03-07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2016-03-07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2016-03-07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2016-03-07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028" y="1643063"/>
            <a:ext cx="8229600" cy="4525200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2016-03-07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7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2016-03-07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2016-03-07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2016-03-07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3108" y="2214563"/>
            <a:ext cx="4857767" cy="321468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</a:p>
          <a:p>
            <a:pPr lvl="0">
              <a:defRPr lang="ko-KR" altLang="en-US"/>
            </a:pPr>
            <a:r>
              <a:rPr lang="ko-KR" altLang="en-US"/>
              <a:t>둘째 목차</a:t>
            </a:r>
          </a:p>
          <a:p>
            <a:pPr lvl="0">
              <a:defRPr lang="ko-KR" altLang="en-US"/>
            </a:pPr>
            <a:r>
              <a:rPr lang="ko-KR" altLang="en-US"/>
              <a:t>셋째 목차</a:t>
            </a:r>
          </a:p>
          <a:p>
            <a:pPr lvl="0">
              <a:defRPr lang="ko-KR" altLang="en-US"/>
            </a:pPr>
            <a:r>
              <a:rPr lang="ko-KR" altLang="en-US"/>
              <a:t>넷째 목차</a:t>
            </a:r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2016-03-07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2016-03-07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4. 사업추진 조직" preserve="1" userDrawn="1">
  <p:cSld name="1_4. 사업추진 조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721111" y="180658"/>
            <a:ext cx="2143140" cy="293678"/>
          </a:xfrm>
          <a:prstGeom prst="rect">
            <a:avLst/>
          </a:prstGeom>
          <a:noFill/>
        </p:spPr>
        <p:txBody>
          <a:bodyPr wrap="square" lIns="91422" tIns="45711" rIns="91422" bIns="45711">
            <a:spAutoFit/>
          </a:bodyPr>
          <a:lstStyle/>
          <a:p>
            <a:pPr lvl="0">
              <a:defRPr lang="ko-KR" altLang="en-US"/>
            </a:pPr>
            <a:r>
              <a:rPr lang="ko-KR" altLang="en-US" sz="1400" spc="-47">
                <a:solidFill>
                  <a:srgbClr val="67798F"/>
                </a:solidFill>
              </a:rPr>
              <a:t>사업추진 조직</a:t>
            </a:r>
          </a:p>
        </p:txBody>
      </p:sp>
      <p:pic>
        <p:nvPicPr>
          <p:cNvPr id="16" name="그림 15"/>
          <p:cNvPicPr/>
          <p:nvPr userDrawn="1"/>
        </p:nvPicPr>
        <p:blipFill rotWithShape="1">
          <a:blip r:embed="rId2" cstate="print"/>
          <a:srcRect l="7580" t="49310" r="89840" b="14170"/>
          <a:stretch>
            <a:fillRect/>
          </a:stretch>
        </p:blipFill>
        <p:spPr>
          <a:xfrm>
            <a:off x="-7867" y="432549"/>
            <a:ext cx="180000" cy="360000"/>
          </a:xfrm>
          <a:prstGeom prst="rect">
            <a:avLst/>
          </a:prstGeom>
        </p:spPr>
      </p:pic>
      <p:pic>
        <p:nvPicPr>
          <p:cNvPr id="10" name="그림 9"/>
          <p:cNvPicPr/>
          <p:nvPr userDrawn="1"/>
        </p:nvPicPr>
        <p:blipFill rotWithShape="1">
          <a:blip r:embed="rId2" cstate="print"/>
          <a:srcRect l="7580" t="49310" r="29670" b="14170"/>
          <a:stretch>
            <a:fillRect/>
          </a:stretch>
        </p:blipFill>
        <p:spPr>
          <a:xfrm>
            <a:off x="4009428" y="426448"/>
            <a:ext cx="3401272" cy="360000"/>
          </a:xfrm>
          <a:prstGeom prst="rect">
            <a:avLst/>
          </a:prstGeom>
        </p:spPr>
      </p:pic>
      <p:pic>
        <p:nvPicPr>
          <p:cNvPr id="11" name="그림 10"/>
          <p:cNvPicPr/>
          <p:nvPr userDrawn="1"/>
        </p:nvPicPr>
        <p:blipFill rotWithShape="1">
          <a:blip r:embed="rId2" cstate="print"/>
          <a:srcRect l="7580" t="49310" r="60450" b="14170"/>
          <a:stretch>
            <a:fillRect/>
          </a:stretch>
        </p:blipFill>
        <p:spPr>
          <a:xfrm>
            <a:off x="7410700" y="426448"/>
            <a:ext cx="1733300" cy="360000"/>
          </a:xfrm>
          <a:prstGeom prst="rect">
            <a:avLst/>
          </a:prstGeom>
        </p:spPr>
      </p:pic>
      <p:sp>
        <p:nvSpPr>
          <p:cNvPr id="14" name="제목 2"/>
          <p:cNvSpPr>
            <a:spLocks noGrp="1"/>
          </p:cNvSpPr>
          <p:nvPr userDrawn="1"/>
        </p:nvSpPr>
        <p:spPr>
          <a:xfrm>
            <a:off x="6635163" y="116176"/>
            <a:ext cx="2362200" cy="184666"/>
          </a:xfrm>
          <a:prstGeom prst="rect">
            <a:avLst/>
          </a:prstGeom>
          <a:effectLst/>
        </p:spPr>
        <p:txBody>
          <a:bodyPr wrap="square" lIns="0" tIns="0" rIns="0" bIns="0">
            <a:sp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1400" kern="120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84E100"/>
                </a:solidFill>
                <a:latin typeface="+mn-ea"/>
                <a:ea typeface="+mn-ea"/>
                <a:cs typeface="+mn-cs"/>
              </a:defRPr>
            </a:lvl1pPr>
          </a:lstStyle>
          <a:p>
            <a:pPr marL="0" lvl="0" indent="0" algn="r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/>
            </a:pPr>
            <a:r>
              <a:rPr lang="ko-KR" altLang="en-US" sz="1200" b="1" i="0" spc="5">
                <a:solidFill>
                  <a:schemeClr val="tx1"/>
                </a:solidFill>
                <a:latin typeface="KoPub돋움체 Medium"/>
                <a:ea typeface="KoPub돋움체 Medium"/>
                <a:cs typeface="+mn-cs"/>
              </a:rPr>
              <a:t>성수동 도시재생 시범사업</a:t>
            </a:r>
          </a:p>
        </p:txBody>
      </p:sp>
      <p:sp>
        <p:nvSpPr>
          <p:cNvPr id="12" name="슬라이드 번호 개체 틀 5"/>
          <p:cNvSpPr>
            <a:spLocks noGrp="1"/>
          </p:cNvSpPr>
          <p:nvPr userDrawn="1"/>
        </p:nvSpPr>
        <p:spPr>
          <a:xfrm>
            <a:off x="687705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lang="ko-KR"/>
            </a:pPr>
            <a:fld id="{60F076B6-404B-4912-AA2B-CA241BE43E69}" type="slidenum">
              <a:rPr lang="ko-KR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defRPr lang="ko-KR"/>
              </a:pPr>
              <a:t>‹#›</a:t>
            </a:fld>
            <a:endParaRPr lang="ko-KR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562265" y="210832"/>
            <a:ext cx="210854" cy="210830"/>
          </a:xfrm>
          <a:prstGeom prst="rect">
            <a:avLst/>
          </a:prstGeom>
          <a:solidFill>
            <a:srgbClr val="67798F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>
              <a:defRPr lang="ko-KR" altLang="en-US"/>
            </a:pP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563516" y="216018"/>
            <a:ext cx="217388" cy="17450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lang="ko-KR" altLang="en-US"/>
            </a:pPr>
            <a:r>
              <a:rPr lang="en-US" altLang="ko-KR" sz="1200" b="1">
                <a:solidFill>
                  <a:schemeClr val="bg1"/>
                </a:solidFill>
              </a:rPr>
              <a:t>4</a:t>
            </a:r>
            <a:endParaRPr lang="ko-KR" altLang="en-US" sz="1200" b="1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7729262" y="301351"/>
            <a:ext cx="1368000" cy="468000"/>
          </a:xfrm>
          <a:prstGeom prst="rect">
            <a:avLst/>
          </a:prstGeom>
          <a:noFill/>
        </p:spPr>
        <p:txBody>
          <a:bodyPr wrap="square" lIns="36000" tIns="43626" rIns="36000" bIns="43626">
            <a:noAutofit/>
          </a:bodyPr>
          <a:lstStyle/>
          <a:p>
            <a:pPr defTabSz="872501">
              <a:lnSpc>
                <a:spcPct val="200000"/>
              </a:lnSpc>
              <a:defRPr lang="ko-KR" altLang="en-US"/>
            </a:pPr>
            <a:r>
              <a:rPr lang="ko-KR" altLang="en-US" sz="1500" spc="-50">
                <a:solidFill>
                  <a:srgbClr val="67798F"/>
                </a:solidFill>
              </a:rPr>
              <a:t>과업 추진 개요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7280344" y="334722"/>
            <a:ext cx="618075" cy="540000"/>
          </a:xfrm>
          <a:prstGeom prst="rect">
            <a:avLst/>
          </a:prstGeom>
          <a:noFill/>
        </p:spPr>
        <p:txBody>
          <a:bodyPr wrap="square" lIns="36000" tIns="43626" rIns="36000" bIns="43626" anchor="ctr" anchorCtr="0">
            <a:noAutofit/>
          </a:bodyPr>
          <a:lstStyle/>
          <a:p>
            <a:pPr algn="ctr" defTabSz="872501">
              <a:lnSpc>
                <a:spcPct val="145000"/>
              </a:lnSpc>
              <a:defRPr lang="ko-KR" altLang="en-US"/>
            </a:pPr>
            <a:r>
              <a:rPr lang="en-US" altLang="ko-KR" sz="1500" spc="-140">
                <a:solidFill>
                  <a:srgbClr val="67798F"/>
                </a:solidFill>
                <a:latin typeface="KoPub돋움체 Bold"/>
                <a:ea typeface="KoPub돋움체 Bold"/>
              </a:rPr>
              <a:t>Ⅰ.</a:t>
            </a:r>
            <a:endParaRPr lang="ko-KR" altLang="en-US" sz="1500" spc="-140">
              <a:solidFill>
                <a:srgbClr val="67798F"/>
              </a:solidFill>
              <a:latin typeface="KoPub돋움체 Bold"/>
              <a:ea typeface="KoPub돋움체 Bold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한컴오피스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22D86A-5F52-4165-8473-F1B836277586}" type="datetime1">
              <a:rPr lang="ko-KR" altLang="en-US"/>
              <a:pPr lvl="0">
                <a:defRPr lang="ko-KR" altLang="en-US"/>
              </a:pPr>
              <a:t>2016-03-07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모서리가 둥근 직사각형 112"/>
          <p:cNvSpPr/>
          <p:nvPr/>
        </p:nvSpPr>
        <p:spPr>
          <a:xfrm>
            <a:off x="449580" y="1857965"/>
            <a:ext cx="8260080" cy="4413295"/>
          </a:xfrm>
          <a:prstGeom prst="roundRect">
            <a:avLst>
              <a:gd name="adj" fmla="val 47616"/>
            </a:avLst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75" name="모서리가 둥근 직사각형 74"/>
          <p:cNvSpPr/>
          <p:nvPr/>
        </p:nvSpPr>
        <p:spPr>
          <a:xfrm>
            <a:off x="239713" y="2192784"/>
            <a:ext cx="2676524" cy="3897980"/>
          </a:xfrm>
          <a:prstGeom prst="roundRect">
            <a:avLst>
              <a:gd name="adj" fmla="val 3939"/>
            </a:avLst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  <a:effectLst>
            <a:outerShdw blurRad="88900" sx="99000" sy="99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en-US" altLang="ko-KR" sz="1300">
              <a:solidFill>
                <a:srgbClr val="1F497D">
                  <a:lumMod val="75000"/>
                </a:srgbClr>
              </a:solidFill>
              <a:latin typeface="KoPub돋움체 Medium"/>
              <a:ea typeface="KoPub돋움체 Medium"/>
              <a:cs typeface="+mn-cs"/>
            </a:endParaRPr>
          </a:p>
          <a:p>
            <a:pPr>
              <a:buFont typeface="Arial"/>
              <a:buChar char="•"/>
              <a:defRPr lang="ko-KR" altLang="en-US"/>
            </a:pPr>
            <a:endParaRPr lang="en-US" altLang="ko-KR" sz="500">
              <a:solidFill>
                <a:schemeClr val="tx1">
                  <a:lumMod val="65000"/>
                  <a:lumOff val="35000"/>
                </a:schemeClr>
              </a:solidFill>
              <a:latin typeface="KoPub돋움체 Medium"/>
              <a:ea typeface="KoPub돋움체 Medium"/>
              <a:cs typeface="+mn-cs"/>
            </a:endParaRPr>
          </a:p>
          <a:p>
            <a:pPr>
              <a:buFont typeface="Arial"/>
              <a:buChar char="•"/>
              <a:defRPr lang="ko-KR" altLang="en-US"/>
            </a:pPr>
            <a:r>
              <a:rPr lang="ko-KR" altLang="en-US" sz="13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 연계사업 발굴</a:t>
            </a:r>
            <a:r>
              <a:rPr lang="en-US" altLang="ko-KR" sz="13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, </a:t>
            </a:r>
            <a:r>
              <a:rPr lang="ko-KR" altLang="en-US" sz="13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추진</a:t>
            </a:r>
          </a:p>
          <a:p>
            <a:pPr>
              <a:buFont typeface="Arial"/>
              <a:buChar char="•"/>
              <a:defRPr lang="ko-KR" altLang="en-US"/>
            </a:pPr>
            <a:r>
              <a:rPr lang="ko-KR" altLang="en-US" sz="13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 관련부서간 사업조정</a:t>
            </a:r>
          </a:p>
          <a:p>
            <a:pPr>
              <a:buFont typeface="Arial"/>
              <a:buChar char="•"/>
              <a:defRPr lang="ko-KR" altLang="en-US"/>
            </a:pPr>
            <a:r>
              <a:rPr lang="ko-KR" altLang="en-US" sz="13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 사업추진 발전방안 논의</a:t>
            </a:r>
          </a:p>
        </p:txBody>
      </p:sp>
      <p:sp>
        <p:nvSpPr>
          <p:cNvPr id="76" name="모서리가 둥근 직사각형 75"/>
          <p:cNvSpPr/>
          <p:nvPr/>
        </p:nvSpPr>
        <p:spPr>
          <a:xfrm>
            <a:off x="3159124" y="1939243"/>
            <a:ext cx="2822576" cy="3067767"/>
          </a:xfrm>
          <a:prstGeom prst="roundRect">
            <a:avLst>
              <a:gd name="adj" fmla="val 3939"/>
            </a:avLst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  <a:effectLst>
            <a:outerShdw blurRad="88900" sx="99000" sy="99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en-US" altLang="ko-KR" b="1">
              <a:solidFill>
                <a:schemeClr val="tx2">
                  <a:lumMod val="60000"/>
                  <a:lumOff val="40000"/>
                </a:schemeClr>
              </a:solidFill>
              <a:latin typeface="KoPub돋움체 Bold"/>
              <a:ea typeface="KoPub돋움체 Bold"/>
            </a:endParaRPr>
          </a:p>
          <a:p>
            <a:pPr>
              <a:buFont typeface="Arial"/>
              <a:buChar char="•"/>
              <a:defRPr lang="ko-KR" altLang="en-US"/>
            </a:pPr>
            <a:r>
              <a:rPr lang="ko-KR" altLang="en-US" sz="13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 도시재생활성화계획 수립 지원</a:t>
            </a:r>
          </a:p>
          <a:p>
            <a:pPr>
              <a:buFont typeface="Arial"/>
              <a:buChar char="•"/>
              <a:defRPr lang="ko-KR" altLang="en-US"/>
            </a:pPr>
            <a:r>
              <a:rPr lang="ko-KR" altLang="en-US" sz="13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 주민역량강화</a:t>
            </a:r>
            <a:r>
              <a:rPr lang="en-US" altLang="ko-KR" sz="13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, </a:t>
            </a:r>
            <a:r>
              <a:rPr lang="ko-KR" altLang="en-US" sz="13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마을리더육성</a:t>
            </a:r>
            <a:r>
              <a:rPr lang="en-US" altLang="ko-KR" sz="13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, </a:t>
            </a:r>
            <a:r>
              <a:rPr lang="ko-KR" altLang="en-US" sz="13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공동체</a:t>
            </a:r>
          </a:p>
          <a:p>
            <a:pPr lvl="0">
              <a:defRPr lang="ko-KR" altLang="en-US"/>
            </a:pPr>
            <a:r>
              <a:rPr lang="en-US" altLang="ko-KR" sz="13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  </a:t>
            </a:r>
            <a:r>
              <a:rPr lang="ko-KR" altLang="en-US" sz="13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활성화</a:t>
            </a:r>
            <a:r>
              <a:rPr lang="en-US" altLang="ko-KR" sz="13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, </a:t>
            </a:r>
            <a:r>
              <a:rPr lang="ko-KR" altLang="en-US" sz="13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주민협의체지원</a:t>
            </a:r>
            <a:r>
              <a:rPr lang="en-US" altLang="ko-KR" sz="13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, </a:t>
            </a:r>
            <a:r>
              <a:rPr lang="ko-KR" altLang="en-US" sz="13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도시재생홍보</a:t>
            </a:r>
            <a:endParaRPr lang="ko-KR" altLang="en-US">
              <a:solidFill>
                <a:srgbClr val="1F497D">
                  <a:lumMod val="75000"/>
                </a:srgbClr>
              </a:solidFill>
              <a:latin typeface="KoPub돋움체 Medium"/>
              <a:ea typeface="KoPub돋움체 Medium"/>
              <a:cs typeface="+mn-cs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 flipV="1">
            <a:off x="1581776" y="3351411"/>
            <a:ext cx="132" cy="941046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/>
          <p:cNvSpPr/>
          <p:nvPr/>
        </p:nvSpPr>
        <p:spPr>
          <a:xfrm>
            <a:off x="314932" y="4376387"/>
            <a:ext cx="771453" cy="670438"/>
          </a:xfrm>
          <a:prstGeom prst="rect">
            <a:avLst/>
          </a:prstGeom>
          <a:solidFill>
            <a:schemeClr val="bg1"/>
          </a:solidFill>
          <a:ln w="15875">
            <a:solidFill>
              <a:srgbClr val="CBD5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anchor="t" anchorCtr="0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 lang="ko-KR" altLang="en-US"/>
            </a:pP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복지정책과</a:t>
            </a:r>
          </a:p>
          <a:p>
            <a:pPr algn="ctr">
              <a:lnSpc>
                <a:spcPct val="90000"/>
              </a:lnSpc>
              <a:defRPr lang="ko-KR" altLang="en-US"/>
            </a:pP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보육가족과</a:t>
            </a:r>
          </a:p>
          <a:p>
            <a:pPr algn="ctr">
              <a:lnSpc>
                <a:spcPct val="90000"/>
              </a:lnSpc>
              <a:defRPr lang="ko-KR" altLang="en-US"/>
            </a:pP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사회복지과</a:t>
            </a:r>
          </a:p>
          <a:p>
            <a:pPr algn="ctr">
              <a:lnSpc>
                <a:spcPct val="90000"/>
              </a:lnSpc>
              <a:defRPr lang="ko-KR" altLang="en-US"/>
            </a:pP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노인청소년과</a:t>
            </a:r>
          </a:p>
        </p:txBody>
      </p:sp>
      <p:sp>
        <p:nvSpPr>
          <p:cNvPr id="49" name="대각선 방향의 모서리가 둥근 사각형 48"/>
          <p:cNvSpPr/>
          <p:nvPr/>
        </p:nvSpPr>
        <p:spPr>
          <a:xfrm flipH="1">
            <a:off x="1112580" y="3568118"/>
            <a:ext cx="943364" cy="20432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2700">
            <a:solidFill>
              <a:schemeClr val="accent1">
                <a:shade val="50000"/>
                <a:alpha val="3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1000" b="1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부구청장</a:t>
            </a:r>
          </a:p>
        </p:txBody>
      </p:sp>
      <p:sp>
        <p:nvSpPr>
          <p:cNvPr id="50" name="대각선 방향의 모서리가 둥근 사각형 49"/>
          <p:cNvSpPr/>
          <p:nvPr/>
        </p:nvSpPr>
        <p:spPr>
          <a:xfrm flipH="1">
            <a:off x="1108321" y="3301845"/>
            <a:ext cx="943364" cy="20432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2700">
            <a:solidFill>
              <a:schemeClr val="accent1">
                <a:shade val="50000"/>
                <a:alpha val="3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1000" b="1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구청장</a:t>
            </a:r>
          </a:p>
        </p:txBody>
      </p:sp>
      <p:sp>
        <p:nvSpPr>
          <p:cNvPr id="51" name="대각선 방향의 모서리가 둥근 사각형 50"/>
          <p:cNvSpPr/>
          <p:nvPr/>
        </p:nvSpPr>
        <p:spPr>
          <a:xfrm flipH="1">
            <a:off x="1112580" y="3831732"/>
            <a:ext cx="943364" cy="20432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2700">
            <a:solidFill>
              <a:schemeClr val="accent1">
                <a:shade val="50000"/>
                <a:alpha val="3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1000" b="1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도시관리국장</a:t>
            </a:r>
          </a:p>
        </p:txBody>
      </p:sp>
      <p:cxnSp>
        <p:nvCxnSpPr>
          <p:cNvPr id="53" name="직선 연결선 52"/>
          <p:cNvCxnSpPr/>
          <p:nvPr/>
        </p:nvCxnSpPr>
        <p:spPr>
          <a:xfrm>
            <a:off x="693369" y="4099897"/>
            <a:ext cx="1759317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직사각형 53"/>
          <p:cNvSpPr/>
          <p:nvPr/>
        </p:nvSpPr>
        <p:spPr>
          <a:xfrm>
            <a:off x="2070775" y="4376387"/>
            <a:ext cx="771453" cy="670438"/>
          </a:xfrm>
          <a:prstGeom prst="rect">
            <a:avLst/>
          </a:prstGeom>
          <a:solidFill>
            <a:schemeClr val="bg1"/>
          </a:solidFill>
          <a:ln w="15875">
            <a:solidFill>
              <a:srgbClr val="CBD5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anchor="t" anchorCtr="0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 lang="ko-KR" altLang="en-US"/>
            </a:pP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문화체육과</a:t>
            </a:r>
          </a:p>
          <a:p>
            <a:pPr algn="ctr">
              <a:lnSpc>
                <a:spcPct val="90000"/>
              </a:lnSpc>
              <a:defRPr lang="ko-KR" altLang="en-US"/>
            </a:pP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교통행정과</a:t>
            </a:r>
          </a:p>
          <a:p>
            <a:pPr algn="ctr">
              <a:lnSpc>
                <a:spcPct val="90000"/>
              </a:lnSpc>
              <a:defRPr lang="ko-KR" altLang="en-US"/>
            </a:pP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교통지도과</a:t>
            </a:r>
          </a:p>
          <a:p>
            <a:pPr algn="ctr">
              <a:lnSpc>
                <a:spcPct val="90000"/>
              </a:lnSpc>
              <a:defRPr lang="ko-KR" altLang="en-US"/>
            </a:pP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공보담당관</a:t>
            </a:r>
          </a:p>
          <a:p>
            <a:pPr algn="ctr">
              <a:lnSpc>
                <a:spcPct val="90000"/>
              </a:lnSpc>
              <a:defRPr lang="ko-KR" altLang="en-US"/>
            </a:pPr>
            <a:endParaRPr lang="en-US" altLang="ko-KR" sz="900">
              <a:solidFill>
                <a:schemeClr val="tx1">
                  <a:lumMod val="65000"/>
                  <a:lumOff val="35000"/>
                </a:schemeClr>
              </a:solidFill>
              <a:latin typeface="KoPub돋움체 Medium"/>
              <a:ea typeface="KoPub돋움체 Medium"/>
              <a:cs typeface="+mn-cs"/>
            </a:endParaRPr>
          </a:p>
          <a:p>
            <a:pPr algn="ctr">
              <a:lnSpc>
                <a:spcPct val="90000"/>
              </a:lnSpc>
              <a:defRPr lang="ko-KR" altLang="en-US"/>
            </a:pPr>
            <a:endParaRPr lang="en-US" altLang="ko-KR" sz="900">
              <a:solidFill>
                <a:schemeClr val="tx1">
                  <a:lumMod val="65000"/>
                  <a:lumOff val="35000"/>
                </a:schemeClr>
              </a:solidFill>
              <a:latin typeface="KoPub돋움체 Medium"/>
              <a:ea typeface="KoPub돋움체 Medium"/>
              <a:cs typeface="+mn-cs"/>
            </a:endParaRPr>
          </a:p>
          <a:p>
            <a:pPr algn="ctr">
              <a:lnSpc>
                <a:spcPct val="90000"/>
              </a:lnSpc>
              <a:defRPr lang="ko-KR" altLang="en-US"/>
            </a:pPr>
            <a:endParaRPr lang="ko-KR" altLang="en-US" sz="900">
              <a:solidFill>
                <a:schemeClr val="tx1">
                  <a:lumMod val="65000"/>
                  <a:lumOff val="35000"/>
                </a:schemeClr>
              </a:solidFill>
              <a:latin typeface="KoPub돋움체 Medium"/>
              <a:ea typeface="KoPub돋움체 Medium"/>
              <a:cs typeface="+mn-cs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1190537" y="5299431"/>
            <a:ext cx="771453" cy="715134"/>
          </a:xfrm>
          <a:prstGeom prst="rect">
            <a:avLst/>
          </a:prstGeom>
          <a:solidFill>
            <a:schemeClr val="bg1"/>
          </a:solidFill>
          <a:ln w="15875">
            <a:solidFill>
              <a:srgbClr val="CBD5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anchor="t" anchorCtr="0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 lang="ko-KR" altLang="en-US"/>
            </a:pP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총무과</a:t>
            </a:r>
          </a:p>
          <a:p>
            <a:pPr algn="ctr">
              <a:lnSpc>
                <a:spcPct val="90000"/>
              </a:lnSpc>
              <a:defRPr lang="ko-KR" altLang="en-US"/>
            </a:pP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자치행정과</a:t>
            </a:r>
          </a:p>
          <a:p>
            <a:pPr algn="ctr">
              <a:lnSpc>
                <a:spcPct val="90000"/>
              </a:lnSpc>
              <a:defRPr lang="ko-KR" altLang="en-US"/>
            </a:pP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교육지원과</a:t>
            </a:r>
          </a:p>
          <a:p>
            <a:pPr algn="ctr">
              <a:lnSpc>
                <a:spcPct val="90000"/>
              </a:lnSpc>
              <a:defRPr lang="ko-KR" altLang="en-US"/>
            </a:pP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기획예산과</a:t>
            </a:r>
          </a:p>
          <a:p>
            <a:pPr algn="ctr">
              <a:lnSpc>
                <a:spcPct val="90000"/>
              </a:lnSpc>
              <a:defRPr lang="ko-KR" altLang="en-US"/>
            </a:pP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마을공동체담당</a:t>
            </a:r>
          </a:p>
          <a:p>
            <a:pPr algn="ctr">
              <a:lnSpc>
                <a:spcPct val="90000"/>
              </a:lnSpc>
              <a:defRPr lang="ko-KR" altLang="en-US"/>
            </a:pPr>
            <a:endParaRPr lang="ko-KR" altLang="en-US" sz="900">
              <a:solidFill>
                <a:schemeClr val="tx1">
                  <a:lumMod val="65000"/>
                  <a:lumOff val="35000"/>
                </a:schemeClr>
              </a:solidFill>
              <a:latin typeface="KoPub돋움체 Medium"/>
              <a:ea typeface="KoPub돋움체 Medium"/>
              <a:cs typeface="+mn-cs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314928" y="5299431"/>
            <a:ext cx="771453" cy="715134"/>
          </a:xfrm>
          <a:prstGeom prst="rect">
            <a:avLst/>
          </a:prstGeom>
          <a:solidFill>
            <a:schemeClr val="bg1"/>
          </a:solidFill>
          <a:ln w="15875">
            <a:solidFill>
              <a:srgbClr val="CBD5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anchor="t" anchorCtr="0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defRPr lang="ko-KR" altLang="en-US"/>
            </a:pP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공동주택과</a:t>
            </a:r>
          </a:p>
          <a:p>
            <a:pPr algn="ctr">
              <a:lnSpc>
                <a:spcPct val="80000"/>
              </a:lnSpc>
              <a:defRPr lang="ko-KR" altLang="en-US"/>
            </a:pP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주거정비과</a:t>
            </a:r>
          </a:p>
          <a:p>
            <a:pPr algn="ctr">
              <a:lnSpc>
                <a:spcPct val="80000"/>
              </a:lnSpc>
              <a:defRPr lang="ko-KR" altLang="en-US"/>
            </a:pP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건축과</a:t>
            </a:r>
          </a:p>
          <a:p>
            <a:pPr algn="ctr">
              <a:lnSpc>
                <a:spcPct val="80000"/>
              </a:lnSpc>
              <a:defRPr lang="ko-KR" altLang="en-US"/>
            </a:pP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공원녹지과</a:t>
            </a:r>
          </a:p>
          <a:p>
            <a:pPr algn="ctr">
              <a:lnSpc>
                <a:spcPct val="80000"/>
              </a:lnSpc>
              <a:defRPr lang="ko-KR" altLang="en-US"/>
            </a:pP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안전관리과</a:t>
            </a:r>
          </a:p>
          <a:p>
            <a:pPr algn="ctr">
              <a:lnSpc>
                <a:spcPct val="80000"/>
              </a:lnSpc>
              <a:defRPr lang="ko-KR" altLang="en-US"/>
            </a:pP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치수과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1194060" y="4376387"/>
            <a:ext cx="771453" cy="670438"/>
          </a:xfrm>
          <a:prstGeom prst="rect">
            <a:avLst/>
          </a:prstGeom>
          <a:solidFill>
            <a:schemeClr val="bg1"/>
          </a:solidFill>
          <a:ln w="15875">
            <a:solidFill>
              <a:srgbClr val="CBD5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anchor="t" anchorCtr="0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 lang="ko-KR" altLang="en-US"/>
            </a:pP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지역경제과</a:t>
            </a:r>
          </a:p>
          <a:p>
            <a:pPr algn="ctr">
              <a:lnSpc>
                <a:spcPct val="90000"/>
              </a:lnSpc>
              <a:defRPr lang="ko-KR" altLang="en-US"/>
            </a:pP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일자리정책과</a:t>
            </a:r>
          </a:p>
          <a:p>
            <a:pPr algn="ctr">
              <a:lnSpc>
                <a:spcPct val="90000"/>
              </a:lnSpc>
              <a:defRPr lang="ko-KR" altLang="en-US"/>
            </a:pP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토지관리과</a:t>
            </a:r>
          </a:p>
          <a:p>
            <a:pPr algn="ctr">
              <a:lnSpc>
                <a:spcPct val="90000"/>
              </a:lnSpc>
              <a:defRPr lang="ko-KR" altLang="en-US"/>
            </a:pP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창조경제추진단</a:t>
            </a:r>
          </a:p>
          <a:p>
            <a:pPr algn="ctr">
              <a:lnSpc>
                <a:spcPct val="90000"/>
              </a:lnSpc>
              <a:defRPr lang="ko-KR" altLang="en-US"/>
            </a:pP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구정기획단</a:t>
            </a:r>
          </a:p>
          <a:p>
            <a:pPr algn="ctr">
              <a:lnSpc>
                <a:spcPct val="90000"/>
              </a:lnSpc>
              <a:defRPr lang="ko-KR" altLang="en-US"/>
            </a:pPr>
            <a:endParaRPr lang="ko-KR" altLang="en-US" sz="900">
              <a:solidFill>
                <a:schemeClr val="tx1">
                  <a:lumMod val="65000"/>
                  <a:lumOff val="35000"/>
                </a:schemeClr>
              </a:solidFill>
              <a:latin typeface="KoPub돋움체 Medium"/>
              <a:ea typeface="KoPub돋움체 Medium"/>
              <a:cs typeface="+mn-cs"/>
            </a:endParaRPr>
          </a:p>
        </p:txBody>
      </p:sp>
      <p:cxnSp>
        <p:nvCxnSpPr>
          <p:cNvPr id="61" name="직선 연결선 60"/>
          <p:cNvCxnSpPr/>
          <p:nvPr/>
        </p:nvCxnSpPr>
        <p:spPr>
          <a:xfrm flipV="1">
            <a:off x="698134" y="4097182"/>
            <a:ext cx="0" cy="100025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 flipV="1">
            <a:off x="2453978" y="4099563"/>
            <a:ext cx="0" cy="97644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직사각형 67"/>
          <p:cNvSpPr/>
          <p:nvPr/>
        </p:nvSpPr>
        <p:spPr>
          <a:xfrm>
            <a:off x="309883" y="4174347"/>
            <a:ext cx="776502" cy="159091"/>
          </a:xfrm>
          <a:prstGeom prst="rect">
            <a:avLst/>
          </a:prstGeom>
          <a:solidFill>
            <a:srgbClr val="D7E4BD"/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900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사회복지분야</a:t>
            </a:r>
          </a:p>
        </p:txBody>
      </p:sp>
      <p:sp>
        <p:nvSpPr>
          <p:cNvPr id="69" name="직사각형 68"/>
          <p:cNvSpPr/>
          <p:nvPr/>
        </p:nvSpPr>
        <p:spPr>
          <a:xfrm>
            <a:off x="2065727" y="4174347"/>
            <a:ext cx="776502" cy="15909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900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문화관광분야</a:t>
            </a:r>
          </a:p>
        </p:txBody>
      </p:sp>
      <p:sp>
        <p:nvSpPr>
          <p:cNvPr id="70" name="직사각형 69"/>
          <p:cNvSpPr/>
          <p:nvPr/>
        </p:nvSpPr>
        <p:spPr>
          <a:xfrm>
            <a:off x="1185489" y="5097391"/>
            <a:ext cx="776502" cy="15909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900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공동체분야</a:t>
            </a:r>
          </a:p>
        </p:txBody>
      </p:sp>
      <p:sp>
        <p:nvSpPr>
          <p:cNvPr id="71" name="직사각형 70"/>
          <p:cNvSpPr/>
          <p:nvPr/>
        </p:nvSpPr>
        <p:spPr>
          <a:xfrm>
            <a:off x="309880" y="5097391"/>
            <a:ext cx="776502" cy="15909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900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주거환경분야</a:t>
            </a:r>
          </a:p>
        </p:txBody>
      </p:sp>
      <p:sp>
        <p:nvSpPr>
          <p:cNvPr id="72" name="직사각형 71"/>
          <p:cNvSpPr/>
          <p:nvPr/>
        </p:nvSpPr>
        <p:spPr>
          <a:xfrm>
            <a:off x="1193525" y="4174347"/>
            <a:ext cx="776502" cy="15909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900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일자리경제분야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2073078" y="5299431"/>
            <a:ext cx="771453" cy="715134"/>
          </a:xfrm>
          <a:prstGeom prst="rect">
            <a:avLst/>
          </a:prstGeom>
          <a:solidFill>
            <a:schemeClr val="bg1"/>
          </a:solidFill>
          <a:ln w="15875">
            <a:solidFill>
              <a:srgbClr val="CBD5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anchor="t" anchorCtr="0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 lang="ko-KR" altLang="en-US"/>
            </a:pP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성수</a:t>
            </a:r>
            <a:r>
              <a:rPr lang="en-US" altLang="ko-KR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1</a:t>
            </a: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가 </a:t>
            </a:r>
            <a:r>
              <a:rPr lang="en-US" altLang="ko-KR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1,2</a:t>
            </a: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동</a:t>
            </a:r>
          </a:p>
          <a:p>
            <a:pPr algn="ctr">
              <a:lnSpc>
                <a:spcPct val="90000"/>
              </a:lnSpc>
              <a:defRPr lang="ko-KR" altLang="en-US"/>
            </a:pP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성수</a:t>
            </a:r>
            <a:r>
              <a:rPr lang="en-US" altLang="ko-KR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2</a:t>
            </a: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가 </a:t>
            </a:r>
            <a:r>
              <a:rPr lang="en-US" altLang="ko-KR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1,3</a:t>
            </a: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동</a:t>
            </a:r>
          </a:p>
          <a:p>
            <a:pPr algn="ctr">
              <a:lnSpc>
                <a:spcPct val="90000"/>
              </a:lnSpc>
              <a:defRPr lang="ko-KR" altLang="en-US"/>
            </a:pP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주민센터</a:t>
            </a:r>
          </a:p>
          <a:p>
            <a:pPr algn="ctr">
              <a:lnSpc>
                <a:spcPct val="90000"/>
              </a:lnSpc>
              <a:defRPr lang="ko-KR" altLang="en-US"/>
            </a:pPr>
            <a:r>
              <a:rPr lang="ko-KR" alt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성동구보건소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2068029" y="5097391"/>
            <a:ext cx="776502" cy="15909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900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기타분야</a:t>
            </a:r>
          </a:p>
        </p:txBody>
      </p:sp>
      <p:cxnSp>
        <p:nvCxnSpPr>
          <p:cNvPr id="82" name="직선 연결선 81"/>
          <p:cNvCxnSpPr/>
          <p:nvPr/>
        </p:nvCxnSpPr>
        <p:spPr>
          <a:xfrm flipV="1">
            <a:off x="4579161" y="3288914"/>
            <a:ext cx="2486" cy="875302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대각선 방향의 모서리가 둥근 사각형 82"/>
          <p:cNvSpPr/>
          <p:nvPr/>
        </p:nvSpPr>
        <p:spPr>
          <a:xfrm flipH="1">
            <a:off x="3962644" y="3006135"/>
            <a:ext cx="1238006" cy="274373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2700">
            <a:solidFill>
              <a:srgbClr val="385D8A">
                <a:alpha val="3765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1000" b="1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센터장</a:t>
            </a:r>
            <a:r>
              <a:rPr lang="en-US" altLang="ko-KR" sz="1000" b="1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(</a:t>
            </a:r>
            <a:r>
              <a:rPr lang="ko-KR" altLang="en-US" sz="1000" b="1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총괄계획가</a:t>
            </a:r>
            <a:r>
              <a:rPr lang="en-US" altLang="ko-KR" sz="1000" b="1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)</a:t>
            </a:r>
            <a:endParaRPr lang="ko-KR" altLang="en-US" sz="1000" b="1">
              <a:solidFill>
                <a:srgbClr val="1F497D">
                  <a:lumMod val="75000"/>
                </a:srgbClr>
              </a:solidFill>
              <a:latin typeface="KoPub돋움체 Medium"/>
              <a:ea typeface="KoPub돋움체 Medium"/>
              <a:cs typeface="+mn-cs"/>
            </a:endParaRPr>
          </a:p>
        </p:txBody>
      </p:sp>
      <p:sp>
        <p:nvSpPr>
          <p:cNvPr id="84" name="대각선 방향의 모서리가 둥근 사각형 83"/>
          <p:cNvSpPr/>
          <p:nvPr/>
        </p:nvSpPr>
        <p:spPr>
          <a:xfrm flipH="1">
            <a:off x="3962644" y="3411797"/>
            <a:ext cx="1238006" cy="274373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2700">
            <a:solidFill>
              <a:schemeClr val="accent1">
                <a:shade val="50000"/>
                <a:alpha val="3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1000" b="1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자문계획가</a:t>
            </a:r>
          </a:p>
        </p:txBody>
      </p:sp>
      <p:cxnSp>
        <p:nvCxnSpPr>
          <p:cNvPr id="87" name="직선 연결선 86"/>
          <p:cNvCxnSpPr/>
          <p:nvPr/>
        </p:nvCxnSpPr>
        <p:spPr>
          <a:xfrm>
            <a:off x="3690754" y="3817095"/>
            <a:ext cx="1759317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연결선 87"/>
          <p:cNvCxnSpPr/>
          <p:nvPr/>
        </p:nvCxnSpPr>
        <p:spPr>
          <a:xfrm flipV="1">
            <a:off x="3695519" y="3815233"/>
            <a:ext cx="0" cy="134684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 flipV="1">
            <a:off x="5451363" y="3815233"/>
            <a:ext cx="0" cy="137065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직사각형 89"/>
          <p:cNvSpPr/>
          <p:nvPr/>
        </p:nvSpPr>
        <p:spPr>
          <a:xfrm>
            <a:off x="3307268" y="3945155"/>
            <a:ext cx="776502" cy="228587"/>
          </a:xfrm>
          <a:prstGeom prst="rect">
            <a:avLst/>
          </a:prstGeom>
          <a:solidFill>
            <a:srgbClr val="D7E4BD"/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1000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생활환경</a:t>
            </a:r>
          </a:p>
        </p:txBody>
      </p:sp>
      <p:sp>
        <p:nvSpPr>
          <p:cNvPr id="91" name="직사각형 90"/>
          <p:cNvSpPr/>
          <p:nvPr/>
        </p:nvSpPr>
        <p:spPr>
          <a:xfrm>
            <a:off x="5063112" y="3945155"/>
            <a:ext cx="776502" cy="2285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1000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공동체</a:t>
            </a:r>
          </a:p>
        </p:txBody>
      </p:sp>
      <p:sp>
        <p:nvSpPr>
          <p:cNvPr id="92" name="직사각형 91"/>
          <p:cNvSpPr/>
          <p:nvPr/>
        </p:nvSpPr>
        <p:spPr>
          <a:xfrm>
            <a:off x="4190910" y="3945155"/>
            <a:ext cx="776502" cy="2285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1000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산업경제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3208282" y="4227606"/>
            <a:ext cx="2758178" cy="441109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 lang="ko-KR" altLang="en-US"/>
            </a:pPr>
            <a:r>
              <a:rPr lang="en-US" altLang="ko-KR" sz="1000">
                <a:solidFill>
                  <a:srgbClr val="1F497D">
                    <a:lumMod val="75000"/>
                  </a:srgbClr>
                </a:solidFill>
                <a:latin typeface="08서울남산체 EB"/>
                <a:ea typeface="08서울남산체 EB"/>
              </a:rPr>
              <a:t>※</a:t>
            </a:r>
            <a:r>
              <a:rPr lang="ko-KR" altLang="en-US" sz="1000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구성인원 </a:t>
            </a:r>
            <a:r>
              <a:rPr lang="en-US" altLang="ko-KR" sz="1000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: 9</a:t>
            </a:r>
            <a:r>
              <a:rPr lang="ko-KR" altLang="en-US" sz="1000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명</a:t>
            </a:r>
            <a:r>
              <a:rPr lang="en-US" altLang="ko-KR" sz="1000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(</a:t>
            </a:r>
            <a:r>
              <a:rPr lang="ko-KR" altLang="en-US" sz="1000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상근</a:t>
            </a:r>
            <a:r>
              <a:rPr lang="en-US" altLang="ko-KR" sz="1000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4, </a:t>
            </a:r>
            <a:r>
              <a:rPr lang="ko-KR" altLang="en-US" sz="1000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비상근</a:t>
            </a:r>
            <a:r>
              <a:rPr lang="en-US" altLang="ko-KR" sz="1000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5)</a:t>
            </a:r>
          </a:p>
          <a:p>
            <a:pPr marL="657225">
              <a:defRPr lang="ko-KR" altLang="en-US"/>
            </a:pPr>
            <a:r>
              <a:rPr lang="ko-KR" altLang="en-US" sz="1000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센터장</a:t>
            </a:r>
            <a:r>
              <a:rPr lang="en-US" altLang="ko-KR" sz="1000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. </a:t>
            </a:r>
            <a:r>
              <a:rPr lang="ko-KR" altLang="en-US" sz="1000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자문계획가</a:t>
            </a:r>
            <a:r>
              <a:rPr lang="en-US" altLang="ko-KR" sz="1000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, </a:t>
            </a:r>
            <a:r>
              <a:rPr lang="ko-KR" altLang="en-US" sz="1000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공무원</a:t>
            </a:r>
            <a:r>
              <a:rPr lang="en-US" altLang="ko-KR" sz="1000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, </a:t>
            </a:r>
            <a:r>
              <a:rPr lang="ko-KR" altLang="en-US" sz="1000">
                <a:solidFill>
                  <a:srgbClr val="1F497D">
                    <a:lumMod val="75000"/>
                  </a:srgbClr>
                </a:solidFill>
                <a:latin typeface="KoPub돋움체 Medium"/>
                <a:ea typeface="KoPub돋움체 Medium"/>
                <a:cs typeface="+mn-cs"/>
              </a:rPr>
              <a:t>용역사</a:t>
            </a:r>
          </a:p>
        </p:txBody>
      </p:sp>
      <p:sp>
        <p:nvSpPr>
          <p:cNvPr id="109" name="모서리가 둥근 직사각형 108"/>
          <p:cNvSpPr/>
          <p:nvPr/>
        </p:nvSpPr>
        <p:spPr>
          <a:xfrm>
            <a:off x="3402964" y="4838195"/>
            <a:ext cx="2334896" cy="350520"/>
          </a:xfrm>
          <a:prstGeom prst="roundRect">
            <a:avLst>
              <a:gd name="adj" fmla="val 16439"/>
            </a:avLst>
          </a:prstGeom>
          <a:solidFill>
            <a:schemeClr val="accent1">
              <a:lumMod val="75000"/>
            </a:schemeClr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>
              <a:defRPr lang="ko-KR" altLang="en-US"/>
            </a:pPr>
            <a:r>
              <a:rPr lang="ko-KR" altLang="en-US" sz="1600" b="1">
                <a:solidFill>
                  <a:schemeClr val="bg1"/>
                </a:solidFill>
                <a:latin typeface="KoPub돋움체 Medium"/>
                <a:ea typeface="KoPub돋움체 Medium"/>
                <a:cs typeface="+mn-cs"/>
              </a:rPr>
              <a:t>성동구 도시재생전담조직</a:t>
            </a:r>
            <a:endParaRPr lang="en-US" altLang="ko-KR" sz="1600" b="1">
              <a:solidFill>
                <a:schemeClr val="bg1"/>
              </a:solidFill>
              <a:latin typeface="KoPub돋움체 Medium"/>
              <a:ea typeface="KoPub돋움체 Medium"/>
              <a:cs typeface="+mn-cs"/>
            </a:endParaRPr>
          </a:p>
        </p:txBody>
      </p:sp>
      <p:sp>
        <p:nvSpPr>
          <p:cNvPr id="111" name="모서리가 둥근 직사각형 110"/>
          <p:cNvSpPr/>
          <p:nvPr/>
        </p:nvSpPr>
        <p:spPr>
          <a:xfrm>
            <a:off x="3402964" y="5708358"/>
            <a:ext cx="2334896" cy="848360"/>
          </a:xfrm>
          <a:prstGeom prst="roundRect">
            <a:avLst>
              <a:gd name="adj" fmla="val 16439"/>
            </a:avLst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  <a:effectLst>
            <a:outerShdw blurRad="88900" sx="99000" sy="99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en-US" altLang="ko-KR" sz="1000" b="1">
              <a:solidFill>
                <a:schemeClr val="tx2">
                  <a:lumMod val="60000"/>
                  <a:lumOff val="40000"/>
                </a:schemeClr>
              </a:solidFill>
              <a:latin typeface="KoPub돋움체 Bold"/>
              <a:ea typeface="KoPub돋움체 Bold"/>
            </a:endParaRPr>
          </a:p>
          <a:p>
            <a:pPr>
              <a:buFont typeface="Arial"/>
              <a:buChar char="•"/>
              <a:defRPr lang="ko-KR" altLang="en-US"/>
            </a:pPr>
            <a:endParaRPr lang="en-US" altLang="ko-KR" sz="500">
              <a:solidFill>
                <a:schemeClr val="tx1">
                  <a:lumMod val="65000"/>
                  <a:lumOff val="35000"/>
                </a:schemeClr>
              </a:solidFill>
              <a:latin typeface="KoPub돋움체 Medium"/>
              <a:ea typeface="KoPub돋움체 Medium"/>
              <a:cs typeface="+mn-cs"/>
            </a:endParaRPr>
          </a:p>
          <a:p>
            <a:pPr>
              <a:buFont typeface="Arial"/>
              <a:buChar char="•"/>
              <a:defRPr lang="ko-KR" altLang="en-US"/>
            </a:pPr>
            <a:r>
              <a:rPr lang="ko-KR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 주거재생과</a:t>
            </a:r>
          </a:p>
          <a:p>
            <a:pPr>
              <a:buFont typeface="Arial"/>
              <a:buChar char="•"/>
              <a:defRPr lang="ko-KR" altLang="en-US"/>
            </a:pPr>
            <a:r>
              <a:rPr lang="en-US" altLang="ko-KR" sz="1200">
                <a:solidFill>
                  <a:schemeClr val="tx1"/>
                </a:solidFill>
                <a:latin typeface="KoPub돋움체 Medium"/>
                <a:ea typeface="KoPub돋움체 Medium"/>
                <a:cs typeface="+mn-cs"/>
              </a:rPr>
              <a:t> </a:t>
            </a:r>
            <a:r>
              <a:rPr lang="ko-KR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주거재생 지원센터</a:t>
            </a:r>
            <a:endParaRPr lang="en-US" altLang="ko-KR" sz="1200">
              <a:solidFill>
                <a:schemeClr val="tx1">
                  <a:lumMod val="65000"/>
                  <a:lumOff val="35000"/>
                </a:schemeClr>
              </a:solidFill>
              <a:latin typeface="KoPub돋움체 Medium"/>
              <a:ea typeface="KoPub돋움체 Medium"/>
              <a:cs typeface="+mn-cs"/>
            </a:endParaRPr>
          </a:p>
        </p:txBody>
      </p:sp>
      <p:sp>
        <p:nvSpPr>
          <p:cNvPr id="122" name="왼쪽/오른쪽 화살표 121"/>
          <p:cNvSpPr/>
          <p:nvPr/>
        </p:nvSpPr>
        <p:spPr>
          <a:xfrm>
            <a:off x="2914651" y="3780951"/>
            <a:ext cx="247650" cy="173832"/>
          </a:xfrm>
          <a:prstGeom prst="leftRightArrow">
            <a:avLst>
              <a:gd name="adj1" fmla="val 24468"/>
              <a:gd name="adj2" fmla="val 33634"/>
            </a:avLst>
          </a:prstGeom>
          <a:solidFill>
            <a:schemeClr val="tx1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24" name="직사각형 123"/>
          <p:cNvSpPr/>
          <p:nvPr/>
        </p:nvSpPr>
        <p:spPr>
          <a:xfrm>
            <a:off x="2898352" y="3551879"/>
            <a:ext cx="281752" cy="152495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1000">
                <a:solidFill>
                  <a:schemeClr val="tx1"/>
                </a:solidFill>
                <a:latin typeface="KoPub돋움체 Medium"/>
                <a:ea typeface="KoPub돋움체 Medium"/>
                <a:cs typeface="+mn-cs"/>
              </a:rPr>
              <a:t>협업</a:t>
            </a:r>
          </a:p>
        </p:txBody>
      </p:sp>
      <p:sp>
        <p:nvSpPr>
          <p:cNvPr id="125" name="왼쪽/오른쪽 화살표 124"/>
          <p:cNvSpPr/>
          <p:nvPr/>
        </p:nvSpPr>
        <p:spPr>
          <a:xfrm>
            <a:off x="5977891" y="3780951"/>
            <a:ext cx="247650" cy="173832"/>
          </a:xfrm>
          <a:prstGeom prst="leftRightArrow">
            <a:avLst>
              <a:gd name="adj1" fmla="val 24468"/>
              <a:gd name="adj2" fmla="val 33634"/>
            </a:avLst>
          </a:prstGeom>
          <a:solidFill>
            <a:schemeClr val="tx1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26" name="직사각형 125"/>
          <p:cNvSpPr/>
          <p:nvPr/>
        </p:nvSpPr>
        <p:spPr>
          <a:xfrm>
            <a:off x="5961592" y="3551879"/>
            <a:ext cx="281752" cy="152495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1000">
                <a:solidFill>
                  <a:schemeClr val="tx1"/>
                </a:solidFill>
                <a:latin typeface="KoPub돋움체 Medium"/>
                <a:ea typeface="KoPub돋움체 Medium"/>
                <a:cs typeface="+mn-cs"/>
              </a:rPr>
              <a:t>협업</a:t>
            </a:r>
          </a:p>
        </p:txBody>
      </p:sp>
      <p:sp>
        <p:nvSpPr>
          <p:cNvPr id="127" name="왼쪽/오른쪽 화살표 126"/>
          <p:cNvSpPr/>
          <p:nvPr/>
        </p:nvSpPr>
        <p:spPr>
          <a:xfrm rot="16200000">
            <a:off x="4430590" y="5299265"/>
            <a:ext cx="301002" cy="195185"/>
          </a:xfrm>
          <a:prstGeom prst="leftRightArrow">
            <a:avLst>
              <a:gd name="adj1" fmla="val 24468"/>
              <a:gd name="adj2" fmla="val 33634"/>
            </a:avLst>
          </a:prstGeom>
          <a:solidFill>
            <a:schemeClr val="tx1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28" name="직사각형 127"/>
          <p:cNvSpPr/>
          <p:nvPr/>
        </p:nvSpPr>
        <p:spPr>
          <a:xfrm>
            <a:off x="4650517" y="5336373"/>
            <a:ext cx="313913" cy="152495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r>
              <a:rPr lang="ko-KR" altLang="en-US" sz="1000">
                <a:solidFill>
                  <a:schemeClr val="tx1"/>
                </a:solidFill>
                <a:latin typeface="KoPub돋움체 Medium"/>
                <a:ea typeface="KoPub돋움체 Medium"/>
                <a:cs typeface="+mn-cs"/>
              </a:rPr>
              <a:t>협업</a:t>
            </a:r>
          </a:p>
        </p:txBody>
      </p:sp>
      <p:grpSp>
        <p:nvGrpSpPr>
          <p:cNvPr id="2" name="그룹 100"/>
          <p:cNvGrpSpPr/>
          <p:nvPr/>
        </p:nvGrpSpPr>
        <p:grpSpPr>
          <a:xfrm>
            <a:off x="1" y="967154"/>
            <a:ext cx="9144000" cy="524296"/>
            <a:chOff x="1" y="967153"/>
            <a:chExt cx="9144000" cy="937847"/>
          </a:xfrm>
        </p:grpSpPr>
        <p:sp>
          <p:nvSpPr>
            <p:cNvPr id="102" name="직사각형 101"/>
            <p:cNvSpPr/>
            <p:nvPr/>
          </p:nvSpPr>
          <p:spPr>
            <a:xfrm>
              <a:off x="1" y="967153"/>
              <a:ext cx="9144000" cy="937847"/>
            </a:xfrm>
            <a:prstGeom prst="rect">
              <a:avLst/>
            </a:prstGeom>
            <a:solidFill>
              <a:schemeClr val="bg1">
                <a:lumMod val="85000"/>
                <a:alpha val="50000"/>
              </a:schemeClr>
            </a:solidFill>
            <a:ln w="285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03" name="직사각형 102"/>
            <p:cNvSpPr/>
            <p:nvPr/>
          </p:nvSpPr>
          <p:spPr>
            <a:xfrm rot="10800000">
              <a:off x="311146" y="973288"/>
              <a:ext cx="77474" cy="924092"/>
            </a:xfrm>
            <a:prstGeom prst="rect">
              <a:avLst/>
            </a:prstGeom>
            <a:gradFill>
              <a:gsLst>
                <a:gs pos="0">
                  <a:srgbClr val="3D70CB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285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04" name="직사각형 103"/>
          <p:cNvSpPr/>
          <p:nvPr/>
        </p:nvSpPr>
        <p:spPr>
          <a:xfrm>
            <a:off x="0" y="970471"/>
            <a:ext cx="9144000" cy="503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132119">
              <a:lnSpc>
                <a:spcPct val="110000"/>
              </a:lnSpc>
              <a:defRPr lang="ko-KR"/>
            </a:pPr>
            <a:r>
              <a:rPr lang="ko-KR" altLang="en-US" sz="2500" b="1">
                <a:solidFill>
                  <a:srgbClr val="0070C0"/>
                </a:solidFill>
                <a:latin typeface="KoPub돋움체 Bold"/>
                <a:ea typeface="KoPub돋움체 Bold"/>
              </a:rPr>
              <a:t>행정</a:t>
            </a:r>
            <a:r>
              <a:rPr lang="en-US" altLang="ko-KR" sz="2500" b="1">
                <a:solidFill>
                  <a:srgbClr val="0070C0"/>
                </a:solidFill>
                <a:latin typeface="KoPub돋움체 Bold"/>
                <a:ea typeface="KoPub돋움체 Bold"/>
              </a:rPr>
              <a:t>, </a:t>
            </a:r>
            <a:r>
              <a:rPr lang="ko-KR" altLang="en-US" sz="2500" b="1">
                <a:solidFill>
                  <a:srgbClr val="0070C0"/>
                </a:solidFill>
                <a:latin typeface="KoPub돋움체 Bold"/>
                <a:ea typeface="KoPub돋움체 Bold"/>
              </a:rPr>
              <a:t>전문가</a:t>
            </a:r>
            <a:r>
              <a:rPr lang="en-US" altLang="ko-KR" sz="2500" b="1">
                <a:solidFill>
                  <a:srgbClr val="0070C0"/>
                </a:solidFill>
                <a:latin typeface="KoPub돋움체 Bold"/>
                <a:ea typeface="KoPub돋움체 Bold"/>
              </a:rPr>
              <a:t>, </a:t>
            </a:r>
            <a:r>
              <a:rPr lang="ko-KR" altLang="en-US" sz="2500" b="1">
                <a:solidFill>
                  <a:srgbClr val="0070C0"/>
                </a:solidFill>
                <a:latin typeface="KoPub돋움체 Bold"/>
                <a:ea typeface="KoPub돋움체 Bold"/>
              </a:rPr>
              <a:t>주민간 상호 협력하는 도시재생 추진체계 구축</a:t>
            </a:r>
          </a:p>
        </p:txBody>
      </p:sp>
      <p:sp>
        <p:nvSpPr>
          <p:cNvPr id="112" name="모서리가 둥근 직사각형 111"/>
          <p:cNvSpPr/>
          <p:nvPr/>
        </p:nvSpPr>
        <p:spPr>
          <a:xfrm>
            <a:off x="3391270" y="1677879"/>
            <a:ext cx="2358284" cy="355109"/>
          </a:xfrm>
          <a:prstGeom prst="roundRect">
            <a:avLst>
              <a:gd name="adj" fmla="val 16439"/>
            </a:avLst>
          </a:prstGeom>
          <a:solidFill>
            <a:schemeClr val="accent1">
              <a:lumMod val="75000"/>
            </a:schemeClr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>
              <a:defRPr lang="ko-KR" altLang="en-US"/>
            </a:pPr>
            <a:r>
              <a:rPr lang="ko-KR" altLang="en-US" sz="1600" b="1">
                <a:solidFill>
                  <a:schemeClr val="bg1"/>
                </a:solidFill>
                <a:latin typeface="KoPub돋움체 Medium"/>
                <a:ea typeface="KoPub돋움체 Medium"/>
                <a:cs typeface="+mn-cs"/>
              </a:rPr>
              <a:t>도시재생지원센터</a:t>
            </a:r>
            <a:endParaRPr lang="en-US" altLang="ko-KR" sz="1600" b="1">
              <a:solidFill>
                <a:schemeClr val="bg1"/>
              </a:solidFill>
              <a:latin typeface="KoPub돋움체 Medium"/>
              <a:ea typeface="KoPub돋움체 Medium"/>
              <a:cs typeface="+mn-cs"/>
            </a:endParaRPr>
          </a:p>
        </p:txBody>
      </p:sp>
      <p:sp>
        <p:nvSpPr>
          <p:cNvPr id="115" name="모서리가 둥근 직사각형 114"/>
          <p:cNvSpPr/>
          <p:nvPr/>
        </p:nvSpPr>
        <p:spPr>
          <a:xfrm>
            <a:off x="3402964" y="5619430"/>
            <a:ext cx="2334896" cy="350520"/>
          </a:xfrm>
          <a:prstGeom prst="roundRect">
            <a:avLst>
              <a:gd name="adj" fmla="val 16439"/>
            </a:avLst>
          </a:prstGeom>
          <a:solidFill>
            <a:schemeClr val="accent1">
              <a:lumMod val="75000"/>
            </a:schemeClr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>
              <a:defRPr lang="ko-KR" altLang="en-US"/>
            </a:pPr>
            <a:r>
              <a:rPr lang="ko-KR" altLang="en-US" sz="1600" b="1">
                <a:solidFill>
                  <a:schemeClr val="bg1"/>
                </a:solidFill>
                <a:latin typeface="KoPub돋움체 Medium"/>
                <a:ea typeface="KoPub돋움체 Medium"/>
                <a:cs typeface="+mn-cs"/>
              </a:rPr>
              <a:t>서울시 도시재생전담조직</a:t>
            </a:r>
            <a:endParaRPr lang="en-US" altLang="ko-KR" sz="1600" b="1">
              <a:solidFill>
                <a:schemeClr val="bg1"/>
              </a:solidFill>
              <a:latin typeface="KoPub돋움체 Medium"/>
              <a:ea typeface="KoPub돋움체 Medium"/>
              <a:cs typeface="+mn-cs"/>
            </a:endParaRPr>
          </a:p>
        </p:txBody>
      </p:sp>
      <p:sp>
        <p:nvSpPr>
          <p:cNvPr id="118" name="모서리가 둥근 직사각형 117"/>
          <p:cNvSpPr/>
          <p:nvPr/>
        </p:nvSpPr>
        <p:spPr>
          <a:xfrm>
            <a:off x="390618" y="2032985"/>
            <a:ext cx="2358284" cy="355109"/>
          </a:xfrm>
          <a:prstGeom prst="roundRect">
            <a:avLst>
              <a:gd name="adj" fmla="val 16439"/>
            </a:avLst>
          </a:prstGeom>
          <a:solidFill>
            <a:schemeClr val="accent1">
              <a:lumMod val="75000"/>
            </a:schemeClr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>
              <a:defRPr lang="ko-KR" altLang="en-US"/>
            </a:pPr>
            <a:r>
              <a:rPr lang="ko-KR" altLang="en-US" sz="1600" b="1">
                <a:solidFill>
                  <a:schemeClr val="bg1"/>
                </a:solidFill>
                <a:latin typeface="KoPub돋움체 Medium"/>
                <a:ea typeface="KoPub돋움체 Medium"/>
                <a:cs typeface="+mn-cs"/>
              </a:rPr>
              <a:t>도시재생 행정지원 협의회</a:t>
            </a:r>
            <a:endParaRPr lang="en-US" altLang="ko-KR" sz="1600" b="1">
              <a:solidFill>
                <a:schemeClr val="bg1"/>
              </a:solidFill>
              <a:latin typeface="KoPub돋움체 Medium"/>
              <a:ea typeface="KoPub돋움체 Medium"/>
              <a:cs typeface="+mn-cs"/>
            </a:endParaRPr>
          </a:p>
        </p:txBody>
      </p:sp>
      <p:sp>
        <p:nvSpPr>
          <p:cNvPr id="65" name="모서리가 둥근 직사각형 64"/>
          <p:cNvSpPr/>
          <p:nvPr/>
        </p:nvSpPr>
        <p:spPr>
          <a:xfrm>
            <a:off x="6218239" y="2204678"/>
            <a:ext cx="2676524" cy="3897980"/>
          </a:xfrm>
          <a:prstGeom prst="roundRect">
            <a:avLst>
              <a:gd name="adj" fmla="val 3939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88900" sx="99000" sy="99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en-US" altLang="ko-KR" sz="1300">
              <a:solidFill>
                <a:srgbClr val="1F497D">
                  <a:lumMod val="75000"/>
                </a:srgbClr>
              </a:solidFill>
              <a:latin typeface="KoPub돋움체 Medium"/>
              <a:ea typeface="KoPub돋움체 Medium"/>
              <a:cs typeface="+mn-cs"/>
            </a:endParaRPr>
          </a:p>
          <a:p>
            <a:pPr>
              <a:buFont typeface="Arial"/>
              <a:buChar char="•"/>
              <a:defRPr lang="ko-KR" altLang="en-US"/>
            </a:pPr>
            <a:endParaRPr lang="en-US" altLang="ko-KR" sz="500">
              <a:solidFill>
                <a:schemeClr val="tx1">
                  <a:lumMod val="65000"/>
                  <a:lumOff val="35000"/>
                </a:schemeClr>
              </a:solidFill>
              <a:latin typeface="KoPub돋움체 Medium"/>
              <a:ea typeface="KoPub돋움체 Medium"/>
              <a:cs typeface="+mn-cs"/>
            </a:endParaRPr>
          </a:p>
          <a:p>
            <a:pPr>
              <a:buFont typeface="Arial"/>
              <a:buChar char="•"/>
              <a:defRPr lang="ko-KR" altLang="en-US"/>
            </a:pPr>
            <a:r>
              <a:rPr lang="ko-KR" altLang="en-US" sz="13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 지역자원</a:t>
            </a:r>
            <a:r>
              <a:rPr lang="en-US" altLang="ko-KR" sz="13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·</a:t>
            </a:r>
            <a:r>
              <a:rPr lang="ko-KR" altLang="en-US" sz="13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과제 발굴</a:t>
            </a:r>
          </a:p>
          <a:p>
            <a:pPr>
              <a:buFont typeface="Arial"/>
              <a:buChar char="•"/>
              <a:defRPr lang="ko-KR" altLang="en-US"/>
            </a:pPr>
            <a:r>
              <a:rPr lang="ko-KR" altLang="en-US" sz="13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 주민홍보</a:t>
            </a:r>
            <a:r>
              <a:rPr lang="en-US" altLang="ko-KR" sz="13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, </a:t>
            </a:r>
            <a:r>
              <a:rPr lang="ko-KR" altLang="en-US" sz="13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이해관계자간 의견조정</a:t>
            </a:r>
          </a:p>
          <a:p>
            <a:pPr>
              <a:buFont typeface="Arial"/>
              <a:buChar char="•"/>
              <a:defRPr lang="ko-KR" altLang="en-US"/>
            </a:pPr>
            <a:r>
              <a:rPr lang="ko-KR" altLang="en-US" sz="130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/>
                <a:ea typeface="KoPub돋움체 Medium"/>
                <a:cs typeface="+mn-cs"/>
              </a:rPr>
              <a:t> 주민자생적공동체 활동추진</a:t>
            </a:r>
            <a:endParaRPr lang="ko-KR" altLang="en-US">
              <a:solidFill>
                <a:srgbClr val="1F497D">
                  <a:lumMod val="75000"/>
                </a:srgbClr>
              </a:solidFill>
              <a:latin typeface="KoPub돋움체 Medium"/>
              <a:ea typeface="KoPub돋움체 Medium"/>
              <a:cs typeface="+mn-cs"/>
            </a:endParaRPr>
          </a:p>
        </p:txBody>
      </p:sp>
      <p:sp>
        <p:nvSpPr>
          <p:cNvPr id="66" name="모서리가 둥근 직사각형 65"/>
          <p:cNvSpPr/>
          <p:nvPr/>
        </p:nvSpPr>
        <p:spPr>
          <a:xfrm>
            <a:off x="6373229" y="2044879"/>
            <a:ext cx="2358284" cy="355109"/>
          </a:xfrm>
          <a:prstGeom prst="roundRect">
            <a:avLst>
              <a:gd name="adj" fmla="val 16439"/>
            </a:avLst>
          </a:prstGeom>
          <a:solidFill>
            <a:schemeClr val="accent1">
              <a:lumMod val="75000"/>
            </a:schemeClr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>
              <a:defRPr lang="ko-KR" altLang="en-US"/>
            </a:pPr>
            <a:r>
              <a:rPr lang="ko-KR" altLang="en-US" sz="1600" b="1">
                <a:solidFill>
                  <a:schemeClr val="bg1"/>
                </a:solidFill>
                <a:latin typeface="KoPub돋움체 Medium"/>
                <a:ea typeface="KoPub돋움체 Medium"/>
                <a:cs typeface="+mn-cs"/>
              </a:rPr>
              <a:t>주민협의체</a:t>
            </a:r>
            <a:endParaRPr lang="en-US" altLang="ko-KR" sz="1600" b="1">
              <a:solidFill>
                <a:schemeClr val="bg1"/>
              </a:solidFill>
              <a:latin typeface="KoPub돋움체 Medium"/>
              <a:ea typeface="KoPub돋움체 Medium"/>
              <a:cs typeface="+mn-cs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41563" y="359667"/>
            <a:ext cx="4140000" cy="540000"/>
          </a:xfrm>
          <a:prstGeom prst="rect">
            <a:avLst/>
          </a:prstGeom>
        </p:spPr>
        <p:txBody>
          <a:bodyPr wrap="none" lIns="288000" tIns="0" rIns="72000" bIns="0" anchor="ctr" anchorCtr="0"/>
          <a:lstStyle>
            <a:defPPr>
              <a:defRPr lang="ko-KR"/>
            </a:defPPr>
            <a:lvl1pPr>
              <a:defRPr spc="-8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latin typeface="KoPub돋움체 Medium"/>
                <a:ea typeface="KoPub돋움체 Medium"/>
              </a:defRPr>
            </a:lvl1pPr>
          </a:lstStyle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200" spc="-49">
                <a:solidFill>
                  <a:srgbClr val="650A34"/>
                </a:solidFill>
              </a:rPr>
              <a:t>사업추진 조직</a:t>
            </a:r>
            <a:endParaRPr lang="en-US" altLang="ko-KR" sz="1600">
              <a:solidFill>
                <a:srgbClr val="FF3399"/>
              </a:solidFill>
            </a:endParaRPr>
          </a:p>
        </p:txBody>
      </p:sp>
      <p:grpSp>
        <p:nvGrpSpPr>
          <p:cNvPr id="3" name="그룹 1"/>
          <p:cNvGrpSpPr/>
          <p:nvPr/>
        </p:nvGrpSpPr>
        <p:grpSpPr>
          <a:xfrm>
            <a:off x="5997160" y="3201134"/>
            <a:ext cx="3038895" cy="2881896"/>
            <a:chOff x="8760123" y="2998260"/>
            <a:chExt cx="4003154" cy="3796339"/>
          </a:xfrm>
        </p:grpSpPr>
        <p:sp>
          <p:nvSpPr>
            <p:cNvPr id="86" name="타원 85"/>
            <p:cNvSpPr/>
            <p:nvPr/>
          </p:nvSpPr>
          <p:spPr>
            <a:xfrm>
              <a:off x="9515950" y="4352385"/>
              <a:ext cx="2442808" cy="24422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lang="ko-KR" altLang="en-US"/>
              </a:pPr>
              <a:endParaRPr lang="ko-KR" altLang="en-US" sz="1600">
                <a:solidFill>
                  <a:schemeClr val="bg1"/>
                </a:solidFill>
                <a:latin typeface="KoPub돋움체 Bold"/>
                <a:ea typeface="KoPub돋움체 Bold"/>
              </a:endParaRPr>
            </a:p>
          </p:txBody>
        </p:sp>
        <p:grpSp>
          <p:nvGrpSpPr>
            <p:cNvPr id="4" name="그룹 62"/>
            <p:cNvGrpSpPr/>
            <p:nvPr/>
          </p:nvGrpSpPr>
          <p:grpSpPr>
            <a:xfrm>
              <a:off x="9305379" y="2998260"/>
              <a:ext cx="2847649" cy="3495390"/>
              <a:chOff x="409525" y="2494388"/>
              <a:chExt cx="3333792" cy="4092126"/>
            </a:xfrm>
          </p:grpSpPr>
          <p:sp>
            <p:nvSpPr>
              <p:cNvPr id="94" name="자유형 93"/>
              <p:cNvSpPr/>
              <p:nvPr/>
            </p:nvSpPr>
            <p:spPr>
              <a:xfrm flipV="1">
                <a:off x="556323" y="4007891"/>
                <a:ext cx="3029956" cy="1488939"/>
              </a:xfrm>
              <a:custGeom>
                <a:avLst/>
                <a:gdLst>
                  <a:gd name="connsiteX0" fmla="*/ 0 w 3727450"/>
                  <a:gd name="connsiteY0" fmla="*/ 882650 h 882650"/>
                  <a:gd name="connsiteX1" fmla="*/ 1863725 w 3727450"/>
                  <a:gd name="connsiteY1" fmla="*/ 0 h 882650"/>
                  <a:gd name="connsiteX2" fmla="*/ 3727450 w 3727450"/>
                  <a:gd name="connsiteY2" fmla="*/ 882650 h 882650"/>
                  <a:gd name="connsiteX3" fmla="*/ 0 w 3727450"/>
                  <a:gd name="connsiteY3" fmla="*/ 882650 h 882650"/>
                  <a:gd name="connsiteX0" fmla="*/ 0 w 3727450"/>
                  <a:gd name="connsiteY0" fmla="*/ 882650 h 882650"/>
                  <a:gd name="connsiteX1" fmla="*/ 1863725 w 3727450"/>
                  <a:gd name="connsiteY1" fmla="*/ 0 h 882650"/>
                  <a:gd name="connsiteX2" fmla="*/ 3727450 w 3727450"/>
                  <a:gd name="connsiteY2" fmla="*/ 882650 h 882650"/>
                  <a:gd name="connsiteX3" fmla="*/ 1612900 w 3727450"/>
                  <a:gd name="connsiteY3" fmla="*/ 876300 h 882650"/>
                  <a:gd name="connsiteX4" fmla="*/ 0 w 3727450"/>
                  <a:gd name="connsiteY4" fmla="*/ 882650 h 882650"/>
                  <a:gd name="connsiteX0" fmla="*/ 1612900 w 3727450"/>
                  <a:gd name="connsiteY0" fmla="*/ 876300 h 967740"/>
                  <a:gd name="connsiteX1" fmla="*/ 0 w 3727450"/>
                  <a:gd name="connsiteY1" fmla="*/ 882650 h 967740"/>
                  <a:gd name="connsiteX2" fmla="*/ 1863725 w 3727450"/>
                  <a:gd name="connsiteY2" fmla="*/ 0 h 967740"/>
                  <a:gd name="connsiteX3" fmla="*/ 3727450 w 3727450"/>
                  <a:gd name="connsiteY3" fmla="*/ 882650 h 967740"/>
                  <a:gd name="connsiteX4" fmla="*/ 1704340 w 3727450"/>
                  <a:gd name="connsiteY4" fmla="*/ 967740 h 967740"/>
                  <a:gd name="connsiteX0" fmla="*/ 1612900 w 3727450"/>
                  <a:gd name="connsiteY0" fmla="*/ 876300 h 882650"/>
                  <a:gd name="connsiteX1" fmla="*/ 0 w 3727450"/>
                  <a:gd name="connsiteY1" fmla="*/ 882650 h 882650"/>
                  <a:gd name="connsiteX2" fmla="*/ 1863725 w 3727450"/>
                  <a:gd name="connsiteY2" fmla="*/ 0 h 882650"/>
                  <a:gd name="connsiteX3" fmla="*/ 3727450 w 3727450"/>
                  <a:gd name="connsiteY3" fmla="*/ 882650 h 882650"/>
                  <a:gd name="connsiteX0" fmla="*/ 0 w 3727450"/>
                  <a:gd name="connsiteY0" fmla="*/ 882650 h 882650"/>
                  <a:gd name="connsiteX1" fmla="*/ 1863725 w 3727450"/>
                  <a:gd name="connsiteY1" fmla="*/ 0 h 882650"/>
                  <a:gd name="connsiteX2" fmla="*/ 3727450 w 3727450"/>
                  <a:gd name="connsiteY2" fmla="*/ 882650 h 882650"/>
                  <a:gd name="connsiteX0" fmla="*/ 0 w 3727450"/>
                  <a:gd name="connsiteY0" fmla="*/ 882650 h 882650"/>
                  <a:gd name="connsiteX1" fmla="*/ 1863725 w 3727450"/>
                  <a:gd name="connsiteY1" fmla="*/ 0 h 882650"/>
                  <a:gd name="connsiteX2" fmla="*/ 3727450 w 3727450"/>
                  <a:gd name="connsiteY2" fmla="*/ 882650 h 882650"/>
                  <a:gd name="connsiteX3" fmla="*/ 0 w 3727450"/>
                  <a:gd name="connsiteY3" fmla="*/ 882650 h 882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7450" h="882650">
                    <a:moveTo>
                      <a:pt x="0" y="882650"/>
                    </a:moveTo>
                    <a:lnTo>
                      <a:pt x="1863725" y="0"/>
                    </a:lnTo>
                    <a:lnTo>
                      <a:pt x="3727450" y="882650"/>
                    </a:lnTo>
                    <a:lnTo>
                      <a:pt x="0" y="882650"/>
                    </a:lnTo>
                    <a:close/>
                  </a:path>
                </a:pathLst>
              </a:custGeom>
              <a:solidFill>
                <a:schemeClr val="bg1"/>
              </a:solidFill>
              <a:ln w="635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95" name="타원 94"/>
              <p:cNvSpPr/>
              <p:nvPr/>
            </p:nvSpPr>
            <p:spPr>
              <a:xfrm>
                <a:off x="981687" y="4422636"/>
                <a:ext cx="2164404" cy="2163878"/>
              </a:xfrm>
              <a:prstGeom prst="ellipse">
                <a:avLst/>
              </a:prstGeom>
              <a:solidFill>
                <a:srgbClr val="E6E6E6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lang="ko-KR" altLang="en-US"/>
                </a:pPr>
                <a:endParaRPr lang="ko-KR" altLang="en-US" sz="1600">
                  <a:solidFill>
                    <a:schemeClr val="bg1"/>
                  </a:solidFill>
                  <a:latin typeface="+mn-ea"/>
                  <a:ea typeface="+mn-ea"/>
                  <a:cs typeface="+mn-cs"/>
                </a:endParaRPr>
              </a:p>
            </p:txBody>
          </p:sp>
          <p:sp>
            <p:nvSpPr>
              <p:cNvPr id="96" name="타원 95"/>
              <p:cNvSpPr/>
              <p:nvPr/>
            </p:nvSpPr>
            <p:spPr>
              <a:xfrm>
                <a:off x="1202328" y="2955901"/>
                <a:ext cx="1713596" cy="1713180"/>
              </a:xfrm>
              <a:prstGeom prst="ellipse">
                <a:avLst/>
              </a:prstGeom>
              <a:noFill/>
              <a:ln w="31750">
                <a:solidFill>
                  <a:srgbClr val="385D8A">
                    <a:alpha val="25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lang="ko-KR" altLang="en-US"/>
                </a:pPr>
                <a:endParaRPr lang="ko-KR" altLang="en-US" b="1">
                  <a:solidFill>
                    <a:srgbClr val="2A2D6F"/>
                  </a:solidFill>
                  <a:latin typeface="+mn-ea"/>
                  <a:ea typeface="+mn-ea"/>
                  <a:cs typeface="+mn-cs"/>
                </a:endParaRPr>
              </a:p>
            </p:txBody>
          </p:sp>
          <p:sp>
            <p:nvSpPr>
              <p:cNvPr id="100" name="타원 99"/>
              <p:cNvSpPr/>
              <p:nvPr/>
            </p:nvSpPr>
            <p:spPr>
              <a:xfrm>
                <a:off x="1088287" y="2834097"/>
                <a:ext cx="1934188" cy="1933712"/>
              </a:xfrm>
              <a:prstGeom prst="ellipse">
                <a:avLst/>
              </a:prstGeom>
              <a:noFill/>
              <a:ln w="31750">
                <a:solidFill>
                  <a:srgbClr val="385D8A">
                    <a:alpha val="15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lang="ko-KR" altLang="en-US"/>
                </a:pPr>
                <a:endParaRPr lang="ko-KR" altLang="en-US" b="1">
                  <a:solidFill>
                    <a:srgbClr val="2A2D6F"/>
                  </a:solidFill>
                  <a:latin typeface="+mn-ea"/>
                  <a:ea typeface="+mn-ea"/>
                  <a:cs typeface="+mn-cs"/>
                </a:endParaRPr>
              </a:p>
            </p:txBody>
          </p:sp>
          <p:sp>
            <p:nvSpPr>
              <p:cNvPr id="110" name="타원 109"/>
              <p:cNvSpPr/>
              <p:nvPr/>
            </p:nvSpPr>
            <p:spPr>
              <a:xfrm>
                <a:off x="970627" y="2712876"/>
                <a:ext cx="2161787" cy="2161257"/>
              </a:xfrm>
              <a:prstGeom prst="ellipse">
                <a:avLst/>
              </a:prstGeom>
              <a:noFill/>
              <a:ln w="31750">
                <a:solidFill>
                  <a:srgbClr val="385D8A">
                    <a:alpha val="1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lang="ko-KR" altLang="en-US"/>
                </a:pPr>
                <a:endParaRPr lang="ko-KR" altLang="en-US" b="1">
                  <a:solidFill>
                    <a:srgbClr val="2A2D6F"/>
                  </a:solidFill>
                  <a:latin typeface="+mn-ea"/>
                  <a:ea typeface="+mn-ea"/>
                  <a:cs typeface="+mn-cs"/>
                </a:endParaRPr>
              </a:p>
            </p:txBody>
          </p:sp>
          <p:sp>
            <p:nvSpPr>
              <p:cNvPr id="114" name="직사각형 113"/>
              <p:cNvSpPr/>
              <p:nvPr/>
            </p:nvSpPr>
            <p:spPr>
              <a:xfrm rot="5400000">
                <a:off x="1355684" y="5283156"/>
                <a:ext cx="1420240" cy="8803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16" name="자유형 115"/>
              <p:cNvSpPr/>
              <p:nvPr/>
            </p:nvSpPr>
            <p:spPr>
              <a:xfrm>
                <a:off x="811917" y="5507542"/>
                <a:ext cx="2504095" cy="685792"/>
              </a:xfrm>
              <a:custGeom>
                <a:avLst/>
                <a:gdLst>
                  <a:gd name="connsiteX0" fmla="*/ 0 w 3727450"/>
                  <a:gd name="connsiteY0" fmla="*/ 882650 h 882650"/>
                  <a:gd name="connsiteX1" fmla="*/ 1863725 w 3727450"/>
                  <a:gd name="connsiteY1" fmla="*/ 0 h 882650"/>
                  <a:gd name="connsiteX2" fmla="*/ 3727450 w 3727450"/>
                  <a:gd name="connsiteY2" fmla="*/ 882650 h 882650"/>
                  <a:gd name="connsiteX3" fmla="*/ 0 w 3727450"/>
                  <a:gd name="connsiteY3" fmla="*/ 882650 h 882650"/>
                  <a:gd name="connsiteX0" fmla="*/ 0 w 3727450"/>
                  <a:gd name="connsiteY0" fmla="*/ 882650 h 882650"/>
                  <a:gd name="connsiteX1" fmla="*/ 1863725 w 3727450"/>
                  <a:gd name="connsiteY1" fmla="*/ 0 h 882650"/>
                  <a:gd name="connsiteX2" fmla="*/ 3727450 w 3727450"/>
                  <a:gd name="connsiteY2" fmla="*/ 882650 h 882650"/>
                  <a:gd name="connsiteX3" fmla="*/ 1612900 w 3727450"/>
                  <a:gd name="connsiteY3" fmla="*/ 876300 h 882650"/>
                  <a:gd name="connsiteX4" fmla="*/ 0 w 3727450"/>
                  <a:gd name="connsiteY4" fmla="*/ 882650 h 882650"/>
                  <a:gd name="connsiteX0" fmla="*/ 1612900 w 3727450"/>
                  <a:gd name="connsiteY0" fmla="*/ 876300 h 967740"/>
                  <a:gd name="connsiteX1" fmla="*/ 0 w 3727450"/>
                  <a:gd name="connsiteY1" fmla="*/ 882650 h 967740"/>
                  <a:gd name="connsiteX2" fmla="*/ 1863725 w 3727450"/>
                  <a:gd name="connsiteY2" fmla="*/ 0 h 967740"/>
                  <a:gd name="connsiteX3" fmla="*/ 3727450 w 3727450"/>
                  <a:gd name="connsiteY3" fmla="*/ 882650 h 967740"/>
                  <a:gd name="connsiteX4" fmla="*/ 1704340 w 3727450"/>
                  <a:gd name="connsiteY4" fmla="*/ 967740 h 967740"/>
                  <a:gd name="connsiteX0" fmla="*/ 1612900 w 3727450"/>
                  <a:gd name="connsiteY0" fmla="*/ 876300 h 882650"/>
                  <a:gd name="connsiteX1" fmla="*/ 0 w 3727450"/>
                  <a:gd name="connsiteY1" fmla="*/ 882650 h 882650"/>
                  <a:gd name="connsiteX2" fmla="*/ 1863725 w 3727450"/>
                  <a:gd name="connsiteY2" fmla="*/ 0 h 882650"/>
                  <a:gd name="connsiteX3" fmla="*/ 3727450 w 3727450"/>
                  <a:gd name="connsiteY3" fmla="*/ 882650 h 882650"/>
                  <a:gd name="connsiteX0" fmla="*/ 0 w 3727450"/>
                  <a:gd name="connsiteY0" fmla="*/ 882650 h 882650"/>
                  <a:gd name="connsiteX1" fmla="*/ 1863725 w 3727450"/>
                  <a:gd name="connsiteY1" fmla="*/ 0 h 882650"/>
                  <a:gd name="connsiteX2" fmla="*/ 3727450 w 3727450"/>
                  <a:gd name="connsiteY2" fmla="*/ 882650 h 882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727450" h="882650">
                    <a:moveTo>
                      <a:pt x="0" y="882650"/>
                    </a:moveTo>
                    <a:lnTo>
                      <a:pt x="1863725" y="0"/>
                    </a:lnTo>
                    <a:lnTo>
                      <a:pt x="3727450" y="882650"/>
                    </a:lnTo>
                  </a:path>
                </a:pathLst>
              </a:custGeom>
              <a:noFill/>
              <a:ln w="635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17" name="타원 116"/>
              <p:cNvSpPr/>
              <p:nvPr/>
            </p:nvSpPr>
            <p:spPr>
              <a:xfrm>
                <a:off x="1549374" y="4984685"/>
                <a:ext cx="1029031" cy="1028781"/>
              </a:xfrm>
              <a:prstGeom prst="ellipse">
                <a:avLst/>
              </a:prstGeom>
              <a:noFill/>
              <a:ln w="635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lang="ko-KR" altLang="en-US"/>
                </a:pPr>
                <a:r>
                  <a:rPr lang="ko-KR" altLang="en-US" sz="1200">
                    <a:solidFill>
                      <a:srgbClr val="1F497D">
                        <a:lumMod val="75000"/>
                      </a:srgbClr>
                    </a:solidFill>
                    <a:latin typeface="08서울남산체 EB"/>
                    <a:ea typeface="08서울남산체 EB"/>
                  </a:rPr>
                  <a:t>주민</a:t>
                </a:r>
              </a:p>
              <a:p>
                <a:pPr algn="ctr">
                  <a:defRPr lang="ko-KR" altLang="en-US"/>
                </a:pPr>
                <a:r>
                  <a:rPr lang="ko-KR" altLang="en-US" sz="1200">
                    <a:solidFill>
                      <a:srgbClr val="1F497D">
                        <a:lumMod val="75000"/>
                      </a:srgbClr>
                    </a:solidFill>
                    <a:latin typeface="08서울남산체 EB"/>
                    <a:ea typeface="08서울남산체 EB"/>
                  </a:rPr>
                  <a:t>협의체</a:t>
                </a:r>
              </a:p>
            </p:txBody>
          </p:sp>
          <p:sp>
            <p:nvSpPr>
              <p:cNvPr id="120" name="TextBox 28"/>
              <p:cNvSpPr txBox="1"/>
              <p:nvPr/>
            </p:nvSpPr>
            <p:spPr>
              <a:xfrm>
                <a:off x="1070354" y="5078249"/>
                <a:ext cx="654178" cy="59967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lang="ko-KR" altLang="en-US"/>
                </a:pPr>
                <a:r>
                  <a:rPr lang="ko-KR" altLang="en-US" sz="1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cs"/>
                  </a:rPr>
                  <a:t>지역</a:t>
                </a:r>
              </a:p>
              <a:p>
                <a:pPr lvl="0">
                  <a:defRPr lang="ko-KR" altLang="en-US"/>
                </a:pPr>
                <a:r>
                  <a:rPr lang="ko-KR" altLang="en-US" sz="1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cs"/>
                  </a:rPr>
                  <a:t>주민</a:t>
                </a:r>
              </a:p>
            </p:txBody>
          </p:sp>
          <p:sp>
            <p:nvSpPr>
              <p:cNvPr id="121" name="TextBox 29"/>
              <p:cNvSpPr txBox="1"/>
              <p:nvPr/>
            </p:nvSpPr>
            <p:spPr>
              <a:xfrm>
                <a:off x="884298" y="6055234"/>
                <a:ext cx="1236847" cy="37971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lang="ko-KR" altLang="en-US"/>
                </a:pPr>
                <a:r>
                  <a:rPr lang="ko-KR" altLang="en-US" sz="1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cs"/>
                  </a:rPr>
                  <a:t>사회적경제</a:t>
                </a:r>
              </a:p>
            </p:txBody>
          </p:sp>
          <p:sp>
            <p:nvSpPr>
              <p:cNvPr id="123" name="TextBox 30"/>
              <p:cNvSpPr txBox="1"/>
              <p:nvPr/>
            </p:nvSpPr>
            <p:spPr>
              <a:xfrm>
                <a:off x="1971314" y="6066385"/>
                <a:ext cx="1104641" cy="37972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lang="ko-KR" altLang="en-US"/>
                </a:pPr>
                <a:r>
                  <a:rPr lang="ko-KR" altLang="en-US" sz="1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cs"/>
                  </a:rPr>
                  <a:t>문화</a:t>
                </a:r>
                <a:r>
                  <a:rPr lang="en-US" altLang="ko-KR" sz="1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cs"/>
                  </a:rPr>
                  <a:t>·</a:t>
                </a:r>
                <a:r>
                  <a:rPr lang="ko-KR" altLang="en-US" sz="1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cs"/>
                  </a:rPr>
                  <a:t>예술</a:t>
                </a:r>
              </a:p>
            </p:txBody>
          </p:sp>
          <p:sp>
            <p:nvSpPr>
              <p:cNvPr id="129" name="TextBox 31"/>
              <p:cNvSpPr txBox="1"/>
              <p:nvPr/>
            </p:nvSpPr>
            <p:spPr>
              <a:xfrm>
                <a:off x="2529472" y="5101319"/>
                <a:ext cx="649309" cy="61704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lang="ko-KR" altLang="en-US"/>
                </a:pPr>
                <a:r>
                  <a:rPr lang="ko-KR" altLang="en-US" sz="1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cs"/>
                  </a:rPr>
                  <a:t>토착</a:t>
                </a:r>
              </a:p>
              <a:p>
                <a:pPr lvl="0">
                  <a:defRPr lang="ko-KR" altLang="en-US"/>
                </a:pPr>
                <a:r>
                  <a:rPr lang="ko-KR" altLang="en-US" sz="1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cs"/>
                  </a:rPr>
                  <a:t>산업</a:t>
                </a:r>
              </a:p>
            </p:txBody>
          </p:sp>
          <p:sp>
            <p:nvSpPr>
              <p:cNvPr id="130" name="TextBox 29"/>
              <p:cNvSpPr txBox="1"/>
              <p:nvPr/>
            </p:nvSpPr>
            <p:spPr>
              <a:xfrm>
                <a:off x="1617102" y="2494388"/>
                <a:ext cx="857927" cy="252527"/>
              </a:xfrm>
              <a:prstGeom prst="rect">
                <a:avLst/>
              </a:prstGeom>
              <a:noFill/>
            </p:spPr>
            <p:txBody>
              <a:bodyPr wrap="none" anchor="ctr" anchorCtr="0"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lang="ko-KR" altLang="en-US"/>
                </a:pPr>
                <a:r>
                  <a:rPr lang="ko-KR" altLang="en-US" sz="1200" b="1">
                    <a:solidFill>
                      <a:srgbClr val="0070C0"/>
                    </a:solidFill>
                    <a:latin typeface="+mn-ea"/>
                    <a:ea typeface="+mn-ea"/>
                    <a:cs typeface="+mn-cs"/>
                  </a:rPr>
                  <a:t>마을리더 발굴 및 참여 확대</a:t>
                </a:r>
              </a:p>
            </p:txBody>
          </p:sp>
          <p:sp>
            <p:nvSpPr>
              <p:cNvPr id="131" name="자유형 130"/>
              <p:cNvSpPr/>
              <p:nvPr/>
            </p:nvSpPr>
            <p:spPr>
              <a:xfrm>
                <a:off x="1304172" y="3038136"/>
                <a:ext cx="1503486" cy="2882585"/>
              </a:xfrm>
              <a:custGeom>
                <a:avLst/>
                <a:gdLst>
                  <a:gd name="connsiteX0" fmla="*/ 523875 w 1012825"/>
                  <a:gd name="connsiteY0" fmla="*/ 15908 h 1942335"/>
                  <a:gd name="connsiteX1" fmla="*/ 482600 w 1012825"/>
                  <a:gd name="connsiteY1" fmla="*/ 12733 h 1942335"/>
                  <a:gd name="connsiteX2" fmla="*/ 454025 w 1012825"/>
                  <a:gd name="connsiteY2" fmla="*/ 19083 h 1942335"/>
                  <a:gd name="connsiteX3" fmla="*/ 419100 w 1012825"/>
                  <a:gd name="connsiteY3" fmla="*/ 28608 h 1942335"/>
                  <a:gd name="connsiteX4" fmla="*/ 371475 w 1012825"/>
                  <a:gd name="connsiteY4" fmla="*/ 31783 h 1942335"/>
                  <a:gd name="connsiteX5" fmla="*/ 339725 w 1012825"/>
                  <a:gd name="connsiteY5" fmla="*/ 38133 h 1942335"/>
                  <a:gd name="connsiteX6" fmla="*/ 320675 w 1012825"/>
                  <a:gd name="connsiteY6" fmla="*/ 47658 h 1942335"/>
                  <a:gd name="connsiteX7" fmla="*/ 311150 w 1012825"/>
                  <a:gd name="connsiteY7" fmla="*/ 54008 h 1942335"/>
                  <a:gd name="connsiteX8" fmla="*/ 301625 w 1012825"/>
                  <a:gd name="connsiteY8" fmla="*/ 57183 h 1942335"/>
                  <a:gd name="connsiteX9" fmla="*/ 273050 w 1012825"/>
                  <a:gd name="connsiteY9" fmla="*/ 73058 h 1942335"/>
                  <a:gd name="connsiteX10" fmla="*/ 263525 w 1012825"/>
                  <a:gd name="connsiteY10" fmla="*/ 79408 h 1942335"/>
                  <a:gd name="connsiteX11" fmla="*/ 254000 w 1012825"/>
                  <a:gd name="connsiteY11" fmla="*/ 82583 h 1942335"/>
                  <a:gd name="connsiteX12" fmla="*/ 241300 w 1012825"/>
                  <a:gd name="connsiteY12" fmla="*/ 92108 h 1942335"/>
                  <a:gd name="connsiteX13" fmla="*/ 231775 w 1012825"/>
                  <a:gd name="connsiteY13" fmla="*/ 98458 h 1942335"/>
                  <a:gd name="connsiteX14" fmla="*/ 215900 w 1012825"/>
                  <a:gd name="connsiteY14" fmla="*/ 114333 h 1942335"/>
                  <a:gd name="connsiteX15" fmla="*/ 196850 w 1012825"/>
                  <a:gd name="connsiteY15" fmla="*/ 127033 h 1942335"/>
                  <a:gd name="connsiteX16" fmla="*/ 165100 w 1012825"/>
                  <a:gd name="connsiteY16" fmla="*/ 152433 h 1942335"/>
                  <a:gd name="connsiteX17" fmla="*/ 152400 w 1012825"/>
                  <a:gd name="connsiteY17" fmla="*/ 171483 h 1942335"/>
                  <a:gd name="connsiteX18" fmla="*/ 139700 w 1012825"/>
                  <a:gd name="connsiteY18" fmla="*/ 181008 h 1942335"/>
                  <a:gd name="connsiteX19" fmla="*/ 127000 w 1012825"/>
                  <a:gd name="connsiteY19" fmla="*/ 200058 h 1942335"/>
                  <a:gd name="connsiteX20" fmla="*/ 120650 w 1012825"/>
                  <a:gd name="connsiteY20" fmla="*/ 209583 h 1942335"/>
                  <a:gd name="connsiteX21" fmla="*/ 104775 w 1012825"/>
                  <a:gd name="connsiteY21" fmla="*/ 228633 h 1942335"/>
                  <a:gd name="connsiteX22" fmla="*/ 82550 w 1012825"/>
                  <a:gd name="connsiteY22" fmla="*/ 257208 h 1942335"/>
                  <a:gd name="connsiteX23" fmla="*/ 73025 w 1012825"/>
                  <a:gd name="connsiteY23" fmla="*/ 266733 h 1942335"/>
                  <a:gd name="connsiteX24" fmla="*/ 66675 w 1012825"/>
                  <a:gd name="connsiteY24" fmla="*/ 276258 h 1942335"/>
                  <a:gd name="connsiteX25" fmla="*/ 57150 w 1012825"/>
                  <a:gd name="connsiteY25" fmla="*/ 288958 h 1942335"/>
                  <a:gd name="connsiteX26" fmla="*/ 50800 w 1012825"/>
                  <a:gd name="connsiteY26" fmla="*/ 308008 h 1942335"/>
                  <a:gd name="connsiteX27" fmla="*/ 47625 w 1012825"/>
                  <a:gd name="connsiteY27" fmla="*/ 317533 h 1942335"/>
                  <a:gd name="connsiteX28" fmla="*/ 41275 w 1012825"/>
                  <a:gd name="connsiteY28" fmla="*/ 330233 h 1942335"/>
                  <a:gd name="connsiteX29" fmla="*/ 34925 w 1012825"/>
                  <a:gd name="connsiteY29" fmla="*/ 361983 h 1942335"/>
                  <a:gd name="connsiteX30" fmla="*/ 31750 w 1012825"/>
                  <a:gd name="connsiteY30" fmla="*/ 381033 h 1942335"/>
                  <a:gd name="connsiteX31" fmla="*/ 25400 w 1012825"/>
                  <a:gd name="connsiteY31" fmla="*/ 390558 h 1942335"/>
                  <a:gd name="connsiteX32" fmla="*/ 15875 w 1012825"/>
                  <a:gd name="connsiteY32" fmla="*/ 409608 h 1942335"/>
                  <a:gd name="connsiteX33" fmla="*/ 0 w 1012825"/>
                  <a:gd name="connsiteY33" fmla="*/ 508033 h 1942335"/>
                  <a:gd name="connsiteX34" fmla="*/ 6350 w 1012825"/>
                  <a:gd name="connsiteY34" fmla="*/ 549308 h 1942335"/>
                  <a:gd name="connsiteX35" fmla="*/ 12700 w 1012825"/>
                  <a:gd name="connsiteY35" fmla="*/ 568358 h 1942335"/>
                  <a:gd name="connsiteX36" fmla="*/ 19050 w 1012825"/>
                  <a:gd name="connsiteY36" fmla="*/ 635033 h 1942335"/>
                  <a:gd name="connsiteX37" fmla="*/ 25400 w 1012825"/>
                  <a:gd name="connsiteY37" fmla="*/ 673133 h 1942335"/>
                  <a:gd name="connsiteX38" fmla="*/ 28575 w 1012825"/>
                  <a:gd name="connsiteY38" fmla="*/ 682658 h 1942335"/>
                  <a:gd name="connsiteX39" fmla="*/ 34925 w 1012825"/>
                  <a:gd name="connsiteY39" fmla="*/ 704883 h 1942335"/>
                  <a:gd name="connsiteX40" fmla="*/ 47625 w 1012825"/>
                  <a:gd name="connsiteY40" fmla="*/ 727108 h 1942335"/>
                  <a:gd name="connsiteX41" fmla="*/ 50800 w 1012825"/>
                  <a:gd name="connsiteY41" fmla="*/ 736633 h 1942335"/>
                  <a:gd name="connsiteX42" fmla="*/ 53975 w 1012825"/>
                  <a:gd name="connsiteY42" fmla="*/ 749333 h 1942335"/>
                  <a:gd name="connsiteX43" fmla="*/ 60325 w 1012825"/>
                  <a:gd name="connsiteY43" fmla="*/ 758858 h 1942335"/>
                  <a:gd name="connsiteX44" fmla="*/ 76200 w 1012825"/>
                  <a:gd name="connsiteY44" fmla="*/ 781083 h 1942335"/>
                  <a:gd name="connsiteX45" fmla="*/ 82550 w 1012825"/>
                  <a:gd name="connsiteY45" fmla="*/ 800133 h 1942335"/>
                  <a:gd name="connsiteX46" fmla="*/ 146050 w 1012825"/>
                  <a:gd name="connsiteY46" fmla="*/ 876333 h 1942335"/>
                  <a:gd name="connsiteX47" fmla="*/ 161925 w 1012825"/>
                  <a:gd name="connsiteY47" fmla="*/ 898558 h 1942335"/>
                  <a:gd name="connsiteX48" fmla="*/ 171450 w 1012825"/>
                  <a:gd name="connsiteY48" fmla="*/ 901733 h 1942335"/>
                  <a:gd name="connsiteX49" fmla="*/ 190500 w 1012825"/>
                  <a:gd name="connsiteY49" fmla="*/ 914433 h 1942335"/>
                  <a:gd name="connsiteX50" fmla="*/ 209550 w 1012825"/>
                  <a:gd name="connsiteY50" fmla="*/ 927133 h 1942335"/>
                  <a:gd name="connsiteX51" fmla="*/ 238125 w 1012825"/>
                  <a:gd name="connsiteY51" fmla="*/ 946183 h 1942335"/>
                  <a:gd name="connsiteX52" fmla="*/ 247650 w 1012825"/>
                  <a:gd name="connsiteY52" fmla="*/ 952533 h 1942335"/>
                  <a:gd name="connsiteX53" fmla="*/ 257175 w 1012825"/>
                  <a:gd name="connsiteY53" fmla="*/ 955708 h 1942335"/>
                  <a:gd name="connsiteX54" fmla="*/ 285750 w 1012825"/>
                  <a:gd name="connsiteY54" fmla="*/ 971583 h 1942335"/>
                  <a:gd name="connsiteX55" fmla="*/ 314325 w 1012825"/>
                  <a:gd name="connsiteY55" fmla="*/ 996983 h 1942335"/>
                  <a:gd name="connsiteX56" fmla="*/ 320675 w 1012825"/>
                  <a:gd name="connsiteY56" fmla="*/ 1006508 h 1942335"/>
                  <a:gd name="connsiteX57" fmla="*/ 381000 w 1012825"/>
                  <a:gd name="connsiteY57" fmla="*/ 1054133 h 1942335"/>
                  <a:gd name="connsiteX58" fmla="*/ 396875 w 1012825"/>
                  <a:gd name="connsiteY58" fmla="*/ 1076358 h 1942335"/>
                  <a:gd name="connsiteX59" fmla="*/ 403225 w 1012825"/>
                  <a:gd name="connsiteY59" fmla="*/ 1117633 h 1942335"/>
                  <a:gd name="connsiteX60" fmla="*/ 412750 w 1012825"/>
                  <a:gd name="connsiteY60" fmla="*/ 1136683 h 1942335"/>
                  <a:gd name="connsiteX61" fmla="*/ 422275 w 1012825"/>
                  <a:gd name="connsiteY61" fmla="*/ 1146208 h 1942335"/>
                  <a:gd name="connsiteX62" fmla="*/ 428625 w 1012825"/>
                  <a:gd name="connsiteY62" fmla="*/ 1168433 h 1942335"/>
                  <a:gd name="connsiteX63" fmla="*/ 428625 w 1012825"/>
                  <a:gd name="connsiteY63" fmla="*/ 1279558 h 1942335"/>
                  <a:gd name="connsiteX64" fmla="*/ 419100 w 1012825"/>
                  <a:gd name="connsiteY64" fmla="*/ 1304958 h 1942335"/>
                  <a:gd name="connsiteX65" fmla="*/ 412750 w 1012825"/>
                  <a:gd name="connsiteY65" fmla="*/ 1314483 h 1942335"/>
                  <a:gd name="connsiteX66" fmla="*/ 409575 w 1012825"/>
                  <a:gd name="connsiteY66" fmla="*/ 1324008 h 1942335"/>
                  <a:gd name="connsiteX67" fmla="*/ 396875 w 1012825"/>
                  <a:gd name="connsiteY67" fmla="*/ 1343058 h 1942335"/>
                  <a:gd name="connsiteX68" fmla="*/ 384175 w 1012825"/>
                  <a:gd name="connsiteY68" fmla="*/ 1358933 h 1942335"/>
                  <a:gd name="connsiteX69" fmla="*/ 368300 w 1012825"/>
                  <a:gd name="connsiteY69" fmla="*/ 1381158 h 1942335"/>
                  <a:gd name="connsiteX70" fmla="*/ 355600 w 1012825"/>
                  <a:gd name="connsiteY70" fmla="*/ 1400208 h 1942335"/>
                  <a:gd name="connsiteX71" fmla="*/ 349250 w 1012825"/>
                  <a:gd name="connsiteY71" fmla="*/ 1409733 h 1942335"/>
                  <a:gd name="connsiteX72" fmla="*/ 339725 w 1012825"/>
                  <a:gd name="connsiteY72" fmla="*/ 1416083 h 1942335"/>
                  <a:gd name="connsiteX73" fmla="*/ 327025 w 1012825"/>
                  <a:gd name="connsiteY73" fmla="*/ 1431958 h 1942335"/>
                  <a:gd name="connsiteX74" fmla="*/ 314325 w 1012825"/>
                  <a:gd name="connsiteY74" fmla="*/ 1444658 h 1942335"/>
                  <a:gd name="connsiteX75" fmla="*/ 304800 w 1012825"/>
                  <a:gd name="connsiteY75" fmla="*/ 1454183 h 1942335"/>
                  <a:gd name="connsiteX76" fmla="*/ 298450 w 1012825"/>
                  <a:gd name="connsiteY76" fmla="*/ 1463708 h 1942335"/>
                  <a:gd name="connsiteX77" fmla="*/ 288925 w 1012825"/>
                  <a:gd name="connsiteY77" fmla="*/ 1470058 h 1942335"/>
                  <a:gd name="connsiteX78" fmla="*/ 266700 w 1012825"/>
                  <a:gd name="connsiteY78" fmla="*/ 1495458 h 1942335"/>
                  <a:gd name="connsiteX79" fmla="*/ 260350 w 1012825"/>
                  <a:gd name="connsiteY79" fmla="*/ 1508158 h 1942335"/>
                  <a:gd name="connsiteX80" fmla="*/ 257175 w 1012825"/>
                  <a:gd name="connsiteY80" fmla="*/ 1517683 h 1942335"/>
                  <a:gd name="connsiteX81" fmla="*/ 250825 w 1012825"/>
                  <a:gd name="connsiteY81" fmla="*/ 1527208 h 1942335"/>
                  <a:gd name="connsiteX82" fmla="*/ 228600 w 1012825"/>
                  <a:gd name="connsiteY82" fmla="*/ 1565308 h 1942335"/>
                  <a:gd name="connsiteX83" fmla="*/ 234950 w 1012825"/>
                  <a:gd name="connsiteY83" fmla="*/ 1733583 h 1942335"/>
                  <a:gd name="connsiteX84" fmla="*/ 238125 w 1012825"/>
                  <a:gd name="connsiteY84" fmla="*/ 1743108 h 1942335"/>
                  <a:gd name="connsiteX85" fmla="*/ 241300 w 1012825"/>
                  <a:gd name="connsiteY85" fmla="*/ 1793908 h 1942335"/>
                  <a:gd name="connsiteX86" fmla="*/ 247650 w 1012825"/>
                  <a:gd name="connsiteY86" fmla="*/ 1812958 h 1942335"/>
                  <a:gd name="connsiteX87" fmla="*/ 276225 w 1012825"/>
                  <a:gd name="connsiteY87" fmla="*/ 1841533 h 1942335"/>
                  <a:gd name="connsiteX88" fmla="*/ 288925 w 1012825"/>
                  <a:gd name="connsiteY88" fmla="*/ 1851058 h 1942335"/>
                  <a:gd name="connsiteX89" fmla="*/ 298450 w 1012825"/>
                  <a:gd name="connsiteY89" fmla="*/ 1860583 h 1942335"/>
                  <a:gd name="connsiteX90" fmla="*/ 333375 w 1012825"/>
                  <a:gd name="connsiteY90" fmla="*/ 1870108 h 1942335"/>
                  <a:gd name="connsiteX91" fmla="*/ 349250 w 1012825"/>
                  <a:gd name="connsiteY91" fmla="*/ 1885983 h 1942335"/>
                  <a:gd name="connsiteX92" fmla="*/ 358775 w 1012825"/>
                  <a:gd name="connsiteY92" fmla="*/ 1905033 h 1942335"/>
                  <a:gd name="connsiteX93" fmla="*/ 371475 w 1012825"/>
                  <a:gd name="connsiteY93" fmla="*/ 1911383 h 1942335"/>
                  <a:gd name="connsiteX94" fmla="*/ 384175 w 1012825"/>
                  <a:gd name="connsiteY94" fmla="*/ 1920908 h 1942335"/>
                  <a:gd name="connsiteX95" fmla="*/ 396875 w 1012825"/>
                  <a:gd name="connsiteY95" fmla="*/ 1924083 h 1942335"/>
                  <a:gd name="connsiteX96" fmla="*/ 431800 w 1012825"/>
                  <a:gd name="connsiteY96" fmla="*/ 1930433 h 1942335"/>
                  <a:gd name="connsiteX97" fmla="*/ 460375 w 1012825"/>
                  <a:gd name="connsiteY97" fmla="*/ 1933608 h 1942335"/>
                  <a:gd name="connsiteX98" fmla="*/ 514350 w 1012825"/>
                  <a:gd name="connsiteY98" fmla="*/ 1939958 h 1942335"/>
                  <a:gd name="connsiteX99" fmla="*/ 596900 w 1012825"/>
                  <a:gd name="connsiteY99" fmla="*/ 1936783 h 1942335"/>
                  <a:gd name="connsiteX100" fmla="*/ 606425 w 1012825"/>
                  <a:gd name="connsiteY100" fmla="*/ 1927258 h 1942335"/>
                  <a:gd name="connsiteX101" fmla="*/ 615950 w 1012825"/>
                  <a:gd name="connsiteY101" fmla="*/ 1924083 h 1942335"/>
                  <a:gd name="connsiteX102" fmla="*/ 644525 w 1012825"/>
                  <a:gd name="connsiteY102" fmla="*/ 1908208 h 1942335"/>
                  <a:gd name="connsiteX103" fmla="*/ 654050 w 1012825"/>
                  <a:gd name="connsiteY103" fmla="*/ 1898683 h 1942335"/>
                  <a:gd name="connsiteX104" fmla="*/ 676275 w 1012825"/>
                  <a:gd name="connsiteY104" fmla="*/ 1895508 h 1942335"/>
                  <a:gd name="connsiteX105" fmla="*/ 685800 w 1012825"/>
                  <a:gd name="connsiteY105" fmla="*/ 1892333 h 1942335"/>
                  <a:gd name="connsiteX106" fmla="*/ 704850 w 1012825"/>
                  <a:gd name="connsiteY106" fmla="*/ 1882808 h 1942335"/>
                  <a:gd name="connsiteX107" fmla="*/ 714375 w 1012825"/>
                  <a:gd name="connsiteY107" fmla="*/ 1876458 h 1942335"/>
                  <a:gd name="connsiteX108" fmla="*/ 739775 w 1012825"/>
                  <a:gd name="connsiteY108" fmla="*/ 1838358 h 1942335"/>
                  <a:gd name="connsiteX109" fmla="*/ 746125 w 1012825"/>
                  <a:gd name="connsiteY109" fmla="*/ 1828833 h 1942335"/>
                  <a:gd name="connsiteX110" fmla="*/ 752475 w 1012825"/>
                  <a:gd name="connsiteY110" fmla="*/ 1819308 h 1942335"/>
                  <a:gd name="connsiteX111" fmla="*/ 758825 w 1012825"/>
                  <a:gd name="connsiteY111" fmla="*/ 1793908 h 1942335"/>
                  <a:gd name="connsiteX112" fmla="*/ 762000 w 1012825"/>
                  <a:gd name="connsiteY112" fmla="*/ 1781208 h 1942335"/>
                  <a:gd name="connsiteX113" fmla="*/ 768350 w 1012825"/>
                  <a:gd name="connsiteY113" fmla="*/ 1762158 h 1942335"/>
                  <a:gd name="connsiteX114" fmla="*/ 781050 w 1012825"/>
                  <a:gd name="connsiteY114" fmla="*/ 1733583 h 1942335"/>
                  <a:gd name="connsiteX115" fmla="*/ 787400 w 1012825"/>
                  <a:gd name="connsiteY115" fmla="*/ 1689133 h 1942335"/>
                  <a:gd name="connsiteX116" fmla="*/ 793750 w 1012825"/>
                  <a:gd name="connsiteY116" fmla="*/ 1666908 h 1942335"/>
                  <a:gd name="connsiteX117" fmla="*/ 784225 w 1012825"/>
                  <a:gd name="connsiteY117" fmla="*/ 1565308 h 1942335"/>
                  <a:gd name="connsiteX118" fmla="*/ 774700 w 1012825"/>
                  <a:gd name="connsiteY118" fmla="*/ 1539908 h 1942335"/>
                  <a:gd name="connsiteX119" fmla="*/ 771525 w 1012825"/>
                  <a:gd name="connsiteY119" fmla="*/ 1530383 h 1942335"/>
                  <a:gd name="connsiteX120" fmla="*/ 762000 w 1012825"/>
                  <a:gd name="connsiteY120" fmla="*/ 1520858 h 1942335"/>
                  <a:gd name="connsiteX121" fmla="*/ 749300 w 1012825"/>
                  <a:gd name="connsiteY121" fmla="*/ 1501808 h 1942335"/>
                  <a:gd name="connsiteX122" fmla="*/ 742950 w 1012825"/>
                  <a:gd name="connsiteY122" fmla="*/ 1492283 h 1942335"/>
                  <a:gd name="connsiteX123" fmla="*/ 733425 w 1012825"/>
                  <a:gd name="connsiteY123" fmla="*/ 1485933 h 1942335"/>
                  <a:gd name="connsiteX124" fmla="*/ 730250 w 1012825"/>
                  <a:gd name="connsiteY124" fmla="*/ 1476408 h 1942335"/>
                  <a:gd name="connsiteX125" fmla="*/ 711200 w 1012825"/>
                  <a:gd name="connsiteY125" fmla="*/ 1447833 h 1942335"/>
                  <a:gd name="connsiteX126" fmla="*/ 701675 w 1012825"/>
                  <a:gd name="connsiteY126" fmla="*/ 1441483 h 1942335"/>
                  <a:gd name="connsiteX127" fmla="*/ 685800 w 1012825"/>
                  <a:gd name="connsiteY127" fmla="*/ 1425608 h 1942335"/>
                  <a:gd name="connsiteX128" fmla="*/ 666750 w 1012825"/>
                  <a:gd name="connsiteY128" fmla="*/ 1406558 h 1942335"/>
                  <a:gd name="connsiteX129" fmla="*/ 654050 w 1012825"/>
                  <a:gd name="connsiteY129" fmla="*/ 1387508 h 1942335"/>
                  <a:gd name="connsiteX130" fmla="*/ 635000 w 1012825"/>
                  <a:gd name="connsiteY130" fmla="*/ 1365283 h 1942335"/>
                  <a:gd name="connsiteX131" fmla="*/ 622300 w 1012825"/>
                  <a:gd name="connsiteY131" fmla="*/ 1346233 h 1942335"/>
                  <a:gd name="connsiteX132" fmla="*/ 606425 w 1012825"/>
                  <a:gd name="connsiteY132" fmla="*/ 1317658 h 1942335"/>
                  <a:gd name="connsiteX133" fmla="*/ 603250 w 1012825"/>
                  <a:gd name="connsiteY133" fmla="*/ 1308133 h 1942335"/>
                  <a:gd name="connsiteX134" fmla="*/ 593725 w 1012825"/>
                  <a:gd name="connsiteY134" fmla="*/ 1289083 h 1942335"/>
                  <a:gd name="connsiteX135" fmla="*/ 587375 w 1012825"/>
                  <a:gd name="connsiteY135" fmla="*/ 1206533 h 1942335"/>
                  <a:gd name="connsiteX136" fmla="*/ 581025 w 1012825"/>
                  <a:gd name="connsiteY136" fmla="*/ 1193833 h 1942335"/>
                  <a:gd name="connsiteX137" fmla="*/ 625475 w 1012825"/>
                  <a:gd name="connsiteY137" fmla="*/ 1063658 h 1942335"/>
                  <a:gd name="connsiteX138" fmla="*/ 644525 w 1012825"/>
                  <a:gd name="connsiteY138" fmla="*/ 1041433 h 1942335"/>
                  <a:gd name="connsiteX139" fmla="*/ 657225 w 1012825"/>
                  <a:gd name="connsiteY139" fmla="*/ 1022383 h 1942335"/>
                  <a:gd name="connsiteX140" fmla="*/ 679450 w 1012825"/>
                  <a:gd name="connsiteY140" fmla="*/ 1012858 h 1942335"/>
                  <a:gd name="connsiteX141" fmla="*/ 688975 w 1012825"/>
                  <a:gd name="connsiteY141" fmla="*/ 1006508 h 1942335"/>
                  <a:gd name="connsiteX142" fmla="*/ 701675 w 1012825"/>
                  <a:gd name="connsiteY142" fmla="*/ 1003333 h 1942335"/>
                  <a:gd name="connsiteX143" fmla="*/ 711200 w 1012825"/>
                  <a:gd name="connsiteY143" fmla="*/ 1000158 h 1942335"/>
                  <a:gd name="connsiteX144" fmla="*/ 723900 w 1012825"/>
                  <a:gd name="connsiteY144" fmla="*/ 993808 h 1942335"/>
                  <a:gd name="connsiteX145" fmla="*/ 746125 w 1012825"/>
                  <a:gd name="connsiteY145" fmla="*/ 977933 h 1942335"/>
                  <a:gd name="connsiteX146" fmla="*/ 755650 w 1012825"/>
                  <a:gd name="connsiteY146" fmla="*/ 971583 h 1942335"/>
                  <a:gd name="connsiteX147" fmla="*/ 762000 w 1012825"/>
                  <a:gd name="connsiteY147" fmla="*/ 962058 h 1942335"/>
                  <a:gd name="connsiteX148" fmla="*/ 781050 w 1012825"/>
                  <a:gd name="connsiteY148" fmla="*/ 952533 h 1942335"/>
                  <a:gd name="connsiteX149" fmla="*/ 793750 w 1012825"/>
                  <a:gd name="connsiteY149" fmla="*/ 943008 h 1942335"/>
                  <a:gd name="connsiteX150" fmla="*/ 803275 w 1012825"/>
                  <a:gd name="connsiteY150" fmla="*/ 933483 h 1942335"/>
                  <a:gd name="connsiteX151" fmla="*/ 815975 w 1012825"/>
                  <a:gd name="connsiteY151" fmla="*/ 930308 h 1942335"/>
                  <a:gd name="connsiteX152" fmla="*/ 825500 w 1012825"/>
                  <a:gd name="connsiteY152" fmla="*/ 920783 h 1942335"/>
                  <a:gd name="connsiteX153" fmla="*/ 835025 w 1012825"/>
                  <a:gd name="connsiteY153" fmla="*/ 917608 h 1942335"/>
                  <a:gd name="connsiteX154" fmla="*/ 838200 w 1012825"/>
                  <a:gd name="connsiteY154" fmla="*/ 908083 h 1942335"/>
                  <a:gd name="connsiteX155" fmla="*/ 854075 w 1012825"/>
                  <a:gd name="connsiteY155" fmla="*/ 892208 h 1942335"/>
                  <a:gd name="connsiteX156" fmla="*/ 866775 w 1012825"/>
                  <a:gd name="connsiteY156" fmla="*/ 889033 h 1942335"/>
                  <a:gd name="connsiteX157" fmla="*/ 876300 w 1012825"/>
                  <a:gd name="connsiteY157" fmla="*/ 879508 h 1942335"/>
                  <a:gd name="connsiteX158" fmla="*/ 895350 w 1012825"/>
                  <a:gd name="connsiteY158" fmla="*/ 866808 h 1942335"/>
                  <a:gd name="connsiteX159" fmla="*/ 901700 w 1012825"/>
                  <a:gd name="connsiteY159" fmla="*/ 857283 h 1942335"/>
                  <a:gd name="connsiteX160" fmla="*/ 927100 w 1012825"/>
                  <a:gd name="connsiteY160" fmla="*/ 828708 h 1942335"/>
                  <a:gd name="connsiteX161" fmla="*/ 936625 w 1012825"/>
                  <a:gd name="connsiteY161" fmla="*/ 800133 h 1942335"/>
                  <a:gd name="connsiteX162" fmla="*/ 942975 w 1012825"/>
                  <a:gd name="connsiteY162" fmla="*/ 790608 h 1942335"/>
                  <a:gd name="connsiteX163" fmla="*/ 949325 w 1012825"/>
                  <a:gd name="connsiteY163" fmla="*/ 771558 h 1942335"/>
                  <a:gd name="connsiteX164" fmla="*/ 965200 w 1012825"/>
                  <a:gd name="connsiteY164" fmla="*/ 752508 h 1942335"/>
                  <a:gd name="connsiteX165" fmla="*/ 981075 w 1012825"/>
                  <a:gd name="connsiteY165" fmla="*/ 730283 h 1942335"/>
                  <a:gd name="connsiteX166" fmla="*/ 993775 w 1012825"/>
                  <a:gd name="connsiteY166" fmla="*/ 692183 h 1942335"/>
                  <a:gd name="connsiteX167" fmla="*/ 993775 w 1012825"/>
                  <a:gd name="connsiteY167" fmla="*/ 657258 h 1942335"/>
                  <a:gd name="connsiteX168" fmla="*/ 1012825 w 1012825"/>
                  <a:gd name="connsiteY168" fmla="*/ 457233 h 1942335"/>
                  <a:gd name="connsiteX169" fmla="*/ 1003300 w 1012825"/>
                  <a:gd name="connsiteY169" fmla="*/ 415958 h 1942335"/>
                  <a:gd name="connsiteX170" fmla="*/ 996950 w 1012825"/>
                  <a:gd name="connsiteY170" fmla="*/ 396908 h 1942335"/>
                  <a:gd name="connsiteX171" fmla="*/ 984250 w 1012825"/>
                  <a:gd name="connsiteY171" fmla="*/ 368333 h 1942335"/>
                  <a:gd name="connsiteX172" fmla="*/ 981075 w 1012825"/>
                  <a:gd name="connsiteY172" fmla="*/ 358808 h 1942335"/>
                  <a:gd name="connsiteX173" fmla="*/ 974725 w 1012825"/>
                  <a:gd name="connsiteY173" fmla="*/ 349283 h 1942335"/>
                  <a:gd name="connsiteX174" fmla="*/ 962025 w 1012825"/>
                  <a:gd name="connsiteY174" fmla="*/ 320708 h 1942335"/>
                  <a:gd name="connsiteX175" fmla="*/ 958850 w 1012825"/>
                  <a:gd name="connsiteY175" fmla="*/ 304833 h 1942335"/>
                  <a:gd name="connsiteX176" fmla="*/ 949325 w 1012825"/>
                  <a:gd name="connsiteY176" fmla="*/ 276258 h 1942335"/>
                  <a:gd name="connsiteX177" fmla="*/ 942975 w 1012825"/>
                  <a:gd name="connsiteY177" fmla="*/ 257208 h 1942335"/>
                  <a:gd name="connsiteX178" fmla="*/ 939800 w 1012825"/>
                  <a:gd name="connsiteY178" fmla="*/ 247683 h 1942335"/>
                  <a:gd name="connsiteX179" fmla="*/ 930275 w 1012825"/>
                  <a:gd name="connsiteY179" fmla="*/ 241333 h 1942335"/>
                  <a:gd name="connsiteX180" fmla="*/ 923925 w 1012825"/>
                  <a:gd name="connsiteY180" fmla="*/ 231808 h 1942335"/>
                  <a:gd name="connsiteX181" fmla="*/ 914400 w 1012825"/>
                  <a:gd name="connsiteY181" fmla="*/ 225458 h 1942335"/>
                  <a:gd name="connsiteX182" fmla="*/ 908050 w 1012825"/>
                  <a:gd name="connsiteY182" fmla="*/ 212758 h 1942335"/>
                  <a:gd name="connsiteX183" fmla="*/ 885825 w 1012825"/>
                  <a:gd name="connsiteY183" fmla="*/ 187358 h 1942335"/>
                  <a:gd name="connsiteX184" fmla="*/ 873125 w 1012825"/>
                  <a:gd name="connsiteY184" fmla="*/ 168308 h 1942335"/>
                  <a:gd name="connsiteX185" fmla="*/ 863600 w 1012825"/>
                  <a:gd name="connsiteY185" fmla="*/ 158783 h 1942335"/>
                  <a:gd name="connsiteX186" fmla="*/ 835025 w 1012825"/>
                  <a:gd name="connsiteY186" fmla="*/ 123858 h 1942335"/>
                  <a:gd name="connsiteX187" fmla="*/ 815975 w 1012825"/>
                  <a:gd name="connsiteY187" fmla="*/ 111158 h 1942335"/>
                  <a:gd name="connsiteX188" fmla="*/ 793750 w 1012825"/>
                  <a:gd name="connsiteY188" fmla="*/ 98458 h 1942335"/>
                  <a:gd name="connsiteX189" fmla="*/ 777875 w 1012825"/>
                  <a:gd name="connsiteY189" fmla="*/ 92108 h 1942335"/>
                  <a:gd name="connsiteX190" fmla="*/ 746125 w 1012825"/>
                  <a:gd name="connsiteY190" fmla="*/ 69883 h 1942335"/>
                  <a:gd name="connsiteX191" fmla="*/ 723900 w 1012825"/>
                  <a:gd name="connsiteY191" fmla="*/ 60358 h 1942335"/>
                  <a:gd name="connsiteX192" fmla="*/ 704850 w 1012825"/>
                  <a:gd name="connsiteY192" fmla="*/ 54008 h 1942335"/>
                  <a:gd name="connsiteX193" fmla="*/ 692150 w 1012825"/>
                  <a:gd name="connsiteY193" fmla="*/ 50833 h 1942335"/>
                  <a:gd name="connsiteX194" fmla="*/ 673100 w 1012825"/>
                  <a:gd name="connsiteY194" fmla="*/ 44483 h 1942335"/>
                  <a:gd name="connsiteX195" fmla="*/ 666750 w 1012825"/>
                  <a:gd name="connsiteY195" fmla="*/ 34958 h 1942335"/>
                  <a:gd name="connsiteX196" fmla="*/ 654050 w 1012825"/>
                  <a:gd name="connsiteY196" fmla="*/ 31783 h 1942335"/>
                  <a:gd name="connsiteX197" fmla="*/ 619125 w 1012825"/>
                  <a:gd name="connsiteY197" fmla="*/ 25433 h 1942335"/>
                  <a:gd name="connsiteX198" fmla="*/ 600075 w 1012825"/>
                  <a:gd name="connsiteY198" fmla="*/ 19083 h 1942335"/>
                  <a:gd name="connsiteX199" fmla="*/ 590550 w 1012825"/>
                  <a:gd name="connsiteY199" fmla="*/ 12733 h 1942335"/>
                  <a:gd name="connsiteX200" fmla="*/ 536575 w 1012825"/>
                  <a:gd name="connsiteY200" fmla="*/ 9558 h 1942335"/>
                  <a:gd name="connsiteX201" fmla="*/ 523875 w 1012825"/>
                  <a:gd name="connsiteY201" fmla="*/ 12733 h 1942335"/>
                  <a:gd name="connsiteX202" fmla="*/ 523875 w 1012825"/>
                  <a:gd name="connsiteY202" fmla="*/ 15908 h 1942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</a:cxnLst>
                <a:rect l="l" t="t" r="r" b="b"/>
                <a:pathLst>
                  <a:path w="1012825" h="1942335">
                    <a:moveTo>
                      <a:pt x="523875" y="15908"/>
                    </a:moveTo>
                    <a:cubicBezTo>
                      <a:pt x="516996" y="15908"/>
                      <a:pt x="496358" y="13791"/>
                      <a:pt x="482600" y="12733"/>
                    </a:cubicBezTo>
                    <a:cubicBezTo>
                      <a:pt x="473075" y="14850"/>
                      <a:pt x="463453" y="16569"/>
                      <a:pt x="454025" y="19083"/>
                    </a:cubicBezTo>
                    <a:cubicBezTo>
                      <a:pt x="436887" y="23653"/>
                      <a:pt x="435870" y="26931"/>
                      <a:pt x="419100" y="28608"/>
                    </a:cubicBezTo>
                    <a:cubicBezTo>
                      <a:pt x="403269" y="30191"/>
                      <a:pt x="387350" y="30725"/>
                      <a:pt x="371475" y="31783"/>
                    </a:cubicBezTo>
                    <a:cubicBezTo>
                      <a:pt x="363285" y="32953"/>
                      <a:pt x="348591" y="33700"/>
                      <a:pt x="339725" y="38133"/>
                    </a:cubicBezTo>
                    <a:cubicBezTo>
                      <a:pt x="315106" y="50443"/>
                      <a:pt x="344616" y="39678"/>
                      <a:pt x="320675" y="47658"/>
                    </a:cubicBezTo>
                    <a:cubicBezTo>
                      <a:pt x="317500" y="49775"/>
                      <a:pt x="314563" y="52301"/>
                      <a:pt x="311150" y="54008"/>
                    </a:cubicBezTo>
                    <a:cubicBezTo>
                      <a:pt x="308157" y="55505"/>
                      <a:pt x="304551" y="55558"/>
                      <a:pt x="301625" y="57183"/>
                    </a:cubicBezTo>
                    <a:cubicBezTo>
                      <a:pt x="268873" y="75379"/>
                      <a:pt x="294603" y="65874"/>
                      <a:pt x="273050" y="73058"/>
                    </a:cubicBezTo>
                    <a:cubicBezTo>
                      <a:pt x="269875" y="75175"/>
                      <a:pt x="266938" y="77701"/>
                      <a:pt x="263525" y="79408"/>
                    </a:cubicBezTo>
                    <a:cubicBezTo>
                      <a:pt x="260532" y="80905"/>
                      <a:pt x="256906" y="80923"/>
                      <a:pt x="254000" y="82583"/>
                    </a:cubicBezTo>
                    <a:cubicBezTo>
                      <a:pt x="249406" y="85208"/>
                      <a:pt x="245606" y="89032"/>
                      <a:pt x="241300" y="92108"/>
                    </a:cubicBezTo>
                    <a:cubicBezTo>
                      <a:pt x="238195" y="94326"/>
                      <a:pt x="234950" y="96341"/>
                      <a:pt x="231775" y="98458"/>
                    </a:cubicBezTo>
                    <a:cubicBezTo>
                      <a:pt x="220133" y="115921"/>
                      <a:pt x="231775" y="101104"/>
                      <a:pt x="215900" y="114333"/>
                    </a:cubicBezTo>
                    <a:cubicBezTo>
                      <a:pt x="200045" y="127546"/>
                      <a:pt x="213589" y="121453"/>
                      <a:pt x="196850" y="127033"/>
                    </a:cubicBezTo>
                    <a:cubicBezTo>
                      <a:pt x="182705" y="136463"/>
                      <a:pt x="175441" y="139507"/>
                      <a:pt x="165100" y="152433"/>
                    </a:cubicBezTo>
                    <a:cubicBezTo>
                      <a:pt x="160332" y="158392"/>
                      <a:pt x="156633" y="165133"/>
                      <a:pt x="152400" y="171483"/>
                    </a:cubicBezTo>
                    <a:cubicBezTo>
                      <a:pt x="149465" y="175886"/>
                      <a:pt x="143216" y="177053"/>
                      <a:pt x="139700" y="181008"/>
                    </a:cubicBezTo>
                    <a:cubicBezTo>
                      <a:pt x="134630" y="186712"/>
                      <a:pt x="131233" y="193708"/>
                      <a:pt x="127000" y="200058"/>
                    </a:cubicBezTo>
                    <a:cubicBezTo>
                      <a:pt x="124883" y="203233"/>
                      <a:pt x="123348" y="206885"/>
                      <a:pt x="120650" y="209583"/>
                    </a:cubicBezTo>
                    <a:cubicBezTo>
                      <a:pt x="92823" y="237410"/>
                      <a:pt x="126877" y="202111"/>
                      <a:pt x="104775" y="228633"/>
                    </a:cubicBezTo>
                    <a:cubicBezTo>
                      <a:pt x="79906" y="258476"/>
                      <a:pt x="114648" y="209060"/>
                      <a:pt x="82550" y="257208"/>
                    </a:cubicBezTo>
                    <a:cubicBezTo>
                      <a:pt x="80059" y="260944"/>
                      <a:pt x="75900" y="263284"/>
                      <a:pt x="73025" y="266733"/>
                    </a:cubicBezTo>
                    <a:cubicBezTo>
                      <a:pt x="70582" y="269664"/>
                      <a:pt x="68893" y="273153"/>
                      <a:pt x="66675" y="276258"/>
                    </a:cubicBezTo>
                    <a:cubicBezTo>
                      <a:pt x="63599" y="280564"/>
                      <a:pt x="60325" y="284725"/>
                      <a:pt x="57150" y="288958"/>
                    </a:cubicBezTo>
                    <a:lnTo>
                      <a:pt x="50800" y="308008"/>
                    </a:lnTo>
                    <a:cubicBezTo>
                      <a:pt x="49742" y="311183"/>
                      <a:pt x="49122" y="314540"/>
                      <a:pt x="47625" y="317533"/>
                    </a:cubicBezTo>
                    <a:lnTo>
                      <a:pt x="41275" y="330233"/>
                    </a:lnTo>
                    <a:cubicBezTo>
                      <a:pt x="39158" y="340816"/>
                      <a:pt x="36699" y="351337"/>
                      <a:pt x="34925" y="361983"/>
                    </a:cubicBezTo>
                    <a:cubicBezTo>
                      <a:pt x="33867" y="368333"/>
                      <a:pt x="33786" y="374926"/>
                      <a:pt x="31750" y="381033"/>
                    </a:cubicBezTo>
                    <a:cubicBezTo>
                      <a:pt x="30543" y="384653"/>
                      <a:pt x="27107" y="387145"/>
                      <a:pt x="25400" y="390558"/>
                    </a:cubicBezTo>
                    <a:cubicBezTo>
                      <a:pt x="12255" y="416848"/>
                      <a:pt x="30692" y="374154"/>
                      <a:pt x="15875" y="409608"/>
                    </a:cubicBezTo>
                    <a:lnTo>
                      <a:pt x="0" y="508033"/>
                    </a:lnTo>
                    <a:cubicBezTo>
                      <a:pt x="2236" y="528156"/>
                      <a:pt x="1498" y="533133"/>
                      <a:pt x="6350" y="549308"/>
                    </a:cubicBezTo>
                    <a:cubicBezTo>
                      <a:pt x="8273" y="555719"/>
                      <a:pt x="12700" y="568358"/>
                      <a:pt x="12700" y="568358"/>
                    </a:cubicBezTo>
                    <a:cubicBezTo>
                      <a:pt x="15811" y="608801"/>
                      <a:pt x="14608" y="601716"/>
                      <a:pt x="19050" y="635033"/>
                    </a:cubicBezTo>
                    <a:cubicBezTo>
                      <a:pt x="20586" y="646554"/>
                      <a:pt x="22490" y="661491"/>
                      <a:pt x="25400" y="673133"/>
                    </a:cubicBezTo>
                    <a:cubicBezTo>
                      <a:pt x="26212" y="676380"/>
                      <a:pt x="27656" y="679440"/>
                      <a:pt x="28575" y="682658"/>
                    </a:cubicBezTo>
                    <a:cubicBezTo>
                      <a:pt x="29931" y="687405"/>
                      <a:pt x="32387" y="699808"/>
                      <a:pt x="34925" y="704883"/>
                    </a:cubicBezTo>
                    <a:cubicBezTo>
                      <a:pt x="50868" y="736769"/>
                      <a:pt x="30926" y="688144"/>
                      <a:pt x="47625" y="727108"/>
                    </a:cubicBezTo>
                    <a:cubicBezTo>
                      <a:pt x="48943" y="730184"/>
                      <a:pt x="49881" y="733415"/>
                      <a:pt x="50800" y="736633"/>
                    </a:cubicBezTo>
                    <a:cubicBezTo>
                      <a:pt x="51999" y="740829"/>
                      <a:pt x="52256" y="745322"/>
                      <a:pt x="53975" y="749333"/>
                    </a:cubicBezTo>
                    <a:cubicBezTo>
                      <a:pt x="55478" y="752840"/>
                      <a:pt x="58107" y="755753"/>
                      <a:pt x="60325" y="758858"/>
                    </a:cubicBezTo>
                    <a:cubicBezTo>
                      <a:pt x="61705" y="760790"/>
                      <a:pt x="74439" y="777122"/>
                      <a:pt x="76200" y="781083"/>
                    </a:cubicBezTo>
                    <a:cubicBezTo>
                      <a:pt x="78918" y="787200"/>
                      <a:pt x="69321" y="781612"/>
                      <a:pt x="82550" y="800133"/>
                    </a:cubicBezTo>
                    <a:lnTo>
                      <a:pt x="146050" y="876333"/>
                    </a:lnTo>
                    <a:cubicBezTo>
                      <a:pt x="151342" y="883741"/>
                      <a:pt x="155487" y="892120"/>
                      <a:pt x="161925" y="898558"/>
                    </a:cubicBezTo>
                    <a:cubicBezTo>
                      <a:pt x="164292" y="900925"/>
                      <a:pt x="168524" y="900108"/>
                      <a:pt x="171450" y="901733"/>
                    </a:cubicBezTo>
                    <a:cubicBezTo>
                      <a:pt x="178121" y="905439"/>
                      <a:pt x="184150" y="910200"/>
                      <a:pt x="190500" y="914433"/>
                    </a:cubicBezTo>
                    <a:cubicBezTo>
                      <a:pt x="214283" y="930288"/>
                      <a:pt x="186902" y="919584"/>
                      <a:pt x="209550" y="927133"/>
                    </a:cubicBezTo>
                    <a:lnTo>
                      <a:pt x="238125" y="946183"/>
                    </a:lnTo>
                    <a:cubicBezTo>
                      <a:pt x="241300" y="948300"/>
                      <a:pt x="244030" y="951326"/>
                      <a:pt x="247650" y="952533"/>
                    </a:cubicBezTo>
                    <a:lnTo>
                      <a:pt x="257175" y="955708"/>
                    </a:lnTo>
                    <a:cubicBezTo>
                      <a:pt x="279010" y="970264"/>
                      <a:pt x="268985" y="965995"/>
                      <a:pt x="285750" y="971583"/>
                    </a:cubicBezTo>
                    <a:cubicBezTo>
                      <a:pt x="302747" y="982914"/>
                      <a:pt x="292577" y="975235"/>
                      <a:pt x="314325" y="996983"/>
                    </a:cubicBezTo>
                    <a:cubicBezTo>
                      <a:pt x="317023" y="999681"/>
                      <a:pt x="297921" y="985871"/>
                      <a:pt x="320675" y="1006508"/>
                    </a:cubicBezTo>
                    <a:lnTo>
                      <a:pt x="381000" y="1054133"/>
                    </a:lnTo>
                    <a:cubicBezTo>
                      <a:pt x="386292" y="1061541"/>
                      <a:pt x="392515" y="1068366"/>
                      <a:pt x="396875" y="1076358"/>
                    </a:cubicBezTo>
                    <a:cubicBezTo>
                      <a:pt x="400714" y="1083395"/>
                      <a:pt x="403216" y="1117577"/>
                      <a:pt x="403225" y="1117633"/>
                    </a:cubicBezTo>
                    <a:cubicBezTo>
                      <a:pt x="404418" y="1124793"/>
                      <a:pt x="408179" y="1131198"/>
                      <a:pt x="412750" y="1136683"/>
                    </a:cubicBezTo>
                    <a:cubicBezTo>
                      <a:pt x="415625" y="1140132"/>
                      <a:pt x="419100" y="1143033"/>
                      <a:pt x="422275" y="1146208"/>
                    </a:cubicBezTo>
                    <a:cubicBezTo>
                      <a:pt x="424537" y="1152993"/>
                      <a:pt x="427567" y="1146208"/>
                      <a:pt x="428625" y="1168433"/>
                    </a:cubicBezTo>
                    <a:cubicBezTo>
                      <a:pt x="429683" y="1190658"/>
                      <a:pt x="428625" y="1256407"/>
                      <a:pt x="428625" y="1279558"/>
                    </a:cubicBezTo>
                    <a:cubicBezTo>
                      <a:pt x="425450" y="1288025"/>
                      <a:pt x="422842" y="1296726"/>
                      <a:pt x="419100" y="1304958"/>
                    </a:cubicBezTo>
                    <a:cubicBezTo>
                      <a:pt x="417521" y="1308432"/>
                      <a:pt x="414457" y="1311070"/>
                      <a:pt x="412750" y="1314483"/>
                    </a:cubicBezTo>
                    <a:cubicBezTo>
                      <a:pt x="411253" y="1317476"/>
                      <a:pt x="411200" y="1321082"/>
                      <a:pt x="409575" y="1324008"/>
                    </a:cubicBezTo>
                    <a:cubicBezTo>
                      <a:pt x="405869" y="1330679"/>
                      <a:pt x="399288" y="1335818"/>
                      <a:pt x="396875" y="1343058"/>
                    </a:cubicBezTo>
                    <a:cubicBezTo>
                      <a:pt x="392493" y="1356203"/>
                      <a:pt x="396485" y="1350727"/>
                      <a:pt x="384175" y="1358933"/>
                    </a:cubicBezTo>
                    <a:cubicBezTo>
                      <a:pt x="377975" y="1383733"/>
                      <a:pt x="386603" y="1360567"/>
                      <a:pt x="368300" y="1381158"/>
                    </a:cubicBezTo>
                    <a:cubicBezTo>
                      <a:pt x="363230" y="1386862"/>
                      <a:pt x="359833" y="1393858"/>
                      <a:pt x="355600" y="1400208"/>
                    </a:cubicBezTo>
                    <a:cubicBezTo>
                      <a:pt x="353483" y="1403383"/>
                      <a:pt x="352425" y="1407616"/>
                      <a:pt x="349250" y="1409733"/>
                    </a:cubicBezTo>
                    <a:lnTo>
                      <a:pt x="339725" y="1416083"/>
                    </a:lnTo>
                    <a:cubicBezTo>
                      <a:pt x="331745" y="1440024"/>
                      <a:pt x="343438" y="1411442"/>
                      <a:pt x="327025" y="1431958"/>
                    </a:cubicBezTo>
                    <a:cubicBezTo>
                      <a:pt x="314710" y="1447352"/>
                      <a:pt x="335107" y="1437731"/>
                      <a:pt x="314325" y="1444658"/>
                    </a:cubicBezTo>
                    <a:cubicBezTo>
                      <a:pt x="311150" y="1447833"/>
                      <a:pt x="307675" y="1450734"/>
                      <a:pt x="304800" y="1454183"/>
                    </a:cubicBezTo>
                    <a:cubicBezTo>
                      <a:pt x="302357" y="1457114"/>
                      <a:pt x="301148" y="1461010"/>
                      <a:pt x="298450" y="1463708"/>
                    </a:cubicBezTo>
                    <a:cubicBezTo>
                      <a:pt x="295752" y="1466406"/>
                      <a:pt x="292100" y="1467941"/>
                      <a:pt x="288925" y="1470058"/>
                    </a:cubicBezTo>
                    <a:cubicBezTo>
                      <a:pt x="274108" y="1492283"/>
                      <a:pt x="282575" y="1484875"/>
                      <a:pt x="266700" y="1495458"/>
                    </a:cubicBezTo>
                    <a:cubicBezTo>
                      <a:pt x="264583" y="1499691"/>
                      <a:pt x="262214" y="1503808"/>
                      <a:pt x="260350" y="1508158"/>
                    </a:cubicBezTo>
                    <a:cubicBezTo>
                      <a:pt x="259032" y="1511234"/>
                      <a:pt x="258672" y="1514690"/>
                      <a:pt x="257175" y="1517683"/>
                    </a:cubicBezTo>
                    <a:cubicBezTo>
                      <a:pt x="255468" y="1521096"/>
                      <a:pt x="256117" y="1495987"/>
                      <a:pt x="250825" y="1527208"/>
                    </a:cubicBezTo>
                    <a:lnTo>
                      <a:pt x="228600" y="1565308"/>
                    </a:lnTo>
                    <a:cubicBezTo>
                      <a:pt x="229076" y="1588136"/>
                      <a:pt x="222109" y="1682218"/>
                      <a:pt x="234950" y="1733583"/>
                    </a:cubicBezTo>
                    <a:cubicBezTo>
                      <a:pt x="235762" y="1736830"/>
                      <a:pt x="237067" y="1739933"/>
                      <a:pt x="238125" y="1743108"/>
                    </a:cubicBezTo>
                    <a:cubicBezTo>
                      <a:pt x="239183" y="1760041"/>
                      <a:pt x="239008" y="1777097"/>
                      <a:pt x="241300" y="1793908"/>
                    </a:cubicBezTo>
                    <a:cubicBezTo>
                      <a:pt x="242204" y="1800540"/>
                      <a:pt x="242917" y="1808225"/>
                      <a:pt x="247650" y="1812958"/>
                    </a:cubicBezTo>
                    <a:lnTo>
                      <a:pt x="276225" y="1841533"/>
                    </a:lnTo>
                    <a:cubicBezTo>
                      <a:pt x="279967" y="1845275"/>
                      <a:pt x="284907" y="1847614"/>
                      <a:pt x="288925" y="1851058"/>
                    </a:cubicBezTo>
                    <a:cubicBezTo>
                      <a:pt x="292334" y="1853980"/>
                      <a:pt x="294525" y="1858402"/>
                      <a:pt x="298450" y="1860583"/>
                    </a:cubicBezTo>
                    <a:cubicBezTo>
                      <a:pt x="307514" y="1865618"/>
                      <a:pt x="323115" y="1868056"/>
                      <a:pt x="333375" y="1870108"/>
                    </a:cubicBezTo>
                    <a:cubicBezTo>
                      <a:pt x="342900" y="1876458"/>
                      <a:pt x="343958" y="1875400"/>
                      <a:pt x="349250" y="1885983"/>
                    </a:cubicBezTo>
                    <a:cubicBezTo>
                      <a:pt x="353275" y="1894032"/>
                      <a:pt x="350976" y="1898534"/>
                      <a:pt x="358775" y="1905033"/>
                    </a:cubicBezTo>
                    <a:cubicBezTo>
                      <a:pt x="362411" y="1908063"/>
                      <a:pt x="367461" y="1908875"/>
                      <a:pt x="371475" y="1911383"/>
                    </a:cubicBezTo>
                    <a:cubicBezTo>
                      <a:pt x="375962" y="1914188"/>
                      <a:pt x="379442" y="1918541"/>
                      <a:pt x="384175" y="1920908"/>
                    </a:cubicBezTo>
                    <a:cubicBezTo>
                      <a:pt x="388078" y="1922859"/>
                      <a:pt x="392596" y="1923227"/>
                      <a:pt x="396875" y="1924083"/>
                    </a:cubicBezTo>
                    <a:cubicBezTo>
                      <a:pt x="408478" y="1926404"/>
                      <a:pt x="420098" y="1928678"/>
                      <a:pt x="431800" y="1930433"/>
                    </a:cubicBezTo>
                    <a:cubicBezTo>
                      <a:pt x="441278" y="1931855"/>
                      <a:pt x="450857" y="1932488"/>
                      <a:pt x="460375" y="1933608"/>
                    </a:cubicBezTo>
                    <a:cubicBezTo>
                      <a:pt x="534558" y="1942335"/>
                      <a:pt x="433184" y="1930940"/>
                      <a:pt x="514350" y="1939958"/>
                    </a:cubicBezTo>
                    <a:cubicBezTo>
                      <a:pt x="541867" y="1938900"/>
                      <a:pt x="569621" y="1940546"/>
                      <a:pt x="596900" y="1936783"/>
                    </a:cubicBezTo>
                    <a:cubicBezTo>
                      <a:pt x="601348" y="1936169"/>
                      <a:pt x="602689" y="1929749"/>
                      <a:pt x="606425" y="1927258"/>
                    </a:cubicBezTo>
                    <a:cubicBezTo>
                      <a:pt x="609210" y="1925402"/>
                      <a:pt x="612775" y="1925141"/>
                      <a:pt x="615950" y="1924083"/>
                    </a:cubicBezTo>
                    <a:cubicBezTo>
                      <a:pt x="637785" y="1909527"/>
                      <a:pt x="627760" y="1913796"/>
                      <a:pt x="644525" y="1908208"/>
                    </a:cubicBezTo>
                    <a:cubicBezTo>
                      <a:pt x="647700" y="1905033"/>
                      <a:pt x="649881" y="1900351"/>
                      <a:pt x="654050" y="1898683"/>
                    </a:cubicBezTo>
                    <a:cubicBezTo>
                      <a:pt x="660998" y="1895904"/>
                      <a:pt x="668937" y="1896976"/>
                      <a:pt x="676275" y="1895508"/>
                    </a:cubicBezTo>
                    <a:cubicBezTo>
                      <a:pt x="679557" y="1894852"/>
                      <a:pt x="682625" y="1893391"/>
                      <a:pt x="685800" y="1892333"/>
                    </a:cubicBezTo>
                    <a:cubicBezTo>
                      <a:pt x="713097" y="1874135"/>
                      <a:pt x="678560" y="1895953"/>
                      <a:pt x="704850" y="1882808"/>
                    </a:cubicBezTo>
                    <a:cubicBezTo>
                      <a:pt x="708263" y="1881101"/>
                      <a:pt x="711200" y="1878575"/>
                      <a:pt x="714375" y="1876458"/>
                    </a:cubicBezTo>
                    <a:lnTo>
                      <a:pt x="739775" y="1838358"/>
                    </a:lnTo>
                    <a:lnTo>
                      <a:pt x="746125" y="1828833"/>
                    </a:lnTo>
                    <a:lnTo>
                      <a:pt x="752475" y="1819308"/>
                    </a:lnTo>
                    <a:lnTo>
                      <a:pt x="758825" y="1793908"/>
                    </a:lnTo>
                    <a:cubicBezTo>
                      <a:pt x="759883" y="1789675"/>
                      <a:pt x="760620" y="1785348"/>
                      <a:pt x="762000" y="1781208"/>
                    </a:cubicBezTo>
                    <a:cubicBezTo>
                      <a:pt x="764117" y="1774858"/>
                      <a:pt x="764637" y="1767727"/>
                      <a:pt x="768350" y="1762158"/>
                    </a:cubicBezTo>
                    <a:cubicBezTo>
                      <a:pt x="778413" y="1747064"/>
                      <a:pt x="773493" y="1756253"/>
                      <a:pt x="781050" y="1733583"/>
                    </a:cubicBezTo>
                    <a:cubicBezTo>
                      <a:pt x="783049" y="1727587"/>
                      <a:pt x="786845" y="1692463"/>
                      <a:pt x="787400" y="1689133"/>
                    </a:cubicBezTo>
                    <a:cubicBezTo>
                      <a:pt x="788729" y="1681160"/>
                      <a:pt x="802217" y="1699716"/>
                      <a:pt x="793750" y="1666908"/>
                    </a:cubicBezTo>
                    <a:lnTo>
                      <a:pt x="784225" y="1565308"/>
                    </a:lnTo>
                    <a:cubicBezTo>
                      <a:pt x="781050" y="1556841"/>
                      <a:pt x="777790" y="1548406"/>
                      <a:pt x="774700" y="1539908"/>
                    </a:cubicBezTo>
                    <a:cubicBezTo>
                      <a:pt x="773556" y="1536763"/>
                      <a:pt x="773381" y="1533168"/>
                      <a:pt x="771525" y="1530383"/>
                    </a:cubicBezTo>
                    <a:cubicBezTo>
                      <a:pt x="769034" y="1526647"/>
                      <a:pt x="764757" y="1524402"/>
                      <a:pt x="762000" y="1520858"/>
                    </a:cubicBezTo>
                    <a:cubicBezTo>
                      <a:pt x="757315" y="1514834"/>
                      <a:pt x="753533" y="1508158"/>
                      <a:pt x="749300" y="1501808"/>
                    </a:cubicBezTo>
                    <a:cubicBezTo>
                      <a:pt x="747183" y="1498633"/>
                      <a:pt x="746125" y="1494400"/>
                      <a:pt x="742950" y="1492283"/>
                    </a:cubicBezTo>
                    <a:lnTo>
                      <a:pt x="733425" y="1485933"/>
                    </a:lnTo>
                    <a:cubicBezTo>
                      <a:pt x="732367" y="1482758"/>
                      <a:pt x="731875" y="1479334"/>
                      <a:pt x="730250" y="1476408"/>
                    </a:cubicBezTo>
                    <a:lnTo>
                      <a:pt x="711200" y="1447833"/>
                    </a:lnTo>
                    <a:cubicBezTo>
                      <a:pt x="709083" y="1444658"/>
                      <a:pt x="704850" y="1443600"/>
                      <a:pt x="701675" y="1441483"/>
                    </a:cubicBezTo>
                    <a:cubicBezTo>
                      <a:pt x="684742" y="1416083"/>
                      <a:pt x="706967" y="1446775"/>
                      <a:pt x="685800" y="1425608"/>
                    </a:cubicBezTo>
                    <a:cubicBezTo>
                      <a:pt x="662171" y="1401979"/>
                      <a:pt x="689198" y="1421523"/>
                      <a:pt x="666750" y="1406558"/>
                    </a:cubicBezTo>
                    <a:cubicBezTo>
                      <a:pt x="662517" y="1400208"/>
                      <a:pt x="659446" y="1392904"/>
                      <a:pt x="654050" y="1387508"/>
                    </a:cubicBezTo>
                    <a:cubicBezTo>
                      <a:pt x="640783" y="1374241"/>
                      <a:pt x="647219" y="1381575"/>
                      <a:pt x="635000" y="1365283"/>
                    </a:cubicBezTo>
                    <a:cubicBezTo>
                      <a:pt x="624496" y="1333771"/>
                      <a:pt x="642119" y="1381908"/>
                      <a:pt x="622300" y="1346233"/>
                    </a:cubicBezTo>
                    <a:cubicBezTo>
                      <a:pt x="602875" y="1311268"/>
                      <a:pt x="628501" y="1339734"/>
                      <a:pt x="606425" y="1317658"/>
                    </a:cubicBezTo>
                    <a:cubicBezTo>
                      <a:pt x="605367" y="1314483"/>
                      <a:pt x="604747" y="1311126"/>
                      <a:pt x="603250" y="1308133"/>
                    </a:cubicBezTo>
                    <a:cubicBezTo>
                      <a:pt x="590940" y="1283514"/>
                      <a:pt x="601705" y="1313024"/>
                      <a:pt x="593725" y="1289083"/>
                    </a:cubicBezTo>
                    <a:cubicBezTo>
                      <a:pt x="593604" y="1286415"/>
                      <a:pt x="595594" y="1228450"/>
                      <a:pt x="587375" y="1206533"/>
                    </a:cubicBezTo>
                    <a:cubicBezTo>
                      <a:pt x="585713" y="1202101"/>
                      <a:pt x="573617" y="1215529"/>
                      <a:pt x="581025" y="1193833"/>
                    </a:cubicBezTo>
                    <a:lnTo>
                      <a:pt x="625475" y="1063658"/>
                    </a:lnTo>
                    <a:cubicBezTo>
                      <a:pt x="631825" y="1056250"/>
                      <a:pt x="638576" y="1049167"/>
                      <a:pt x="644525" y="1041433"/>
                    </a:cubicBezTo>
                    <a:cubicBezTo>
                      <a:pt x="649178" y="1035384"/>
                      <a:pt x="649985" y="1024796"/>
                      <a:pt x="657225" y="1022383"/>
                    </a:cubicBezTo>
                    <a:cubicBezTo>
                      <a:pt x="667911" y="1018821"/>
                      <a:pt x="668465" y="1019135"/>
                      <a:pt x="679450" y="1012858"/>
                    </a:cubicBezTo>
                    <a:cubicBezTo>
                      <a:pt x="682763" y="1010965"/>
                      <a:pt x="685468" y="1008011"/>
                      <a:pt x="688975" y="1006508"/>
                    </a:cubicBezTo>
                    <a:cubicBezTo>
                      <a:pt x="692986" y="1004789"/>
                      <a:pt x="697479" y="1004532"/>
                      <a:pt x="701675" y="1003333"/>
                    </a:cubicBezTo>
                    <a:cubicBezTo>
                      <a:pt x="704893" y="1002414"/>
                      <a:pt x="708124" y="1001476"/>
                      <a:pt x="711200" y="1000158"/>
                    </a:cubicBezTo>
                    <a:cubicBezTo>
                      <a:pt x="715550" y="998294"/>
                      <a:pt x="719791" y="996156"/>
                      <a:pt x="723900" y="993808"/>
                    </a:cubicBezTo>
                    <a:cubicBezTo>
                      <a:pt x="731383" y="989532"/>
                      <a:pt x="739311" y="982800"/>
                      <a:pt x="746125" y="977933"/>
                    </a:cubicBezTo>
                    <a:cubicBezTo>
                      <a:pt x="749230" y="975715"/>
                      <a:pt x="752475" y="973700"/>
                      <a:pt x="755650" y="971583"/>
                    </a:cubicBezTo>
                    <a:cubicBezTo>
                      <a:pt x="757767" y="968408"/>
                      <a:pt x="759302" y="964756"/>
                      <a:pt x="762000" y="962058"/>
                    </a:cubicBezTo>
                    <a:cubicBezTo>
                      <a:pt x="768155" y="955903"/>
                      <a:pt x="773303" y="955115"/>
                      <a:pt x="781050" y="952533"/>
                    </a:cubicBezTo>
                    <a:cubicBezTo>
                      <a:pt x="785283" y="949358"/>
                      <a:pt x="789732" y="946452"/>
                      <a:pt x="793750" y="943008"/>
                    </a:cubicBezTo>
                    <a:cubicBezTo>
                      <a:pt x="797159" y="940086"/>
                      <a:pt x="799376" y="935711"/>
                      <a:pt x="803275" y="933483"/>
                    </a:cubicBezTo>
                    <a:cubicBezTo>
                      <a:pt x="807064" y="931318"/>
                      <a:pt x="811742" y="931366"/>
                      <a:pt x="815975" y="930308"/>
                    </a:cubicBezTo>
                    <a:cubicBezTo>
                      <a:pt x="819150" y="927133"/>
                      <a:pt x="821764" y="923274"/>
                      <a:pt x="825500" y="920783"/>
                    </a:cubicBezTo>
                    <a:cubicBezTo>
                      <a:pt x="828285" y="918927"/>
                      <a:pt x="832658" y="919975"/>
                      <a:pt x="835025" y="917608"/>
                    </a:cubicBezTo>
                    <a:cubicBezTo>
                      <a:pt x="837392" y="915241"/>
                      <a:pt x="836703" y="911076"/>
                      <a:pt x="838200" y="908083"/>
                    </a:cubicBezTo>
                    <a:cubicBezTo>
                      <a:pt x="842048" y="900386"/>
                      <a:pt x="845993" y="895672"/>
                      <a:pt x="854075" y="892208"/>
                    </a:cubicBezTo>
                    <a:cubicBezTo>
                      <a:pt x="858086" y="890489"/>
                      <a:pt x="862542" y="890091"/>
                      <a:pt x="866775" y="889033"/>
                    </a:cubicBezTo>
                    <a:cubicBezTo>
                      <a:pt x="869950" y="885858"/>
                      <a:pt x="872756" y="882265"/>
                      <a:pt x="876300" y="879508"/>
                    </a:cubicBezTo>
                    <a:cubicBezTo>
                      <a:pt x="882324" y="874823"/>
                      <a:pt x="895350" y="866808"/>
                      <a:pt x="895350" y="866808"/>
                    </a:cubicBezTo>
                    <a:cubicBezTo>
                      <a:pt x="897467" y="863633"/>
                      <a:pt x="899165" y="860135"/>
                      <a:pt x="901700" y="857283"/>
                    </a:cubicBezTo>
                    <a:cubicBezTo>
                      <a:pt x="908087" y="850098"/>
                      <a:pt x="922296" y="839517"/>
                      <a:pt x="927100" y="828708"/>
                    </a:cubicBezTo>
                    <a:lnTo>
                      <a:pt x="936625" y="800133"/>
                    </a:lnTo>
                    <a:cubicBezTo>
                      <a:pt x="937832" y="796513"/>
                      <a:pt x="941425" y="794095"/>
                      <a:pt x="942975" y="790608"/>
                    </a:cubicBezTo>
                    <a:cubicBezTo>
                      <a:pt x="945693" y="784491"/>
                      <a:pt x="947208" y="777908"/>
                      <a:pt x="949325" y="771558"/>
                    </a:cubicBezTo>
                    <a:cubicBezTo>
                      <a:pt x="952474" y="762110"/>
                      <a:pt x="959674" y="760245"/>
                      <a:pt x="965200" y="752508"/>
                    </a:cubicBezTo>
                    <a:cubicBezTo>
                      <a:pt x="986095" y="723255"/>
                      <a:pt x="956310" y="755048"/>
                      <a:pt x="981075" y="730283"/>
                    </a:cubicBezTo>
                    <a:lnTo>
                      <a:pt x="993775" y="692183"/>
                    </a:lnTo>
                    <a:cubicBezTo>
                      <a:pt x="997456" y="681139"/>
                      <a:pt x="993775" y="668900"/>
                      <a:pt x="993775" y="657258"/>
                    </a:cubicBezTo>
                    <a:lnTo>
                      <a:pt x="1012825" y="457233"/>
                    </a:lnTo>
                    <a:cubicBezTo>
                      <a:pt x="1012609" y="456261"/>
                      <a:pt x="1005675" y="423874"/>
                      <a:pt x="1003300" y="415958"/>
                    </a:cubicBezTo>
                    <a:cubicBezTo>
                      <a:pt x="1001377" y="409547"/>
                      <a:pt x="1000663" y="402477"/>
                      <a:pt x="996950" y="396908"/>
                    </a:cubicBezTo>
                    <a:cubicBezTo>
                      <a:pt x="986887" y="381814"/>
                      <a:pt x="991807" y="391003"/>
                      <a:pt x="984250" y="368333"/>
                    </a:cubicBezTo>
                    <a:cubicBezTo>
                      <a:pt x="983192" y="365158"/>
                      <a:pt x="982931" y="361593"/>
                      <a:pt x="981075" y="358808"/>
                    </a:cubicBezTo>
                    <a:cubicBezTo>
                      <a:pt x="978958" y="355633"/>
                      <a:pt x="976275" y="352770"/>
                      <a:pt x="974725" y="349283"/>
                    </a:cubicBezTo>
                    <a:cubicBezTo>
                      <a:pt x="959612" y="315278"/>
                      <a:pt x="976396" y="342264"/>
                      <a:pt x="962025" y="320708"/>
                    </a:cubicBezTo>
                    <a:cubicBezTo>
                      <a:pt x="960967" y="315416"/>
                      <a:pt x="960270" y="310039"/>
                      <a:pt x="958850" y="304833"/>
                    </a:cubicBezTo>
                    <a:lnTo>
                      <a:pt x="949325" y="276258"/>
                    </a:lnTo>
                    <a:lnTo>
                      <a:pt x="942975" y="257208"/>
                    </a:lnTo>
                    <a:cubicBezTo>
                      <a:pt x="941917" y="254033"/>
                      <a:pt x="942585" y="249539"/>
                      <a:pt x="939800" y="247683"/>
                    </a:cubicBezTo>
                    <a:lnTo>
                      <a:pt x="930275" y="241333"/>
                    </a:lnTo>
                    <a:cubicBezTo>
                      <a:pt x="928158" y="238158"/>
                      <a:pt x="926623" y="234506"/>
                      <a:pt x="923925" y="231808"/>
                    </a:cubicBezTo>
                    <a:cubicBezTo>
                      <a:pt x="921227" y="229110"/>
                      <a:pt x="916843" y="228389"/>
                      <a:pt x="914400" y="225458"/>
                    </a:cubicBezTo>
                    <a:cubicBezTo>
                      <a:pt x="911370" y="221822"/>
                      <a:pt x="910485" y="216817"/>
                      <a:pt x="908050" y="212758"/>
                    </a:cubicBezTo>
                    <a:cubicBezTo>
                      <a:pt x="895703" y="192179"/>
                      <a:pt x="900465" y="197118"/>
                      <a:pt x="885825" y="187358"/>
                    </a:cubicBezTo>
                    <a:cubicBezTo>
                      <a:pt x="881592" y="181008"/>
                      <a:pt x="878521" y="173704"/>
                      <a:pt x="873125" y="168308"/>
                    </a:cubicBezTo>
                    <a:cubicBezTo>
                      <a:pt x="869950" y="165133"/>
                      <a:pt x="866443" y="162258"/>
                      <a:pt x="863600" y="158783"/>
                    </a:cubicBezTo>
                    <a:cubicBezTo>
                      <a:pt x="856465" y="150062"/>
                      <a:pt x="845836" y="132266"/>
                      <a:pt x="835025" y="123858"/>
                    </a:cubicBezTo>
                    <a:cubicBezTo>
                      <a:pt x="829001" y="119173"/>
                      <a:pt x="822325" y="115391"/>
                      <a:pt x="815975" y="111158"/>
                    </a:cubicBezTo>
                    <a:cubicBezTo>
                      <a:pt x="805760" y="104348"/>
                      <a:pt x="805835" y="103829"/>
                      <a:pt x="793750" y="98458"/>
                    </a:cubicBezTo>
                    <a:cubicBezTo>
                      <a:pt x="788542" y="96143"/>
                      <a:pt x="782878" y="94837"/>
                      <a:pt x="777875" y="92108"/>
                    </a:cubicBezTo>
                    <a:cubicBezTo>
                      <a:pt x="765523" y="85370"/>
                      <a:pt x="757233" y="77818"/>
                      <a:pt x="746125" y="69883"/>
                    </a:cubicBezTo>
                    <a:cubicBezTo>
                      <a:pt x="732750" y="60330"/>
                      <a:pt x="740552" y="65354"/>
                      <a:pt x="723900" y="60358"/>
                    </a:cubicBezTo>
                    <a:cubicBezTo>
                      <a:pt x="717489" y="58435"/>
                      <a:pt x="711200" y="56125"/>
                      <a:pt x="704850" y="54008"/>
                    </a:cubicBezTo>
                    <a:cubicBezTo>
                      <a:pt x="700710" y="52628"/>
                      <a:pt x="696330" y="52087"/>
                      <a:pt x="692150" y="50833"/>
                    </a:cubicBezTo>
                    <a:cubicBezTo>
                      <a:pt x="685739" y="48910"/>
                      <a:pt x="673100" y="44483"/>
                      <a:pt x="673100" y="44483"/>
                    </a:cubicBezTo>
                    <a:cubicBezTo>
                      <a:pt x="670983" y="41308"/>
                      <a:pt x="669925" y="37075"/>
                      <a:pt x="666750" y="34958"/>
                    </a:cubicBezTo>
                    <a:cubicBezTo>
                      <a:pt x="663119" y="32537"/>
                      <a:pt x="658329" y="32639"/>
                      <a:pt x="654050" y="31783"/>
                    </a:cubicBezTo>
                    <a:cubicBezTo>
                      <a:pt x="644974" y="29968"/>
                      <a:pt x="628489" y="27987"/>
                      <a:pt x="619125" y="25433"/>
                    </a:cubicBezTo>
                    <a:cubicBezTo>
                      <a:pt x="612667" y="23672"/>
                      <a:pt x="600075" y="19083"/>
                      <a:pt x="600075" y="19083"/>
                    </a:cubicBezTo>
                    <a:cubicBezTo>
                      <a:pt x="596900" y="16966"/>
                      <a:pt x="593863" y="14626"/>
                      <a:pt x="590550" y="12733"/>
                    </a:cubicBezTo>
                    <a:cubicBezTo>
                      <a:pt x="568267" y="0"/>
                      <a:pt x="574526" y="6639"/>
                      <a:pt x="536575" y="9558"/>
                    </a:cubicBezTo>
                    <a:cubicBezTo>
                      <a:pt x="532342" y="10616"/>
                      <a:pt x="527506" y="10312"/>
                      <a:pt x="523875" y="12733"/>
                    </a:cubicBezTo>
                    <a:cubicBezTo>
                      <a:pt x="520700" y="14850"/>
                      <a:pt x="530754" y="15908"/>
                      <a:pt x="523875" y="1590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0000">
                    <a:srgbClr val="E3ECD0"/>
                  </a:gs>
                  <a:gs pos="100000">
                    <a:srgbClr val="C9DAA6"/>
                  </a:gs>
                </a:gsLst>
                <a:lin ang="5400000" scaled="0"/>
              </a:gradFill>
              <a:ln w="28575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lang="ko-KR" altLang="en-US"/>
                </a:pPr>
                <a:endParaRPr lang="ko-KR" altLang="en-US"/>
              </a:p>
            </p:txBody>
          </p:sp>
          <p:grpSp>
            <p:nvGrpSpPr>
              <p:cNvPr id="5" name="Group 679"/>
              <p:cNvGrpSpPr>
                <a:grpSpLocks noChangeAspect="1"/>
              </p:cNvGrpSpPr>
              <p:nvPr/>
            </p:nvGrpSpPr>
            <p:grpSpPr>
              <a:xfrm>
                <a:off x="1306531" y="3062744"/>
                <a:ext cx="1502533" cy="2863877"/>
                <a:chOff x="3681" y="1467"/>
                <a:chExt cx="1123" cy="2141"/>
              </a:xfrm>
            </p:grpSpPr>
            <p:sp>
              <p:nvSpPr>
                <p:cNvPr id="169" name="Freeform 680"/>
                <p:cNvSpPr/>
                <p:nvPr/>
              </p:nvSpPr>
              <p:spPr>
                <a:xfrm>
                  <a:off x="3965" y="2518"/>
                  <a:ext cx="192" cy="529"/>
                </a:xfrm>
                <a:custGeom>
                  <a:avLst/>
                  <a:gdLst/>
                  <a:ahLst/>
                  <a:cxnLst>
                    <a:cxn ang="0">
                      <a:pos x="417" y="3175"/>
                    </a:cxn>
                    <a:cxn ang="0">
                      <a:pos x="543" y="3074"/>
                    </a:cxn>
                    <a:cxn ang="0">
                      <a:pos x="660" y="2960"/>
                    </a:cxn>
                    <a:cxn ang="0">
                      <a:pos x="766" y="2838"/>
                    </a:cxn>
                    <a:cxn ang="0">
                      <a:pos x="860" y="2705"/>
                    </a:cxn>
                    <a:cxn ang="0">
                      <a:pos x="943" y="2565"/>
                    </a:cxn>
                    <a:cxn ang="0">
                      <a:pos x="1012" y="2419"/>
                    </a:cxn>
                    <a:cxn ang="0">
                      <a:pos x="1070" y="2267"/>
                    </a:cxn>
                    <a:cxn ang="0">
                      <a:pos x="1112" y="2110"/>
                    </a:cxn>
                    <a:cxn ang="0">
                      <a:pos x="1142" y="1951"/>
                    </a:cxn>
                    <a:cxn ang="0">
                      <a:pos x="1156" y="1789"/>
                    </a:cxn>
                    <a:cxn ang="0">
                      <a:pos x="1156" y="1627"/>
                    </a:cxn>
                    <a:cxn ang="0">
                      <a:pos x="1143" y="1465"/>
                    </a:cxn>
                    <a:cxn ang="0">
                      <a:pos x="1114" y="1305"/>
                    </a:cxn>
                    <a:cxn ang="0">
                      <a:pos x="1072" y="1149"/>
                    </a:cxn>
                    <a:cxn ang="0">
                      <a:pos x="1017" y="996"/>
                    </a:cxn>
                    <a:cxn ang="0">
                      <a:pos x="947" y="849"/>
                    </a:cxn>
                    <a:cxn ang="0">
                      <a:pos x="865" y="709"/>
                    </a:cxn>
                    <a:cxn ang="0">
                      <a:pos x="771" y="577"/>
                    </a:cxn>
                    <a:cxn ang="0">
                      <a:pos x="665" y="453"/>
                    </a:cxn>
                    <a:cxn ang="0">
                      <a:pos x="550" y="340"/>
                    </a:cxn>
                    <a:cxn ang="0">
                      <a:pos x="424" y="237"/>
                    </a:cxn>
                    <a:cxn ang="0">
                      <a:pos x="290" y="145"/>
                    </a:cxn>
                    <a:cxn ang="0">
                      <a:pos x="148" y="6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156" h="3175">
                      <a:moveTo>
                        <a:pt x="417" y="3175"/>
                      </a:moveTo>
                      <a:lnTo>
                        <a:pt x="543" y="3074"/>
                      </a:lnTo>
                      <a:lnTo>
                        <a:pt x="660" y="2960"/>
                      </a:lnTo>
                      <a:lnTo>
                        <a:pt x="766" y="2838"/>
                      </a:lnTo>
                      <a:lnTo>
                        <a:pt x="860" y="2705"/>
                      </a:lnTo>
                      <a:lnTo>
                        <a:pt x="943" y="2565"/>
                      </a:lnTo>
                      <a:lnTo>
                        <a:pt x="1012" y="2419"/>
                      </a:lnTo>
                      <a:lnTo>
                        <a:pt x="1070" y="2267"/>
                      </a:lnTo>
                      <a:lnTo>
                        <a:pt x="1112" y="2110"/>
                      </a:lnTo>
                      <a:lnTo>
                        <a:pt x="1142" y="1951"/>
                      </a:lnTo>
                      <a:lnTo>
                        <a:pt x="1156" y="1789"/>
                      </a:lnTo>
                      <a:lnTo>
                        <a:pt x="1156" y="1627"/>
                      </a:lnTo>
                      <a:lnTo>
                        <a:pt x="1143" y="1465"/>
                      </a:lnTo>
                      <a:lnTo>
                        <a:pt x="1114" y="1305"/>
                      </a:lnTo>
                      <a:lnTo>
                        <a:pt x="1072" y="1149"/>
                      </a:lnTo>
                      <a:lnTo>
                        <a:pt x="1017" y="996"/>
                      </a:lnTo>
                      <a:lnTo>
                        <a:pt x="947" y="849"/>
                      </a:lnTo>
                      <a:lnTo>
                        <a:pt x="865" y="709"/>
                      </a:lnTo>
                      <a:lnTo>
                        <a:pt x="771" y="577"/>
                      </a:lnTo>
                      <a:lnTo>
                        <a:pt x="665" y="453"/>
                      </a:lnTo>
                      <a:lnTo>
                        <a:pt x="550" y="340"/>
                      </a:lnTo>
                      <a:lnTo>
                        <a:pt x="424" y="237"/>
                      </a:lnTo>
                      <a:lnTo>
                        <a:pt x="290" y="145"/>
                      </a:lnTo>
                      <a:lnTo>
                        <a:pt x="148" y="6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31750">
                  <a:solidFill>
                    <a:srgbClr val="92A5C0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t" anchorCtr="0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 lang="ko-KR" altLang="en-US"/>
                  </a:pPr>
                  <a:endParaRPr lang="ko-KR" altLang="en-US"/>
                </a:p>
              </p:txBody>
            </p:sp>
            <p:sp>
              <p:nvSpPr>
                <p:cNvPr id="170" name="Freeform 681"/>
                <p:cNvSpPr/>
                <p:nvPr/>
              </p:nvSpPr>
              <p:spPr>
                <a:xfrm>
                  <a:off x="3681" y="1467"/>
                  <a:ext cx="1123" cy="1051"/>
                </a:xfrm>
                <a:custGeom>
                  <a:avLst/>
                  <a:gdLst/>
                  <a:ahLst/>
                  <a:cxnLst>
                    <a:cxn ang="0">
                      <a:pos x="5224" y="6186"/>
                    </a:cxn>
                    <a:cxn ang="0">
                      <a:pos x="5576" y="5919"/>
                    </a:cxn>
                    <a:cxn ang="0">
                      <a:pos x="5891" y="5608"/>
                    </a:cxn>
                    <a:cxn ang="0">
                      <a:pos x="6162" y="5259"/>
                    </a:cxn>
                    <a:cxn ang="0">
                      <a:pos x="6384" y="4878"/>
                    </a:cxn>
                    <a:cxn ang="0">
                      <a:pos x="6556" y="4470"/>
                    </a:cxn>
                    <a:cxn ang="0">
                      <a:pos x="6672" y="4043"/>
                    </a:cxn>
                    <a:cxn ang="0">
                      <a:pos x="6732" y="3605"/>
                    </a:cxn>
                    <a:cxn ang="0">
                      <a:pos x="6734" y="3162"/>
                    </a:cxn>
                    <a:cxn ang="0">
                      <a:pos x="6678" y="2724"/>
                    </a:cxn>
                    <a:cxn ang="0">
                      <a:pos x="6564" y="2297"/>
                    </a:cxn>
                    <a:cxn ang="0">
                      <a:pos x="6396" y="1888"/>
                    </a:cxn>
                    <a:cxn ang="0">
                      <a:pos x="6177" y="1504"/>
                    </a:cxn>
                    <a:cxn ang="0">
                      <a:pos x="5908" y="1153"/>
                    </a:cxn>
                    <a:cxn ang="0">
                      <a:pos x="5597" y="839"/>
                    </a:cxn>
                    <a:cxn ang="0">
                      <a:pos x="5246" y="570"/>
                    </a:cxn>
                    <a:cxn ang="0">
                      <a:pos x="4864" y="349"/>
                    </a:cxn>
                    <a:cxn ang="0">
                      <a:pos x="4455" y="179"/>
                    </a:cxn>
                    <a:cxn ang="0">
                      <a:pos x="4028" y="64"/>
                    </a:cxn>
                    <a:cxn ang="0">
                      <a:pos x="3590" y="6"/>
                    </a:cxn>
                    <a:cxn ang="0">
                      <a:pos x="3149" y="6"/>
                    </a:cxn>
                    <a:cxn ang="0">
                      <a:pos x="2710" y="64"/>
                    </a:cxn>
                    <a:cxn ang="0">
                      <a:pos x="2283" y="179"/>
                    </a:cxn>
                    <a:cxn ang="0">
                      <a:pos x="1876" y="349"/>
                    </a:cxn>
                    <a:cxn ang="0">
                      <a:pos x="1493" y="570"/>
                    </a:cxn>
                    <a:cxn ang="0">
                      <a:pos x="1143" y="839"/>
                    </a:cxn>
                    <a:cxn ang="0">
                      <a:pos x="831" y="1153"/>
                    </a:cxn>
                    <a:cxn ang="0">
                      <a:pos x="563" y="1504"/>
                    </a:cxn>
                    <a:cxn ang="0">
                      <a:pos x="343" y="1888"/>
                    </a:cxn>
                    <a:cxn ang="0">
                      <a:pos x="174" y="2297"/>
                    </a:cxn>
                    <a:cxn ang="0">
                      <a:pos x="62" y="2724"/>
                    </a:cxn>
                    <a:cxn ang="0">
                      <a:pos x="6" y="3162"/>
                    </a:cxn>
                    <a:cxn ang="0">
                      <a:pos x="7" y="3605"/>
                    </a:cxn>
                    <a:cxn ang="0">
                      <a:pos x="67" y="4043"/>
                    </a:cxn>
                    <a:cxn ang="0">
                      <a:pos x="183" y="4470"/>
                    </a:cxn>
                    <a:cxn ang="0">
                      <a:pos x="354" y="4878"/>
                    </a:cxn>
                    <a:cxn ang="0">
                      <a:pos x="578" y="5259"/>
                    </a:cxn>
                    <a:cxn ang="0">
                      <a:pos x="849" y="5608"/>
                    </a:cxn>
                    <a:cxn ang="0">
                      <a:pos x="1162" y="5919"/>
                    </a:cxn>
                    <a:cxn ang="0">
                      <a:pos x="1515" y="6186"/>
                    </a:cxn>
                  </a:cxnLst>
                  <a:rect l="0" t="0" r="r" b="b"/>
                  <a:pathLst>
                    <a:path w="6740" h="6302">
                      <a:moveTo>
                        <a:pt x="5035" y="6302"/>
                      </a:moveTo>
                      <a:lnTo>
                        <a:pt x="5224" y="6186"/>
                      </a:lnTo>
                      <a:lnTo>
                        <a:pt x="5405" y="6058"/>
                      </a:lnTo>
                      <a:lnTo>
                        <a:pt x="5576" y="5919"/>
                      </a:lnTo>
                      <a:lnTo>
                        <a:pt x="5738" y="5769"/>
                      </a:lnTo>
                      <a:lnTo>
                        <a:pt x="5891" y="5608"/>
                      </a:lnTo>
                      <a:lnTo>
                        <a:pt x="6032" y="5438"/>
                      </a:lnTo>
                      <a:lnTo>
                        <a:pt x="6162" y="5259"/>
                      </a:lnTo>
                      <a:lnTo>
                        <a:pt x="6279" y="5072"/>
                      </a:lnTo>
                      <a:lnTo>
                        <a:pt x="6384" y="4878"/>
                      </a:lnTo>
                      <a:lnTo>
                        <a:pt x="6476" y="4677"/>
                      </a:lnTo>
                      <a:lnTo>
                        <a:pt x="6556" y="4470"/>
                      </a:lnTo>
                      <a:lnTo>
                        <a:pt x="6620" y="4258"/>
                      </a:lnTo>
                      <a:lnTo>
                        <a:pt x="6672" y="4043"/>
                      </a:lnTo>
                      <a:lnTo>
                        <a:pt x="6709" y="3825"/>
                      </a:lnTo>
                      <a:lnTo>
                        <a:pt x="6732" y="3605"/>
                      </a:lnTo>
                      <a:lnTo>
                        <a:pt x="6740" y="3384"/>
                      </a:lnTo>
                      <a:lnTo>
                        <a:pt x="6734" y="3162"/>
                      </a:lnTo>
                      <a:lnTo>
                        <a:pt x="6713" y="2942"/>
                      </a:lnTo>
                      <a:lnTo>
                        <a:pt x="6678" y="2724"/>
                      </a:lnTo>
                      <a:lnTo>
                        <a:pt x="6628" y="2509"/>
                      </a:lnTo>
                      <a:lnTo>
                        <a:pt x="6564" y="2297"/>
                      </a:lnTo>
                      <a:lnTo>
                        <a:pt x="6487" y="2090"/>
                      </a:lnTo>
                      <a:lnTo>
                        <a:pt x="6396" y="1888"/>
                      </a:lnTo>
                      <a:lnTo>
                        <a:pt x="6292" y="1693"/>
                      </a:lnTo>
                      <a:lnTo>
                        <a:pt x="6177" y="1504"/>
                      </a:lnTo>
                      <a:lnTo>
                        <a:pt x="6048" y="1324"/>
                      </a:lnTo>
                      <a:lnTo>
                        <a:pt x="5908" y="1153"/>
                      </a:lnTo>
                      <a:lnTo>
                        <a:pt x="5757" y="992"/>
                      </a:lnTo>
                      <a:lnTo>
                        <a:pt x="5597" y="839"/>
                      </a:lnTo>
                      <a:lnTo>
                        <a:pt x="5425" y="700"/>
                      </a:lnTo>
                      <a:lnTo>
                        <a:pt x="5246" y="570"/>
                      </a:lnTo>
                      <a:lnTo>
                        <a:pt x="5059" y="453"/>
                      </a:lnTo>
                      <a:lnTo>
                        <a:pt x="4864" y="349"/>
                      </a:lnTo>
                      <a:lnTo>
                        <a:pt x="4663" y="257"/>
                      </a:lnTo>
                      <a:lnTo>
                        <a:pt x="4455" y="179"/>
                      </a:lnTo>
                      <a:lnTo>
                        <a:pt x="4243" y="115"/>
                      </a:lnTo>
                      <a:lnTo>
                        <a:pt x="4028" y="64"/>
                      </a:lnTo>
                      <a:lnTo>
                        <a:pt x="3810" y="28"/>
                      </a:lnTo>
                      <a:lnTo>
                        <a:pt x="3590" y="6"/>
                      </a:lnTo>
                      <a:lnTo>
                        <a:pt x="3370" y="0"/>
                      </a:lnTo>
                      <a:lnTo>
                        <a:pt x="3149" y="6"/>
                      </a:lnTo>
                      <a:lnTo>
                        <a:pt x="2928" y="28"/>
                      </a:lnTo>
                      <a:lnTo>
                        <a:pt x="2710" y="64"/>
                      </a:lnTo>
                      <a:lnTo>
                        <a:pt x="2495" y="115"/>
                      </a:lnTo>
                      <a:lnTo>
                        <a:pt x="2283" y="179"/>
                      </a:lnTo>
                      <a:lnTo>
                        <a:pt x="2077" y="257"/>
                      </a:lnTo>
                      <a:lnTo>
                        <a:pt x="1876" y="349"/>
                      </a:lnTo>
                      <a:lnTo>
                        <a:pt x="1681" y="453"/>
                      </a:lnTo>
                      <a:lnTo>
                        <a:pt x="1493" y="570"/>
                      </a:lnTo>
                      <a:lnTo>
                        <a:pt x="1314" y="700"/>
                      </a:lnTo>
                      <a:lnTo>
                        <a:pt x="1143" y="839"/>
                      </a:lnTo>
                      <a:lnTo>
                        <a:pt x="981" y="992"/>
                      </a:lnTo>
                      <a:lnTo>
                        <a:pt x="831" y="1153"/>
                      </a:lnTo>
                      <a:lnTo>
                        <a:pt x="691" y="1324"/>
                      </a:lnTo>
                      <a:lnTo>
                        <a:pt x="563" y="1504"/>
                      </a:lnTo>
                      <a:lnTo>
                        <a:pt x="446" y="1693"/>
                      </a:lnTo>
                      <a:lnTo>
                        <a:pt x="343" y="1888"/>
                      </a:lnTo>
                      <a:lnTo>
                        <a:pt x="252" y="2090"/>
                      </a:lnTo>
                      <a:lnTo>
                        <a:pt x="174" y="2297"/>
                      </a:lnTo>
                      <a:lnTo>
                        <a:pt x="111" y="2509"/>
                      </a:lnTo>
                      <a:lnTo>
                        <a:pt x="62" y="2724"/>
                      </a:lnTo>
                      <a:lnTo>
                        <a:pt x="26" y="2942"/>
                      </a:lnTo>
                      <a:lnTo>
                        <a:pt x="6" y="3162"/>
                      </a:lnTo>
                      <a:lnTo>
                        <a:pt x="0" y="3384"/>
                      </a:lnTo>
                      <a:lnTo>
                        <a:pt x="7" y="3605"/>
                      </a:lnTo>
                      <a:lnTo>
                        <a:pt x="30" y="3825"/>
                      </a:lnTo>
                      <a:lnTo>
                        <a:pt x="67" y="4043"/>
                      </a:lnTo>
                      <a:lnTo>
                        <a:pt x="118" y="4258"/>
                      </a:lnTo>
                      <a:lnTo>
                        <a:pt x="183" y="4470"/>
                      </a:lnTo>
                      <a:lnTo>
                        <a:pt x="262" y="4677"/>
                      </a:lnTo>
                      <a:lnTo>
                        <a:pt x="354" y="4878"/>
                      </a:lnTo>
                      <a:lnTo>
                        <a:pt x="459" y="5072"/>
                      </a:lnTo>
                      <a:lnTo>
                        <a:pt x="578" y="5259"/>
                      </a:lnTo>
                      <a:lnTo>
                        <a:pt x="707" y="5438"/>
                      </a:lnTo>
                      <a:lnTo>
                        <a:pt x="849" y="5608"/>
                      </a:lnTo>
                      <a:lnTo>
                        <a:pt x="1000" y="5769"/>
                      </a:lnTo>
                      <a:lnTo>
                        <a:pt x="1162" y="5919"/>
                      </a:lnTo>
                      <a:lnTo>
                        <a:pt x="1335" y="6058"/>
                      </a:lnTo>
                      <a:lnTo>
                        <a:pt x="1515" y="6186"/>
                      </a:lnTo>
                      <a:lnTo>
                        <a:pt x="1703" y="6302"/>
                      </a:lnTo>
                    </a:path>
                  </a:pathLst>
                </a:custGeom>
                <a:noFill/>
                <a:ln w="31750">
                  <a:solidFill>
                    <a:srgbClr val="92A5C0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t" anchorCtr="0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 lang="ko-KR" altLang="en-US"/>
                  </a:pPr>
                  <a:endParaRPr lang="ko-KR" altLang="en-US"/>
                </a:p>
              </p:txBody>
            </p:sp>
            <p:sp>
              <p:nvSpPr>
                <p:cNvPr id="171" name="Freeform 682"/>
                <p:cNvSpPr/>
                <p:nvPr/>
              </p:nvSpPr>
              <p:spPr>
                <a:xfrm>
                  <a:off x="4327" y="2510"/>
                  <a:ext cx="209" cy="537"/>
                </a:xfrm>
                <a:custGeom>
                  <a:avLst/>
                  <a:gdLst>
                    <a:gd name="connsiteX0" fmla="*/ 10548 w 10548"/>
                    <a:gd name="connsiteY0" fmla="*/ 0 h 10150"/>
                    <a:gd name="connsiteX1" fmla="*/ 8720 w 10548"/>
                    <a:gd name="connsiteY1" fmla="*/ 358 h 10150"/>
                    <a:gd name="connsiteX2" fmla="*/ 7491 w 10548"/>
                    <a:gd name="connsiteY2" fmla="*/ 607 h 10150"/>
                    <a:gd name="connsiteX3" fmla="*/ 6341 w 10548"/>
                    <a:gd name="connsiteY3" fmla="*/ 896 h 10150"/>
                    <a:gd name="connsiteX4" fmla="*/ 5251 w 10548"/>
                    <a:gd name="connsiteY4" fmla="*/ 1221 h 10150"/>
                    <a:gd name="connsiteX5" fmla="*/ 4247 w 10548"/>
                    <a:gd name="connsiteY5" fmla="*/ 1577 h 10150"/>
                    <a:gd name="connsiteX6" fmla="*/ 3339 w 10548"/>
                    <a:gd name="connsiteY6" fmla="*/ 1967 h 10150"/>
                    <a:gd name="connsiteX7" fmla="*/ 2517 w 10548"/>
                    <a:gd name="connsiteY7" fmla="*/ 2383 h 10150"/>
                    <a:gd name="connsiteX8" fmla="*/ 1817 w 10548"/>
                    <a:gd name="connsiteY8" fmla="*/ 2824 h 10150"/>
                    <a:gd name="connsiteX9" fmla="*/ 1220 w 10548"/>
                    <a:gd name="connsiteY9" fmla="*/ 3287 h 10150"/>
                    <a:gd name="connsiteX10" fmla="*/ 735 w 10548"/>
                    <a:gd name="connsiteY10" fmla="*/ 3769 h 10150"/>
                    <a:gd name="connsiteX11" fmla="*/ 363 w 10548"/>
                    <a:gd name="connsiteY11" fmla="*/ 4260 h 10150"/>
                    <a:gd name="connsiteX12" fmla="*/ 121 w 10548"/>
                    <a:gd name="connsiteY12" fmla="*/ 4764 h 10150"/>
                    <a:gd name="connsiteX13" fmla="*/ 0 w 10548"/>
                    <a:gd name="connsiteY13" fmla="*/ 5274 h 10150"/>
                    <a:gd name="connsiteX14" fmla="*/ 9 w 10548"/>
                    <a:gd name="connsiteY14" fmla="*/ 5785 h 10150"/>
                    <a:gd name="connsiteX15" fmla="*/ 130 w 10548"/>
                    <a:gd name="connsiteY15" fmla="*/ 6295 h 10150"/>
                    <a:gd name="connsiteX16" fmla="*/ 389 w 10548"/>
                    <a:gd name="connsiteY16" fmla="*/ 6796 h 10150"/>
                    <a:gd name="connsiteX17" fmla="*/ 761 w 10548"/>
                    <a:gd name="connsiteY17" fmla="*/ 7290 h 10150"/>
                    <a:gd name="connsiteX18" fmla="*/ 1246 w 10548"/>
                    <a:gd name="connsiteY18" fmla="*/ 7769 h 10150"/>
                    <a:gd name="connsiteX19" fmla="*/ 1851 w 10548"/>
                    <a:gd name="connsiteY19" fmla="*/ 8229 h 10150"/>
                    <a:gd name="connsiteX20" fmla="*/ 2569 w 10548"/>
                    <a:gd name="connsiteY20" fmla="*/ 8670 h 10150"/>
                    <a:gd name="connsiteX21" fmla="*/ 3391 w 10548"/>
                    <a:gd name="connsiteY21" fmla="*/ 9089 h 10150"/>
                    <a:gd name="connsiteX22" fmla="*/ 4308 w 10548"/>
                    <a:gd name="connsiteY22" fmla="*/ 9473 h 10150"/>
                    <a:gd name="connsiteX23" fmla="*/ 5311 w 10548"/>
                    <a:gd name="connsiteY23" fmla="*/ 9832 h 10150"/>
                    <a:gd name="connsiteX24" fmla="*/ 6401 w 10548"/>
                    <a:gd name="connsiteY24" fmla="*/ 10150 h 10150"/>
                    <a:gd name="connsiteX0" fmla="*/ 10822 w 10822"/>
                    <a:gd name="connsiteY0" fmla="*/ 0 h 10150"/>
                    <a:gd name="connsiteX1" fmla="*/ 8720 w 10822"/>
                    <a:gd name="connsiteY1" fmla="*/ 358 h 10150"/>
                    <a:gd name="connsiteX2" fmla="*/ 7491 w 10822"/>
                    <a:gd name="connsiteY2" fmla="*/ 607 h 10150"/>
                    <a:gd name="connsiteX3" fmla="*/ 6341 w 10822"/>
                    <a:gd name="connsiteY3" fmla="*/ 896 h 10150"/>
                    <a:gd name="connsiteX4" fmla="*/ 5251 w 10822"/>
                    <a:gd name="connsiteY4" fmla="*/ 1221 h 10150"/>
                    <a:gd name="connsiteX5" fmla="*/ 4247 w 10822"/>
                    <a:gd name="connsiteY5" fmla="*/ 1577 h 10150"/>
                    <a:gd name="connsiteX6" fmla="*/ 3339 w 10822"/>
                    <a:gd name="connsiteY6" fmla="*/ 1967 h 10150"/>
                    <a:gd name="connsiteX7" fmla="*/ 2517 w 10822"/>
                    <a:gd name="connsiteY7" fmla="*/ 2383 h 10150"/>
                    <a:gd name="connsiteX8" fmla="*/ 1817 w 10822"/>
                    <a:gd name="connsiteY8" fmla="*/ 2824 h 10150"/>
                    <a:gd name="connsiteX9" fmla="*/ 1220 w 10822"/>
                    <a:gd name="connsiteY9" fmla="*/ 3287 h 10150"/>
                    <a:gd name="connsiteX10" fmla="*/ 735 w 10822"/>
                    <a:gd name="connsiteY10" fmla="*/ 3769 h 10150"/>
                    <a:gd name="connsiteX11" fmla="*/ 363 w 10822"/>
                    <a:gd name="connsiteY11" fmla="*/ 4260 h 10150"/>
                    <a:gd name="connsiteX12" fmla="*/ 121 w 10822"/>
                    <a:gd name="connsiteY12" fmla="*/ 4764 h 10150"/>
                    <a:gd name="connsiteX13" fmla="*/ 0 w 10822"/>
                    <a:gd name="connsiteY13" fmla="*/ 5274 h 10150"/>
                    <a:gd name="connsiteX14" fmla="*/ 9 w 10822"/>
                    <a:gd name="connsiteY14" fmla="*/ 5785 h 10150"/>
                    <a:gd name="connsiteX15" fmla="*/ 130 w 10822"/>
                    <a:gd name="connsiteY15" fmla="*/ 6295 h 10150"/>
                    <a:gd name="connsiteX16" fmla="*/ 389 w 10822"/>
                    <a:gd name="connsiteY16" fmla="*/ 6796 h 10150"/>
                    <a:gd name="connsiteX17" fmla="*/ 761 w 10822"/>
                    <a:gd name="connsiteY17" fmla="*/ 7290 h 10150"/>
                    <a:gd name="connsiteX18" fmla="*/ 1246 w 10822"/>
                    <a:gd name="connsiteY18" fmla="*/ 7769 h 10150"/>
                    <a:gd name="connsiteX19" fmla="*/ 1851 w 10822"/>
                    <a:gd name="connsiteY19" fmla="*/ 8229 h 10150"/>
                    <a:gd name="connsiteX20" fmla="*/ 2569 w 10822"/>
                    <a:gd name="connsiteY20" fmla="*/ 8670 h 10150"/>
                    <a:gd name="connsiteX21" fmla="*/ 3391 w 10822"/>
                    <a:gd name="connsiteY21" fmla="*/ 9089 h 10150"/>
                    <a:gd name="connsiteX22" fmla="*/ 4308 w 10822"/>
                    <a:gd name="connsiteY22" fmla="*/ 9473 h 10150"/>
                    <a:gd name="connsiteX23" fmla="*/ 5311 w 10822"/>
                    <a:gd name="connsiteY23" fmla="*/ 9832 h 10150"/>
                    <a:gd name="connsiteX24" fmla="*/ 6401 w 10822"/>
                    <a:gd name="connsiteY24" fmla="*/ 10150 h 10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10822" h="10150">
                      <a:moveTo>
                        <a:pt x="10822" y="0"/>
                      </a:moveTo>
                      <a:lnTo>
                        <a:pt x="8720" y="358"/>
                      </a:lnTo>
                      <a:lnTo>
                        <a:pt x="7491" y="607"/>
                      </a:lnTo>
                      <a:lnTo>
                        <a:pt x="6341" y="896"/>
                      </a:lnTo>
                      <a:lnTo>
                        <a:pt x="5251" y="1221"/>
                      </a:lnTo>
                      <a:lnTo>
                        <a:pt x="4247" y="1577"/>
                      </a:lnTo>
                      <a:lnTo>
                        <a:pt x="3339" y="1967"/>
                      </a:lnTo>
                      <a:lnTo>
                        <a:pt x="2517" y="2383"/>
                      </a:lnTo>
                      <a:lnTo>
                        <a:pt x="1817" y="2824"/>
                      </a:lnTo>
                      <a:lnTo>
                        <a:pt x="1220" y="3287"/>
                      </a:lnTo>
                      <a:lnTo>
                        <a:pt x="735" y="3769"/>
                      </a:lnTo>
                      <a:lnTo>
                        <a:pt x="363" y="4260"/>
                      </a:lnTo>
                      <a:lnTo>
                        <a:pt x="121" y="4764"/>
                      </a:lnTo>
                      <a:cubicBezTo>
                        <a:pt x="81" y="4934"/>
                        <a:pt x="40" y="5104"/>
                        <a:pt x="0" y="5274"/>
                      </a:cubicBezTo>
                      <a:cubicBezTo>
                        <a:pt x="3" y="5444"/>
                        <a:pt x="6" y="5615"/>
                        <a:pt x="9" y="5785"/>
                      </a:cubicBezTo>
                      <a:cubicBezTo>
                        <a:pt x="49" y="5955"/>
                        <a:pt x="90" y="6125"/>
                        <a:pt x="130" y="6295"/>
                      </a:cubicBezTo>
                      <a:lnTo>
                        <a:pt x="389" y="6796"/>
                      </a:lnTo>
                      <a:lnTo>
                        <a:pt x="761" y="7290"/>
                      </a:lnTo>
                      <a:lnTo>
                        <a:pt x="1246" y="7769"/>
                      </a:lnTo>
                      <a:lnTo>
                        <a:pt x="1851" y="8229"/>
                      </a:lnTo>
                      <a:lnTo>
                        <a:pt x="2569" y="8670"/>
                      </a:lnTo>
                      <a:lnTo>
                        <a:pt x="3391" y="9089"/>
                      </a:lnTo>
                      <a:lnTo>
                        <a:pt x="4308" y="9473"/>
                      </a:lnTo>
                      <a:lnTo>
                        <a:pt x="5311" y="9832"/>
                      </a:lnTo>
                      <a:lnTo>
                        <a:pt x="6401" y="10150"/>
                      </a:lnTo>
                    </a:path>
                  </a:pathLst>
                </a:custGeom>
                <a:noFill/>
                <a:ln w="31750">
                  <a:solidFill>
                    <a:srgbClr val="92A5C0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t" anchorCtr="0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 lang="ko-KR" altLang="en-US"/>
                  </a:pPr>
                  <a:endParaRPr lang="ko-KR" altLang="en-US"/>
                </a:p>
              </p:txBody>
            </p:sp>
            <p:sp>
              <p:nvSpPr>
                <p:cNvPr id="172" name="Freeform 683"/>
                <p:cNvSpPr/>
                <p:nvPr/>
              </p:nvSpPr>
              <p:spPr>
                <a:xfrm>
                  <a:off x="3923" y="3034"/>
                  <a:ext cx="639" cy="574"/>
                </a:xfrm>
                <a:custGeom>
                  <a:avLst/>
                  <a:gdLst>
                    <a:gd name="connsiteX0" fmla="*/ 1863 w 10000"/>
                    <a:gd name="connsiteY0" fmla="*/ 0 h 10141"/>
                    <a:gd name="connsiteX1" fmla="*/ 1423 w 10000"/>
                    <a:gd name="connsiteY1" fmla="*/ 483 h 10141"/>
                    <a:gd name="connsiteX2" fmla="*/ 1136 w 10000"/>
                    <a:gd name="connsiteY2" fmla="*/ 851 h 10141"/>
                    <a:gd name="connsiteX3" fmla="*/ 872 w 10000"/>
                    <a:gd name="connsiteY3" fmla="*/ 1246 h 10141"/>
                    <a:gd name="connsiteX4" fmla="*/ 645 w 10000"/>
                    <a:gd name="connsiteY4" fmla="*/ 1665 h 10141"/>
                    <a:gd name="connsiteX5" fmla="*/ 449 w 10000"/>
                    <a:gd name="connsiteY5" fmla="*/ 2104 h 10141"/>
                    <a:gd name="connsiteX6" fmla="*/ 285 w 10000"/>
                    <a:gd name="connsiteY6" fmla="*/ 2565 h 10141"/>
                    <a:gd name="connsiteX7" fmla="*/ 159 w 10000"/>
                    <a:gd name="connsiteY7" fmla="*/ 3034 h 10141"/>
                    <a:gd name="connsiteX8" fmla="*/ 70 w 10000"/>
                    <a:gd name="connsiteY8" fmla="*/ 3515 h 10141"/>
                    <a:gd name="connsiteX9" fmla="*/ 18 w 10000"/>
                    <a:gd name="connsiteY9" fmla="*/ 4008 h 10141"/>
                    <a:gd name="connsiteX10" fmla="*/ 0 w 10000"/>
                    <a:gd name="connsiteY10" fmla="*/ 4501 h 10141"/>
                    <a:gd name="connsiteX11" fmla="*/ 23 w 10000"/>
                    <a:gd name="connsiteY11" fmla="*/ 4994 h 10141"/>
                    <a:gd name="connsiteX12" fmla="*/ 84 w 10000"/>
                    <a:gd name="connsiteY12" fmla="*/ 5481 h 10141"/>
                    <a:gd name="connsiteX13" fmla="*/ 180 w 10000"/>
                    <a:gd name="connsiteY13" fmla="*/ 5962 h 10141"/>
                    <a:gd name="connsiteX14" fmla="*/ 313 w 10000"/>
                    <a:gd name="connsiteY14" fmla="*/ 6434 h 10141"/>
                    <a:gd name="connsiteX15" fmla="*/ 483 w 10000"/>
                    <a:gd name="connsiteY15" fmla="*/ 6892 h 10141"/>
                    <a:gd name="connsiteX16" fmla="*/ 684 w 10000"/>
                    <a:gd name="connsiteY16" fmla="*/ 7325 h 10141"/>
                    <a:gd name="connsiteX17" fmla="*/ 919 w 10000"/>
                    <a:gd name="connsiteY17" fmla="*/ 7738 h 10141"/>
                    <a:gd name="connsiteX18" fmla="*/ 1188 w 10000"/>
                    <a:gd name="connsiteY18" fmla="*/ 8130 h 10141"/>
                    <a:gd name="connsiteX19" fmla="*/ 1480 w 10000"/>
                    <a:gd name="connsiteY19" fmla="*/ 8496 h 10141"/>
                    <a:gd name="connsiteX20" fmla="*/ 1802 w 10000"/>
                    <a:gd name="connsiteY20" fmla="*/ 8825 h 10141"/>
                    <a:gd name="connsiteX21" fmla="*/ 2146 w 10000"/>
                    <a:gd name="connsiteY21" fmla="*/ 9122 h 10141"/>
                    <a:gd name="connsiteX22" fmla="*/ 2514 w 10000"/>
                    <a:gd name="connsiteY22" fmla="*/ 9387 h 10141"/>
                    <a:gd name="connsiteX23" fmla="*/ 2898 w 10000"/>
                    <a:gd name="connsiteY23" fmla="*/ 9618 h 10141"/>
                    <a:gd name="connsiteX24" fmla="*/ 3300 w 10000"/>
                    <a:gd name="connsiteY24" fmla="*/ 9802 h 10141"/>
                    <a:gd name="connsiteX25" fmla="*/ 3713 w 10000"/>
                    <a:gd name="connsiteY25" fmla="*/ 9951 h 10141"/>
                    <a:gd name="connsiteX26" fmla="*/ 4136 w 10000"/>
                    <a:gd name="connsiteY26" fmla="*/ 10058 h 10141"/>
                    <a:gd name="connsiteX27" fmla="*/ 4569 w 10000"/>
                    <a:gd name="connsiteY27" fmla="*/ 10123 h 10141"/>
                    <a:gd name="connsiteX28" fmla="*/ 5003 w 10000"/>
                    <a:gd name="connsiteY28" fmla="*/ 10141 h 10141"/>
                    <a:gd name="connsiteX29" fmla="*/ 5433 w 10000"/>
                    <a:gd name="connsiteY29" fmla="*/ 10123 h 10141"/>
                    <a:gd name="connsiteX30" fmla="*/ 5864 w 10000"/>
                    <a:gd name="connsiteY30" fmla="*/ 10058 h 10141"/>
                    <a:gd name="connsiteX31" fmla="*/ 6287 w 10000"/>
                    <a:gd name="connsiteY31" fmla="*/ 9951 h 10141"/>
                    <a:gd name="connsiteX32" fmla="*/ 6702 w 10000"/>
                    <a:gd name="connsiteY32" fmla="*/ 9802 h 10141"/>
                    <a:gd name="connsiteX33" fmla="*/ 7104 w 10000"/>
                    <a:gd name="connsiteY33" fmla="*/ 9618 h 10141"/>
                    <a:gd name="connsiteX34" fmla="*/ 7491 w 10000"/>
                    <a:gd name="connsiteY34" fmla="*/ 9387 h 10141"/>
                    <a:gd name="connsiteX35" fmla="*/ 7856 w 10000"/>
                    <a:gd name="connsiteY35" fmla="*/ 9122 h 10141"/>
                    <a:gd name="connsiteX36" fmla="*/ 8201 w 10000"/>
                    <a:gd name="connsiteY36" fmla="*/ 8825 h 10141"/>
                    <a:gd name="connsiteX37" fmla="*/ 8522 w 10000"/>
                    <a:gd name="connsiteY37" fmla="*/ 8496 h 10141"/>
                    <a:gd name="connsiteX38" fmla="*/ 8817 w 10000"/>
                    <a:gd name="connsiteY38" fmla="*/ 8130 h 10141"/>
                    <a:gd name="connsiteX39" fmla="*/ 9084 w 10000"/>
                    <a:gd name="connsiteY39" fmla="*/ 7738 h 10141"/>
                    <a:gd name="connsiteX40" fmla="*/ 9319 w 10000"/>
                    <a:gd name="connsiteY40" fmla="*/ 7325 h 10141"/>
                    <a:gd name="connsiteX41" fmla="*/ 9520 w 10000"/>
                    <a:gd name="connsiteY41" fmla="*/ 6892 h 10141"/>
                    <a:gd name="connsiteX42" fmla="*/ 9689 w 10000"/>
                    <a:gd name="connsiteY42" fmla="*/ 6434 h 10141"/>
                    <a:gd name="connsiteX43" fmla="*/ 9820 w 10000"/>
                    <a:gd name="connsiteY43" fmla="*/ 5962 h 10141"/>
                    <a:gd name="connsiteX44" fmla="*/ 9916 w 10000"/>
                    <a:gd name="connsiteY44" fmla="*/ 5481 h 10141"/>
                    <a:gd name="connsiteX45" fmla="*/ 9979 w 10000"/>
                    <a:gd name="connsiteY45" fmla="*/ 4994 h 10141"/>
                    <a:gd name="connsiteX46" fmla="*/ 10000 w 10000"/>
                    <a:gd name="connsiteY46" fmla="*/ 4501 h 10141"/>
                    <a:gd name="connsiteX47" fmla="*/ 9984 w 10000"/>
                    <a:gd name="connsiteY47" fmla="*/ 4008 h 10141"/>
                    <a:gd name="connsiteX48" fmla="*/ 9932 w 10000"/>
                    <a:gd name="connsiteY48" fmla="*/ 3515 h 10141"/>
                    <a:gd name="connsiteX49" fmla="*/ 9843 w 10000"/>
                    <a:gd name="connsiteY49" fmla="*/ 3034 h 10141"/>
                    <a:gd name="connsiteX50" fmla="*/ 9715 w 10000"/>
                    <a:gd name="connsiteY50" fmla="*/ 2565 h 10141"/>
                    <a:gd name="connsiteX51" fmla="*/ 9556 w 10000"/>
                    <a:gd name="connsiteY51" fmla="*/ 2104 h 10141"/>
                    <a:gd name="connsiteX52" fmla="*/ 9360 w 10000"/>
                    <a:gd name="connsiteY52" fmla="*/ 1665 h 10141"/>
                    <a:gd name="connsiteX53" fmla="*/ 9131 w 10000"/>
                    <a:gd name="connsiteY53" fmla="*/ 1246 h 10141"/>
                    <a:gd name="connsiteX54" fmla="*/ 8869 w 10000"/>
                    <a:gd name="connsiteY54" fmla="*/ 851 h 10141"/>
                    <a:gd name="connsiteX55" fmla="*/ 8580 w 10000"/>
                    <a:gd name="connsiteY55" fmla="*/ 483 h 10141"/>
                    <a:gd name="connsiteX56" fmla="*/ 8264 w 10000"/>
                    <a:gd name="connsiteY56" fmla="*/ 141 h 10141"/>
                    <a:gd name="connsiteX0" fmla="*/ 1863 w 10000"/>
                    <a:gd name="connsiteY0" fmla="*/ 94 h 10235"/>
                    <a:gd name="connsiteX1" fmla="*/ 1423 w 10000"/>
                    <a:gd name="connsiteY1" fmla="*/ 577 h 10235"/>
                    <a:gd name="connsiteX2" fmla="*/ 1136 w 10000"/>
                    <a:gd name="connsiteY2" fmla="*/ 945 h 10235"/>
                    <a:gd name="connsiteX3" fmla="*/ 872 w 10000"/>
                    <a:gd name="connsiteY3" fmla="*/ 1340 h 10235"/>
                    <a:gd name="connsiteX4" fmla="*/ 645 w 10000"/>
                    <a:gd name="connsiteY4" fmla="*/ 1759 h 10235"/>
                    <a:gd name="connsiteX5" fmla="*/ 449 w 10000"/>
                    <a:gd name="connsiteY5" fmla="*/ 2198 h 10235"/>
                    <a:gd name="connsiteX6" fmla="*/ 285 w 10000"/>
                    <a:gd name="connsiteY6" fmla="*/ 2659 h 10235"/>
                    <a:gd name="connsiteX7" fmla="*/ 159 w 10000"/>
                    <a:gd name="connsiteY7" fmla="*/ 3128 h 10235"/>
                    <a:gd name="connsiteX8" fmla="*/ 70 w 10000"/>
                    <a:gd name="connsiteY8" fmla="*/ 3609 h 10235"/>
                    <a:gd name="connsiteX9" fmla="*/ 18 w 10000"/>
                    <a:gd name="connsiteY9" fmla="*/ 4102 h 10235"/>
                    <a:gd name="connsiteX10" fmla="*/ 0 w 10000"/>
                    <a:gd name="connsiteY10" fmla="*/ 4595 h 10235"/>
                    <a:gd name="connsiteX11" fmla="*/ 23 w 10000"/>
                    <a:gd name="connsiteY11" fmla="*/ 5088 h 10235"/>
                    <a:gd name="connsiteX12" fmla="*/ 84 w 10000"/>
                    <a:gd name="connsiteY12" fmla="*/ 5575 h 10235"/>
                    <a:gd name="connsiteX13" fmla="*/ 180 w 10000"/>
                    <a:gd name="connsiteY13" fmla="*/ 6056 h 10235"/>
                    <a:gd name="connsiteX14" fmla="*/ 313 w 10000"/>
                    <a:gd name="connsiteY14" fmla="*/ 6528 h 10235"/>
                    <a:gd name="connsiteX15" fmla="*/ 483 w 10000"/>
                    <a:gd name="connsiteY15" fmla="*/ 6986 h 10235"/>
                    <a:gd name="connsiteX16" fmla="*/ 684 w 10000"/>
                    <a:gd name="connsiteY16" fmla="*/ 7419 h 10235"/>
                    <a:gd name="connsiteX17" fmla="*/ 919 w 10000"/>
                    <a:gd name="connsiteY17" fmla="*/ 7832 h 10235"/>
                    <a:gd name="connsiteX18" fmla="*/ 1188 w 10000"/>
                    <a:gd name="connsiteY18" fmla="*/ 8224 h 10235"/>
                    <a:gd name="connsiteX19" fmla="*/ 1480 w 10000"/>
                    <a:gd name="connsiteY19" fmla="*/ 8590 h 10235"/>
                    <a:gd name="connsiteX20" fmla="*/ 1802 w 10000"/>
                    <a:gd name="connsiteY20" fmla="*/ 8919 h 10235"/>
                    <a:gd name="connsiteX21" fmla="*/ 2146 w 10000"/>
                    <a:gd name="connsiteY21" fmla="*/ 9216 h 10235"/>
                    <a:gd name="connsiteX22" fmla="*/ 2514 w 10000"/>
                    <a:gd name="connsiteY22" fmla="*/ 9481 h 10235"/>
                    <a:gd name="connsiteX23" fmla="*/ 2898 w 10000"/>
                    <a:gd name="connsiteY23" fmla="*/ 9712 h 10235"/>
                    <a:gd name="connsiteX24" fmla="*/ 3300 w 10000"/>
                    <a:gd name="connsiteY24" fmla="*/ 9896 h 10235"/>
                    <a:gd name="connsiteX25" fmla="*/ 3713 w 10000"/>
                    <a:gd name="connsiteY25" fmla="*/ 10045 h 10235"/>
                    <a:gd name="connsiteX26" fmla="*/ 4136 w 10000"/>
                    <a:gd name="connsiteY26" fmla="*/ 10152 h 10235"/>
                    <a:gd name="connsiteX27" fmla="*/ 4569 w 10000"/>
                    <a:gd name="connsiteY27" fmla="*/ 10217 h 10235"/>
                    <a:gd name="connsiteX28" fmla="*/ 5003 w 10000"/>
                    <a:gd name="connsiteY28" fmla="*/ 10235 h 10235"/>
                    <a:gd name="connsiteX29" fmla="*/ 5433 w 10000"/>
                    <a:gd name="connsiteY29" fmla="*/ 10217 h 10235"/>
                    <a:gd name="connsiteX30" fmla="*/ 5864 w 10000"/>
                    <a:gd name="connsiteY30" fmla="*/ 10152 h 10235"/>
                    <a:gd name="connsiteX31" fmla="*/ 6287 w 10000"/>
                    <a:gd name="connsiteY31" fmla="*/ 10045 h 10235"/>
                    <a:gd name="connsiteX32" fmla="*/ 6702 w 10000"/>
                    <a:gd name="connsiteY32" fmla="*/ 9896 h 10235"/>
                    <a:gd name="connsiteX33" fmla="*/ 7104 w 10000"/>
                    <a:gd name="connsiteY33" fmla="*/ 9712 h 10235"/>
                    <a:gd name="connsiteX34" fmla="*/ 7491 w 10000"/>
                    <a:gd name="connsiteY34" fmla="*/ 9481 h 10235"/>
                    <a:gd name="connsiteX35" fmla="*/ 7856 w 10000"/>
                    <a:gd name="connsiteY35" fmla="*/ 9216 h 10235"/>
                    <a:gd name="connsiteX36" fmla="*/ 8201 w 10000"/>
                    <a:gd name="connsiteY36" fmla="*/ 8919 h 10235"/>
                    <a:gd name="connsiteX37" fmla="*/ 8522 w 10000"/>
                    <a:gd name="connsiteY37" fmla="*/ 8590 h 10235"/>
                    <a:gd name="connsiteX38" fmla="*/ 8817 w 10000"/>
                    <a:gd name="connsiteY38" fmla="*/ 8224 h 10235"/>
                    <a:gd name="connsiteX39" fmla="*/ 9084 w 10000"/>
                    <a:gd name="connsiteY39" fmla="*/ 7832 h 10235"/>
                    <a:gd name="connsiteX40" fmla="*/ 9319 w 10000"/>
                    <a:gd name="connsiteY40" fmla="*/ 7419 h 10235"/>
                    <a:gd name="connsiteX41" fmla="*/ 9520 w 10000"/>
                    <a:gd name="connsiteY41" fmla="*/ 6986 h 10235"/>
                    <a:gd name="connsiteX42" fmla="*/ 9689 w 10000"/>
                    <a:gd name="connsiteY42" fmla="*/ 6528 h 10235"/>
                    <a:gd name="connsiteX43" fmla="*/ 9820 w 10000"/>
                    <a:gd name="connsiteY43" fmla="*/ 6056 h 10235"/>
                    <a:gd name="connsiteX44" fmla="*/ 9916 w 10000"/>
                    <a:gd name="connsiteY44" fmla="*/ 5575 h 10235"/>
                    <a:gd name="connsiteX45" fmla="*/ 9979 w 10000"/>
                    <a:gd name="connsiteY45" fmla="*/ 5088 h 10235"/>
                    <a:gd name="connsiteX46" fmla="*/ 10000 w 10000"/>
                    <a:gd name="connsiteY46" fmla="*/ 4595 h 10235"/>
                    <a:gd name="connsiteX47" fmla="*/ 9984 w 10000"/>
                    <a:gd name="connsiteY47" fmla="*/ 4102 h 10235"/>
                    <a:gd name="connsiteX48" fmla="*/ 9932 w 10000"/>
                    <a:gd name="connsiteY48" fmla="*/ 3609 h 10235"/>
                    <a:gd name="connsiteX49" fmla="*/ 9843 w 10000"/>
                    <a:gd name="connsiteY49" fmla="*/ 3128 h 10235"/>
                    <a:gd name="connsiteX50" fmla="*/ 9715 w 10000"/>
                    <a:gd name="connsiteY50" fmla="*/ 2659 h 10235"/>
                    <a:gd name="connsiteX51" fmla="*/ 9556 w 10000"/>
                    <a:gd name="connsiteY51" fmla="*/ 2198 h 10235"/>
                    <a:gd name="connsiteX52" fmla="*/ 9360 w 10000"/>
                    <a:gd name="connsiteY52" fmla="*/ 1759 h 10235"/>
                    <a:gd name="connsiteX53" fmla="*/ 9131 w 10000"/>
                    <a:gd name="connsiteY53" fmla="*/ 1340 h 10235"/>
                    <a:gd name="connsiteX54" fmla="*/ 8869 w 10000"/>
                    <a:gd name="connsiteY54" fmla="*/ 945 h 10235"/>
                    <a:gd name="connsiteX55" fmla="*/ 8580 w 10000"/>
                    <a:gd name="connsiteY55" fmla="*/ 577 h 10235"/>
                    <a:gd name="connsiteX56" fmla="*/ 7975 w 10000"/>
                    <a:gd name="connsiteY56" fmla="*/ 0 h 10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</a:cxnLst>
                  <a:rect l="l" t="t" r="r" b="b"/>
                  <a:pathLst>
                    <a:path w="10000" h="10235">
                      <a:moveTo>
                        <a:pt x="1863" y="94"/>
                      </a:moveTo>
                      <a:lnTo>
                        <a:pt x="1423" y="577"/>
                      </a:lnTo>
                      <a:lnTo>
                        <a:pt x="1136" y="945"/>
                      </a:lnTo>
                      <a:lnTo>
                        <a:pt x="872" y="1340"/>
                      </a:lnTo>
                      <a:lnTo>
                        <a:pt x="645" y="1759"/>
                      </a:lnTo>
                      <a:lnTo>
                        <a:pt x="449" y="2198"/>
                      </a:lnTo>
                      <a:cubicBezTo>
                        <a:pt x="394" y="2352"/>
                        <a:pt x="340" y="2505"/>
                        <a:pt x="285" y="2659"/>
                      </a:cubicBezTo>
                      <a:lnTo>
                        <a:pt x="159" y="3128"/>
                      </a:lnTo>
                      <a:cubicBezTo>
                        <a:pt x="129" y="3288"/>
                        <a:pt x="100" y="3449"/>
                        <a:pt x="70" y="3609"/>
                      </a:cubicBezTo>
                      <a:cubicBezTo>
                        <a:pt x="53" y="3773"/>
                        <a:pt x="35" y="3938"/>
                        <a:pt x="18" y="4102"/>
                      </a:cubicBezTo>
                      <a:cubicBezTo>
                        <a:pt x="12" y="4266"/>
                        <a:pt x="6" y="4431"/>
                        <a:pt x="0" y="4595"/>
                      </a:cubicBezTo>
                      <a:cubicBezTo>
                        <a:pt x="8" y="4759"/>
                        <a:pt x="15" y="4924"/>
                        <a:pt x="23" y="5088"/>
                      </a:cubicBezTo>
                      <a:cubicBezTo>
                        <a:pt x="43" y="5250"/>
                        <a:pt x="64" y="5413"/>
                        <a:pt x="84" y="5575"/>
                      </a:cubicBezTo>
                      <a:cubicBezTo>
                        <a:pt x="116" y="5735"/>
                        <a:pt x="148" y="5896"/>
                        <a:pt x="180" y="6056"/>
                      </a:cubicBezTo>
                      <a:cubicBezTo>
                        <a:pt x="224" y="6213"/>
                        <a:pt x="269" y="6371"/>
                        <a:pt x="313" y="6528"/>
                      </a:cubicBezTo>
                      <a:lnTo>
                        <a:pt x="483" y="6986"/>
                      </a:lnTo>
                      <a:lnTo>
                        <a:pt x="684" y="7419"/>
                      </a:lnTo>
                      <a:cubicBezTo>
                        <a:pt x="762" y="7557"/>
                        <a:pt x="841" y="7694"/>
                        <a:pt x="919" y="7832"/>
                      </a:cubicBezTo>
                      <a:lnTo>
                        <a:pt x="1188" y="8224"/>
                      </a:lnTo>
                      <a:lnTo>
                        <a:pt x="1480" y="8590"/>
                      </a:lnTo>
                      <a:lnTo>
                        <a:pt x="1802" y="8919"/>
                      </a:lnTo>
                      <a:lnTo>
                        <a:pt x="2146" y="9216"/>
                      </a:lnTo>
                      <a:lnTo>
                        <a:pt x="2514" y="9481"/>
                      </a:lnTo>
                      <a:lnTo>
                        <a:pt x="2898" y="9712"/>
                      </a:lnTo>
                      <a:lnTo>
                        <a:pt x="3300" y="9896"/>
                      </a:lnTo>
                      <a:lnTo>
                        <a:pt x="3713" y="10045"/>
                      </a:lnTo>
                      <a:lnTo>
                        <a:pt x="4136" y="10152"/>
                      </a:lnTo>
                      <a:lnTo>
                        <a:pt x="4569" y="10217"/>
                      </a:lnTo>
                      <a:lnTo>
                        <a:pt x="5003" y="10235"/>
                      </a:lnTo>
                      <a:lnTo>
                        <a:pt x="5433" y="10217"/>
                      </a:lnTo>
                      <a:lnTo>
                        <a:pt x="5864" y="10152"/>
                      </a:lnTo>
                      <a:lnTo>
                        <a:pt x="6287" y="10045"/>
                      </a:lnTo>
                      <a:lnTo>
                        <a:pt x="6702" y="9896"/>
                      </a:lnTo>
                      <a:lnTo>
                        <a:pt x="7104" y="9712"/>
                      </a:lnTo>
                      <a:lnTo>
                        <a:pt x="7491" y="9481"/>
                      </a:lnTo>
                      <a:lnTo>
                        <a:pt x="7856" y="9216"/>
                      </a:lnTo>
                      <a:lnTo>
                        <a:pt x="8201" y="8919"/>
                      </a:lnTo>
                      <a:lnTo>
                        <a:pt x="8522" y="8590"/>
                      </a:lnTo>
                      <a:lnTo>
                        <a:pt x="8817" y="8224"/>
                      </a:lnTo>
                      <a:lnTo>
                        <a:pt x="9084" y="7832"/>
                      </a:lnTo>
                      <a:cubicBezTo>
                        <a:pt x="9162" y="7694"/>
                        <a:pt x="9241" y="7557"/>
                        <a:pt x="9319" y="7419"/>
                      </a:cubicBezTo>
                      <a:lnTo>
                        <a:pt x="9520" y="6986"/>
                      </a:lnTo>
                      <a:cubicBezTo>
                        <a:pt x="9576" y="6833"/>
                        <a:pt x="9633" y="6681"/>
                        <a:pt x="9689" y="6528"/>
                      </a:cubicBezTo>
                      <a:cubicBezTo>
                        <a:pt x="9733" y="6371"/>
                        <a:pt x="9776" y="6213"/>
                        <a:pt x="9820" y="6056"/>
                      </a:cubicBezTo>
                      <a:cubicBezTo>
                        <a:pt x="9852" y="5896"/>
                        <a:pt x="9884" y="5735"/>
                        <a:pt x="9916" y="5575"/>
                      </a:cubicBezTo>
                      <a:cubicBezTo>
                        <a:pt x="9937" y="5413"/>
                        <a:pt x="9958" y="5250"/>
                        <a:pt x="9979" y="5088"/>
                      </a:cubicBezTo>
                      <a:cubicBezTo>
                        <a:pt x="9986" y="4924"/>
                        <a:pt x="9993" y="4759"/>
                        <a:pt x="10000" y="4595"/>
                      </a:cubicBezTo>
                      <a:cubicBezTo>
                        <a:pt x="9995" y="4431"/>
                        <a:pt x="9989" y="4266"/>
                        <a:pt x="9984" y="4102"/>
                      </a:cubicBezTo>
                      <a:cubicBezTo>
                        <a:pt x="9967" y="3938"/>
                        <a:pt x="9949" y="3773"/>
                        <a:pt x="9932" y="3609"/>
                      </a:cubicBezTo>
                      <a:cubicBezTo>
                        <a:pt x="9902" y="3449"/>
                        <a:pt x="9873" y="3288"/>
                        <a:pt x="9843" y="3128"/>
                      </a:cubicBezTo>
                      <a:cubicBezTo>
                        <a:pt x="9800" y="2972"/>
                        <a:pt x="9758" y="2815"/>
                        <a:pt x="9715" y="2659"/>
                      </a:cubicBezTo>
                      <a:lnTo>
                        <a:pt x="9556" y="2198"/>
                      </a:lnTo>
                      <a:lnTo>
                        <a:pt x="9360" y="1759"/>
                      </a:lnTo>
                      <a:cubicBezTo>
                        <a:pt x="9284" y="1619"/>
                        <a:pt x="9207" y="1480"/>
                        <a:pt x="9131" y="1340"/>
                      </a:cubicBezTo>
                      <a:lnTo>
                        <a:pt x="8869" y="945"/>
                      </a:lnTo>
                      <a:lnTo>
                        <a:pt x="8580" y="577"/>
                      </a:lnTo>
                      <a:lnTo>
                        <a:pt x="7975" y="0"/>
                      </a:lnTo>
                    </a:path>
                  </a:pathLst>
                </a:custGeom>
                <a:noFill/>
                <a:ln w="31750">
                  <a:solidFill>
                    <a:srgbClr val="92A5C0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t" anchorCtr="0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 lang="ko-KR" altLang="en-US"/>
                  </a:pPr>
                  <a:endParaRPr lang="ko-KR" altLang="en-US"/>
                </a:p>
              </p:txBody>
            </p:sp>
          </p:grpSp>
          <p:sp>
            <p:nvSpPr>
              <p:cNvPr id="133" name="타원 132"/>
              <p:cNvSpPr/>
              <p:nvPr/>
            </p:nvSpPr>
            <p:spPr>
              <a:xfrm>
                <a:off x="1124117" y="3499502"/>
                <a:ext cx="1844767" cy="623570"/>
              </a:xfrm>
              <a:prstGeom prst="ellipse">
                <a:avLst/>
              </a:prstGeom>
              <a:no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lang="ko-KR" altLang="en-US"/>
                </a:pPr>
                <a:r>
                  <a:rPr lang="ko-KR" altLang="en-US" sz="1300" b="1">
                    <a:solidFill>
                      <a:srgbClr val="1F497D">
                        <a:lumMod val="75000"/>
                      </a:srgbClr>
                    </a:solidFill>
                    <a:latin typeface="08서울남산체 EB"/>
                    <a:ea typeface="08서울남산체 EB"/>
                  </a:rPr>
                  <a:t>주민참여단</a:t>
                </a:r>
              </a:p>
              <a:p>
                <a:pPr algn="ctr">
                  <a:defRPr lang="ko-KR" altLang="en-US"/>
                </a:pPr>
                <a:r>
                  <a:rPr lang="en-US" altLang="ko-KR" sz="1000" b="1">
                    <a:solidFill>
                      <a:srgbClr val="1F497D">
                        <a:lumMod val="75000"/>
                      </a:srgbClr>
                    </a:solidFill>
                    <a:latin typeface="08서울남산체 EB"/>
                    <a:ea typeface="08서울남산체 EB"/>
                  </a:rPr>
                  <a:t>(</a:t>
                </a:r>
                <a:r>
                  <a:rPr lang="ko-KR" altLang="en-US" sz="1000" b="1">
                    <a:solidFill>
                      <a:srgbClr val="1F497D">
                        <a:lumMod val="75000"/>
                      </a:srgbClr>
                    </a:solidFill>
                    <a:latin typeface="08서울남산체 EB"/>
                    <a:ea typeface="08서울남산체 EB"/>
                  </a:rPr>
                  <a:t>주민</a:t>
                </a:r>
                <a:r>
                  <a:rPr lang="en-US" altLang="ko-KR" sz="1000" b="1">
                    <a:solidFill>
                      <a:srgbClr val="1F497D">
                        <a:lumMod val="75000"/>
                      </a:srgbClr>
                    </a:solidFill>
                    <a:latin typeface="08서울남산체 EB"/>
                    <a:ea typeface="08서울남산체 EB"/>
                  </a:rPr>
                  <a:t>, </a:t>
                </a:r>
                <a:r>
                  <a:rPr lang="ko-KR" altLang="en-US" sz="1000" b="1">
                    <a:solidFill>
                      <a:srgbClr val="1F497D">
                        <a:lumMod val="75000"/>
                      </a:srgbClr>
                    </a:solidFill>
                    <a:latin typeface="08서울남산체 EB"/>
                    <a:ea typeface="08서울남산체 EB"/>
                  </a:rPr>
                  <a:t>산업체</a:t>
                </a:r>
                <a:r>
                  <a:rPr lang="en-US" altLang="ko-KR" sz="1000" b="1">
                    <a:solidFill>
                      <a:srgbClr val="1F497D">
                        <a:lumMod val="75000"/>
                      </a:srgbClr>
                    </a:solidFill>
                    <a:latin typeface="08서울남산체 EB"/>
                    <a:ea typeface="08서울남산체 EB"/>
                  </a:rPr>
                  <a:t>,</a:t>
                </a:r>
              </a:p>
              <a:p>
                <a:pPr algn="ctr">
                  <a:defRPr lang="ko-KR" altLang="en-US"/>
                </a:pPr>
                <a:r>
                  <a:rPr lang="ko-KR" altLang="en-US" sz="1000" b="1">
                    <a:solidFill>
                      <a:srgbClr val="1F497D">
                        <a:lumMod val="75000"/>
                      </a:srgbClr>
                    </a:solidFill>
                    <a:latin typeface="08서울남산체 EB"/>
                    <a:ea typeface="08서울남산체 EB"/>
                  </a:rPr>
                  <a:t>사회적경제</a:t>
                </a:r>
                <a:r>
                  <a:rPr lang="en-US" altLang="ko-KR" sz="1000" b="1">
                    <a:solidFill>
                      <a:srgbClr val="1F497D">
                        <a:lumMod val="75000"/>
                      </a:srgbClr>
                    </a:solidFill>
                    <a:latin typeface="08서울남산체 EB"/>
                    <a:ea typeface="08서울남산체 EB"/>
                  </a:rPr>
                  <a:t>)</a:t>
                </a:r>
                <a:endParaRPr lang="ko-KR" altLang="en-US" sz="1000" b="1">
                  <a:solidFill>
                    <a:srgbClr val="1F497D">
                      <a:lumMod val="75000"/>
                    </a:srgbClr>
                  </a:solidFill>
                  <a:latin typeface="08서울남산체 EB"/>
                  <a:ea typeface="08서울남산체 EB"/>
                </a:endParaRPr>
              </a:p>
            </p:txBody>
          </p:sp>
          <p:sp>
            <p:nvSpPr>
              <p:cNvPr id="151" name="타원 150"/>
              <p:cNvSpPr/>
              <p:nvPr/>
            </p:nvSpPr>
            <p:spPr>
              <a:xfrm>
                <a:off x="1606888" y="5193121"/>
                <a:ext cx="927134" cy="605060"/>
              </a:xfrm>
              <a:prstGeom prst="ellipse">
                <a:avLst/>
              </a:prstGeom>
              <a:no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lang="ko-KR" altLang="en-US"/>
                </a:pPr>
                <a:r>
                  <a:rPr lang="ko-KR" altLang="en-US" sz="1200" b="1">
                    <a:solidFill>
                      <a:srgbClr val="1F497D">
                        <a:lumMod val="75000"/>
                      </a:srgbClr>
                    </a:solidFill>
                    <a:latin typeface="08서울남산체 EB"/>
                    <a:ea typeface="08서울남산체 EB"/>
                  </a:rPr>
                  <a:t>주민</a:t>
                </a:r>
              </a:p>
              <a:p>
                <a:pPr algn="ctr">
                  <a:defRPr lang="ko-KR" altLang="en-US"/>
                </a:pPr>
                <a:r>
                  <a:rPr lang="ko-KR" altLang="en-US" sz="1200" b="1">
                    <a:solidFill>
                      <a:srgbClr val="1F497D">
                        <a:lumMod val="75000"/>
                      </a:srgbClr>
                    </a:solidFill>
                    <a:latin typeface="08서울남산체 EB"/>
                    <a:ea typeface="08서울남산체 EB"/>
                  </a:rPr>
                  <a:t>협의체</a:t>
                </a:r>
              </a:p>
            </p:txBody>
          </p:sp>
          <p:sp>
            <p:nvSpPr>
              <p:cNvPr id="152" name="TextBox 38"/>
              <p:cNvSpPr txBox="1"/>
              <p:nvPr/>
            </p:nvSpPr>
            <p:spPr>
              <a:xfrm>
                <a:off x="2885390" y="3543386"/>
                <a:ext cx="857927" cy="276999"/>
              </a:xfrm>
              <a:prstGeom prst="rect">
                <a:avLst/>
              </a:prstGeom>
              <a:noFill/>
            </p:spPr>
            <p:txBody>
              <a:bodyPr wrap="none" anchor="ctr" anchorCtr="0"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lang="ko-KR" altLang="en-US"/>
                </a:pPr>
                <a:r>
                  <a:rPr lang="ko-KR" altLang="en-US" sz="1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  <a:ea typeface="+mn-ea"/>
                    <a:cs typeface="+mn-cs"/>
                  </a:rPr>
                  <a:t>소식지 발행</a:t>
                </a:r>
              </a:p>
              <a:p>
                <a:pPr algn="ctr">
                  <a:defRPr lang="ko-KR" altLang="en-US"/>
                </a:pPr>
                <a:r>
                  <a:rPr lang="ko-KR" altLang="en-US" sz="1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  <a:ea typeface="+mn-ea"/>
                    <a:cs typeface="+mn-cs"/>
                  </a:rPr>
                  <a:t>블로그 개설</a:t>
                </a:r>
              </a:p>
            </p:txBody>
          </p:sp>
          <p:sp>
            <p:nvSpPr>
              <p:cNvPr id="156" name="TextBox 40"/>
              <p:cNvSpPr txBox="1"/>
              <p:nvPr/>
            </p:nvSpPr>
            <p:spPr>
              <a:xfrm>
                <a:off x="517081" y="4224119"/>
                <a:ext cx="857927" cy="277000"/>
              </a:xfrm>
              <a:prstGeom prst="rect">
                <a:avLst/>
              </a:prstGeom>
              <a:noFill/>
            </p:spPr>
            <p:txBody>
              <a:bodyPr wrap="none" anchor="ctr" anchorCtr="0"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lang="ko-KR" altLang="en-US"/>
                </a:pPr>
                <a:r>
                  <a:rPr lang="ko-KR" altLang="en-US" sz="1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  <a:ea typeface="+mn-ea"/>
                    <a:cs typeface="+mn-cs"/>
                  </a:rPr>
                  <a:t>지역 활동</a:t>
                </a:r>
              </a:p>
              <a:p>
                <a:pPr algn="ctr">
                  <a:defRPr lang="ko-KR" altLang="en-US"/>
                </a:pPr>
                <a:r>
                  <a:rPr lang="ko-KR" altLang="en-US" sz="1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  <a:ea typeface="+mn-ea"/>
                    <a:cs typeface="+mn-cs"/>
                  </a:rPr>
                  <a:t>참여 홍보</a:t>
                </a:r>
              </a:p>
            </p:txBody>
          </p:sp>
          <p:sp>
            <p:nvSpPr>
              <p:cNvPr id="165" name="TextBox 41"/>
              <p:cNvSpPr txBox="1"/>
              <p:nvPr/>
            </p:nvSpPr>
            <p:spPr>
              <a:xfrm>
                <a:off x="409525" y="3543386"/>
                <a:ext cx="857927" cy="276999"/>
              </a:xfrm>
              <a:prstGeom prst="rect">
                <a:avLst/>
              </a:prstGeom>
              <a:noFill/>
            </p:spPr>
            <p:txBody>
              <a:bodyPr wrap="none" anchor="ctr" anchorCtr="0"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85000"/>
                  </a:lnSpc>
                  <a:defRPr lang="ko-KR" altLang="en-US"/>
                </a:pPr>
                <a:r>
                  <a:rPr lang="ko-KR" altLang="en-US" sz="1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  <a:ea typeface="+mn-ea"/>
                    <a:cs typeface="+mn-cs"/>
                  </a:rPr>
                  <a:t>찾아가는</a:t>
                </a:r>
              </a:p>
              <a:p>
                <a:pPr algn="ctr">
                  <a:lnSpc>
                    <a:spcPct val="85000"/>
                  </a:lnSpc>
                  <a:defRPr lang="ko-KR" altLang="en-US"/>
                </a:pPr>
                <a:r>
                  <a:rPr lang="ko-KR" altLang="en-US" sz="1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  <a:ea typeface="+mn-ea"/>
                    <a:cs typeface="+mn-cs"/>
                  </a:rPr>
                  <a:t>도시재생 설명회</a:t>
                </a:r>
              </a:p>
            </p:txBody>
          </p:sp>
          <p:sp>
            <p:nvSpPr>
              <p:cNvPr id="166" name="TextBox 43"/>
              <p:cNvSpPr txBox="1"/>
              <p:nvPr/>
            </p:nvSpPr>
            <p:spPr>
              <a:xfrm>
                <a:off x="2833724" y="4202379"/>
                <a:ext cx="857927" cy="276999"/>
              </a:xfrm>
              <a:prstGeom prst="rect">
                <a:avLst/>
              </a:prstGeom>
              <a:noFill/>
            </p:spPr>
            <p:txBody>
              <a:bodyPr wrap="none" anchor="ctr" anchorCtr="0"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lang="ko-KR" altLang="en-US"/>
                </a:pPr>
                <a:r>
                  <a:rPr lang="ko-KR" altLang="en-US" sz="1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  <a:ea typeface="+mn-ea"/>
                    <a:cs typeface="+mn-cs"/>
                  </a:rPr>
                  <a:t>지역 신문 등</a:t>
                </a:r>
              </a:p>
              <a:p>
                <a:pPr algn="ctr">
                  <a:defRPr lang="ko-KR" altLang="en-US"/>
                </a:pPr>
                <a:r>
                  <a:rPr lang="ko-KR" altLang="en-US" sz="1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  <a:ea typeface="+mn-ea"/>
                    <a:cs typeface="+mn-cs"/>
                  </a:rPr>
                  <a:t>미디어 홍보</a:t>
                </a:r>
              </a:p>
            </p:txBody>
          </p:sp>
          <p:sp>
            <p:nvSpPr>
              <p:cNvPr id="167" name="자유형 166"/>
              <p:cNvSpPr/>
              <p:nvPr/>
            </p:nvSpPr>
            <p:spPr>
              <a:xfrm>
                <a:off x="1397253" y="4224119"/>
                <a:ext cx="1323848" cy="829056"/>
              </a:xfrm>
              <a:custGeom>
                <a:avLst/>
                <a:gdLst>
                  <a:gd name="connsiteX0" fmla="*/ 12700 w 968375"/>
                  <a:gd name="connsiteY0" fmla="*/ 79375 h 581025"/>
                  <a:gd name="connsiteX1" fmla="*/ 371475 w 968375"/>
                  <a:gd name="connsiteY1" fmla="*/ 381000 h 581025"/>
                  <a:gd name="connsiteX2" fmla="*/ 361950 w 968375"/>
                  <a:gd name="connsiteY2" fmla="*/ 581025 h 581025"/>
                  <a:gd name="connsiteX3" fmla="*/ 523875 w 968375"/>
                  <a:gd name="connsiteY3" fmla="*/ 520700 h 581025"/>
                  <a:gd name="connsiteX4" fmla="*/ 600075 w 968375"/>
                  <a:gd name="connsiteY4" fmla="*/ 469900 h 581025"/>
                  <a:gd name="connsiteX5" fmla="*/ 593725 w 968375"/>
                  <a:gd name="connsiteY5" fmla="*/ 374650 h 581025"/>
                  <a:gd name="connsiteX6" fmla="*/ 968375 w 968375"/>
                  <a:gd name="connsiteY6" fmla="*/ 63500 h 581025"/>
                  <a:gd name="connsiteX7" fmla="*/ 949325 w 968375"/>
                  <a:gd name="connsiteY7" fmla="*/ 28575 h 581025"/>
                  <a:gd name="connsiteX8" fmla="*/ 920750 w 968375"/>
                  <a:gd name="connsiteY8" fmla="*/ 0 h 581025"/>
                  <a:gd name="connsiteX9" fmla="*/ 831850 w 968375"/>
                  <a:gd name="connsiteY9" fmla="*/ 117475 h 581025"/>
                  <a:gd name="connsiteX10" fmla="*/ 679450 w 968375"/>
                  <a:gd name="connsiteY10" fmla="*/ 142875 h 581025"/>
                  <a:gd name="connsiteX11" fmla="*/ 409575 w 968375"/>
                  <a:gd name="connsiteY11" fmla="*/ 155575 h 581025"/>
                  <a:gd name="connsiteX12" fmla="*/ 203200 w 968375"/>
                  <a:gd name="connsiteY12" fmla="*/ 139700 h 581025"/>
                  <a:gd name="connsiteX13" fmla="*/ 120650 w 968375"/>
                  <a:gd name="connsiteY13" fmla="*/ 123825 h 581025"/>
                  <a:gd name="connsiteX14" fmla="*/ 38100 w 968375"/>
                  <a:gd name="connsiteY14" fmla="*/ 15875 h 581025"/>
                  <a:gd name="connsiteX15" fmla="*/ 0 w 968375"/>
                  <a:gd name="connsiteY15" fmla="*/ 25400 h 581025"/>
                  <a:gd name="connsiteX16" fmla="*/ 12700 w 968375"/>
                  <a:gd name="connsiteY16" fmla="*/ 79375 h 581025"/>
                  <a:gd name="connsiteX0" fmla="*/ 12700 w 968375"/>
                  <a:gd name="connsiteY0" fmla="*/ 79375 h 581025"/>
                  <a:gd name="connsiteX1" fmla="*/ 371475 w 968375"/>
                  <a:gd name="connsiteY1" fmla="*/ 381000 h 581025"/>
                  <a:gd name="connsiteX2" fmla="*/ 361950 w 968375"/>
                  <a:gd name="connsiteY2" fmla="*/ 581025 h 581025"/>
                  <a:gd name="connsiteX3" fmla="*/ 471487 w 968375"/>
                  <a:gd name="connsiteY3" fmla="*/ 504032 h 581025"/>
                  <a:gd name="connsiteX4" fmla="*/ 600075 w 968375"/>
                  <a:gd name="connsiteY4" fmla="*/ 469900 h 581025"/>
                  <a:gd name="connsiteX5" fmla="*/ 593725 w 968375"/>
                  <a:gd name="connsiteY5" fmla="*/ 374650 h 581025"/>
                  <a:gd name="connsiteX6" fmla="*/ 968375 w 968375"/>
                  <a:gd name="connsiteY6" fmla="*/ 63500 h 581025"/>
                  <a:gd name="connsiteX7" fmla="*/ 949325 w 968375"/>
                  <a:gd name="connsiteY7" fmla="*/ 28575 h 581025"/>
                  <a:gd name="connsiteX8" fmla="*/ 920750 w 968375"/>
                  <a:gd name="connsiteY8" fmla="*/ 0 h 581025"/>
                  <a:gd name="connsiteX9" fmla="*/ 831850 w 968375"/>
                  <a:gd name="connsiteY9" fmla="*/ 117475 h 581025"/>
                  <a:gd name="connsiteX10" fmla="*/ 679450 w 968375"/>
                  <a:gd name="connsiteY10" fmla="*/ 142875 h 581025"/>
                  <a:gd name="connsiteX11" fmla="*/ 409575 w 968375"/>
                  <a:gd name="connsiteY11" fmla="*/ 155575 h 581025"/>
                  <a:gd name="connsiteX12" fmla="*/ 203200 w 968375"/>
                  <a:gd name="connsiteY12" fmla="*/ 139700 h 581025"/>
                  <a:gd name="connsiteX13" fmla="*/ 120650 w 968375"/>
                  <a:gd name="connsiteY13" fmla="*/ 123825 h 581025"/>
                  <a:gd name="connsiteX14" fmla="*/ 38100 w 968375"/>
                  <a:gd name="connsiteY14" fmla="*/ 15875 h 581025"/>
                  <a:gd name="connsiteX15" fmla="*/ 0 w 968375"/>
                  <a:gd name="connsiteY15" fmla="*/ 25400 h 581025"/>
                  <a:gd name="connsiteX16" fmla="*/ 12700 w 968375"/>
                  <a:gd name="connsiteY16" fmla="*/ 79375 h 581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68375" h="581025">
                    <a:moveTo>
                      <a:pt x="12700" y="79375"/>
                    </a:moveTo>
                    <a:lnTo>
                      <a:pt x="371475" y="381000"/>
                    </a:lnTo>
                    <a:lnTo>
                      <a:pt x="361950" y="581025"/>
                    </a:lnTo>
                    <a:lnTo>
                      <a:pt x="471487" y="504032"/>
                    </a:lnTo>
                    <a:lnTo>
                      <a:pt x="600075" y="469900"/>
                    </a:lnTo>
                    <a:lnTo>
                      <a:pt x="593725" y="374650"/>
                    </a:lnTo>
                    <a:lnTo>
                      <a:pt x="968375" y="63500"/>
                    </a:lnTo>
                    <a:lnTo>
                      <a:pt x="949325" y="28575"/>
                    </a:lnTo>
                    <a:lnTo>
                      <a:pt x="920750" y="0"/>
                    </a:lnTo>
                    <a:lnTo>
                      <a:pt x="831850" y="117475"/>
                    </a:lnTo>
                    <a:lnTo>
                      <a:pt x="679450" y="142875"/>
                    </a:lnTo>
                    <a:lnTo>
                      <a:pt x="409575" y="155575"/>
                    </a:lnTo>
                    <a:lnTo>
                      <a:pt x="203200" y="139700"/>
                    </a:lnTo>
                    <a:lnTo>
                      <a:pt x="120650" y="123825"/>
                    </a:lnTo>
                    <a:lnTo>
                      <a:pt x="38100" y="15875"/>
                    </a:lnTo>
                    <a:lnTo>
                      <a:pt x="0" y="25400"/>
                    </a:lnTo>
                    <a:lnTo>
                      <a:pt x="12700" y="79375"/>
                    </a:lnTo>
                    <a:close/>
                  </a:path>
                </a:pathLst>
              </a:custGeom>
              <a:solidFill>
                <a:srgbClr val="008080">
                  <a:alpha val="50000"/>
                </a:srgbClr>
              </a:solidFill>
              <a:ln w="28575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68" name="TextBox 43"/>
              <p:cNvSpPr txBox="1"/>
              <p:nvPr/>
            </p:nvSpPr>
            <p:spPr>
              <a:xfrm>
                <a:off x="1648386" y="4594257"/>
                <a:ext cx="857927" cy="276999"/>
              </a:xfrm>
              <a:prstGeom prst="rect">
                <a:avLst/>
              </a:prstGeom>
              <a:noFill/>
            </p:spPr>
            <p:txBody>
              <a:bodyPr wrap="none" anchor="ctr" anchorCtr="0"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lang="ko-KR" altLang="en-US"/>
                </a:pPr>
                <a:r>
                  <a:rPr lang="ko-KR" altLang="en-US"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  <a:ea typeface="+mn-ea"/>
                    <a:cs typeface="+mn-cs"/>
                  </a:rPr>
                  <a:t>홍보</a:t>
                </a:r>
              </a:p>
            </p:txBody>
          </p:sp>
        </p:grpSp>
        <p:sp>
          <p:nvSpPr>
            <p:cNvPr id="173" name="TextBox 38"/>
            <p:cNvSpPr txBox="1"/>
            <p:nvPr/>
          </p:nvSpPr>
          <p:spPr>
            <a:xfrm>
              <a:off x="9382971" y="3375729"/>
              <a:ext cx="896041" cy="289305"/>
            </a:xfrm>
            <a:prstGeom prst="rect">
              <a:avLst/>
            </a:prstGeom>
            <a:noFill/>
          </p:spPr>
          <p:txBody>
            <a:bodyPr wrap="none" anchor="ctr" anchorCtr="0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lang="ko-KR" altLang="en-US"/>
              </a:pPr>
              <a:r>
                <a:rPr lang="ko-KR" altLang="en-US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/>
                  <a:ea typeface="KoPub돋움체 Bold"/>
                </a:rPr>
                <a:t>워크숍</a:t>
              </a:r>
            </a:p>
            <a:p>
              <a:pPr algn="ctr">
                <a:defRPr lang="ko-KR" altLang="en-US"/>
              </a:pPr>
              <a:r>
                <a:rPr lang="ko-KR" altLang="en-US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/>
                  <a:ea typeface="KoPub돋움체 Bold"/>
                </a:rPr>
                <a:t>마을탐방</a:t>
              </a:r>
            </a:p>
          </p:txBody>
        </p:sp>
        <p:sp>
          <p:nvSpPr>
            <p:cNvPr id="174" name="TextBox 38"/>
            <p:cNvSpPr txBox="1"/>
            <p:nvPr/>
          </p:nvSpPr>
          <p:spPr>
            <a:xfrm>
              <a:off x="10236389" y="3213962"/>
              <a:ext cx="896041" cy="289305"/>
            </a:xfrm>
            <a:prstGeom prst="rect">
              <a:avLst/>
            </a:prstGeom>
            <a:noFill/>
          </p:spPr>
          <p:txBody>
            <a:bodyPr wrap="none" anchor="ctr" anchorCtr="0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lang="ko-KR" altLang="en-US"/>
              </a:pPr>
              <a:r>
                <a:rPr lang="ko-KR" altLang="en-US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/>
                  <a:ea typeface="KoPub돋움체 Bold"/>
                </a:rPr>
                <a:t>아카데미</a:t>
              </a:r>
            </a:p>
          </p:txBody>
        </p:sp>
        <p:sp>
          <p:nvSpPr>
            <p:cNvPr id="175" name="TextBox 38"/>
            <p:cNvSpPr txBox="1"/>
            <p:nvPr/>
          </p:nvSpPr>
          <p:spPr>
            <a:xfrm>
              <a:off x="11062717" y="3387033"/>
              <a:ext cx="896041" cy="289305"/>
            </a:xfrm>
            <a:prstGeom prst="rect">
              <a:avLst/>
            </a:prstGeom>
            <a:noFill/>
          </p:spPr>
          <p:txBody>
            <a:bodyPr wrap="none" anchor="ctr" anchorCtr="0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lang="ko-KR" altLang="en-US"/>
              </a:pPr>
              <a:r>
                <a:rPr lang="ko-KR" altLang="en-US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/>
                  <a:ea typeface="KoPub돋움체 Bold"/>
                </a:rPr>
                <a:t>공모사업</a:t>
              </a:r>
            </a:p>
          </p:txBody>
        </p:sp>
        <p:sp>
          <p:nvSpPr>
            <p:cNvPr id="176" name="TextBox 31"/>
            <p:cNvSpPr txBox="1"/>
            <p:nvPr/>
          </p:nvSpPr>
          <p:spPr>
            <a:xfrm>
              <a:off x="11480097" y="5222153"/>
              <a:ext cx="1395264" cy="52706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lang="ko-KR" altLang="en-US"/>
              </a:pPr>
              <a:r>
                <a:rPr lang="ko-KR" altLang="en-US" sz="1000">
                  <a:solidFill>
                    <a:schemeClr val="tx2">
                      <a:lumMod val="75000"/>
                    </a:schemeClr>
                  </a:solidFill>
                  <a:latin typeface="KoPub돋움체 Bold"/>
                  <a:ea typeface="KoPub돋움체 Bold"/>
                </a:rPr>
                <a:t>지역 내</a:t>
              </a:r>
            </a:p>
            <a:p>
              <a:pPr algn="ctr">
                <a:defRPr lang="ko-KR" altLang="en-US"/>
              </a:pPr>
              <a:r>
                <a:rPr lang="ko-KR" altLang="en-US" sz="1000">
                  <a:solidFill>
                    <a:schemeClr val="tx2">
                      <a:lumMod val="75000"/>
                    </a:schemeClr>
                  </a:solidFill>
                  <a:latin typeface="KoPub돋움체 Bold"/>
                  <a:ea typeface="KoPub돋움체 Bold"/>
                </a:rPr>
                <a:t>토착산업 단체</a:t>
              </a:r>
            </a:p>
          </p:txBody>
        </p:sp>
        <p:sp>
          <p:nvSpPr>
            <p:cNvPr id="177" name="TextBox 31"/>
            <p:cNvSpPr txBox="1"/>
            <p:nvPr/>
          </p:nvSpPr>
          <p:spPr>
            <a:xfrm>
              <a:off x="10965655" y="6247428"/>
              <a:ext cx="1445454" cy="51155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lang="ko-KR" altLang="en-US"/>
              </a:pPr>
              <a:r>
                <a:rPr lang="ko-KR" altLang="en-US" sz="1000">
                  <a:solidFill>
                    <a:schemeClr val="tx2">
                      <a:lumMod val="75000"/>
                    </a:schemeClr>
                  </a:solidFill>
                  <a:latin typeface="KoPub돋움체 Bold"/>
                  <a:ea typeface="KoPub돋움체 Bold"/>
                </a:rPr>
                <a:t>지역 내</a:t>
              </a:r>
            </a:p>
            <a:p>
              <a:pPr algn="ctr">
                <a:defRPr lang="ko-KR" altLang="en-US"/>
              </a:pPr>
              <a:r>
                <a:rPr lang="ko-KR" altLang="en-US" sz="1000">
                  <a:solidFill>
                    <a:schemeClr val="tx2">
                      <a:lumMod val="75000"/>
                    </a:schemeClr>
                  </a:solidFill>
                  <a:latin typeface="KoPub돋움체 Bold"/>
                  <a:ea typeface="KoPub돋움체 Bold"/>
                </a:rPr>
                <a:t>문화</a:t>
              </a:r>
              <a:r>
                <a:rPr lang="en-US" altLang="ko-KR" sz="1000">
                  <a:solidFill>
                    <a:schemeClr val="tx2">
                      <a:lumMod val="75000"/>
                    </a:schemeClr>
                  </a:solidFill>
                  <a:latin typeface="KoPub돋움체 Bold"/>
                  <a:ea typeface="KoPub돋움체 Bold"/>
                </a:rPr>
                <a:t>·</a:t>
              </a:r>
              <a:r>
                <a:rPr lang="ko-KR" altLang="en-US" sz="1000">
                  <a:solidFill>
                    <a:schemeClr val="tx2">
                      <a:lumMod val="75000"/>
                    </a:schemeClr>
                  </a:solidFill>
                  <a:latin typeface="KoPub돋움체 Bold"/>
                  <a:ea typeface="KoPub돋움체 Bold"/>
                </a:rPr>
                <a:t>예술 단체</a:t>
              </a:r>
            </a:p>
          </p:txBody>
        </p:sp>
        <p:sp>
          <p:nvSpPr>
            <p:cNvPr id="178" name="TextBox 31"/>
            <p:cNvSpPr txBox="1"/>
            <p:nvPr/>
          </p:nvSpPr>
          <p:spPr>
            <a:xfrm>
              <a:off x="9121198" y="6257726"/>
              <a:ext cx="1583472" cy="51380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lang="ko-KR" altLang="en-US"/>
              </a:pPr>
              <a:r>
                <a:rPr lang="ko-KR" altLang="en-US" sz="1000">
                  <a:solidFill>
                    <a:schemeClr val="tx2">
                      <a:lumMod val="75000"/>
                    </a:schemeClr>
                  </a:solidFill>
                  <a:latin typeface="KoPub돋움체 Bold"/>
                  <a:ea typeface="KoPub돋움체 Bold"/>
                </a:rPr>
                <a:t>지역 내</a:t>
              </a:r>
            </a:p>
            <a:p>
              <a:pPr algn="ctr">
                <a:defRPr lang="ko-KR" altLang="en-US"/>
              </a:pPr>
              <a:r>
                <a:rPr lang="ko-KR" altLang="en-US" sz="1000">
                  <a:solidFill>
                    <a:schemeClr val="tx2">
                      <a:lumMod val="75000"/>
                    </a:schemeClr>
                  </a:solidFill>
                  <a:latin typeface="KoPub돋움체 Bold"/>
                  <a:ea typeface="KoPub돋움체 Bold"/>
                </a:rPr>
                <a:t>사회적경제 단체</a:t>
              </a:r>
            </a:p>
          </p:txBody>
        </p:sp>
        <p:cxnSp>
          <p:nvCxnSpPr>
            <p:cNvPr id="179" name="꺾인 연결선 178"/>
            <p:cNvCxnSpPr>
              <a:stCxn id="121" idx="1"/>
              <a:endCxn id="180" idx="4"/>
            </p:cNvCxnSpPr>
            <p:nvPr/>
          </p:nvCxnSpPr>
          <p:spPr>
            <a:xfrm rot="10800000">
              <a:off x="9371349" y="5714197"/>
              <a:ext cx="387392" cy="487823"/>
            </a:xfrm>
            <a:prstGeom prst="bentConnector2">
              <a:avLst/>
            </a:prstGeom>
            <a:ln w="15875">
              <a:solidFill>
                <a:srgbClr val="002060"/>
              </a:solidFill>
              <a:head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타원 179"/>
            <p:cNvSpPr/>
            <p:nvPr/>
          </p:nvSpPr>
          <p:spPr>
            <a:xfrm>
              <a:off x="8760123" y="5057086"/>
              <a:ext cx="1222449" cy="657110"/>
            </a:xfrm>
            <a:prstGeom prst="ellipse">
              <a:avLst/>
            </a:prstGeom>
            <a:no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lang="ko-KR" altLang="en-US"/>
              </a:pPr>
              <a:r>
                <a:rPr lang="ko-KR" altLang="en-US" sz="1000" b="1">
                  <a:solidFill>
                    <a:srgbClr val="002060"/>
                  </a:solidFill>
                  <a:latin typeface="KoPub돋움체 Medium"/>
                  <a:ea typeface="KoPub돋움체 Medium"/>
                  <a:cs typeface="+mn-cs"/>
                </a:rPr>
                <a:t>참여단 외</a:t>
              </a:r>
            </a:p>
            <a:p>
              <a:pPr algn="ctr">
                <a:defRPr lang="ko-KR" altLang="en-US"/>
              </a:pPr>
              <a:r>
                <a:rPr lang="ko-KR" altLang="en-US" sz="1000" b="1">
                  <a:solidFill>
                    <a:srgbClr val="002060"/>
                  </a:solidFill>
                  <a:latin typeface="KoPub돋움체 Medium"/>
                  <a:ea typeface="KoPub돋움체 Medium"/>
                  <a:cs typeface="+mn-cs"/>
                </a:rPr>
                <a:t>활동단체</a:t>
              </a:r>
            </a:p>
            <a:p>
              <a:pPr algn="ctr">
                <a:defRPr lang="ko-KR" altLang="en-US"/>
              </a:pPr>
              <a:r>
                <a:rPr lang="ko-KR" altLang="en-US" sz="1000" b="1">
                  <a:solidFill>
                    <a:srgbClr val="002060"/>
                  </a:solidFill>
                  <a:latin typeface="KoPub돋움체 Medium"/>
                  <a:ea typeface="KoPub돋움체 Medium"/>
                  <a:cs typeface="+mn-cs"/>
                </a:rPr>
                <a:t>추가 참여</a:t>
              </a:r>
              <a:endParaRPr lang="en-US" altLang="ko-KR" sz="1000" b="1">
                <a:solidFill>
                  <a:srgbClr val="002060"/>
                </a:solidFill>
                <a:latin typeface="KoPub돋움체 Medium"/>
                <a:ea typeface="KoPub돋움체 Medium"/>
                <a:cs typeface="+mn-cs"/>
              </a:endParaRPr>
            </a:p>
          </p:txBody>
        </p:sp>
        <p:sp>
          <p:nvSpPr>
            <p:cNvPr id="181" name="덧셈 기호 180"/>
            <p:cNvSpPr/>
            <p:nvPr/>
          </p:nvSpPr>
          <p:spPr>
            <a:xfrm>
              <a:off x="10186205" y="6280159"/>
              <a:ext cx="185614" cy="185680"/>
            </a:xfrm>
            <a:prstGeom prst="mathPlus">
              <a:avLst>
                <a:gd name="adj1" fmla="val 23520"/>
              </a:avLst>
            </a:prstGeom>
            <a:solidFill>
              <a:schemeClr val="bg2">
                <a:lumMod val="25000"/>
              </a:schemeClr>
            </a:solidFill>
            <a:ln w="285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2" name="덧셈 기호 181"/>
            <p:cNvSpPr/>
            <p:nvPr/>
          </p:nvSpPr>
          <p:spPr>
            <a:xfrm>
              <a:off x="11157987" y="6280159"/>
              <a:ext cx="185614" cy="185680"/>
            </a:xfrm>
            <a:prstGeom prst="mathPlus">
              <a:avLst>
                <a:gd name="adj1" fmla="val 23520"/>
              </a:avLst>
            </a:prstGeom>
            <a:solidFill>
              <a:schemeClr val="bg2">
                <a:lumMod val="25000"/>
              </a:schemeClr>
            </a:solidFill>
            <a:ln w="285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3" name="덧셈 기호 182"/>
            <p:cNvSpPr/>
            <p:nvPr/>
          </p:nvSpPr>
          <p:spPr>
            <a:xfrm>
              <a:off x="11550084" y="5347408"/>
              <a:ext cx="185614" cy="185680"/>
            </a:xfrm>
            <a:prstGeom prst="mathPlus">
              <a:avLst>
                <a:gd name="adj1" fmla="val 23520"/>
              </a:avLst>
            </a:prstGeom>
            <a:solidFill>
              <a:schemeClr val="bg2">
                <a:lumMod val="25000"/>
              </a:schemeClr>
            </a:solidFill>
            <a:ln w="285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107916" y="116607"/>
            <a:ext cx="396000" cy="900000"/>
          </a:xfrm>
          <a:prstGeom prst="rect">
            <a:avLst/>
          </a:prstGeom>
          <a:noFill/>
        </p:spPr>
        <p:txBody>
          <a:bodyPr wrap="square" lIns="91422" tIns="45711" rIns="91422" bIns="45711">
            <a:noAutofit/>
          </a:bodyPr>
          <a:lstStyle/>
          <a:p>
            <a:pPr lvl="0">
              <a:defRPr lang="ko-KR" altLang="en-US"/>
            </a:pPr>
            <a:r>
              <a:rPr lang="en-US" altLang="ko-KR" sz="5200">
                <a:solidFill>
                  <a:srgbClr val="67798F"/>
                </a:solidFill>
              </a:rPr>
              <a:t>1</a:t>
            </a:r>
            <a:endParaRPr lang="ko-KR" altLang="en-US" sz="5200">
              <a:solidFill>
                <a:srgbClr val="67798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209</Words>
  <Application>Microsoft Office PowerPoint</Application>
  <PresentationFormat>화면 슬라이드 쇼(4:3)</PresentationFormat>
  <Paragraphs>111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한컴오피스</vt:lpstr>
      <vt:lpstr>슬라이드 1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김영환</cp:lastModifiedBy>
  <cp:revision>3</cp:revision>
  <dcterms:created xsi:type="dcterms:W3CDTF">2016-03-04T01:49:36Z</dcterms:created>
  <dcterms:modified xsi:type="dcterms:W3CDTF">2016-03-07T01:33:02Z</dcterms:modified>
</cp:coreProperties>
</file>