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72" r:id="rId1"/>
    <p:sldMasterId id="2147483684" r:id="rId2"/>
  </p:sldMasterIdLst>
  <p:sldIdLst>
    <p:sldId id="257" r:id="rId3"/>
    <p:sldId id="300" r:id="rId4"/>
    <p:sldId id="288" r:id="rId5"/>
    <p:sldId id="289" r:id="rId6"/>
    <p:sldId id="303" r:id="rId7"/>
    <p:sldId id="301" r:id="rId8"/>
    <p:sldId id="302" r:id="rId9"/>
    <p:sldId id="304" r:id="rId10"/>
    <p:sldId id="305" r:id="rId11"/>
    <p:sldId id="294" r:id="rId12"/>
    <p:sldId id="306" r:id="rId13"/>
    <p:sldId id="307" r:id="rId14"/>
    <p:sldId id="308" r:id="rId15"/>
    <p:sldId id="309" r:id="rId16"/>
    <p:sldId id="310" r:id="rId17"/>
    <p:sldId id="311" r:id="rId18"/>
    <p:sldId id="312" r:id="rId19"/>
    <p:sldId id="313" r:id="rId20"/>
    <p:sldId id="314" r:id="rId21"/>
    <p:sldId id="315" r:id="rId22"/>
    <p:sldId id="316" r:id="rId23"/>
    <p:sldId id="317" r:id="rId24"/>
    <p:sldId id="318" r:id="rId25"/>
    <p:sldId id="319" r:id="rId26"/>
    <p:sldId id="320" r:id="rId27"/>
    <p:sldId id="321" r:id="rId28"/>
    <p:sldId id="322" r:id="rId29"/>
    <p:sldId id="323" r:id="rId30"/>
    <p:sldId id="324" r:id="rId31"/>
    <p:sldId id="325" r:id="rId32"/>
    <p:sldId id="326" r:id="rId33"/>
    <p:sldId id="327" r:id="rId34"/>
    <p:sldId id="290" r:id="rId35"/>
    <p:sldId id="291" r:id="rId36"/>
    <p:sldId id="328" r:id="rId37"/>
    <p:sldId id="293" r:id="rId38"/>
    <p:sldId id="298" r:id="rId39"/>
  </p:sldIdLst>
  <p:sldSz cx="12192000" cy="6858000"/>
  <p:notesSz cx="6858000" cy="9144000"/>
  <p:embeddedFontLst>
    <p:embeddedFont>
      <p:font typeface="Calibri Light" panose="020F0302020204030204" pitchFamily="34" charset="0"/>
      <p:regular r:id="rId40"/>
      <p:italic r:id="rId41"/>
    </p:embeddedFont>
    <p:embeddedFont>
      <p:font typeface="Arial Rounded MT Bold" panose="020F0704030504030204" pitchFamily="34" charset="0"/>
      <p:regular r:id="rId42"/>
    </p:embeddedFont>
    <p:embeddedFont>
      <p:font typeface="맑은 고딕" panose="020B0503020000020004" pitchFamily="50" charset="-127"/>
      <p:regular r:id="rId43"/>
      <p:bold r:id="rId44"/>
    </p:embeddedFont>
    <p:embeddedFont>
      <p:font typeface="HY견고딕" panose="02030600000101010101" pitchFamily="18" charset="-127"/>
      <p:regular r:id="rId45"/>
    </p:embeddedFont>
    <p:embeddedFont>
      <p:font typeface="함초롬바탕" panose="02030504000101010101" pitchFamily="18" charset="-127"/>
      <p:regular r:id="rId46"/>
      <p:bold r:id="rId47"/>
    </p:embeddedFont>
    <p:embeddedFont>
      <p:font typeface="Calibri" panose="020F0502020204030204" pitchFamily="34" charset="0"/>
      <p:regular r:id="rId48"/>
      <p:bold r:id="rId49"/>
      <p:italic r:id="rId50"/>
      <p:boldItalic r:id="rId51"/>
    </p:embeddedFont>
    <p:embeddedFont>
      <p:font typeface="Yoon 윤고딕 540_TT" panose="020B0600000101010101" charset="-127"/>
      <p:regular r:id="rId52"/>
    </p:embeddedFont>
  </p:embeddedFontLst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 userDrawn="1">
          <p15:clr>
            <a:srgbClr val="A4A3A4"/>
          </p15:clr>
        </p15:guide>
        <p15:guide id="2" pos="166" userDrawn="1">
          <p15:clr>
            <a:srgbClr val="A4A3A4"/>
          </p15:clr>
        </p15:guide>
        <p15:guide id="4" pos="7514" userDrawn="1">
          <p15:clr>
            <a:srgbClr val="A4A3A4"/>
          </p15:clr>
        </p15:guide>
        <p15:guide id="5" orient="horz" pos="4042" userDrawn="1">
          <p15:clr>
            <a:srgbClr val="A4A3A4"/>
          </p15:clr>
        </p15:guide>
        <p15:guide id="6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A6693"/>
    <a:srgbClr val="3F3F3F"/>
    <a:srgbClr val="9EB9C5"/>
    <a:srgbClr val="FFC603"/>
    <a:srgbClr val="FFC90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025" autoAdjust="0"/>
    <p:restoredTop sz="94660"/>
  </p:normalViewPr>
  <p:slideViewPr>
    <p:cSldViewPr snapToGrid="0" showGuides="1">
      <p:cViewPr>
        <p:scale>
          <a:sx n="70" d="100"/>
          <a:sy n="70" d="100"/>
        </p:scale>
        <p:origin x="-450" y="-1044"/>
      </p:cViewPr>
      <p:guideLst>
        <p:guide orient="horz" pos="2160"/>
        <p:guide orient="horz" pos="4042"/>
        <p:guide pos="166"/>
        <p:guide pos="7514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font" Target="fonts/font3.fntdata"/><Relationship Id="rId47" Type="http://schemas.openxmlformats.org/officeDocument/2006/relationships/font" Target="fonts/font8.fntdata"/><Relationship Id="rId50" Type="http://schemas.openxmlformats.org/officeDocument/2006/relationships/font" Target="fonts/font11.fntdata"/><Relationship Id="rId55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font" Target="fonts/font7.fntdata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font" Target="fonts/font2.fntdata"/><Relationship Id="rId54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font" Target="fonts/font1.fntdata"/><Relationship Id="rId45" Type="http://schemas.openxmlformats.org/officeDocument/2006/relationships/font" Target="fonts/font6.fntdata"/><Relationship Id="rId53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font" Target="fonts/font10.fntdata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font" Target="fonts/font5.fntdata"/><Relationship Id="rId52" Type="http://schemas.openxmlformats.org/officeDocument/2006/relationships/font" Target="fonts/font13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font" Target="fonts/font4.fntdata"/><Relationship Id="rId48" Type="http://schemas.openxmlformats.org/officeDocument/2006/relationships/font" Target="fonts/font9.fntdata"/><Relationship Id="rId56" Type="http://schemas.openxmlformats.org/officeDocument/2006/relationships/tableStyles" Target="tableStyles.xml"/><Relationship Id="rId8" Type="http://schemas.openxmlformats.org/officeDocument/2006/relationships/slide" Target="slides/slide6.xml"/><Relationship Id="rId51" Type="http://schemas.openxmlformats.org/officeDocument/2006/relationships/font" Target="fonts/font12.fntdata"/><Relationship Id="rId3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 smtClean="0"/>
              <a:t>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90BB7C-ED8A-4757-AD83-71D1217BD5FA}" type="datetimeFigureOut">
              <a:rPr lang="ko-KR" altLang="en-US" smtClean="0"/>
              <a:t>2015-12-15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B40536-C8E0-4247-A6C3-5135EE3E1BC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1851541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90BB7C-ED8A-4757-AD83-71D1217BD5FA}" type="datetimeFigureOut">
              <a:rPr lang="ko-KR" altLang="en-US" smtClean="0"/>
              <a:t>2015-12-15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B40536-C8E0-4247-A6C3-5135EE3E1BC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4907514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90BB7C-ED8A-4757-AD83-71D1217BD5FA}" type="datetimeFigureOut">
              <a:rPr lang="ko-KR" altLang="en-US" smtClean="0"/>
              <a:t>2015-12-15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B40536-C8E0-4247-A6C3-5135EE3E1BC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6176058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90BB7C-ED8A-4757-AD83-71D1217BD5FA}" type="datetimeFigureOut">
              <a:rPr lang="ko-KR" altLang="en-US" smtClean="0"/>
              <a:t>2015-12-15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B40536-C8E0-4247-A6C3-5135EE3E1BC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525506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90BB7C-ED8A-4757-AD83-71D1217BD5FA}" type="datetimeFigureOut">
              <a:rPr lang="ko-KR" altLang="en-US" smtClean="0"/>
              <a:t>2015-12-15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B40536-C8E0-4247-A6C3-5135EE3E1BC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468900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90BB7C-ED8A-4757-AD83-71D1217BD5FA}" type="datetimeFigureOut">
              <a:rPr lang="ko-KR" altLang="en-US" smtClean="0"/>
              <a:t>2015-12-15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B40536-C8E0-4247-A6C3-5135EE3E1BC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781386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90BB7C-ED8A-4757-AD83-71D1217BD5FA}" type="datetimeFigureOut">
              <a:rPr lang="ko-KR" altLang="en-US" smtClean="0"/>
              <a:t>2015-12-15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B40536-C8E0-4247-A6C3-5135EE3E1BC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097121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90BB7C-ED8A-4757-AD83-71D1217BD5FA}" type="datetimeFigureOut">
              <a:rPr lang="ko-KR" altLang="en-US" smtClean="0"/>
              <a:t>2015-12-15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B40536-C8E0-4247-A6C3-5135EE3E1BC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157143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ko-KR" altLang="en-US" smtClean="0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90BB7C-ED8A-4757-AD83-71D1217BD5FA}" type="datetimeFigureOut">
              <a:rPr lang="ko-KR" altLang="en-US" smtClean="0"/>
              <a:t>2015-12-15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B40536-C8E0-4247-A6C3-5135EE3E1BC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923301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90BB7C-ED8A-4757-AD83-71D1217BD5FA}" type="datetimeFigureOut">
              <a:rPr lang="ko-KR" altLang="en-US" smtClean="0"/>
              <a:t>2015-12-15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B40536-C8E0-4247-A6C3-5135EE3E1BC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658499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90BB7C-ED8A-4757-AD83-71D1217BD5FA}" type="datetimeFigureOut">
              <a:rPr lang="ko-KR" altLang="en-US" smtClean="0"/>
              <a:t>2015-12-15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B40536-C8E0-4247-A6C3-5135EE3E1BC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9899005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0C5E456-F15B-410A-8231-015100EF006D}" type="datetimeFigureOut">
              <a:rPr lang="ko-KR" altLang="en-US" smtClean="0"/>
              <a:t>2015-12-15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510F799-02DB-4E73-A5A6-4EBAFD2C572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2753120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0C5E456-F15B-410A-8231-015100EF006D}" type="datetimeFigureOut">
              <a:rPr lang="ko-KR" altLang="en-US" smtClean="0"/>
              <a:t>2015-12-15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510F799-02DB-4E73-A5A6-4EBAFD2C572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7081492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0C5E456-F15B-410A-8231-015100EF006D}" type="datetimeFigureOut">
              <a:rPr lang="ko-KR" altLang="en-US" smtClean="0"/>
              <a:t>2015-12-15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510F799-02DB-4E73-A5A6-4EBAFD2C572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3969992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0C5E456-F15B-410A-8231-015100EF006D}" type="datetimeFigureOut">
              <a:rPr lang="ko-KR" altLang="en-US" smtClean="0"/>
              <a:t>2015-12-15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510F799-02DB-4E73-A5A6-4EBAFD2C572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3223584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0C5E456-F15B-410A-8231-015100EF006D}" type="datetimeFigureOut">
              <a:rPr lang="ko-KR" altLang="en-US" smtClean="0"/>
              <a:t>2015-12-15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510F799-02DB-4E73-A5A6-4EBAFD2C572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7029690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0C5E456-F15B-410A-8231-015100EF006D}" type="datetimeFigureOut">
              <a:rPr lang="ko-KR" altLang="en-US" smtClean="0"/>
              <a:t>2015-12-15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510F799-02DB-4E73-A5A6-4EBAFD2C572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14257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0C5E456-F15B-410A-8231-015100EF006D}" type="datetimeFigureOut">
              <a:rPr lang="ko-KR" altLang="en-US" smtClean="0"/>
              <a:t>2015-12-15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510F799-02DB-4E73-A5A6-4EBAFD2C572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1360567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0C5E456-F15B-410A-8231-015100EF006D}" type="datetimeFigureOut">
              <a:rPr lang="ko-KR" altLang="en-US" smtClean="0"/>
              <a:t>2015-12-15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510F799-02DB-4E73-A5A6-4EBAFD2C572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8764822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0C5E456-F15B-410A-8231-015100EF006D}" type="datetimeFigureOut">
              <a:rPr lang="ko-KR" altLang="en-US" smtClean="0"/>
              <a:t>2015-12-15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510F799-02DB-4E73-A5A6-4EBAFD2C572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2479565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0C5E456-F15B-410A-8231-015100EF006D}" type="datetimeFigureOut">
              <a:rPr lang="ko-KR" altLang="en-US" smtClean="0"/>
              <a:t>2015-12-15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510F799-02DB-4E73-A5A6-4EBAFD2C572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2958140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0C5E456-F15B-410A-8231-015100EF006D}" type="datetimeFigureOut">
              <a:rPr lang="ko-KR" altLang="en-US" smtClean="0"/>
              <a:t>2015-12-15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510F799-02DB-4E73-A5A6-4EBAFD2C572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715368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90BB7C-ED8A-4757-AD83-71D1217BD5FA}" type="datetimeFigureOut">
              <a:rPr lang="ko-KR" altLang="en-US" smtClean="0"/>
              <a:t>2015-12-15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CB40536-C8E0-4247-A6C3-5135EE3E1BC4}" type="slidenum">
              <a:rPr lang="ko-KR" altLang="en-US" smtClean="0"/>
              <a:t>‹#›</a:t>
            </a:fld>
            <a:endParaRPr lang="ko-KR" altLang="en-US"/>
          </a:p>
        </p:txBody>
      </p:sp>
      <p:pic>
        <p:nvPicPr>
          <p:cNvPr id="8" name="그림 7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3350" y="-66676"/>
            <a:ext cx="12192000" cy="72199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81484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440984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그룹 3"/>
          <p:cNvGrpSpPr/>
          <p:nvPr/>
        </p:nvGrpSpPr>
        <p:grpSpPr>
          <a:xfrm>
            <a:off x="1497117" y="1446415"/>
            <a:ext cx="9390729" cy="2927907"/>
            <a:chOff x="2092508" y="1645830"/>
            <a:chExt cx="5079365" cy="2635419"/>
          </a:xfrm>
        </p:grpSpPr>
        <p:cxnSp>
          <p:nvCxnSpPr>
            <p:cNvPr id="6" name="직선 연결선 5"/>
            <p:cNvCxnSpPr/>
            <p:nvPr/>
          </p:nvCxnSpPr>
          <p:spPr>
            <a:xfrm>
              <a:off x="2415801" y="2045940"/>
              <a:ext cx="4176464" cy="0"/>
            </a:xfrm>
            <a:prstGeom prst="line">
              <a:avLst/>
            </a:prstGeom>
            <a:ln w="76200">
              <a:solidFill>
                <a:srgbClr val="2287E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직선 연결선 6"/>
            <p:cNvCxnSpPr/>
            <p:nvPr/>
          </p:nvCxnSpPr>
          <p:spPr>
            <a:xfrm>
              <a:off x="2415801" y="4281249"/>
              <a:ext cx="4176464" cy="0"/>
            </a:xfrm>
            <a:prstGeom prst="line">
              <a:avLst/>
            </a:prstGeom>
            <a:ln w="76200">
              <a:solidFill>
                <a:srgbClr val="2287E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TextBox 7"/>
            <p:cNvSpPr txBox="1"/>
            <p:nvPr/>
          </p:nvSpPr>
          <p:spPr>
            <a:xfrm>
              <a:off x="2529776" y="1645830"/>
              <a:ext cx="1785431" cy="41554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2400" b="1" dirty="0" smtClean="0">
                  <a:ln>
                    <a:solidFill>
                      <a:srgbClr val="92D050">
                        <a:alpha val="0"/>
                      </a:srgbClr>
                    </a:solidFill>
                  </a:ln>
                  <a:solidFill>
                    <a:srgbClr val="85A644"/>
                  </a:solidFill>
                  <a:latin typeface="HY견고딕" panose="02030600000101010101" pitchFamily="18" charset="-127"/>
                  <a:ea typeface="HY견고딕" panose="02030600000101010101" pitchFamily="18" charset="-127"/>
                </a:rPr>
                <a:t>외상 후 스트레스  장애</a:t>
              </a:r>
              <a:endParaRPr lang="ko-KR" altLang="en-US" sz="2400" b="1" dirty="0">
                <a:ln>
                  <a:solidFill>
                    <a:srgbClr val="92D050">
                      <a:alpha val="0"/>
                    </a:srgbClr>
                  </a:solidFill>
                </a:ln>
                <a:solidFill>
                  <a:srgbClr val="85A644"/>
                </a:solidFill>
                <a:latin typeface="HY견고딕" panose="02030600000101010101" pitchFamily="18" charset="-127"/>
                <a:ea typeface="HY견고딕" panose="02030600000101010101" pitchFamily="18" charset="-127"/>
              </a:endParaRP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2092508" y="2150325"/>
              <a:ext cx="5079365" cy="83109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5400" b="1" dirty="0" smtClean="0">
                  <a:ln>
                    <a:solidFill>
                      <a:srgbClr val="002060">
                        <a:alpha val="0"/>
                      </a:srgbClr>
                    </a:solidFill>
                  </a:ln>
                  <a:solidFill>
                    <a:schemeClr val="tx2">
                      <a:lumMod val="75000"/>
                    </a:schemeClr>
                  </a:solidFill>
                  <a:latin typeface="Yoon 윤고딕 540_TT" pitchFamily="18" charset="-127"/>
                  <a:ea typeface="Yoon 윤고딕 540_TT" pitchFamily="18" charset="-127"/>
                </a:rPr>
                <a:t>Post Traumatic Stress Disorder</a:t>
              </a:r>
              <a:endParaRPr lang="en-US" altLang="ko-KR" sz="5400" b="1" dirty="0">
                <a:ln>
                  <a:solidFill>
                    <a:srgbClr val="002060">
                      <a:alpha val="0"/>
                    </a:srgbClr>
                  </a:solidFill>
                </a:ln>
                <a:solidFill>
                  <a:schemeClr val="tx2">
                    <a:lumMod val="75000"/>
                  </a:schemeClr>
                </a:solidFill>
                <a:latin typeface="Yoon 윤고딕 540_TT" pitchFamily="18" charset="-127"/>
                <a:ea typeface="Yoon 윤고딕 540_TT" pitchFamily="18" charset="-127"/>
              </a:endParaRPr>
            </a:p>
          </p:txBody>
        </p:sp>
        <p:sp>
          <p:nvSpPr>
            <p:cNvPr id="11" name="직사각형 10"/>
            <p:cNvSpPr/>
            <p:nvPr/>
          </p:nvSpPr>
          <p:spPr>
            <a:xfrm>
              <a:off x="3782964" y="3083285"/>
              <a:ext cx="1739477" cy="10804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ko-KR" sz="7200" b="1" dirty="0" smtClean="0">
                  <a:ln>
                    <a:solidFill>
                      <a:srgbClr val="002060">
                        <a:alpha val="0"/>
                      </a:srgbClr>
                    </a:solidFill>
                  </a:ln>
                  <a:solidFill>
                    <a:schemeClr val="tx2">
                      <a:lumMod val="75000"/>
                    </a:schemeClr>
                  </a:solidFill>
                  <a:latin typeface="Yoon 윤고딕 540_TT" pitchFamily="18" charset="-127"/>
                  <a:ea typeface="Yoon 윤고딕 540_TT" pitchFamily="18" charset="-127"/>
                </a:rPr>
                <a:t>P T S D</a:t>
              </a:r>
              <a:endParaRPr lang="ko-KR" altLang="en-US" sz="7200" b="1" dirty="0">
                <a:ln>
                  <a:solidFill>
                    <a:srgbClr val="002060">
                      <a:alpha val="0"/>
                    </a:srgbClr>
                  </a:solidFill>
                </a:ln>
                <a:solidFill>
                  <a:schemeClr val="tx2">
                    <a:lumMod val="75000"/>
                  </a:schemeClr>
                </a:solidFill>
                <a:latin typeface="Yoon 윤고딕 540_TT" pitchFamily="18" charset="-127"/>
                <a:ea typeface="Yoon 윤고딕 540_TT" pitchFamily="18" charset="-127"/>
              </a:endParaRPr>
            </a:p>
          </p:txBody>
        </p:sp>
      </p:grp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81914" y="5851028"/>
            <a:ext cx="2249953" cy="5146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90244" y="5867653"/>
            <a:ext cx="1942066" cy="4813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38377" y="5851028"/>
            <a:ext cx="2207316" cy="497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758170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4717" y="0"/>
            <a:ext cx="5640100" cy="36710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60621" y="0"/>
            <a:ext cx="5763194" cy="36710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2" name="Picture 4"/>
          <p:cNvPicPr>
            <a:picLocks noGrp="1" noChangeAspect="1" noChangeArrowheads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4717" y="3671034"/>
            <a:ext cx="5640100" cy="3464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60621" y="3671034"/>
            <a:ext cx="5763194" cy="34568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0903" y="982640"/>
            <a:ext cx="9167827" cy="55860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794290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/>
          <p:cNvSpPr/>
          <p:nvPr/>
        </p:nvSpPr>
        <p:spPr>
          <a:xfrm>
            <a:off x="2883698" y="1544161"/>
            <a:ext cx="6424605" cy="126117"/>
          </a:xfrm>
          <a:prstGeom prst="rect">
            <a:avLst/>
          </a:prstGeom>
          <a:solidFill>
            <a:srgbClr val="9EB9C5"/>
          </a:solidFill>
          <a:ln>
            <a:solidFill>
              <a:srgbClr val="9EB9C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직사각형 7"/>
          <p:cNvSpPr/>
          <p:nvPr/>
        </p:nvSpPr>
        <p:spPr>
          <a:xfrm>
            <a:off x="2883698" y="4835100"/>
            <a:ext cx="6424605" cy="126117"/>
          </a:xfrm>
          <a:prstGeom prst="rect">
            <a:avLst/>
          </a:prstGeom>
          <a:solidFill>
            <a:srgbClr val="9EB9C5"/>
          </a:solidFill>
          <a:ln>
            <a:solidFill>
              <a:srgbClr val="9EB9C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직사각형 8"/>
          <p:cNvSpPr/>
          <p:nvPr/>
        </p:nvSpPr>
        <p:spPr>
          <a:xfrm>
            <a:off x="2653396" y="1670278"/>
            <a:ext cx="688521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4800" b="1" spc="-150" dirty="0" smtClean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rgbClr val="3F3F3F"/>
                </a:solidFill>
                <a:latin typeface="Arial Rounded MT Bold" panose="020F0704030504030204" pitchFamily="34" charset="0"/>
                <a:cs typeface="Arial" panose="020B0604020202020204" pitchFamily="34" charset="0"/>
              </a:rPr>
              <a:t>외상 후 스트레스 장애란</a:t>
            </a:r>
            <a:r>
              <a:rPr lang="en-US" altLang="ko-KR" sz="4800" b="1" spc="-150" dirty="0" smtClean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rgbClr val="3F3F3F"/>
                </a:solidFill>
                <a:latin typeface="Arial Rounded MT Bold" panose="020F0704030504030204" pitchFamily="34" charset="0"/>
                <a:cs typeface="Arial" panose="020B0604020202020204" pitchFamily="34" charset="0"/>
              </a:rPr>
              <a:t>?</a:t>
            </a:r>
            <a:endParaRPr lang="ko-KR" altLang="en-US" sz="4800" b="1" spc="-150" dirty="0">
              <a:ln>
                <a:solidFill>
                  <a:schemeClr val="bg1">
                    <a:alpha val="0"/>
                  </a:schemeClr>
                </a:solidFill>
              </a:ln>
              <a:solidFill>
                <a:srgbClr val="3F3F3F"/>
              </a:solidFill>
              <a:latin typeface="Arial Rounded MT Bold" panose="020F0704030504030204" pitchFamily="34" charset="0"/>
              <a:cs typeface="Arial" panose="020B0604020202020204" pitchFamily="34" charset="0"/>
            </a:endParaRPr>
          </a:p>
        </p:txBody>
      </p:sp>
      <p:sp>
        <p:nvSpPr>
          <p:cNvPr id="20" name="직사각형 19"/>
          <p:cNvSpPr/>
          <p:nvPr/>
        </p:nvSpPr>
        <p:spPr>
          <a:xfrm>
            <a:off x="1105469" y="2464735"/>
            <a:ext cx="10181230" cy="21154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lnSpc>
                <a:spcPct val="150000"/>
              </a:lnSpc>
            </a:pPr>
            <a:r>
              <a:rPr lang="ko-KR" altLang="en-US" sz="3600" dirty="0" smtClean="0"/>
              <a:t> </a:t>
            </a:r>
            <a:r>
              <a:rPr lang="ko-KR" altLang="en-US" sz="28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예상치 </a:t>
            </a:r>
            <a:r>
              <a:rPr lang="ko-KR" altLang="en-US" sz="2800" dirty="0">
                <a:latin typeface="HY견고딕" panose="02030600000101010101" pitchFamily="18" charset="-127"/>
                <a:ea typeface="HY견고딕" panose="02030600000101010101" pitchFamily="18" charset="-127"/>
              </a:rPr>
              <a:t>못한 실제</a:t>
            </a:r>
            <a:r>
              <a:rPr lang="en-US" altLang="ko-KR" sz="2800" dirty="0">
                <a:latin typeface="HY견고딕" panose="02030600000101010101" pitchFamily="18" charset="-127"/>
                <a:ea typeface="HY견고딕" panose="02030600000101010101" pitchFamily="18" charset="-127"/>
              </a:rPr>
              <a:t>, </a:t>
            </a:r>
            <a:r>
              <a:rPr lang="ko-KR" altLang="en-US" sz="2800" dirty="0">
                <a:latin typeface="HY견고딕" panose="02030600000101010101" pitchFamily="18" charset="-127"/>
                <a:ea typeface="HY견고딕" panose="02030600000101010101" pitchFamily="18" charset="-127"/>
              </a:rPr>
              <a:t>위협적 죽음</a:t>
            </a:r>
            <a:r>
              <a:rPr lang="en-US" altLang="ko-KR" sz="2800" dirty="0">
                <a:latin typeface="HY견고딕" panose="02030600000101010101" pitchFamily="18" charset="-127"/>
                <a:ea typeface="HY견고딕" panose="02030600000101010101" pitchFamily="18" charset="-127"/>
              </a:rPr>
              <a:t>, </a:t>
            </a:r>
            <a:r>
              <a:rPr lang="ko-KR" altLang="en-US" sz="2800" dirty="0">
                <a:latin typeface="HY견고딕" panose="02030600000101010101" pitchFamily="18" charset="-127"/>
                <a:ea typeface="HY견고딕" panose="02030600000101010101" pitchFamily="18" charset="-127"/>
              </a:rPr>
              <a:t>심각한 손상과 관련된 사건</a:t>
            </a:r>
            <a:r>
              <a:rPr lang="en-US" altLang="ko-KR" sz="2800" dirty="0">
                <a:latin typeface="HY견고딕" panose="02030600000101010101" pitchFamily="18" charset="-127"/>
                <a:ea typeface="HY견고딕" panose="02030600000101010101" pitchFamily="18" charset="-127"/>
              </a:rPr>
              <a:t>, </a:t>
            </a:r>
            <a:r>
              <a:rPr lang="ko-KR" altLang="en-US" sz="2800" dirty="0">
                <a:latin typeface="HY견고딕" panose="02030600000101010101" pitchFamily="18" charset="-127"/>
                <a:ea typeface="HY견고딕" panose="02030600000101010101" pitchFamily="18" charset="-127"/>
              </a:rPr>
              <a:t>자신이나 다른 이들의 신체적 통합성에 위협을 주는 사건의 경험</a:t>
            </a:r>
            <a:r>
              <a:rPr lang="en-US" altLang="ko-KR" sz="2800" dirty="0">
                <a:latin typeface="HY견고딕" panose="02030600000101010101" pitchFamily="18" charset="-127"/>
                <a:ea typeface="HY견고딕" panose="02030600000101010101" pitchFamily="18" charset="-127"/>
              </a:rPr>
              <a:t>, </a:t>
            </a:r>
            <a:r>
              <a:rPr lang="ko-KR" altLang="en-US" sz="2800" dirty="0">
                <a:latin typeface="HY견고딕" panose="02030600000101010101" pitchFamily="18" charset="-127"/>
                <a:ea typeface="HY견고딕" panose="02030600000101010101" pitchFamily="18" charset="-127"/>
              </a:rPr>
              <a:t>목격 같은 외상을 경험한 후 나타나는 정신적 증상</a:t>
            </a:r>
          </a:p>
        </p:txBody>
      </p:sp>
    </p:spTree>
    <p:extLst>
      <p:ext uri="{BB962C8B-B14F-4D97-AF65-F5344CB8AC3E}">
        <p14:creationId xmlns:p14="http://schemas.microsoft.com/office/powerpoint/2010/main" val="32073099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그룹 7"/>
          <p:cNvGrpSpPr/>
          <p:nvPr/>
        </p:nvGrpSpPr>
        <p:grpSpPr>
          <a:xfrm>
            <a:off x="863828" y="382131"/>
            <a:ext cx="6424605" cy="810466"/>
            <a:chOff x="918420" y="736979"/>
            <a:chExt cx="6424605" cy="810466"/>
          </a:xfrm>
        </p:grpSpPr>
        <p:sp>
          <p:nvSpPr>
            <p:cNvPr id="7" name="직사각형 6"/>
            <p:cNvSpPr/>
            <p:nvPr/>
          </p:nvSpPr>
          <p:spPr>
            <a:xfrm>
              <a:off x="918420" y="1421328"/>
              <a:ext cx="6424605" cy="126117"/>
            </a:xfrm>
            <a:prstGeom prst="rect">
              <a:avLst/>
            </a:prstGeom>
            <a:solidFill>
              <a:srgbClr val="9EB9C5"/>
            </a:solidFill>
            <a:ln>
              <a:solidFill>
                <a:srgbClr val="9EB9C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" name="TextBox 1"/>
            <p:cNvSpPr txBox="1"/>
            <p:nvPr/>
          </p:nvSpPr>
          <p:spPr>
            <a:xfrm>
              <a:off x="918420" y="736979"/>
              <a:ext cx="4909174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3600" dirty="0" smtClean="0">
                  <a:latin typeface="HY견고딕" panose="02030600000101010101" pitchFamily="18" charset="-127"/>
                  <a:ea typeface="HY견고딕" panose="02030600000101010101" pitchFamily="18" charset="-127"/>
                </a:rPr>
                <a:t>진 단 기 준</a:t>
              </a:r>
              <a:endParaRPr lang="ko-KR" altLang="en-US" sz="3600" dirty="0">
                <a:latin typeface="HY견고딕" panose="02030600000101010101" pitchFamily="18" charset="-127"/>
                <a:ea typeface="HY견고딕" panose="02030600000101010101" pitchFamily="18" charset="-127"/>
              </a:endParaRPr>
            </a:p>
          </p:txBody>
        </p:sp>
      </p:grpSp>
      <p:sp>
        <p:nvSpPr>
          <p:cNvPr id="9" name="TextBox 8"/>
          <p:cNvSpPr txBox="1"/>
          <p:nvPr/>
        </p:nvSpPr>
        <p:spPr>
          <a:xfrm>
            <a:off x="840553" y="1296528"/>
            <a:ext cx="10450165" cy="43396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lnSpc>
                <a:spcPct val="150000"/>
              </a:lnSpc>
            </a:pPr>
            <a:r>
              <a:rPr lang="en-US" altLang="ko-KR" sz="2800" b="1" dirty="0">
                <a:solidFill>
                  <a:srgbClr val="3F3F3F"/>
                </a:solidFill>
                <a:latin typeface="+mn-ea"/>
                <a:cs typeface="함초롬바탕" panose="02030504000101010101" pitchFamily="18" charset="-127"/>
              </a:rPr>
              <a:t>1) </a:t>
            </a:r>
            <a:r>
              <a:rPr lang="ko-KR" altLang="en-US" sz="2800" b="1" dirty="0">
                <a:solidFill>
                  <a:srgbClr val="3F3F3F"/>
                </a:solidFill>
                <a:latin typeface="+mn-ea"/>
                <a:cs typeface="함초롬바탕" panose="02030504000101010101" pitchFamily="18" charset="-127"/>
              </a:rPr>
              <a:t>외상적 상황 노출</a:t>
            </a:r>
          </a:p>
          <a:p>
            <a:pPr marL="571500" indent="-571500" fontAlgn="base">
              <a:lnSpc>
                <a:spcPct val="150000"/>
              </a:lnSpc>
              <a:buFontTx/>
              <a:buChar char="-"/>
            </a:pPr>
            <a:r>
              <a:rPr lang="ko-KR" altLang="en-US" sz="2800" b="1" dirty="0" smtClean="0">
                <a:solidFill>
                  <a:srgbClr val="3F3F3F"/>
                </a:solidFill>
                <a:latin typeface="+mn-ea"/>
                <a:cs typeface="함초롬바탕" panose="02030504000101010101" pitchFamily="18" charset="-127"/>
              </a:rPr>
              <a:t>노 출 </a:t>
            </a:r>
            <a:r>
              <a:rPr lang="en-US" altLang="ko-KR" sz="2800" b="1" dirty="0">
                <a:solidFill>
                  <a:srgbClr val="3F3F3F"/>
                </a:solidFill>
                <a:latin typeface="+mn-ea"/>
                <a:cs typeface="함초롬바탕" panose="02030504000101010101" pitchFamily="18" charset="-127"/>
              </a:rPr>
              <a:t>: </a:t>
            </a:r>
            <a:r>
              <a:rPr lang="ko-KR" altLang="en-US" sz="2800" b="1" dirty="0">
                <a:solidFill>
                  <a:srgbClr val="3F3F3F"/>
                </a:solidFill>
                <a:latin typeface="+mn-ea"/>
                <a:cs typeface="함초롬바탕" panose="02030504000101010101" pitchFamily="18" charset="-127"/>
              </a:rPr>
              <a:t>외상적 상황에 노출은 실제적 죽음</a:t>
            </a:r>
            <a:r>
              <a:rPr lang="en-US" altLang="ko-KR" sz="2800" b="1" dirty="0">
                <a:solidFill>
                  <a:srgbClr val="3F3F3F"/>
                </a:solidFill>
                <a:latin typeface="+mn-ea"/>
                <a:cs typeface="함초롬바탕" panose="02030504000101010101" pitchFamily="18" charset="-127"/>
              </a:rPr>
              <a:t>, </a:t>
            </a:r>
            <a:r>
              <a:rPr lang="ko-KR" altLang="en-US" sz="2800" b="1" dirty="0" smtClean="0">
                <a:solidFill>
                  <a:srgbClr val="3F3F3F"/>
                </a:solidFill>
                <a:latin typeface="+mn-ea"/>
                <a:cs typeface="함초롬바탕" panose="02030504000101010101" pitchFamily="18" charset="-127"/>
              </a:rPr>
              <a:t>죽음의 </a:t>
            </a:r>
            <a:r>
              <a:rPr lang="ko-KR" altLang="en-US" sz="2800" b="1" dirty="0">
                <a:solidFill>
                  <a:srgbClr val="3F3F3F"/>
                </a:solidFill>
                <a:latin typeface="+mn-ea"/>
                <a:cs typeface="함초롬바탕" panose="02030504000101010101" pitchFamily="18" charset="-127"/>
              </a:rPr>
              <a:t>위협을 느낀 </a:t>
            </a:r>
            <a:r>
              <a:rPr lang="ko-KR" altLang="en-US" sz="2800" b="1" dirty="0" smtClean="0">
                <a:solidFill>
                  <a:srgbClr val="3F3F3F"/>
                </a:solidFill>
                <a:latin typeface="+mn-ea"/>
                <a:cs typeface="함초롬바탕" panose="02030504000101010101" pitchFamily="18" charset="-127"/>
              </a:rPr>
              <a:t>사건</a:t>
            </a:r>
            <a:r>
              <a:rPr lang="en-US" altLang="ko-KR" sz="2800" b="1" dirty="0">
                <a:solidFill>
                  <a:srgbClr val="3F3F3F"/>
                </a:solidFill>
                <a:latin typeface="+mn-ea"/>
                <a:cs typeface="함초롬바탕" panose="02030504000101010101" pitchFamily="18" charset="-127"/>
              </a:rPr>
              <a:t>, </a:t>
            </a:r>
            <a:r>
              <a:rPr lang="ko-KR" altLang="en-US" sz="2800" b="1" dirty="0" smtClean="0">
                <a:solidFill>
                  <a:srgbClr val="3F3F3F"/>
                </a:solidFill>
                <a:latin typeface="+mn-ea"/>
                <a:cs typeface="함초롬바탕" panose="02030504000101010101" pitchFamily="18" charset="-127"/>
              </a:rPr>
              <a:t>심한 부상</a:t>
            </a:r>
            <a:r>
              <a:rPr lang="en-US" altLang="ko-KR" sz="2800" b="1" dirty="0">
                <a:solidFill>
                  <a:srgbClr val="3F3F3F"/>
                </a:solidFill>
                <a:latin typeface="+mn-ea"/>
                <a:cs typeface="함초롬바탕" panose="02030504000101010101" pitchFamily="18" charset="-127"/>
              </a:rPr>
              <a:t>, </a:t>
            </a:r>
            <a:r>
              <a:rPr lang="ko-KR" altLang="en-US" sz="2800" b="1" dirty="0" smtClean="0">
                <a:solidFill>
                  <a:srgbClr val="3F3F3F"/>
                </a:solidFill>
                <a:latin typeface="+mn-ea"/>
                <a:cs typeface="함초롬바탕" panose="02030504000101010101" pitchFamily="18" charset="-127"/>
              </a:rPr>
              <a:t>자신</a:t>
            </a:r>
            <a:r>
              <a:rPr lang="en-US" altLang="ko-KR" sz="2800" b="1" dirty="0">
                <a:solidFill>
                  <a:srgbClr val="3F3F3F"/>
                </a:solidFill>
                <a:latin typeface="+mn-ea"/>
                <a:cs typeface="함초롬바탕" panose="02030504000101010101" pitchFamily="18" charset="-127"/>
              </a:rPr>
              <a:t>, </a:t>
            </a:r>
            <a:r>
              <a:rPr lang="ko-KR" altLang="en-US" sz="2800" b="1" dirty="0">
                <a:solidFill>
                  <a:srgbClr val="3F3F3F"/>
                </a:solidFill>
                <a:latin typeface="+mn-ea"/>
                <a:cs typeface="함초롬바탕" panose="02030504000101010101" pitchFamily="18" charset="-127"/>
              </a:rPr>
              <a:t>타인의 신체적 통합성에 대한 위협</a:t>
            </a:r>
            <a:r>
              <a:rPr lang="en-US" altLang="ko-KR" sz="2800" b="1" dirty="0" smtClean="0">
                <a:solidFill>
                  <a:srgbClr val="3F3F3F"/>
                </a:solidFill>
                <a:latin typeface="+mn-ea"/>
                <a:cs typeface="함초롬바탕" panose="02030504000101010101" pitchFamily="18" charset="-127"/>
              </a:rPr>
              <a:t>,</a:t>
            </a:r>
          </a:p>
          <a:p>
            <a:pPr fontAlgn="base">
              <a:lnSpc>
                <a:spcPct val="150000"/>
              </a:lnSpc>
            </a:pPr>
            <a:r>
              <a:rPr lang="en-US" altLang="ko-KR" sz="2800" b="1" dirty="0">
                <a:solidFill>
                  <a:srgbClr val="3F3F3F"/>
                </a:solidFill>
                <a:latin typeface="+mn-ea"/>
                <a:cs typeface="함초롬바탕" panose="02030504000101010101" pitchFamily="18" charset="-127"/>
              </a:rPr>
              <a:t> </a:t>
            </a:r>
            <a:r>
              <a:rPr lang="en-US" altLang="ko-KR" sz="2800" b="1" dirty="0" smtClean="0">
                <a:solidFill>
                  <a:srgbClr val="3F3F3F"/>
                </a:solidFill>
                <a:latin typeface="+mn-ea"/>
                <a:cs typeface="함초롬바탕" panose="02030504000101010101" pitchFamily="18" charset="-127"/>
              </a:rPr>
              <a:t>    </a:t>
            </a:r>
            <a:r>
              <a:rPr lang="ko-KR" altLang="en-US" sz="2800" b="1" dirty="0" smtClean="0">
                <a:solidFill>
                  <a:srgbClr val="3F3F3F"/>
                </a:solidFill>
                <a:latin typeface="+mn-ea"/>
                <a:cs typeface="함초롬바탕" panose="02030504000101010101" pitchFamily="18" charset="-127"/>
              </a:rPr>
              <a:t>직접직면</a:t>
            </a:r>
            <a:r>
              <a:rPr lang="en-US" altLang="ko-KR" sz="2800" b="1" dirty="0">
                <a:solidFill>
                  <a:srgbClr val="3F3F3F"/>
                </a:solidFill>
                <a:latin typeface="+mn-ea"/>
                <a:cs typeface="함초롬바탕" panose="02030504000101010101" pitchFamily="18" charset="-127"/>
              </a:rPr>
              <a:t>, </a:t>
            </a:r>
            <a:r>
              <a:rPr lang="ko-KR" altLang="en-US" sz="2800" b="1" dirty="0">
                <a:solidFill>
                  <a:srgbClr val="3F3F3F"/>
                </a:solidFill>
                <a:latin typeface="+mn-ea"/>
                <a:cs typeface="함초롬바탕" panose="02030504000101010101" pitchFamily="18" charset="-127"/>
              </a:rPr>
              <a:t>목격</a:t>
            </a:r>
          </a:p>
          <a:p>
            <a:pPr marL="571500" indent="-571500" fontAlgn="base">
              <a:lnSpc>
                <a:spcPct val="150000"/>
              </a:lnSpc>
              <a:buFontTx/>
              <a:buChar char="-"/>
            </a:pPr>
            <a:r>
              <a:rPr lang="ko-KR" altLang="en-US" sz="2800" b="1" dirty="0" smtClean="0">
                <a:solidFill>
                  <a:srgbClr val="3F3F3F"/>
                </a:solidFill>
                <a:latin typeface="+mn-ea"/>
                <a:cs typeface="함초롬바탕" panose="02030504000101010101" pitchFamily="18" charset="-127"/>
              </a:rPr>
              <a:t>증 상 </a:t>
            </a:r>
            <a:r>
              <a:rPr lang="en-US" altLang="ko-KR" sz="2800" b="1" dirty="0">
                <a:solidFill>
                  <a:srgbClr val="3F3F3F"/>
                </a:solidFill>
                <a:latin typeface="+mn-ea"/>
                <a:cs typeface="함초롬바탕" panose="02030504000101010101" pitchFamily="18" charset="-127"/>
              </a:rPr>
              <a:t>: </a:t>
            </a:r>
            <a:r>
              <a:rPr lang="ko-KR" altLang="en-US" sz="2800" b="1" dirty="0">
                <a:solidFill>
                  <a:srgbClr val="3F3F3F"/>
                </a:solidFill>
                <a:latin typeface="+mn-ea"/>
                <a:cs typeface="함초롬바탕" panose="02030504000101010101" pitchFamily="18" charset="-127"/>
              </a:rPr>
              <a:t>강한 두려움</a:t>
            </a:r>
            <a:r>
              <a:rPr lang="en-US" altLang="ko-KR" sz="2800" b="1" dirty="0">
                <a:solidFill>
                  <a:srgbClr val="3F3F3F"/>
                </a:solidFill>
                <a:latin typeface="+mn-ea"/>
                <a:cs typeface="함초롬바탕" panose="02030504000101010101" pitchFamily="18" charset="-127"/>
              </a:rPr>
              <a:t>, </a:t>
            </a:r>
            <a:r>
              <a:rPr lang="ko-KR" altLang="en-US" sz="2800" b="1" dirty="0">
                <a:solidFill>
                  <a:srgbClr val="3F3F3F"/>
                </a:solidFill>
                <a:latin typeface="+mn-ea"/>
                <a:cs typeface="함초롬바탕" panose="02030504000101010101" pitchFamily="18" charset="-127"/>
              </a:rPr>
              <a:t>공포</a:t>
            </a:r>
            <a:r>
              <a:rPr lang="en-US" altLang="ko-KR" sz="2800" b="1" dirty="0">
                <a:solidFill>
                  <a:srgbClr val="3F3F3F"/>
                </a:solidFill>
                <a:latin typeface="+mn-ea"/>
                <a:cs typeface="함초롬바탕" panose="02030504000101010101" pitchFamily="18" charset="-127"/>
              </a:rPr>
              <a:t>, </a:t>
            </a:r>
            <a:r>
              <a:rPr lang="ko-KR" altLang="en-US" sz="2800" b="1" dirty="0">
                <a:solidFill>
                  <a:srgbClr val="3F3F3F"/>
                </a:solidFill>
                <a:latin typeface="+mn-ea"/>
                <a:cs typeface="함초롬바탕" panose="02030504000101010101" pitchFamily="18" charset="-127"/>
              </a:rPr>
              <a:t>무력감 </a:t>
            </a:r>
            <a:endParaRPr lang="en-US" altLang="ko-KR" sz="2800" b="1" dirty="0">
              <a:solidFill>
                <a:srgbClr val="3F3F3F"/>
              </a:solidFill>
              <a:latin typeface="+mn-ea"/>
              <a:cs typeface="함초롬바탕" panose="02030504000101010101" pitchFamily="18" charset="-127"/>
            </a:endParaRPr>
          </a:p>
          <a:p>
            <a:pPr fontAlgn="base">
              <a:lnSpc>
                <a:spcPct val="150000"/>
              </a:lnSpc>
            </a:pPr>
            <a:r>
              <a:rPr lang="en-US" altLang="ko-KR" sz="2800" b="1" dirty="0" smtClean="0">
                <a:solidFill>
                  <a:srgbClr val="3F3F3F"/>
                </a:solidFill>
                <a:latin typeface="+mn-ea"/>
                <a:cs typeface="함초롬바탕" panose="02030504000101010101" pitchFamily="18" charset="-127"/>
              </a:rPr>
              <a:t>             (</a:t>
            </a:r>
            <a:r>
              <a:rPr lang="ko-KR" altLang="en-US" sz="2800" b="1" dirty="0">
                <a:solidFill>
                  <a:srgbClr val="3F3F3F"/>
                </a:solidFill>
                <a:latin typeface="+mn-ea"/>
                <a:cs typeface="함초롬바탕" panose="02030504000101010101" pitchFamily="18" charset="-127"/>
              </a:rPr>
              <a:t>아동 </a:t>
            </a:r>
            <a:r>
              <a:rPr lang="en-US" altLang="ko-KR" sz="2800" b="1" dirty="0">
                <a:solidFill>
                  <a:srgbClr val="3F3F3F"/>
                </a:solidFill>
                <a:latin typeface="+mn-ea"/>
                <a:cs typeface="함초롬바탕" panose="02030504000101010101" pitchFamily="18" charset="-127"/>
              </a:rPr>
              <a:t>: </a:t>
            </a:r>
            <a:r>
              <a:rPr lang="ko-KR" altLang="en-US" sz="2800" b="1" dirty="0">
                <a:solidFill>
                  <a:srgbClr val="3F3F3F"/>
                </a:solidFill>
                <a:latin typeface="+mn-ea"/>
                <a:cs typeface="함초롬바탕" panose="02030504000101010101" pitchFamily="18" charset="-127"/>
              </a:rPr>
              <a:t>안절부절</a:t>
            </a:r>
            <a:r>
              <a:rPr lang="en-US" altLang="ko-KR" sz="2800" b="1" dirty="0">
                <a:solidFill>
                  <a:srgbClr val="3F3F3F"/>
                </a:solidFill>
                <a:latin typeface="+mn-ea"/>
                <a:cs typeface="함초롬바탕" panose="02030504000101010101" pitchFamily="18" charset="-127"/>
              </a:rPr>
              <a:t>, </a:t>
            </a:r>
            <a:r>
              <a:rPr lang="ko-KR" altLang="en-US" sz="2800" b="1" dirty="0">
                <a:solidFill>
                  <a:srgbClr val="3F3F3F"/>
                </a:solidFill>
                <a:latin typeface="+mn-ea"/>
                <a:cs typeface="함초롬바탕" panose="02030504000101010101" pitchFamily="18" charset="-127"/>
              </a:rPr>
              <a:t>혼란스러운 행동</a:t>
            </a:r>
            <a:r>
              <a:rPr lang="en-US" altLang="ko-KR" sz="2800" b="1" dirty="0">
                <a:solidFill>
                  <a:srgbClr val="3F3F3F"/>
                </a:solidFill>
                <a:latin typeface="+mn-ea"/>
                <a:cs typeface="함초롬바탕" panose="02030504000101010101" pitchFamily="18" charset="-127"/>
              </a:rPr>
              <a:t>)</a:t>
            </a:r>
            <a:endParaRPr lang="ko-KR" altLang="en-US" sz="2800" b="1" dirty="0">
              <a:solidFill>
                <a:srgbClr val="3F3F3F"/>
              </a:solidFill>
              <a:latin typeface="+mn-ea"/>
              <a:cs typeface="함초롬바탕" panose="02030504000101010101" pitchFamily="18" charset="-127"/>
            </a:endParaRPr>
          </a:p>
          <a:p>
            <a:pPr>
              <a:lnSpc>
                <a:spcPct val="150000"/>
              </a:lnSpc>
            </a:pPr>
            <a:endParaRPr lang="ko-KR" altLang="en-US" sz="1600" dirty="0">
              <a:solidFill>
                <a:srgbClr val="3F3F3F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0871428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그룹 4"/>
          <p:cNvGrpSpPr/>
          <p:nvPr/>
        </p:nvGrpSpPr>
        <p:grpSpPr>
          <a:xfrm>
            <a:off x="863828" y="382131"/>
            <a:ext cx="6424605" cy="810466"/>
            <a:chOff x="918420" y="736979"/>
            <a:chExt cx="6424605" cy="810466"/>
          </a:xfrm>
        </p:grpSpPr>
        <p:sp>
          <p:nvSpPr>
            <p:cNvPr id="6" name="직사각형 5"/>
            <p:cNvSpPr/>
            <p:nvPr/>
          </p:nvSpPr>
          <p:spPr>
            <a:xfrm>
              <a:off x="918420" y="1421328"/>
              <a:ext cx="6424605" cy="126117"/>
            </a:xfrm>
            <a:prstGeom prst="rect">
              <a:avLst/>
            </a:prstGeom>
            <a:solidFill>
              <a:srgbClr val="9EB9C5"/>
            </a:solidFill>
            <a:ln>
              <a:solidFill>
                <a:srgbClr val="9EB9C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918420" y="736979"/>
              <a:ext cx="4909174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3600" dirty="0" smtClean="0">
                  <a:latin typeface="HY견고딕" panose="02030600000101010101" pitchFamily="18" charset="-127"/>
                  <a:ea typeface="HY견고딕" panose="02030600000101010101" pitchFamily="18" charset="-127"/>
                </a:rPr>
                <a:t>진 단 기 준</a:t>
              </a:r>
              <a:endParaRPr lang="ko-KR" altLang="en-US" sz="3600" dirty="0">
                <a:latin typeface="HY견고딕" panose="02030600000101010101" pitchFamily="18" charset="-127"/>
                <a:ea typeface="HY견고딕" panose="02030600000101010101" pitchFamily="18" charset="-127"/>
              </a:endParaRPr>
            </a:p>
          </p:txBody>
        </p:sp>
      </p:grpSp>
      <p:sp>
        <p:nvSpPr>
          <p:cNvPr id="8" name="TextBox 7"/>
          <p:cNvSpPr txBox="1"/>
          <p:nvPr/>
        </p:nvSpPr>
        <p:spPr>
          <a:xfrm>
            <a:off x="655093" y="1037225"/>
            <a:ext cx="10849970" cy="58539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fontAlgn="base">
              <a:lnSpc>
                <a:spcPct val="160000"/>
              </a:lnSpc>
            </a:pPr>
            <a:r>
              <a:rPr lang="en-US" altLang="ko-KR" sz="2600" b="1" kern="0" dirty="0">
                <a:solidFill>
                  <a:srgbClr val="3F3F3F"/>
                </a:solidFill>
                <a:latin typeface="+mn-ea"/>
              </a:rPr>
              <a:t>2) </a:t>
            </a:r>
            <a:r>
              <a:rPr lang="ko-KR" altLang="en-US" sz="2600" b="1" kern="0" dirty="0">
                <a:solidFill>
                  <a:srgbClr val="3F3F3F"/>
                </a:solidFill>
                <a:latin typeface="+mn-ea"/>
              </a:rPr>
              <a:t>외상적 사건 </a:t>
            </a:r>
            <a:r>
              <a:rPr lang="ko-KR" altLang="en-US" sz="2600" b="1" kern="0" dirty="0" err="1">
                <a:solidFill>
                  <a:srgbClr val="3F3F3F"/>
                </a:solidFill>
                <a:latin typeface="+mn-ea"/>
              </a:rPr>
              <a:t>재경험</a:t>
            </a:r>
            <a:endParaRPr lang="ko-KR" altLang="en-US" sz="2600" b="1" kern="0" dirty="0">
              <a:solidFill>
                <a:srgbClr val="3F3F3F"/>
              </a:solidFill>
              <a:latin typeface="+mn-ea"/>
            </a:endParaRPr>
          </a:p>
          <a:p>
            <a:pPr algn="just" fontAlgn="base">
              <a:lnSpc>
                <a:spcPct val="160000"/>
              </a:lnSpc>
            </a:pPr>
            <a:r>
              <a:rPr lang="en-US" altLang="ko-KR" sz="2600" b="1" kern="0" dirty="0">
                <a:solidFill>
                  <a:srgbClr val="3F3F3F"/>
                </a:solidFill>
                <a:latin typeface="+mn-ea"/>
              </a:rPr>
              <a:t>- </a:t>
            </a:r>
            <a:r>
              <a:rPr lang="ko-KR" altLang="en-US" sz="2600" b="1" kern="0" dirty="0" smtClean="0">
                <a:solidFill>
                  <a:srgbClr val="3F3F3F"/>
                </a:solidFill>
                <a:latin typeface="+mn-ea"/>
              </a:rPr>
              <a:t>회  상 </a:t>
            </a:r>
            <a:r>
              <a:rPr lang="en-US" altLang="ko-KR" sz="2600" b="1" kern="0" dirty="0">
                <a:solidFill>
                  <a:srgbClr val="3F3F3F"/>
                </a:solidFill>
                <a:latin typeface="+mn-ea"/>
              </a:rPr>
              <a:t>: </a:t>
            </a:r>
            <a:r>
              <a:rPr lang="ko-KR" altLang="en-US" sz="2600" b="1" kern="0" dirty="0">
                <a:solidFill>
                  <a:srgbClr val="3F3F3F"/>
                </a:solidFill>
                <a:latin typeface="+mn-ea"/>
              </a:rPr>
              <a:t>연상</a:t>
            </a:r>
            <a:r>
              <a:rPr lang="en-US" altLang="ko-KR" sz="2600" b="1" kern="0" dirty="0">
                <a:solidFill>
                  <a:srgbClr val="3F3F3F"/>
                </a:solidFill>
                <a:latin typeface="+mn-ea"/>
              </a:rPr>
              <a:t>, </a:t>
            </a:r>
            <a:r>
              <a:rPr lang="ko-KR" altLang="en-US" sz="2600" b="1" kern="0" dirty="0">
                <a:solidFill>
                  <a:srgbClr val="3F3F3F"/>
                </a:solidFill>
                <a:latin typeface="+mn-ea"/>
              </a:rPr>
              <a:t>사고</a:t>
            </a:r>
            <a:r>
              <a:rPr lang="en-US" altLang="ko-KR" sz="2600" b="1" kern="0" dirty="0">
                <a:solidFill>
                  <a:srgbClr val="3F3F3F"/>
                </a:solidFill>
                <a:latin typeface="+mn-ea"/>
              </a:rPr>
              <a:t>, </a:t>
            </a:r>
            <a:r>
              <a:rPr lang="ko-KR" altLang="en-US" sz="2600" b="1" kern="0" dirty="0">
                <a:solidFill>
                  <a:srgbClr val="3F3F3F"/>
                </a:solidFill>
                <a:latin typeface="+mn-ea"/>
              </a:rPr>
              <a:t>지각을 포함하는 사건에 대한 반복 침습적 </a:t>
            </a:r>
            <a:endParaRPr lang="en-US" altLang="ko-KR" sz="2600" b="1" kern="0" dirty="0" smtClean="0">
              <a:solidFill>
                <a:srgbClr val="3F3F3F"/>
              </a:solidFill>
              <a:latin typeface="+mn-ea"/>
            </a:endParaRPr>
          </a:p>
          <a:p>
            <a:pPr algn="just" fontAlgn="base">
              <a:lnSpc>
                <a:spcPct val="160000"/>
              </a:lnSpc>
            </a:pPr>
            <a:r>
              <a:rPr lang="en-US" altLang="ko-KR" sz="2600" b="1" kern="0" dirty="0">
                <a:solidFill>
                  <a:srgbClr val="3F3F3F"/>
                </a:solidFill>
                <a:latin typeface="+mn-ea"/>
              </a:rPr>
              <a:t> </a:t>
            </a:r>
            <a:r>
              <a:rPr lang="en-US" altLang="ko-KR" sz="2600" b="1" kern="0" dirty="0" smtClean="0">
                <a:solidFill>
                  <a:srgbClr val="3F3F3F"/>
                </a:solidFill>
                <a:latin typeface="+mn-ea"/>
              </a:rPr>
              <a:t>             </a:t>
            </a:r>
            <a:r>
              <a:rPr lang="ko-KR" altLang="en-US" sz="2600" b="1" kern="0" dirty="0" smtClean="0">
                <a:solidFill>
                  <a:srgbClr val="3F3F3F"/>
                </a:solidFill>
                <a:latin typeface="+mn-ea"/>
              </a:rPr>
              <a:t>고통스러운 회상 </a:t>
            </a:r>
            <a:endParaRPr lang="en-US" altLang="ko-KR" sz="2600" b="1" kern="0" dirty="0" smtClean="0">
              <a:solidFill>
                <a:srgbClr val="3F3F3F"/>
              </a:solidFill>
              <a:latin typeface="+mn-ea"/>
            </a:endParaRPr>
          </a:p>
          <a:p>
            <a:pPr algn="just" fontAlgn="base">
              <a:lnSpc>
                <a:spcPct val="160000"/>
              </a:lnSpc>
            </a:pPr>
            <a:r>
              <a:rPr lang="en-US" altLang="ko-KR" sz="2600" b="1" kern="0" dirty="0">
                <a:solidFill>
                  <a:srgbClr val="3F3F3F"/>
                </a:solidFill>
                <a:latin typeface="+mn-ea"/>
              </a:rPr>
              <a:t> </a:t>
            </a:r>
            <a:r>
              <a:rPr lang="en-US" altLang="ko-KR" sz="2600" b="1" kern="0" dirty="0" smtClean="0">
                <a:solidFill>
                  <a:srgbClr val="3F3F3F"/>
                </a:solidFill>
                <a:latin typeface="+mn-ea"/>
              </a:rPr>
              <a:t>            (</a:t>
            </a:r>
            <a:r>
              <a:rPr lang="ko-KR" altLang="en-US" sz="2600" b="1" kern="0" dirty="0">
                <a:solidFill>
                  <a:srgbClr val="3F3F3F"/>
                </a:solidFill>
                <a:latin typeface="+mn-ea"/>
              </a:rPr>
              <a:t>아동 </a:t>
            </a:r>
            <a:r>
              <a:rPr lang="en-US" altLang="ko-KR" sz="2600" b="1" kern="0" dirty="0">
                <a:solidFill>
                  <a:srgbClr val="3F3F3F"/>
                </a:solidFill>
                <a:latin typeface="+mn-ea"/>
              </a:rPr>
              <a:t>: </a:t>
            </a:r>
            <a:r>
              <a:rPr lang="ko-KR" altLang="en-US" sz="2600" b="1" kern="0" dirty="0">
                <a:solidFill>
                  <a:srgbClr val="3F3F3F"/>
                </a:solidFill>
                <a:latin typeface="+mn-ea"/>
              </a:rPr>
              <a:t>외상 주제</a:t>
            </a:r>
            <a:r>
              <a:rPr lang="en-US" altLang="ko-KR" sz="2600" b="1" kern="0" dirty="0">
                <a:solidFill>
                  <a:srgbClr val="3F3F3F"/>
                </a:solidFill>
                <a:latin typeface="+mn-ea"/>
              </a:rPr>
              <a:t>, </a:t>
            </a:r>
            <a:r>
              <a:rPr lang="ko-KR" altLang="en-US" sz="2600" b="1" kern="0" dirty="0">
                <a:solidFill>
                  <a:srgbClr val="3F3F3F"/>
                </a:solidFill>
                <a:latin typeface="+mn-ea"/>
              </a:rPr>
              <a:t>측면들 표현되는 반복적 놀이</a:t>
            </a:r>
            <a:r>
              <a:rPr lang="en-US" altLang="ko-KR" sz="2600" b="1" kern="0" dirty="0">
                <a:solidFill>
                  <a:srgbClr val="3F3F3F"/>
                </a:solidFill>
                <a:latin typeface="+mn-ea"/>
              </a:rPr>
              <a:t>)</a:t>
            </a:r>
            <a:endParaRPr lang="ko-KR" altLang="en-US" sz="2600" b="1" kern="0" dirty="0">
              <a:solidFill>
                <a:srgbClr val="3F3F3F"/>
              </a:solidFill>
              <a:latin typeface="+mn-ea"/>
            </a:endParaRPr>
          </a:p>
          <a:p>
            <a:pPr algn="just" fontAlgn="base">
              <a:lnSpc>
                <a:spcPct val="160000"/>
              </a:lnSpc>
            </a:pPr>
            <a:r>
              <a:rPr lang="en-US" altLang="ko-KR" sz="2600" b="1" kern="0" dirty="0" smtClean="0">
                <a:solidFill>
                  <a:srgbClr val="3F3F3F"/>
                </a:solidFill>
                <a:latin typeface="+mn-ea"/>
              </a:rPr>
              <a:t>- </a:t>
            </a:r>
            <a:r>
              <a:rPr lang="ko-KR" altLang="en-US" sz="2600" b="1" kern="0" dirty="0">
                <a:solidFill>
                  <a:srgbClr val="3F3F3F"/>
                </a:solidFill>
                <a:latin typeface="+mn-ea"/>
              </a:rPr>
              <a:t>꿈 </a:t>
            </a:r>
            <a:r>
              <a:rPr lang="en-US" altLang="ko-KR" sz="2600" b="1" kern="0" dirty="0">
                <a:solidFill>
                  <a:srgbClr val="3F3F3F"/>
                </a:solidFill>
                <a:latin typeface="+mn-ea"/>
              </a:rPr>
              <a:t>: </a:t>
            </a:r>
            <a:r>
              <a:rPr lang="ko-KR" altLang="en-US" sz="2600" b="1" kern="0" dirty="0">
                <a:solidFill>
                  <a:srgbClr val="3F3F3F"/>
                </a:solidFill>
                <a:latin typeface="+mn-ea"/>
              </a:rPr>
              <a:t>그 일이 반복되는 고통스러운 꿈을 꾼다</a:t>
            </a:r>
            <a:r>
              <a:rPr lang="en-US" altLang="ko-KR" sz="2600" b="1" kern="0" dirty="0">
                <a:solidFill>
                  <a:srgbClr val="3F3F3F"/>
                </a:solidFill>
                <a:latin typeface="+mn-ea"/>
              </a:rPr>
              <a:t>.</a:t>
            </a:r>
            <a:endParaRPr lang="ko-KR" altLang="en-US" sz="2600" b="1" kern="0" dirty="0">
              <a:solidFill>
                <a:srgbClr val="3F3F3F"/>
              </a:solidFill>
              <a:latin typeface="+mn-ea"/>
            </a:endParaRPr>
          </a:p>
          <a:p>
            <a:pPr algn="just" fontAlgn="base">
              <a:lnSpc>
                <a:spcPct val="160000"/>
              </a:lnSpc>
            </a:pPr>
            <a:r>
              <a:rPr lang="en-US" altLang="ko-KR" sz="2600" b="1" kern="0" dirty="0" smtClean="0">
                <a:solidFill>
                  <a:srgbClr val="3F3F3F"/>
                </a:solidFill>
                <a:latin typeface="+mn-ea"/>
              </a:rPr>
              <a:t>        (</a:t>
            </a:r>
            <a:r>
              <a:rPr lang="ko-KR" altLang="en-US" sz="2600" b="1" kern="0" dirty="0">
                <a:solidFill>
                  <a:srgbClr val="3F3F3F"/>
                </a:solidFill>
                <a:latin typeface="+mn-ea"/>
              </a:rPr>
              <a:t>아동 </a:t>
            </a:r>
            <a:r>
              <a:rPr lang="en-US" altLang="ko-KR" sz="2600" b="1" kern="0" dirty="0">
                <a:solidFill>
                  <a:srgbClr val="3F3F3F"/>
                </a:solidFill>
                <a:latin typeface="+mn-ea"/>
              </a:rPr>
              <a:t>: </a:t>
            </a:r>
            <a:r>
              <a:rPr lang="ko-KR" altLang="en-US" sz="2600" b="1" kern="0" dirty="0">
                <a:solidFill>
                  <a:srgbClr val="3F3F3F"/>
                </a:solidFill>
                <a:latin typeface="+mn-ea"/>
              </a:rPr>
              <a:t>인식할 수 있는 내용은 없지만 공포스러운 꿈을 꾼다</a:t>
            </a:r>
            <a:r>
              <a:rPr lang="en-US" altLang="ko-KR" sz="2600" b="1" kern="0" dirty="0">
                <a:solidFill>
                  <a:srgbClr val="3F3F3F"/>
                </a:solidFill>
                <a:latin typeface="+mn-ea"/>
              </a:rPr>
              <a:t>)</a:t>
            </a:r>
            <a:endParaRPr lang="ko-KR" altLang="en-US" sz="2600" b="1" kern="0" dirty="0">
              <a:solidFill>
                <a:srgbClr val="3F3F3F"/>
              </a:solidFill>
              <a:latin typeface="+mn-ea"/>
            </a:endParaRPr>
          </a:p>
          <a:p>
            <a:pPr algn="just" fontAlgn="base">
              <a:lnSpc>
                <a:spcPct val="160000"/>
              </a:lnSpc>
            </a:pPr>
            <a:r>
              <a:rPr lang="en-US" altLang="ko-KR" sz="2600" b="1" kern="0" dirty="0">
                <a:solidFill>
                  <a:srgbClr val="3F3F3F"/>
                </a:solidFill>
                <a:latin typeface="+mn-ea"/>
              </a:rPr>
              <a:t>- </a:t>
            </a:r>
            <a:r>
              <a:rPr lang="ko-KR" altLang="en-US" sz="2600" b="1" kern="0" dirty="0" smtClean="0">
                <a:solidFill>
                  <a:srgbClr val="3F3F3F"/>
                </a:solidFill>
                <a:latin typeface="+mn-ea"/>
              </a:rPr>
              <a:t>실 제 </a:t>
            </a:r>
            <a:r>
              <a:rPr lang="en-US" altLang="ko-KR" sz="2600" b="1" kern="0" dirty="0">
                <a:solidFill>
                  <a:srgbClr val="3F3F3F"/>
                </a:solidFill>
                <a:latin typeface="+mn-ea"/>
              </a:rPr>
              <a:t>: </a:t>
            </a:r>
            <a:r>
              <a:rPr lang="ko-KR" altLang="en-US" sz="2600" b="1" kern="0" dirty="0">
                <a:solidFill>
                  <a:srgbClr val="3F3F3F"/>
                </a:solidFill>
                <a:latin typeface="+mn-ea"/>
              </a:rPr>
              <a:t>외상사건이 실제 일어나고 있는 것처럼 행동</a:t>
            </a:r>
            <a:r>
              <a:rPr lang="en-US" altLang="ko-KR" sz="2600" b="1" kern="0" dirty="0">
                <a:solidFill>
                  <a:srgbClr val="3F3F3F"/>
                </a:solidFill>
                <a:latin typeface="+mn-ea"/>
              </a:rPr>
              <a:t>, </a:t>
            </a:r>
            <a:r>
              <a:rPr lang="ko-KR" altLang="en-US" sz="2600" b="1" kern="0" dirty="0">
                <a:solidFill>
                  <a:srgbClr val="3F3F3F"/>
                </a:solidFill>
                <a:latin typeface="+mn-ea"/>
              </a:rPr>
              <a:t>느낌</a:t>
            </a:r>
          </a:p>
          <a:p>
            <a:pPr algn="just" fontAlgn="base">
              <a:lnSpc>
                <a:spcPct val="160000"/>
              </a:lnSpc>
            </a:pPr>
            <a:r>
              <a:rPr lang="ko-KR" altLang="en-US" sz="2600" b="1" kern="0" dirty="0" smtClean="0">
                <a:solidFill>
                  <a:srgbClr val="3F3F3F"/>
                </a:solidFill>
                <a:latin typeface="+mn-ea"/>
              </a:rPr>
              <a:t>           그 경험이 살려지는 </a:t>
            </a:r>
            <a:r>
              <a:rPr lang="ko-KR" altLang="en-US" sz="2600" b="1" kern="0" dirty="0">
                <a:solidFill>
                  <a:srgbClr val="3F3F3F"/>
                </a:solidFill>
                <a:latin typeface="+mn-ea"/>
              </a:rPr>
              <a:t>기분</a:t>
            </a:r>
            <a:r>
              <a:rPr lang="en-US" altLang="ko-KR" sz="2600" b="1" kern="0" dirty="0">
                <a:solidFill>
                  <a:srgbClr val="3F3F3F"/>
                </a:solidFill>
                <a:latin typeface="+mn-ea"/>
              </a:rPr>
              <a:t>, </a:t>
            </a:r>
            <a:r>
              <a:rPr lang="ko-KR" altLang="en-US" sz="2600" b="1" kern="0" dirty="0">
                <a:solidFill>
                  <a:srgbClr val="3F3F3F"/>
                </a:solidFill>
                <a:latin typeface="+mn-ea"/>
              </a:rPr>
              <a:t>착각</a:t>
            </a:r>
            <a:r>
              <a:rPr lang="en-US" altLang="ko-KR" sz="2600" b="1" kern="0" dirty="0">
                <a:solidFill>
                  <a:srgbClr val="3F3F3F"/>
                </a:solidFill>
                <a:latin typeface="+mn-ea"/>
              </a:rPr>
              <a:t>, </a:t>
            </a:r>
            <a:r>
              <a:rPr lang="ko-KR" altLang="en-US" sz="2600" b="1" kern="0" dirty="0">
                <a:solidFill>
                  <a:srgbClr val="3F3F3F"/>
                </a:solidFill>
                <a:latin typeface="+mn-ea"/>
              </a:rPr>
              <a:t>환각</a:t>
            </a:r>
            <a:r>
              <a:rPr lang="en-US" altLang="ko-KR" sz="2600" b="1" kern="0" dirty="0">
                <a:solidFill>
                  <a:srgbClr val="3F3F3F"/>
                </a:solidFill>
                <a:latin typeface="+mn-ea"/>
              </a:rPr>
              <a:t>, </a:t>
            </a:r>
            <a:r>
              <a:rPr lang="ko-KR" altLang="en-US" sz="2600" b="1" kern="0" dirty="0">
                <a:solidFill>
                  <a:srgbClr val="3F3F3F"/>
                </a:solidFill>
                <a:latin typeface="+mn-ea"/>
              </a:rPr>
              <a:t>해리적 </a:t>
            </a:r>
            <a:r>
              <a:rPr lang="ko-KR" altLang="en-US" sz="2600" b="1" kern="0" dirty="0" err="1" smtClean="0">
                <a:solidFill>
                  <a:srgbClr val="3F3F3F"/>
                </a:solidFill>
                <a:latin typeface="+mn-ea"/>
              </a:rPr>
              <a:t>플레시</a:t>
            </a:r>
            <a:r>
              <a:rPr lang="ko-KR" altLang="en-US" sz="2600" b="1" kern="0" dirty="0" smtClean="0">
                <a:solidFill>
                  <a:srgbClr val="3F3F3F"/>
                </a:solidFill>
                <a:latin typeface="+mn-ea"/>
              </a:rPr>
              <a:t> 백 </a:t>
            </a:r>
            <a:endParaRPr lang="en-US" altLang="ko-KR" sz="2600" b="1" kern="0" dirty="0" smtClean="0">
              <a:solidFill>
                <a:srgbClr val="3F3F3F"/>
              </a:solidFill>
              <a:latin typeface="+mn-ea"/>
            </a:endParaRPr>
          </a:p>
          <a:p>
            <a:pPr algn="just" fontAlgn="base">
              <a:lnSpc>
                <a:spcPct val="160000"/>
              </a:lnSpc>
            </a:pPr>
            <a:r>
              <a:rPr lang="en-US" altLang="ko-KR" sz="2600" b="1" kern="0" dirty="0">
                <a:solidFill>
                  <a:srgbClr val="3F3F3F"/>
                </a:solidFill>
                <a:latin typeface="+mn-ea"/>
              </a:rPr>
              <a:t> </a:t>
            </a:r>
            <a:r>
              <a:rPr lang="en-US" altLang="ko-KR" sz="2600" b="1" kern="0" dirty="0" smtClean="0">
                <a:solidFill>
                  <a:srgbClr val="3F3F3F"/>
                </a:solidFill>
                <a:latin typeface="+mn-ea"/>
              </a:rPr>
              <a:t>       </a:t>
            </a:r>
            <a:r>
              <a:rPr lang="ko-KR" altLang="en-US" sz="2600" b="1" kern="0" dirty="0" smtClean="0">
                <a:solidFill>
                  <a:srgbClr val="3F3F3F"/>
                </a:solidFill>
                <a:latin typeface="+mn-ea"/>
              </a:rPr>
              <a:t>삽화 </a:t>
            </a:r>
            <a:r>
              <a:rPr lang="ko-KR" altLang="en-US" sz="2600" b="1" kern="0" dirty="0">
                <a:solidFill>
                  <a:srgbClr val="3F3F3F"/>
                </a:solidFill>
                <a:latin typeface="+mn-ea"/>
              </a:rPr>
              <a:t>포함</a:t>
            </a:r>
            <a:r>
              <a:rPr lang="en-US" altLang="ko-KR" sz="2600" b="1" kern="0" dirty="0">
                <a:solidFill>
                  <a:srgbClr val="3F3F3F"/>
                </a:solidFill>
                <a:latin typeface="+mn-ea"/>
              </a:rPr>
              <a:t>, </a:t>
            </a:r>
            <a:r>
              <a:rPr lang="ko-KR" altLang="en-US" sz="2600" b="1" kern="0" dirty="0" smtClean="0">
                <a:solidFill>
                  <a:srgbClr val="3F3F3F"/>
                </a:solidFill>
                <a:latin typeface="+mn-ea"/>
              </a:rPr>
              <a:t>각성상태</a:t>
            </a:r>
            <a:r>
              <a:rPr lang="en-US" altLang="ko-KR" sz="2600" b="1" kern="0" dirty="0">
                <a:solidFill>
                  <a:srgbClr val="3F3F3F"/>
                </a:solidFill>
                <a:latin typeface="+mn-ea"/>
              </a:rPr>
              <a:t>, </a:t>
            </a:r>
            <a:r>
              <a:rPr lang="ko-KR" altLang="en-US" sz="2600" b="1" kern="0" dirty="0">
                <a:solidFill>
                  <a:srgbClr val="3F3F3F"/>
                </a:solidFill>
                <a:latin typeface="+mn-ea"/>
              </a:rPr>
              <a:t>중독상태에서 발생 </a:t>
            </a:r>
            <a:r>
              <a:rPr lang="en-US" altLang="ko-KR" sz="2600" b="1" kern="0" dirty="0">
                <a:solidFill>
                  <a:srgbClr val="3F3F3F"/>
                </a:solidFill>
                <a:latin typeface="+mn-ea"/>
              </a:rPr>
              <a:t>(</a:t>
            </a:r>
            <a:r>
              <a:rPr lang="ko-KR" altLang="en-US" sz="2600" b="1" kern="0" dirty="0">
                <a:solidFill>
                  <a:srgbClr val="3F3F3F"/>
                </a:solidFill>
                <a:latin typeface="+mn-ea"/>
              </a:rPr>
              <a:t>아동 </a:t>
            </a:r>
            <a:r>
              <a:rPr lang="en-US" altLang="ko-KR" sz="2600" b="1" kern="0" dirty="0">
                <a:solidFill>
                  <a:srgbClr val="3F3F3F"/>
                </a:solidFill>
                <a:latin typeface="+mn-ea"/>
              </a:rPr>
              <a:t>: </a:t>
            </a:r>
            <a:r>
              <a:rPr lang="ko-KR" altLang="en-US" sz="2600" b="1" kern="0" dirty="0">
                <a:solidFill>
                  <a:srgbClr val="3F3F3F"/>
                </a:solidFill>
                <a:latin typeface="+mn-ea"/>
              </a:rPr>
              <a:t>외상</a:t>
            </a:r>
            <a:r>
              <a:rPr lang="en-US" altLang="ko-KR" sz="2600" b="1" kern="0" dirty="0">
                <a:solidFill>
                  <a:srgbClr val="3F3F3F"/>
                </a:solidFill>
                <a:latin typeface="+mn-ea"/>
              </a:rPr>
              <a:t>-</a:t>
            </a:r>
            <a:r>
              <a:rPr lang="ko-KR" altLang="en-US" sz="2600" b="1" kern="0" dirty="0">
                <a:solidFill>
                  <a:srgbClr val="3F3F3F"/>
                </a:solidFill>
                <a:latin typeface="+mn-ea"/>
              </a:rPr>
              <a:t>특이적 행동</a:t>
            </a:r>
            <a:r>
              <a:rPr lang="en-US" altLang="ko-KR" sz="2600" b="1" kern="0" dirty="0">
                <a:solidFill>
                  <a:srgbClr val="3F3F3F"/>
                </a:solidFill>
                <a:latin typeface="+mn-ea"/>
              </a:rPr>
              <a:t>)</a:t>
            </a:r>
            <a:endParaRPr lang="ko-KR" altLang="en-US" sz="2600" b="1" kern="0" spc="0" dirty="0">
              <a:solidFill>
                <a:srgbClr val="3F3F3F"/>
              </a:solidFill>
              <a:effectLst/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5774104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그룹 5"/>
          <p:cNvGrpSpPr/>
          <p:nvPr/>
        </p:nvGrpSpPr>
        <p:grpSpPr>
          <a:xfrm>
            <a:off x="863828" y="382131"/>
            <a:ext cx="6424605" cy="810466"/>
            <a:chOff x="918420" y="736979"/>
            <a:chExt cx="6424605" cy="810466"/>
          </a:xfrm>
        </p:grpSpPr>
        <p:sp>
          <p:nvSpPr>
            <p:cNvPr id="7" name="직사각형 6"/>
            <p:cNvSpPr/>
            <p:nvPr/>
          </p:nvSpPr>
          <p:spPr>
            <a:xfrm>
              <a:off x="918420" y="1421328"/>
              <a:ext cx="6424605" cy="126117"/>
            </a:xfrm>
            <a:prstGeom prst="rect">
              <a:avLst/>
            </a:prstGeom>
            <a:solidFill>
              <a:srgbClr val="9EB9C5"/>
            </a:solidFill>
            <a:ln>
              <a:solidFill>
                <a:srgbClr val="9EB9C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918420" y="736979"/>
              <a:ext cx="4909174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3600" dirty="0" smtClean="0">
                  <a:latin typeface="HY견고딕" panose="02030600000101010101" pitchFamily="18" charset="-127"/>
                  <a:ea typeface="HY견고딕" panose="02030600000101010101" pitchFamily="18" charset="-127"/>
                </a:rPr>
                <a:t>진 단 기 준</a:t>
              </a:r>
              <a:endParaRPr lang="ko-KR" altLang="en-US" sz="3600" dirty="0">
                <a:latin typeface="HY견고딕" panose="02030600000101010101" pitchFamily="18" charset="-127"/>
                <a:ea typeface="HY견고딕" panose="02030600000101010101" pitchFamily="18" charset="-127"/>
              </a:endParaRPr>
            </a:p>
          </p:txBody>
        </p:sp>
      </p:grpSp>
      <p:sp>
        <p:nvSpPr>
          <p:cNvPr id="9" name="직사각형 8"/>
          <p:cNvSpPr/>
          <p:nvPr/>
        </p:nvSpPr>
        <p:spPr>
          <a:xfrm>
            <a:off x="696035" y="1528548"/>
            <a:ext cx="10822675" cy="33239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 fontAlgn="base">
              <a:lnSpc>
                <a:spcPct val="150000"/>
              </a:lnSpc>
              <a:buFontTx/>
              <a:buChar char="-"/>
            </a:pPr>
            <a:r>
              <a:rPr lang="ko-KR" altLang="en-US" sz="2800" b="1" dirty="0" smtClean="0">
                <a:solidFill>
                  <a:srgbClr val="3F3F3F"/>
                </a:solidFill>
                <a:latin typeface="+mn-ea"/>
                <a:cs typeface="함초롬바탕" panose="02030504000101010101" pitchFamily="18" charset="-127"/>
              </a:rPr>
              <a:t>심리적 </a:t>
            </a:r>
            <a:r>
              <a:rPr lang="ko-KR" altLang="en-US" sz="2800" b="1" dirty="0">
                <a:solidFill>
                  <a:srgbClr val="3F3F3F"/>
                </a:solidFill>
                <a:latin typeface="+mn-ea"/>
                <a:cs typeface="함초롬바탕" panose="02030504000101010101" pitchFamily="18" charset="-127"/>
              </a:rPr>
              <a:t>고통 </a:t>
            </a:r>
            <a:r>
              <a:rPr lang="en-US" altLang="ko-KR" sz="2800" b="1" dirty="0">
                <a:solidFill>
                  <a:srgbClr val="3F3F3F"/>
                </a:solidFill>
                <a:latin typeface="+mn-ea"/>
                <a:cs typeface="함초롬바탕" panose="02030504000101010101" pitchFamily="18" charset="-127"/>
              </a:rPr>
              <a:t>: </a:t>
            </a:r>
            <a:r>
              <a:rPr lang="ko-KR" altLang="en-US" sz="2800" b="1" dirty="0">
                <a:solidFill>
                  <a:srgbClr val="3F3F3F"/>
                </a:solidFill>
                <a:latin typeface="+mn-ea"/>
                <a:cs typeface="함초롬바탕" panose="02030504000101010101" pitchFamily="18" charset="-127"/>
              </a:rPr>
              <a:t>외상사건의 일면과 유사</a:t>
            </a:r>
            <a:r>
              <a:rPr lang="en-US" altLang="ko-KR" sz="2800" b="1" dirty="0">
                <a:solidFill>
                  <a:srgbClr val="3F3F3F"/>
                </a:solidFill>
                <a:latin typeface="+mn-ea"/>
                <a:cs typeface="함초롬바탕" panose="02030504000101010101" pitchFamily="18" charset="-127"/>
              </a:rPr>
              <a:t>, </a:t>
            </a:r>
            <a:r>
              <a:rPr lang="ko-KR" altLang="en-US" sz="2800" b="1" dirty="0">
                <a:solidFill>
                  <a:srgbClr val="3F3F3F"/>
                </a:solidFill>
                <a:latin typeface="+mn-ea"/>
                <a:cs typeface="함초롬바탕" panose="02030504000101010101" pitchFamily="18" charset="-127"/>
              </a:rPr>
              <a:t>상징하는 내적</a:t>
            </a:r>
            <a:r>
              <a:rPr lang="en-US" altLang="ko-KR" sz="2800" b="1" dirty="0">
                <a:solidFill>
                  <a:srgbClr val="3F3F3F"/>
                </a:solidFill>
                <a:latin typeface="+mn-ea"/>
                <a:cs typeface="함초롬바탕" panose="02030504000101010101" pitchFamily="18" charset="-127"/>
              </a:rPr>
              <a:t>, </a:t>
            </a:r>
            <a:r>
              <a:rPr lang="ko-KR" altLang="en-US" sz="2800" b="1" dirty="0" smtClean="0">
                <a:solidFill>
                  <a:srgbClr val="3F3F3F"/>
                </a:solidFill>
                <a:latin typeface="+mn-ea"/>
                <a:cs typeface="함초롬바탕" panose="02030504000101010101" pitchFamily="18" charset="-127"/>
              </a:rPr>
              <a:t>외부적</a:t>
            </a:r>
            <a:endParaRPr lang="en-US" altLang="ko-KR" sz="2800" b="1" dirty="0" smtClean="0">
              <a:solidFill>
                <a:srgbClr val="3F3F3F"/>
              </a:solidFill>
              <a:latin typeface="+mn-ea"/>
              <a:cs typeface="함초롬바탕" panose="02030504000101010101" pitchFamily="18" charset="-127"/>
            </a:endParaRPr>
          </a:p>
          <a:p>
            <a:pPr fontAlgn="base">
              <a:lnSpc>
                <a:spcPct val="150000"/>
              </a:lnSpc>
            </a:pPr>
            <a:r>
              <a:rPr lang="en-US" altLang="ko-KR" sz="2800" b="1" dirty="0" smtClean="0">
                <a:solidFill>
                  <a:srgbClr val="3F3F3F"/>
                </a:solidFill>
                <a:latin typeface="+mn-ea"/>
                <a:cs typeface="함초롬바탕" panose="02030504000101010101" pitchFamily="18" charset="-127"/>
              </a:rPr>
              <a:t>                    </a:t>
            </a:r>
            <a:r>
              <a:rPr lang="ko-KR" altLang="en-US" sz="2800" b="1" dirty="0" smtClean="0">
                <a:solidFill>
                  <a:srgbClr val="3F3F3F"/>
                </a:solidFill>
                <a:latin typeface="+mn-ea"/>
                <a:cs typeface="함초롬바탕" panose="02030504000101010101" pitchFamily="18" charset="-127"/>
              </a:rPr>
              <a:t> 단서에 </a:t>
            </a:r>
            <a:r>
              <a:rPr lang="ko-KR" altLang="en-US" sz="2800" b="1" dirty="0">
                <a:solidFill>
                  <a:srgbClr val="3F3F3F"/>
                </a:solidFill>
                <a:latin typeface="+mn-ea"/>
                <a:cs typeface="함초롬바탕" panose="02030504000101010101" pitchFamily="18" charset="-127"/>
              </a:rPr>
              <a:t>노출될 때 강한 심리적 </a:t>
            </a:r>
            <a:r>
              <a:rPr lang="ko-KR" altLang="en-US" sz="2800" b="1" dirty="0" smtClean="0">
                <a:solidFill>
                  <a:srgbClr val="3F3F3F"/>
                </a:solidFill>
                <a:latin typeface="+mn-ea"/>
                <a:cs typeface="함초롬바탕" panose="02030504000101010101" pitchFamily="18" charset="-127"/>
              </a:rPr>
              <a:t>고통</a:t>
            </a:r>
            <a:endParaRPr lang="en-US" altLang="ko-KR" sz="2800" b="1" dirty="0" smtClean="0">
              <a:solidFill>
                <a:srgbClr val="3F3F3F"/>
              </a:solidFill>
              <a:latin typeface="+mn-ea"/>
              <a:cs typeface="함초롬바탕" panose="02030504000101010101" pitchFamily="18" charset="-127"/>
            </a:endParaRPr>
          </a:p>
          <a:p>
            <a:pPr fontAlgn="base">
              <a:lnSpc>
                <a:spcPct val="150000"/>
              </a:lnSpc>
            </a:pPr>
            <a:endParaRPr lang="en-US" altLang="ko-KR" sz="2800" b="1" dirty="0" smtClean="0">
              <a:solidFill>
                <a:srgbClr val="3F3F3F"/>
              </a:solidFill>
              <a:latin typeface="+mn-ea"/>
              <a:cs typeface="함초롬바탕" panose="02030504000101010101" pitchFamily="18" charset="-127"/>
            </a:endParaRPr>
          </a:p>
          <a:p>
            <a:pPr marL="457200" indent="-457200" fontAlgn="base">
              <a:lnSpc>
                <a:spcPct val="150000"/>
              </a:lnSpc>
              <a:buFontTx/>
              <a:buChar char="-"/>
            </a:pPr>
            <a:r>
              <a:rPr lang="ko-KR" altLang="en-US" sz="2800" b="1" dirty="0" smtClean="0">
                <a:solidFill>
                  <a:srgbClr val="3F3F3F"/>
                </a:solidFill>
                <a:latin typeface="+mn-ea"/>
                <a:cs typeface="함초롬바탕" panose="02030504000101010101" pitchFamily="18" charset="-127"/>
              </a:rPr>
              <a:t>생리적 </a:t>
            </a:r>
            <a:r>
              <a:rPr lang="ko-KR" altLang="en-US" sz="2800" b="1" dirty="0">
                <a:solidFill>
                  <a:srgbClr val="3F3F3F"/>
                </a:solidFill>
                <a:latin typeface="+mn-ea"/>
                <a:cs typeface="함초롬바탕" panose="02030504000101010101" pitchFamily="18" charset="-127"/>
              </a:rPr>
              <a:t>반응 </a:t>
            </a:r>
            <a:r>
              <a:rPr lang="en-US" altLang="ko-KR" sz="2800" b="1" dirty="0">
                <a:solidFill>
                  <a:srgbClr val="3F3F3F"/>
                </a:solidFill>
                <a:latin typeface="+mn-ea"/>
                <a:cs typeface="함초롬바탕" panose="02030504000101010101" pitchFamily="18" charset="-127"/>
              </a:rPr>
              <a:t>: </a:t>
            </a:r>
            <a:r>
              <a:rPr lang="ko-KR" altLang="en-US" sz="2800" b="1" dirty="0">
                <a:solidFill>
                  <a:srgbClr val="3F3F3F"/>
                </a:solidFill>
                <a:latin typeface="+mn-ea"/>
                <a:cs typeface="함초롬바탕" panose="02030504000101010101" pitchFamily="18" charset="-127"/>
              </a:rPr>
              <a:t>외상사건의 일면과 유사</a:t>
            </a:r>
            <a:r>
              <a:rPr lang="en-US" altLang="ko-KR" sz="2800" b="1" dirty="0">
                <a:solidFill>
                  <a:srgbClr val="3F3F3F"/>
                </a:solidFill>
                <a:latin typeface="+mn-ea"/>
                <a:cs typeface="함초롬바탕" panose="02030504000101010101" pitchFamily="18" charset="-127"/>
              </a:rPr>
              <a:t>, </a:t>
            </a:r>
            <a:r>
              <a:rPr lang="ko-KR" altLang="en-US" sz="2800" b="1" dirty="0">
                <a:solidFill>
                  <a:srgbClr val="3F3F3F"/>
                </a:solidFill>
                <a:latin typeface="+mn-ea"/>
                <a:cs typeface="함초롬바탕" panose="02030504000101010101" pitchFamily="18" charset="-127"/>
              </a:rPr>
              <a:t>상징하는 내적</a:t>
            </a:r>
            <a:r>
              <a:rPr lang="en-US" altLang="ko-KR" sz="2800" b="1" dirty="0">
                <a:solidFill>
                  <a:srgbClr val="3F3F3F"/>
                </a:solidFill>
                <a:latin typeface="+mn-ea"/>
                <a:cs typeface="함초롬바탕" panose="02030504000101010101" pitchFamily="18" charset="-127"/>
              </a:rPr>
              <a:t>, </a:t>
            </a:r>
            <a:r>
              <a:rPr lang="ko-KR" altLang="en-US" sz="2800" b="1" dirty="0" smtClean="0">
                <a:solidFill>
                  <a:srgbClr val="3F3F3F"/>
                </a:solidFill>
                <a:latin typeface="+mn-ea"/>
                <a:cs typeface="함초롬바탕" panose="02030504000101010101" pitchFamily="18" charset="-127"/>
              </a:rPr>
              <a:t>외부적</a:t>
            </a:r>
            <a:endParaRPr lang="en-US" altLang="ko-KR" sz="2800" b="1" dirty="0" smtClean="0">
              <a:solidFill>
                <a:srgbClr val="3F3F3F"/>
              </a:solidFill>
              <a:latin typeface="+mn-ea"/>
              <a:cs typeface="함초롬바탕" panose="02030504000101010101" pitchFamily="18" charset="-127"/>
            </a:endParaRPr>
          </a:p>
          <a:p>
            <a:pPr fontAlgn="base">
              <a:lnSpc>
                <a:spcPct val="150000"/>
              </a:lnSpc>
            </a:pPr>
            <a:r>
              <a:rPr lang="en-US" altLang="ko-KR" sz="2800" b="1" dirty="0">
                <a:solidFill>
                  <a:srgbClr val="3F3F3F"/>
                </a:solidFill>
                <a:latin typeface="+mn-ea"/>
                <a:cs typeface="함초롬바탕" panose="02030504000101010101" pitchFamily="18" charset="-127"/>
              </a:rPr>
              <a:t> </a:t>
            </a:r>
            <a:r>
              <a:rPr lang="en-US" altLang="ko-KR" sz="2800" b="1" dirty="0" smtClean="0">
                <a:solidFill>
                  <a:srgbClr val="3F3F3F"/>
                </a:solidFill>
                <a:latin typeface="+mn-ea"/>
                <a:cs typeface="함초롬바탕" panose="02030504000101010101" pitchFamily="18" charset="-127"/>
              </a:rPr>
              <a:t>                     </a:t>
            </a:r>
            <a:r>
              <a:rPr lang="ko-KR" altLang="en-US" sz="2800" b="1" dirty="0" smtClean="0">
                <a:solidFill>
                  <a:srgbClr val="3F3F3F"/>
                </a:solidFill>
                <a:latin typeface="+mn-ea"/>
                <a:cs typeface="함초롬바탕" panose="02030504000101010101" pitchFamily="18" charset="-127"/>
              </a:rPr>
              <a:t>단서 </a:t>
            </a:r>
            <a:r>
              <a:rPr lang="ko-KR" altLang="en-US" sz="2800" b="1" dirty="0">
                <a:solidFill>
                  <a:srgbClr val="3F3F3F"/>
                </a:solidFill>
                <a:latin typeface="+mn-ea"/>
                <a:cs typeface="함초롬바탕" panose="02030504000101010101" pitchFamily="18" charset="-127"/>
              </a:rPr>
              <a:t>노출될 때 강한 생리적 반응</a:t>
            </a:r>
          </a:p>
        </p:txBody>
      </p:sp>
    </p:spTree>
    <p:extLst>
      <p:ext uri="{BB962C8B-B14F-4D97-AF65-F5344CB8AC3E}">
        <p14:creationId xmlns:p14="http://schemas.microsoft.com/office/powerpoint/2010/main" val="21846211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그룹 4"/>
          <p:cNvGrpSpPr/>
          <p:nvPr/>
        </p:nvGrpSpPr>
        <p:grpSpPr>
          <a:xfrm>
            <a:off x="863828" y="382131"/>
            <a:ext cx="6424605" cy="810466"/>
            <a:chOff x="918420" y="736979"/>
            <a:chExt cx="6424605" cy="810466"/>
          </a:xfrm>
        </p:grpSpPr>
        <p:sp>
          <p:nvSpPr>
            <p:cNvPr id="6" name="직사각형 5"/>
            <p:cNvSpPr/>
            <p:nvPr/>
          </p:nvSpPr>
          <p:spPr>
            <a:xfrm>
              <a:off x="918420" y="1421328"/>
              <a:ext cx="6424605" cy="126117"/>
            </a:xfrm>
            <a:prstGeom prst="rect">
              <a:avLst/>
            </a:prstGeom>
            <a:solidFill>
              <a:srgbClr val="9EB9C5"/>
            </a:solidFill>
            <a:ln>
              <a:solidFill>
                <a:srgbClr val="9EB9C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918420" y="736979"/>
              <a:ext cx="4909174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3600" dirty="0" smtClean="0">
                  <a:latin typeface="HY견고딕" panose="02030600000101010101" pitchFamily="18" charset="-127"/>
                  <a:ea typeface="HY견고딕" panose="02030600000101010101" pitchFamily="18" charset="-127"/>
                </a:rPr>
                <a:t>진 단 기 준</a:t>
              </a:r>
              <a:endParaRPr lang="ko-KR" altLang="en-US" sz="3600" dirty="0">
                <a:latin typeface="HY견고딕" panose="02030600000101010101" pitchFamily="18" charset="-127"/>
                <a:ea typeface="HY견고딕" panose="02030600000101010101" pitchFamily="18" charset="-127"/>
              </a:endParaRPr>
            </a:p>
          </p:txBody>
        </p:sp>
      </p:grpSp>
      <p:sp>
        <p:nvSpPr>
          <p:cNvPr id="8" name="직사각형 7"/>
          <p:cNvSpPr/>
          <p:nvPr/>
        </p:nvSpPr>
        <p:spPr>
          <a:xfrm>
            <a:off x="863827" y="1446663"/>
            <a:ext cx="10409223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lnSpc>
                <a:spcPct val="150000"/>
              </a:lnSpc>
            </a:pPr>
            <a:r>
              <a:rPr lang="en-US" altLang="ko-KR" sz="2800" b="1" dirty="0">
                <a:solidFill>
                  <a:srgbClr val="3F3F3F"/>
                </a:solidFill>
                <a:latin typeface="+mn-ea"/>
                <a:cs typeface="함초롬바탕" panose="02030504000101010101" pitchFamily="18" charset="-127"/>
              </a:rPr>
              <a:t>3) </a:t>
            </a:r>
            <a:r>
              <a:rPr lang="ko-KR" altLang="en-US" sz="2800" b="1" dirty="0">
                <a:solidFill>
                  <a:srgbClr val="3F3F3F"/>
                </a:solidFill>
                <a:latin typeface="+mn-ea"/>
                <a:cs typeface="함초롬바탕" panose="02030504000101010101" pitchFamily="18" charset="-127"/>
              </a:rPr>
              <a:t>외상 연관 자극에 지속적 회피</a:t>
            </a:r>
          </a:p>
          <a:p>
            <a:pPr marL="457200" indent="-457200" fontAlgn="base">
              <a:lnSpc>
                <a:spcPct val="150000"/>
              </a:lnSpc>
              <a:buFontTx/>
              <a:buChar char="-"/>
            </a:pPr>
            <a:r>
              <a:rPr lang="ko-KR" altLang="en-US" sz="2800" b="1" dirty="0" smtClean="0">
                <a:solidFill>
                  <a:srgbClr val="3F3F3F"/>
                </a:solidFill>
                <a:latin typeface="+mn-ea"/>
                <a:cs typeface="함초롬바탕" panose="02030504000101010101" pitchFamily="18" charset="-127"/>
              </a:rPr>
              <a:t>회피 </a:t>
            </a:r>
            <a:r>
              <a:rPr lang="en-US" altLang="ko-KR" sz="2800" b="1" dirty="0">
                <a:solidFill>
                  <a:srgbClr val="3F3F3F"/>
                </a:solidFill>
                <a:latin typeface="+mn-ea"/>
                <a:cs typeface="함초롬바탕" panose="02030504000101010101" pitchFamily="18" charset="-127"/>
              </a:rPr>
              <a:t>: </a:t>
            </a:r>
            <a:r>
              <a:rPr lang="ko-KR" altLang="en-US" sz="2800" b="1" dirty="0">
                <a:solidFill>
                  <a:srgbClr val="3F3F3F"/>
                </a:solidFill>
                <a:latin typeface="+mn-ea"/>
                <a:cs typeface="함초롬바탕" panose="02030504000101010101" pitchFamily="18" charset="-127"/>
              </a:rPr>
              <a:t>외상과 관련된 자극에 </a:t>
            </a:r>
            <a:r>
              <a:rPr lang="ko-KR" altLang="en-US" sz="2800" b="1" dirty="0" err="1">
                <a:solidFill>
                  <a:srgbClr val="3F3F3F"/>
                </a:solidFill>
                <a:latin typeface="+mn-ea"/>
                <a:cs typeface="함초롬바탕" panose="02030504000101010101" pitchFamily="18" charset="-127"/>
              </a:rPr>
              <a:t>자속적</a:t>
            </a:r>
            <a:r>
              <a:rPr lang="ko-KR" altLang="en-US" sz="2800" b="1" dirty="0">
                <a:solidFill>
                  <a:srgbClr val="3F3F3F"/>
                </a:solidFill>
                <a:latin typeface="+mn-ea"/>
                <a:cs typeface="함초롬바탕" panose="02030504000101010101" pitchFamily="18" charset="-127"/>
              </a:rPr>
              <a:t> 회피로 외상과 관련된 사고</a:t>
            </a:r>
            <a:r>
              <a:rPr lang="en-US" altLang="ko-KR" sz="2800" b="1" dirty="0" smtClean="0">
                <a:solidFill>
                  <a:srgbClr val="3F3F3F"/>
                </a:solidFill>
                <a:latin typeface="+mn-ea"/>
                <a:cs typeface="함초롬바탕" panose="02030504000101010101" pitchFamily="18" charset="-127"/>
              </a:rPr>
              <a:t>, </a:t>
            </a:r>
            <a:r>
              <a:rPr lang="ko-KR" altLang="en-US" sz="2800" b="1" dirty="0">
                <a:solidFill>
                  <a:srgbClr val="3F3F3F"/>
                </a:solidFill>
                <a:latin typeface="+mn-ea"/>
                <a:cs typeface="함초롬바탕" panose="02030504000101010101" pitchFamily="18" charset="-127"/>
              </a:rPr>
              <a:t>느낌</a:t>
            </a:r>
            <a:r>
              <a:rPr lang="en-US" altLang="ko-KR" sz="2800" b="1" dirty="0">
                <a:solidFill>
                  <a:srgbClr val="3F3F3F"/>
                </a:solidFill>
                <a:latin typeface="+mn-ea"/>
                <a:cs typeface="함초롬바탕" panose="02030504000101010101" pitchFamily="18" charset="-127"/>
              </a:rPr>
              <a:t>, </a:t>
            </a:r>
            <a:r>
              <a:rPr lang="ko-KR" altLang="en-US" sz="2800" b="1" dirty="0">
                <a:solidFill>
                  <a:srgbClr val="3F3F3F"/>
                </a:solidFill>
                <a:latin typeface="+mn-ea"/>
                <a:cs typeface="함초롬바탕" panose="02030504000101010101" pitchFamily="18" charset="-127"/>
              </a:rPr>
              <a:t>대화를 피하려는 노력</a:t>
            </a:r>
          </a:p>
          <a:p>
            <a:pPr marL="457200" indent="-457200" fontAlgn="base">
              <a:lnSpc>
                <a:spcPct val="150000"/>
              </a:lnSpc>
              <a:buFontTx/>
              <a:buChar char="-"/>
            </a:pPr>
            <a:r>
              <a:rPr lang="ko-KR" altLang="en-US" sz="2800" b="1" dirty="0" smtClean="0">
                <a:solidFill>
                  <a:srgbClr val="3F3F3F"/>
                </a:solidFill>
                <a:latin typeface="+mn-ea"/>
                <a:cs typeface="함초롬바탕" panose="02030504000101010101" pitchFamily="18" charset="-127"/>
              </a:rPr>
              <a:t>회상 </a:t>
            </a:r>
            <a:r>
              <a:rPr lang="en-US" altLang="ko-KR" sz="2800" b="1" dirty="0">
                <a:solidFill>
                  <a:srgbClr val="3F3F3F"/>
                </a:solidFill>
                <a:latin typeface="+mn-ea"/>
                <a:cs typeface="함초롬바탕" panose="02030504000101010101" pitchFamily="18" charset="-127"/>
              </a:rPr>
              <a:t>: </a:t>
            </a:r>
            <a:r>
              <a:rPr lang="ko-KR" altLang="en-US" sz="2800" b="1" dirty="0">
                <a:solidFill>
                  <a:srgbClr val="3F3F3F"/>
                </a:solidFill>
                <a:latin typeface="+mn-ea"/>
                <a:cs typeface="함초롬바탕" panose="02030504000101010101" pitchFamily="18" charset="-127"/>
              </a:rPr>
              <a:t>외상에 대한 외상을 일으키는 활동</a:t>
            </a:r>
            <a:r>
              <a:rPr lang="en-US" altLang="ko-KR" sz="2800" b="1" dirty="0">
                <a:solidFill>
                  <a:srgbClr val="3F3F3F"/>
                </a:solidFill>
                <a:latin typeface="+mn-ea"/>
                <a:cs typeface="함초롬바탕" panose="02030504000101010101" pitchFamily="18" charset="-127"/>
              </a:rPr>
              <a:t>, </a:t>
            </a:r>
            <a:r>
              <a:rPr lang="ko-KR" altLang="en-US" sz="2800" b="1" dirty="0">
                <a:solidFill>
                  <a:srgbClr val="3F3F3F"/>
                </a:solidFill>
                <a:latin typeface="+mn-ea"/>
                <a:cs typeface="함초롬바탕" panose="02030504000101010101" pitchFamily="18" charset="-127"/>
              </a:rPr>
              <a:t>장소</a:t>
            </a:r>
            <a:r>
              <a:rPr lang="en-US" altLang="ko-KR" sz="2800" b="1" dirty="0">
                <a:solidFill>
                  <a:srgbClr val="3F3F3F"/>
                </a:solidFill>
                <a:latin typeface="+mn-ea"/>
                <a:cs typeface="함초롬바탕" panose="02030504000101010101" pitchFamily="18" charset="-127"/>
              </a:rPr>
              <a:t>, </a:t>
            </a:r>
            <a:r>
              <a:rPr lang="ko-KR" altLang="en-US" sz="2800" b="1" dirty="0">
                <a:solidFill>
                  <a:srgbClr val="3F3F3F"/>
                </a:solidFill>
                <a:latin typeface="+mn-ea"/>
                <a:cs typeface="함초롬바탕" panose="02030504000101010101" pitchFamily="18" charset="-127"/>
              </a:rPr>
              <a:t>사람을 </a:t>
            </a:r>
            <a:r>
              <a:rPr lang="ko-KR" altLang="en-US" sz="2800" b="1" dirty="0" smtClean="0">
                <a:solidFill>
                  <a:srgbClr val="3F3F3F"/>
                </a:solidFill>
                <a:latin typeface="+mn-ea"/>
                <a:cs typeface="함초롬바탕" panose="02030504000101010101" pitchFamily="18" charset="-127"/>
              </a:rPr>
              <a:t>피하려는 </a:t>
            </a:r>
            <a:r>
              <a:rPr lang="ko-KR" altLang="en-US" sz="2800" b="1" dirty="0">
                <a:solidFill>
                  <a:srgbClr val="3F3F3F"/>
                </a:solidFill>
                <a:latin typeface="+mn-ea"/>
                <a:cs typeface="함초롬바탕" panose="02030504000101010101" pitchFamily="18" charset="-127"/>
              </a:rPr>
              <a:t>노력</a:t>
            </a:r>
          </a:p>
          <a:p>
            <a:pPr fontAlgn="base">
              <a:lnSpc>
                <a:spcPct val="150000"/>
              </a:lnSpc>
            </a:pPr>
            <a:r>
              <a:rPr lang="en-US" altLang="ko-KR" sz="2800" b="1" dirty="0">
                <a:solidFill>
                  <a:srgbClr val="3F3F3F"/>
                </a:solidFill>
                <a:latin typeface="+mn-ea"/>
                <a:cs typeface="함초롬바탕" panose="02030504000101010101" pitchFamily="18" charset="-127"/>
              </a:rPr>
              <a:t>- </a:t>
            </a:r>
            <a:r>
              <a:rPr lang="ko-KR" altLang="en-US" sz="2800" b="1" dirty="0" smtClean="0">
                <a:solidFill>
                  <a:srgbClr val="3F3F3F"/>
                </a:solidFill>
                <a:latin typeface="+mn-ea"/>
                <a:cs typeface="함초롬바탕" panose="02030504000101010101" pitchFamily="18" charset="-127"/>
              </a:rPr>
              <a:t>회상 못함 </a:t>
            </a:r>
            <a:r>
              <a:rPr lang="en-US" altLang="ko-KR" sz="2800" b="1" dirty="0">
                <a:solidFill>
                  <a:srgbClr val="3F3F3F"/>
                </a:solidFill>
                <a:latin typeface="+mn-ea"/>
                <a:cs typeface="함초롬바탕" panose="02030504000101010101" pitchFamily="18" charset="-127"/>
              </a:rPr>
              <a:t>: </a:t>
            </a:r>
            <a:r>
              <a:rPr lang="ko-KR" altLang="en-US" sz="2800" b="1" dirty="0">
                <a:solidFill>
                  <a:srgbClr val="3F3F3F"/>
                </a:solidFill>
                <a:latin typeface="+mn-ea"/>
                <a:cs typeface="함초롬바탕" panose="02030504000101010101" pitchFamily="18" charset="-127"/>
              </a:rPr>
              <a:t>외상의 중요한 측면을 회상할 수 없음</a:t>
            </a:r>
          </a:p>
        </p:txBody>
      </p:sp>
    </p:spTree>
    <p:extLst>
      <p:ext uri="{BB962C8B-B14F-4D97-AF65-F5344CB8AC3E}">
        <p14:creationId xmlns:p14="http://schemas.microsoft.com/office/powerpoint/2010/main" val="36412210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그룹 4"/>
          <p:cNvGrpSpPr/>
          <p:nvPr/>
        </p:nvGrpSpPr>
        <p:grpSpPr>
          <a:xfrm>
            <a:off x="863828" y="382131"/>
            <a:ext cx="6424605" cy="810466"/>
            <a:chOff x="918420" y="736979"/>
            <a:chExt cx="6424605" cy="810466"/>
          </a:xfrm>
        </p:grpSpPr>
        <p:sp>
          <p:nvSpPr>
            <p:cNvPr id="6" name="직사각형 5"/>
            <p:cNvSpPr/>
            <p:nvPr/>
          </p:nvSpPr>
          <p:spPr>
            <a:xfrm>
              <a:off x="918420" y="1421328"/>
              <a:ext cx="6424605" cy="126117"/>
            </a:xfrm>
            <a:prstGeom prst="rect">
              <a:avLst/>
            </a:prstGeom>
            <a:solidFill>
              <a:srgbClr val="9EB9C5"/>
            </a:solidFill>
            <a:ln>
              <a:solidFill>
                <a:srgbClr val="9EB9C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918420" y="736979"/>
              <a:ext cx="4909174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3600" dirty="0" smtClean="0">
                  <a:latin typeface="HY견고딕" panose="02030600000101010101" pitchFamily="18" charset="-127"/>
                  <a:ea typeface="HY견고딕" panose="02030600000101010101" pitchFamily="18" charset="-127"/>
                </a:rPr>
                <a:t>진 단 기 준</a:t>
              </a:r>
              <a:endParaRPr lang="ko-KR" altLang="en-US" sz="3600" dirty="0">
                <a:latin typeface="HY견고딕" panose="02030600000101010101" pitchFamily="18" charset="-127"/>
                <a:ea typeface="HY견고딕" panose="02030600000101010101" pitchFamily="18" charset="-127"/>
              </a:endParaRPr>
            </a:p>
          </p:txBody>
        </p:sp>
      </p:grpSp>
      <p:sp>
        <p:nvSpPr>
          <p:cNvPr id="8" name="직사각형 7"/>
          <p:cNvSpPr/>
          <p:nvPr/>
        </p:nvSpPr>
        <p:spPr>
          <a:xfrm>
            <a:off x="764275" y="1405719"/>
            <a:ext cx="10617958" cy="46166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lnSpc>
                <a:spcPct val="150000"/>
              </a:lnSpc>
            </a:pPr>
            <a:r>
              <a:rPr lang="en-US" altLang="ko-KR" sz="2800" b="1" dirty="0">
                <a:solidFill>
                  <a:srgbClr val="3F3F3F"/>
                </a:solidFill>
                <a:latin typeface="+mn-ea"/>
                <a:cs typeface="함초롬바탕" panose="02030504000101010101" pitchFamily="18" charset="-127"/>
              </a:rPr>
              <a:t>4) </a:t>
            </a:r>
            <a:r>
              <a:rPr lang="ko-KR" altLang="en-US" sz="2800" b="1" dirty="0">
                <a:solidFill>
                  <a:srgbClr val="3F3F3F"/>
                </a:solidFill>
                <a:latin typeface="+mn-ea"/>
                <a:cs typeface="함초롬바탕" panose="02030504000101010101" pitchFamily="18" charset="-127"/>
              </a:rPr>
              <a:t>일반적 반응의 둔화</a:t>
            </a:r>
          </a:p>
          <a:p>
            <a:pPr fontAlgn="base">
              <a:lnSpc>
                <a:spcPct val="150000"/>
              </a:lnSpc>
            </a:pPr>
            <a:r>
              <a:rPr lang="en-US" altLang="ko-KR" sz="2800" b="1" dirty="0">
                <a:solidFill>
                  <a:srgbClr val="3F3F3F"/>
                </a:solidFill>
                <a:latin typeface="+mn-ea"/>
                <a:cs typeface="함초롬바탕" panose="02030504000101010101" pitchFamily="18" charset="-127"/>
              </a:rPr>
              <a:t>- </a:t>
            </a:r>
            <a:r>
              <a:rPr lang="ko-KR" altLang="en-US" sz="2800" b="1" dirty="0">
                <a:solidFill>
                  <a:srgbClr val="3F3F3F"/>
                </a:solidFill>
                <a:latin typeface="+mn-ea"/>
                <a:cs typeface="함초롬바탕" panose="02030504000101010101" pitchFamily="18" charset="-127"/>
              </a:rPr>
              <a:t>참여 감소 </a:t>
            </a:r>
            <a:r>
              <a:rPr lang="en-US" altLang="ko-KR" sz="2800" b="1" dirty="0">
                <a:solidFill>
                  <a:srgbClr val="3F3F3F"/>
                </a:solidFill>
                <a:latin typeface="+mn-ea"/>
                <a:cs typeface="함초롬바탕" panose="02030504000101010101" pitchFamily="18" charset="-127"/>
              </a:rPr>
              <a:t>: </a:t>
            </a:r>
            <a:r>
              <a:rPr lang="ko-KR" altLang="en-US" sz="2800" b="1" dirty="0">
                <a:solidFill>
                  <a:srgbClr val="3F3F3F"/>
                </a:solidFill>
                <a:latin typeface="+mn-ea"/>
                <a:cs typeface="함초롬바탕" panose="02030504000101010101" pitchFamily="18" charset="-127"/>
              </a:rPr>
              <a:t>중요한 활동에 대한 흥미</a:t>
            </a:r>
            <a:r>
              <a:rPr lang="en-US" altLang="ko-KR" sz="2800" b="1" dirty="0">
                <a:solidFill>
                  <a:srgbClr val="3F3F3F"/>
                </a:solidFill>
                <a:latin typeface="+mn-ea"/>
                <a:cs typeface="함초롬바탕" panose="02030504000101010101" pitchFamily="18" charset="-127"/>
              </a:rPr>
              <a:t>, </a:t>
            </a:r>
            <a:r>
              <a:rPr lang="ko-KR" altLang="en-US" sz="2800" b="1" dirty="0">
                <a:solidFill>
                  <a:srgbClr val="3F3F3F"/>
                </a:solidFill>
                <a:latin typeface="+mn-ea"/>
                <a:cs typeface="함초롬바탕" panose="02030504000101010101" pitchFamily="18" charset="-127"/>
              </a:rPr>
              <a:t>참여의 현저한 감소</a:t>
            </a:r>
          </a:p>
          <a:p>
            <a:pPr fontAlgn="base">
              <a:lnSpc>
                <a:spcPct val="150000"/>
              </a:lnSpc>
            </a:pPr>
            <a:r>
              <a:rPr lang="en-US" altLang="ko-KR" sz="2800" b="1" dirty="0">
                <a:solidFill>
                  <a:srgbClr val="3F3F3F"/>
                </a:solidFill>
                <a:latin typeface="+mn-ea"/>
                <a:cs typeface="함초롬바탕" panose="02030504000101010101" pitchFamily="18" charset="-127"/>
              </a:rPr>
              <a:t>- </a:t>
            </a:r>
            <a:r>
              <a:rPr lang="ko-KR" altLang="en-US" sz="2800" b="1" dirty="0" smtClean="0">
                <a:solidFill>
                  <a:srgbClr val="3F3F3F"/>
                </a:solidFill>
                <a:latin typeface="+mn-ea"/>
                <a:cs typeface="함초롬바탕" panose="02030504000101010101" pitchFamily="18" charset="-127"/>
              </a:rPr>
              <a:t>격 리 </a:t>
            </a:r>
            <a:r>
              <a:rPr lang="en-US" altLang="ko-KR" sz="2800" b="1" dirty="0">
                <a:solidFill>
                  <a:srgbClr val="3F3F3F"/>
                </a:solidFill>
                <a:latin typeface="+mn-ea"/>
                <a:cs typeface="함초롬바탕" panose="02030504000101010101" pitchFamily="18" charset="-127"/>
              </a:rPr>
              <a:t>: </a:t>
            </a:r>
            <a:r>
              <a:rPr lang="ko-KR" altLang="en-US" sz="2800" b="1" dirty="0">
                <a:solidFill>
                  <a:srgbClr val="3F3F3F"/>
                </a:solidFill>
                <a:latin typeface="+mn-ea"/>
                <a:cs typeface="함초롬바탕" panose="02030504000101010101" pitchFamily="18" charset="-127"/>
              </a:rPr>
              <a:t>다른 사람에게서 동떨어지거나 격리된 느낌</a:t>
            </a:r>
          </a:p>
          <a:p>
            <a:pPr fontAlgn="base">
              <a:lnSpc>
                <a:spcPct val="150000"/>
              </a:lnSpc>
            </a:pPr>
            <a:r>
              <a:rPr lang="en-US" altLang="ko-KR" sz="2800" b="1" dirty="0">
                <a:solidFill>
                  <a:srgbClr val="3F3F3F"/>
                </a:solidFill>
                <a:latin typeface="+mn-ea"/>
                <a:cs typeface="함초롬바탕" panose="02030504000101010101" pitchFamily="18" charset="-127"/>
              </a:rPr>
              <a:t>- </a:t>
            </a:r>
            <a:r>
              <a:rPr lang="ko-KR" altLang="en-US" sz="2800" b="1" dirty="0">
                <a:solidFill>
                  <a:srgbClr val="3F3F3F"/>
                </a:solidFill>
                <a:latin typeface="+mn-ea"/>
                <a:cs typeface="함초롬바탕" panose="02030504000101010101" pitchFamily="18" charset="-127"/>
              </a:rPr>
              <a:t>제한된 감정 </a:t>
            </a:r>
            <a:r>
              <a:rPr lang="en-US" altLang="ko-KR" sz="2800" b="1" dirty="0">
                <a:solidFill>
                  <a:srgbClr val="3F3F3F"/>
                </a:solidFill>
                <a:latin typeface="+mn-ea"/>
                <a:cs typeface="함초롬바탕" panose="02030504000101010101" pitchFamily="18" charset="-127"/>
              </a:rPr>
              <a:t>: </a:t>
            </a:r>
            <a:r>
              <a:rPr lang="ko-KR" altLang="en-US" sz="2800" b="1" dirty="0">
                <a:solidFill>
                  <a:srgbClr val="3F3F3F"/>
                </a:solidFill>
                <a:latin typeface="+mn-ea"/>
                <a:cs typeface="함초롬바탕" panose="02030504000101010101" pitchFamily="18" charset="-127"/>
              </a:rPr>
              <a:t>제한된 범위의 감정</a:t>
            </a:r>
          </a:p>
          <a:p>
            <a:pPr fontAlgn="base">
              <a:lnSpc>
                <a:spcPct val="150000"/>
              </a:lnSpc>
            </a:pPr>
            <a:r>
              <a:rPr lang="en-US" altLang="ko-KR" sz="2800" b="1" dirty="0" smtClean="0">
                <a:solidFill>
                  <a:srgbClr val="3F3F3F"/>
                </a:solidFill>
                <a:latin typeface="+mn-ea"/>
                <a:cs typeface="함초롬바탕" panose="02030504000101010101" pitchFamily="18" charset="-127"/>
              </a:rPr>
              <a:t>- </a:t>
            </a:r>
            <a:r>
              <a:rPr lang="ko-KR" altLang="en-US" sz="2800" b="1" dirty="0" smtClean="0">
                <a:solidFill>
                  <a:srgbClr val="3F3F3F"/>
                </a:solidFill>
                <a:latin typeface="+mn-ea"/>
                <a:cs typeface="함초롬바탕" panose="02030504000101010101" pitchFamily="18" charset="-127"/>
              </a:rPr>
              <a:t>단축된 </a:t>
            </a:r>
            <a:r>
              <a:rPr lang="ko-KR" altLang="en-US" sz="2800" b="1" dirty="0">
                <a:solidFill>
                  <a:srgbClr val="3F3F3F"/>
                </a:solidFill>
                <a:latin typeface="+mn-ea"/>
                <a:cs typeface="함초롬바탕" panose="02030504000101010101" pitchFamily="18" charset="-127"/>
              </a:rPr>
              <a:t>미래 </a:t>
            </a:r>
            <a:r>
              <a:rPr lang="en-US" altLang="ko-KR" sz="2800" b="1" dirty="0">
                <a:solidFill>
                  <a:srgbClr val="3F3F3F"/>
                </a:solidFill>
                <a:latin typeface="+mn-ea"/>
                <a:cs typeface="함초롬바탕" panose="02030504000101010101" pitchFamily="18" charset="-127"/>
              </a:rPr>
              <a:t>: </a:t>
            </a:r>
            <a:r>
              <a:rPr lang="ko-KR" altLang="en-US" sz="2800" b="1" dirty="0">
                <a:solidFill>
                  <a:srgbClr val="3F3F3F"/>
                </a:solidFill>
                <a:latin typeface="+mn-ea"/>
                <a:cs typeface="함초롬바탕" panose="02030504000101010101" pitchFamily="18" charset="-127"/>
              </a:rPr>
              <a:t>단축된 미래에 </a:t>
            </a:r>
            <a:r>
              <a:rPr lang="ko-KR" altLang="en-US" sz="2800" b="1" dirty="0" smtClean="0">
                <a:solidFill>
                  <a:srgbClr val="3F3F3F"/>
                </a:solidFill>
                <a:latin typeface="+mn-ea"/>
                <a:cs typeface="함초롬바탕" panose="02030504000101010101" pitchFamily="18" charset="-127"/>
              </a:rPr>
              <a:t>감각</a:t>
            </a:r>
            <a:endParaRPr lang="en-US" altLang="ko-KR" sz="2800" b="1" dirty="0" smtClean="0">
              <a:solidFill>
                <a:srgbClr val="3F3F3F"/>
              </a:solidFill>
              <a:latin typeface="+mn-ea"/>
              <a:cs typeface="함초롬바탕" panose="02030504000101010101" pitchFamily="18" charset="-127"/>
            </a:endParaRPr>
          </a:p>
          <a:p>
            <a:pPr fontAlgn="base">
              <a:lnSpc>
                <a:spcPct val="150000"/>
              </a:lnSpc>
            </a:pPr>
            <a:endParaRPr lang="ko-KR" altLang="en-US" sz="2800" b="1" dirty="0">
              <a:solidFill>
                <a:srgbClr val="3F3F3F"/>
              </a:solidFill>
              <a:latin typeface="+mn-ea"/>
              <a:cs typeface="함초롬바탕" panose="02030504000101010101" pitchFamily="18" charset="-127"/>
            </a:endParaRPr>
          </a:p>
          <a:p>
            <a:pPr fontAlgn="base">
              <a:lnSpc>
                <a:spcPct val="150000"/>
              </a:lnSpc>
            </a:pPr>
            <a:r>
              <a:rPr lang="en-US" altLang="ko-KR" sz="2800" b="1" dirty="0" smtClean="0">
                <a:solidFill>
                  <a:srgbClr val="3F3F3F"/>
                </a:solidFill>
                <a:latin typeface="+mn-ea"/>
                <a:cs typeface="함초롬바탕" panose="02030504000101010101" pitchFamily="18" charset="-127"/>
              </a:rPr>
              <a:t> (</a:t>
            </a:r>
            <a:r>
              <a:rPr lang="ko-KR" altLang="en-US" sz="2800" b="1" dirty="0">
                <a:solidFill>
                  <a:srgbClr val="3F3F3F"/>
                </a:solidFill>
                <a:latin typeface="+mn-ea"/>
                <a:cs typeface="함초롬바탕" panose="02030504000101010101" pitchFamily="18" charset="-127"/>
              </a:rPr>
              <a:t>예 </a:t>
            </a:r>
            <a:r>
              <a:rPr lang="en-US" altLang="ko-KR" sz="2800" b="1" dirty="0">
                <a:solidFill>
                  <a:srgbClr val="3F3F3F"/>
                </a:solidFill>
                <a:latin typeface="+mn-ea"/>
                <a:cs typeface="함초롬바탕" panose="02030504000101010101" pitchFamily="18" charset="-127"/>
              </a:rPr>
              <a:t>: </a:t>
            </a:r>
            <a:r>
              <a:rPr lang="ko-KR" altLang="en-US" sz="2800" b="1" dirty="0">
                <a:solidFill>
                  <a:srgbClr val="3F3F3F"/>
                </a:solidFill>
                <a:latin typeface="+mn-ea"/>
                <a:cs typeface="함초롬바탕" panose="02030504000101010101" pitchFamily="18" charset="-127"/>
              </a:rPr>
              <a:t>직업</a:t>
            </a:r>
            <a:r>
              <a:rPr lang="en-US" altLang="ko-KR" sz="2800" b="1" dirty="0">
                <a:solidFill>
                  <a:srgbClr val="3F3F3F"/>
                </a:solidFill>
                <a:latin typeface="+mn-ea"/>
                <a:cs typeface="함초롬바탕" panose="02030504000101010101" pitchFamily="18" charset="-127"/>
              </a:rPr>
              <a:t>, </a:t>
            </a:r>
            <a:r>
              <a:rPr lang="ko-KR" altLang="en-US" sz="2800" b="1" dirty="0">
                <a:solidFill>
                  <a:srgbClr val="3F3F3F"/>
                </a:solidFill>
                <a:latin typeface="+mn-ea"/>
                <a:cs typeface="함초롬바탕" panose="02030504000101010101" pitchFamily="18" charset="-127"/>
              </a:rPr>
              <a:t>결혼</a:t>
            </a:r>
            <a:r>
              <a:rPr lang="en-US" altLang="ko-KR" sz="2800" b="1" dirty="0">
                <a:solidFill>
                  <a:srgbClr val="3F3F3F"/>
                </a:solidFill>
                <a:latin typeface="+mn-ea"/>
                <a:cs typeface="함초롬바탕" panose="02030504000101010101" pitchFamily="18" charset="-127"/>
              </a:rPr>
              <a:t>, </a:t>
            </a:r>
            <a:r>
              <a:rPr lang="ko-KR" altLang="en-US" sz="2800" b="1" dirty="0">
                <a:solidFill>
                  <a:srgbClr val="3F3F3F"/>
                </a:solidFill>
                <a:latin typeface="+mn-ea"/>
                <a:cs typeface="함초롬바탕" panose="02030504000101010101" pitchFamily="18" charset="-127"/>
              </a:rPr>
              <a:t>자녀</a:t>
            </a:r>
            <a:r>
              <a:rPr lang="en-US" altLang="ko-KR" sz="2800" b="1" dirty="0">
                <a:solidFill>
                  <a:srgbClr val="3F3F3F"/>
                </a:solidFill>
                <a:latin typeface="+mn-ea"/>
                <a:cs typeface="함초롬바탕" panose="02030504000101010101" pitchFamily="18" charset="-127"/>
              </a:rPr>
              <a:t>, </a:t>
            </a:r>
            <a:r>
              <a:rPr lang="ko-KR" altLang="en-US" sz="2800" b="1" dirty="0">
                <a:solidFill>
                  <a:srgbClr val="3F3F3F"/>
                </a:solidFill>
                <a:latin typeface="+mn-ea"/>
                <a:cs typeface="함초롬바탕" panose="02030504000101010101" pitchFamily="18" charset="-127"/>
              </a:rPr>
              <a:t>정상적 수명에 대해 기대하지 않음</a:t>
            </a:r>
            <a:r>
              <a:rPr lang="en-US" altLang="ko-KR" sz="2800" b="1" dirty="0">
                <a:solidFill>
                  <a:srgbClr val="3F3F3F"/>
                </a:solidFill>
                <a:latin typeface="+mn-ea"/>
                <a:cs typeface="함초롬바탕" panose="02030504000101010101" pitchFamily="18" charset="-127"/>
              </a:rPr>
              <a:t>)</a:t>
            </a:r>
            <a:endParaRPr lang="ko-KR" altLang="en-US" sz="2800" b="1" dirty="0">
              <a:solidFill>
                <a:srgbClr val="3F3F3F"/>
              </a:solidFill>
              <a:latin typeface="+mn-ea"/>
              <a:cs typeface="함초롬바탕" panose="02030504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4359702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"/>
          <p:cNvGrpSpPr/>
          <p:nvPr/>
        </p:nvGrpSpPr>
        <p:grpSpPr>
          <a:xfrm>
            <a:off x="863828" y="382131"/>
            <a:ext cx="6424605" cy="810466"/>
            <a:chOff x="918420" y="736979"/>
            <a:chExt cx="6424605" cy="810466"/>
          </a:xfrm>
        </p:grpSpPr>
        <p:sp>
          <p:nvSpPr>
            <p:cNvPr id="3" name="직사각형 2"/>
            <p:cNvSpPr/>
            <p:nvPr/>
          </p:nvSpPr>
          <p:spPr>
            <a:xfrm>
              <a:off x="918420" y="1421328"/>
              <a:ext cx="6424605" cy="126117"/>
            </a:xfrm>
            <a:prstGeom prst="rect">
              <a:avLst/>
            </a:prstGeom>
            <a:solidFill>
              <a:srgbClr val="9EB9C5"/>
            </a:solidFill>
            <a:ln>
              <a:solidFill>
                <a:srgbClr val="9EB9C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918420" y="736979"/>
              <a:ext cx="4909174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3600" dirty="0" smtClean="0">
                  <a:latin typeface="HY견고딕" panose="02030600000101010101" pitchFamily="18" charset="-127"/>
                  <a:ea typeface="HY견고딕" panose="02030600000101010101" pitchFamily="18" charset="-127"/>
                </a:rPr>
                <a:t>진 단 기 준</a:t>
              </a:r>
              <a:endParaRPr lang="ko-KR" altLang="en-US" sz="3600" dirty="0">
                <a:latin typeface="HY견고딕" panose="02030600000101010101" pitchFamily="18" charset="-127"/>
                <a:ea typeface="HY견고딕" panose="02030600000101010101" pitchFamily="18" charset="-127"/>
              </a:endParaRPr>
            </a:p>
          </p:txBody>
        </p:sp>
      </p:grpSp>
      <p:sp>
        <p:nvSpPr>
          <p:cNvPr id="5" name="직사각형 4"/>
          <p:cNvSpPr/>
          <p:nvPr/>
        </p:nvSpPr>
        <p:spPr>
          <a:xfrm>
            <a:off x="736979" y="1105463"/>
            <a:ext cx="10658902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lnSpc>
                <a:spcPct val="150000"/>
              </a:lnSpc>
            </a:pPr>
            <a:r>
              <a:rPr lang="en-US" altLang="ko-KR" sz="2800" b="1" dirty="0">
                <a:solidFill>
                  <a:srgbClr val="3F3F3F"/>
                </a:solidFill>
                <a:latin typeface="+mn-ea"/>
                <a:cs typeface="함초롬바탕" panose="02030504000101010101" pitchFamily="18" charset="-127"/>
              </a:rPr>
              <a:t>5) </a:t>
            </a:r>
            <a:r>
              <a:rPr lang="ko-KR" altLang="en-US" sz="2800" b="1" dirty="0">
                <a:solidFill>
                  <a:srgbClr val="3F3F3F"/>
                </a:solidFill>
                <a:latin typeface="+mn-ea"/>
                <a:cs typeface="함초롬바탕" panose="02030504000101010101" pitchFamily="18" charset="-127"/>
              </a:rPr>
              <a:t>각성증상 </a:t>
            </a:r>
            <a:r>
              <a:rPr lang="en-US" altLang="ko-KR" sz="2800" b="1" dirty="0">
                <a:solidFill>
                  <a:srgbClr val="3F3F3F"/>
                </a:solidFill>
                <a:latin typeface="+mn-ea"/>
                <a:cs typeface="함초롬바탕" panose="02030504000101010101" pitchFamily="18" charset="-127"/>
              </a:rPr>
              <a:t>( </a:t>
            </a:r>
            <a:r>
              <a:rPr lang="ko-KR" altLang="en-US" sz="2800" b="1" dirty="0">
                <a:solidFill>
                  <a:srgbClr val="3F3F3F"/>
                </a:solidFill>
                <a:latin typeface="+mn-ea"/>
                <a:cs typeface="함초롬바탕" panose="02030504000101010101" pitchFamily="18" charset="-127"/>
              </a:rPr>
              <a:t>증가된 각성</a:t>
            </a:r>
            <a:r>
              <a:rPr lang="en-US" altLang="ko-KR" sz="2800" b="1" dirty="0">
                <a:solidFill>
                  <a:srgbClr val="3F3F3F"/>
                </a:solidFill>
                <a:latin typeface="+mn-ea"/>
                <a:cs typeface="함초롬바탕" panose="02030504000101010101" pitchFamily="18" charset="-127"/>
              </a:rPr>
              <a:t>)</a:t>
            </a:r>
            <a:endParaRPr lang="ko-KR" altLang="en-US" sz="2800" b="1" dirty="0">
              <a:solidFill>
                <a:srgbClr val="3F3F3F"/>
              </a:solidFill>
              <a:latin typeface="+mn-ea"/>
              <a:cs typeface="함초롬바탕" panose="02030504000101010101" pitchFamily="18" charset="-127"/>
            </a:endParaRPr>
          </a:p>
          <a:p>
            <a:pPr fontAlgn="base">
              <a:lnSpc>
                <a:spcPct val="150000"/>
              </a:lnSpc>
            </a:pPr>
            <a:r>
              <a:rPr lang="en-US" altLang="ko-KR" sz="2800" b="1" dirty="0" smtClean="0">
                <a:solidFill>
                  <a:srgbClr val="3F3F3F"/>
                </a:solidFill>
                <a:latin typeface="+mn-ea"/>
                <a:cs typeface="함초롬바탕" panose="02030504000101010101" pitchFamily="18" charset="-127"/>
              </a:rPr>
              <a:t>- </a:t>
            </a:r>
            <a:r>
              <a:rPr lang="ko-KR" altLang="en-US" sz="2800" b="1" dirty="0" smtClean="0">
                <a:solidFill>
                  <a:srgbClr val="3F3F3F"/>
                </a:solidFill>
                <a:latin typeface="+mn-ea"/>
                <a:cs typeface="함초롬바탕" panose="02030504000101010101" pitchFamily="18" charset="-127"/>
              </a:rPr>
              <a:t>증가된 </a:t>
            </a:r>
            <a:r>
              <a:rPr lang="ko-KR" altLang="en-US" sz="2800" b="1" dirty="0">
                <a:solidFill>
                  <a:srgbClr val="3F3F3F"/>
                </a:solidFill>
                <a:latin typeface="+mn-ea"/>
                <a:cs typeface="함초롬바탕" panose="02030504000101010101" pitchFamily="18" charset="-127"/>
              </a:rPr>
              <a:t>각성에 의한 지속적 </a:t>
            </a:r>
            <a:r>
              <a:rPr lang="ko-KR" altLang="en-US" sz="2800" b="1" dirty="0" smtClean="0">
                <a:solidFill>
                  <a:srgbClr val="3F3F3F"/>
                </a:solidFill>
                <a:latin typeface="+mn-ea"/>
                <a:cs typeface="함초롬바탕" panose="02030504000101010101" pitchFamily="18" charset="-127"/>
              </a:rPr>
              <a:t>증상들 </a:t>
            </a:r>
            <a:r>
              <a:rPr lang="en-US" altLang="ko-KR" sz="2800" b="1" dirty="0" smtClean="0">
                <a:solidFill>
                  <a:srgbClr val="3F3F3F"/>
                </a:solidFill>
                <a:latin typeface="+mn-ea"/>
                <a:cs typeface="함초롬바탕" panose="02030504000101010101" pitchFamily="18" charset="-127"/>
              </a:rPr>
              <a:t>(</a:t>
            </a:r>
            <a:r>
              <a:rPr lang="ko-KR" altLang="en-US" sz="2800" b="1" dirty="0" smtClean="0">
                <a:solidFill>
                  <a:srgbClr val="3F3F3F"/>
                </a:solidFill>
                <a:latin typeface="+mn-ea"/>
                <a:cs typeface="함초롬바탕" panose="02030504000101010101" pitchFamily="18" charset="-127"/>
              </a:rPr>
              <a:t>과도한 놀람 반응</a:t>
            </a:r>
            <a:r>
              <a:rPr lang="en-US" altLang="ko-KR" sz="2800" b="1" dirty="0">
                <a:solidFill>
                  <a:srgbClr val="3F3F3F"/>
                </a:solidFill>
                <a:latin typeface="+mn-ea"/>
                <a:cs typeface="함초롬바탕" panose="02030504000101010101" pitchFamily="18" charset="-127"/>
              </a:rPr>
              <a:t>, </a:t>
            </a:r>
            <a:r>
              <a:rPr lang="ko-KR" altLang="en-US" sz="2800" b="1" dirty="0" smtClean="0">
                <a:solidFill>
                  <a:srgbClr val="3F3F3F"/>
                </a:solidFill>
                <a:latin typeface="+mn-ea"/>
                <a:cs typeface="함초롬바탕" panose="02030504000101010101" pitchFamily="18" charset="-127"/>
              </a:rPr>
              <a:t>각성</a:t>
            </a:r>
            <a:r>
              <a:rPr lang="en-US" altLang="ko-KR" sz="2800" b="1" dirty="0" smtClean="0">
                <a:solidFill>
                  <a:srgbClr val="3F3F3F"/>
                </a:solidFill>
                <a:latin typeface="+mn-ea"/>
                <a:cs typeface="함초롬바탕" panose="02030504000101010101" pitchFamily="18" charset="-127"/>
              </a:rPr>
              <a:t>)</a:t>
            </a:r>
            <a:endParaRPr lang="ko-KR" altLang="en-US" sz="2800" b="1" dirty="0">
              <a:solidFill>
                <a:srgbClr val="3F3F3F"/>
              </a:solidFill>
              <a:latin typeface="+mn-ea"/>
              <a:cs typeface="함초롬바탕" panose="02030504000101010101" pitchFamily="18" charset="-127"/>
            </a:endParaRPr>
          </a:p>
          <a:p>
            <a:pPr fontAlgn="base">
              <a:lnSpc>
                <a:spcPct val="150000"/>
              </a:lnSpc>
            </a:pPr>
            <a:r>
              <a:rPr lang="en-US" altLang="ko-KR" sz="2800" b="1" dirty="0">
                <a:solidFill>
                  <a:srgbClr val="3F3F3F"/>
                </a:solidFill>
                <a:latin typeface="+mn-ea"/>
                <a:cs typeface="함초롬바탕" panose="02030504000101010101" pitchFamily="18" charset="-127"/>
              </a:rPr>
              <a:t>- </a:t>
            </a:r>
            <a:r>
              <a:rPr lang="ko-KR" altLang="en-US" sz="2800" b="1" dirty="0">
                <a:solidFill>
                  <a:srgbClr val="3F3F3F"/>
                </a:solidFill>
                <a:latin typeface="+mn-ea"/>
                <a:cs typeface="함초롬바탕" panose="02030504000101010101" pitchFamily="18" charset="-127"/>
              </a:rPr>
              <a:t>집중장애</a:t>
            </a:r>
          </a:p>
          <a:p>
            <a:pPr fontAlgn="base">
              <a:lnSpc>
                <a:spcPct val="150000"/>
              </a:lnSpc>
            </a:pPr>
            <a:r>
              <a:rPr lang="en-US" altLang="ko-KR" sz="2800" b="1" dirty="0">
                <a:solidFill>
                  <a:srgbClr val="3F3F3F"/>
                </a:solidFill>
                <a:latin typeface="+mn-ea"/>
                <a:cs typeface="함초롬바탕" panose="02030504000101010101" pitchFamily="18" charset="-127"/>
              </a:rPr>
              <a:t>- </a:t>
            </a:r>
            <a:r>
              <a:rPr lang="ko-KR" altLang="en-US" sz="2800" b="1" dirty="0" err="1">
                <a:solidFill>
                  <a:srgbClr val="3F3F3F"/>
                </a:solidFill>
                <a:latin typeface="+mn-ea"/>
                <a:cs typeface="함초롬바탕" panose="02030504000101010101" pitchFamily="18" charset="-127"/>
              </a:rPr>
              <a:t>흥분성</a:t>
            </a:r>
            <a:r>
              <a:rPr lang="en-US" altLang="ko-KR" sz="2800" b="1" dirty="0">
                <a:solidFill>
                  <a:srgbClr val="3F3F3F"/>
                </a:solidFill>
                <a:latin typeface="+mn-ea"/>
                <a:cs typeface="함초롬바탕" panose="02030504000101010101" pitchFamily="18" charset="-127"/>
              </a:rPr>
              <a:t>, </a:t>
            </a:r>
            <a:r>
              <a:rPr lang="ko-KR" altLang="en-US" sz="2800" b="1" dirty="0">
                <a:solidFill>
                  <a:srgbClr val="3F3F3F"/>
                </a:solidFill>
                <a:latin typeface="+mn-ea"/>
                <a:cs typeface="함초롬바탕" panose="02030504000101010101" pitchFamily="18" charset="-127"/>
              </a:rPr>
              <a:t>분노표출</a:t>
            </a:r>
          </a:p>
          <a:p>
            <a:pPr fontAlgn="base">
              <a:lnSpc>
                <a:spcPct val="150000"/>
              </a:lnSpc>
            </a:pPr>
            <a:r>
              <a:rPr lang="en-US" altLang="ko-KR" sz="2800" b="1" dirty="0">
                <a:solidFill>
                  <a:srgbClr val="3F3F3F"/>
                </a:solidFill>
                <a:latin typeface="+mn-ea"/>
                <a:cs typeface="함초롬바탕" panose="02030504000101010101" pitchFamily="18" charset="-127"/>
              </a:rPr>
              <a:t>- </a:t>
            </a:r>
            <a:r>
              <a:rPr lang="ko-KR" altLang="en-US" sz="2800" b="1" dirty="0">
                <a:solidFill>
                  <a:srgbClr val="3F3F3F"/>
                </a:solidFill>
                <a:latin typeface="+mn-ea"/>
                <a:cs typeface="함초롬바탕" panose="02030504000101010101" pitchFamily="18" charset="-127"/>
              </a:rPr>
              <a:t>입면</a:t>
            </a:r>
            <a:r>
              <a:rPr lang="en-US" altLang="ko-KR" sz="2800" b="1" dirty="0">
                <a:solidFill>
                  <a:srgbClr val="3F3F3F"/>
                </a:solidFill>
                <a:latin typeface="+mn-ea"/>
                <a:cs typeface="함초롬바탕" panose="02030504000101010101" pitchFamily="18" charset="-127"/>
              </a:rPr>
              <a:t>, </a:t>
            </a:r>
            <a:r>
              <a:rPr lang="ko-KR" altLang="en-US" sz="2800" b="1" dirty="0">
                <a:solidFill>
                  <a:srgbClr val="3F3F3F"/>
                </a:solidFill>
                <a:latin typeface="+mn-ea"/>
                <a:cs typeface="함초롬바탕" panose="02030504000101010101" pitchFamily="18" charset="-127"/>
              </a:rPr>
              <a:t>수면유지곤란</a:t>
            </a:r>
          </a:p>
          <a:p>
            <a:pPr fontAlgn="base">
              <a:lnSpc>
                <a:spcPct val="150000"/>
              </a:lnSpc>
            </a:pPr>
            <a:r>
              <a:rPr lang="en-US" altLang="ko-KR" sz="2800" b="1" dirty="0">
                <a:solidFill>
                  <a:srgbClr val="3F3F3F"/>
                </a:solidFill>
                <a:latin typeface="+mn-ea"/>
                <a:cs typeface="함초롬바탕" panose="02030504000101010101" pitchFamily="18" charset="-127"/>
              </a:rPr>
              <a:t>6) </a:t>
            </a:r>
            <a:r>
              <a:rPr lang="ko-KR" altLang="en-US" sz="2800" b="1" dirty="0">
                <a:solidFill>
                  <a:srgbClr val="3F3F3F"/>
                </a:solidFill>
                <a:latin typeface="+mn-ea"/>
                <a:cs typeface="함초롬바탕" panose="02030504000101010101" pitchFamily="18" charset="-127"/>
              </a:rPr>
              <a:t>각성 증상이 나타난 기간이 </a:t>
            </a:r>
            <a:r>
              <a:rPr lang="en-US" altLang="ko-KR" sz="2800" b="1" dirty="0">
                <a:solidFill>
                  <a:srgbClr val="3F3F3F"/>
                </a:solidFill>
                <a:latin typeface="+mn-ea"/>
                <a:cs typeface="함초롬바탕" panose="02030504000101010101" pitchFamily="18" charset="-127"/>
              </a:rPr>
              <a:t>1</a:t>
            </a:r>
            <a:r>
              <a:rPr lang="ko-KR" altLang="en-US" sz="2800" b="1" dirty="0">
                <a:solidFill>
                  <a:srgbClr val="3F3F3F"/>
                </a:solidFill>
                <a:latin typeface="+mn-ea"/>
                <a:cs typeface="함초롬바탕" panose="02030504000101010101" pitchFamily="18" charset="-127"/>
              </a:rPr>
              <a:t>개월 이상</a:t>
            </a:r>
          </a:p>
          <a:p>
            <a:pPr fontAlgn="base">
              <a:lnSpc>
                <a:spcPct val="150000"/>
              </a:lnSpc>
            </a:pPr>
            <a:r>
              <a:rPr lang="en-US" altLang="ko-KR" sz="2800" b="1" dirty="0">
                <a:solidFill>
                  <a:srgbClr val="3F3F3F"/>
                </a:solidFill>
                <a:latin typeface="+mn-ea"/>
                <a:cs typeface="함초롬바탕" panose="02030504000101010101" pitchFamily="18" charset="-127"/>
              </a:rPr>
              <a:t>7) </a:t>
            </a:r>
            <a:r>
              <a:rPr lang="ko-KR" altLang="en-US" sz="2800" b="1" dirty="0">
                <a:solidFill>
                  <a:srgbClr val="3F3F3F"/>
                </a:solidFill>
                <a:latin typeface="+mn-ea"/>
                <a:cs typeface="함초롬바탕" panose="02030504000101010101" pitchFamily="18" charset="-127"/>
              </a:rPr>
              <a:t>상기의 증상으로 인해 사회적</a:t>
            </a:r>
            <a:r>
              <a:rPr lang="en-US" altLang="ko-KR" sz="2800" b="1" dirty="0">
                <a:solidFill>
                  <a:srgbClr val="3F3F3F"/>
                </a:solidFill>
                <a:latin typeface="+mn-ea"/>
                <a:cs typeface="함초롬바탕" panose="02030504000101010101" pitchFamily="18" charset="-127"/>
              </a:rPr>
              <a:t>, </a:t>
            </a:r>
            <a:r>
              <a:rPr lang="ko-KR" altLang="en-US" sz="2800" b="1" dirty="0">
                <a:solidFill>
                  <a:srgbClr val="3F3F3F"/>
                </a:solidFill>
                <a:latin typeface="+mn-ea"/>
                <a:cs typeface="함초롬바탕" panose="02030504000101010101" pitchFamily="18" charset="-127"/>
              </a:rPr>
              <a:t>직업적</a:t>
            </a:r>
            <a:r>
              <a:rPr lang="en-US" altLang="ko-KR" sz="2800" b="1" dirty="0">
                <a:solidFill>
                  <a:srgbClr val="3F3F3F"/>
                </a:solidFill>
                <a:latin typeface="+mn-ea"/>
                <a:cs typeface="함초롬바탕" panose="02030504000101010101" pitchFamily="18" charset="-127"/>
              </a:rPr>
              <a:t>, </a:t>
            </a:r>
            <a:r>
              <a:rPr lang="ko-KR" altLang="en-US" sz="2800" b="1" dirty="0">
                <a:solidFill>
                  <a:srgbClr val="3F3F3F"/>
                </a:solidFill>
                <a:latin typeface="+mn-ea"/>
                <a:cs typeface="함초롬바탕" panose="02030504000101010101" pitchFamily="18" charset="-127"/>
              </a:rPr>
              <a:t>다른 중요한 </a:t>
            </a:r>
            <a:r>
              <a:rPr lang="ko-KR" altLang="en-US" sz="2800" b="1" dirty="0" smtClean="0">
                <a:solidFill>
                  <a:srgbClr val="3F3F3F"/>
                </a:solidFill>
                <a:latin typeface="+mn-ea"/>
                <a:cs typeface="함초롬바탕" panose="02030504000101010101" pitchFamily="18" charset="-127"/>
              </a:rPr>
              <a:t>기능영역에</a:t>
            </a:r>
            <a:endParaRPr lang="en-US" altLang="ko-KR" sz="2800" b="1" dirty="0" smtClean="0">
              <a:solidFill>
                <a:srgbClr val="3F3F3F"/>
              </a:solidFill>
              <a:latin typeface="+mn-ea"/>
              <a:cs typeface="함초롬바탕" panose="02030504000101010101" pitchFamily="18" charset="-127"/>
            </a:endParaRPr>
          </a:p>
          <a:p>
            <a:pPr fontAlgn="base">
              <a:lnSpc>
                <a:spcPct val="150000"/>
              </a:lnSpc>
            </a:pPr>
            <a:r>
              <a:rPr lang="en-US" altLang="ko-KR" sz="2800" b="1" dirty="0">
                <a:solidFill>
                  <a:srgbClr val="3F3F3F"/>
                </a:solidFill>
                <a:latin typeface="+mn-ea"/>
                <a:cs typeface="함초롬바탕" panose="02030504000101010101" pitchFamily="18" charset="-127"/>
              </a:rPr>
              <a:t> </a:t>
            </a:r>
            <a:r>
              <a:rPr lang="en-US" altLang="ko-KR" sz="2800" b="1" dirty="0" smtClean="0">
                <a:solidFill>
                  <a:srgbClr val="3F3F3F"/>
                </a:solidFill>
                <a:latin typeface="+mn-ea"/>
                <a:cs typeface="함초롬바탕" panose="02030504000101010101" pitchFamily="18" charset="-127"/>
              </a:rPr>
              <a:t>  </a:t>
            </a:r>
            <a:r>
              <a:rPr lang="ko-KR" altLang="en-US" sz="2800" b="1" dirty="0" smtClean="0">
                <a:solidFill>
                  <a:srgbClr val="3F3F3F"/>
                </a:solidFill>
                <a:latin typeface="+mn-ea"/>
                <a:cs typeface="함초롬바탕" panose="02030504000101010101" pitchFamily="18" charset="-127"/>
              </a:rPr>
              <a:t>서 </a:t>
            </a:r>
            <a:r>
              <a:rPr lang="ko-KR" altLang="en-US" sz="2800" b="1" dirty="0">
                <a:solidFill>
                  <a:srgbClr val="3F3F3F"/>
                </a:solidFill>
                <a:latin typeface="+mn-ea"/>
                <a:cs typeface="함초롬바탕" panose="02030504000101010101" pitchFamily="18" charset="-127"/>
              </a:rPr>
              <a:t>임상적으로 중요한 고통이나 장애발생</a:t>
            </a:r>
          </a:p>
        </p:txBody>
      </p:sp>
    </p:spTree>
    <p:extLst>
      <p:ext uri="{BB962C8B-B14F-4D97-AF65-F5344CB8AC3E}">
        <p14:creationId xmlns:p14="http://schemas.microsoft.com/office/powerpoint/2010/main" val="25931272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/>
        </p:nvSpPr>
        <p:spPr>
          <a:xfrm>
            <a:off x="1759391" y="1739453"/>
            <a:ext cx="3106941" cy="45140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ts val="2800"/>
              </a:lnSpc>
            </a:pPr>
            <a:r>
              <a:rPr lang="ko-KR" altLang="en-US" sz="3200" b="1" spc="-150" dirty="0" smtClean="0">
                <a:ln>
                  <a:solidFill>
                    <a:schemeClr val="bg1">
                      <a:alpha val="0"/>
                    </a:schemeClr>
                  </a:solidFill>
                </a:ln>
                <a:latin typeface="Arial Rounded MT Bold" panose="020F0704030504030204" pitchFamily="34" charset="0"/>
                <a:cs typeface="Arial" panose="020B0604020202020204" pitchFamily="34" charset="0"/>
              </a:rPr>
              <a:t>환각</a:t>
            </a:r>
            <a:r>
              <a:rPr lang="en-US" altLang="ko-KR" sz="3200" b="1" spc="-150" dirty="0" smtClean="0">
                <a:ln>
                  <a:solidFill>
                    <a:schemeClr val="bg1">
                      <a:alpha val="0"/>
                    </a:schemeClr>
                  </a:solidFill>
                </a:ln>
                <a:latin typeface="Arial Rounded MT Bold" panose="020F0704030504030204" pitchFamily="34" charset="0"/>
                <a:cs typeface="Arial" panose="020B0604020202020204" pitchFamily="34" charset="0"/>
              </a:rPr>
              <a:t>,  </a:t>
            </a:r>
            <a:r>
              <a:rPr lang="ko-KR" altLang="en-US" sz="3200" b="1" spc="-150" dirty="0" smtClean="0">
                <a:ln>
                  <a:solidFill>
                    <a:schemeClr val="bg1">
                      <a:alpha val="0"/>
                    </a:schemeClr>
                  </a:solidFill>
                </a:ln>
                <a:latin typeface="Arial Rounded MT Bold" panose="020F0704030504030204" pitchFamily="34" charset="0"/>
                <a:cs typeface="Arial" panose="020B0604020202020204" pitchFamily="34" charset="0"/>
              </a:rPr>
              <a:t>착각이란</a:t>
            </a:r>
            <a:r>
              <a:rPr lang="en-US" altLang="ko-KR" sz="3200" b="1" spc="-150" dirty="0" smtClean="0">
                <a:ln>
                  <a:solidFill>
                    <a:schemeClr val="bg1">
                      <a:alpha val="0"/>
                    </a:schemeClr>
                  </a:solidFill>
                </a:ln>
                <a:latin typeface="Arial Rounded MT Bold" panose="020F0704030504030204" pitchFamily="34" charset="0"/>
                <a:cs typeface="Arial" panose="020B0604020202020204" pitchFamily="34" charset="0"/>
              </a:rPr>
              <a:t>? </a:t>
            </a:r>
            <a:endParaRPr lang="en-US" altLang="ko-KR" sz="3200" b="1" spc="-150" dirty="0">
              <a:ln>
                <a:solidFill>
                  <a:schemeClr val="bg1">
                    <a:alpha val="0"/>
                  </a:schemeClr>
                </a:solidFill>
              </a:ln>
              <a:latin typeface="Arial Rounded MT Bold" panose="020F0704030504030204" pitchFamily="34" charset="0"/>
              <a:cs typeface="Arial" panose="020B0604020202020204" pitchFamily="34" charset="0"/>
            </a:endParaRPr>
          </a:p>
        </p:txBody>
      </p:sp>
      <p:sp>
        <p:nvSpPr>
          <p:cNvPr id="3" name="직사각형 2"/>
          <p:cNvSpPr/>
          <p:nvPr/>
        </p:nvSpPr>
        <p:spPr>
          <a:xfrm>
            <a:off x="993773" y="1619352"/>
            <a:ext cx="440877" cy="57150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>
            <a:prstTxWarp prst="textPlain">
              <a:avLst/>
            </a:prstTxWarp>
            <a:spAutoFit/>
          </a:bodyPr>
          <a:lstStyle/>
          <a:p>
            <a:pPr algn="ctr"/>
            <a:r>
              <a:rPr lang="en-US" altLang="ko-KR" sz="9600" b="1" spc="-150" dirty="0" smtClean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rgbClr val="9EB9C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</a:t>
            </a:r>
            <a:endParaRPr lang="ko-KR" altLang="en-US" sz="9600" b="1" spc="-150" dirty="0">
              <a:ln>
                <a:solidFill>
                  <a:schemeClr val="bg1">
                    <a:alpha val="0"/>
                  </a:schemeClr>
                </a:solidFill>
              </a:ln>
              <a:solidFill>
                <a:srgbClr val="9EB9C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직사각형 3"/>
          <p:cNvSpPr/>
          <p:nvPr/>
        </p:nvSpPr>
        <p:spPr>
          <a:xfrm>
            <a:off x="5143762" y="1643756"/>
            <a:ext cx="456991" cy="52269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numCol="1" rtlCol="0">
            <a:prstTxWarp prst="textPlain">
              <a:avLst/>
            </a:prstTxWarp>
            <a:spAutoFit/>
          </a:bodyPr>
          <a:lstStyle/>
          <a:p>
            <a:pPr algn="ctr"/>
            <a:r>
              <a:rPr lang="en-US" altLang="ko-KR" sz="9600" b="1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rgbClr val="9EB9C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  <a:endParaRPr lang="ko-KR" altLang="en-US" sz="9600" b="1" spc="-150" dirty="0">
              <a:ln>
                <a:solidFill>
                  <a:schemeClr val="bg1">
                    <a:alpha val="0"/>
                  </a:schemeClr>
                </a:solidFill>
              </a:ln>
              <a:solidFill>
                <a:srgbClr val="9EB9C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직사각형 4"/>
          <p:cNvSpPr/>
          <p:nvPr/>
        </p:nvSpPr>
        <p:spPr>
          <a:xfrm>
            <a:off x="1190171" y="2837693"/>
            <a:ext cx="10055584" cy="653143"/>
          </a:xfrm>
          <a:prstGeom prst="rect">
            <a:avLst/>
          </a:prstGeom>
          <a:solidFill>
            <a:srgbClr val="9EB9C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직사각형 5"/>
          <p:cNvSpPr/>
          <p:nvPr/>
        </p:nvSpPr>
        <p:spPr>
          <a:xfrm>
            <a:off x="1214211" y="4333295"/>
            <a:ext cx="10031544" cy="653143"/>
          </a:xfrm>
          <a:prstGeom prst="rect">
            <a:avLst/>
          </a:prstGeom>
          <a:solidFill>
            <a:srgbClr val="9EB9C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직사각형 7"/>
          <p:cNvSpPr/>
          <p:nvPr/>
        </p:nvSpPr>
        <p:spPr>
          <a:xfrm>
            <a:off x="1177852" y="2821148"/>
            <a:ext cx="126188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3600" b="1" spc="-150" dirty="0" smtClean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bg1"/>
                </a:solidFill>
                <a:latin typeface="Arial Rounded MT Bold" panose="020F0704030504030204" pitchFamily="34" charset="0"/>
                <a:cs typeface="Arial" panose="020B0604020202020204" pitchFamily="34" charset="0"/>
              </a:rPr>
              <a:t>환  각</a:t>
            </a:r>
            <a:endParaRPr lang="ko-KR" altLang="en-US" sz="3600" b="1" spc="-150" dirty="0">
              <a:ln>
                <a:solidFill>
                  <a:schemeClr val="bg1">
                    <a:alpha val="0"/>
                  </a:schemeClr>
                </a:solidFill>
              </a:ln>
              <a:solidFill>
                <a:schemeClr val="bg1"/>
              </a:solidFill>
              <a:latin typeface="Arial Rounded MT Bold" panose="020F0704030504030204" pitchFamily="34" charset="0"/>
              <a:cs typeface="Arial" panose="020B0604020202020204" pitchFamily="34" charset="0"/>
            </a:endParaRPr>
          </a:p>
        </p:txBody>
      </p:sp>
      <p:sp>
        <p:nvSpPr>
          <p:cNvPr id="9" name="직사각형 8"/>
          <p:cNvSpPr/>
          <p:nvPr/>
        </p:nvSpPr>
        <p:spPr>
          <a:xfrm>
            <a:off x="1224629" y="4312929"/>
            <a:ext cx="126188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3600" b="1" spc="-150" dirty="0" smtClean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bg1"/>
                </a:solidFill>
                <a:latin typeface="Arial Rounded MT Bold" panose="020F0704030504030204" pitchFamily="34" charset="0"/>
                <a:cs typeface="Arial" panose="020B0604020202020204" pitchFamily="34" charset="0"/>
              </a:rPr>
              <a:t>착  각</a:t>
            </a:r>
            <a:endParaRPr lang="ko-KR" altLang="en-US" sz="3600" b="1" spc="-150" dirty="0">
              <a:ln>
                <a:solidFill>
                  <a:schemeClr val="bg1">
                    <a:alpha val="0"/>
                  </a:schemeClr>
                </a:solidFill>
              </a:ln>
              <a:solidFill>
                <a:schemeClr val="bg1"/>
              </a:solidFill>
              <a:latin typeface="Arial Rounded MT Bold" panose="020F0704030504030204" pitchFamily="34" charset="0"/>
              <a:cs typeface="Arial" panose="020B0604020202020204" pitchFamily="34" charset="0"/>
            </a:endParaRPr>
          </a:p>
        </p:txBody>
      </p:sp>
      <p:sp>
        <p:nvSpPr>
          <p:cNvPr id="11" name="직사각형 10"/>
          <p:cNvSpPr/>
          <p:nvPr/>
        </p:nvSpPr>
        <p:spPr>
          <a:xfrm>
            <a:off x="2568401" y="4442479"/>
            <a:ext cx="438453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000" b="1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rgbClr val="3F3F3F"/>
                </a:solidFill>
                <a:latin typeface="Arial Rounded MT Bold" panose="020F0704030504030204" pitchFamily="34" charset="0"/>
                <a:cs typeface="Arial" panose="020B0604020202020204" pitchFamily="34" charset="0"/>
              </a:rPr>
              <a:t>실제적 </a:t>
            </a:r>
            <a:r>
              <a:rPr lang="ko-KR" altLang="en-US" sz="2000" b="1" spc="-150" dirty="0" smtClean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rgbClr val="3F3F3F"/>
                </a:solidFill>
                <a:latin typeface="Arial Rounded MT Bold" panose="020F0704030504030204" pitchFamily="34" charset="0"/>
                <a:cs typeface="Arial" panose="020B0604020202020204" pitchFamily="34" charset="0"/>
              </a:rPr>
              <a:t> 외부자극을  잘못 인식  하는  </a:t>
            </a:r>
            <a:r>
              <a:rPr lang="ko-KR" altLang="en-US" sz="2000" b="1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rgbClr val="3F3F3F"/>
                </a:solidFill>
                <a:latin typeface="Arial Rounded MT Bold" panose="020F0704030504030204" pitchFamily="34" charset="0"/>
                <a:cs typeface="Arial" panose="020B0604020202020204" pitchFamily="34" charset="0"/>
              </a:rPr>
              <a:t>현상</a:t>
            </a:r>
            <a:endParaRPr lang="ko-KR" altLang="en-US" sz="2000" b="1" spc="-150" dirty="0">
              <a:ln>
                <a:solidFill>
                  <a:schemeClr val="bg1">
                    <a:alpha val="0"/>
                  </a:schemeClr>
                </a:solidFill>
              </a:ln>
              <a:solidFill>
                <a:srgbClr val="3F3F3F"/>
              </a:solidFill>
              <a:latin typeface="Arial Rounded MT Bold" panose="020F0704030504030204" pitchFamily="34" charset="0"/>
              <a:cs typeface="Arial" panose="020B0604020202020204" pitchFamily="34" charset="0"/>
            </a:endParaRPr>
          </a:p>
        </p:txBody>
      </p:sp>
      <p:sp>
        <p:nvSpPr>
          <p:cNvPr id="10" name="직사각형 9"/>
          <p:cNvSpPr/>
          <p:nvPr/>
        </p:nvSpPr>
        <p:spPr>
          <a:xfrm>
            <a:off x="2548920" y="2954424"/>
            <a:ext cx="862928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000" b="1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rgbClr val="3F3F3F"/>
                </a:solidFill>
                <a:latin typeface="Arial Rounded MT Bold" panose="020F0704030504030204" pitchFamily="34" charset="0"/>
                <a:cs typeface="Arial" panose="020B0604020202020204" pitchFamily="34" charset="0"/>
              </a:rPr>
              <a:t>외부자극이 </a:t>
            </a:r>
            <a:r>
              <a:rPr lang="ko-KR" altLang="en-US" sz="2000" b="1" spc="-150" dirty="0" smtClean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rgbClr val="3F3F3F"/>
                </a:solidFill>
                <a:latin typeface="Arial Rounded MT Bold" panose="020F0704030504030204" pitchFamily="34" charset="0"/>
                <a:cs typeface="Arial" panose="020B0604020202020204" pitchFamily="34" charset="0"/>
              </a:rPr>
              <a:t> 실제로  없음에도  마치  외부자극이  있는  것처럼  지각체험을  하는  것</a:t>
            </a:r>
            <a:endParaRPr lang="ko-KR" altLang="en-US" sz="2000" b="1" spc="-150" dirty="0">
              <a:ln>
                <a:solidFill>
                  <a:schemeClr val="bg1">
                    <a:alpha val="0"/>
                  </a:schemeClr>
                </a:solidFill>
              </a:ln>
              <a:solidFill>
                <a:srgbClr val="3F3F3F"/>
              </a:solidFill>
              <a:latin typeface="Arial Rounded MT Bold" panose="020F07040305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035182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"/>
          <p:cNvGrpSpPr/>
          <p:nvPr/>
        </p:nvGrpSpPr>
        <p:grpSpPr>
          <a:xfrm>
            <a:off x="863828" y="382131"/>
            <a:ext cx="6424605" cy="810466"/>
            <a:chOff x="918420" y="736979"/>
            <a:chExt cx="6424605" cy="810466"/>
          </a:xfrm>
        </p:grpSpPr>
        <p:sp>
          <p:nvSpPr>
            <p:cNvPr id="3" name="직사각형 2"/>
            <p:cNvSpPr/>
            <p:nvPr/>
          </p:nvSpPr>
          <p:spPr>
            <a:xfrm>
              <a:off x="918420" y="1421328"/>
              <a:ext cx="6424605" cy="126117"/>
            </a:xfrm>
            <a:prstGeom prst="rect">
              <a:avLst/>
            </a:prstGeom>
            <a:solidFill>
              <a:srgbClr val="9EB9C5"/>
            </a:solidFill>
            <a:ln>
              <a:solidFill>
                <a:srgbClr val="9EB9C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918420" y="736979"/>
              <a:ext cx="4909174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3600" dirty="0" smtClean="0">
                  <a:latin typeface="HY견고딕" panose="02030600000101010101" pitchFamily="18" charset="-127"/>
                  <a:ea typeface="HY견고딕" panose="02030600000101010101" pitchFamily="18" charset="-127"/>
                </a:rPr>
                <a:t>약 물 요 법</a:t>
              </a:r>
              <a:endParaRPr lang="ko-KR" altLang="en-US" sz="3600" dirty="0">
                <a:latin typeface="HY견고딕" panose="02030600000101010101" pitchFamily="18" charset="-127"/>
                <a:ea typeface="HY견고딕" panose="02030600000101010101" pitchFamily="18" charset="-127"/>
              </a:endParaRPr>
            </a:p>
          </p:txBody>
        </p:sp>
      </p:grpSp>
      <p:sp>
        <p:nvSpPr>
          <p:cNvPr id="5" name="직사각형 4"/>
          <p:cNvSpPr/>
          <p:nvPr/>
        </p:nvSpPr>
        <p:spPr>
          <a:xfrm>
            <a:off x="863827" y="1473957"/>
            <a:ext cx="10518405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 fontAlgn="base">
              <a:lnSpc>
                <a:spcPct val="150000"/>
              </a:lnSpc>
              <a:buFontTx/>
              <a:buChar char="-"/>
            </a:pPr>
            <a:r>
              <a:rPr lang="en-US" altLang="ko-KR" sz="3200" b="1" dirty="0" smtClean="0">
                <a:solidFill>
                  <a:srgbClr val="3F3F3F"/>
                </a:solidFill>
                <a:latin typeface="+mn-ea"/>
                <a:cs typeface="함초롬바탕" panose="02030504000101010101" pitchFamily="18" charset="-127"/>
              </a:rPr>
              <a:t>SSR </a:t>
            </a:r>
            <a:r>
              <a:rPr lang="en-US" altLang="ko-KR" sz="3200" b="1" dirty="0">
                <a:solidFill>
                  <a:srgbClr val="3F3F3F"/>
                </a:solidFill>
                <a:latin typeface="+mn-ea"/>
                <a:cs typeface="함초롬바탕" panose="02030504000101010101" pitchFamily="18" charset="-127"/>
              </a:rPr>
              <a:t>(Sertraline, paroxetine</a:t>
            </a:r>
            <a:r>
              <a:rPr lang="en-US" altLang="ko-KR" sz="3200" b="1" dirty="0" smtClean="0">
                <a:solidFill>
                  <a:srgbClr val="3F3F3F"/>
                </a:solidFill>
                <a:latin typeface="+mn-ea"/>
                <a:cs typeface="함초롬바탕" panose="02030504000101010101" pitchFamily="18" charset="-127"/>
              </a:rPr>
              <a:t>)</a:t>
            </a:r>
          </a:p>
          <a:p>
            <a:pPr fontAlgn="base">
              <a:lnSpc>
                <a:spcPct val="150000"/>
              </a:lnSpc>
            </a:pPr>
            <a:r>
              <a:rPr lang="en-US" altLang="ko-KR" sz="3200" b="1" dirty="0">
                <a:solidFill>
                  <a:srgbClr val="3F3F3F"/>
                </a:solidFill>
                <a:latin typeface="+mn-ea"/>
                <a:cs typeface="함초롬바탕" panose="02030504000101010101" pitchFamily="18" charset="-127"/>
              </a:rPr>
              <a:t> </a:t>
            </a:r>
            <a:r>
              <a:rPr lang="en-US" altLang="ko-KR" sz="3200" b="1" dirty="0" smtClean="0">
                <a:solidFill>
                  <a:srgbClr val="3F3F3F"/>
                </a:solidFill>
                <a:latin typeface="+mn-ea"/>
                <a:cs typeface="함초롬바탕" panose="02030504000101010101" pitchFamily="18" charset="-127"/>
              </a:rPr>
              <a:t>  </a:t>
            </a:r>
            <a:r>
              <a:rPr lang="en-US" altLang="ko-KR" sz="3200" b="1" dirty="0">
                <a:solidFill>
                  <a:srgbClr val="3F3F3F"/>
                </a:solidFill>
                <a:latin typeface="+mn-ea"/>
                <a:cs typeface="함초롬바탕" panose="02030504000101010101" pitchFamily="18" charset="-127"/>
              </a:rPr>
              <a:t>TCA (Imipramine, </a:t>
            </a:r>
            <a:r>
              <a:rPr lang="en-US" altLang="ko-KR" sz="3200" b="1" dirty="0" smtClean="0">
                <a:solidFill>
                  <a:srgbClr val="3F3F3F"/>
                </a:solidFill>
                <a:latin typeface="+mn-ea"/>
                <a:cs typeface="함초롬바탕" panose="02030504000101010101" pitchFamily="18" charset="-127"/>
              </a:rPr>
              <a:t>Amitriptyline</a:t>
            </a:r>
            <a:r>
              <a:rPr lang="en-US" altLang="ko-KR" sz="3200" b="1" dirty="0">
                <a:solidFill>
                  <a:srgbClr val="3F3F3F"/>
                </a:solidFill>
                <a:latin typeface="+mn-ea"/>
                <a:cs typeface="함초롬바탕" panose="02030504000101010101" pitchFamily="18" charset="-127"/>
              </a:rPr>
              <a:t>)</a:t>
            </a:r>
          </a:p>
          <a:p>
            <a:pPr fontAlgn="base">
              <a:lnSpc>
                <a:spcPct val="150000"/>
              </a:lnSpc>
            </a:pPr>
            <a:r>
              <a:rPr lang="en-US" altLang="ko-KR" sz="3200" b="1" dirty="0" smtClean="0">
                <a:solidFill>
                  <a:srgbClr val="3F3F3F"/>
                </a:solidFill>
                <a:latin typeface="+mn-ea"/>
                <a:cs typeface="함초롬바탕" panose="02030504000101010101" pitchFamily="18" charset="-127"/>
              </a:rPr>
              <a:t>  : </a:t>
            </a:r>
            <a:r>
              <a:rPr lang="ko-KR" altLang="en-US" sz="3200" b="1" dirty="0">
                <a:solidFill>
                  <a:srgbClr val="3F3F3F"/>
                </a:solidFill>
                <a:latin typeface="+mn-ea"/>
                <a:cs typeface="함초롬바탕" panose="02030504000101010101" pitchFamily="18" charset="-127"/>
              </a:rPr>
              <a:t>최소 </a:t>
            </a:r>
            <a:r>
              <a:rPr lang="en-US" altLang="ko-KR" sz="3200" b="1" dirty="0">
                <a:solidFill>
                  <a:srgbClr val="3F3F3F"/>
                </a:solidFill>
                <a:latin typeface="+mn-ea"/>
                <a:cs typeface="함초롬바탕" panose="02030504000101010101" pitchFamily="18" charset="-127"/>
              </a:rPr>
              <a:t>8</a:t>
            </a:r>
            <a:r>
              <a:rPr lang="ko-KR" altLang="en-US" sz="3200" b="1" dirty="0">
                <a:solidFill>
                  <a:srgbClr val="3F3F3F"/>
                </a:solidFill>
                <a:latin typeface="+mn-ea"/>
                <a:cs typeface="함초롬바탕" panose="02030504000101010101" pitchFamily="18" charset="-127"/>
              </a:rPr>
              <a:t>주간 투여하여야 하며 효과가 나타나려면 </a:t>
            </a:r>
            <a:endParaRPr lang="en-US" altLang="ko-KR" sz="3200" b="1" dirty="0" smtClean="0">
              <a:solidFill>
                <a:srgbClr val="3F3F3F"/>
              </a:solidFill>
              <a:latin typeface="+mn-ea"/>
              <a:cs typeface="함초롬바탕" panose="02030504000101010101" pitchFamily="18" charset="-127"/>
            </a:endParaRPr>
          </a:p>
          <a:p>
            <a:pPr fontAlgn="base">
              <a:lnSpc>
                <a:spcPct val="150000"/>
              </a:lnSpc>
            </a:pPr>
            <a:r>
              <a:rPr lang="en-US" altLang="ko-KR" sz="3200" b="1" dirty="0">
                <a:solidFill>
                  <a:srgbClr val="3F3F3F"/>
                </a:solidFill>
                <a:latin typeface="+mn-ea"/>
                <a:cs typeface="함초롬바탕" panose="02030504000101010101" pitchFamily="18" charset="-127"/>
              </a:rPr>
              <a:t> </a:t>
            </a:r>
            <a:r>
              <a:rPr lang="en-US" altLang="ko-KR" sz="3200" b="1" dirty="0" smtClean="0">
                <a:solidFill>
                  <a:srgbClr val="3F3F3F"/>
                </a:solidFill>
                <a:latin typeface="+mn-ea"/>
                <a:cs typeface="함초롬바탕" panose="02030504000101010101" pitchFamily="18" charset="-127"/>
              </a:rPr>
              <a:t>   1</a:t>
            </a:r>
            <a:r>
              <a:rPr lang="ko-KR" altLang="en-US" sz="3200" b="1" dirty="0">
                <a:solidFill>
                  <a:srgbClr val="3F3F3F"/>
                </a:solidFill>
                <a:latin typeface="+mn-ea"/>
                <a:cs typeface="함초롬바탕" panose="02030504000101010101" pitchFamily="18" charset="-127"/>
              </a:rPr>
              <a:t>년 </a:t>
            </a:r>
            <a:r>
              <a:rPr lang="ko-KR" altLang="en-US" sz="3200" b="1" dirty="0" smtClean="0">
                <a:solidFill>
                  <a:srgbClr val="3F3F3F"/>
                </a:solidFill>
                <a:latin typeface="+mn-ea"/>
                <a:cs typeface="함초롬바탕" panose="02030504000101010101" pitchFamily="18" charset="-127"/>
              </a:rPr>
              <a:t>이상복용</a:t>
            </a:r>
            <a:endParaRPr lang="en-US" altLang="ko-KR" sz="3200" b="1" dirty="0" smtClean="0">
              <a:solidFill>
                <a:srgbClr val="3F3F3F"/>
              </a:solidFill>
              <a:latin typeface="+mn-ea"/>
              <a:cs typeface="함초롬바탕" panose="02030504000101010101" pitchFamily="18" charset="-127"/>
            </a:endParaRPr>
          </a:p>
          <a:p>
            <a:pPr marL="457200" indent="-457200" fontAlgn="base">
              <a:lnSpc>
                <a:spcPct val="150000"/>
              </a:lnSpc>
              <a:buFontTx/>
              <a:buChar char="-"/>
            </a:pPr>
            <a:r>
              <a:rPr lang="en-US" altLang="ko-KR" sz="3200" b="1" dirty="0" smtClean="0">
                <a:solidFill>
                  <a:srgbClr val="3F3F3F"/>
                </a:solidFill>
                <a:latin typeface="+mn-ea"/>
                <a:cs typeface="함초롬바탕" panose="02030504000101010101" pitchFamily="18" charset="-127"/>
              </a:rPr>
              <a:t>Benzodiazepine</a:t>
            </a:r>
            <a:r>
              <a:rPr lang="en-US" altLang="ko-KR" sz="3200" b="1" dirty="0">
                <a:solidFill>
                  <a:srgbClr val="3F3F3F"/>
                </a:solidFill>
                <a:latin typeface="+mn-ea"/>
                <a:cs typeface="함초롬바탕" panose="02030504000101010101" pitchFamily="18" charset="-127"/>
              </a:rPr>
              <a:t>, </a:t>
            </a:r>
            <a:r>
              <a:rPr lang="en-US" altLang="ko-KR" sz="3200" b="1" dirty="0" err="1">
                <a:solidFill>
                  <a:srgbClr val="3F3F3F"/>
                </a:solidFill>
                <a:latin typeface="+mn-ea"/>
                <a:cs typeface="함초롬바탕" panose="02030504000101010101" pitchFamily="18" charset="-127"/>
              </a:rPr>
              <a:t>Propranolon</a:t>
            </a:r>
            <a:r>
              <a:rPr lang="en-US" altLang="ko-KR" sz="3200" b="1" dirty="0">
                <a:solidFill>
                  <a:srgbClr val="3F3F3F"/>
                </a:solidFill>
                <a:latin typeface="+mn-ea"/>
                <a:cs typeface="함초롬바탕" panose="02030504000101010101" pitchFamily="18" charset="-127"/>
              </a:rPr>
              <a:t> (</a:t>
            </a:r>
            <a:r>
              <a:rPr lang="ko-KR" altLang="en-US" sz="3200" b="1" dirty="0">
                <a:solidFill>
                  <a:srgbClr val="3F3F3F"/>
                </a:solidFill>
                <a:latin typeface="+mn-ea"/>
                <a:cs typeface="함초롬바탕" panose="02030504000101010101" pitchFamily="18" charset="-127"/>
              </a:rPr>
              <a:t>베타교감신경차단제</a:t>
            </a:r>
            <a:r>
              <a:rPr lang="en-US" altLang="ko-KR" sz="3200" b="1" dirty="0" smtClean="0">
                <a:solidFill>
                  <a:srgbClr val="3F3F3F"/>
                </a:solidFill>
                <a:latin typeface="+mn-ea"/>
                <a:cs typeface="함초롬바탕" panose="02030504000101010101" pitchFamily="18" charset="-127"/>
              </a:rPr>
              <a:t>)</a:t>
            </a:r>
          </a:p>
          <a:p>
            <a:pPr fontAlgn="base">
              <a:lnSpc>
                <a:spcPct val="150000"/>
              </a:lnSpc>
            </a:pPr>
            <a:r>
              <a:rPr lang="en-US" altLang="ko-KR" sz="3200" b="1" dirty="0">
                <a:solidFill>
                  <a:srgbClr val="3F3F3F"/>
                </a:solidFill>
                <a:latin typeface="+mn-ea"/>
                <a:cs typeface="함초롬바탕" panose="02030504000101010101" pitchFamily="18" charset="-127"/>
              </a:rPr>
              <a:t> </a:t>
            </a:r>
            <a:r>
              <a:rPr lang="en-US" altLang="ko-KR" sz="3200" b="1" dirty="0" smtClean="0">
                <a:solidFill>
                  <a:srgbClr val="3F3F3F"/>
                </a:solidFill>
                <a:latin typeface="+mn-ea"/>
                <a:cs typeface="함초롬바탕" panose="02030504000101010101" pitchFamily="18" charset="-127"/>
              </a:rPr>
              <a:t> : </a:t>
            </a:r>
            <a:r>
              <a:rPr lang="ko-KR" altLang="en-US" sz="3200" b="1" dirty="0" smtClean="0">
                <a:solidFill>
                  <a:srgbClr val="3F3F3F"/>
                </a:solidFill>
                <a:latin typeface="+mn-ea"/>
                <a:cs typeface="함초롬바탕" panose="02030504000101010101" pitchFamily="18" charset="-127"/>
              </a:rPr>
              <a:t>과잉각성이 심한 경우</a:t>
            </a:r>
            <a:endParaRPr lang="ko-KR" altLang="en-US" sz="3200" b="1" dirty="0">
              <a:solidFill>
                <a:srgbClr val="3F3F3F"/>
              </a:solidFill>
              <a:latin typeface="+mn-ea"/>
              <a:cs typeface="함초롬바탕" panose="02030504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5719694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"/>
          <p:cNvGrpSpPr/>
          <p:nvPr/>
        </p:nvGrpSpPr>
        <p:grpSpPr>
          <a:xfrm>
            <a:off x="918420" y="736979"/>
            <a:ext cx="6424605" cy="810466"/>
            <a:chOff x="918420" y="736979"/>
            <a:chExt cx="6424605" cy="810466"/>
          </a:xfrm>
        </p:grpSpPr>
        <p:sp>
          <p:nvSpPr>
            <p:cNvPr id="3" name="직사각형 2"/>
            <p:cNvSpPr/>
            <p:nvPr/>
          </p:nvSpPr>
          <p:spPr>
            <a:xfrm>
              <a:off x="918420" y="1421328"/>
              <a:ext cx="6424605" cy="126117"/>
            </a:xfrm>
            <a:prstGeom prst="rect">
              <a:avLst/>
            </a:prstGeom>
            <a:solidFill>
              <a:srgbClr val="9EB9C5"/>
            </a:solidFill>
            <a:ln>
              <a:solidFill>
                <a:srgbClr val="9EB9C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918420" y="736979"/>
              <a:ext cx="4909174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3600" dirty="0" smtClean="0">
                  <a:latin typeface="HY견고딕" panose="02030600000101010101" pitchFamily="18" charset="-127"/>
                  <a:ea typeface="HY견고딕" panose="02030600000101010101" pitchFamily="18" charset="-127"/>
                </a:rPr>
                <a:t>치   </a:t>
              </a:r>
              <a:r>
                <a:rPr lang="ko-KR" altLang="en-US" sz="3600" dirty="0" err="1" smtClean="0">
                  <a:latin typeface="HY견고딕" panose="02030600000101010101" pitchFamily="18" charset="-127"/>
                  <a:ea typeface="HY견고딕" panose="02030600000101010101" pitchFamily="18" charset="-127"/>
                </a:rPr>
                <a:t>료</a:t>
              </a:r>
              <a:endParaRPr lang="ko-KR" altLang="en-US" sz="3600" dirty="0">
                <a:latin typeface="HY견고딕" panose="02030600000101010101" pitchFamily="18" charset="-127"/>
                <a:ea typeface="HY견고딕" panose="02030600000101010101" pitchFamily="18" charset="-127"/>
              </a:endParaRPr>
            </a:p>
          </p:txBody>
        </p:sp>
      </p:grpSp>
      <p:sp>
        <p:nvSpPr>
          <p:cNvPr id="6" name="직사각형 5"/>
          <p:cNvSpPr/>
          <p:nvPr/>
        </p:nvSpPr>
        <p:spPr>
          <a:xfrm>
            <a:off x="867848" y="2251881"/>
            <a:ext cx="10204505" cy="29518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lnSpc>
                <a:spcPct val="150000"/>
              </a:lnSpc>
            </a:pPr>
            <a:r>
              <a:rPr lang="en-US" altLang="ko-KR" sz="3200" b="1" dirty="0">
                <a:solidFill>
                  <a:srgbClr val="3F3F3F"/>
                </a:solidFill>
                <a:latin typeface="+mn-ea"/>
              </a:rPr>
              <a:t>- </a:t>
            </a:r>
            <a:r>
              <a:rPr lang="ko-KR" altLang="en-US" sz="3200" b="1" dirty="0">
                <a:solidFill>
                  <a:srgbClr val="3F3F3F"/>
                </a:solidFill>
                <a:latin typeface="+mn-ea"/>
              </a:rPr>
              <a:t>조기발견</a:t>
            </a:r>
            <a:r>
              <a:rPr lang="en-US" altLang="ko-KR" sz="3200" b="1" dirty="0">
                <a:solidFill>
                  <a:srgbClr val="3F3F3F"/>
                </a:solidFill>
                <a:latin typeface="+mn-ea"/>
              </a:rPr>
              <a:t>, </a:t>
            </a:r>
            <a:r>
              <a:rPr lang="ko-KR" altLang="en-US" sz="3200" b="1" dirty="0">
                <a:solidFill>
                  <a:srgbClr val="3F3F3F"/>
                </a:solidFill>
                <a:latin typeface="+mn-ea"/>
              </a:rPr>
              <a:t>조기치료</a:t>
            </a:r>
            <a:r>
              <a:rPr lang="en-US" altLang="ko-KR" sz="3200" b="1" dirty="0">
                <a:solidFill>
                  <a:srgbClr val="3F3F3F"/>
                </a:solidFill>
                <a:latin typeface="+mn-ea"/>
              </a:rPr>
              <a:t>, </a:t>
            </a:r>
            <a:r>
              <a:rPr lang="ko-KR" altLang="en-US" sz="3200" b="1" dirty="0" smtClean="0">
                <a:solidFill>
                  <a:srgbClr val="3F3F3F"/>
                </a:solidFill>
                <a:latin typeface="+mn-ea"/>
              </a:rPr>
              <a:t>조기 복귀</a:t>
            </a:r>
            <a:endParaRPr lang="ko-KR" altLang="en-US" sz="3200" b="1" dirty="0">
              <a:solidFill>
                <a:srgbClr val="3F3F3F"/>
              </a:solidFill>
              <a:latin typeface="+mn-ea"/>
            </a:endParaRPr>
          </a:p>
          <a:p>
            <a:pPr fontAlgn="base">
              <a:lnSpc>
                <a:spcPct val="150000"/>
              </a:lnSpc>
            </a:pPr>
            <a:r>
              <a:rPr lang="en-US" altLang="ko-KR" sz="3200" b="1" dirty="0">
                <a:solidFill>
                  <a:srgbClr val="3F3F3F"/>
                </a:solidFill>
                <a:latin typeface="+mn-ea"/>
              </a:rPr>
              <a:t>- </a:t>
            </a:r>
            <a:r>
              <a:rPr lang="ko-KR" altLang="en-US" sz="3200" b="1" dirty="0">
                <a:solidFill>
                  <a:srgbClr val="3F3F3F"/>
                </a:solidFill>
                <a:latin typeface="+mn-ea"/>
              </a:rPr>
              <a:t>환자가 증상에 관하여 말 할 수 </a:t>
            </a:r>
            <a:r>
              <a:rPr lang="ko-KR" altLang="en-US" sz="3200" b="1" dirty="0" smtClean="0">
                <a:solidFill>
                  <a:srgbClr val="3F3F3F"/>
                </a:solidFill>
                <a:latin typeface="+mn-ea"/>
              </a:rPr>
              <a:t>있도록 지지</a:t>
            </a:r>
            <a:r>
              <a:rPr lang="en-US" altLang="ko-KR" sz="3200" b="1" dirty="0">
                <a:solidFill>
                  <a:srgbClr val="3F3F3F"/>
                </a:solidFill>
                <a:latin typeface="+mn-ea"/>
              </a:rPr>
              <a:t>, </a:t>
            </a:r>
            <a:r>
              <a:rPr lang="ko-KR" altLang="en-US" sz="3200" b="1" dirty="0">
                <a:solidFill>
                  <a:srgbClr val="3F3F3F"/>
                </a:solidFill>
                <a:latin typeface="+mn-ea"/>
              </a:rPr>
              <a:t>격려</a:t>
            </a:r>
          </a:p>
          <a:p>
            <a:pPr fontAlgn="base">
              <a:lnSpc>
                <a:spcPct val="150000"/>
              </a:lnSpc>
            </a:pPr>
            <a:r>
              <a:rPr lang="en-US" altLang="ko-KR" sz="3200" b="1" dirty="0" smtClean="0">
                <a:solidFill>
                  <a:srgbClr val="3F3F3F"/>
                </a:solidFill>
                <a:latin typeface="+mn-ea"/>
              </a:rPr>
              <a:t>   : </a:t>
            </a:r>
            <a:r>
              <a:rPr lang="ko-KR" altLang="en-US" sz="3200" b="1" dirty="0">
                <a:solidFill>
                  <a:srgbClr val="3F3F3F"/>
                </a:solidFill>
                <a:latin typeface="+mn-ea"/>
              </a:rPr>
              <a:t>감정 정화와 함께 외상사건의 재구성이 치료적</a:t>
            </a:r>
          </a:p>
          <a:p>
            <a:pPr fontAlgn="base">
              <a:lnSpc>
                <a:spcPct val="150000"/>
              </a:lnSpc>
            </a:pPr>
            <a:r>
              <a:rPr lang="en-US" altLang="ko-KR" sz="3200" b="1" dirty="0">
                <a:solidFill>
                  <a:srgbClr val="3F3F3F"/>
                </a:solidFill>
                <a:latin typeface="+mn-ea"/>
              </a:rPr>
              <a:t>- </a:t>
            </a:r>
            <a:r>
              <a:rPr lang="ko-KR" altLang="en-US" sz="3200" b="1" dirty="0" smtClean="0">
                <a:solidFill>
                  <a:srgbClr val="3F3F3F"/>
                </a:solidFill>
                <a:latin typeface="+mn-ea"/>
              </a:rPr>
              <a:t>행동치료</a:t>
            </a:r>
            <a:endParaRPr lang="ko-KR" altLang="en-US" sz="3200" b="1" dirty="0">
              <a:solidFill>
                <a:srgbClr val="3F3F3F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8235216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"/>
          <p:cNvGrpSpPr/>
          <p:nvPr/>
        </p:nvGrpSpPr>
        <p:grpSpPr>
          <a:xfrm>
            <a:off x="918420" y="736979"/>
            <a:ext cx="6424605" cy="810466"/>
            <a:chOff x="918420" y="736979"/>
            <a:chExt cx="6424605" cy="810466"/>
          </a:xfrm>
        </p:grpSpPr>
        <p:sp>
          <p:nvSpPr>
            <p:cNvPr id="3" name="직사각형 2"/>
            <p:cNvSpPr/>
            <p:nvPr/>
          </p:nvSpPr>
          <p:spPr>
            <a:xfrm>
              <a:off x="918420" y="1421328"/>
              <a:ext cx="6424605" cy="126117"/>
            </a:xfrm>
            <a:prstGeom prst="rect">
              <a:avLst/>
            </a:prstGeom>
            <a:solidFill>
              <a:srgbClr val="9EB9C5"/>
            </a:solidFill>
            <a:ln>
              <a:solidFill>
                <a:srgbClr val="9EB9C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918420" y="736979"/>
              <a:ext cx="4909174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3600" dirty="0" smtClean="0">
                  <a:latin typeface="HY견고딕" panose="02030600000101010101" pitchFamily="18" charset="-127"/>
                  <a:ea typeface="HY견고딕" panose="02030600000101010101" pitchFamily="18" charset="-127"/>
                </a:rPr>
                <a:t>치   </a:t>
              </a:r>
              <a:r>
                <a:rPr lang="ko-KR" altLang="en-US" sz="3600" dirty="0" err="1" smtClean="0">
                  <a:latin typeface="HY견고딕" panose="02030600000101010101" pitchFamily="18" charset="-127"/>
                  <a:ea typeface="HY견고딕" panose="02030600000101010101" pitchFamily="18" charset="-127"/>
                </a:rPr>
                <a:t>료</a:t>
              </a:r>
              <a:endParaRPr lang="ko-KR" altLang="en-US" sz="3600" dirty="0">
                <a:latin typeface="HY견고딕" panose="02030600000101010101" pitchFamily="18" charset="-127"/>
                <a:ea typeface="HY견고딕" panose="02030600000101010101" pitchFamily="18" charset="-127"/>
              </a:endParaRPr>
            </a:p>
          </p:txBody>
        </p:sp>
      </p:grpSp>
      <p:sp>
        <p:nvSpPr>
          <p:cNvPr id="6" name="직사각형 5"/>
          <p:cNvSpPr/>
          <p:nvPr/>
        </p:nvSpPr>
        <p:spPr>
          <a:xfrm>
            <a:off x="918419" y="1424254"/>
            <a:ext cx="10327335" cy="57246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lnSpc>
                <a:spcPct val="150000"/>
              </a:lnSpc>
            </a:pPr>
            <a:r>
              <a:rPr lang="ko-KR" altLang="en-US" sz="2200" b="1" dirty="0">
                <a:solidFill>
                  <a:srgbClr val="3F3F3F"/>
                </a:solidFill>
                <a:latin typeface="+mn-ea"/>
              </a:rPr>
              <a:t> </a:t>
            </a:r>
            <a:r>
              <a:rPr lang="ko-KR" altLang="en-US" sz="2800" b="1" dirty="0" smtClean="0">
                <a:latin typeface="+mn-ea"/>
              </a:rPr>
              <a:t>노 출 기 법</a:t>
            </a:r>
            <a:endParaRPr lang="ko-KR" altLang="en-US" sz="2800" b="1" dirty="0">
              <a:latin typeface="+mn-ea"/>
            </a:endParaRPr>
          </a:p>
          <a:p>
            <a:pPr marL="342900" indent="-342900" fontAlgn="base">
              <a:lnSpc>
                <a:spcPct val="150000"/>
              </a:lnSpc>
              <a:buFont typeface="Wingdings" panose="05000000000000000000" pitchFamily="2" charset="2"/>
              <a:buChar char="u"/>
            </a:pPr>
            <a:r>
              <a:rPr lang="ko-KR" altLang="en-US" sz="2400" b="1" dirty="0">
                <a:solidFill>
                  <a:srgbClr val="3F3F3F"/>
                </a:solidFill>
                <a:latin typeface="+mn-ea"/>
              </a:rPr>
              <a:t> </a:t>
            </a:r>
            <a:r>
              <a:rPr lang="ko-KR" altLang="en-US" sz="2400" b="1" dirty="0" smtClean="0">
                <a:solidFill>
                  <a:srgbClr val="3F3F3F"/>
                </a:solidFill>
                <a:latin typeface="+mn-ea"/>
              </a:rPr>
              <a:t> 목   표 </a:t>
            </a:r>
            <a:endParaRPr lang="en-US" altLang="ko-KR" sz="2400" b="1" dirty="0" smtClean="0">
              <a:solidFill>
                <a:srgbClr val="3F3F3F"/>
              </a:solidFill>
              <a:latin typeface="+mn-ea"/>
            </a:endParaRPr>
          </a:p>
          <a:p>
            <a:pPr marL="342900" indent="-342900" fontAlgn="base">
              <a:lnSpc>
                <a:spcPct val="150000"/>
              </a:lnSpc>
              <a:buFontTx/>
              <a:buChar char="-"/>
            </a:pPr>
            <a:r>
              <a:rPr lang="ko-KR" altLang="en-US" sz="2400" b="1" dirty="0" smtClean="0">
                <a:solidFill>
                  <a:srgbClr val="3F3F3F"/>
                </a:solidFill>
                <a:latin typeface="+mn-ea"/>
              </a:rPr>
              <a:t>심리적 </a:t>
            </a:r>
            <a:r>
              <a:rPr lang="ko-KR" altLang="en-US" sz="2400" b="1" dirty="0">
                <a:solidFill>
                  <a:srgbClr val="3F3F3F"/>
                </a:solidFill>
                <a:latin typeface="+mn-ea"/>
              </a:rPr>
              <a:t>외상을 재현시키는 기억이나 실마리를 통해 외상사건에 피해자를 </a:t>
            </a:r>
            <a:r>
              <a:rPr lang="ko-KR" altLang="en-US" sz="2400" b="1" dirty="0" smtClean="0">
                <a:solidFill>
                  <a:srgbClr val="3F3F3F"/>
                </a:solidFill>
                <a:latin typeface="+mn-ea"/>
              </a:rPr>
              <a:t>표출시킴으로 </a:t>
            </a:r>
            <a:r>
              <a:rPr lang="ko-KR" altLang="en-US" sz="2400" b="1" dirty="0">
                <a:solidFill>
                  <a:srgbClr val="3F3F3F"/>
                </a:solidFill>
                <a:latin typeface="+mn-ea"/>
              </a:rPr>
              <a:t>외상에 대한 기억을 활성화 한다</a:t>
            </a:r>
            <a:r>
              <a:rPr lang="en-US" altLang="ko-KR" sz="2400" b="1" dirty="0">
                <a:solidFill>
                  <a:srgbClr val="3F3F3F"/>
                </a:solidFill>
                <a:latin typeface="+mn-ea"/>
              </a:rPr>
              <a:t>.</a:t>
            </a:r>
            <a:endParaRPr lang="ko-KR" altLang="en-US" sz="2400" b="1" dirty="0">
              <a:solidFill>
                <a:srgbClr val="3F3F3F"/>
              </a:solidFill>
              <a:latin typeface="+mn-ea"/>
            </a:endParaRPr>
          </a:p>
          <a:p>
            <a:pPr marL="342900" indent="-342900" fontAlgn="base">
              <a:lnSpc>
                <a:spcPct val="150000"/>
              </a:lnSpc>
              <a:buFontTx/>
              <a:buChar char="-"/>
            </a:pPr>
            <a:r>
              <a:rPr lang="ko-KR" altLang="en-US" sz="2400" b="1" dirty="0" smtClean="0">
                <a:solidFill>
                  <a:srgbClr val="3F3F3F"/>
                </a:solidFill>
                <a:latin typeface="+mn-ea"/>
              </a:rPr>
              <a:t>외상사건에 </a:t>
            </a:r>
            <a:r>
              <a:rPr lang="ko-KR" altLang="en-US" sz="2400" b="1" dirty="0">
                <a:solidFill>
                  <a:srgbClr val="3F3F3F"/>
                </a:solidFill>
                <a:latin typeface="+mn-ea"/>
              </a:rPr>
              <a:t>대한 반복노출을 통해 외상사건은 더 이상 강한 불안을 </a:t>
            </a:r>
            <a:r>
              <a:rPr lang="ko-KR" altLang="en-US" sz="2400" b="1" dirty="0" smtClean="0">
                <a:solidFill>
                  <a:srgbClr val="3F3F3F"/>
                </a:solidFill>
                <a:latin typeface="+mn-ea"/>
              </a:rPr>
              <a:t>일으키지 </a:t>
            </a:r>
            <a:r>
              <a:rPr lang="ko-KR" altLang="en-US" sz="2400" b="1" dirty="0">
                <a:solidFill>
                  <a:srgbClr val="3F3F3F"/>
                </a:solidFill>
                <a:latin typeface="+mn-ea"/>
              </a:rPr>
              <a:t>못한다</a:t>
            </a:r>
            <a:r>
              <a:rPr lang="en-US" altLang="ko-KR" sz="2400" b="1" dirty="0">
                <a:solidFill>
                  <a:srgbClr val="3F3F3F"/>
                </a:solidFill>
                <a:latin typeface="+mn-ea"/>
              </a:rPr>
              <a:t>.</a:t>
            </a:r>
            <a:endParaRPr lang="ko-KR" altLang="en-US" sz="2400" b="1" dirty="0">
              <a:solidFill>
                <a:srgbClr val="3F3F3F"/>
              </a:solidFill>
              <a:latin typeface="+mn-ea"/>
            </a:endParaRPr>
          </a:p>
          <a:p>
            <a:pPr marL="342900" indent="-342900" fontAlgn="base">
              <a:lnSpc>
                <a:spcPct val="150000"/>
              </a:lnSpc>
              <a:buFont typeface="Wingdings" panose="05000000000000000000" pitchFamily="2" charset="2"/>
              <a:buChar char="u"/>
            </a:pPr>
            <a:r>
              <a:rPr lang="ko-KR" altLang="en-US" sz="2400" b="1" dirty="0">
                <a:solidFill>
                  <a:srgbClr val="3F3F3F"/>
                </a:solidFill>
                <a:latin typeface="+mn-ea"/>
              </a:rPr>
              <a:t> </a:t>
            </a:r>
            <a:r>
              <a:rPr lang="ko-KR" altLang="en-US" sz="2400" b="1" dirty="0" smtClean="0">
                <a:solidFill>
                  <a:srgbClr val="3F3F3F"/>
                </a:solidFill>
                <a:latin typeface="+mn-ea"/>
              </a:rPr>
              <a:t> 반응차단 </a:t>
            </a:r>
            <a:r>
              <a:rPr lang="en-US" altLang="ko-KR" sz="2400" b="1" dirty="0" smtClean="0">
                <a:solidFill>
                  <a:srgbClr val="3F3F3F"/>
                </a:solidFill>
                <a:latin typeface="+mn-ea"/>
              </a:rPr>
              <a:t>: </a:t>
            </a:r>
            <a:r>
              <a:rPr lang="ko-KR" altLang="en-US" sz="2400" b="1" dirty="0" smtClean="0">
                <a:solidFill>
                  <a:srgbClr val="3F3F3F"/>
                </a:solidFill>
                <a:latin typeface="+mn-ea"/>
              </a:rPr>
              <a:t>불안상황 </a:t>
            </a:r>
            <a:r>
              <a:rPr lang="ko-KR" altLang="en-US" sz="2400" b="1" dirty="0">
                <a:solidFill>
                  <a:srgbClr val="3F3F3F"/>
                </a:solidFill>
                <a:latin typeface="+mn-ea"/>
              </a:rPr>
              <a:t>노출 → 불안 감소 행동 → 불안감소</a:t>
            </a:r>
          </a:p>
          <a:p>
            <a:pPr marL="342900" indent="-342900" fontAlgn="base">
              <a:lnSpc>
                <a:spcPct val="150000"/>
              </a:lnSpc>
              <a:buFont typeface="Wingdings" panose="05000000000000000000" pitchFamily="2" charset="2"/>
              <a:buChar char="u"/>
            </a:pPr>
            <a:r>
              <a:rPr lang="ko-KR" altLang="en-US" sz="2400" b="1" dirty="0" smtClean="0">
                <a:solidFill>
                  <a:srgbClr val="3F3F3F"/>
                </a:solidFill>
                <a:latin typeface="+mn-ea"/>
              </a:rPr>
              <a:t>  홍 수 법 </a:t>
            </a:r>
            <a:r>
              <a:rPr lang="en-US" altLang="ko-KR" sz="2400" b="1" dirty="0" smtClean="0">
                <a:solidFill>
                  <a:srgbClr val="3F3F3F"/>
                </a:solidFill>
                <a:latin typeface="+mn-ea"/>
              </a:rPr>
              <a:t>: </a:t>
            </a:r>
            <a:r>
              <a:rPr lang="ko-KR" altLang="en-US" sz="2400" b="1" dirty="0" smtClean="0">
                <a:solidFill>
                  <a:srgbClr val="3F3F3F"/>
                </a:solidFill>
                <a:latin typeface="+mn-ea"/>
              </a:rPr>
              <a:t>가장 </a:t>
            </a:r>
            <a:r>
              <a:rPr lang="ko-KR" altLang="en-US" sz="2400" b="1" dirty="0">
                <a:solidFill>
                  <a:srgbClr val="3F3F3F"/>
                </a:solidFill>
                <a:latin typeface="+mn-ea"/>
              </a:rPr>
              <a:t>불안을 많이 일으키는 단계에 오랜 시간 머물도록 </a:t>
            </a:r>
            <a:r>
              <a:rPr lang="ko-KR" altLang="en-US" sz="2400" b="1" dirty="0" smtClean="0">
                <a:solidFill>
                  <a:srgbClr val="3F3F3F"/>
                </a:solidFill>
                <a:latin typeface="+mn-ea"/>
              </a:rPr>
              <a:t>함</a:t>
            </a:r>
            <a:endParaRPr lang="en-US" altLang="ko-KR" sz="2400" b="1" dirty="0" smtClean="0">
              <a:solidFill>
                <a:srgbClr val="3F3F3F"/>
              </a:solidFill>
              <a:latin typeface="+mn-ea"/>
            </a:endParaRPr>
          </a:p>
          <a:p>
            <a:pPr marL="342900" indent="-342900" fontAlgn="base">
              <a:lnSpc>
                <a:spcPct val="150000"/>
              </a:lnSpc>
              <a:buFont typeface="Wingdings" panose="05000000000000000000" pitchFamily="2" charset="2"/>
              <a:buChar char="u"/>
            </a:pPr>
            <a:r>
              <a:rPr lang="ko-KR" altLang="en-US" sz="2400" dirty="0" smtClean="0">
                <a:solidFill>
                  <a:srgbClr val="3F3F3F"/>
                </a:solidFill>
              </a:rPr>
              <a:t>  </a:t>
            </a:r>
            <a:r>
              <a:rPr lang="ko-KR" altLang="en-US" sz="2400" b="1" dirty="0" smtClean="0">
                <a:solidFill>
                  <a:srgbClr val="3F3F3F"/>
                </a:solidFill>
                <a:latin typeface="+mn-ea"/>
              </a:rPr>
              <a:t>이완요법 </a:t>
            </a:r>
            <a:r>
              <a:rPr lang="en-US" altLang="ko-KR" sz="2400" b="1" dirty="0" smtClean="0">
                <a:solidFill>
                  <a:srgbClr val="3F3F3F"/>
                </a:solidFill>
                <a:latin typeface="+mn-ea"/>
              </a:rPr>
              <a:t>: </a:t>
            </a:r>
            <a:r>
              <a:rPr lang="ko-KR" altLang="en-US" sz="2400" b="1" dirty="0" smtClean="0">
                <a:solidFill>
                  <a:srgbClr val="3F3F3F"/>
                </a:solidFill>
                <a:latin typeface="+mn-ea"/>
              </a:rPr>
              <a:t>체계적 </a:t>
            </a:r>
            <a:r>
              <a:rPr lang="ko-KR" altLang="en-US" sz="2400" b="1" dirty="0" err="1">
                <a:solidFill>
                  <a:srgbClr val="3F3F3F"/>
                </a:solidFill>
                <a:latin typeface="+mn-ea"/>
              </a:rPr>
              <a:t>탕감법</a:t>
            </a:r>
            <a:endParaRPr lang="ko-KR" altLang="en-US" sz="2400" b="1" dirty="0">
              <a:solidFill>
                <a:srgbClr val="3F3F3F"/>
              </a:solidFill>
              <a:latin typeface="+mn-ea"/>
            </a:endParaRPr>
          </a:p>
          <a:p>
            <a:pPr marL="342900" indent="-342900" fontAlgn="base">
              <a:lnSpc>
                <a:spcPct val="150000"/>
              </a:lnSpc>
              <a:buFont typeface="Wingdings" panose="05000000000000000000" pitchFamily="2" charset="2"/>
              <a:buChar char="u"/>
            </a:pPr>
            <a:endParaRPr lang="ko-KR" altLang="en-US" sz="2400" b="1" dirty="0">
              <a:solidFill>
                <a:srgbClr val="3F3F3F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798975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"/>
          <p:cNvGrpSpPr/>
          <p:nvPr/>
        </p:nvGrpSpPr>
        <p:grpSpPr>
          <a:xfrm>
            <a:off x="918420" y="736979"/>
            <a:ext cx="6424605" cy="810466"/>
            <a:chOff x="918420" y="736979"/>
            <a:chExt cx="6424605" cy="810466"/>
          </a:xfrm>
        </p:grpSpPr>
        <p:sp>
          <p:nvSpPr>
            <p:cNvPr id="3" name="직사각형 2"/>
            <p:cNvSpPr/>
            <p:nvPr/>
          </p:nvSpPr>
          <p:spPr>
            <a:xfrm>
              <a:off x="918420" y="1421328"/>
              <a:ext cx="6424605" cy="126117"/>
            </a:xfrm>
            <a:prstGeom prst="rect">
              <a:avLst/>
            </a:prstGeom>
            <a:solidFill>
              <a:srgbClr val="9EB9C5"/>
            </a:solidFill>
            <a:ln>
              <a:solidFill>
                <a:srgbClr val="9EB9C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918420" y="736979"/>
              <a:ext cx="4909174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3600" dirty="0" smtClean="0">
                  <a:latin typeface="HY견고딕" panose="02030600000101010101" pitchFamily="18" charset="-127"/>
                  <a:ea typeface="HY견고딕" panose="02030600000101010101" pitchFamily="18" charset="-127"/>
                </a:rPr>
                <a:t>치   </a:t>
              </a:r>
              <a:r>
                <a:rPr lang="ko-KR" altLang="en-US" sz="3600" dirty="0" err="1" smtClean="0">
                  <a:latin typeface="HY견고딕" panose="02030600000101010101" pitchFamily="18" charset="-127"/>
                  <a:ea typeface="HY견고딕" panose="02030600000101010101" pitchFamily="18" charset="-127"/>
                </a:rPr>
                <a:t>료</a:t>
              </a:r>
              <a:endParaRPr lang="ko-KR" altLang="en-US" sz="3600" dirty="0">
                <a:latin typeface="HY견고딕" panose="02030600000101010101" pitchFamily="18" charset="-127"/>
                <a:ea typeface="HY견고딕" panose="02030600000101010101" pitchFamily="18" charset="-127"/>
              </a:endParaRPr>
            </a:p>
          </p:txBody>
        </p:sp>
      </p:grpSp>
      <p:sp>
        <p:nvSpPr>
          <p:cNvPr id="5" name="직사각형 4"/>
          <p:cNvSpPr/>
          <p:nvPr/>
        </p:nvSpPr>
        <p:spPr>
          <a:xfrm>
            <a:off x="918420" y="1537039"/>
            <a:ext cx="10327335" cy="46166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lnSpc>
                <a:spcPct val="150000"/>
              </a:lnSpc>
            </a:pPr>
            <a:r>
              <a:rPr lang="ko-KR" altLang="en-US" sz="2200" b="1" dirty="0">
                <a:solidFill>
                  <a:srgbClr val="3F3F3F"/>
                </a:solidFill>
                <a:latin typeface="+mn-ea"/>
              </a:rPr>
              <a:t> </a:t>
            </a:r>
            <a:r>
              <a:rPr lang="ko-KR" altLang="en-US" sz="2800" b="1" dirty="0" smtClean="0">
                <a:latin typeface="+mn-ea"/>
              </a:rPr>
              <a:t>노 출 기 법</a:t>
            </a:r>
            <a:endParaRPr lang="ko-KR" altLang="en-US" sz="2800" b="1" dirty="0">
              <a:latin typeface="+mn-ea"/>
            </a:endParaRPr>
          </a:p>
          <a:p>
            <a:pPr marL="342900" indent="-342900" fontAlgn="base">
              <a:lnSpc>
                <a:spcPct val="150000"/>
              </a:lnSpc>
              <a:buFont typeface="Wingdings" panose="05000000000000000000" pitchFamily="2" charset="2"/>
              <a:buChar char="u"/>
            </a:pPr>
            <a:r>
              <a:rPr lang="ko-KR" altLang="en-US" sz="2400" b="1" dirty="0">
                <a:solidFill>
                  <a:srgbClr val="3F3F3F"/>
                </a:solidFill>
                <a:latin typeface="+mn-ea"/>
              </a:rPr>
              <a:t> </a:t>
            </a:r>
            <a:r>
              <a:rPr lang="ko-KR" altLang="en-US" sz="2400" b="1" dirty="0" smtClean="0">
                <a:solidFill>
                  <a:srgbClr val="3F3F3F"/>
                </a:solidFill>
                <a:latin typeface="+mn-ea"/>
              </a:rPr>
              <a:t> 목   표</a:t>
            </a:r>
            <a:endParaRPr lang="ko-KR" altLang="en-US" sz="2400" b="1" dirty="0">
              <a:solidFill>
                <a:srgbClr val="3F3F3F"/>
              </a:solidFill>
              <a:latin typeface="+mn-ea"/>
            </a:endParaRPr>
          </a:p>
          <a:p>
            <a:pPr marL="342900" indent="-342900" fontAlgn="base">
              <a:lnSpc>
                <a:spcPct val="150000"/>
              </a:lnSpc>
              <a:buFontTx/>
              <a:buChar char="-"/>
            </a:pPr>
            <a:r>
              <a:rPr lang="ko-KR" altLang="en-US" sz="2400" b="1" dirty="0" smtClean="0">
                <a:solidFill>
                  <a:srgbClr val="3F3F3F"/>
                </a:solidFill>
                <a:latin typeface="+mn-ea"/>
              </a:rPr>
              <a:t>심리적 </a:t>
            </a:r>
            <a:r>
              <a:rPr lang="ko-KR" altLang="en-US" sz="2400" b="1" dirty="0">
                <a:solidFill>
                  <a:srgbClr val="3F3F3F"/>
                </a:solidFill>
                <a:latin typeface="+mn-ea"/>
              </a:rPr>
              <a:t>외상을 재현시키는 기억이나 실마리를 통해 외상사건에 피해자를 </a:t>
            </a:r>
            <a:r>
              <a:rPr lang="ko-KR" altLang="en-US" sz="2400" b="1" dirty="0" smtClean="0">
                <a:solidFill>
                  <a:srgbClr val="3F3F3F"/>
                </a:solidFill>
                <a:latin typeface="+mn-ea"/>
              </a:rPr>
              <a:t>표출시킴으로 </a:t>
            </a:r>
            <a:r>
              <a:rPr lang="ko-KR" altLang="en-US" sz="2400" b="1" dirty="0">
                <a:solidFill>
                  <a:srgbClr val="3F3F3F"/>
                </a:solidFill>
                <a:latin typeface="+mn-ea"/>
              </a:rPr>
              <a:t>외상에 대한 기억을 활성화 한다</a:t>
            </a:r>
            <a:r>
              <a:rPr lang="en-US" altLang="ko-KR" sz="2400" b="1" dirty="0">
                <a:solidFill>
                  <a:srgbClr val="3F3F3F"/>
                </a:solidFill>
                <a:latin typeface="+mn-ea"/>
              </a:rPr>
              <a:t>.</a:t>
            </a:r>
            <a:endParaRPr lang="ko-KR" altLang="en-US" sz="2400" b="1" dirty="0">
              <a:solidFill>
                <a:srgbClr val="3F3F3F"/>
              </a:solidFill>
              <a:latin typeface="+mn-ea"/>
            </a:endParaRPr>
          </a:p>
          <a:p>
            <a:pPr marL="342900" indent="-342900" fontAlgn="base">
              <a:lnSpc>
                <a:spcPct val="150000"/>
              </a:lnSpc>
              <a:buFontTx/>
              <a:buChar char="-"/>
            </a:pPr>
            <a:r>
              <a:rPr lang="ko-KR" altLang="en-US" sz="2400" b="1" dirty="0" smtClean="0">
                <a:solidFill>
                  <a:srgbClr val="3F3F3F"/>
                </a:solidFill>
                <a:latin typeface="+mn-ea"/>
              </a:rPr>
              <a:t>외상사건에 </a:t>
            </a:r>
            <a:r>
              <a:rPr lang="ko-KR" altLang="en-US" sz="2400" b="1" dirty="0">
                <a:solidFill>
                  <a:srgbClr val="3F3F3F"/>
                </a:solidFill>
                <a:latin typeface="+mn-ea"/>
              </a:rPr>
              <a:t>대한 반복노출을 통해 외상사건은 더 이상 강한 불안을 </a:t>
            </a:r>
            <a:r>
              <a:rPr lang="ko-KR" altLang="en-US" sz="2400" b="1" dirty="0" smtClean="0">
                <a:solidFill>
                  <a:srgbClr val="3F3F3F"/>
                </a:solidFill>
                <a:latin typeface="+mn-ea"/>
              </a:rPr>
              <a:t>일으키지 </a:t>
            </a:r>
            <a:r>
              <a:rPr lang="ko-KR" altLang="en-US" sz="2400" b="1" dirty="0">
                <a:solidFill>
                  <a:srgbClr val="3F3F3F"/>
                </a:solidFill>
                <a:latin typeface="+mn-ea"/>
              </a:rPr>
              <a:t>못한다</a:t>
            </a:r>
            <a:r>
              <a:rPr lang="en-US" altLang="ko-KR" sz="2400" b="1" dirty="0">
                <a:solidFill>
                  <a:srgbClr val="3F3F3F"/>
                </a:solidFill>
                <a:latin typeface="+mn-ea"/>
              </a:rPr>
              <a:t>.</a:t>
            </a:r>
            <a:endParaRPr lang="ko-KR" altLang="en-US" sz="2400" b="1" dirty="0">
              <a:solidFill>
                <a:srgbClr val="3F3F3F"/>
              </a:solidFill>
              <a:latin typeface="+mn-ea"/>
            </a:endParaRPr>
          </a:p>
          <a:p>
            <a:pPr marL="342900" indent="-342900" fontAlgn="base">
              <a:lnSpc>
                <a:spcPct val="150000"/>
              </a:lnSpc>
              <a:buFont typeface="Wingdings" panose="05000000000000000000" pitchFamily="2" charset="2"/>
              <a:buChar char="u"/>
            </a:pPr>
            <a:r>
              <a:rPr lang="ko-KR" altLang="en-US" sz="2400" b="1" dirty="0">
                <a:solidFill>
                  <a:srgbClr val="3F3F3F"/>
                </a:solidFill>
                <a:latin typeface="+mn-ea"/>
              </a:rPr>
              <a:t> </a:t>
            </a:r>
            <a:r>
              <a:rPr lang="ko-KR" altLang="en-US" sz="2400" b="1" dirty="0" smtClean="0">
                <a:solidFill>
                  <a:srgbClr val="3F3F3F"/>
                </a:solidFill>
                <a:latin typeface="+mn-ea"/>
              </a:rPr>
              <a:t> 반응차단 </a:t>
            </a:r>
            <a:r>
              <a:rPr lang="en-US" altLang="ko-KR" sz="2400" b="1" dirty="0" smtClean="0">
                <a:solidFill>
                  <a:srgbClr val="3F3F3F"/>
                </a:solidFill>
                <a:latin typeface="+mn-ea"/>
              </a:rPr>
              <a:t>: </a:t>
            </a:r>
            <a:r>
              <a:rPr lang="ko-KR" altLang="en-US" sz="2400" b="1" dirty="0" smtClean="0">
                <a:solidFill>
                  <a:srgbClr val="3F3F3F"/>
                </a:solidFill>
                <a:latin typeface="+mn-ea"/>
              </a:rPr>
              <a:t>불안상황 </a:t>
            </a:r>
            <a:r>
              <a:rPr lang="ko-KR" altLang="en-US" sz="2400" b="1" dirty="0">
                <a:solidFill>
                  <a:srgbClr val="3F3F3F"/>
                </a:solidFill>
                <a:latin typeface="+mn-ea"/>
              </a:rPr>
              <a:t>노출 → 불안 감소 행동 → 불안감소</a:t>
            </a:r>
          </a:p>
          <a:p>
            <a:pPr marL="342900" indent="-342900" fontAlgn="base">
              <a:lnSpc>
                <a:spcPct val="150000"/>
              </a:lnSpc>
              <a:buFont typeface="Wingdings" panose="05000000000000000000" pitchFamily="2" charset="2"/>
              <a:buChar char="u"/>
            </a:pPr>
            <a:r>
              <a:rPr lang="ko-KR" altLang="en-US" sz="2400" b="1" dirty="0" smtClean="0">
                <a:solidFill>
                  <a:srgbClr val="3F3F3F"/>
                </a:solidFill>
                <a:latin typeface="+mn-ea"/>
              </a:rPr>
              <a:t>  홍 수 법 </a:t>
            </a:r>
            <a:r>
              <a:rPr lang="en-US" altLang="ko-KR" sz="2400" b="1" dirty="0" smtClean="0">
                <a:solidFill>
                  <a:srgbClr val="3F3F3F"/>
                </a:solidFill>
                <a:latin typeface="+mn-ea"/>
              </a:rPr>
              <a:t>: </a:t>
            </a:r>
            <a:r>
              <a:rPr lang="ko-KR" altLang="en-US" sz="2400" b="1" dirty="0" smtClean="0">
                <a:solidFill>
                  <a:srgbClr val="3F3F3F"/>
                </a:solidFill>
                <a:latin typeface="+mn-ea"/>
              </a:rPr>
              <a:t>가장 </a:t>
            </a:r>
            <a:r>
              <a:rPr lang="ko-KR" altLang="en-US" sz="2400" b="1" dirty="0">
                <a:solidFill>
                  <a:srgbClr val="3F3F3F"/>
                </a:solidFill>
                <a:latin typeface="+mn-ea"/>
              </a:rPr>
              <a:t>불안을 많이 일으키는 단계에 오랜 시간 머물도록 함</a:t>
            </a:r>
          </a:p>
        </p:txBody>
      </p:sp>
    </p:spTree>
    <p:extLst>
      <p:ext uri="{BB962C8B-B14F-4D97-AF65-F5344CB8AC3E}">
        <p14:creationId xmlns:p14="http://schemas.microsoft.com/office/powerpoint/2010/main" val="33982970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"/>
          <p:cNvGrpSpPr/>
          <p:nvPr/>
        </p:nvGrpSpPr>
        <p:grpSpPr>
          <a:xfrm>
            <a:off x="918420" y="736979"/>
            <a:ext cx="6424605" cy="810466"/>
            <a:chOff x="918420" y="736979"/>
            <a:chExt cx="6424605" cy="810466"/>
          </a:xfrm>
        </p:grpSpPr>
        <p:sp>
          <p:nvSpPr>
            <p:cNvPr id="3" name="직사각형 2"/>
            <p:cNvSpPr/>
            <p:nvPr/>
          </p:nvSpPr>
          <p:spPr>
            <a:xfrm>
              <a:off x="918420" y="1421328"/>
              <a:ext cx="6424605" cy="126117"/>
            </a:xfrm>
            <a:prstGeom prst="rect">
              <a:avLst/>
            </a:prstGeom>
            <a:solidFill>
              <a:srgbClr val="9EB9C5"/>
            </a:solidFill>
            <a:ln>
              <a:solidFill>
                <a:srgbClr val="9EB9C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918420" y="736979"/>
              <a:ext cx="4909174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3600" dirty="0" smtClean="0">
                  <a:latin typeface="HY견고딕" panose="02030600000101010101" pitchFamily="18" charset="-127"/>
                  <a:ea typeface="HY견고딕" panose="02030600000101010101" pitchFamily="18" charset="-127"/>
                </a:rPr>
                <a:t>치   </a:t>
              </a:r>
              <a:r>
                <a:rPr lang="ko-KR" altLang="en-US" sz="3600" dirty="0" err="1" smtClean="0">
                  <a:latin typeface="HY견고딕" panose="02030600000101010101" pitchFamily="18" charset="-127"/>
                  <a:ea typeface="HY견고딕" panose="02030600000101010101" pitchFamily="18" charset="-127"/>
                </a:rPr>
                <a:t>료</a:t>
              </a:r>
              <a:endParaRPr lang="ko-KR" altLang="en-US" sz="3600" dirty="0">
                <a:latin typeface="HY견고딕" panose="02030600000101010101" pitchFamily="18" charset="-127"/>
                <a:ea typeface="HY견고딕" panose="02030600000101010101" pitchFamily="18" charset="-127"/>
              </a:endParaRPr>
            </a:p>
          </p:txBody>
        </p:sp>
      </p:grpSp>
      <p:sp>
        <p:nvSpPr>
          <p:cNvPr id="5" name="직사각형 4"/>
          <p:cNvSpPr/>
          <p:nvPr/>
        </p:nvSpPr>
        <p:spPr>
          <a:xfrm>
            <a:off x="918419" y="1856096"/>
            <a:ext cx="10340983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lnSpc>
                <a:spcPct val="150000"/>
              </a:lnSpc>
            </a:pPr>
            <a:r>
              <a:rPr lang="ko-KR" altLang="en-US" sz="2800" b="1" dirty="0">
                <a:solidFill>
                  <a:schemeClr val="accent6">
                    <a:lumMod val="50000"/>
                  </a:schemeClr>
                </a:solidFill>
                <a:latin typeface="+mn-ea"/>
              </a:rPr>
              <a:t>일반적 경험범위를 넘어선 것으로 간주되는 고통스런 사건과 </a:t>
            </a:r>
            <a:endParaRPr lang="en-US" altLang="ko-KR" sz="2800" b="1" dirty="0" smtClean="0">
              <a:solidFill>
                <a:schemeClr val="accent6">
                  <a:lumMod val="50000"/>
                </a:schemeClr>
              </a:solidFill>
              <a:latin typeface="+mn-ea"/>
            </a:endParaRPr>
          </a:p>
          <a:p>
            <a:pPr fontAlgn="base">
              <a:lnSpc>
                <a:spcPct val="150000"/>
              </a:lnSpc>
            </a:pPr>
            <a:r>
              <a:rPr lang="en-US" altLang="ko-KR" sz="2800" b="1" dirty="0">
                <a:solidFill>
                  <a:schemeClr val="accent6">
                    <a:lumMod val="50000"/>
                  </a:schemeClr>
                </a:solidFill>
                <a:latin typeface="+mn-ea"/>
              </a:rPr>
              <a:t> </a:t>
            </a:r>
            <a:r>
              <a:rPr lang="ko-KR" altLang="en-US" sz="2800" b="1" dirty="0" smtClean="0">
                <a:solidFill>
                  <a:schemeClr val="accent6">
                    <a:lumMod val="50000"/>
                  </a:schemeClr>
                </a:solidFill>
                <a:latin typeface="+mn-ea"/>
              </a:rPr>
              <a:t>관련된 </a:t>
            </a:r>
            <a:r>
              <a:rPr lang="ko-KR" altLang="en-US" sz="2800" b="1" dirty="0">
                <a:solidFill>
                  <a:schemeClr val="accent6">
                    <a:lumMod val="50000"/>
                  </a:schemeClr>
                </a:solidFill>
                <a:latin typeface="+mn-ea"/>
              </a:rPr>
              <a:t>외상 후 반응</a:t>
            </a:r>
          </a:p>
          <a:p>
            <a:pPr fontAlgn="base">
              <a:lnSpc>
                <a:spcPct val="150000"/>
              </a:lnSpc>
            </a:pPr>
            <a:r>
              <a:rPr lang="en-US" altLang="ko-KR" sz="2800" b="1" dirty="0">
                <a:solidFill>
                  <a:schemeClr val="accent6">
                    <a:lumMod val="50000"/>
                  </a:schemeClr>
                </a:solidFill>
                <a:latin typeface="+mn-ea"/>
              </a:rPr>
              <a:t>: </a:t>
            </a:r>
            <a:r>
              <a:rPr lang="ko-KR" altLang="en-US" sz="2800" b="1" dirty="0">
                <a:solidFill>
                  <a:schemeClr val="accent6">
                    <a:lumMod val="50000"/>
                  </a:schemeClr>
                </a:solidFill>
                <a:latin typeface="+mn-ea"/>
              </a:rPr>
              <a:t>대상자는 외상적 경험을 자신의 것으로 통합하고 중요한 관계를 다시 시작하며 미래에 대한 </a:t>
            </a:r>
            <a:r>
              <a:rPr lang="ko-KR" altLang="en-US" sz="2800" b="1" dirty="0" smtClean="0">
                <a:solidFill>
                  <a:schemeClr val="accent6">
                    <a:lumMod val="50000"/>
                  </a:schemeClr>
                </a:solidFill>
                <a:latin typeface="+mn-ea"/>
              </a:rPr>
              <a:t>의미 있는 </a:t>
            </a:r>
            <a:r>
              <a:rPr lang="ko-KR" altLang="en-US" sz="2800" b="1" dirty="0">
                <a:solidFill>
                  <a:schemeClr val="accent6">
                    <a:lumMod val="50000"/>
                  </a:schemeClr>
                </a:solidFill>
                <a:latin typeface="+mn-ea"/>
              </a:rPr>
              <a:t>목적을 수립할 것이다</a:t>
            </a:r>
            <a:r>
              <a:rPr lang="en-US" altLang="ko-KR" sz="2800" b="1" dirty="0">
                <a:solidFill>
                  <a:schemeClr val="accent6">
                    <a:lumMod val="50000"/>
                  </a:schemeClr>
                </a:solidFill>
                <a:latin typeface="+mn-ea"/>
              </a:rPr>
              <a:t>.</a:t>
            </a:r>
            <a:endParaRPr lang="ko-KR" altLang="en-US" sz="2800" b="1" dirty="0">
              <a:solidFill>
                <a:schemeClr val="accent6">
                  <a:lumMod val="50000"/>
                </a:schemeClr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7034565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"/>
          <p:cNvGrpSpPr/>
          <p:nvPr/>
        </p:nvGrpSpPr>
        <p:grpSpPr>
          <a:xfrm>
            <a:off x="918420" y="736979"/>
            <a:ext cx="6424605" cy="810466"/>
            <a:chOff x="918420" y="736979"/>
            <a:chExt cx="6424605" cy="810466"/>
          </a:xfrm>
        </p:grpSpPr>
        <p:sp>
          <p:nvSpPr>
            <p:cNvPr id="3" name="직사각형 2"/>
            <p:cNvSpPr/>
            <p:nvPr/>
          </p:nvSpPr>
          <p:spPr>
            <a:xfrm>
              <a:off x="918420" y="1421328"/>
              <a:ext cx="6424605" cy="126117"/>
            </a:xfrm>
            <a:prstGeom prst="rect">
              <a:avLst/>
            </a:prstGeom>
            <a:solidFill>
              <a:srgbClr val="9EB9C5"/>
            </a:solidFill>
            <a:ln>
              <a:solidFill>
                <a:srgbClr val="9EB9C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918420" y="736979"/>
              <a:ext cx="4909174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3600" dirty="0" smtClean="0">
                  <a:latin typeface="HY견고딕" panose="02030600000101010101" pitchFamily="18" charset="-127"/>
                  <a:ea typeface="HY견고딕" panose="02030600000101010101" pitchFamily="18" charset="-127"/>
                </a:rPr>
                <a:t>치   </a:t>
              </a:r>
              <a:r>
                <a:rPr lang="ko-KR" altLang="en-US" sz="3600" dirty="0" err="1" smtClean="0">
                  <a:latin typeface="HY견고딕" panose="02030600000101010101" pitchFamily="18" charset="-127"/>
                  <a:ea typeface="HY견고딕" panose="02030600000101010101" pitchFamily="18" charset="-127"/>
                </a:rPr>
                <a:t>료</a:t>
              </a:r>
              <a:endParaRPr lang="ko-KR" altLang="en-US" sz="3600" dirty="0">
                <a:latin typeface="HY견고딕" panose="02030600000101010101" pitchFamily="18" charset="-127"/>
                <a:ea typeface="HY견고딕" panose="02030600000101010101" pitchFamily="18" charset="-127"/>
              </a:endParaRPr>
            </a:p>
          </p:txBody>
        </p:sp>
      </p:grpSp>
      <p:sp>
        <p:nvSpPr>
          <p:cNvPr id="5" name="직사각형 4"/>
          <p:cNvSpPr/>
          <p:nvPr/>
        </p:nvSpPr>
        <p:spPr>
          <a:xfrm>
            <a:off x="918419" y="1514897"/>
            <a:ext cx="10245450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lnSpc>
                <a:spcPct val="150000"/>
              </a:lnSpc>
            </a:pPr>
            <a:r>
              <a:rPr lang="en-US" altLang="ko-KR" sz="2400" b="1" dirty="0">
                <a:latin typeface="+mn-ea"/>
              </a:rPr>
              <a:t>1) </a:t>
            </a:r>
            <a:r>
              <a:rPr lang="ko-KR" altLang="en-US" sz="2400" b="1" dirty="0" smtClean="0">
                <a:latin typeface="+mn-ea"/>
              </a:rPr>
              <a:t>경 청</a:t>
            </a:r>
            <a:endParaRPr lang="ko-KR" altLang="en-US" sz="2400" b="1" dirty="0">
              <a:latin typeface="+mn-ea"/>
            </a:endParaRPr>
          </a:p>
          <a:p>
            <a:pPr fontAlgn="base">
              <a:lnSpc>
                <a:spcPct val="150000"/>
              </a:lnSpc>
            </a:pPr>
            <a:r>
              <a:rPr lang="ko-KR" altLang="en-US" sz="2400" b="1" dirty="0" smtClean="0">
                <a:solidFill>
                  <a:srgbClr val="3F3F3F"/>
                </a:solidFill>
                <a:latin typeface="+mn-ea"/>
              </a:rPr>
              <a:t>정 의 </a:t>
            </a:r>
            <a:r>
              <a:rPr lang="en-US" altLang="ko-KR" sz="2400" b="1" dirty="0">
                <a:solidFill>
                  <a:srgbClr val="3F3F3F"/>
                </a:solidFill>
                <a:latin typeface="+mn-ea"/>
              </a:rPr>
              <a:t>: </a:t>
            </a:r>
            <a:r>
              <a:rPr lang="ko-KR" altLang="en-US" sz="2400" b="1" dirty="0">
                <a:solidFill>
                  <a:srgbClr val="3F3F3F"/>
                </a:solidFill>
                <a:latin typeface="+mn-ea"/>
              </a:rPr>
              <a:t>외상적 사고의 외상에 대해 </a:t>
            </a:r>
            <a:r>
              <a:rPr lang="ko-KR" altLang="en-US" sz="2400" b="1" dirty="0" err="1">
                <a:solidFill>
                  <a:srgbClr val="3F3F3F"/>
                </a:solidFill>
                <a:latin typeface="+mn-ea"/>
              </a:rPr>
              <a:t>심사숙고한</a:t>
            </a:r>
            <a:r>
              <a:rPr lang="ko-KR" altLang="en-US" sz="2400" b="1" dirty="0">
                <a:solidFill>
                  <a:srgbClr val="3F3F3F"/>
                </a:solidFill>
                <a:latin typeface="+mn-ea"/>
              </a:rPr>
              <a:t> 내용</a:t>
            </a:r>
            <a:r>
              <a:rPr lang="en-US" altLang="ko-KR" sz="2400" b="1" dirty="0">
                <a:solidFill>
                  <a:srgbClr val="3F3F3F"/>
                </a:solidFill>
                <a:latin typeface="+mn-ea"/>
              </a:rPr>
              <a:t>, </a:t>
            </a:r>
            <a:r>
              <a:rPr lang="ko-KR" altLang="en-US" sz="2400" b="1" dirty="0">
                <a:solidFill>
                  <a:srgbClr val="3F3F3F"/>
                </a:solidFill>
                <a:latin typeface="+mn-ea"/>
              </a:rPr>
              <a:t>세부사항들을 표현할 때 적극적으로 경청</a:t>
            </a:r>
          </a:p>
          <a:p>
            <a:pPr marL="342900" indent="-342900" fontAlgn="base">
              <a:lnSpc>
                <a:spcPct val="150000"/>
              </a:lnSpc>
              <a:buFont typeface="Wingdings" panose="05000000000000000000" pitchFamily="2" charset="2"/>
              <a:buChar char="u"/>
            </a:pPr>
            <a:r>
              <a:rPr lang="ko-KR" altLang="en-US" sz="2400" b="1" dirty="0" smtClean="0">
                <a:solidFill>
                  <a:srgbClr val="3F3F3F"/>
                </a:solidFill>
                <a:latin typeface="+mn-ea"/>
              </a:rPr>
              <a:t> </a:t>
            </a:r>
            <a:r>
              <a:rPr lang="ko-KR" altLang="en-US" sz="2400" b="1" dirty="0">
                <a:solidFill>
                  <a:srgbClr val="3F3F3F"/>
                </a:solidFill>
                <a:latin typeface="+mn-ea"/>
              </a:rPr>
              <a:t>방법</a:t>
            </a:r>
          </a:p>
          <a:p>
            <a:pPr fontAlgn="base">
              <a:lnSpc>
                <a:spcPct val="150000"/>
              </a:lnSpc>
            </a:pPr>
            <a:r>
              <a:rPr lang="en-US" altLang="ko-KR" sz="2400" b="1" dirty="0">
                <a:solidFill>
                  <a:srgbClr val="3F3F3F"/>
                </a:solidFill>
                <a:latin typeface="+mn-ea"/>
              </a:rPr>
              <a:t>- </a:t>
            </a:r>
            <a:r>
              <a:rPr lang="ko-KR" altLang="en-US" sz="2400" b="1" dirty="0">
                <a:solidFill>
                  <a:srgbClr val="3F3F3F"/>
                </a:solidFill>
                <a:latin typeface="+mn-ea"/>
              </a:rPr>
              <a:t>언어적</a:t>
            </a:r>
            <a:r>
              <a:rPr lang="en-US" altLang="ko-KR" sz="2400" b="1" dirty="0">
                <a:solidFill>
                  <a:srgbClr val="3F3F3F"/>
                </a:solidFill>
                <a:latin typeface="+mn-ea"/>
              </a:rPr>
              <a:t>, </a:t>
            </a:r>
            <a:r>
              <a:rPr lang="ko-KR" altLang="en-US" sz="2400" b="1" dirty="0">
                <a:solidFill>
                  <a:srgbClr val="3F3F3F"/>
                </a:solidFill>
                <a:latin typeface="+mn-ea"/>
              </a:rPr>
              <a:t>비언어적 행동 </a:t>
            </a:r>
            <a:r>
              <a:rPr lang="ko-KR" altLang="en-US" sz="2400" b="1" dirty="0" smtClean="0">
                <a:solidFill>
                  <a:srgbClr val="3F3F3F"/>
                </a:solidFill>
                <a:latin typeface="+mn-ea"/>
              </a:rPr>
              <a:t>주의          </a:t>
            </a:r>
            <a:r>
              <a:rPr lang="en-US" altLang="ko-KR" sz="2400" b="1" dirty="0" smtClean="0">
                <a:solidFill>
                  <a:srgbClr val="3F3F3F"/>
                </a:solidFill>
                <a:latin typeface="+mn-ea"/>
              </a:rPr>
              <a:t>- </a:t>
            </a:r>
            <a:r>
              <a:rPr lang="ko-KR" altLang="en-US" sz="2400" b="1" dirty="0">
                <a:solidFill>
                  <a:srgbClr val="3F3F3F"/>
                </a:solidFill>
                <a:latin typeface="+mn-ea"/>
              </a:rPr>
              <a:t>내용</a:t>
            </a:r>
            <a:r>
              <a:rPr lang="en-US" altLang="ko-KR" sz="2400" b="1" dirty="0">
                <a:solidFill>
                  <a:srgbClr val="3F3F3F"/>
                </a:solidFill>
                <a:latin typeface="+mn-ea"/>
              </a:rPr>
              <a:t>, </a:t>
            </a:r>
            <a:r>
              <a:rPr lang="ko-KR" altLang="en-US" sz="2400" b="1" dirty="0">
                <a:solidFill>
                  <a:srgbClr val="3F3F3F"/>
                </a:solidFill>
                <a:latin typeface="+mn-ea"/>
              </a:rPr>
              <a:t>의미 집중</a:t>
            </a:r>
          </a:p>
          <a:p>
            <a:pPr fontAlgn="base">
              <a:lnSpc>
                <a:spcPct val="150000"/>
              </a:lnSpc>
            </a:pPr>
            <a:r>
              <a:rPr lang="en-US" altLang="ko-KR" sz="2400" b="1" dirty="0">
                <a:solidFill>
                  <a:srgbClr val="3F3F3F"/>
                </a:solidFill>
                <a:latin typeface="+mn-ea"/>
              </a:rPr>
              <a:t>- </a:t>
            </a:r>
            <a:r>
              <a:rPr lang="ko-KR" altLang="en-US" sz="2400" b="1" dirty="0">
                <a:solidFill>
                  <a:srgbClr val="3F3F3F"/>
                </a:solidFill>
                <a:latin typeface="+mn-ea"/>
              </a:rPr>
              <a:t>비언어적 </a:t>
            </a:r>
            <a:r>
              <a:rPr lang="ko-KR" altLang="en-US" sz="2400" b="1" dirty="0" smtClean="0">
                <a:solidFill>
                  <a:srgbClr val="3F3F3F"/>
                </a:solidFill>
                <a:latin typeface="+mn-ea"/>
              </a:rPr>
              <a:t>피드백                        </a:t>
            </a:r>
            <a:r>
              <a:rPr lang="en-US" altLang="ko-KR" sz="2400" b="1" dirty="0" smtClean="0">
                <a:solidFill>
                  <a:srgbClr val="3F3F3F"/>
                </a:solidFill>
                <a:latin typeface="+mn-ea"/>
              </a:rPr>
              <a:t>- </a:t>
            </a:r>
            <a:r>
              <a:rPr lang="ko-KR" altLang="en-US" sz="2400" b="1" dirty="0">
                <a:solidFill>
                  <a:srgbClr val="3F3F3F"/>
                </a:solidFill>
                <a:latin typeface="+mn-ea"/>
              </a:rPr>
              <a:t>언어적 표현</a:t>
            </a:r>
          </a:p>
          <a:p>
            <a:pPr marL="342900" indent="-342900" fontAlgn="base">
              <a:lnSpc>
                <a:spcPct val="150000"/>
              </a:lnSpc>
              <a:buFont typeface="Wingdings" panose="05000000000000000000" pitchFamily="2" charset="2"/>
              <a:buChar char="u"/>
            </a:pPr>
            <a:r>
              <a:rPr lang="ko-KR" altLang="en-US" sz="2400" b="1" dirty="0" smtClean="0">
                <a:solidFill>
                  <a:srgbClr val="3F3F3F"/>
                </a:solidFill>
                <a:latin typeface="+mn-ea"/>
              </a:rPr>
              <a:t> </a:t>
            </a:r>
            <a:r>
              <a:rPr lang="ko-KR" altLang="en-US" sz="2400" b="1" dirty="0">
                <a:solidFill>
                  <a:srgbClr val="3F3F3F"/>
                </a:solidFill>
                <a:latin typeface="+mn-ea"/>
              </a:rPr>
              <a:t>효과</a:t>
            </a:r>
          </a:p>
          <a:p>
            <a:pPr fontAlgn="base">
              <a:lnSpc>
                <a:spcPct val="150000"/>
              </a:lnSpc>
            </a:pPr>
            <a:r>
              <a:rPr lang="en-US" altLang="ko-KR" sz="2400" b="1" dirty="0">
                <a:solidFill>
                  <a:srgbClr val="3F3F3F"/>
                </a:solidFill>
                <a:latin typeface="+mn-ea"/>
              </a:rPr>
              <a:t>- </a:t>
            </a:r>
            <a:r>
              <a:rPr lang="ko-KR" altLang="en-US" sz="2400" b="1" dirty="0" smtClean="0">
                <a:solidFill>
                  <a:srgbClr val="3F3F3F"/>
                </a:solidFill>
                <a:latin typeface="+mn-ea"/>
              </a:rPr>
              <a:t>신뢰형성      </a:t>
            </a:r>
            <a:r>
              <a:rPr lang="en-US" altLang="ko-KR" sz="2400" b="1" dirty="0" smtClean="0">
                <a:solidFill>
                  <a:srgbClr val="3F3F3F"/>
                </a:solidFill>
                <a:latin typeface="+mn-ea"/>
              </a:rPr>
              <a:t>- </a:t>
            </a:r>
            <a:r>
              <a:rPr lang="ko-KR" altLang="en-US" sz="2400" b="1" dirty="0" smtClean="0">
                <a:solidFill>
                  <a:srgbClr val="3F3F3F"/>
                </a:solidFill>
                <a:latin typeface="+mn-ea"/>
              </a:rPr>
              <a:t>존중         </a:t>
            </a:r>
            <a:r>
              <a:rPr lang="en-US" altLang="ko-KR" sz="2400" b="1" dirty="0" smtClean="0">
                <a:solidFill>
                  <a:srgbClr val="3F3F3F"/>
                </a:solidFill>
                <a:latin typeface="+mn-ea"/>
              </a:rPr>
              <a:t>- </a:t>
            </a:r>
            <a:r>
              <a:rPr lang="ko-KR" altLang="en-US" sz="2400" b="1" dirty="0">
                <a:solidFill>
                  <a:srgbClr val="3F3F3F"/>
                </a:solidFill>
                <a:latin typeface="+mn-ea"/>
              </a:rPr>
              <a:t>이해</a:t>
            </a:r>
          </a:p>
          <a:p>
            <a:pPr fontAlgn="base">
              <a:lnSpc>
                <a:spcPct val="150000"/>
              </a:lnSpc>
            </a:pPr>
            <a:r>
              <a:rPr lang="en-US" altLang="ko-KR" sz="2400" b="1" dirty="0">
                <a:solidFill>
                  <a:srgbClr val="3F3F3F"/>
                </a:solidFill>
                <a:latin typeface="+mn-ea"/>
              </a:rPr>
              <a:t>- </a:t>
            </a:r>
            <a:r>
              <a:rPr lang="ko-KR" altLang="en-US" sz="2400" b="1" dirty="0" smtClean="0">
                <a:solidFill>
                  <a:srgbClr val="3F3F3F"/>
                </a:solidFill>
                <a:latin typeface="+mn-ea"/>
              </a:rPr>
              <a:t>기분환기      </a:t>
            </a:r>
            <a:r>
              <a:rPr lang="en-US" altLang="ko-KR" sz="2400" b="1" dirty="0" smtClean="0">
                <a:solidFill>
                  <a:srgbClr val="3F3F3F"/>
                </a:solidFill>
                <a:latin typeface="+mn-ea"/>
              </a:rPr>
              <a:t>- </a:t>
            </a:r>
            <a:r>
              <a:rPr lang="ko-KR" altLang="en-US" sz="2400" b="1" dirty="0" err="1">
                <a:solidFill>
                  <a:srgbClr val="3F3F3F"/>
                </a:solidFill>
                <a:latin typeface="+mn-ea"/>
              </a:rPr>
              <a:t>고립감</a:t>
            </a:r>
            <a:r>
              <a:rPr lang="ko-KR" altLang="en-US" sz="2400" b="1" dirty="0">
                <a:solidFill>
                  <a:srgbClr val="3F3F3F"/>
                </a:solidFill>
                <a:latin typeface="+mn-ea"/>
              </a:rPr>
              <a:t> 감소</a:t>
            </a:r>
          </a:p>
        </p:txBody>
      </p:sp>
    </p:spTree>
    <p:extLst>
      <p:ext uri="{BB962C8B-B14F-4D97-AF65-F5344CB8AC3E}">
        <p14:creationId xmlns:p14="http://schemas.microsoft.com/office/powerpoint/2010/main" val="27631346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"/>
          <p:cNvGrpSpPr/>
          <p:nvPr/>
        </p:nvGrpSpPr>
        <p:grpSpPr>
          <a:xfrm>
            <a:off x="918420" y="736979"/>
            <a:ext cx="6424605" cy="810466"/>
            <a:chOff x="918420" y="736979"/>
            <a:chExt cx="6424605" cy="810466"/>
          </a:xfrm>
        </p:grpSpPr>
        <p:sp>
          <p:nvSpPr>
            <p:cNvPr id="3" name="직사각형 2"/>
            <p:cNvSpPr/>
            <p:nvPr/>
          </p:nvSpPr>
          <p:spPr>
            <a:xfrm>
              <a:off x="918420" y="1421328"/>
              <a:ext cx="6424605" cy="126117"/>
            </a:xfrm>
            <a:prstGeom prst="rect">
              <a:avLst/>
            </a:prstGeom>
            <a:solidFill>
              <a:srgbClr val="9EB9C5"/>
            </a:solidFill>
            <a:ln>
              <a:solidFill>
                <a:srgbClr val="9EB9C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918420" y="736979"/>
              <a:ext cx="4909174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3600" dirty="0" smtClean="0">
                  <a:latin typeface="HY견고딕" panose="02030600000101010101" pitchFamily="18" charset="-127"/>
                  <a:ea typeface="HY견고딕" panose="02030600000101010101" pitchFamily="18" charset="-127"/>
                </a:rPr>
                <a:t>치   </a:t>
              </a:r>
              <a:r>
                <a:rPr lang="ko-KR" altLang="en-US" sz="3600" dirty="0" err="1" smtClean="0">
                  <a:latin typeface="HY견고딕" panose="02030600000101010101" pitchFamily="18" charset="-127"/>
                  <a:ea typeface="HY견고딕" panose="02030600000101010101" pitchFamily="18" charset="-127"/>
                </a:rPr>
                <a:t>료</a:t>
              </a:r>
              <a:endParaRPr lang="ko-KR" altLang="en-US" sz="3600" dirty="0">
                <a:latin typeface="HY견고딕" panose="02030600000101010101" pitchFamily="18" charset="-127"/>
                <a:ea typeface="HY견고딕" panose="02030600000101010101" pitchFamily="18" charset="-127"/>
              </a:endParaRPr>
            </a:p>
          </p:txBody>
        </p:sp>
      </p:grpSp>
      <p:sp>
        <p:nvSpPr>
          <p:cNvPr id="5" name="직사각형 4"/>
          <p:cNvSpPr/>
          <p:nvPr/>
        </p:nvSpPr>
        <p:spPr>
          <a:xfrm>
            <a:off x="850179" y="1527749"/>
            <a:ext cx="10354631" cy="51706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lnSpc>
                <a:spcPct val="150000"/>
              </a:lnSpc>
            </a:pPr>
            <a:r>
              <a:rPr lang="en-US" altLang="ko-KR" sz="2000" b="1" dirty="0">
                <a:latin typeface="+mn-ea"/>
              </a:rPr>
              <a:t>2) </a:t>
            </a:r>
            <a:r>
              <a:rPr lang="ko-KR" altLang="en-US" sz="2000" b="1" dirty="0" err="1">
                <a:latin typeface="+mn-ea"/>
              </a:rPr>
              <a:t>정상성</a:t>
            </a:r>
            <a:endParaRPr lang="ko-KR" altLang="en-US" sz="2000" b="1" dirty="0">
              <a:latin typeface="+mn-ea"/>
            </a:endParaRPr>
          </a:p>
          <a:p>
            <a:pPr marL="285750" indent="-285750" fontAlgn="base">
              <a:lnSpc>
                <a:spcPct val="150000"/>
              </a:lnSpc>
              <a:buFont typeface="Wingdings" panose="05000000000000000000" pitchFamily="2" charset="2"/>
              <a:buChar char="u"/>
            </a:pPr>
            <a:r>
              <a:rPr lang="ko-KR" altLang="en-US" sz="2000" b="1" dirty="0" smtClean="0">
                <a:latin typeface="+mn-ea"/>
              </a:rPr>
              <a:t> 방  법 </a:t>
            </a:r>
            <a:r>
              <a:rPr lang="en-US" altLang="ko-KR" sz="2000" b="1" dirty="0">
                <a:latin typeface="+mn-ea"/>
              </a:rPr>
              <a:t>: </a:t>
            </a:r>
            <a:r>
              <a:rPr lang="ko-KR" altLang="en-US" sz="2000" b="1" dirty="0" smtClean="0">
                <a:latin typeface="+mn-ea"/>
              </a:rPr>
              <a:t>플래시 백</a:t>
            </a:r>
            <a:r>
              <a:rPr lang="en-US" altLang="ko-KR" sz="2000" b="1" dirty="0">
                <a:latin typeface="+mn-ea"/>
              </a:rPr>
              <a:t>, </a:t>
            </a:r>
            <a:r>
              <a:rPr lang="ko-KR" altLang="en-US" sz="2000" b="1" dirty="0">
                <a:latin typeface="+mn-ea"/>
              </a:rPr>
              <a:t>악몽기간에 대해 대상자 곁에 있어 주며 경험한 외상에 뒤따르는 흔한 증상임을 말해 주어 </a:t>
            </a:r>
            <a:r>
              <a:rPr lang="ko-KR" altLang="en-US" sz="2000" b="1" dirty="0">
                <a:solidFill>
                  <a:schemeClr val="accent6">
                    <a:lumMod val="50000"/>
                  </a:schemeClr>
                </a:solidFill>
                <a:latin typeface="+mn-ea"/>
              </a:rPr>
              <a:t>‘미쳐가고 있는 것</a:t>
            </a:r>
            <a:r>
              <a:rPr lang="ko-KR" altLang="en-US" sz="2000" b="1" dirty="0" smtClean="0">
                <a:solidFill>
                  <a:schemeClr val="accent6">
                    <a:lumMod val="50000"/>
                  </a:schemeClr>
                </a:solidFill>
                <a:latin typeface="+mn-ea"/>
              </a:rPr>
              <a:t>’</a:t>
            </a:r>
            <a:r>
              <a:rPr lang="ko-KR" altLang="en-US" sz="2000" b="1" dirty="0" smtClean="0">
                <a:latin typeface="+mn-ea"/>
              </a:rPr>
              <a:t>이 </a:t>
            </a:r>
            <a:r>
              <a:rPr lang="ko-KR" altLang="en-US" sz="2000" b="1" dirty="0">
                <a:latin typeface="+mn-ea"/>
              </a:rPr>
              <a:t>아니라는 확신을 갖게 한다</a:t>
            </a:r>
            <a:r>
              <a:rPr lang="en-US" altLang="ko-KR" sz="2000" b="1" dirty="0">
                <a:latin typeface="+mn-ea"/>
              </a:rPr>
              <a:t>.</a:t>
            </a:r>
            <a:endParaRPr lang="ko-KR" altLang="en-US" sz="2000" b="1" dirty="0">
              <a:latin typeface="+mn-ea"/>
            </a:endParaRPr>
          </a:p>
          <a:p>
            <a:pPr marL="285750" indent="-285750" fontAlgn="base">
              <a:lnSpc>
                <a:spcPct val="150000"/>
              </a:lnSpc>
              <a:buFont typeface="Wingdings" panose="05000000000000000000" pitchFamily="2" charset="2"/>
              <a:buChar char="u"/>
            </a:pPr>
            <a:r>
              <a:rPr lang="ko-KR" altLang="en-US" sz="2000" b="1" dirty="0" smtClean="0">
                <a:latin typeface="+mn-ea"/>
              </a:rPr>
              <a:t> 효  과 </a:t>
            </a:r>
            <a:r>
              <a:rPr lang="en-US" altLang="ko-KR" sz="2000" b="1" dirty="0">
                <a:latin typeface="+mn-ea"/>
              </a:rPr>
              <a:t>: </a:t>
            </a:r>
            <a:r>
              <a:rPr lang="ko-KR" altLang="en-US" sz="2000" b="1" dirty="0">
                <a:latin typeface="+mn-ea"/>
              </a:rPr>
              <a:t>정상적이라고 인식하여 안전</a:t>
            </a:r>
            <a:r>
              <a:rPr lang="en-US" altLang="ko-KR" sz="2000" b="1" dirty="0">
                <a:latin typeface="+mn-ea"/>
              </a:rPr>
              <a:t>, </a:t>
            </a:r>
            <a:r>
              <a:rPr lang="ko-KR" altLang="en-US" sz="2000" b="1" dirty="0">
                <a:latin typeface="+mn-ea"/>
              </a:rPr>
              <a:t>안정</a:t>
            </a:r>
            <a:r>
              <a:rPr lang="en-US" altLang="ko-KR" sz="2000" b="1" dirty="0">
                <a:latin typeface="+mn-ea"/>
              </a:rPr>
              <a:t>, </a:t>
            </a:r>
            <a:r>
              <a:rPr lang="ko-KR" altLang="en-US" sz="2000" b="1" dirty="0">
                <a:latin typeface="+mn-ea"/>
              </a:rPr>
              <a:t>안심을 제공</a:t>
            </a:r>
          </a:p>
          <a:p>
            <a:pPr fontAlgn="base">
              <a:lnSpc>
                <a:spcPct val="150000"/>
              </a:lnSpc>
            </a:pPr>
            <a:r>
              <a:rPr lang="en-US" altLang="ko-KR" sz="2000" b="1" dirty="0">
                <a:latin typeface="+mn-ea"/>
              </a:rPr>
              <a:t>3) </a:t>
            </a:r>
            <a:r>
              <a:rPr lang="ko-KR" altLang="en-US" sz="2000" b="1" dirty="0">
                <a:latin typeface="+mn-ea"/>
              </a:rPr>
              <a:t>외상표현</a:t>
            </a:r>
          </a:p>
          <a:p>
            <a:pPr marL="285750" indent="-285750" fontAlgn="base">
              <a:lnSpc>
                <a:spcPct val="150000"/>
              </a:lnSpc>
              <a:buFont typeface="Wingdings" panose="05000000000000000000" pitchFamily="2" charset="2"/>
              <a:buChar char="u"/>
            </a:pPr>
            <a:r>
              <a:rPr lang="ko-KR" altLang="en-US" sz="2000" b="1" dirty="0" smtClean="0">
                <a:latin typeface="+mn-ea"/>
              </a:rPr>
              <a:t> 방  법 </a:t>
            </a:r>
            <a:r>
              <a:rPr lang="en-US" altLang="ko-KR" sz="2000" b="1" dirty="0">
                <a:latin typeface="+mn-ea"/>
              </a:rPr>
              <a:t>: </a:t>
            </a:r>
            <a:r>
              <a:rPr lang="ko-KR" altLang="en-US" sz="2000" b="1" dirty="0">
                <a:latin typeface="+mn-ea"/>
              </a:rPr>
              <a:t>준비가 될 때 비위협적</a:t>
            </a:r>
            <a:r>
              <a:rPr lang="en-US" altLang="ko-KR" sz="2000" b="1" dirty="0">
                <a:latin typeface="+mn-ea"/>
              </a:rPr>
              <a:t>, </a:t>
            </a:r>
            <a:r>
              <a:rPr lang="ko-KR" altLang="en-US" sz="2000" b="1" dirty="0">
                <a:latin typeface="+mn-ea"/>
              </a:rPr>
              <a:t>사적 환경을 제공하여 외상을 이야기 하도록 격려하며 가장 힘들고 무력감을 느끼는 것</a:t>
            </a:r>
            <a:r>
              <a:rPr lang="en-US" altLang="ko-KR" sz="2000" b="1" dirty="0">
                <a:latin typeface="+mn-ea"/>
              </a:rPr>
              <a:t>, </a:t>
            </a:r>
            <a:r>
              <a:rPr lang="ko-KR" altLang="en-US" sz="2000" b="1" dirty="0">
                <a:latin typeface="+mn-ea"/>
              </a:rPr>
              <a:t>자기억제가 힘든 상황을 표현하고 대상자가 표현하는 그대로 감정을 인정</a:t>
            </a:r>
          </a:p>
          <a:p>
            <a:pPr marL="285750" indent="-285750" fontAlgn="base">
              <a:lnSpc>
                <a:spcPct val="150000"/>
              </a:lnSpc>
              <a:buFont typeface="Wingdings" panose="05000000000000000000" pitchFamily="2" charset="2"/>
              <a:buChar char="u"/>
            </a:pPr>
            <a:r>
              <a:rPr lang="ko-KR" altLang="en-US" sz="2000" b="1" dirty="0" smtClean="0">
                <a:latin typeface="+mn-ea"/>
              </a:rPr>
              <a:t> 효  과</a:t>
            </a:r>
            <a:endParaRPr lang="ko-KR" altLang="en-US" sz="2000" b="1" dirty="0">
              <a:latin typeface="+mn-ea"/>
            </a:endParaRPr>
          </a:p>
          <a:p>
            <a:pPr fontAlgn="base">
              <a:lnSpc>
                <a:spcPct val="150000"/>
              </a:lnSpc>
            </a:pPr>
            <a:r>
              <a:rPr lang="en-US" altLang="ko-KR" sz="2000" b="1" dirty="0">
                <a:latin typeface="+mn-ea"/>
              </a:rPr>
              <a:t>- </a:t>
            </a:r>
            <a:r>
              <a:rPr lang="ko-KR" altLang="en-US" sz="2000" b="1" dirty="0">
                <a:latin typeface="+mn-ea"/>
              </a:rPr>
              <a:t>정화 </a:t>
            </a:r>
            <a:r>
              <a:rPr lang="en-US" altLang="ko-KR" sz="2000" b="1" dirty="0">
                <a:latin typeface="+mn-ea"/>
              </a:rPr>
              <a:t>: </a:t>
            </a:r>
            <a:r>
              <a:rPr lang="ko-KR" altLang="en-US" sz="2000" b="1" dirty="0">
                <a:latin typeface="+mn-ea"/>
              </a:rPr>
              <a:t>외상경험의 표현을 통해 감정을 정화한다</a:t>
            </a:r>
            <a:r>
              <a:rPr lang="en-US" altLang="ko-KR" sz="2000" b="1" dirty="0">
                <a:latin typeface="+mn-ea"/>
              </a:rPr>
              <a:t>.</a:t>
            </a:r>
            <a:endParaRPr lang="ko-KR" altLang="en-US" sz="2000" b="1" dirty="0">
              <a:latin typeface="+mn-ea"/>
            </a:endParaRPr>
          </a:p>
          <a:p>
            <a:pPr fontAlgn="base">
              <a:lnSpc>
                <a:spcPct val="150000"/>
              </a:lnSpc>
            </a:pPr>
            <a:r>
              <a:rPr lang="en-US" altLang="ko-KR" sz="2000" b="1" dirty="0">
                <a:latin typeface="+mn-ea"/>
              </a:rPr>
              <a:t>- </a:t>
            </a:r>
            <a:r>
              <a:rPr lang="ko-KR" altLang="en-US" sz="2000" b="1" dirty="0">
                <a:latin typeface="+mn-ea"/>
              </a:rPr>
              <a:t>해결 </a:t>
            </a:r>
            <a:r>
              <a:rPr lang="en-US" altLang="ko-KR" sz="2000" b="1" dirty="0">
                <a:latin typeface="+mn-ea"/>
              </a:rPr>
              <a:t>: </a:t>
            </a:r>
            <a:r>
              <a:rPr lang="ko-KR" altLang="en-US" sz="2000" b="1" dirty="0">
                <a:latin typeface="+mn-ea"/>
              </a:rPr>
              <a:t>듣는 과정은 해결을 향한 진행의 첫 단계</a:t>
            </a:r>
          </a:p>
        </p:txBody>
      </p:sp>
    </p:spTree>
    <p:extLst>
      <p:ext uri="{BB962C8B-B14F-4D97-AF65-F5344CB8AC3E}">
        <p14:creationId xmlns:p14="http://schemas.microsoft.com/office/powerpoint/2010/main" val="33483595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"/>
          <p:cNvGrpSpPr/>
          <p:nvPr/>
        </p:nvGrpSpPr>
        <p:grpSpPr>
          <a:xfrm>
            <a:off x="918420" y="736979"/>
            <a:ext cx="6424605" cy="810466"/>
            <a:chOff x="918420" y="736979"/>
            <a:chExt cx="6424605" cy="810466"/>
          </a:xfrm>
        </p:grpSpPr>
        <p:sp>
          <p:nvSpPr>
            <p:cNvPr id="3" name="직사각형 2"/>
            <p:cNvSpPr/>
            <p:nvPr/>
          </p:nvSpPr>
          <p:spPr>
            <a:xfrm>
              <a:off x="918420" y="1421328"/>
              <a:ext cx="6424605" cy="126117"/>
            </a:xfrm>
            <a:prstGeom prst="rect">
              <a:avLst/>
            </a:prstGeom>
            <a:solidFill>
              <a:srgbClr val="9EB9C5"/>
            </a:solidFill>
            <a:ln>
              <a:solidFill>
                <a:srgbClr val="9EB9C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918420" y="736979"/>
              <a:ext cx="4909174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3600" dirty="0" smtClean="0">
                  <a:latin typeface="HY견고딕" panose="02030600000101010101" pitchFamily="18" charset="-127"/>
                  <a:ea typeface="HY견고딕" panose="02030600000101010101" pitchFamily="18" charset="-127"/>
                </a:rPr>
                <a:t>치   </a:t>
              </a:r>
              <a:r>
                <a:rPr lang="ko-KR" altLang="en-US" sz="3600" dirty="0" err="1" smtClean="0">
                  <a:latin typeface="HY견고딕" panose="02030600000101010101" pitchFamily="18" charset="-127"/>
                  <a:ea typeface="HY견고딕" panose="02030600000101010101" pitchFamily="18" charset="-127"/>
                </a:rPr>
                <a:t>료</a:t>
              </a:r>
              <a:endParaRPr lang="ko-KR" altLang="en-US" sz="3600" dirty="0">
                <a:latin typeface="HY견고딕" panose="02030600000101010101" pitchFamily="18" charset="-127"/>
                <a:ea typeface="HY견고딕" panose="02030600000101010101" pitchFamily="18" charset="-127"/>
              </a:endParaRPr>
            </a:p>
          </p:txBody>
        </p:sp>
      </p:grpSp>
      <p:sp>
        <p:nvSpPr>
          <p:cNvPr id="5" name="직사각형 4"/>
          <p:cNvSpPr/>
          <p:nvPr/>
        </p:nvSpPr>
        <p:spPr>
          <a:xfrm>
            <a:off x="850179" y="1527749"/>
            <a:ext cx="10354631" cy="45333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lnSpc>
                <a:spcPct val="150000"/>
              </a:lnSpc>
            </a:pPr>
            <a:r>
              <a:rPr lang="en-US" altLang="ko-KR" sz="2000" b="1" dirty="0">
                <a:latin typeface="+mn-ea"/>
              </a:rPr>
              <a:t>4</a:t>
            </a:r>
            <a:r>
              <a:rPr lang="en-US" altLang="ko-KR" sz="2800" b="1" dirty="0">
                <a:latin typeface="+mn-ea"/>
              </a:rPr>
              <a:t>) </a:t>
            </a:r>
            <a:r>
              <a:rPr lang="ko-KR" altLang="en-US" sz="2800" b="1" dirty="0" smtClean="0">
                <a:latin typeface="+mn-ea"/>
              </a:rPr>
              <a:t>죄책감</a:t>
            </a:r>
            <a:endParaRPr lang="ko-KR" altLang="en-US" sz="2800" b="1" dirty="0">
              <a:latin typeface="+mn-ea"/>
            </a:endParaRPr>
          </a:p>
          <a:p>
            <a:pPr marL="342900" indent="-342900" fontAlgn="base">
              <a:lnSpc>
                <a:spcPct val="150000"/>
              </a:lnSpc>
              <a:buFont typeface="Wingdings" panose="05000000000000000000" pitchFamily="2" charset="2"/>
              <a:buChar char="u"/>
            </a:pPr>
            <a:r>
              <a:rPr lang="ko-KR" altLang="en-US" sz="2800" b="1" dirty="0" smtClean="0">
                <a:solidFill>
                  <a:srgbClr val="3F3F3F"/>
                </a:solidFill>
                <a:latin typeface="+mn-ea"/>
              </a:rPr>
              <a:t> 방 법 </a:t>
            </a:r>
            <a:r>
              <a:rPr lang="en-US" altLang="ko-KR" sz="2800" b="1" dirty="0">
                <a:solidFill>
                  <a:srgbClr val="3F3F3F"/>
                </a:solidFill>
                <a:latin typeface="+mn-ea"/>
              </a:rPr>
              <a:t>: </a:t>
            </a:r>
            <a:r>
              <a:rPr lang="ko-KR" altLang="en-US" sz="2800" b="1" dirty="0">
                <a:solidFill>
                  <a:srgbClr val="3F3F3F"/>
                </a:solidFill>
                <a:latin typeface="+mn-ea"/>
              </a:rPr>
              <a:t>타인이 사망한 외상사건의 다른 사람은 죽고 자신만 살아남은 경우에 생존자의 죄책감이 흔하며 대상자가 표현하는 죄책감</a:t>
            </a:r>
            <a:r>
              <a:rPr lang="en-US" altLang="ko-KR" sz="2800" b="1" dirty="0">
                <a:solidFill>
                  <a:srgbClr val="3F3F3F"/>
                </a:solidFill>
                <a:latin typeface="+mn-ea"/>
              </a:rPr>
              <a:t>, </a:t>
            </a:r>
            <a:r>
              <a:rPr lang="ko-KR" altLang="en-US" sz="2800" b="1" dirty="0">
                <a:solidFill>
                  <a:srgbClr val="3F3F3F"/>
                </a:solidFill>
                <a:latin typeface="+mn-ea"/>
              </a:rPr>
              <a:t>자기비난의 감정은 상의할 필요가 있음을 인정</a:t>
            </a:r>
          </a:p>
          <a:p>
            <a:pPr marL="342900" indent="-342900" fontAlgn="base">
              <a:lnSpc>
                <a:spcPct val="150000"/>
              </a:lnSpc>
              <a:buFont typeface="Wingdings" panose="05000000000000000000" pitchFamily="2" charset="2"/>
              <a:buChar char="u"/>
            </a:pPr>
            <a:r>
              <a:rPr lang="ko-KR" altLang="en-US" sz="2800" b="1" dirty="0" smtClean="0">
                <a:solidFill>
                  <a:srgbClr val="3F3F3F"/>
                </a:solidFill>
                <a:latin typeface="+mn-ea"/>
              </a:rPr>
              <a:t> 효 과 </a:t>
            </a:r>
            <a:r>
              <a:rPr lang="en-US" altLang="ko-KR" sz="2800" b="1" dirty="0">
                <a:solidFill>
                  <a:srgbClr val="3F3F3F"/>
                </a:solidFill>
                <a:latin typeface="+mn-ea"/>
              </a:rPr>
              <a:t>: </a:t>
            </a:r>
            <a:r>
              <a:rPr lang="ko-KR" altLang="en-US" sz="2800" b="1" dirty="0">
                <a:solidFill>
                  <a:srgbClr val="3F3F3F"/>
                </a:solidFill>
                <a:latin typeface="+mn-ea"/>
              </a:rPr>
              <a:t>아무도 그 사건을 예측할 수 없고</a:t>
            </a:r>
            <a:r>
              <a:rPr lang="en-US" altLang="ko-KR" sz="2800" b="1" dirty="0">
                <a:solidFill>
                  <a:srgbClr val="3F3F3F"/>
                </a:solidFill>
                <a:latin typeface="+mn-ea"/>
              </a:rPr>
              <a:t>, </a:t>
            </a:r>
            <a:r>
              <a:rPr lang="ko-KR" altLang="en-US" sz="2800" b="1" dirty="0">
                <a:solidFill>
                  <a:srgbClr val="3F3F3F"/>
                </a:solidFill>
                <a:latin typeface="+mn-ea"/>
              </a:rPr>
              <a:t>예방할 수 없음을 이해하여 일어난 일에 그 사람의 잘못이 아니고 책임이 </a:t>
            </a:r>
            <a:r>
              <a:rPr lang="ko-KR" altLang="en-US" sz="2800" b="1" dirty="0" err="1">
                <a:solidFill>
                  <a:srgbClr val="3F3F3F"/>
                </a:solidFill>
                <a:latin typeface="+mn-ea"/>
              </a:rPr>
              <a:t>어뵤다는</a:t>
            </a:r>
            <a:r>
              <a:rPr lang="ko-KR" altLang="en-US" sz="2800" b="1" dirty="0">
                <a:solidFill>
                  <a:srgbClr val="3F3F3F"/>
                </a:solidFill>
                <a:latin typeface="+mn-ea"/>
              </a:rPr>
              <a:t> 것을 인식하여 자기비난</a:t>
            </a:r>
            <a:r>
              <a:rPr lang="en-US" altLang="ko-KR" sz="2800" b="1" dirty="0">
                <a:solidFill>
                  <a:srgbClr val="3F3F3F"/>
                </a:solidFill>
                <a:latin typeface="+mn-ea"/>
              </a:rPr>
              <a:t>, </a:t>
            </a:r>
            <a:r>
              <a:rPr lang="ko-KR" altLang="en-US" sz="2800" b="1" dirty="0">
                <a:solidFill>
                  <a:srgbClr val="3F3F3F"/>
                </a:solidFill>
                <a:latin typeface="+mn-ea"/>
              </a:rPr>
              <a:t>죄책감의 완화</a:t>
            </a:r>
            <a:endParaRPr lang="ko-KR" altLang="en-US" sz="2800" b="1" dirty="0">
              <a:solidFill>
                <a:srgbClr val="3F3F3F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5323051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"/>
          <p:cNvGrpSpPr/>
          <p:nvPr/>
        </p:nvGrpSpPr>
        <p:grpSpPr>
          <a:xfrm>
            <a:off x="918420" y="736979"/>
            <a:ext cx="6424605" cy="810466"/>
            <a:chOff x="918420" y="736979"/>
            <a:chExt cx="6424605" cy="810466"/>
          </a:xfrm>
        </p:grpSpPr>
        <p:sp>
          <p:nvSpPr>
            <p:cNvPr id="3" name="직사각형 2"/>
            <p:cNvSpPr/>
            <p:nvPr/>
          </p:nvSpPr>
          <p:spPr>
            <a:xfrm>
              <a:off x="918420" y="1421328"/>
              <a:ext cx="6424605" cy="126117"/>
            </a:xfrm>
            <a:prstGeom prst="rect">
              <a:avLst/>
            </a:prstGeom>
            <a:solidFill>
              <a:srgbClr val="9EB9C5"/>
            </a:solidFill>
            <a:ln>
              <a:solidFill>
                <a:srgbClr val="9EB9C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918420" y="736979"/>
              <a:ext cx="4909174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3600" dirty="0" smtClean="0">
                  <a:latin typeface="HY견고딕" panose="02030600000101010101" pitchFamily="18" charset="-127"/>
                  <a:ea typeface="HY견고딕" panose="02030600000101010101" pitchFamily="18" charset="-127"/>
                </a:rPr>
                <a:t>치   </a:t>
              </a:r>
              <a:r>
                <a:rPr lang="ko-KR" altLang="en-US" sz="3600" dirty="0" err="1" smtClean="0">
                  <a:latin typeface="HY견고딕" panose="02030600000101010101" pitchFamily="18" charset="-127"/>
                  <a:ea typeface="HY견고딕" panose="02030600000101010101" pitchFamily="18" charset="-127"/>
                </a:rPr>
                <a:t>료</a:t>
              </a:r>
              <a:endParaRPr lang="ko-KR" altLang="en-US" sz="3600" dirty="0">
                <a:latin typeface="HY견고딕" panose="02030600000101010101" pitchFamily="18" charset="-127"/>
                <a:ea typeface="HY견고딕" panose="02030600000101010101" pitchFamily="18" charset="-127"/>
              </a:endParaRPr>
            </a:p>
          </p:txBody>
        </p:sp>
      </p:grpSp>
      <p:sp>
        <p:nvSpPr>
          <p:cNvPr id="5" name="직사각형 4"/>
          <p:cNvSpPr/>
          <p:nvPr/>
        </p:nvSpPr>
        <p:spPr>
          <a:xfrm>
            <a:off x="850179" y="1923541"/>
            <a:ext cx="10354631" cy="33239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lnSpc>
                <a:spcPct val="150000"/>
              </a:lnSpc>
            </a:pPr>
            <a:r>
              <a:rPr lang="en-US" altLang="ko-KR" sz="2800" b="1" dirty="0">
                <a:latin typeface="+mn-ea"/>
              </a:rPr>
              <a:t>5) </a:t>
            </a:r>
            <a:r>
              <a:rPr lang="ko-KR" altLang="en-US" sz="2800" b="1" dirty="0">
                <a:latin typeface="+mn-ea"/>
              </a:rPr>
              <a:t>외상의미</a:t>
            </a:r>
          </a:p>
          <a:p>
            <a:pPr marL="457200" indent="-457200" fontAlgn="base">
              <a:lnSpc>
                <a:spcPct val="150000"/>
              </a:lnSpc>
              <a:buFont typeface="Wingdings" panose="05000000000000000000" pitchFamily="2" charset="2"/>
              <a:buChar char="u"/>
            </a:pPr>
            <a:r>
              <a:rPr lang="ko-KR" altLang="en-US" sz="2800" b="1" dirty="0" smtClean="0">
                <a:solidFill>
                  <a:srgbClr val="3F3F3F"/>
                </a:solidFill>
                <a:latin typeface="+mn-ea"/>
              </a:rPr>
              <a:t> 방  법 </a:t>
            </a:r>
            <a:r>
              <a:rPr lang="en-US" altLang="ko-KR" sz="2800" b="1" dirty="0">
                <a:solidFill>
                  <a:srgbClr val="3F3F3F"/>
                </a:solidFill>
                <a:latin typeface="+mn-ea"/>
              </a:rPr>
              <a:t>: </a:t>
            </a:r>
            <a:r>
              <a:rPr lang="ko-KR" altLang="en-US" sz="2800" b="1" dirty="0">
                <a:solidFill>
                  <a:srgbClr val="3F3F3F"/>
                </a:solidFill>
                <a:latin typeface="+mn-ea"/>
              </a:rPr>
              <a:t>외상 후 대상자의 외상에 대한 의미 논의</a:t>
            </a:r>
          </a:p>
          <a:p>
            <a:pPr marL="457200" indent="-457200" fontAlgn="base">
              <a:lnSpc>
                <a:spcPct val="150000"/>
              </a:lnSpc>
              <a:buFont typeface="Wingdings" panose="05000000000000000000" pitchFamily="2" charset="2"/>
              <a:buChar char="u"/>
            </a:pPr>
            <a:r>
              <a:rPr lang="ko-KR" altLang="en-US" sz="2800" b="1" dirty="0" smtClean="0">
                <a:solidFill>
                  <a:srgbClr val="3F3F3F"/>
                </a:solidFill>
                <a:latin typeface="+mn-ea"/>
              </a:rPr>
              <a:t> 효  과 </a:t>
            </a:r>
            <a:r>
              <a:rPr lang="en-US" altLang="ko-KR" sz="2800" b="1" dirty="0">
                <a:solidFill>
                  <a:srgbClr val="3F3F3F"/>
                </a:solidFill>
                <a:latin typeface="+mn-ea"/>
              </a:rPr>
              <a:t>: </a:t>
            </a:r>
            <a:r>
              <a:rPr lang="ko-KR" altLang="en-US" sz="2800" b="1" dirty="0">
                <a:solidFill>
                  <a:srgbClr val="3F3F3F"/>
                </a:solidFill>
                <a:latin typeface="+mn-ea"/>
              </a:rPr>
              <a:t>외상 후 반응으로 희생자가 자신과 세계에 지니는 기본신념이 파괴되며 외상을 이해하여 외상을 개인의 것으로 흡수하여 외상의 의미를 기본 신념에 통합한다</a:t>
            </a:r>
            <a:r>
              <a:rPr lang="en-US" altLang="ko-KR" sz="2800" b="1" dirty="0">
                <a:solidFill>
                  <a:srgbClr val="3F3F3F"/>
                </a:solidFill>
                <a:latin typeface="+mn-ea"/>
              </a:rPr>
              <a:t>.</a:t>
            </a:r>
            <a:endParaRPr lang="ko-KR" altLang="en-US" sz="2800" b="1" dirty="0">
              <a:solidFill>
                <a:srgbClr val="3F3F3F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5323051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"/>
          <p:cNvGrpSpPr/>
          <p:nvPr/>
        </p:nvGrpSpPr>
        <p:grpSpPr>
          <a:xfrm>
            <a:off x="918420" y="736979"/>
            <a:ext cx="6424605" cy="810466"/>
            <a:chOff x="918420" y="736979"/>
            <a:chExt cx="6424605" cy="810466"/>
          </a:xfrm>
        </p:grpSpPr>
        <p:sp>
          <p:nvSpPr>
            <p:cNvPr id="3" name="직사각형 2"/>
            <p:cNvSpPr/>
            <p:nvPr/>
          </p:nvSpPr>
          <p:spPr>
            <a:xfrm>
              <a:off x="918420" y="1421328"/>
              <a:ext cx="6424605" cy="126117"/>
            </a:xfrm>
            <a:prstGeom prst="rect">
              <a:avLst/>
            </a:prstGeom>
            <a:solidFill>
              <a:srgbClr val="9EB9C5"/>
            </a:solidFill>
            <a:ln>
              <a:solidFill>
                <a:srgbClr val="9EB9C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918420" y="736979"/>
              <a:ext cx="4909174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3600" dirty="0" smtClean="0">
                  <a:latin typeface="HY견고딕" panose="02030600000101010101" pitchFamily="18" charset="-127"/>
                  <a:ea typeface="HY견고딕" panose="02030600000101010101" pitchFamily="18" charset="-127"/>
                </a:rPr>
                <a:t>치   </a:t>
              </a:r>
              <a:r>
                <a:rPr lang="ko-KR" altLang="en-US" sz="3600" dirty="0" err="1" smtClean="0">
                  <a:latin typeface="HY견고딕" panose="02030600000101010101" pitchFamily="18" charset="-127"/>
                  <a:ea typeface="HY견고딕" panose="02030600000101010101" pitchFamily="18" charset="-127"/>
                </a:rPr>
                <a:t>료</a:t>
              </a:r>
              <a:endParaRPr lang="ko-KR" altLang="en-US" sz="3600" dirty="0">
                <a:latin typeface="HY견고딕" panose="02030600000101010101" pitchFamily="18" charset="-127"/>
                <a:ea typeface="HY견고딕" panose="02030600000101010101" pitchFamily="18" charset="-127"/>
              </a:endParaRPr>
            </a:p>
          </p:txBody>
        </p:sp>
      </p:grpSp>
      <p:sp>
        <p:nvSpPr>
          <p:cNvPr id="5" name="직사각형 4"/>
          <p:cNvSpPr/>
          <p:nvPr/>
        </p:nvSpPr>
        <p:spPr>
          <a:xfrm>
            <a:off x="850179" y="1527749"/>
            <a:ext cx="10354631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lnSpc>
                <a:spcPct val="150000"/>
              </a:lnSpc>
            </a:pPr>
            <a:r>
              <a:rPr lang="en-US" altLang="ko-KR" sz="2400" b="1" dirty="0">
                <a:latin typeface="+mn-ea"/>
              </a:rPr>
              <a:t>6) </a:t>
            </a:r>
            <a:r>
              <a:rPr lang="ko-KR" altLang="en-US" sz="2400" b="1" dirty="0">
                <a:latin typeface="+mn-ea"/>
              </a:rPr>
              <a:t>외상영향 사정</a:t>
            </a:r>
          </a:p>
          <a:p>
            <a:pPr marL="342900" indent="-342900" fontAlgn="base">
              <a:lnSpc>
                <a:spcPct val="150000"/>
              </a:lnSpc>
              <a:buFont typeface="Wingdings" panose="05000000000000000000" pitchFamily="2" charset="2"/>
              <a:buChar char="u"/>
            </a:pPr>
            <a:r>
              <a:rPr lang="ko-KR" altLang="en-US" sz="2400" b="1" dirty="0" smtClean="0">
                <a:solidFill>
                  <a:srgbClr val="3F3F3F"/>
                </a:solidFill>
                <a:latin typeface="+mn-ea"/>
              </a:rPr>
              <a:t>방  법 </a:t>
            </a:r>
            <a:r>
              <a:rPr lang="en-US" altLang="ko-KR" sz="2400" b="1" dirty="0">
                <a:solidFill>
                  <a:srgbClr val="3F3F3F"/>
                </a:solidFill>
                <a:latin typeface="+mn-ea"/>
              </a:rPr>
              <a:t>:</a:t>
            </a:r>
            <a:r>
              <a:rPr lang="ko-KR" altLang="en-US" sz="2400" b="1" dirty="0">
                <a:solidFill>
                  <a:srgbClr val="3F3F3F"/>
                </a:solidFill>
                <a:latin typeface="+mn-ea"/>
              </a:rPr>
              <a:t>일상생활활동에 회복되는 대상자의 능력에 외상의 영향사정</a:t>
            </a:r>
          </a:p>
          <a:p>
            <a:pPr fontAlgn="base">
              <a:lnSpc>
                <a:spcPct val="150000"/>
              </a:lnSpc>
            </a:pPr>
            <a:r>
              <a:rPr lang="en-US" altLang="ko-KR" sz="2400" b="1" dirty="0">
                <a:solidFill>
                  <a:srgbClr val="3F3F3F"/>
                </a:solidFill>
                <a:latin typeface="+mn-ea"/>
              </a:rPr>
              <a:t>- </a:t>
            </a:r>
            <a:r>
              <a:rPr lang="en-US" altLang="ko-KR" sz="2400" b="1" dirty="0" smtClean="0">
                <a:solidFill>
                  <a:srgbClr val="3F3F3F"/>
                </a:solidFill>
                <a:latin typeface="+mn-ea"/>
              </a:rPr>
              <a:t> </a:t>
            </a:r>
            <a:r>
              <a:rPr lang="ko-KR" altLang="en-US" sz="2400" b="1" dirty="0" smtClean="0">
                <a:solidFill>
                  <a:srgbClr val="3F3F3F"/>
                </a:solidFill>
                <a:latin typeface="+mn-ea"/>
              </a:rPr>
              <a:t>직장부부관계 </a:t>
            </a:r>
            <a:r>
              <a:rPr lang="ko-KR" altLang="en-US" sz="2400" b="1" dirty="0">
                <a:solidFill>
                  <a:srgbClr val="3F3F3F"/>
                </a:solidFill>
                <a:latin typeface="+mn-ea"/>
              </a:rPr>
              <a:t>등</a:t>
            </a:r>
          </a:p>
          <a:p>
            <a:pPr fontAlgn="base">
              <a:lnSpc>
                <a:spcPct val="150000"/>
              </a:lnSpc>
            </a:pPr>
            <a:r>
              <a:rPr lang="en-US" altLang="ko-KR" sz="2400" b="1" dirty="0">
                <a:solidFill>
                  <a:srgbClr val="3F3F3F"/>
                </a:solidFill>
                <a:latin typeface="+mn-ea"/>
              </a:rPr>
              <a:t>- </a:t>
            </a:r>
            <a:r>
              <a:rPr lang="en-US" altLang="ko-KR" sz="2400" b="1" dirty="0" smtClean="0">
                <a:solidFill>
                  <a:srgbClr val="3F3F3F"/>
                </a:solidFill>
                <a:latin typeface="+mn-ea"/>
              </a:rPr>
              <a:t> </a:t>
            </a:r>
            <a:r>
              <a:rPr lang="ko-KR" altLang="en-US" sz="2400" b="1" dirty="0" smtClean="0">
                <a:solidFill>
                  <a:srgbClr val="3F3F3F"/>
                </a:solidFill>
                <a:latin typeface="+mn-ea"/>
              </a:rPr>
              <a:t>수면 </a:t>
            </a:r>
            <a:r>
              <a:rPr lang="ko-KR" altLang="en-US" sz="2400" b="1" dirty="0">
                <a:solidFill>
                  <a:srgbClr val="3F3F3F"/>
                </a:solidFill>
                <a:latin typeface="+mn-ea"/>
              </a:rPr>
              <a:t>양상 고려 </a:t>
            </a:r>
            <a:r>
              <a:rPr lang="en-US" altLang="ko-KR" sz="2400" b="1" dirty="0">
                <a:solidFill>
                  <a:srgbClr val="3F3F3F"/>
                </a:solidFill>
                <a:latin typeface="+mn-ea"/>
              </a:rPr>
              <a:t>: </a:t>
            </a:r>
            <a:r>
              <a:rPr lang="ko-KR" altLang="en-US" sz="2400" b="1" dirty="0">
                <a:solidFill>
                  <a:srgbClr val="3F3F3F"/>
                </a:solidFill>
                <a:latin typeface="+mn-ea"/>
              </a:rPr>
              <a:t>불충분한 수면</a:t>
            </a:r>
          </a:p>
          <a:p>
            <a:pPr fontAlgn="base">
              <a:lnSpc>
                <a:spcPct val="150000"/>
              </a:lnSpc>
            </a:pPr>
            <a:r>
              <a:rPr lang="en-US" altLang="ko-KR" sz="2400" b="1" dirty="0">
                <a:solidFill>
                  <a:srgbClr val="3F3F3F"/>
                </a:solidFill>
                <a:latin typeface="+mn-ea"/>
              </a:rPr>
              <a:t>- </a:t>
            </a:r>
            <a:r>
              <a:rPr lang="en-US" altLang="ko-KR" sz="2400" b="1" dirty="0" smtClean="0">
                <a:solidFill>
                  <a:srgbClr val="3F3F3F"/>
                </a:solidFill>
                <a:latin typeface="+mn-ea"/>
              </a:rPr>
              <a:t> </a:t>
            </a:r>
            <a:r>
              <a:rPr lang="ko-KR" altLang="en-US" sz="2400" b="1" dirty="0" smtClean="0">
                <a:solidFill>
                  <a:srgbClr val="3F3F3F"/>
                </a:solidFill>
                <a:latin typeface="+mn-ea"/>
              </a:rPr>
              <a:t>외상 </a:t>
            </a:r>
            <a:r>
              <a:rPr lang="ko-KR" altLang="en-US" sz="2400" b="1" dirty="0">
                <a:solidFill>
                  <a:srgbClr val="3F3F3F"/>
                </a:solidFill>
                <a:latin typeface="+mn-ea"/>
              </a:rPr>
              <a:t>후 집중력</a:t>
            </a:r>
            <a:r>
              <a:rPr lang="en-US" altLang="ko-KR" sz="2400" b="1" dirty="0">
                <a:solidFill>
                  <a:srgbClr val="3F3F3F"/>
                </a:solidFill>
                <a:latin typeface="+mn-ea"/>
              </a:rPr>
              <a:t>, </a:t>
            </a:r>
            <a:r>
              <a:rPr lang="ko-KR" altLang="en-US" sz="2400" b="1" dirty="0">
                <a:solidFill>
                  <a:srgbClr val="3F3F3F"/>
                </a:solidFill>
                <a:latin typeface="+mn-ea"/>
              </a:rPr>
              <a:t>문제 해결능력 장애</a:t>
            </a:r>
          </a:p>
          <a:p>
            <a:pPr fontAlgn="base">
              <a:lnSpc>
                <a:spcPct val="150000"/>
              </a:lnSpc>
            </a:pPr>
            <a:r>
              <a:rPr lang="en-US" altLang="ko-KR" sz="2400" b="1" dirty="0">
                <a:solidFill>
                  <a:srgbClr val="3F3F3F"/>
                </a:solidFill>
                <a:latin typeface="+mn-ea"/>
              </a:rPr>
              <a:t>- </a:t>
            </a:r>
            <a:r>
              <a:rPr lang="en-US" altLang="ko-KR" sz="2400" b="1" dirty="0" smtClean="0">
                <a:solidFill>
                  <a:srgbClr val="3F3F3F"/>
                </a:solidFill>
                <a:latin typeface="+mn-ea"/>
              </a:rPr>
              <a:t> </a:t>
            </a:r>
            <a:r>
              <a:rPr lang="ko-KR" altLang="en-US" sz="2400" b="1" dirty="0" smtClean="0">
                <a:solidFill>
                  <a:srgbClr val="3F3F3F"/>
                </a:solidFill>
                <a:latin typeface="+mn-ea"/>
              </a:rPr>
              <a:t>대인관계 </a:t>
            </a:r>
            <a:r>
              <a:rPr lang="ko-KR" altLang="en-US" sz="2400" b="1" dirty="0">
                <a:solidFill>
                  <a:srgbClr val="3F3F3F"/>
                </a:solidFill>
                <a:latin typeface="+mn-ea"/>
              </a:rPr>
              <a:t>방해</a:t>
            </a:r>
          </a:p>
          <a:p>
            <a:pPr fontAlgn="base">
              <a:lnSpc>
                <a:spcPct val="150000"/>
              </a:lnSpc>
            </a:pPr>
            <a:r>
              <a:rPr lang="en-US" altLang="ko-KR" sz="2400" b="1" dirty="0">
                <a:solidFill>
                  <a:srgbClr val="3F3F3F"/>
                </a:solidFill>
                <a:latin typeface="+mn-ea"/>
              </a:rPr>
              <a:t>- </a:t>
            </a:r>
            <a:r>
              <a:rPr lang="en-US" altLang="ko-KR" sz="2400" b="1" dirty="0" smtClean="0">
                <a:solidFill>
                  <a:srgbClr val="3F3F3F"/>
                </a:solidFill>
                <a:latin typeface="+mn-ea"/>
              </a:rPr>
              <a:t> </a:t>
            </a:r>
            <a:r>
              <a:rPr lang="ko-KR" altLang="en-US" sz="2400" b="1" dirty="0" smtClean="0">
                <a:solidFill>
                  <a:srgbClr val="3F3F3F"/>
                </a:solidFill>
                <a:latin typeface="+mn-ea"/>
              </a:rPr>
              <a:t>고립</a:t>
            </a:r>
            <a:r>
              <a:rPr lang="en-US" altLang="ko-KR" sz="2400" b="1" dirty="0">
                <a:solidFill>
                  <a:srgbClr val="3F3F3F"/>
                </a:solidFill>
                <a:latin typeface="+mn-ea"/>
              </a:rPr>
              <a:t>, </a:t>
            </a:r>
            <a:r>
              <a:rPr lang="ko-KR" altLang="en-US" sz="2400" b="1" dirty="0">
                <a:solidFill>
                  <a:srgbClr val="3F3F3F"/>
                </a:solidFill>
                <a:latin typeface="+mn-ea"/>
              </a:rPr>
              <a:t>회피활동</a:t>
            </a:r>
          </a:p>
          <a:p>
            <a:pPr marL="342900" indent="-342900" fontAlgn="base">
              <a:lnSpc>
                <a:spcPct val="150000"/>
              </a:lnSpc>
              <a:buFont typeface="Wingdings" panose="05000000000000000000" pitchFamily="2" charset="2"/>
              <a:buChar char="u"/>
            </a:pPr>
            <a:r>
              <a:rPr lang="ko-KR" altLang="en-US" sz="2400" b="1" dirty="0" smtClean="0">
                <a:solidFill>
                  <a:srgbClr val="3F3F3F"/>
                </a:solidFill>
                <a:latin typeface="+mn-ea"/>
              </a:rPr>
              <a:t>효  과 </a:t>
            </a:r>
            <a:r>
              <a:rPr lang="en-US" altLang="ko-KR" sz="2400" b="1" dirty="0">
                <a:solidFill>
                  <a:srgbClr val="3F3F3F"/>
                </a:solidFill>
                <a:latin typeface="+mn-ea"/>
              </a:rPr>
              <a:t>: </a:t>
            </a:r>
            <a:r>
              <a:rPr lang="ko-KR" altLang="en-US" sz="2400" b="1" dirty="0">
                <a:solidFill>
                  <a:srgbClr val="3F3F3F"/>
                </a:solidFill>
                <a:latin typeface="+mn-ea"/>
              </a:rPr>
              <a:t>신체적</a:t>
            </a:r>
            <a:r>
              <a:rPr lang="en-US" altLang="ko-KR" sz="2400" b="1" dirty="0">
                <a:solidFill>
                  <a:srgbClr val="3F3F3F"/>
                </a:solidFill>
                <a:latin typeface="+mn-ea"/>
              </a:rPr>
              <a:t>, </a:t>
            </a:r>
            <a:r>
              <a:rPr lang="ko-KR" altLang="en-US" sz="2400" b="1" dirty="0">
                <a:solidFill>
                  <a:srgbClr val="3F3F3F"/>
                </a:solidFill>
                <a:latin typeface="+mn-ea"/>
              </a:rPr>
              <a:t>사회적 손상 위험성 증가 같은 외상의 영향을 사정하여 감소를 위한 중재를 해준다</a:t>
            </a:r>
            <a:r>
              <a:rPr lang="en-US" altLang="ko-KR" sz="2400" b="1" dirty="0">
                <a:solidFill>
                  <a:srgbClr val="3F3F3F"/>
                </a:solidFill>
                <a:latin typeface="+mn-ea"/>
              </a:rPr>
              <a:t>.</a:t>
            </a:r>
            <a:endParaRPr lang="ko-KR" altLang="en-US" sz="2400" b="1" dirty="0">
              <a:solidFill>
                <a:srgbClr val="3F3F3F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5323051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"/>
          <p:cNvGrpSpPr/>
          <p:nvPr/>
        </p:nvGrpSpPr>
        <p:grpSpPr>
          <a:xfrm>
            <a:off x="918420" y="736979"/>
            <a:ext cx="6424605" cy="810466"/>
            <a:chOff x="918420" y="736979"/>
            <a:chExt cx="6424605" cy="810466"/>
          </a:xfrm>
        </p:grpSpPr>
        <p:sp>
          <p:nvSpPr>
            <p:cNvPr id="3" name="직사각형 2"/>
            <p:cNvSpPr/>
            <p:nvPr/>
          </p:nvSpPr>
          <p:spPr>
            <a:xfrm>
              <a:off x="918420" y="1421328"/>
              <a:ext cx="6424605" cy="126117"/>
            </a:xfrm>
            <a:prstGeom prst="rect">
              <a:avLst/>
            </a:prstGeom>
            <a:solidFill>
              <a:srgbClr val="9EB9C5"/>
            </a:solidFill>
            <a:ln>
              <a:solidFill>
                <a:srgbClr val="9EB9C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918420" y="736979"/>
              <a:ext cx="4909174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3600" dirty="0" smtClean="0">
                  <a:latin typeface="HY견고딕" panose="02030600000101010101" pitchFamily="18" charset="-127"/>
                  <a:ea typeface="HY견고딕" panose="02030600000101010101" pitchFamily="18" charset="-127"/>
                </a:rPr>
                <a:t>치   </a:t>
              </a:r>
              <a:r>
                <a:rPr lang="ko-KR" altLang="en-US" sz="3600" dirty="0" err="1" smtClean="0">
                  <a:latin typeface="HY견고딕" panose="02030600000101010101" pitchFamily="18" charset="-127"/>
                  <a:ea typeface="HY견고딕" panose="02030600000101010101" pitchFamily="18" charset="-127"/>
                </a:rPr>
                <a:t>료</a:t>
              </a:r>
              <a:endParaRPr lang="ko-KR" altLang="en-US" sz="3600" dirty="0">
                <a:latin typeface="HY견고딕" panose="02030600000101010101" pitchFamily="18" charset="-127"/>
                <a:ea typeface="HY견고딕" panose="02030600000101010101" pitchFamily="18" charset="-127"/>
              </a:endParaRPr>
            </a:p>
          </p:txBody>
        </p:sp>
      </p:grpSp>
      <p:sp>
        <p:nvSpPr>
          <p:cNvPr id="5" name="직사각형 4"/>
          <p:cNvSpPr/>
          <p:nvPr/>
        </p:nvSpPr>
        <p:spPr>
          <a:xfrm>
            <a:off x="850179" y="1527749"/>
            <a:ext cx="10354631" cy="19610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lnSpc>
                <a:spcPct val="150000"/>
              </a:lnSpc>
            </a:pPr>
            <a:r>
              <a:rPr lang="en-US" altLang="ko-KR" sz="2800" b="1" dirty="0">
                <a:latin typeface="+mn-ea"/>
              </a:rPr>
              <a:t>7) </a:t>
            </a:r>
            <a:r>
              <a:rPr lang="ko-KR" altLang="en-US" sz="2800" b="1" dirty="0">
                <a:latin typeface="+mn-ea"/>
              </a:rPr>
              <a:t>자살사정</a:t>
            </a:r>
          </a:p>
          <a:p>
            <a:pPr marL="342900" indent="-342900" fontAlgn="base">
              <a:lnSpc>
                <a:spcPct val="150000"/>
              </a:lnSpc>
              <a:buFont typeface="Wingdings" panose="05000000000000000000" pitchFamily="2" charset="2"/>
              <a:buChar char="u"/>
            </a:pPr>
            <a:r>
              <a:rPr lang="ko-KR" altLang="en-US" sz="2800" b="1" dirty="0" smtClean="0">
                <a:latin typeface="+mn-ea"/>
              </a:rPr>
              <a:t> </a:t>
            </a:r>
            <a:r>
              <a:rPr lang="ko-KR" altLang="en-US" sz="2800" b="1" dirty="0">
                <a:solidFill>
                  <a:srgbClr val="3F3F3F"/>
                </a:solidFill>
                <a:latin typeface="+mn-ea"/>
              </a:rPr>
              <a:t>방법 </a:t>
            </a:r>
            <a:r>
              <a:rPr lang="en-US" altLang="ko-KR" sz="2800" b="1" dirty="0">
                <a:solidFill>
                  <a:srgbClr val="3F3F3F"/>
                </a:solidFill>
                <a:latin typeface="+mn-ea"/>
              </a:rPr>
              <a:t>: </a:t>
            </a:r>
            <a:r>
              <a:rPr lang="ko-KR" altLang="en-US" sz="2800" b="1" dirty="0">
                <a:solidFill>
                  <a:srgbClr val="3F3F3F"/>
                </a:solidFill>
                <a:latin typeface="+mn-ea"/>
              </a:rPr>
              <a:t>자살 위험성</a:t>
            </a:r>
            <a:r>
              <a:rPr lang="en-US" altLang="ko-KR" sz="2800" b="1" dirty="0">
                <a:solidFill>
                  <a:srgbClr val="3F3F3F"/>
                </a:solidFill>
                <a:latin typeface="+mn-ea"/>
              </a:rPr>
              <a:t>, </a:t>
            </a:r>
            <a:r>
              <a:rPr lang="ko-KR" altLang="en-US" sz="2800" b="1" dirty="0">
                <a:solidFill>
                  <a:srgbClr val="3F3F3F"/>
                </a:solidFill>
                <a:latin typeface="+mn-ea"/>
              </a:rPr>
              <a:t>불안 사정</a:t>
            </a:r>
          </a:p>
          <a:p>
            <a:pPr marL="342900" indent="-342900" fontAlgn="base">
              <a:lnSpc>
                <a:spcPct val="150000"/>
              </a:lnSpc>
              <a:buFont typeface="Wingdings" panose="05000000000000000000" pitchFamily="2" charset="2"/>
              <a:buChar char="u"/>
            </a:pPr>
            <a:r>
              <a:rPr lang="ko-KR" altLang="en-US" sz="2800" b="1" dirty="0" smtClean="0">
                <a:solidFill>
                  <a:srgbClr val="3F3F3F"/>
                </a:solidFill>
                <a:latin typeface="+mn-ea"/>
              </a:rPr>
              <a:t> 근거 </a:t>
            </a:r>
            <a:r>
              <a:rPr lang="en-US" altLang="ko-KR" sz="2800" b="1" dirty="0">
                <a:solidFill>
                  <a:srgbClr val="3F3F3F"/>
                </a:solidFill>
                <a:latin typeface="+mn-ea"/>
              </a:rPr>
              <a:t>: </a:t>
            </a:r>
            <a:r>
              <a:rPr lang="ko-KR" altLang="en-US" sz="2800" b="1" dirty="0">
                <a:solidFill>
                  <a:srgbClr val="3F3F3F"/>
                </a:solidFill>
                <a:latin typeface="+mn-ea"/>
              </a:rPr>
              <a:t>외상은 절망감</a:t>
            </a:r>
            <a:r>
              <a:rPr lang="en-US" altLang="ko-KR" sz="2800" b="1" dirty="0">
                <a:solidFill>
                  <a:srgbClr val="3F3F3F"/>
                </a:solidFill>
                <a:latin typeface="+mn-ea"/>
              </a:rPr>
              <a:t>, </a:t>
            </a:r>
            <a:r>
              <a:rPr lang="ko-KR" altLang="en-US" sz="2800" b="1" dirty="0" err="1">
                <a:solidFill>
                  <a:srgbClr val="3F3F3F"/>
                </a:solidFill>
                <a:latin typeface="+mn-ea"/>
              </a:rPr>
              <a:t>무가치감의</a:t>
            </a:r>
            <a:r>
              <a:rPr lang="ko-KR" altLang="en-US" sz="2800" b="1" dirty="0">
                <a:solidFill>
                  <a:srgbClr val="3F3F3F"/>
                </a:solidFill>
                <a:latin typeface="+mn-ea"/>
              </a:rPr>
              <a:t> 초래로 자살위험성이 증가</a:t>
            </a:r>
          </a:p>
        </p:txBody>
      </p:sp>
    </p:spTree>
    <p:extLst>
      <p:ext uri="{BB962C8B-B14F-4D97-AF65-F5344CB8AC3E}">
        <p14:creationId xmlns:p14="http://schemas.microsoft.com/office/powerpoint/2010/main" val="15323051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"/>
          <p:cNvGrpSpPr/>
          <p:nvPr/>
        </p:nvGrpSpPr>
        <p:grpSpPr>
          <a:xfrm>
            <a:off x="918420" y="736979"/>
            <a:ext cx="6424605" cy="810466"/>
            <a:chOff x="918420" y="736979"/>
            <a:chExt cx="6424605" cy="810466"/>
          </a:xfrm>
        </p:grpSpPr>
        <p:sp>
          <p:nvSpPr>
            <p:cNvPr id="3" name="직사각형 2"/>
            <p:cNvSpPr/>
            <p:nvPr/>
          </p:nvSpPr>
          <p:spPr>
            <a:xfrm>
              <a:off x="918420" y="1421328"/>
              <a:ext cx="6424605" cy="126117"/>
            </a:xfrm>
            <a:prstGeom prst="rect">
              <a:avLst/>
            </a:prstGeom>
            <a:solidFill>
              <a:srgbClr val="9EB9C5"/>
            </a:solidFill>
            <a:ln>
              <a:solidFill>
                <a:srgbClr val="9EB9C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918420" y="736979"/>
              <a:ext cx="4909174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3600" dirty="0" smtClean="0">
                  <a:latin typeface="HY견고딕" panose="02030600000101010101" pitchFamily="18" charset="-127"/>
                  <a:ea typeface="HY견고딕" panose="02030600000101010101" pitchFamily="18" charset="-127"/>
                </a:rPr>
                <a:t>치   </a:t>
              </a:r>
              <a:r>
                <a:rPr lang="ko-KR" altLang="en-US" sz="3600" dirty="0" err="1" smtClean="0">
                  <a:latin typeface="HY견고딕" panose="02030600000101010101" pitchFamily="18" charset="-127"/>
                  <a:ea typeface="HY견고딕" panose="02030600000101010101" pitchFamily="18" charset="-127"/>
                </a:rPr>
                <a:t>료</a:t>
              </a:r>
              <a:endParaRPr lang="ko-KR" altLang="en-US" sz="3600" dirty="0">
                <a:latin typeface="HY견고딕" panose="02030600000101010101" pitchFamily="18" charset="-127"/>
                <a:ea typeface="HY견고딕" panose="02030600000101010101" pitchFamily="18" charset="-127"/>
              </a:endParaRPr>
            </a:p>
          </p:txBody>
        </p:sp>
      </p:grpSp>
      <p:sp>
        <p:nvSpPr>
          <p:cNvPr id="5" name="직사각형 4"/>
          <p:cNvSpPr/>
          <p:nvPr/>
        </p:nvSpPr>
        <p:spPr>
          <a:xfrm>
            <a:off x="850179" y="1527749"/>
            <a:ext cx="10354631" cy="46166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lnSpc>
                <a:spcPct val="150000"/>
              </a:lnSpc>
            </a:pPr>
            <a:r>
              <a:rPr lang="en-US" altLang="ko-KR" sz="2400" b="1" dirty="0">
                <a:solidFill>
                  <a:srgbClr val="3F3F3F"/>
                </a:solidFill>
                <a:latin typeface="+mn-ea"/>
              </a:rPr>
              <a:t>8) </a:t>
            </a:r>
            <a:r>
              <a:rPr lang="ko-KR" altLang="en-US" sz="2400" b="1" dirty="0">
                <a:solidFill>
                  <a:srgbClr val="3F3F3F"/>
                </a:solidFill>
                <a:latin typeface="+mn-ea"/>
              </a:rPr>
              <a:t>지시하기</a:t>
            </a:r>
          </a:p>
          <a:p>
            <a:pPr marL="342900" indent="-342900" fontAlgn="base">
              <a:lnSpc>
                <a:spcPct val="150000"/>
              </a:lnSpc>
              <a:buFont typeface="Wingdings" panose="05000000000000000000" pitchFamily="2" charset="2"/>
              <a:buChar char="u"/>
            </a:pPr>
            <a:r>
              <a:rPr lang="ko-KR" altLang="en-US" sz="2400" b="1" dirty="0" smtClean="0">
                <a:solidFill>
                  <a:srgbClr val="3F3F3F"/>
                </a:solidFill>
                <a:latin typeface="+mn-ea"/>
              </a:rPr>
              <a:t> 방  법 </a:t>
            </a:r>
            <a:r>
              <a:rPr lang="en-US" altLang="ko-KR" sz="2400" b="1" dirty="0">
                <a:solidFill>
                  <a:srgbClr val="3F3F3F"/>
                </a:solidFill>
                <a:latin typeface="+mn-ea"/>
              </a:rPr>
              <a:t>: </a:t>
            </a:r>
            <a:r>
              <a:rPr lang="ko-KR" altLang="en-US" sz="2400" b="1" dirty="0">
                <a:solidFill>
                  <a:srgbClr val="3F3F3F"/>
                </a:solidFill>
                <a:latin typeface="+mn-ea"/>
              </a:rPr>
              <a:t>대상자에게 특별한 지시를 내리고 따르도록 하는 것</a:t>
            </a:r>
          </a:p>
          <a:p>
            <a:pPr marL="342900" indent="-342900" fontAlgn="base">
              <a:lnSpc>
                <a:spcPct val="150000"/>
              </a:lnSpc>
              <a:buFont typeface="Wingdings" panose="05000000000000000000" pitchFamily="2" charset="2"/>
              <a:buChar char="u"/>
            </a:pPr>
            <a:r>
              <a:rPr lang="ko-KR" altLang="en-US" sz="2400" b="1" dirty="0" smtClean="0">
                <a:solidFill>
                  <a:srgbClr val="3F3F3F"/>
                </a:solidFill>
                <a:latin typeface="+mn-ea"/>
              </a:rPr>
              <a:t> 근  거 </a:t>
            </a:r>
            <a:endParaRPr lang="en-US" altLang="ko-KR" sz="2400" b="1" dirty="0">
              <a:solidFill>
                <a:srgbClr val="3F3F3F"/>
              </a:solidFill>
              <a:latin typeface="+mn-ea"/>
            </a:endParaRPr>
          </a:p>
          <a:p>
            <a:pPr fontAlgn="base">
              <a:lnSpc>
                <a:spcPct val="150000"/>
              </a:lnSpc>
            </a:pPr>
            <a:r>
              <a:rPr lang="en-US" altLang="ko-KR" sz="2400" b="1" dirty="0">
                <a:solidFill>
                  <a:srgbClr val="3F3F3F"/>
                </a:solidFill>
                <a:latin typeface="+mn-ea"/>
              </a:rPr>
              <a:t>- </a:t>
            </a:r>
            <a:r>
              <a:rPr lang="ko-KR" altLang="en-US" sz="2400" b="1" dirty="0">
                <a:solidFill>
                  <a:srgbClr val="3F3F3F"/>
                </a:solidFill>
                <a:latin typeface="+mn-ea"/>
              </a:rPr>
              <a:t>문제 해결능력 </a:t>
            </a:r>
            <a:r>
              <a:rPr lang="ko-KR" altLang="en-US" sz="2400" b="1" dirty="0" smtClean="0">
                <a:solidFill>
                  <a:srgbClr val="3F3F3F"/>
                </a:solidFill>
                <a:latin typeface="+mn-ea"/>
              </a:rPr>
              <a:t>부정     </a:t>
            </a:r>
            <a:r>
              <a:rPr lang="en-US" altLang="ko-KR" sz="2400" b="1" dirty="0" smtClean="0">
                <a:solidFill>
                  <a:srgbClr val="3F3F3F"/>
                </a:solidFill>
                <a:latin typeface="+mn-ea"/>
              </a:rPr>
              <a:t>- </a:t>
            </a:r>
            <a:r>
              <a:rPr lang="ko-KR" altLang="en-US" sz="2400" b="1" dirty="0">
                <a:solidFill>
                  <a:srgbClr val="3F3F3F"/>
                </a:solidFill>
                <a:latin typeface="+mn-ea"/>
              </a:rPr>
              <a:t>가치 </a:t>
            </a:r>
            <a:r>
              <a:rPr lang="ko-KR" altLang="en-US" sz="2400" b="1" dirty="0" smtClean="0">
                <a:solidFill>
                  <a:srgbClr val="3F3F3F"/>
                </a:solidFill>
                <a:latin typeface="+mn-ea"/>
              </a:rPr>
              <a:t>평가절하        </a:t>
            </a:r>
            <a:r>
              <a:rPr lang="en-US" altLang="ko-KR" sz="2400" b="1" dirty="0" smtClean="0">
                <a:solidFill>
                  <a:srgbClr val="3F3F3F"/>
                </a:solidFill>
                <a:latin typeface="+mn-ea"/>
              </a:rPr>
              <a:t>- </a:t>
            </a:r>
            <a:r>
              <a:rPr lang="ko-KR" altLang="en-US" sz="2400" b="1" dirty="0">
                <a:solidFill>
                  <a:srgbClr val="3F3F3F"/>
                </a:solidFill>
                <a:latin typeface="+mn-ea"/>
              </a:rPr>
              <a:t>책임부정</a:t>
            </a:r>
          </a:p>
          <a:p>
            <a:pPr fontAlgn="base">
              <a:lnSpc>
                <a:spcPct val="150000"/>
              </a:lnSpc>
            </a:pPr>
            <a:r>
              <a:rPr lang="en-US" altLang="ko-KR" sz="2400" b="1" dirty="0" smtClean="0">
                <a:solidFill>
                  <a:srgbClr val="3F3F3F"/>
                </a:solidFill>
                <a:latin typeface="+mn-ea"/>
              </a:rPr>
              <a:t>- </a:t>
            </a:r>
            <a:r>
              <a:rPr lang="ko-KR" altLang="en-US" sz="2400" b="1" dirty="0" smtClean="0">
                <a:solidFill>
                  <a:srgbClr val="3F3F3F"/>
                </a:solidFill>
                <a:latin typeface="+mn-ea"/>
              </a:rPr>
              <a:t>저항증가                  </a:t>
            </a:r>
            <a:r>
              <a:rPr lang="en-US" altLang="ko-KR" sz="2400" b="1" dirty="0" smtClean="0">
                <a:solidFill>
                  <a:srgbClr val="3F3F3F"/>
                </a:solidFill>
                <a:latin typeface="+mn-ea"/>
              </a:rPr>
              <a:t>- </a:t>
            </a:r>
            <a:r>
              <a:rPr lang="ko-KR" altLang="en-US" sz="2400" b="1" dirty="0">
                <a:solidFill>
                  <a:srgbClr val="3F3F3F"/>
                </a:solidFill>
                <a:latin typeface="+mn-ea"/>
              </a:rPr>
              <a:t>의존심 </a:t>
            </a:r>
            <a:r>
              <a:rPr lang="ko-KR" altLang="en-US" sz="2400" b="1" dirty="0" smtClean="0">
                <a:solidFill>
                  <a:srgbClr val="3F3F3F"/>
                </a:solidFill>
                <a:latin typeface="+mn-ea"/>
              </a:rPr>
              <a:t>증가           </a:t>
            </a:r>
            <a:r>
              <a:rPr lang="en-US" altLang="ko-KR" sz="2400" b="1" dirty="0" smtClean="0">
                <a:solidFill>
                  <a:srgbClr val="3F3F3F"/>
                </a:solidFill>
                <a:latin typeface="+mn-ea"/>
              </a:rPr>
              <a:t>- </a:t>
            </a:r>
            <a:r>
              <a:rPr lang="ko-KR" altLang="en-US" sz="2400" b="1" dirty="0">
                <a:solidFill>
                  <a:srgbClr val="3F3F3F"/>
                </a:solidFill>
                <a:latin typeface="+mn-ea"/>
              </a:rPr>
              <a:t>부적합한 해결책 </a:t>
            </a:r>
            <a:r>
              <a:rPr lang="ko-KR" altLang="en-US" sz="2400" b="1" dirty="0" smtClean="0">
                <a:solidFill>
                  <a:srgbClr val="3F3F3F"/>
                </a:solidFill>
                <a:latin typeface="+mn-ea"/>
              </a:rPr>
              <a:t>가능성</a:t>
            </a:r>
            <a:endParaRPr lang="en-US" altLang="ko-KR" sz="2400" b="1" dirty="0" smtClean="0">
              <a:solidFill>
                <a:srgbClr val="3F3F3F"/>
              </a:solidFill>
              <a:latin typeface="+mn-ea"/>
            </a:endParaRPr>
          </a:p>
          <a:p>
            <a:pPr fontAlgn="base">
              <a:lnSpc>
                <a:spcPct val="150000"/>
              </a:lnSpc>
            </a:pPr>
            <a:r>
              <a:rPr lang="ko-KR" altLang="en-US" sz="2000" b="1" dirty="0" smtClean="0">
                <a:solidFill>
                  <a:srgbClr val="3F3F3F"/>
                </a:solidFill>
                <a:latin typeface="+mn-ea"/>
              </a:rPr>
              <a:t>  </a:t>
            </a:r>
            <a:endParaRPr lang="en-US" altLang="ko-KR" sz="2000" b="1" dirty="0" smtClean="0">
              <a:solidFill>
                <a:srgbClr val="3F3F3F"/>
              </a:solidFill>
              <a:latin typeface="+mn-ea"/>
            </a:endParaRPr>
          </a:p>
          <a:p>
            <a:pPr fontAlgn="base">
              <a:lnSpc>
                <a:spcPct val="150000"/>
              </a:lnSpc>
            </a:pPr>
            <a:r>
              <a:rPr lang="en-US" altLang="ko-KR" sz="2000" b="1" dirty="0">
                <a:solidFill>
                  <a:srgbClr val="3F3F3F"/>
                </a:solidFill>
                <a:latin typeface="+mn-ea"/>
              </a:rPr>
              <a:t> </a:t>
            </a:r>
            <a:r>
              <a:rPr lang="ko-KR" altLang="en-US" sz="2000" b="1" dirty="0" smtClean="0">
                <a:solidFill>
                  <a:srgbClr val="3F3F3F"/>
                </a:solidFill>
                <a:latin typeface="+mn-ea"/>
              </a:rPr>
              <a:t>     </a:t>
            </a:r>
            <a:r>
              <a:rPr lang="ko-KR" altLang="en-US" b="1" dirty="0" smtClean="0">
                <a:solidFill>
                  <a:srgbClr val="3F3F3F"/>
                </a:solidFill>
                <a:latin typeface="+mn-ea"/>
              </a:rPr>
              <a:t>예</a:t>
            </a:r>
            <a:r>
              <a:rPr lang="en-US" altLang="ko-KR" b="1" dirty="0" smtClean="0">
                <a:solidFill>
                  <a:srgbClr val="3F3F3F"/>
                </a:solidFill>
                <a:latin typeface="+mn-ea"/>
              </a:rPr>
              <a:t>)  </a:t>
            </a:r>
            <a:r>
              <a:rPr lang="en-US" altLang="ko-KR" b="1" dirty="0">
                <a:solidFill>
                  <a:srgbClr val="3F3F3F"/>
                </a:solidFill>
                <a:latin typeface="+mn-ea"/>
              </a:rPr>
              <a:t>“</a:t>
            </a:r>
            <a:r>
              <a:rPr lang="ko-KR" altLang="en-US" b="1" dirty="0">
                <a:solidFill>
                  <a:srgbClr val="3F3F3F"/>
                </a:solidFill>
                <a:latin typeface="+mn-ea"/>
              </a:rPr>
              <a:t>가장 좋다고 생각하는 것이 어떤 것입니까</a:t>
            </a:r>
            <a:r>
              <a:rPr lang="en-US" altLang="ko-KR" b="1" dirty="0">
                <a:solidFill>
                  <a:srgbClr val="3F3F3F"/>
                </a:solidFill>
                <a:latin typeface="+mn-ea"/>
              </a:rPr>
              <a:t>?”</a:t>
            </a:r>
          </a:p>
          <a:p>
            <a:pPr fontAlgn="base">
              <a:lnSpc>
                <a:spcPct val="150000"/>
              </a:lnSpc>
            </a:pPr>
            <a:r>
              <a:rPr lang="en-US" altLang="ko-KR" b="1" dirty="0">
                <a:solidFill>
                  <a:srgbClr val="3F3F3F"/>
                </a:solidFill>
                <a:latin typeface="+mn-ea"/>
              </a:rPr>
              <a:t>    </a:t>
            </a:r>
            <a:r>
              <a:rPr lang="en-US" altLang="ko-KR" b="1" dirty="0" smtClean="0">
                <a:solidFill>
                  <a:srgbClr val="3F3F3F"/>
                </a:solidFill>
                <a:latin typeface="+mn-ea"/>
              </a:rPr>
              <a:t>         “</a:t>
            </a:r>
            <a:r>
              <a:rPr lang="ko-KR" altLang="en-US" b="1" dirty="0">
                <a:solidFill>
                  <a:srgbClr val="3F3F3F"/>
                </a:solidFill>
                <a:latin typeface="+mn-ea"/>
              </a:rPr>
              <a:t>이것을 성취할 수 있는 다른 방법을 찾을 수 있나요</a:t>
            </a:r>
            <a:r>
              <a:rPr lang="en-US" altLang="ko-KR" b="1" dirty="0">
                <a:solidFill>
                  <a:srgbClr val="3F3F3F"/>
                </a:solidFill>
                <a:latin typeface="+mn-ea"/>
              </a:rPr>
              <a:t>?”</a:t>
            </a:r>
          </a:p>
          <a:p>
            <a:pPr fontAlgn="base">
              <a:lnSpc>
                <a:spcPct val="150000"/>
              </a:lnSpc>
            </a:pPr>
            <a:r>
              <a:rPr lang="en-US" altLang="ko-KR" b="1" dirty="0">
                <a:solidFill>
                  <a:srgbClr val="3F3F3F"/>
                </a:solidFill>
                <a:latin typeface="+mn-ea"/>
              </a:rPr>
              <a:t>   </a:t>
            </a:r>
            <a:r>
              <a:rPr lang="en-US" altLang="ko-KR" b="1" dirty="0" smtClean="0">
                <a:solidFill>
                  <a:srgbClr val="3F3F3F"/>
                </a:solidFill>
                <a:latin typeface="+mn-ea"/>
              </a:rPr>
              <a:t>          </a:t>
            </a:r>
            <a:r>
              <a:rPr lang="en-US" altLang="ko-KR" b="1" dirty="0">
                <a:solidFill>
                  <a:srgbClr val="3F3F3F"/>
                </a:solidFill>
                <a:latin typeface="+mn-ea"/>
              </a:rPr>
              <a:t>“</a:t>
            </a:r>
            <a:r>
              <a:rPr lang="ko-KR" altLang="en-US" b="1" dirty="0">
                <a:solidFill>
                  <a:srgbClr val="3F3F3F"/>
                </a:solidFill>
                <a:latin typeface="+mn-ea"/>
              </a:rPr>
              <a:t>이런 상황에 어떻게 접근할 수 있을까요</a:t>
            </a:r>
            <a:r>
              <a:rPr lang="en-US" altLang="ko-KR" b="1" dirty="0">
                <a:solidFill>
                  <a:srgbClr val="3F3F3F"/>
                </a:solidFill>
                <a:latin typeface="+mn-ea"/>
              </a:rPr>
              <a:t>?”</a:t>
            </a:r>
            <a:endParaRPr lang="ko-KR" altLang="en-US" b="1" dirty="0">
              <a:solidFill>
                <a:srgbClr val="3F3F3F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5323051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"/>
          <p:cNvGrpSpPr/>
          <p:nvPr/>
        </p:nvGrpSpPr>
        <p:grpSpPr>
          <a:xfrm>
            <a:off x="918420" y="736979"/>
            <a:ext cx="6424605" cy="810466"/>
            <a:chOff x="918420" y="736979"/>
            <a:chExt cx="6424605" cy="810466"/>
          </a:xfrm>
        </p:grpSpPr>
        <p:sp>
          <p:nvSpPr>
            <p:cNvPr id="3" name="직사각형 2"/>
            <p:cNvSpPr/>
            <p:nvPr/>
          </p:nvSpPr>
          <p:spPr>
            <a:xfrm>
              <a:off x="918420" y="1421328"/>
              <a:ext cx="6424605" cy="126117"/>
            </a:xfrm>
            <a:prstGeom prst="rect">
              <a:avLst/>
            </a:prstGeom>
            <a:solidFill>
              <a:srgbClr val="9EB9C5"/>
            </a:solidFill>
            <a:ln>
              <a:solidFill>
                <a:srgbClr val="9EB9C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918420" y="736979"/>
              <a:ext cx="4909174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3600" dirty="0" smtClean="0">
                  <a:latin typeface="HY견고딕" panose="02030600000101010101" pitchFamily="18" charset="-127"/>
                  <a:ea typeface="HY견고딕" panose="02030600000101010101" pitchFamily="18" charset="-127"/>
                </a:rPr>
                <a:t>치   </a:t>
              </a:r>
              <a:r>
                <a:rPr lang="ko-KR" altLang="en-US" sz="3600" dirty="0" err="1" smtClean="0">
                  <a:latin typeface="HY견고딕" panose="02030600000101010101" pitchFamily="18" charset="-127"/>
                  <a:ea typeface="HY견고딕" panose="02030600000101010101" pitchFamily="18" charset="-127"/>
                </a:rPr>
                <a:t>료</a:t>
              </a:r>
              <a:endParaRPr lang="ko-KR" altLang="en-US" sz="3600" dirty="0">
                <a:latin typeface="HY견고딕" panose="02030600000101010101" pitchFamily="18" charset="-127"/>
                <a:ea typeface="HY견고딕" panose="02030600000101010101" pitchFamily="18" charset="-127"/>
              </a:endParaRPr>
            </a:p>
          </p:txBody>
        </p:sp>
      </p:grpSp>
      <p:sp>
        <p:nvSpPr>
          <p:cNvPr id="5" name="직사각형 4"/>
          <p:cNvSpPr/>
          <p:nvPr/>
        </p:nvSpPr>
        <p:spPr>
          <a:xfrm>
            <a:off x="850179" y="1527749"/>
            <a:ext cx="10354631" cy="51706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lnSpc>
                <a:spcPct val="150000"/>
              </a:lnSpc>
            </a:pPr>
            <a:r>
              <a:rPr lang="en-US" altLang="ko-KR" sz="2000" b="1" dirty="0">
                <a:latin typeface="+mn-ea"/>
              </a:rPr>
              <a:t>2) </a:t>
            </a:r>
            <a:r>
              <a:rPr lang="ko-KR" altLang="en-US" sz="2000" b="1" dirty="0" err="1">
                <a:latin typeface="+mn-ea"/>
              </a:rPr>
              <a:t>정상성</a:t>
            </a:r>
            <a:endParaRPr lang="ko-KR" altLang="en-US" sz="2000" b="1" dirty="0">
              <a:latin typeface="+mn-ea"/>
            </a:endParaRPr>
          </a:p>
          <a:p>
            <a:pPr marL="285750" indent="-285750" fontAlgn="base">
              <a:lnSpc>
                <a:spcPct val="150000"/>
              </a:lnSpc>
              <a:buFont typeface="Wingdings" panose="05000000000000000000" pitchFamily="2" charset="2"/>
              <a:buChar char="u"/>
            </a:pPr>
            <a:r>
              <a:rPr lang="ko-KR" altLang="en-US" sz="2000" b="1" dirty="0" smtClean="0">
                <a:latin typeface="+mn-ea"/>
              </a:rPr>
              <a:t> 방  법 </a:t>
            </a:r>
            <a:r>
              <a:rPr lang="en-US" altLang="ko-KR" sz="2000" b="1" dirty="0">
                <a:latin typeface="+mn-ea"/>
              </a:rPr>
              <a:t>: </a:t>
            </a:r>
            <a:r>
              <a:rPr lang="ko-KR" altLang="en-US" sz="2000" b="1" dirty="0" smtClean="0">
                <a:latin typeface="+mn-ea"/>
              </a:rPr>
              <a:t>플래시 백</a:t>
            </a:r>
            <a:r>
              <a:rPr lang="en-US" altLang="ko-KR" sz="2000" b="1" dirty="0">
                <a:latin typeface="+mn-ea"/>
              </a:rPr>
              <a:t>, </a:t>
            </a:r>
            <a:r>
              <a:rPr lang="ko-KR" altLang="en-US" sz="2000" b="1" dirty="0">
                <a:latin typeface="+mn-ea"/>
              </a:rPr>
              <a:t>악몽기간에 대해 대상자 곁에 있어 주며 경험한 외상에 뒤따르는 흔한 증상임을 말해 주어 </a:t>
            </a:r>
            <a:r>
              <a:rPr lang="ko-KR" altLang="en-US" sz="2000" b="1" dirty="0">
                <a:solidFill>
                  <a:schemeClr val="accent6">
                    <a:lumMod val="50000"/>
                  </a:schemeClr>
                </a:solidFill>
                <a:latin typeface="+mn-ea"/>
              </a:rPr>
              <a:t>‘미쳐가고 있는 것</a:t>
            </a:r>
            <a:r>
              <a:rPr lang="ko-KR" altLang="en-US" sz="2000" b="1" dirty="0" smtClean="0">
                <a:solidFill>
                  <a:schemeClr val="accent6">
                    <a:lumMod val="50000"/>
                  </a:schemeClr>
                </a:solidFill>
                <a:latin typeface="+mn-ea"/>
              </a:rPr>
              <a:t>’</a:t>
            </a:r>
            <a:r>
              <a:rPr lang="ko-KR" altLang="en-US" sz="2000" b="1" dirty="0" smtClean="0">
                <a:latin typeface="+mn-ea"/>
              </a:rPr>
              <a:t>이 </a:t>
            </a:r>
            <a:r>
              <a:rPr lang="ko-KR" altLang="en-US" sz="2000" b="1" dirty="0">
                <a:latin typeface="+mn-ea"/>
              </a:rPr>
              <a:t>아니라는 확신을 갖게 한다</a:t>
            </a:r>
            <a:r>
              <a:rPr lang="en-US" altLang="ko-KR" sz="2000" b="1" dirty="0">
                <a:latin typeface="+mn-ea"/>
              </a:rPr>
              <a:t>.</a:t>
            </a:r>
            <a:endParaRPr lang="ko-KR" altLang="en-US" sz="2000" b="1" dirty="0">
              <a:latin typeface="+mn-ea"/>
            </a:endParaRPr>
          </a:p>
          <a:p>
            <a:pPr marL="285750" indent="-285750" fontAlgn="base">
              <a:lnSpc>
                <a:spcPct val="150000"/>
              </a:lnSpc>
              <a:buFont typeface="Wingdings" panose="05000000000000000000" pitchFamily="2" charset="2"/>
              <a:buChar char="u"/>
            </a:pPr>
            <a:r>
              <a:rPr lang="ko-KR" altLang="en-US" sz="2000" b="1" dirty="0" smtClean="0">
                <a:latin typeface="+mn-ea"/>
              </a:rPr>
              <a:t> 효  과 </a:t>
            </a:r>
            <a:r>
              <a:rPr lang="en-US" altLang="ko-KR" sz="2000" b="1" dirty="0">
                <a:latin typeface="+mn-ea"/>
              </a:rPr>
              <a:t>: </a:t>
            </a:r>
            <a:r>
              <a:rPr lang="ko-KR" altLang="en-US" sz="2000" b="1" dirty="0">
                <a:latin typeface="+mn-ea"/>
              </a:rPr>
              <a:t>정상적이라고 인식하여 안전</a:t>
            </a:r>
            <a:r>
              <a:rPr lang="en-US" altLang="ko-KR" sz="2000" b="1" dirty="0">
                <a:latin typeface="+mn-ea"/>
              </a:rPr>
              <a:t>, </a:t>
            </a:r>
            <a:r>
              <a:rPr lang="ko-KR" altLang="en-US" sz="2000" b="1" dirty="0">
                <a:latin typeface="+mn-ea"/>
              </a:rPr>
              <a:t>안정</a:t>
            </a:r>
            <a:r>
              <a:rPr lang="en-US" altLang="ko-KR" sz="2000" b="1" dirty="0">
                <a:latin typeface="+mn-ea"/>
              </a:rPr>
              <a:t>, </a:t>
            </a:r>
            <a:r>
              <a:rPr lang="ko-KR" altLang="en-US" sz="2000" b="1" dirty="0">
                <a:latin typeface="+mn-ea"/>
              </a:rPr>
              <a:t>안심을 제공</a:t>
            </a:r>
          </a:p>
          <a:p>
            <a:pPr fontAlgn="base">
              <a:lnSpc>
                <a:spcPct val="150000"/>
              </a:lnSpc>
            </a:pPr>
            <a:r>
              <a:rPr lang="en-US" altLang="ko-KR" sz="2000" b="1" dirty="0">
                <a:latin typeface="+mn-ea"/>
              </a:rPr>
              <a:t>3) </a:t>
            </a:r>
            <a:r>
              <a:rPr lang="ko-KR" altLang="en-US" sz="2000" b="1" dirty="0">
                <a:latin typeface="+mn-ea"/>
              </a:rPr>
              <a:t>외상표현</a:t>
            </a:r>
          </a:p>
          <a:p>
            <a:pPr marL="285750" indent="-285750" fontAlgn="base">
              <a:lnSpc>
                <a:spcPct val="150000"/>
              </a:lnSpc>
              <a:buFont typeface="Wingdings" panose="05000000000000000000" pitchFamily="2" charset="2"/>
              <a:buChar char="u"/>
            </a:pPr>
            <a:r>
              <a:rPr lang="ko-KR" altLang="en-US" sz="2000" b="1" dirty="0" smtClean="0">
                <a:latin typeface="+mn-ea"/>
              </a:rPr>
              <a:t> 방  법 </a:t>
            </a:r>
            <a:r>
              <a:rPr lang="en-US" altLang="ko-KR" sz="2000" b="1" dirty="0">
                <a:latin typeface="+mn-ea"/>
              </a:rPr>
              <a:t>: </a:t>
            </a:r>
            <a:r>
              <a:rPr lang="ko-KR" altLang="en-US" sz="2000" b="1" dirty="0">
                <a:latin typeface="+mn-ea"/>
              </a:rPr>
              <a:t>준비가 될 때 비위협적</a:t>
            </a:r>
            <a:r>
              <a:rPr lang="en-US" altLang="ko-KR" sz="2000" b="1" dirty="0">
                <a:latin typeface="+mn-ea"/>
              </a:rPr>
              <a:t>, </a:t>
            </a:r>
            <a:r>
              <a:rPr lang="ko-KR" altLang="en-US" sz="2000" b="1" dirty="0">
                <a:latin typeface="+mn-ea"/>
              </a:rPr>
              <a:t>사적 환경을 제공하여 외상을 이야기 하도록 격려하며 가장 힘들고 무력감을 느끼는 것</a:t>
            </a:r>
            <a:r>
              <a:rPr lang="en-US" altLang="ko-KR" sz="2000" b="1" dirty="0">
                <a:latin typeface="+mn-ea"/>
              </a:rPr>
              <a:t>, </a:t>
            </a:r>
            <a:r>
              <a:rPr lang="ko-KR" altLang="en-US" sz="2000" b="1" dirty="0">
                <a:latin typeface="+mn-ea"/>
              </a:rPr>
              <a:t>자기억제가 힘든 상황을 표현하고 대상자가 표현하는 그대로 감정을 인정</a:t>
            </a:r>
          </a:p>
          <a:p>
            <a:pPr marL="285750" indent="-285750" fontAlgn="base">
              <a:lnSpc>
                <a:spcPct val="150000"/>
              </a:lnSpc>
              <a:buFont typeface="Wingdings" panose="05000000000000000000" pitchFamily="2" charset="2"/>
              <a:buChar char="u"/>
            </a:pPr>
            <a:r>
              <a:rPr lang="ko-KR" altLang="en-US" sz="2000" b="1" dirty="0" smtClean="0">
                <a:latin typeface="+mn-ea"/>
              </a:rPr>
              <a:t> 효  과</a:t>
            </a:r>
            <a:endParaRPr lang="ko-KR" altLang="en-US" sz="2000" b="1" dirty="0">
              <a:latin typeface="+mn-ea"/>
            </a:endParaRPr>
          </a:p>
          <a:p>
            <a:pPr fontAlgn="base">
              <a:lnSpc>
                <a:spcPct val="150000"/>
              </a:lnSpc>
            </a:pPr>
            <a:r>
              <a:rPr lang="en-US" altLang="ko-KR" sz="2000" b="1" dirty="0">
                <a:latin typeface="+mn-ea"/>
              </a:rPr>
              <a:t>- </a:t>
            </a:r>
            <a:r>
              <a:rPr lang="ko-KR" altLang="en-US" sz="2000" b="1" dirty="0">
                <a:latin typeface="+mn-ea"/>
              </a:rPr>
              <a:t>정화 </a:t>
            </a:r>
            <a:r>
              <a:rPr lang="en-US" altLang="ko-KR" sz="2000" b="1" dirty="0">
                <a:latin typeface="+mn-ea"/>
              </a:rPr>
              <a:t>: </a:t>
            </a:r>
            <a:r>
              <a:rPr lang="ko-KR" altLang="en-US" sz="2000" b="1" dirty="0">
                <a:latin typeface="+mn-ea"/>
              </a:rPr>
              <a:t>외상경험의 표현을 통해 감정을 정화한다</a:t>
            </a:r>
            <a:r>
              <a:rPr lang="en-US" altLang="ko-KR" sz="2000" b="1" dirty="0">
                <a:latin typeface="+mn-ea"/>
              </a:rPr>
              <a:t>.</a:t>
            </a:r>
            <a:endParaRPr lang="ko-KR" altLang="en-US" sz="2000" b="1" dirty="0">
              <a:latin typeface="+mn-ea"/>
            </a:endParaRPr>
          </a:p>
          <a:p>
            <a:pPr fontAlgn="base">
              <a:lnSpc>
                <a:spcPct val="150000"/>
              </a:lnSpc>
            </a:pPr>
            <a:r>
              <a:rPr lang="en-US" altLang="ko-KR" sz="2000" b="1" dirty="0">
                <a:latin typeface="+mn-ea"/>
              </a:rPr>
              <a:t>- </a:t>
            </a:r>
            <a:r>
              <a:rPr lang="ko-KR" altLang="en-US" sz="2000" b="1" dirty="0">
                <a:latin typeface="+mn-ea"/>
              </a:rPr>
              <a:t>해결 </a:t>
            </a:r>
            <a:r>
              <a:rPr lang="en-US" altLang="ko-KR" sz="2000" b="1" dirty="0">
                <a:latin typeface="+mn-ea"/>
              </a:rPr>
              <a:t>: </a:t>
            </a:r>
            <a:r>
              <a:rPr lang="ko-KR" altLang="en-US" sz="2000" b="1" dirty="0">
                <a:latin typeface="+mn-ea"/>
              </a:rPr>
              <a:t>듣는 과정은 해결을 향한 진행의 첫 단계</a:t>
            </a:r>
          </a:p>
        </p:txBody>
      </p:sp>
    </p:spTree>
    <p:extLst>
      <p:ext uri="{BB962C8B-B14F-4D97-AF65-F5344CB8AC3E}">
        <p14:creationId xmlns:p14="http://schemas.microsoft.com/office/powerpoint/2010/main" val="15323051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"/>
          <p:cNvGrpSpPr/>
          <p:nvPr/>
        </p:nvGrpSpPr>
        <p:grpSpPr>
          <a:xfrm>
            <a:off x="918420" y="736979"/>
            <a:ext cx="6424605" cy="810466"/>
            <a:chOff x="918420" y="736979"/>
            <a:chExt cx="6424605" cy="810466"/>
          </a:xfrm>
        </p:grpSpPr>
        <p:sp>
          <p:nvSpPr>
            <p:cNvPr id="3" name="직사각형 2"/>
            <p:cNvSpPr/>
            <p:nvPr/>
          </p:nvSpPr>
          <p:spPr>
            <a:xfrm>
              <a:off x="918420" y="1421328"/>
              <a:ext cx="6424605" cy="126117"/>
            </a:xfrm>
            <a:prstGeom prst="rect">
              <a:avLst/>
            </a:prstGeom>
            <a:solidFill>
              <a:srgbClr val="9EB9C5"/>
            </a:solidFill>
            <a:ln>
              <a:solidFill>
                <a:srgbClr val="9EB9C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918420" y="736979"/>
              <a:ext cx="4909174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3600" dirty="0" smtClean="0">
                  <a:latin typeface="HY견고딕" panose="02030600000101010101" pitchFamily="18" charset="-127"/>
                  <a:ea typeface="HY견고딕" panose="02030600000101010101" pitchFamily="18" charset="-127"/>
                </a:rPr>
                <a:t>치   </a:t>
              </a:r>
              <a:r>
                <a:rPr lang="ko-KR" altLang="en-US" sz="3600" dirty="0" err="1" smtClean="0">
                  <a:latin typeface="HY견고딕" panose="02030600000101010101" pitchFamily="18" charset="-127"/>
                  <a:ea typeface="HY견고딕" panose="02030600000101010101" pitchFamily="18" charset="-127"/>
                </a:rPr>
                <a:t>료</a:t>
              </a:r>
              <a:endParaRPr lang="ko-KR" altLang="en-US" sz="3600" dirty="0">
                <a:latin typeface="HY견고딕" panose="02030600000101010101" pitchFamily="18" charset="-127"/>
                <a:ea typeface="HY견고딕" panose="02030600000101010101" pitchFamily="18" charset="-127"/>
              </a:endParaRPr>
            </a:p>
          </p:txBody>
        </p:sp>
      </p:grpSp>
      <p:sp>
        <p:nvSpPr>
          <p:cNvPr id="5" name="직사각형 4"/>
          <p:cNvSpPr/>
          <p:nvPr/>
        </p:nvSpPr>
        <p:spPr>
          <a:xfrm>
            <a:off x="850179" y="1527749"/>
            <a:ext cx="10354631" cy="50069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lnSpc>
                <a:spcPct val="150000"/>
              </a:lnSpc>
            </a:pPr>
            <a:r>
              <a:rPr lang="en-US" altLang="ko-KR" sz="2400" b="1" dirty="0">
                <a:solidFill>
                  <a:srgbClr val="3F3F3F"/>
                </a:solidFill>
                <a:latin typeface="+mn-ea"/>
              </a:rPr>
              <a:t>9) </a:t>
            </a:r>
            <a:r>
              <a:rPr lang="ko-KR" altLang="en-US" sz="2400" b="1" dirty="0">
                <a:solidFill>
                  <a:srgbClr val="3F3F3F"/>
                </a:solidFill>
                <a:latin typeface="+mn-ea"/>
              </a:rPr>
              <a:t>대처전략 논의</a:t>
            </a:r>
          </a:p>
          <a:p>
            <a:pPr marL="342900" indent="-342900" fontAlgn="base">
              <a:lnSpc>
                <a:spcPct val="150000"/>
              </a:lnSpc>
              <a:buFont typeface="Wingdings" panose="05000000000000000000" pitchFamily="2" charset="2"/>
              <a:buChar char="u"/>
            </a:pPr>
            <a:r>
              <a:rPr lang="ko-KR" altLang="en-US" sz="2400" b="1" dirty="0" smtClean="0">
                <a:solidFill>
                  <a:srgbClr val="3F3F3F"/>
                </a:solidFill>
                <a:latin typeface="+mn-ea"/>
              </a:rPr>
              <a:t> </a:t>
            </a:r>
            <a:r>
              <a:rPr lang="ko-KR" altLang="en-US" sz="2400" b="1" dirty="0">
                <a:solidFill>
                  <a:srgbClr val="3F3F3F"/>
                </a:solidFill>
                <a:latin typeface="+mn-ea"/>
              </a:rPr>
              <a:t>방법 </a:t>
            </a:r>
            <a:r>
              <a:rPr lang="en-US" altLang="ko-KR" sz="2400" b="1" dirty="0">
                <a:solidFill>
                  <a:srgbClr val="3F3F3F"/>
                </a:solidFill>
                <a:latin typeface="+mn-ea"/>
              </a:rPr>
              <a:t>: </a:t>
            </a:r>
            <a:r>
              <a:rPr lang="ko-KR" altLang="en-US" sz="2400" b="1" dirty="0">
                <a:solidFill>
                  <a:srgbClr val="3F3F3F"/>
                </a:solidFill>
                <a:latin typeface="+mn-ea"/>
              </a:rPr>
              <a:t>과거 스트레스 상황에 사용했던 것</a:t>
            </a:r>
            <a:r>
              <a:rPr lang="en-US" altLang="ko-KR" sz="2400" b="1" dirty="0">
                <a:solidFill>
                  <a:srgbClr val="3F3F3F"/>
                </a:solidFill>
                <a:latin typeface="+mn-ea"/>
              </a:rPr>
              <a:t>, </a:t>
            </a:r>
            <a:r>
              <a:rPr lang="ko-KR" altLang="en-US" sz="2400" b="1" dirty="0">
                <a:solidFill>
                  <a:srgbClr val="3F3F3F"/>
                </a:solidFill>
                <a:latin typeface="+mn-ea"/>
              </a:rPr>
              <a:t>외상반응으로 사용한 대처전략</a:t>
            </a:r>
            <a:r>
              <a:rPr lang="en-US" altLang="ko-KR" sz="2400" b="1" dirty="0">
                <a:solidFill>
                  <a:srgbClr val="3F3F3F"/>
                </a:solidFill>
                <a:latin typeface="+mn-ea"/>
              </a:rPr>
              <a:t>, </a:t>
            </a:r>
            <a:r>
              <a:rPr lang="ko-KR" altLang="en-US" sz="2400" b="1" dirty="0">
                <a:solidFill>
                  <a:srgbClr val="3F3F3F"/>
                </a:solidFill>
                <a:latin typeface="+mn-ea"/>
              </a:rPr>
              <a:t>도움되는 전략 결정</a:t>
            </a:r>
            <a:r>
              <a:rPr lang="en-US" altLang="ko-KR" sz="2400" b="1" dirty="0">
                <a:solidFill>
                  <a:srgbClr val="3F3F3F"/>
                </a:solidFill>
                <a:latin typeface="+mn-ea"/>
              </a:rPr>
              <a:t>, </a:t>
            </a:r>
            <a:r>
              <a:rPr lang="ko-KR" altLang="en-US" sz="2400" b="1" dirty="0" smtClean="0">
                <a:solidFill>
                  <a:srgbClr val="3F3F3F"/>
                </a:solidFill>
                <a:latin typeface="+mn-ea"/>
              </a:rPr>
              <a:t>미래를 위한 </a:t>
            </a:r>
            <a:r>
              <a:rPr lang="ko-KR" altLang="en-US" sz="2400" b="1" dirty="0">
                <a:solidFill>
                  <a:srgbClr val="3F3F3F"/>
                </a:solidFill>
                <a:latin typeface="+mn-ea"/>
              </a:rPr>
              <a:t>대안 전략 논의</a:t>
            </a:r>
          </a:p>
          <a:p>
            <a:pPr marL="342900" indent="-342900" fontAlgn="base">
              <a:lnSpc>
                <a:spcPct val="150000"/>
              </a:lnSpc>
              <a:buFont typeface="Wingdings" panose="05000000000000000000" pitchFamily="2" charset="2"/>
              <a:buChar char="u"/>
            </a:pPr>
            <a:r>
              <a:rPr lang="ko-KR" altLang="en-US" sz="2400" b="1" dirty="0" smtClean="0">
                <a:solidFill>
                  <a:srgbClr val="3F3F3F"/>
                </a:solidFill>
                <a:latin typeface="+mn-ea"/>
              </a:rPr>
              <a:t> </a:t>
            </a:r>
            <a:r>
              <a:rPr lang="ko-KR" altLang="en-US" sz="2400" b="1" dirty="0">
                <a:solidFill>
                  <a:srgbClr val="3F3F3F"/>
                </a:solidFill>
                <a:latin typeface="+mn-ea"/>
              </a:rPr>
              <a:t>효과 </a:t>
            </a:r>
          </a:p>
          <a:p>
            <a:pPr fontAlgn="base">
              <a:lnSpc>
                <a:spcPct val="150000"/>
              </a:lnSpc>
            </a:pPr>
            <a:r>
              <a:rPr lang="en-US" altLang="ko-KR" sz="2400" b="1" dirty="0">
                <a:solidFill>
                  <a:srgbClr val="3F3F3F"/>
                </a:solidFill>
                <a:latin typeface="+mn-ea"/>
              </a:rPr>
              <a:t>- </a:t>
            </a:r>
            <a:r>
              <a:rPr lang="ko-KR" altLang="en-US" sz="2400" b="1" dirty="0">
                <a:solidFill>
                  <a:srgbClr val="3F3F3F"/>
                </a:solidFill>
                <a:latin typeface="+mn-ea"/>
              </a:rPr>
              <a:t>외상반응 해결 </a:t>
            </a:r>
            <a:r>
              <a:rPr lang="en-US" altLang="ko-KR" sz="2400" b="1" dirty="0">
                <a:solidFill>
                  <a:srgbClr val="3F3F3F"/>
                </a:solidFill>
                <a:latin typeface="+mn-ea"/>
              </a:rPr>
              <a:t>: </a:t>
            </a:r>
            <a:r>
              <a:rPr lang="ko-KR" altLang="en-US" sz="2400" b="1" dirty="0">
                <a:solidFill>
                  <a:srgbClr val="3F3F3F"/>
                </a:solidFill>
                <a:latin typeface="+mn-ea"/>
              </a:rPr>
              <a:t>외상 후 반응해결은 사용한 대처전략의 효과성에 달려 있다</a:t>
            </a:r>
            <a:r>
              <a:rPr lang="en-US" altLang="ko-KR" sz="2400" b="1" dirty="0">
                <a:solidFill>
                  <a:srgbClr val="3F3F3F"/>
                </a:solidFill>
                <a:latin typeface="+mn-ea"/>
              </a:rPr>
              <a:t>.</a:t>
            </a:r>
          </a:p>
          <a:p>
            <a:pPr fontAlgn="base">
              <a:lnSpc>
                <a:spcPct val="150000"/>
              </a:lnSpc>
            </a:pPr>
            <a:r>
              <a:rPr lang="en-US" altLang="ko-KR" sz="2400" b="1" dirty="0">
                <a:solidFill>
                  <a:srgbClr val="3F3F3F"/>
                </a:solidFill>
                <a:latin typeface="+mn-ea"/>
              </a:rPr>
              <a:t>- </a:t>
            </a:r>
            <a:r>
              <a:rPr lang="ko-KR" altLang="en-US" sz="2400" b="1" dirty="0" err="1" smtClean="0">
                <a:solidFill>
                  <a:srgbClr val="3F3F3F"/>
                </a:solidFill>
                <a:latin typeface="+mn-ea"/>
              </a:rPr>
              <a:t>통제감</a:t>
            </a:r>
            <a:r>
              <a:rPr lang="ko-KR" altLang="en-US" sz="2400" b="1" dirty="0" smtClean="0">
                <a:solidFill>
                  <a:srgbClr val="3F3F3F"/>
                </a:solidFill>
                <a:latin typeface="+mn-ea"/>
              </a:rPr>
              <a:t> </a:t>
            </a:r>
            <a:r>
              <a:rPr lang="en-US" altLang="ko-KR" sz="2400" b="1" dirty="0">
                <a:solidFill>
                  <a:srgbClr val="3F3F3F"/>
                </a:solidFill>
                <a:latin typeface="+mn-ea"/>
              </a:rPr>
              <a:t>: </a:t>
            </a:r>
            <a:r>
              <a:rPr lang="ko-KR" altLang="en-US" sz="2400" b="1" dirty="0">
                <a:solidFill>
                  <a:srgbClr val="3F3F3F"/>
                </a:solidFill>
                <a:latin typeface="+mn-ea"/>
              </a:rPr>
              <a:t>대처전략에 의한 과거 회상에 의한 감정</a:t>
            </a:r>
            <a:r>
              <a:rPr lang="en-US" altLang="ko-KR" sz="2400" b="1" dirty="0">
                <a:solidFill>
                  <a:srgbClr val="3F3F3F"/>
                </a:solidFill>
                <a:latin typeface="+mn-ea"/>
              </a:rPr>
              <a:t>, </a:t>
            </a:r>
            <a:r>
              <a:rPr lang="ko-KR" altLang="en-US" sz="2400" b="1" dirty="0">
                <a:solidFill>
                  <a:srgbClr val="3F3F3F"/>
                </a:solidFill>
                <a:latin typeface="+mn-ea"/>
              </a:rPr>
              <a:t>심리적 반응을 조절하여 생각</a:t>
            </a:r>
            <a:r>
              <a:rPr lang="en-US" altLang="ko-KR" sz="2400" b="1" dirty="0">
                <a:solidFill>
                  <a:srgbClr val="3F3F3F"/>
                </a:solidFill>
                <a:latin typeface="+mn-ea"/>
              </a:rPr>
              <a:t>, </a:t>
            </a:r>
            <a:r>
              <a:rPr lang="ko-KR" altLang="en-US" sz="2400" b="1" dirty="0">
                <a:solidFill>
                  <a:srgbClr val="3F3F3F"/>
                </a:solidFill>
                <a:latin typeface="+mn-ea"/>
              </a:rPr>
              <a:t>감정에 의해 동요하는 대신 </a:t>
            </a:r>
            <a:r>
              <a:rPr lang="ko-KR" altLang="en-US" sz="2400" b="1" dirty="0" err="1">
                <a:solidFill>
                  <a:srgbClr val="3F3F3F"/>
                </a:solidFill>
                <a:latin typeface="+mn-ea"/>
              </a:rPr>
              <a:t>통제감</a:t>
            </a:r>
            <a:r>
              <a:rPr lang="ko-KR" altLang="en-US" sz="2400" b="1" dirty="0">
                <a:solidFill>
                  <a:srgbClr val="3F3F3F"/>
                </a:solidFill>
                <a:latin typeface="+mn-ea"/>
              </a:rPr>
              <a:t> 습득</a:t>
            </a:r>
          </a:p>
          <a:p>
            <a:pPr fontAlgn="base">
              <a:lnSpc>
                <a:spcPct val="150000"/>
              </a:lnSpc>
            </a:pPr>
            <a:r>
              <a:rPr lang="en-US" altLang="ko-KR" sz="2400" b="1" dirty="0">
                <a:solidFill>
                  <a:srgbClr val="3F3F3F"/>
                </a:solidFill>
                <a:latin typeface="+mn-ea"/>
              </a:rPr>
              <a:t>- </a:t>
            </a:r>
            <a:r>
              <a:rPr lang="ko-KR" altLang="en-US" sz="2400" b="1" dirty="0" err="1">
                <a:solidFill>
                  <a:srgbClr val="3F3F3F"/>
                </a:solidFill>
                <a:latin typeface="+mn-ea"/>
              </a:rPr>
              <a:t>자존감</a:t>
            </a:r>
            <a:r>
              <a:rPr lang="ko-KR" altLang="en-US" sz="2400" b="1" dirty="0">
                <a:solidFill>
                  <a:srgbClr val="3F3F3F"/>
                </a:solidFill>
                <a:latin typeface="+mn-ea"/>
              </a:rPr>
              <a:t> 증가 </a:t>
            </a:r>
            <a:r>
              <a:rPr lang="en-US" altLang="ko-KR" sz="2400" b="1" dirty="0">
                <a:solidFill>
                  <a:srgbClr val="3F3F3F"/>
                </a:solidFill>
                <a:latin typeface="+mn-ea"/>
              </a:rPr>
              <a:t>: </a:t>
            </a:r>
            <a:r>
              <a:rPr lang="ko-KR" altLang="en-US" sz="2400" b="1" dirty="0">
                <a:solidFill>
                  <a:srgbClr val="3F3F3F"/>
                </a:solidFill>
                <a:latin typeface="+mn-ea"/>
              </a:rPr>
              <a:t>학습한 전략을 시도할 때 칭찬하여 </a:t>
            </a:r>
            <a:r>
              <a:rPr lang="ko-KR" altLang="en-US" sz="2400" b="1" dirty="0" err="1">
                <a:solidFill>
                  <a:srgbClr val="3F3F3F"/>
                </a:solidFill>
                <a:latin typeface="+mn-ea"/>
              </a:rPr>
              <a:t>자존감</a:t>
            </a:r>
            <a:r>
              <a:rPr lang="ko-KR" altLang="en-US" sz="2400" b="1" dirty="0">
                <a:solidFill>
                  <a:srgbClr val="3F3F3F"/>
                </a:solidFill>
                <a:latin typeface="+mn-ea"/>
              </a:rPr>
              <a:t> 증가</a:t>
            </a:r>
            <a:endParaRPr lang="ko-KR" altLang="en-US" sz="2400" b="1" dirty="0">
              <a:solidFill>
                <a:srgbClr val="3F3F3F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5323051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"/>
          <p:cNvGrpSpPr/>
          <p:nvPr/>
        </p:nvGrpSpPr>
        <p:grpSpPr>
          <a:xfrm>
            <a:off x="918420" y="736979"/>
            <a:ext cx="6424605" cy="810466"/>
            <a:chOff x="918420" y="736979"/>
            <a:chExt cx="6424605" cy="810466"/>
          </a:xfrm>
        </p:grpSpPr>
        <p:sp>
          <p:nvSpPr>
            <p:cNvPr id="3" name="직사각형 2"/>
            <p:cNvSpPr/>
            <p:nvPr/>
          </p:nvSpPr>
          <p:spPr>
            <a:xfrm>
              <a:off x="918420" y="1421328"/>
              <a:ext cx="6424605" cy="126117"/>
            </a:xfrm>
            <a:prstGeom prst="rect">
              <a:avLst/>
            </a:prstGeom>
            <a:solidFill>
              <a:srgbClr val="9EB9C5"/>
            </a:solidFill>
            <a:ln>
              <a:solidFill>
                <a:srgbClr val="9EB9C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918420" y="736979"/>
              <a:ext cx="4909174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3600" dirty="0" smtClean="0">
                  <a:latin typeface="HY견고딕" panose="02030600000101010101" pitchFamily="18" charset="-127"/>
                  <a:ea typeface="HY견고딕" panose="02030600000101010101" pitchFamily="18" charset="-127"/>
                </a:rPr>
                <a:t>치   </a:t>
              </a:r>
              <a:r>
                <a:rPr lang="ko-KR" altLang="en-US" sz="3600" dirty="0" err="1" smtClean="0">
                  <a:latin typeface="HY견고딕" panose="02030600000101010101" pitchFamily="18" charset="-127"/>
                  <a:ea typeface="HY견고딕" panose="02030600000101010101" pitchFamily="18" charset="-127"/>
                </a:rPr>
                <a:t>료</a:t>
              </a:r>
              <a:endParaRPr lang="ko-KR" altLang="en-US" sz="3600" dirty="0">
                <a:latin typeface="HY견고딕" panose="02030600000101010101" pitchFamily="18" charset="-127"/>
                <a:ea typeface="HY견고딕" panose="02030600000101010101" pitchFamily="18" charset="-127"/>
              </a:endParaRPr>
            </a:p>
          </p:txBody>
        </p:sp>
      </p:grpSp>
      <p:sp>
        <p:nvSpPr>
          <p:cNvPr id="5" name="직사각형 4"/>
          <p:cNvSpPr/>
          <p:nvPr/>
        </p:nvSpPr>
        <p:spPr>
          <a:xfrm>
            <a:off x="850178" y="1547445"/>
            <a:ext cx="10354631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lnSpc>
                <a:spcPct val="150000"/>
              </a:lnSpc>
            </a:pPr>
            <a:r>
              <a:rPr lang="en-US" altLang="ko-KR" sz="2800" b="1" dirty="0">
                <a:solidFill>
                  <a:srgbClr val="3F3F3F"/>
                </a:solidFill>
                <a:latin typeface="+mn-ea"/>
              </a:rPr>
              <a:t>10) </a:t>
            </a:r>
            <a:r>
              <a:rPr lang="ko-KR" altLang="en-US" sz="2800" b="1" dirty="0">
                <a:solidFill>
                  <a:srgbClr val="3F3F3F"/>
                </a:solidFill>
                <a:latin typeface="+mn-ea"/>
              </a:rPr>
              <a:t>부적응적 대처전략 사정</a:t>
            </a:r>
          </a:p>
          <a:p>
            <a:pPr marL="342900" indent="-342900" fontAlgn="base">
              <a:lnSpc>
                <a:spcPct val="150000"/>
              </a:lnSpc>
              <a:buFont typeface="Wingdings" panose="05000000000000000000" pitchFamily="2" charset="2"/>
              <a:buChar char="u"/>
            </a:pPr>
            <a:r>
              <a:rPr lang="ko-KR" altLang="en-US" sz="2800" b="1" dirty="0" smtClean="0">
                <a:solidFill>
                  <a:srgbClr val="3F3F3F"/>
                </a:solidFill>
                <a:latin typeface="+mn-ea"/>
              </a:rPr>
              <a:t> 방  법 </a:t>
            </a:r>
            <a:r>
              <a:rPr lang="en-US" altLang="ko-KR" sz="2800" b="1" dirty="0">
                <a:solidFill>
                  <a:srgbClr val="3F3F3F"/>
                </a:solidFill>
                <a:latin typeface="+mn-ea"/>
              </a:rPr>
              <a:t>: </a:t>
            </a:r>
            <a:r>
              <a:rPr lang="ko-KR" altLang="en-US" sz="2800" b="1" dirty="0">
                <a:solidFill>
                  <a:srgbClr val="3F3F3F"/>
                </a:solidFill>
                <a:latin typeface="+mn-ea"/>
              </a:rPr>
              <a:t>약물남용 같은 부적응적 대처전략을 사정한다</a:t>
            </a:r>
            <a:r>
              <a:rPr lang="en-US" altLang="ko-KR" sz="2800" b="1" dirty="0">
                <a:solidFill>
                  <a:srgbClr val="3F3F3F"/>
                </a:solidFill>
                <a:latin typeface="+mn-ea"/>
              </a:rPr>
              <a:t>.</a:t>
            </a:r>
          </a:p>
          <a:p>
            <a:pPr marL="342900" indent="-342900" fontAlgn="base">
              <a:lnSpc>
                <a:spcPct val="150000"/>
              </a:lnSpc>
              <a:buFont typeface="Wingdings" panose="05000000000000000000" pitchFamily="2" charset="2"/>
              <a:buChar char="u"/>
            </a:pPr>
            <a:r>
              <a:rPr lang="en-US" altLang="ko-KR" sz="2800" b="1" dirty="0" smtClean="0">
                <a:solidFill>
                  <a:srgbClr val="3F3F3F"/>
                </a:solidFill>
                <a:latin typeface="+mn-ea"/>
              </a:rPr>
              <a:t> </a:t>
            </a:r>
            <a:r>
              <a:rPr lang="ko-KR" altLang="en-US" sz="2800" b="1" dirty="0" smtClean="0">
                <a:solidFill>
                  <a:srgbClr val="3F3F3F"/>
                </a:solidFill>
                <a:latin typeface="+mn-ea"/>
              </a:rPr>
              <a:t>효  과 </a:t>
            </a:r>
            <a:r>
              <a:rPr lang="en-US" altLang="ko-KR" sz="2800" b="1" dirty="0">
                <a:solidFill>
                  <a:srgbClr val="3F3F3F"/>
                </a:solidFill>
                <a:latin typeface="+mn-ea"/>
              </a:rPr>
              <a:t>: </a:t>
            </a:r>
            <a:r>
              <a:rPr lang="ko-KR" altLang="en-US" sz="2800" b="1" dirty="0">
                <a:solidFill>
                  <a:srgbClr val="3F3F3F"/>
                </a:solidFill>
                <a:latin typeface="+mn-ea"/>
              </a:rPr>
              <a:t>이러한 행동은 회복과정을 방해하고 지연시킨다</a:t>
            </a:r>
            <a:r>
              <a:rPr lang="en-US" altLang="ko-KR" sz="2000" b="1" dirty="0">
                <a:latin typeface="+mn-ea"/>
              </a:rPr>
              <a:t>.</a:t>
            </a:r>
            <a:endParaRPr lang="ko-KR" altLang="en-US" sz="2000" b="1" dirty="0"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5323051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"/>
          <p:cNvGrpSpPr/>
          <p:nvPr/>
        </p:nvGrpSpPr>
        <p:grpSpPr>
          <a:xfrm>
            <a:off x="918420" y="736979"/>
            <a:ext cx="6424605" cy="810466"/>
            <a:chOff x="918420" y="736979"/>
            <a:chExt cx="6424605" cy="810466"/>
          </a:xfrm>
        </p:grpSpPr>
        <p:sp>
          <p:nvSpPr>
            <p:cNvPr id="3" name="직사각형 2"/>
            <p:cNvSpPr/>
            <p:nvPr/>
          </p:nvSpPr>
          <p:spPr>
            <a:xfrm>
              <a:off x="918420" y="1421328"/>
              <a:ext cx="6424605" cy="126117"/>
            </a:xfrm>
            <a:prstGeom prst="rect">
              <a:avLst/>
            </a:prstGeom>
            <a:solidFill>
              <a:srgbClr val="9EB9C5"/>
            </a:solidFill>
            <a:ln>
              <a:solidFill>
                <a:srgbClr val="9EB9C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918420" y="736979"/>
              <a:ext cx="4909174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3600" dirty="0" smtClean="0">
                  <a:latin typeface="HY견고딕" panose="02030600000101010101" pitchFamily="18" charset="-127"/>
                  <a:ea typeface="HY견고딕" panose="02030600000101010101" pitchFamily="18" charset="-127"/>
                </a:rPr>
                <a:t>치   </a:t>
              </a:r>
              <a:r>
                <a:rPr lang="ko-KR" altLang="en-US" sz="3600" dirty="0" err="1" smtClean="0">
                  <a:latin typeface="HY견고딕" panose="02030600000101010101" pitchFamily="18" charset="-127"/>
                  <a:ea typeface="HY견고딕" panose="02030600000101010101" pitchFamily="18" charset="-127"/>
                </a:rPr>
                <a:t>료</a:t>
              </a:r>
              <a:endParaRPr lang="ko-KR" altLang="en-US" sz="3600" dirty="0">
                <a:latin typeface="HY견고딕" panose="02030600000101010101" pitchFamily="18" charset="-127"/>
                <a:ea typeface="HY견고딕" panose="02030600000101010101" pitchFamily="18" charset="-127"/>
              </a:endParaRPr>
            </a:p>
          </p:txBody>
        </p:sp>
      </p:grpSp>
      <p:sp>
        <p:nvSpPr>
          <p:cNvPr id="5" name="직사각형 4"/>
          <p:cNvSpPr/>
          <p:nvPr/>
        </p:nvSpPr>
        <p:spPr>
          <a:xfrm>
            <a:off x="850179" y="1527749"/>
            <a:ext cx="10354631" cy="40626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lnSpc>
                <a:spcPct val="150000"/>
              </a:lnSpc>
            </a:pPr>
            <a:r>
              <a:rPr lang="en-US" altLang="ko-KR" sz="3200" b="1" dirty="0">
                <a:latin typeface="+mn-ea"/>
              </a:rPr>
              <a:t>11) </a:t>
            </a:r>
            <a:r>
              <a:rPr lang="ko-KR" altLang="en-US" sz="3200" b="1" dirty="0">
                <a:latin typeface="+mn-ea"/>
              </a:rPr>
              <a:t>인지치료</a:t>
            </a:r>
          </a:p>
          <a:p>
            <a:pPr fontAlgn="base">
              <a:lnSpc>
                <a:spcPct val="150000"/>
              </a:lnSpc>
            </a:pPr>
            <a:r>
              <a:rPr lang="ko-KR" altLang="en-US" sz="2800" b="1" dirty="0" smtClean="0">
                <a:latin typeface="+mn-ea"/>
              </a:rPr>
              <a:t> </a:t>
            </a:r>
            <a:r>
              <a:rPr lang="ko-KR" altLang="en-US" sz="2800" b="1" dirty="0" smtClean="0">
                <a:solidFill>
                  <a:schemeClr val="accent6">
                    <a:lumMod val="50000"/>
                  </a:schemeClr>
                </a:solidFill>
                <a:latin typeface="+mn-ea"/>
              </a:rPr>
              <a:t>과도한 </a:t>
            </a:r>
            <a:r>
              <a:rPr lang="ko-KR" altLang="en-US" sz="2800" b="1" dirty="0">
                <a:solidFill>
                  <a:schemeClr val="accent6">
                    <a:lumMod val="50000"/>
                  </a:schemeClr>
                </a:solidFill>
                <a:latin typeface="+mn-ea"/>
              </a:rPr>
              <a:t>일반화</a:t>
            </a:r>
          </a:p>
          <a:p>
            <a:pPr marL="457200" indent="-457200" fontAlgn="base">
              <a:lnSpc>
                <a:spcPct val="150000"/>
              </a:lnSpc>
              <a:buFontTx/>
              <a:buChar char="-"/>
            </a:pPr>
            <a:r>
              <a:rPr lang="ko-KR" altLang="en-US" sz="2800" b="1" dirty="0" smtClean="0">
                <a:latin typeface="+mn-ea"/>
              </a:rPr>
              <a:t>정 의 </a:t>
            </a:r>
            <a:r>
              <a:rPr lang="en-US" altLang="ko-KR" sz="2800" b="1" dirty="0">
                <a:latin typeface="+mn-ea"/>
              </a:rPr>
              <a:t>: </a:t>
            </a:r>
            <a:r>
              <a:rPr lang="ko-KR" altLang="en-US" sz="2800" b="1" dirty="0">
                <a:latin typeface="+mn-ea"/>
              </a:rPr>
              <a:t>한 두 개의 사건에 근거해서 전반적 경험과 관계에 </a:t>
            </a:r>
            <a:r>
              <a:rPr lang="ko-KR" altLang="en-US" sz="2800" b="1" dirty="0" smtClean="0">
                <a:latin typeface="+mn-ea"/>
              </a:rPr>
              <a:t>대</a:t>
            </a:r>
            <a:endParaRPr lang="en-US" altLang="ko-KR" sz="2800" b="1" dirty="0" smtClean="0">
              <a:latin typeface="+mn-ea"/>
            </a:endParaRPr>
          </a:p>
          <a:p>
            <a:pPr fontAlgn="base">
              <a:lnSpc>
                <a:spcPct val="150000"/>
              </a:lnSpc>
            </a:pPr>
            <a:r>
              <a:rPr lang="en-US" altLang="ko-KR" sz="2800" b="1" dirty="0">
                <a:latin typeface="+mn-ea"/>
              </a:rPr>
              <a:t> </a:t>
            </a:r>
            <a:r>
              <a:rPr lang="en-US" altLang="ko-KR" sz="2800" b="1" dirty="0" smtClean="0">
                <a:latin typeface="+mn-ea"/>
              </a:rPr>
              <a:t>           </a:t>
            </a:r>
            <a:r>
              <a:rPr lang="ko-KR" altLang="en-US" sz="2800" b="1" dirty="0" smtClean="0">
                <a:latin typeface="+mn-ea"/>
              </a:rPr>
              <a:t>한 </a:t>
            </a:r>
            <a:r>
              <a:rPr lang="ko-KR" altLang="en-US" sz="2800" b="1" dirty="0">
                <a:latin typeface="+mn-ea"/>
              </a:rPr>
              <a:t>여러 가지 결론을 유도하거나 일반적 결론을 </a:t>
            </a:r>
            <a:r>
              <a:rPr lang="ko-KR" altLang="en-US" sz="2800" b="1" dirty="0" smtClean="0">
                <a:latin typeface="+mn-ea"/>
              </a:rPr>
              <a:t>내리</a:t>
            </a:r>
            <a:endParaRPr lang="en-US" altLang="ko-KR" sz="2800" b="1" dirty="0" smtClean="0">
              <a:latin typeface="+mn-ea"/>
            </a:endParaRPr>
          </a:p>
          <a:p>
            <a:pPr fontAlgn="base">
              <a:lnSpc>
                <a:spcPct val="150000"/>
              </a:lnSpc>
            </a:pPr>
            <a:r>
              <a:rPr lang="en-US" altLang="ko-KR" sz="2800" b="1" dirty="0">
                <a:latin typeface="+mn-ea"/>
              </a:rPr>
              <a:t> </a:t>
            </a:r>
            <a:r>
              <a:rPr lang="en-US" altLang="ko-KR" sz="2800" b="1" dirty="0" smtClean="0">
                <a:latin typeface="+mn-ea"/>
              </a:rPr>
              <a:t>           </a:t>
            </a:r>
            <a:r>
              <a:rPr lang="ko-KR" altLang="en-US" sz="2800" b="1" dirty="0" smtClean="0">
                <a:latin typeface="+mn-ea"/>
              </a:rPr>
              <a:t>고 </a:t>
            </a:r>
            <a:r>
              <a:rPr lang="ko-KR" altLang="en-US" sz="2800" b="1" dirty="0">
                <a:latin typeface="+mn-ea"/>
              </a:rPr>
              <a:t>관계없는 상황에 적용하여 </a:t>
            </a:r>
            <a:r>
              <a:rPr lang="ko-KR" altLang="en-US" sz="2800" b="1" dirty="0" smtClean="0">
                <a:latin typeface="+mn-ea"/>
              </a:rPr>
              <a:t>일반화</a:t>
            </a:r>
            <a:endParaRPr lang="en-US" altLang="ko-KR" sz="2800" b="1" dirty="0" smtClean="0">
              <a:latin typeface="+mn-ea"/>
            </a:endParaRPr>
          </a:p>
          <a:p>
            <a:pPr fontAlgn="base">
              <a:lnSpc>
                <a:spcPct val="150000"/>
              </a:lnSpc>
            </a:pPr>
            <a:r>
              <a:rPr lang="en-US" altLang="ko-KR" sz="2800" b="1" dirty="0" smtClean="0">
                <a:latin typeface="+mn-ea"/>
              </a:rPr>
              <a:t>-  </a:t>
            </a:r>
            <a:r>
              <a:rPr lang="ko-KR" altLang="en-US" sz="2800" b="1" dirty="0" smtClean="0">
                <a:latin typeface="+mn-ea"/>
              </a:rPr>
              <a:t>사 </a:t>
            </a:r>
            <a:r>
              <a:rPr lang="ko-KR" altLang="en-US" sz="2800" b="1" dirty="0" err="1" smtClean="0">
                <a:latin typeface="+mn-ea"/>
              </a:rPr>
              <a:t>례</a:t>
            </a:r>
            <a:r>
              <a:rPr lang="ko-KR" altLang="en-US" sz="2800" b="1" dirty="0" smtClean="0">
                <a:latin typeface="+mn-ea"/>
              </a:rPr>
              <a:t> </a:t>
            </a:r>
            <a:r>
              <a:rPr lang="en-US" altLang="ko-KR" sz="2800" b="1" dirty="0">
                <a:latin typeface="+mn-ea"/>
              </a:rPr>
              <a:t>: “</a:t>
            </a:r>
            <a:r>
              <a:rPr lang="ko-KR" altLang="en-US" sz="2800" b="1" dirty="0">
                <a:latin typeface="+mn-ea"/>
              </a:rPr>
              <a:t>더 이상 안전한 곳은 없어</a:t>
            </a:r>
            <a:r>
              <a:rPr lang="ko-KR" altLang="en-US" sz="2800" b="1" dirty="0" smtClean="0">
                <a:latin typeface="+mn-ea"/>
              </a:rPr>
              <a:t>”</a:t>
            </a:r>
            <a:r>
              <a:rPr lang="en-US" altLang="ko-KR" sz="2800" b="1" dirty="0" smtClean="0">
                <a:latin typeface="+mn-ea"/>
              </a:rPr>
              <a:t>        </a:t>
            </a:r>
            <a:r>
              <a:rPr lang="ko-KR" altLang="en-US" sz="2800" b="1" dirty="0" smtClean="0">
                <a:latin typeface="+mn-ea"/>
              </a:rPr>
              <a:t>왜 곡</a:t>
            </a:r>
            <a:endParaRPr lang="ko-KR" altLang="en-US" sz="2800" b="1" dirty="0">
              <a:latin typeface="+mn-ea"/>
            </a:endParaRPr>
          </a:p>
        </p:txBody>
      </p:sp>
      <p:cxnSp>
        <p:nvCxnSpPr>
          <p:cNvPr id="9" name="직선 화살표 연결선 8"/>
          <p:cNvCxnSpPr/>
          <p:nvPr/>
        </p:nvCxnSpPr>
        <p:spPr>
          <a:xfrm flipH="1">
            <a:off x="6987655" y="5227093"/>
            <a:ext cx="750627" cy="0"/>
          </a:xfrm>
          <a:prstGeom prst="straightConnector1">
            <a:avLst/>
          </a:prstGeom>
          <a:ln w="571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323051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"/>
          <p:cNvGrpSpPr/>
          <p:nvPr/>
        </p:nvGrpSpPr>
        <p:grpSpPr>
          <a:xfrm>
            <a:off x="918420" y="736979"/>
            <a:ext cx="6424605" cy="810466"/>
            <a:chOff x="918420" y="736979"/>
            <a:chExt cx="6424605" cy="810466"/>
          </a:xfrm>
        </p:grpSpPr>
        <p:sp>
          <p:nvSpPr>
            <p:cNvPr id="3" name="직사각형 2"/>
            <p:cNvSpPr/>
            <p:nvPr/>
          </p:nvSpPr>
          <p:spPr>
            <a:xfrm>
              <a:off x="918420" y="1421328"/>
              <a:ext cx="6424605" cy="126117"/>
            </a:xfrm>
            <a:prstGeom prst="rect">
              <a:avLst/>
            </a:prstGeom>
            <a:solidFill>
              <a:srgbClr val="9EB9C5"/>
            </a:solidFill>
            <a:ln>
              <a:solidFill>
                <a:srgbClr val="9EB9C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918420" y="736979"/>
              <a:ext cx="4909174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3600" dirty="0" smtClean="0">
                  <a:latin typeface="HY견고딕" panose="02030600000101010101" pitchFamily="18" charset="-127"/>
                  <a:ea typeface="HY견고딕" panose="02030600000101010101" pitchFamily="18" charset="-127"/>
                </a:rPr>
                <a:t>치   </a:t>
              </a:r>
              <a:r>
                <a:rPr lang="ko-KR" altLang="en-US" sz="3600" dirty="0" err="1" smtClean="0">
                  <a:latin typeface="HY견고딕" panose="02030600000101010101" pitchFamily="18" charset="-127"/>
                  <a:ea typeface="HY견고딕" panose="02030600000101010101" pitchFamily="18" charset="-127"/>
                </a:rPr>
                <a:t>료</a:t>
              </a:r>
              <a:endParaRPr lang="ko-KR" altLang="en-US" sz="3600" dirty="0">
                <a:latin typeface="HY견고딕" panose="02030600000101010101" pitchFamily="18" charset="-127"/>
                <a:ea typeface="HY견고딕" panose="02030600000101010101" pitchFamily="18" charset="-127"/>
              </a:endParaRPr>
            </a:p>
          </p:txBody>
        </p:sp>
      </p:grpSp>
      <p:sp>
        <p:nvSpPr>
          <p:cNvPr id="5" name="직사각형 4"/>
          <p:cNvSpPr/>
          <p:nvPr/>
        </p:nvSpPr>
        <p:spPr>
          <a:xfrm>
            <a:off x="850179" y="1527749"/>
            <a:ext cx="10354631" cy="40626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lnSpc>
                <a:spcPct val="150000"/>
              </a:lnSpc>
            </a:pPr>
            <a:r>
              <a:rPr lang="ko-KR" altLang="en-US" sz="2800" b="1" dirty="0" smtClean="0">
                <a:latin typeface="+mn-ea"/>
              </a:rPr>
              <a:t>재 귀 인 </a:t>
            </a:r>
            <a:r>
              <a:rPr lang="en-US" altLang="ko-KR" sz="2800" b="1" dirty="0">
                <a:latin typeface="+mn-ea"/>
              </a:rPr>
              <a:t>(</a:t>
            </a:r>
            <a:r>
              <a:rPr lang="ko-KR" altLang="en-US" sz="2800" b="1" dirty="0">
                <a:latin typeface="+mn-ea"/>
              </a:rPr>
              <a:t>개인화</a:t>
            </a:r>
            <a:r>
              <a:rPr lang="en-US" altLang="ko-KR" sz="2800" b="1" dirty="0">
                <a:latin typeface="+mn-ea"/>
              </a:rPr>
              <a:t>)</a:t>
            </a:r>
          </a:p>
          <a:p>
            <a:pPr fontAlgn="base">
              <a:lnSpc>
                <a:spcPct val="150000"/>
              </a:lnSpc>
            </a:pPr>
            <a:r>
              <a:rPr lang="en-US" altLang="ko-KR" sz="2400" b="1" dirty="0">
                <a:solidFill>
                  <a:srgbClr val="3F3F3F"/>
                </a:solidFill>
                <a:latin typeface="+mn-ea"/>
              </a:rPr>
              <a:t>- </a:t>
            </a:r>
            <a:r>
              <a:rPr lang="ko-KR" altLang="en-US" sz="2400" b="1" dirty="0" smtClean="0">
                <a:solidFill>
                  <a:srgbClr val="3F3F3F"/>
                </a:solidFill>
                <a:latin typeface="+mn-ea"/>
              </a:rPr>
              <a:t>근  거 </a:t>
            </a:r>
            <a:r>
              <a:rPr lang="en-US" altLang="ko-KR" sz="2400" b="1" dirty="0">
                <a:solidFill>
                  <a:srgbClr val="3F3F3F"/>
                </a:solidFill>
                <a:latin typeface="+mn-ea"/>
              </a:rPr>
              <a:t>: </a:t>
            </a:r>
            <a:r>
              <a:rPr lang="ko-KR" altLang="en-US" sz="2400" b="1" dirty="0">
                <a:solidFill>
                  <a:srgbClr val="3F3F3F"/>
                </a:solidFill>
                <a:latin typeface="+mn-ea"/>
              </a:rPr>
              <a:t>실제로 다른 것 때문에 생긴 일에 자신이 원인이라고 </a:t>
            </a:r>
            <a:r>
              <a:rPr lang="ko-KR" altLang="en-US" sz="2400" b="1" dirty="0" smtClean="0">
                <a:solidFill>
                  <a:srgbClr val="3F3F3F"/>
                </a:solidFill>
                <a:latin typeface="+mn-ea"/>
              </a:rPr>
              <a:t>받아들임</a:t>
            </a:r>
            <a:r>
              <a:rPr lang="en-US" altLang="ko-KR" sz="2400" b="1" dirty="0" smtClean="0">
                <a:solidFill>
                  <a:srgbClr val="3F3F3F"/>
                </a:solidFill>
                <a:latin typeface="+mn-ea"/>
              </a:rPr>
              <a:t>.</a:t>
            </a:r>
            <a:endParaRPr lang="ko-KR" altLang="en-US" sz="2400" b="1" dirty="0">
              <a:solidFill>
                <a:srgbClr val="3F3F3F"/>
              </a:solidFill>
              <a:latin typeface="+mn-ea"/>
            </a:endParaRPr>
          </a:p>
          <a:p>
            <a:pPr fontAlgn="base">
              <a:lnSpc>
                <a:spcPct val="150000"/>
              </a:lnSpc>
            </a:pPr>
            <a:r>
              <a:rPr lang="ko-KR" altLang="en-US" sz="2400" b="1" dirty="0">
                <a:solidFill>
                  <a:srgbClr val="3F3F3F"/>
                </a:solidFill>
                <a:latin typeface="+mn-ea"/>
              </a:rPr>
              <a:t>  </a:t>
            </a:r>
            <a:r>
              <a:rPr lang="en-US" altLang="ko-KR" sz="2400" b="1" dirty="0">
                <a:solidFill>
                  <a:srgbClr val="3F3F3F"/>
                </a:solidFill>
                <a:latin typeface="+mn-ea"/>
              </a:rPr>
              <a:t> </a:t>
            </a:r>
            <a:r>
              <a:rPr lang="en-US" altLang="ko-KR" sz="2400" b="1" dirty="0" smtClean="0">
                <a:solidFill>
                  <a:srgbClr val="3F3F3F"/>
                </a:solidFill>
                <a:latin typeface="+mn-ea"/>
              </a:rPr>
              <a:t>         </a:t>
            </a:r>
            <a:r>
              <a:rPr lang="ko-KR" altLang="en-US" sz="2400" b="1" dirty="0" smtClean="0">
                <a:solidFill>
                  <a:srgbClr val="3F3F3F"/>
                </a:solidFill>
                <a:latin typeface="+mn-ea"/>
              </a:rPr>
              <a:t>우울증 </a:t>
            </a:r>
            <a:r>
              <a:rPr lang="ko-KR" altLang="en-US" sz="2400" b="1" dirty="0">
                <a:solidFill>
                  <a:srgbClr val="3F3F3F"/>
                </a:solidFill>
                <a:latin typeface="+mn-ea"/>
              </a:rPr>
              <a:t>환자는 생활사건을 부정적</a:t>
            </a:r>
            <a:r>
              <a:rPr lang="en-US" altLang="ko-KR" sz="2400" b="1" dirty="0">
                <a:solidFill>
                  <a:srgbClr val="3F3F3F"/>
                </a:solidFill>
                <a:latin typeface="+mn-ea"/>
              </a:rPr>
              <a:t>, </a:t>
            </a:r>
            <a:r>
              <a:rPr lang="ko-KR" altLang="en-US" sz="2400" b="1" dirty="0">
                <a:solidFill>
                  <a:srgbClr val="3F3F3F"/>
                </a:solidFill>
                <a:latin typeface="+mn-ea"/>
              </a:rPr>
              <a:t>왜곡된 방식으로 </a:t>
            </a:r>
            <a:r>
              <a:rPr lang="ko-KR" altLang="en-US" sz="2400" b="1" dirty="0" err="1">
                <a:solidFill>
                  <a:srgbClr val="3F3F3F"/>
                </a:solidFill>
                <a:latin typeface="+mn-ea"/>
              </a:rPr>
              <a:t>귀인하여</a:t>
            </a:r>
            <a:r>
              <a:rPr lang="ko-KR" altLang="en-US" sz="2400" b="1" dirty="0">
                <a:solidFill>
                  <a:srgbClr val="3F3F3F"/>
                </a:solidFill>
                <a:latin typeface="+mn-ea"/>
              </a:rPr>
              <a:t> </a:t>
            </a:r>
            <a:endParaRPr lang="en-US" altLang="ko-KR" sz="2400" b="1" dirty="0" smtClean="0">
              <a:solidFill>
                <a:srgbClr val="3F3F3F"/>
              </a:solidFill>
              <a:latin typeface="+mn-ea"/>
            </a:endParaRPr>
          </a:p>
          <a:p>
            <a:pPr fontAlgn="base">
              <a:lnSpc>
                <a:spcPct val="150000"/>
              </a:lnSpc>
            </a:pPr>
            <a:r>
              <a:rPr lang="en-US" altLang="ko-KR" sz="2400" b="1" dirty="0">
                <a:solidFill>
                  <a:srgbClr val="3F3F3F"/>
                </a:solidFill>
                <a:latin typeface="+mn-ea"/>
              </a:rPr>
              <a:t> </a:t>
            </a:r>
            <a:r>
              <a:rPr lang="en-US" altLang="ko-KR" sz="2400" b="1" dirty="0" smtClean="0">
                <a:solidFill>
                  <a:srgbClr val="3F3F3F"/>
                </a:solidFill>
                <a:latin typeface="+mn-ea"/>
              </a:rPr>
              <a:t>           </a:t>
            </a:r>
            <a:r>
              <a:rPr lang="ko-KR" altLang="en-US" sz="2400" b="1" dirty="0" smtClean="0">
                <a:solidFill>
                  <a:srgbClr val="3F3F3F"/>
                </a:solidFill>
                <a:latin typeface="+mn-ea"/>
              </a:rPr>
              <a:t>불리한 </a:t>
            </a:r>
            <a:r>
              <a:rPr lang="ko-KR" altLang="en-US" sz="2400" b="1" dirty="0">
                <a:solidFill>
                  <a:srgbClr val="3F3F3F"/>
                </a:solidFill>
                <a:latin typeface="+mn-ea"/>
              </a:rPr>
              <a:t>생활사건에 자기를 탓한다</a:t>
            </a:r>
            <a:r>
              <a:rPr lang="en-US" altLang="ko-KR" sz="2400" b="1" dirty="0">
                <a:solidFill>
                  <a:srgbClr val="3F3F3F"/>
                </a:solidFill>
                <a:latin typeface="+mn-ea"/>
              </a:rPr>
              <a:t>.</a:t>
            </a:r>
          </a:p>
          <a:p>
            <a:pPr fontAlgn="base">
              <a:lnSpc>
                <a:spcPct val="150000"/>
              </a:lnSpc>
            </a:pPr>
            <a:r>
              <a:rPr lang="en-US" altLang="ko-KR" sz="2400" b="1" dirty="0">
                <a:solidFill>
                  <a:srgbClr val="3F3F3F"/>
                </a:solidFill>
                <a:latin typeface="+mn-ea"/>
              </a:rPr>
              <a:t>- </a:t>
            </a:r>
            <a:r>
              <a:rPr lang="ko-KR" altLang="en-US" sz="2400" b="1" dirty="0" smtClean="0">
                <a:solidFill>
                  <a:srgbClr val="3F3F3F"/>
                </a:solidFill>
                <a:latin typeface="+mn-ea"/>
              </a:rPr>
              <a:t>방  법 </a:t>
            </a:r>
            <a:r>
              <a:rPr lang="en-US" altLang="ko-KR" sz="2400" b="1" dirty="0">
                <a:solidFill>
                  <a:srgbClr val="3F3F3F"/>
                </a:solidFill>
                <a:latin typeface="+mn-ea"/>
              </a:rPr>
              <a:t>: </a:t>
            </a:r>
            <a:r>
              <a:rPr lang="ko-KR" altLang="en-US" sz="2400" b="1" dirty="0">
                <a:solidFill>
                  <a:srgbClr val="3F3F3F"/>
                </a:solidFill>
                <a:latin typeface="+mn-ea"/>
              </a:rPr>
              <a:t>환자가 생활사건에 대한 책임을 분산시키는 기법</a:t>
            </a:r>
          </a:p>
          <a:p>
            <a:pPr marL="342900" indent="-342900" fontAlgn="base">
              <a:lnSpc>
                <a:spcPct val="150000"/>
              </a:lnSpc>
              <a:buFontTx/>
              <a:buChar char="-"/>
            </a:pPr>
            <a:r>
              <a:rPr lang="ko-KR" altLang="en-US" sz="2400" b="1" dirty="0" smtClean="0">
                <a:solidFill>
                  <a:srgbClr val="3F3F3F"/>
                </a:solidFill>
                <a:latin typeface="+mn-ea"/>
              </a:rPr>
              <a:t>효  과 </a:t>
            </a:r>
            <a:r>
              <a:rPr lang="en-US" altLang="ko-KR" sz="2400" b="1" dirty="0">
                <a:solidFill>
                  <a:srgbClr val="3F3F3F"/>
                </a:solidFill>
                <a:latin typeface="+mn-ea"/>
              </a:rPr>
              <a:t>: </a:t>
            </a:r>
            <a:r>
              <a:rPr lang="ko-KR" altLang="en-US" sz="2400" b="1" dirty="0">
                <a:solidFill>
                  <a:srgbClr val="3F3F3F"/>
                </a:solidFill>
                <a:latin typeface="+mn-ea"/>
              </a:rPr>
              <a:t>우울증 환자의 부정적 귀인의 내적 귀인에서 외적 귀인으로 </a:t>
            </a:r>
            <a:endParaRPr lang="en-US" altLang="ko-KR" sz="2400" b="1" dirty="0">
              <a:solidFill>
                <a:srgbClr val="3F3F3F"/>
              </a:solidFill>
              <a:latin typeface="+mn-ea"/>
            </a:endParaRPr>
          </a:p>
          <a:p>
            <a:pPr fontAlgn="base">
              <a:lnSpc>
                <a:spcPct val="150000"/>
              </a:lnSpc>
            </a:pPr>
            <a:r>
              <a:rPr lang="en-US" altLang="ko-KR" sz="2400" b="1" dirty="0" smtClean="0">
                <a:solidFill>
                  <a:srgbClr val="3F3F3F"/>
                </a:solidFill>
                <a:latin typeface="+mn-ea"/>
              </a:rPr>
              <a:t>             </a:t>
            </a:r>
            <a:r>
              <a:rPr lang="ko-KR" altLang="en-US" sz="2400" b="1" dirty="0" smtClean="0">
                <a:solidFill>
                  <a:srgbClr val="3F3F3F"/>
                </a:solidFill>
                <a:latin typeface="+mn-ea"/>
              </a:rPr>
              <a:t>수정시킨다</a:t>
            </a:r>
            <a:r>
              <a:rPr lang="en-US" altLang="ko-KR" sz="2400" b="1" dirty="0">
                <a:solidFill>
                  <a:srgbClr val="3F3F3F"/>
                </a:solidFill>
                <a:latin typeface="+mn-ea"/>
              </a:rPr>
              <a:t>.</a:t>
            </a:r>
            <a:endParaRPr lang="ko-KR" altLang="en-US" sz="2400" b="1" dirty="0">
              <a:solidFill>
                <a:srgbClr val="3F3F3F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9790388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"/>
          <p:cNvGrpSpPr/>
          <p:nvPr/>
        </p:nvGrpSpPr>
        <p:grpSpPr>
          <a:xfrm>
            <a:off x="918420" y="736979"/>
            <a:ext cx="6424605" cy="810466"/>
            <a:chOff x="918420" y="736979"/>
            <a:chExt cx="6424605" cy="810466"/>
          </a:xfrm>
        </p:grpSpPr>
        <p:sp>
          <p:nvSpPr>
            <p:cNvPr id="3" name="직사각형 2"/>
            <p:cNvSpPr/>
            <p:nvPr/>
          </p:nvSpPr>
          <p:spPr>
            <a:xfrm>
              <a:off x="918420" y="1421328"/>
              <a:ext cx="6424605" cy="126117"/>
            </a:xfrm>
            <a:prstGeom prst="rect">
              <a:avLst/>
            </a:prstGeom>
            <a:solidFill>
              <a:srgbClr val="9EB9C5"/>
            </a:solidFill>
            <a:ln>
              <a:solidFill>
                <a:srgbClr val="9EB9C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918420" y="736979"/>
              <a:ext cx="4909174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3600" dirty="0" smtClean="0">
                  <a:latin typeface="HY견고딕" panose="02030600000101010101" pitchFamily="18" charset="-127"/>
                  <a:ea typeface="HY견고딕" panose="02030600000101010101" pitchFamily="18" charset="-127"/>
                </a:rPr>
                <a:t>치   </a:t>
              </a:r>
              <a:r>
                <a:rPr lang="ko-KR" altLang="en-US" sz="3600" dirty="0" err="1" smtClean="0">
                  <a:latin typeface="HY견고딕" panose="02030600000101010101" pitchFamily="18" charset="-127"/>
                  <a:ea typeface="HY견고딕" panose="02030600000101010101" pitchFamily="18" charset="-127"/>
                </a:rPr>
                <a:t>료</a:t>
              </a:r>
              <a:endParaRPr lang="ko-KR" altLang="en-US" sz="3600" dirty="0">
                <a:latin typeface="HY견고딕" panose="02030600000101010101" pitchFamily="18" charset="-127"/>
                <a:ea typeface="HY견고딕" panose="02030600000101010101" pitchFamily="18" charset="-127"/>
              </a:endParaRPr>
            </a:p>
          </p:txBody>
        </p:sp>
      </p:grpSp>
      <p:sp>
        <p:nvSpPr>
          <p:cNvPr id="5" name="직사각형 4"/>
          <p:cNvSpPr/>
          <p:nvPr/>
        </p:nvSpPr>
        <p:spPr>
          <a:xfrm>
            <a:off x="850179" y="1527749"/>
            <a:ext cx="10354631" cy="52168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lnSpc>
                <a:spcPct val="150000"/>
              </a:lnSpc>
            </a:pPr>
            <a:r>
              <a:rPr lang="ko-KR" altLang="en-US" sz="2400" b="1" dirty="0" smtClean="0">
                <a:latin typeface="+mn-ea"/>
              </a:rPr>
              <a:t>재 구 성</a:t>
            </a:r>
            <a:endParaRPr lang="ko-KR" altLang="en-US" sz="2400" b="1" dirty="0">
              <a:latin typeface="+mn-ea"/>
            </a:endParaRPr>
          </a:p>
          <a:p>
            <a:pPr fontAlgn="base">
              <a:lnSpc>
                <a:spcPct val="150000"/>
              </a:lnSpc>
            </a:pPr>
            <a:r>
              <a:rPr lang="en-US" altLang="ko-KR" sz="2200" b="1" dirty="0">
                <a:solidFill>
                  <a:srgbClr val="3F3F3F"/>
                </a:solidFill>
                <a:latin typeface="+mn-ea"/>
              </a:rPr>
              <a:t>- </a:t>
            </a:r>
            <a:r>
              <a:rPr lang="ko-KR" altLang="en-US" sz="2200" b="1" dirty="0" smtClean="0">
                <a:solidFill>
                  <a:srgbClr val="3F3F3F"/>
                </a:solidFill>
                <a:latin typeface="+mn-ea"/>
              </a:rPr>
              <a:t>근  거 </a:t>
            </a:r>
            <a:r>
              <a:rPr lang="en-US" altLang="ko-KR" sz="2200" b="1" dirty="0">
                <a:solidFill>
                  <a:srgbClr val="3F3F3F"/>
                </a:solidFill>
                <a:latin typeface="+mn-ea"/>
              </a:rPr>
              <a:t>: </a:t>
            </a:r>
            <a:r>
              <a:rPr lang="ko-KR" altLang="en-US" sz="2200" b="1" dirty="0">
                <a:solidFill>
                  <a:srgbClr val="3F3F3F"/>
                </a:solidFill>
                <a:latin typeface="+mn-ea"/>
              </a:rPr>
              <a:t>문제를 이분법적으로 생각하는 대상자는 상황의 한쪽 면만 보는 경향</a:t>
            </a:r>
          </a:p>
          <a:p>
            <a:pPr fontAlgn="base">
              <a:lnSpc>
                <a:spcPct val="150000"/>
              </a:lnSpc>
            </a:pPr>
            <a:r>
              <a:rPr lang="ko-KR" altLang="en-US" sz="2200" b="1" dirty="0" smtClean="0">
                <a:latin typeface="+mn-ea"/>
              </a:rPr>
              <a:t>    </a:t>
            </a:r>
            <a:r>
              <a:rPr lang="en-US" altLang="ko-KR" sz="2200" b="1" dirty="0" smtClean="0">
                <a:latin typeface="+mn-ea"/>
              </a:rPr>
              <a:t>#</a:t>
            </a:r>
            <a:r>
              <a:rPr lang="ko-KR" altLang="en-US" sz="2200" b="1" dirty="0" smtClean="0">
                <a:latin typeface="+mn-ea"/>
              </a:rPr>
              <a:t> </a:t>
            </a:r>
            <a:r>
              <a:rPr lang="ko-KR" altLang="en-US" sz="2200" b="1" dirty="0">
                <a:latin typeface="+mn-ea"/>
              </a:rPr>
              <a:t>이분법적 사고 </a:t>
            </a:r>
            <a:r>
              <a:rPr lang="en-US" altLang="ko-KR" sz="2200" b="1" dirty="0">
                <a:latin typeface="+mn-ea"/>
              </a:rPr>
              <a:t>: </a:t>
            </a:r>
            <a:r>
              <a:rPr lang="ko-KR" altLang="en-US" sz="2200" b="1" dirty="0">
                <a:latin typeface="+mn-ea"/>
              </a:rPr>
              <a:t>흑백논리적</a:t>
            </a:r>
            <a:r>
              <a:rPr lang="en-US" altLang="ko-KR" sz="2200" b="1" dirty="0">
                <a:latin typeface="+mn-ea"/>
              </a:rPr>
              <a:t>, </a:t>
            </a:r>
            <a:r>
              <a:rPr lang="ko-KR" altLang="en-US" sz="2200" b="1" dirty="0">
                <a:latin typeface="+mn-ea"/>
              </a:rPr>
              <a:t>선과 악으로 모든 것을 두 개의 범주로만 이해</a:t>
            </a:r>
          </a:p>
          <a:p>
            <a:pPr marL="342900" indent="-342900" fontAlgn="base">
              <a:lnSpc>
                <a:spcPct val="150000"/>
              </a:lnSpc>
              <a:buFontTx/>
              <a:buChar char="-"/>
            </a:pPr>
            <a:r>
              <a:rPr lang="ko-KR" altLang="en-US" sz="2200" b="1" dirty="0" smtClean="0">
                <a:solidFill>
                  <a:srgbClr val="3F3F3F"/>
                </a:solidFill>
                <a:latin typeface="+mn-ea"/>
              </a:rPr>
              <a:t>방  법 </a:t>
            </a:r>
            <a:r>
              <a:rPr lang="en-US" altLang="ko-KR" sz="2200" b="1" dirty="0">
                <a:solidFill>
                  <a:srgbClr val="3F3F3F"/>
                </a:solidFill>
                <a:latin typeface="+mn-ea"/>
              </a:rPr>
              <a:t>: </a:t>
            </a:r>
            <a:r>
              <a:rPr lang="ko-KR" altLang="en-US" sz="2200" b="1" dirty="0">
                <a:solidFill>
                  <a:srgbClr val="3F3F3F"/>
                </a:solidFill>
                <a:latin typeface="+mn-ea"/>
              </a:rPr>
              <a:t>특정한 믿음의 </a:t>
            </a:r>
            <a:r>
              <a:rPr lang="ko-KR" altLang="en-US" sz="2200" b="1" dirty="0" err="1">
                <a:solidFill>
                  <a:srgbClr val="3F3F3F"/>
                </a:solidFill>
                <a:latin typeface="+mn-ea"/>
              </a:rPr>
              <a:t>이이그</a:t>
            </a:r>
            <a:r>
              <a:rPr lang="ko-KR" altLang="en-US" sz="2200" b="1" dirty="0">
                <a:solidFill>
                  <a:srgbClr val="3F3F3F"/>
                </a:solidFill>
                <a:latin typeface="+mn-ea"/>
              </a:rPr>
              <a:t> 불이익을 살펴보는 것으로 문제의 다른 </a:t>
            </a:r>
            <a:r>
              <a:rPr lang="ko-KR" altLang="en-US" sz="2200" b="1" dirty="0" smtClean="0">
                <a:solidFill>
                  <a:srgbClr val="3F3F3F"/>
                </a:solidFill>
                <a:latin typeface="+mn-ea"/>
              </a:rPr>
              <a:t>측면에</a:t>
            </a:r>
            <a:endParaRPr lang="en-US" altLang="ko-KR" sz="2200" b="1" dirty="0" smtClean="0">
              <a:solidFill>
                <a:srgbClr val="3F3F3F"/>
              </a:solidFill>
              <a:latin typeface="+mn-ea"/>
            </a:endParaRPr>
          </a:p>
          <a:p>
            <a:pPr fontAlgn="base">
              <a:lnSpc>
                <a:spcPct val="150000"/>
              </a:lnSpc>
            </a:pPr>
            <a:r>
              <a:rPr lang="en-US" altLang="ko-KR" sz="2200" b="1" dirty="0">
                <a:solidFill>
                  <a:srgbClr val="3F3F3F"/>
                </a:solidFill>
                <a:latin typeface="+mn-ea"/>
              </a:rPr>
              <a:t> </a:t>
            </a:r>
            <a:r>
              <a:rPr lang="en-US" altLang="ko-KR" sz="2200" b="1" dirty="0" smtClean="0">
                <a:solidFill>
                  <a:srgbClr val="3F3F3F"/>
                </a:solidFill>
                <a:latin typeface="+mn-ea"/>
              </a:rPr>
              <a:t>          </a:t>
            </a:r>
            <a:r>
              <a:rPr lang="ko-KR" altLang="en-US" sz="2200" b="1" dirty="0" smtClean="0">
                <a:solidFill>
                  <a:srgbClr val="3F3F3F"/>
                </a:solidFill>
                <a:latin typeface="+mn-ea"/>
              </a:rPr>
              <a:t> </a:t>
            </a:r>
            <a:r>
              <a:rPr lang="ko-KR" altLang="en-US" sz="2200" b="1" dirty="0">
                <a:solidFill>
                  <a:srgbClr val="3F3F3F"/>
                </a:solidFill>
                <a:latin typeface="+mn-ea"/>
              </a:rPr>
              <a:t>초점을 두거나 다른 긍정적 시각에서 문제를 바라보도록 해 주는 것</a:t>
            </a:r>
          </a:p>
          <a:p>
            <a:pPr fontAlgn="base">
              <a:lnSpc>
                <a:spcPct val="150000"/>
              </a:lnSpc>
            </a:pPr>
            <a:r>
              <a:rPr lang="en-US" altLang="ko-KR" sz="2200" b="1" dirty="0">
                <a:solidFill>
                  <a:srgbClr val="3F3F3F"/>
                </a:solidFill>
                <a:latin typeface="+mn-ea"/>
              </a:rPr>
              <a:t>- </a:t>
            </a:r>
            <a:r>
              <a:rPr lang="ko-KR" altLang="en-US" sz="2200" b="1" dirty="0" smtClean="0">
                <a:solidFill>
                  <a:srgbClr val="3F3F3F"/>
                </a:solidFill>
                <a:latin typeface="+mn-ea"/>
              </a:rPr>
              <a:t>효  과</a:t>
            </a:r>
            <a:endParaRPr lang="ko-KR" altLang="en-US" sz="2200" b="1" dirty="0">
              <a:solidFill>
                <a:srgbClr val="3F3F3F"/>
              </a:solidFill>
              <a:latin typeface="+mn-ea"/>
            </a:endParaRPr>
          </a:p>
          <a:p>
            <a:pPr fontAlgn="base">
              <a:lnSpc>
                <a:spcPct val="150000"/>
              </a:lnSpc>
            </a:pPr>
            <a:r>
              <a:rPr lang="ko-KR" altLang="en-US" sz="2200" b="1" dirty="0">
                <a:solidFill>
                  <a:srgbClr val="3F3F3F"/>
                </a:solidFill>
                <a:latin typeface="+mn-ea"/>
              </a:rPr>
              <a:t> </a:t>
            </a:r>
            <a:r>
              <a:rPr lang="en-US" altLang="ko-KR" sz="2200" b="1" dirty="0">
                <a:solidFill>
                  <a:srgbClr val="3F3F3F"/>
                </a:solidFill>
                <a:latin typeface="+mn-ea"/>
              </a:rPr>
              <a:t>‧ </a:t>
            </a:r>
            <a:r>
              <a:rPr lang="ko-KR" altLang="en-US" sz="2200" b="1" dirty="0">
                <a:solidFill>
                  <a:srgbClr val="3F3F3F"/>
                </a:solidFill>
                <a:latin typeface="+mn-ea"/>
              </a:rPr>
              <a:t>넓은 안목</a:t>
            </a:r>
          </a:p>
          <a:p>
            <a:pPr fontAlgn="base">
              <a:lnSpc>
                <a:spcPct val="150000"/>
              </a:lnSpc>
            </a:pPr>
            <a:r>
              <a:rPr lang="ko-KR" altLang="en-US" sz="2200" b="1" dirty="0">
                <a:solidFill>
                  <a:srgbClr val="3F3F3F"/>
                </a:solidFill>
                <a:latin typeface="+mn-ea"/>
              </a:rPr>
              <a:t> </a:t>
            </a:r>
            <a:r>
              <a:rPr lang="en-US" altLang="ko-KR" sz="2200" b="1" dirty="0">
                <a:solidFill>
                  <a:srgbClr val="3F3F3F"/>
                </a:solidFill>
                <a:latin typeface="+mn-ea"/>
              </a:rPr>
              <a:t>‧ </a:t>
            </a:r>
            <a:r>
              <a:rPr lang="ko-KR" altLang="en-US" sz="2200" b="1" dirty="0">
                <a:solidFill>
                  <a:srgbClr val="3F3F3F"/>
                </a:solidFill>
                <a:latin typeface="+mn-ea"/>
              </a:rPr>
              <a:t>긍정적 시각</a:t>
            </a:r>
          </a:p>
          <a:p>
            <a:pPr fontAlgn="base">
              <a:lnSpc>
                <a:spcPct val="150000"/>
              </a:lnSpc>
            </a:pPr>
            <a:r>
              <a:rPr lang="ko-KR" altLang="en-US" sz="2200" b="1" dirty="0">
                <a:solidFill>
                  <a:srgbClr val="3F3F3F"/>
                </a:solidFill>
                <a:latin typeface="+mn-ea"/>
              </a:rPr>
              <a:t> </a:t>
            </a:r>
            <a:r>
              <a:rPr lang="en-US" altLang="ko-KR" sz="2200" b="1" dirty="0">
                <a:solidFill>
                  <a:srgbClr val="3F3F3F"/>
                </a:solidFill>
                <a:latin typeface="+mn-ea"/>
              </a:rPr>
              <a:t>‧ </a:t>
            </a:r>
            <a:r>
              <a:rPr lang="ko-KR" altLang="en-US" sz="2200" b="1" dirty="0">
                <a:solidFill>
                  <a:srgbClr val="3F3F3F"/>
                </a:solidFill>
                <a:latin typeface="+mn-ea"/>
              </a:rPr>
              <a:t>긍정적 정서</a:t>
            </a:r>
          </a:p>
          <a:p>
            <a:pPr fontAlgn="base">
              <a:lnSpc>
                <a:spcPct val="150000"/>
              </a:lnSpc>
            </a:pPr>
            <a:r>
              <a:rPr lang="ko-KR" altLang="en-US" sz="2200" b="1" dirty="0">
                <a:solidFill>
                  <a:srgbClr val="3F3F3F"/>
                </a:solidFill>
                <a:latin typeface="+mn-ea"/>
              </a:rPr>
              <a:t> </a:t>
            </a:r>
            <a:r>
              <a:rPr lang="en-US" altLang="ko-KR" sz="2200" b="1" dirty="0">
                <a:solidFill>
                  <a:srgbClr val="3F3F3F"/>
                </a:solidFill>
                <a:latin typeface="+mn-ea"/>
              </a:rPr>
              <a:t>‧ </a:t>
            </a:r>
            <a:r>
              <a:rPr lang="ko-KR" altLang="en-US" sz="2200" b="1" dirty="0">
                <a:solidFill>
                  <a:srgbClr val="3F3F3F"/>
                </a:solidFill>
                <a:latin typeface="+mn-ea"/>
              </a:rPr>
              <a:t>해결지향적 행동</a:t>
            </a:r>
            <a:endParaRPr lang="ko-KR" altLang="en-US" sz="2200" b="1" dirty="0">
              <a:solidFill>
                <a:srgbClr val="3F3F3F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9790388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"/>
          <p:cNvGrpSpPr/>
          <p:nvPr/>
        </p:nvGrpSpPr>
        <p:grpSpPr>
          <a:xfrm>
            <a:off x="918420" y="736979"/>
            <a:ext cx="6424605" cy="810466"/>
            <a:chOff x="918420" y="736979"/>
            <a:chExt cx="6424605" cy="810466"/>
          </a:xfrm>
        </p:grpSpPr>
        <p:sp>
          <p:nvSpPr>
            <p:cNvPr id="3" name="직사각형 2"/>
            <p:cNvSpPr/>
            <p:nvPr/>
          </p:nvSpPr>
          <p:spPr>
            <a:xfrm>
              <a:off x="918420" y="1421328"/>
              <a:ext cx="6424605" cy="126117"/>
            </a:xfrm>
            <a:prstGeom prst="rect">
              <a:avLst/>
            </a:prstGeom>
            <a:solidFill>
              <a:srgbClr val="9EB9C5"/>
            </a:solidFill>
            <a:ln>
              <a:solidFill>
                <a:srgbClr val="9EB9C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918420" y="736979"/>
              <a:ext cx="4909174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3600" dirty="0" smtClean="0">
                  <a:latin typeface="HY견고딕" panose="02030600000101010101" pitchFamily="18" charset="-127"/>
                  <a:ea typeface="HY견고딕" panose="02030600000101010101" pitchFamily="18" charset="-127"/>
                </a:rPr>
                <a:t>치   </a:t>
              </a:r>
              <a:r>
                <a:rPr lang="ko-KR" altLang="en-US" sz="3600" dirty="0" err="1" smtClean="0">
                  <a:latin typeface="HY견고딕" panose="02030600000101010101" pitchFamily="18" charset="-127"/>
                  <a:ea typeface="HY견고딕" panose="02030600000101010101" pitchFamily="18" charset="-127"/>
                </a:rPr>
                <a:t>료</a:t>
              </a:r>
              <a:endParaRPr lang="ko-KR" altLang="en-US" sz="3600" dirty="0">
                <a:latin typeface="HY견고딕" panose="02030600000101010101" pitchFamily="18" charset="-127"/>
                <a:ea typeface="HY견고딕" panose="02030600000101010101" pitchFamily="18" charset="-127"/>
              </a:endParaRPr>
            </a:p>
          </p:txBody>
        </p:sp>
      </p:grpSp>
      <p:sp>
        <p:nvSpPr>
          <p:cNvPr id="5" name="직사각형 4"/>
          <p:cNvSpPr/>
          <p:nvPr/>
        </p:nvSpPr>
        <p:spPr>
          <a:xfrm>
            <a:off x="850179" y="1527749"/>
            <a:ext cx="10354631" cy="33239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lnSpc>
                <a:spcPct val="150000"/>
              </a:lnSpc>
            </a:pPr>
            <a:r>
              <a:rPr lang="en-US" altLang="ko-KR" sz="2800" b="1" dirty="0">
                <a:latin typeface="+mn-ea"/>
              </a:rPr>
              <a:t>12) </a:t>
            </a:r>
            <a:r>
              <a:rPr lang="ko-KR" altLang="en-US" sz="2800" b="1" dirty="0">
                <a:latin typeface="+mn-ea"/>
              </a:rPr>
              <a:t>행동요법</a:t>
            </a:r>
          </a:p>
          <a:p>
            <a:pPr fontAlgn="base">
              <a:lnSpc>
                <a:spcPct val="150000"/>
              </a:lnSpc>
            </a:pPr>
            <a:r>
              <a:rPr lang="en-US" altLang="ko-KR" sz="2800" b="1" dirty="0">
                <a:solidFill>
                  <a:srgbClr val="3F3F3F"/>
                </a:solidFill>
                <a:latin typeface="+mn-ea"/>
              </a:rPr>
              <a:t>- </a:t>
            </a:r>
            <a:r>
              <a:rPr lang="ko-KR" altLang="en-US" sz="2800" b="1" dirty="0">
                <a:solidFill>
                  <a:srgbClr val="3F3F3F"/>
                </a:solidFill>
                <a:latin typeface="+mn-ea"/>
              </a:rPr>
              <a:t>호흡법 </a:t>
            </a:r>
            <a:r>
              <a:rPr lang="en-US" altLang="ko-KR" sz="2800" b="1" dirty="0">
                <a:solidFill>
                  <a:srgbClr val="3F3F3F"/>
                </a:solidFill>
                <a:latin typeface="+mn-ea"/>
              </a:rPr>
              <a:t>: </a:t>
            </a:r>
            <a:r>
              <a:rPr lang="ko-KR" altLang="en-US" sz="2800" b="1" dirty="0">
                <a:solidFill>
                  <a:srgbClr val="3F3F3F"/>
                </a:solidFill>
                <a:latin typeface="+mn-ea"/>
              </a:rPr>
              <a:t>복식호흡</a:t>
            </a:r>
            <a:r>
              <a:rPr lang="en-US" altLang="ko-KR" sz="2800" b="1" dirty="0">
                <a:solidFill>
                  <a:srgbClr val="3F3F3F"/>
                </a:solidFill>
                <a:latin typeface="+mn-ea"/>
              </a:rPr>
              <a:t>(</a:t>
            </a:r>
            <a:r>
              <a:rPr lang="ko-KR" altLang="en-US" sz="2800" b="1" dirty="0" err="1">
                <a:solidFill>
                  <a:srgbClr val="3F3F3F"/>
                </a:solidFill>
                <a:latin typeface="+mn-ea"/>
              </a:rPr>
              <a:t>그라운딩</a:t>
            </a:r>
            <a:r>
              <a:rPr lang="ko-KR" altLang="en-US" sz="2800" b="1" dirty="0">
                <a:solidFill>
                  <a:srgbClr val="3F3F3F"/>
                </a:solidFill>
                <a:latin typeface="+mn-ea"/>
              </a:rPr>
              <a:t> 기법</a:t>
            </a:r>
            <a:r>
              <a:rPr lang="en-US" altLang="ko-KR" sz="2800" b="1" dirty="0">
                <a:solidFill>
                  <a:srgbClr val="3F3F3F"/>
                </a:solidFill>
                <a:latin typeface="+mn-ea"/>
              </a:rPr>
              <a:t>)</a:t>
            </a:r>
          </a:p>
          <a:p>
            <a:pPr fontAlgn="base">
              <a:lnSpc>
                <a:spcPct val="150000"/>
              </a:lnSpc>
            </a:pPr>
            <a:r>
              <a:rPr lang="en-US" altLang="ko-KR" sz="2800" b="1" dirty="0">
                <a:solidFill>
                  <a:srgbClr val="3F3F3F"/>
                </a:solidFill>
                <a:latin typeface="+mn-ea"/>
              </a:rPr>
              <a:t>- </a:t>
            </a:r>
            <a:r>
              <a:rPr lang="ko-KR" altLang="en-US" sz="2800" b="1" dirty="0">
                <a:solidFill>
                  <a:srgbClr val="3F3F3F"/>
                </a:solidFill>
                <a:latin typeface="+mn-ea"/>
              </a:rPr>
              <a:t>이완요법 </a:t>
            </a:r>
            <a:r>
              <a:rPr lang="en-US" altLang="ko-KR" sz="2800" b="1" dirty="0">
                <a:solidFill>
                  <a:srgbClr val="3F3F3F"/>
                </a:solidFill>
                <a:latin typeface="+mn-ea"/>
              </a:rPr>
              <a:t>: </a:t>
            </a:r>
            <a:r>
              <a:rPr lang="ko-KR" altLang="en-US" sz="2800" b="1" dirty="0">
                <a:solidFill>
                  <a:srgbClr val="3F3F3F"/>
                </a:solidFill>
                <a:latin typeface="+mn-ea"/>
              </a:rPr>
              <a:t>점진적 </a:t>
            </a:r>
            <a:r>
              <a:rPr lang="ko-KR" altLang="en-US" sz="2800" b="1" dirty="0" err="1">
                <a:solidFill>
                  <a:srgbClr val="3F3F3F"/>
                </a:solidFill>
                <a:latin typeface="+mn-ea"/>
              </a:rPr>
              <a:t>근육이완법</a:t>
            </a:r>
            <a:endParaRPr lang="ko-KR" altLang="en-US" sz="2800" b="1" dirty="0">
              <a:solidFill>
                <a:srgbClr val="3F3F3F"/>
              </a:solidFill>
              <a:latin typeface="+mn-ea"/>
            </a:endParaRPr>
          </a:p>
          <a:p>
            <a:pPr marL="457200" indent="-457200" fontAlgn="base">
              <a:lnSpc>
                <a:spcPct val="150000"/>
              </a:lnSpc>
              <a:buFontTx/>
              <a:buChar char="-"/>
            </a:pPr>
            <a:r>
              <a:rPr lang="ko-KR" altLang="en-US" sz="2800" b="1" dirty="0" smtClean="0">
                <a:solidFill>
                  <a:srgbClr val="3F3F3F"/>
                </a:solidFill>
                <a:latin typeface="+mn-ea"/>
              </a:rPr>
              <a:t>체계적 </a:t>
            </a:r>
            <a:r>
              <a:rPr lang="ko-KR" altLang="en-US" sz="2800" b="1" dirty="0" err="1">
                <a:solidFill>
                  <a:srgbClr val="3F3F3F"/>
                </a:solidFill>
                <a:latin typeface="+mn-ea"/>
              </a:rPr>
              <a:t>둔감법</a:t>
            </a:r>
            <a:r>
              <a:rPr lang="ko-KR" altLang="en-US" sz="2800" b="1" dirty="0">
                <a:solidFill>
                  <a:srgbClr val="3F3F3F"/>
                </a:solidFill>
                <a:latin typeface="+mn-ea"/>
              </a:rPr>
              <a:t> </a:t>
            </a:r>
            <a:r>
              <a:rPr lang="en-US" altLang="ko-KR" sz="2800" b="1" dirty="0">
                <a:solidFill>
                  <a:srgbClr val="3F3F3F"/>
                </a:solidFill>
                <a:latin typeface="+mn-ea"/>
              </a:rPr>
              <a:t>: </a:t>
            </a:r>
            <a:r>
              <a:rPr lang="ko-KR" altLang="en-US" sz="2800" b="1" dirty="0" err="1">
                <a:solidFill>
                  <a:srgbClr val="3F3F3F"/>
                </a:solidFill>
                <a:latin typeface="+mn-ea"/>
              </a:rPr>
              <a:t>상상속</a:t>
            </a:r>
            <a:r>
              <a:rPr lang="ko-KR" altLang="en-US" sz="2800" b="1" dirty="0">
                <a:solidFill>
                  <a:srgbClr val="3F3F3F"/>
                </a:solidFill>
                <a:latin typeface="+mn-ea"/>
              </a:rPr>
              <a:t> </a:t>
            </a:r>
            <a:r>
              <a:rPr lang="ko-KR" altLang="en-US" sz="2800" b="1" dirty="0" err="1">
                <a:solidFill>
                  <a:srgbClr val="3F3F3F"/>
                </a:solidFill>
                <a:latin typeface="+mn-ea"/>
              </a:rPr>
              <a:t>둔감법</a:t>
            </a:r>
            <a:r>
              <a:rPr lang="en-US" altLang="ko-KR" sz="2800" b="1" dirty="0">
                <a:solidFill>
                  <a:srgbClr val="3F3F3F"/>
                </a:solidFill>
                <a:latin typeface="+mn-ea"/>
              </a:rPr>
              <a:t>, </a:t>
            </a:r>
            <a:r>
              <a:rPr lang="ko-KR" altLang="en-US" sz="2800" b="1" dirty="0">
                <a:solidFill>
                  <a:srgbClr val="3F3F3F"/>
                </a:solidFill>
                <a:latin typeface="+mn-ea"/>
              </a:rPr>
              <a:t>실제 노출에서 </a:t>
            </a:r>
            <a:r>
              <a:rPr lang="ko-KR" altLang="en-US" sz="2800" b="1" dirty="0" err="1">
                <a:solidFill>
                  <a:srgbClr val="3F3F3F"/>
                </a:solidFill>
                <a:latin typeface="+mn-ea"/>
              </a:rPr>
              <a:t>둔감법</a:t>
            </a:r>
            <a:r>
              <a:rPr lang="en-US" altLang="ko-KR" sz="2800" b="1" dirty="0">
                <a:solidFill>
                  <a:srgbClr val="3F3F3F"/>
                </a:solidFill>
                <a:latin typeface="+mn-ea"/>
              </a:rPr>
              <a:t>, </a:t>
            </a:r>
            <a:endParaRPr lang="en-US" altLang="ko-KR" sz="2800" b="1" dirty="0" smtClean="0">
              <a:solidFill>
                <a:srgbClr val="3F3F3F"/>
              </a:solidFill>
              <a:latin typeface="+mn-ea"/>
            </a:endParaRPr>
          </a:p>
          <a:p>
            <a:pPr fontAlgn="base">
              <a:lnSpc>
                <a:spcPct val="150000"/>
              </a:lnSpc>
            </a:pPr>
            <a:r>
              <a:rPr lang="en-US" altLang="ko-KR" sz="2800" b="1" dirty="0" smtClean="0">
                <a:solidFill>
                  <a:srgbClr val="3F3F3F"/>
                </a:solidFill>
                <a:latin typeface="+mn-ea"/>
              </a:rPr>
              <a:t>                         </a:t>
            </a:r>
            <a:r>
              <a:rPr lang="ko-KR" altLang="en-US" sz="2800" b="1" dirty="0" smtClean="0">
                <a:solidFill>
                  <a:srgbClr val="3F3F3F"/>
                </a:solidFill>
                <a:latin typeface="+mn-ea"/>
              </a:rPr>
              <a:t>긍정적 </a:t>
            </a:r>
            <a:r>
              <a:rPr lang="ko-KR" altLang="en-US" sz="2800" b="1" dirty="0">
                <a:solidFill>
                  <a:srgbClr val="3F3F3F"/>
                </a:solidFill>
                <a:latin typeface="+mn-ea"/>
              </a:rPr>
              <a:t>강화</a:t>
            </a:r>
            <a:endParaRPr lang="ko-KR" altLang="en-US" sz="2800" b="1" dirty="0">
              <a:solidFill>
                <a:srgbClr val="3F3F3F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9790388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"/>
          <p:cNvGrpSpPr/>
          <p:nvPr/>
        </p:nvGrpSpPr>
        <p:grpSpPr>
          <a:xfrm>
            <a:off x="918420" y="736979"/>
            <a:ext cx="6424605" cy="810466"/>
            <a:chOff x="918420" y="736979"/>
            <a:chExt cx="6424605" cy="810466"/>
          </a:xfrm>
        </p:grpSpPr>
        <p:sp>
          <p:nvSpPr>
            <p:cNvPr id="3" name="직사각형 2"/>
            <p:cNvSpPr/>
            <p:nvPr/>
          </p:nvSpPr>
          <p:spPr>
            <a:xfrm>
              <a:off x="918420" y="1421328"/>
              <a:ext cx="6424605" cy="126117"/>
            </a:xfrm>
            <a:prstGeom prst="rect">
              <a:avLst/>
            </a:prstGeom>
            <a:solidFill>
              <a:srgbClr val="9EB9C5"/>
            </a:solidFill>
            <a:ln>
              <a:solidFill>
                <a:srgbClr val="9EB9C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918420" y="736979"/>
              <a:ext cx="4909174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3600" dirty="0" smtClean="0">
                  <a:latin typeface="HY견고딕" panose="02030600000101010101" pitchFamily="18" charset="-127"/>
                  <a:ea typeface="HY견고딕" panose="02030600000101010101" pitchFamily="18" charset="-127"/>
                </a:rPr>
                <a:t>치   </a:t>
              </a:r>
              <a:r>
                <a:rPr lang="ko-KR" altLang="en-US" sz="3600" dirty="0" err="1" smtClean="0">
                  <a:latin typeface="HY견고딕" panose="02030600000101010101" pitchFamily="18" charset="-127"/>
                  <a:ea typeface="HY견고딕" panose="02030600000101010101" pitchFamily="18" charset="-127"/>
                </a:rPr>
                <a:t>료</a:t>
              </a:r>
              <a:endParaRPr lang="ko-KR" altLang="en-US" sz="3600" dirty="0">
                <a:latin typeface="HY견고딕" panose="02030600000101010101" pitchFamily="18" charset="-127"/>
                <a:ea typeface="HY견고딕" panose="02030600000101010101" pitchFamily="18" charset="-127"/>
              </a:endParaRPr>
            </a:p>
          </p:txBody>
        </p:sp>
      </p:grpSp>
      <p:sp>
        <p:nvSpPr>
          <p:cNvPr id="5" name="직사각형 4"/>
          <p:cNvSpPr/>
          <p:nvPr/>
        </p:nvSpPr>
        <p:spPr>
          <a:xfrm>
            <a:off x="850179" y="1527749"/>
            <a:ext cx="10354631" cy="46166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lnSpc>
                <a:spcPct val="150000"/>
              </a:lnSpc>
            </a:pPr>
            <a:r>
              <a:rPr lang="en-US" altLang="ko-KR" sz="2800" b="1" dirty="0">
                <a:latin typeface="+mn-ea"/>
              </a:rPr>
              <a:t>13) </a:t>
            </a:r>
            <a:r>
              <a:rPr lang="ko-KR" altLang="en-US" sz="2800" b="1" dirty="0">
                <a:latin typeface="+mn-ea"/>
              </a:rPr>
              <a:t>사회화</a:t>
            </a:r>
          </a:p>
          <a:p>
            <a:pPr marL="457200" indent="-457200" fontAlgn="base">
              <a:lnSpc>
                <a:spcPct val="150000"/>
              </a:lnSpc>
              <a:buFontTx/>
              <a:buChar char="-"/>
            </a:pPr>
            <a:r>
              <a:rPr lang="ko-KR" altLang="en-US" sz="2800" b="1" dirty="0" smtClean="0">
                <a:solidFill>
                  <a:srgbClr val="3F3F3F"/>
                </a:solidFill>
                <a:latin typeface="+mn-ea"/>
              </a:rPr>
              <a:t>방  법 </a:t>
            </a:r>
            <a:r>
              <a:rPr lang="en-US" altLang="ko-KR" sz="2800" b="1" dirty="0">
                <a:solidFill>
                  <a:srgbClr val="3F3F3F"/>
                </a:solidFill>
                <a:latin typeface="+mn-ea"/>
              </a:rPr>
              <a:t>: </a:t>
            </a:r>
            <a:r>
              <a:rPr lang="ko-KR" altLang="en-US" sz="2800" b="1" dirty="0">
                <a:solidFill>
                  <a:srgbClr val="3F3F3F"/>
                </a:solidFill>
                <a:latin typeface="+mn-ea"/>
              </a:rPr>
              <a:t>종교적</a:t>
            </a:r>
            <a:r>
              <a:rPr lang="en-US" altLang="ko-KR" sz="2800" b="1" dirty="0">
                <a:solidFill>
                  <a:srgbClr val="3F3F3F"/>
                </a:solidFill>
                <a:latin typeface="+mn-ea"/>
              </a:rPr>
              <a:t>, </a:t>
            </a:r>
            <a:r>
              <a:rPr lang="ko-KR" altLang="en-US" sz="2800" b="1" dirty="0">
                <a:solidFill>
                  <a:srgbClr val="3F3F3F"/>
                </a:solidFill>
                <a:latin typeface="+mn-ea"/>
              </a:rPr>
              <a:t>문화적으로 이용할 수 있는 지각체계를 </a:t>
            </a:r>
            <a:r>
              <a:rPr lang="ko-KR" altLang="en-US" sz="2800" b="1" dirty="0" smtClean="0">
                <a:solidFill>
                  <a:srgbClr val="3F3F3F"/>
                </a:solidFill>
                <a:latin typeface="+mn-ea"/>
              </a:rPr>
              <a:t>만들</a:t>
            </a:r>
            <a:endParaRPr lang="en-US" altLang="ko-KR" sz="2800" b="1" dirty="0" smtClean="0">
              <a:solidFill>
                <a:srgbClr val="3F3F3F"/>
              </a:solidFill>
              <a:latin typeface="+mn-ea"/>
            </a:endParaRPr>
          </a:p>
          <a:p>
            <a:pPr fontAlgn="base">
              <a:lnSpc>
                <a:spcPct val="150000"/>
              </a:lnSpc>
            </a:pPr>
            <a:r>
              <a:rPr lang="en-US" altLang="ko-KR" sz="2800" b="1" dirty="0">
                <a:solidFill>
                  <a:srgbClr val="3F3F3F"/>
                </a:solidFill>
                <a:latin typeface="+mn-ea"/>
              </a:rPr>
              <a:t> </a:t>
            </a:r>
            <a:r>
              <a:rPr lang="en-US" altLang="ko-KR" sz="2800" b="1" dirty="0" smtClean="0">
                <a:solidFill>
                  <a:srgbClr val="3F3F3F"/>
                </a:solidFill>
                <a:latin typeface="+mn-ea"/>
              </a:rPr>
              <a:t>            </a:t>
            </a:r>
            <a:r>
              <a:rPr lang="ko-KR" altLang="en-US" sz="2800" b="1" dirty="0" smtClean="0">
                <a:solidFill>
                  <a:srgbClr val="3F3F3F"/>
                </a:solidFill>
                <a:latin typeface="+mn-ea"/>
              </a:rPr>
              <a:t>고 </a:t>
            </a:r>
            <a:r>
              <a:rPr lang="ko-KR" altLang="en-US" sz="2800" b="1" dirty="0">
                <a:solidFill>
                  <a:srgbClr val="3F3F3F"/>
                </a:solidFill>
                <a:latin typeface="+mn-ea"/>
              </a:rPr>
              <a:t>사회화를 시킨다</a:t>
            </a:r>
            <a:r>
              <a:rPr lang="en-US" altLang="ko-KR" sz="2800" b="1" dirty="0">
                <a:solidFill>
                  <a:srgbClr val="3F3F3F"/>
                </a:solidFill>
                <a:latin typeface="+mn-ea"/>
              </a:rPr>
              <a:t>.</a:t>
            </a:r>
          </a:p>
          <a:p>
            <a:pPr fontAlgn="base">
              <a:lnSpc>
                <a:spcPct val="150000"/>
              </a:lnSpc>
            </a:pPr>
            <a:r>
              <a:rPr lang="en-US" altLang="ko-KR" sz="2800" b="1" dirty="0">
                <a:solidFill>
                  <a:srgbClr val="3F3F3F"/>
                </a:solidFill>
                <a:latin typeface="+mn-ea"/>
              </a:rPr>
              <a:t>- </a:t>
            </a:r>
            <a:r>
              <a:rPr lang="en-US" altLang="ko-KR" sz="2800" b="1" dirty="0" smtClean="0">
                <a:solidFill>
                  <a:srgbClr val="3F3F3F"/>
                </a:solidFill>
                <a:latin typeface="+mn-ea"/>
              </a:rPr>
              <a:t> </a:t>
            </a:r>
            <a:r>
              <a:rPr lang="ko-KR" altLang="en-US" sz="2800" b="1" dirty="0" smtClean="0">
                <a:solidFill>
                  <a:srgbClr val="3F3F3F"/>
                </a:solidFill>
                <a:latin typeface="+mn-ea"/>
              </a:rPr>
              <a:t>효  과 </a:t>
            </a:r>
            <a:endParaRPr lang="ko-KR" altLang="en-US" sz="2800" b="1" dirty="0">
              <a:solidFill>
                <a:srgbClr val="3F3F3F"/>
              </a:solidFill>
              <a:latin typeface="+mn-ea"/>
            </a:endParaRPr>
          </a:p>
          <a:p>
            <a:pPr fontAlgn="base">
              <a:lnSpc>
                <a:spcPct val="150000"/>
              </a:lnSpc>
            </a:pPr>
            <a:r>
              <a:rPr lang="ko-KR" altLang="en-US" sz="2800" b="1" dirty="0">
                <a:solidFill>
                  <a:srgbClr val="3F3F3F"/>
                </a:solidFill>
                <a:latin typeface="+mn-ea"/>
              </a:rPr>
              <a:t>  </a:t>
            </a:r>
            <a:r>
              <a:rPr lang="en-US" altLang="ko-KR" sz="2800" b="1" dirty="0">
                <a:solidFill>
                  <a:srgbClr val="3F3F3F"/>
                </a:solidFill>
                <a:latin typeface="+mn-ea"/>
              </a:rPr>
              <a:t>‧ </a:t>
            </a:r>
            <a:r>
              <a:rPr lang="ko-KR" altLang="en-US" sz="2800" b="1" dirty="0">
                <a:solidFill>
                  <a:srgbClr val="3F3F3F"/>
                </a:solidFill>
                <a:latin typeface="+mn-ea"/>
              </a:rPr>
              <a:t>사회화 강화 </a:t>
            </a:r>
            <a:r>
              <a:rPr lang="en-US" altLang="ko-KR" sz="2800" b="1" dirty="0">
                <a:solidFill>
                  <a:srgbClr val="3F3F3F"/>
                </a:solidFill>
                <a:latin typeface="+mn-ea"/>
              </a:rPr>
              <a:t>: </a:t>
            </a:r>
            <a:r>
              <a:rPr lang="ko-KR" altLang="en-US" sz="2800" b="1" dirty="0">
                <a:solidFill>
                  <a:srgbClr val="3F3F3F"/>
                </a:solidFill>
                <a:latin typeface="+mn-ea"/>
              </a:rPr>
              <a:t>환자의 </a:t>
            </a:r>
            <a:r>
              <a:rPr lang="ko-KR" altLang="en-US" sz="2800" b="1" dirty="0" err="1">
                <a:solidFill>
                  <a:srgbClr val="3F3F3F"/>
                </a:solidFill>
                <a:latin typeface="+mn-ea"/>
              </a:rPr>
              <a:t>고립감</a:t>
            </a:r>
            <a:r>
              <a:rPr lang="en-US" altLang="ko-KR" sz="2800" b="1" dirty="0">
                <a:solidFill>
                  <a:srgbClr val="3F3F3F"/>
                </a:solidFill>
                <a:latin typeface="+mn-ea"/>
              </a:rPr>
              <a:t>, </a:t>
            </a:r>
            <a:r>
              <a:rPr lang="ko-KR" altLang="en-US" sz="2800" b="1" dirty="0">
                <a:solidFill>
                  <a:srgbClr val="3F3F3F"/>
                </a:solidFill>
                <a:latin typeface="+mn-ea"/>
              </a:rPr>
              <a:t>환경으로부터 </a:t>
            </a:r>
            <a:r>
              <a:rPr lang="ko-KR" altLang="en-US" sz="2800" b="1" dirty="0" err="1">
                <a:solidFill>
                  <a:srgbClr val="3F3F3F"/>
                </a:solidFill>
                <a:latin typeface="+mn-ea"/>
              </a:rPr>
              <a:t>격리감</a:t>
            </a:r>
            <a:r>
              <a:rPr lang="ko-KR" altLang="en-US" sz="2800" b="1" dirty="0">
                <a:solidFill>
                  <a:srgbClr val="3F3F3F"/>
                </a:solidFill>
                <a:latin typeface="+mn-ea"/>
              </a:rPr>
              <a:t> 감소</a:t>
            </a:r>
          </a:p>
          <a:p>
            <a:pPr fontAlgn="base">
              <a:lnSpc>
                <a:spcPct val="150000"/>
              </a:lnSpc>
            </a:pPr>
            <a:r>
              <a:rPr lang="ko-KR" altLang="en-US" sz="2800" b="1" dirty="0">
                <a:solidFill>
                  <a:srgbClr val="3F3F3F"/>
                </a:solidFill>
                <a:latin typeface="+mn-ea"/>
              </a:rPr>
              <a:t>  </a:t>
            </a:r>
            <a:r>
              <a:rPr lang="en-US" altLang="ko-KR" sz="2800" b="1" dirty="0">
                <a:solidFill>
                  <a:srgbClr val="3F3F3F"/>
                </a:solidFill>
                <a:latin typeface="+mn-ea"/>
              </a:rPr>
              <a:t>‧ </a:t>
            </a:r>
            <a:r>
              <a:rPr lang="ko-KR" altLang="en-US" sz="2800" b="1" dirty="0" smtClean="0">
                <a:solidFill>
                  <a:srgbClr val="3F3F3F"/>
                </a:solidFill>
                <a:latin typeface="+mn-ea"/>
              </a:rPr>
              <a:t>현  재 </a:t>
            </a:r>
            <a:r>
              <a:rPr lang="en-US" altLang="ko-KR" sz="2800" b="1" dirty="0">
                <a:solidFill>
                  <a:srgbClr val="3F3F3F"/>
                </a:solidFill>
                <a:latin typeface="+mn-ea"/>
              </a:rPr>
              <a:t>: </a:t>
            </a:r>
            <a:r>
              <a:rPr lang="ko-KR" altLang="en-US" sz="2800" b="1" dirty="0">
                <a:solidFill>
                  <a:srgbClr val="3F3F3F"/>
                </a:solidFill>
                <a:latin typeface="+mn-ea"/>
              </a:rPr>
              <a:t>에너지를 현재 활동에 모으므로 회상에 의한 </a:t>
            </a:r>
            <a:r>
              <a:rPr lang="ko-KR" altLang="en-US" sz="2800" b="1" dirty="0" err="1" smtClean="0">
                <a:solidFill>
                  <a:srgbClr val="3F3F3F"/>
                </a:solidFill>
                <a:latin typeface="+mn-ea"/>
              </a:rPr>
              <a:t>고통스</a:t>
            </a:r>
            <a:endParaRPr lang="en-US" altLang="ko-KR" sz="2800" b="1" dirty="0" smtClean="0">
              <a:solidFill>
                <a:srgbClr val="3F3F3F"/>
              </a:solidFill>
              <a:latin typeface="+mn-ea"/>
            </a:endParaRPr>
          </a:p>
          <a:p>
            <a:pPr fontAlgn="base">
              <a:lnSpc>
                <a:spcPct val="150000"/>
              </a:lnSpc>
            </a:pPr>
            <a:r>
              <a:rPr lang="en-US" altLang="ko-KR" sz="2800" b="1" dirty="0">
                <a:solidFill>
                  <a:srgbClr val="3F3F3F"/>
                </a:solidFill>
                <a:latin typeface="+mn-ea"/>
              </a:rPr>
              <a:t> </a:t>
            </a:r>
            <a:r>
              <a:rPr lang="en-US" altLang="ko-KR" sz="2800" b="1" dirty="0" smtClean="0">
                <a:solidFill>
                  <a:srgbClr val="3F3F3F"/>
                </a:solidFill>
                <a:latin typeface="+mn-ea"/>
              </a:rPr>
              <a:t>              </a:t>
            </a:r>
            <a:r>
              <a:rPr lang="ko-KR" altLang="en-US" sz="2800" b="1" dirty="0" err="1" smtClean="0">
                <a:solidFill>
                  <a:srgbClr val="3F3F3F"/>
                </a:solidFill>
                <a:latin typeface="+mn-ea"/>
              </a:rPr>
              <a:t>러운</a:t>
            </a:r>
            <a:r>
              <a:rPr lang="ko-KR" altLang="en-US" sz="2800" b="1" dirty="0" smtClean="0">
                <a:solidFill>
                  <a:srgbClr val="3F3F3F"/>
                </a:solidFill>
                <a:latin typeface="+mn-ea"/>
              </a:rPr>
              <a:t> </a:t>
            </a:r>
            <a:r>
              <a:rPr lang="ko-KR" altLang="en-US" sz="2800" b="1" dirty="0">
                <a:solidFill>
                  <a:srgbClr val="3F3F3F"/>
                </a:solidFill>
                <a:latin typeface="+mn-ea"/>
              </a:rPr>
              <a:t>상태 감소</a:t>
            </a:r>
            <a:endParaRPr lang="ko-KR" altLang="en-US" sz="2800" b="1" dirty="0">
              <a:solidFill>
                <a:srgbClr val="3F3F3F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9790388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"/>
          <p:cNvGrpSpPr/>
          <p:nvPr/>
        </p:nvGrpSpPr>
        <p:grpSpPr>
          <a:xfrm>
            <a:off x="918420" y="736979"/>
            <a:ext cx="6424605" cy="810466"/>
            <a:chOff x="918420" y="736979"/>
            <a:chExt cx="6424605" cy="810466"/>
          </a:xfrm>
        </p:grpSpPr>
        <p:sp>
          <p:nvSpPr>
            <p:cNvPr id="3" name="직사각형 2"/>
            <p:cNvSpPr/>
            <p:nvPr/>
          </p:nvSpPr>
          <p:spPr>
            <a:xfrm>
              <a:off x="918420" y="1421328"/>
              <a:ext cx="6424605" cy="126117"/>
            </a:xfrm>
            <a:prstGeom prst="rect">
              <a:avLst/>
            </a:prstGeom>
            <a:solidFill>
              <a:srgbClr val="9EB9C5"/>
            </a:solidFill>
            <a:ln>
              <a:solidFill>
                <a:srgbClr val="9EB9C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918420" y="736979"/>
              <a:ext cx="4909174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3600" dirty="0" smtClean="0">
                  <a:latin typeface="HY견고딕" panose="02030600000101010101" pitchFamily="18" charset="-127"/>
                  <a:ea typeface="HY견고딕" panose="02030600000101010101" pitchFamily="18" charset="-127"/>
                </a:rPr>
                <a:t>치   </a:t>
              </a:r>
              <a:r>
                <a:rPr lang="ko-KR" altLang="en-US" sz="3600" dirty="0" err="1" smtClean="0">
                  <a:latin typeface="HY견고딕" panose="02030600000101010101" pitchFamily="18" charset="-127"/>
                  <a:ea typeface="HY견고딕" panose="02030600000101010101" pitchFamily="18" charset="-127"/>
                </a:rPr>
                <a:t>료</a:t>
              </a:r>
              <a:endParaRPr lang="ko-KR" altLang="en-US" sz="3600" dirty="0">
                <a:latin typeface="HY견고딕" panose="02030600000101010101" pitchFamily="18" charset="-127"/>
                <a:ea typeface="HY견고딕" panose="02030600000101010101" pitchFamily="18" charset="-127"/>
              </a:endParaRPr>
            </a:p>
          </p:txBody>
        </p:sp>
      </p:grpSp>
      <p:sp>
        <p:nvSpPr>
          <p:cNvPr id="5" name="직사각형 4"/>
          <p:cNvSpPr/>
          <p:nvPr/>
        </p:nvSpPr>
        <p:spPr>
          <a:xfrm>
            <a:off x="850179" y="1527749"/>
            <a:ext cx="10354631" cy="51706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lnSpc>
                <a:spcPct val="150000"/>
              </a:lnSpc>
            </a:pPr>
            <a:r>
              <a:rPr lang="en-US" altLang="ko-KR" sz="2000" b="1" dirty="0">
                <a:latin typeface="+mn-ea"/>
              </a:rPr>
              <a:t>2) </a:t>
            </a:r>
            <a:r>
              <a:rPr lang="ko-KR" altLang="en-US" sz="2000" b="1" dirty="0" err="1">
                <a:latin typeface="+mn-ea"/>
              </a:rPr>
              <a:t>정상성</a:t>
            </a:r>
            <a:endParaRPr lang="ko-KR" altLang="en-US" sz="2000" b="1" dirty="0">
              <a:latin typeface="+mn-ea"/>
            </a:endParaRPr>
          </a:p>
          <a:p>
            <a:pPr marL="285750" indent="-285750" fontAlgn="base">
              <a:lnSpc>
                <a:spcPct val="150000"/>
              </a:lnSpc>
              <a:buFont typeface="Wingdings" panose="05000000000000000000" pitchFamily="2" charset="2"/>
              <a:buChar char="u"/>
            </a:pPr>
            <a:r>
              <a:rPr lang="ko-KR" altLang="en-US" sz="2000" b="1" dirty="0" smtClean="0">
                <a:latin typeface="+mn-ea"/>
              </a:rPr>
              <a:t> 방  법 </a:t>
            </a:r>
            <a:r>
              <a:rPr lang="en-US" altLang="ko-KR" sz="2000" b="1" dirty="0">
                <a:latin typeface="+mn-ea"/>
              </a:rPr>
              <a:t>: </a:t>
            </a:r>
            <a:r>
              <a:rPr lang="ko-KR" altLang="en-US" sz="2000" b="1" dirty="0" smtClean="0">
                <a:latin typeface="+mn-ea"/>
              </a:rPr>
              <a:t>플래시 백</a:t>
            </a:r>
            <a:r>
              <a:rPr lang="en-US" altLang="ko-KR" sz="2000" b="1" dirty="0">
                <a:latin typeface="+mn-ea"/>
              </a:rPr>
              <a:t>, </a:t>
            </a:r>
            <a:r>
              <a:rPr lang="ko-KR" altLang="en-US" sz="2000" b="1" dirty="0">
                <a:latin typeface="+mn-ea"/>
              </a:rPr>
              <a:t>악몽기간에 대해 대상자 곁에 있어 주며 경험한 외상에 뒤따르는 흔한 증상임을 말해 주어 </a:t>
            </a:r>
            <a:r>
              <a:rPr lang="ko-KR" altLang="en-US" sz="2000" b="1" dirty="0">
                <a:solidFill>
                  <a:schemeClr val="accent6">
                    <a:lumMod val="50000"/>
                  </a:schemeClr>
                </a:solidFill>
                <a:latin typeface="+mn-ea"/>
              </a:rPr>
              <a:t>‘미쳐가고 있는 것</a:t>
            </a:r>
            <a:r>
              <a:rPr lang="ko-KR" altLang="en-US" sz="2000" b="1" dirty="0" smtClean="0">
                <a:solidFill>
                  <a:schemeClr val="accent6">
                    <a:lumMod val="50000"/>
                  </a:schemeClr>
                </a:solidFill>
                <a:latin typeface="+mn-ea"/>
              </a:rPr>
              <a:t>’</a:t>
            </a:r>
            <a:r>
              <a:rPr lang="ko-KR" altLang="en-US" sz="2000" b="1" dirty="0" smtClean="0">
                <a:latin typeface="+mn-ea"/>
              </a:rPr>
              <a:t>이 </a:t>
            </a:r>
            <a:r>
              <a:rPr lang="ko-KR" altLang="en-US" sz="2000" b="1" dirty="0">
                <a:latin typeface="+mn-ea"/>
              </a:rPr>
              <a:t>아니라는 확신을 갖게 한다</a:t>
            </a:r>
            <a:r>
              <a:rPr lang="en-US" altLang="ko-KR" sz="2000" b="1" dirty="0">
                <a:latin typeface="+mn-ea"/>
              </a:rPr>
              <a:t>.</a:t>
            </a:r>
            <a:endParaRPr lang="ko-KR" altLang="en-US" sz="2000" b="1" dirty="0">
              <a:latin typeface="+mn-ea"/>
            </a:endParaRPr>
          </a:p>
          <a:p>
            <a:pPr marL="285750" indent="-285750" fontAlgn="base">
              <a:lnSpc>
                <a:spcPct val="150000"/>
              </a:lnSpc>
              <a:buFont typeface="Wingdings" panose="05000000000000000000" pitchFamily="2" charset="2"/>
              <a:buChar char="u"/>
            </a:pPr>
            <a:r>
              <a:rPr lang="ko-KR" altLang="en-US" sz="2000" b="1" dirty="0" smtClean="0">
                <a:latin typeface="+mn-ea"/>
              </a:rPr>
              <a:t> 효  과 </a:t>
            </a:r>
            <a:r>
              <a:rPr lang="en-US" altLang="ko-KR" sz="2000" b="1" dirty="0">
                <a:latin typeface="+mn-ea"/>
              </a:rPr>
              <a:t>: </a:t>
            </a:r>
            <a:r>
              <a:rPr lang="ko-KR" altLang="en-US" sz="2000" b="1" dirty="0">
                <a:latin typeface="+mn-ea"/>
              </a:rPr>
              <a:t>정상적이라고 인식하여 안전</a:t>
            </a:r>
            <a:r>
              <a:rPr lang="en-US" altLang="ko-KR" sz="2000" b="1" dirty="0">
                <a:latin typeface="+mn-ea"/>
              </a:rPr>
              <a:t>, </a:t>
            </a:r>
            <a:r>
              <a:rPr lang="ko-KR" altLang="en-US" sz="2000" b="1" dirty="0">
                <a:latin typeface="+mn-ea"/>
              </a:rPr>
              <a:t>안정</a:t>
            </a:r>
            <a:r>
              <a:rPr lang="en-US" altLang="ko-KR" sz="2000" b="1" dirty="0">
                <a:latin typeface="+mn-ea"/>
              </a:rPr>
              <a:t>, </a:t>
            </a:r>
            <a:r>
              <a:rPr lang="ko-KR" altLang="en-US" sz="2000" b="1" dirty="0">
                <a:latin typeface="+mn-ea"/>
              </a:rPr>
              <a:t>안심을 제공</a:t>
            </a:r>
          </a:p>
          <a:p>
            <a:pPr fontAlgn="base">
              <a:lnSpc>
                <a:spcPct val="150000"/>
              </a:lnSpc>
            </a:pPr>
            <a:r>
              <a:rPr lang="en-US" altLang="ko-KR" sz="2000" b="1" dirty="0">
                <a:latin typeface="+mn-ea"/>
              </a:rPr>
              <a:t>3) </a:t>
            </a:r>
            <a:r>
              <a:rPr lang="ko-KR" altLang="en-US" sz="2000" b="1" dirty="0">
                <a:latin typeface="+mn-ea"/>
              </a:rPr>
              <a:t>외상표현</a:t>
            </a:r>
          </a:p>
          <a:p>
            <a:pPr marL="285750" indent="-285750" fontAlgn="base">
              <a:lnSpc>
                <a:spcPct val="150000"/>
              </a:lnSpc>
              <a:buFont typeface="Wingdings" panose="05000000000000000000" pitchFamily="2" charset="2"/>
              <a:buChar char="u"/>
            </a:pPr>
            <a:r>
              <a:rPr lang="ko-KR" altLang="en-US" sz="2000" b="1" dirty="0" smtClean="0">
                <a:latin typeface="+mn-ea"/>
              </a:rPr>
              <a:t> 방  법 </a:t>
            </a:r>
            <a:r>
              <a:rPr lang="en-US" altLang="ko-KR" sz="2000" b="1" dirty="0">
                <a:latin typeface="+mn-ea"/>
              </a:rPr>
              <a:t>: </a:t>
            </a:r>
            <a:r>
              <a:rPr lang="ko-KR" altLang="en-US" sz="2000" b="1" dirty="0">
                <a:latin typeface="+mn-ea"/>
              </a:rPr>
              <a:t>준비가 될 때 비위협적</a:t>
            </a:r>
            <a:r>
              <a:rPr lang="en-US" altLang="ko-KR" sz="2000" b="1" dirty="0">
                <a:latin typeface="+mn-ea"/>
              </a:rPr>
              <a:t>, </a:t>
            </a:r>
            <a:r>
              <a:rPr lang="ko-KR" altLang="en-US" sz="2000" b="1" dirty="0">
                <a:latin typeface="+mn-ea"/>
              </a:rPr>
              <a:t>사적 환경을 제공하여 외상을 이야기 하도록 격려하며 가장 힘들고 무력감을 느끼는 것</a:t>
            </a:r>
            <a:r>
              <a:rPr lang="en-US" altLang="ko-KR" sz="2000" b="1" dirty="0">
                <a:latin typeface="+mn-ea"/>
              </a:rPr>
              <a:t>, </a:t>
            </a:r>
            <a:r>
              <a:rPr lang="ko-KR" altLang="en-US" sz="2000" b="1" dirty="0">
                <a:latin typeface="+mn-ea"/>
              </a:rPr>
              <a:t>자기억제가 힘든 상황을 표현하고 대상자가 표현하는 그대로 감정을 인정</a:t>
            </a:r>
          </a:p>
          <a:p>
            <a:pPr marL="285750" indent="-285750" fontAlgn="base">
              <a:lnSpc>
                <a:spcPct val="150000"/>
              </a:lnSpc>
              <a:buFont typeface="Wingdings" panose="05000000000000000000" pitchFamily="2" charset="2"/>
              <a:buChar char="u"/>
            </a:pPr>
            <a:r>
              <a:rPr lang="ko-KR" altLang="en-US" sz="2000" b="1" dirty="0" smtClean="0">
                <a:latin typeface="+mn-ea"/>
              </a:rPr>
              <a:t> 효  과</a:t>
            </a:r>
            <a:endParaRPr lang="ko-KR" altLang="en-US" sz="2000" b="1" dirty="0">
              <a:latin typeface="+mn-ea"/>
            </a:endParaRPr>
          </a:p>
          <a:p>
            <a:pPr fontAlgn="base">
              <a:lnSpc>
                <a:spcPct val="150000"/>
              </a:lnSpc>
            </a:pPr>
            <a:r>
              <a:rPr lang="en-US" altLang="ko-KR" sz="2000" b="1" dirty="0">
                <a:latin typeface="+mn-ea"/>
              </a:rPr>
              <a:t>- </a:t>
            </a:r>
            <a:r>
              <a:rPr lang="ko-KR" altLang="en-US" sz="2000" b="1" dirty="0">
                <a:latin typeface="+mn-ea"/>
              </a:rPr>
              <a:t>정화 </a:t>
            </a:r>
            <a:r>
              <a:rPr lang="en-US" altLang="ko-KR" sz="2000" b="1" dirty="0">
                <a:latin typeface="+mn-ea"/>
              </a:rPr>
              <a:t>: </a:t>
            </a:r>
            <a:r>
              <a:rPr lang="ko-KR" altLang="en-US" sz="2000" b="1" dirty="0">
                <a:latin typeface="+mn-ea"/>
              </a:rPr>
              <a:t>외상경험의 표현을 통해 감정을 정화한다</a:t>
            </a:r>
            <a:r>
              <a:rPr lang="en-US" altLang="ko-KR" sz="2000" b="1" dirty="0">
                <a:latin typeface="+mn-ea"/>
              </a:rPr>
              <a:t>.</a:t>
            </a:r>
            <a:endParaRPr lang="ko-KR" altLang="en-US" sz="2000" b="1" dirty="0">
              <a:latin typeface="+mn-ea"/>
            </a:endParaRPr>
          </a:p>
          <a:p>
            <a:pPr fontAlgn="base">
              <a:lnSpc>
                <a:spcPct val="150000"/>
              </a:lnSpc>
            </a:pPr>
            <a:r>
              <a:rPr lang="en-US" altLang="ko-KR" sz="2000" b="1" dirty="0">
                <a:latin typeface="+mn-ea"/>
              </a:rPr>
              <a:t>- </a:t>
            </a:r>
            <a:r>
              <a:rPr lang="ko-KR" altLang="en-US" sz="2000" b="1" dirty="0">
                <a:latin typeface="+mn-ea"/>
              </a:rPr>
              <a:t>해결 </a:t>
            </a:r>
            <a:r>
              <a:rPr lang="en-US" altLang="ko-KR" sz="2000" b="1" dirty="0">
                <a:latin typeface="+mn-ea"/>
              </a:rPr>
              <a:t>: </a:t>
            </a:r>
            <a:r>
              <a:rPr lang="ko-KR" altLang="en-US" sz="2000" b="1" dirty="0">
                <a:latin typeface="+mn-ea"/>
              </a:rPr>
              <a:t>듣는 과정은 해결을 향한 진행의 첫 단계</a:t>
            </a:r>
          </a:p>
        </p:txBody>
      </p:sp>
    </p:spTree>
    <p:extLst>
      <p:ext uri="{BB962C8B-B14F-4D97-AF65-F5344CB8AC3E}">
        <p14:creationId xmlns:p14="http://schemas.microsoft.com/office/powerpoint/2010/main" val="9790388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"/>
          <p:cNvGrpSpPr/>
          <p:nvPr/>
        </p:nvGrpSpPr>
        <p:grpSpPr>
          <a:xfrm>
            <a:off x="918420" y="736979"/>
            <a:ext cx="6424605" cy="810466"/>
            <a:chOff x="918420" y="736979"/>
            <a:chExt cx="6424605" cy="810466"/>
          </a:xfrm>
        </p:grpSpPr>
        <p:sp>
          <p:nvSpPr>
            <p:cNvPr id="3" name="직사각형 2"/>
            <p:cNvSpPr/>
            <p:nvPr/>
          </p:nvSpPr>
          <p:spPr>
            <a:xfrm>
              <a:off x="918420" y="1421328"/>
              <a:ext cx="6424605" cy="126117"/>
            </a:xfrm>
            <a:prstGeom prst="rect">
              <a:avLst/>
            </a:prstGeom>
            <a:solidFill>
              <a:srgbClr val="9EB9C5"/>
            </a:solidFill>
            <a:ln>
              <a:solidFill>
                <a:srgbClr val="9EB9C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918420" y="736979"/>
              <a:ext cx="4909174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3600" dirty="0" smtClean="0">
                  <a:latin typeface="HY견고딕" panose="02030600000101010101" pitchFamily="18" charset="-127"/>
                  <a:ea typeface="HY견고딕" panose="02030600000101010101" pitchFamily="18" charset="-127"/>
                </a:rPr>
                <a:t>치   </a:t>
              </a:r>
              <a:r>
                <a:rPr lang="ko-KR" altLang="en-US" sz="3600" dirty="0" err="1" smtClean="0">
                  <a:latin typeface="HY견고딕" panose="02030600000101010101" pitchFamily="18" charset="-127"/>
                  <a:ea typeface="HY견고딕" panose="02030600000101010101" pitchFamily="18" charset="-127"/>
                </a:rPr>
                <a:t>료</a:t>
              </a:r>
              <a:endParaRPr lang="ko-KR" altLang="en-US" sz="3600" dirty="0">
                <a:latin typeface="HY견고딕" panose="02030600000101010101" pitchFamily="18" charset="-127"/>
                <a:ea typeface="HY견고딕" panose="02030600000101010101" pitchFamily="18" charset="-127"/>
              </a:endParaRPr>
            </a:p>
          </p:txBody>
        </p:sp>
      </p:grpSp>
      <p:sp>
        <p:nvSpPr>
          <p:cNvPr id="5" name="직사각형 4"/>
          <p:cNvSpPr/>
          <p:nvPr/>
        </p:nvSpPr>
        <p:spPr>
          <a:xfrm>
            <a:off x="850179" y="1527749"/>
            <a:ext cx="10354631" cy="40626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lnSpc>
                <a:spcPct val="150000"/>
              </a:lnSpc>
            </a:pPr>
            <a:r>
              <a:rPr lang="en-US" altLang="ko-KR" sz="3200" b="1" dirty="0" smtClean="0">
                <a:latin typeface="+mn-ea"/>
              </a:rPr>
              <a:t>14</a:t>
            </a:r>
            <a:r>
              <a:rPr lang="en-US" altLang="ko-KR" sz="3200" b="1" dirty="0">
                <a:latin typeface="+mn-ea"/>
              </a:rPr>
              <a:t>) </a:t>
            </a:r>
            <a:r>
              <a:rPr lang="ko-KR" altLang="en-US" sz="3200" b="1" dirty="0">
                <a:latin typeface="+mn-ea"/>
              </a:rPr>
              <a:t>보호자</a:t>
            </a:r>
          </a:p>
          <a:p>
            <a:pPr marL="457200" indent="-457200" fontAlgn="base">
              <a:lnSpc>
                <a:spcPct val="150000"/>
              </a:lnSpc>
              <a:buFontTx/>
              <a:buChar char="-"/>
            </a:pPr>
            <a:r>
              <a:rPr lang="ko-KR" altLang="en-US" sz="2800" b="1" dirty="0" smtClean="0">
                <a:solidFill>
                  <a:srgbClr val="3F3F3F"/>
                </a:solidFill>
                <a:latin typeface="+mn-ea"/>
              </a:rPr>
              <a:t>방  법 </a:t>
            </a:r>
            <a:r>
              <a:rPr lang="en-US" altLang="ko-KR" sz="2800" b="1" dirty="0">
                <a:solidFill>
                  <a:srgbClr val="3F3F3F"/>
                </a:solidFill>
                <a:latin typeface="+mn-ea"/>
              </a:rPr>
              <a:t>: </a:t>
            </a:r>
            <a:r>
              <a:rPr lang="ko-KR" altLang="en-US" sz="2800" b="1" dirty="0">
                <a:solidFill>
                  <a:srgbClr val="3F3F3F"/>
                </a:solidFill>
                <a:latin typeface="+mn-ea"/>
              </a:rPr>
              <a:t>스트레스를 관찰하고 </a:t>
            </a:r>
            <a:r>
              <a:rPr lang="ko-KR" altLang="en-US" sz="2800" b="1" dirty="0" err="1">
                <a:solidFill>
                  <a:srgbClr val="3F3F3F"/>
                </a:solidFill>
                <a:latin typeface="+mn-ea"/>
              </a:rPr>
              <a:t>지료에</a:t>
            </a:r>
            <a:r>
              <a:rPr lang="ko-KR" altLang="en-US" sz="2800" b="1" dirty="0">
                <a:solidFill>
                  <a:srgbClr val="3F3F3F"/>
                </a:solidFill>
                <a:latin typeface="+mn-ea"/>
              </a:rPr>
              <a:t> 참여하여 적절한 </a:t>
            </a:r>
            <a:r>
              <a:rPr lang="ko-KR" altLang="en-US" sz="2800" b="1" dirty="0" smtClean="0">
                <a:solidFill>
                  <a:srgbClr val="3F3F3F"/>
                </a:solidFill>
                <a:latin typeface="+mn-ea"/>
              </a:rPr>
              <a:t>관리</a:t>
            </a:r>
            <a:endParaRPr lang="en-US" altLang="ko-KR" sz="2800" b="1" dirty="0" smtClean="0">
              <a:solidFill>
                <a:srgbClr val="3F3F3F"/>
              </a:solidFill>
              <a:latin typeface="+mn-ea"/>
            </a:endParaRPr>
          </a:p>
          <a:p>
            <a:pPr fontAlgn="base">
              <a:lnSpc>
                <a:spcPct val="150000"/>
              </a:lnSpc>
            </a:pPr>
            <a:r>
              <a:rPr lang="en-US" altLang="ko-KR" sz="2800" b="1" dirty="0" smtClean="0">
                <a:solidFill>
                  <a:srgbClr val="3F3F3F"/>
                </a:solidFill>
                <a:latin typeface="+mn-ea"/>
              </a:rPr>
              <a:t>              </a:t>
            </a:r>
            <a:r>
              <a:rPr lang="ko-KR" altLang="en-US" sz="2800" b="1" dirty="0" smtClean="0">
                <a:solidFill>
                  <a:srgbClr val="3F3F3F"/>
                </a:solidFill>
                <a:latin typeface="+mn-ea"/>
              </a:rPr>
              <a:t>기술을 </a:t>
            </a:r>
            <a:r>
              <a:rPr lang="ko-KR" altLang="en-US" sz="2800" b="1" dirty="0">
                <a:solidFill>
                  <a:srgbClr val="3F3F3F"/>
                </a:solidFill>
                <a:latin typeface="+mn-ea"/>
              </a:rPr>
              <a:t>배운다</a:t>
            </a:r>
            <a:r>
              <a:rPr lang="en-US" altLang="ko-KR" sz="2800" b="1" dirty="0">
                <a:solidFill>
                  <a:srgbClr val="3F3F3F"/>
                </a:solidFill>
                <a:latin typeface="+mn-ea"/>
              </a:rPr>
              <a:t>.</a:t>
            </a:r>
          </a:p>
          <a:p>
            <a:pPr fontAlgn="base">
              <a:lnSpc>
                <a:spcPct val="150000"/>
              </a:lnSpc>
            </a:pPr>
            <a:r>
              <a:rPr lang="en-US" altLang="ko-KR" sz="2800" b="1" dirty="0">
                <a:solidFill>
                  <a:srgbClr val="3F3F3F"/>
                </a:solidFill>
                <a:latin typeface="+mn-ea"/>
              </a:rPr>
              <a:t>- </a:t>
            </a:r>
            <a:r>
              <a:rPr lang="en-US" altLang="ko-KR" sz="2800" b="1" dirty="0" smtClean="0">
                <a:solidFill>
                  <a:srgbClr val="3F3F3F"/>
                </a:solidFill>
                <a:latin typeface="+mn-ea"/>
              </a:rPr>
              <a:t> </a:t>
            </a:r>
            <a:r>
              <a:rPr lang="ko-KR" altLang="en-US" sz="2800" b="1" dirty="0" smtClean="0">
                <a:solidFill>
                  <a:srgbClr val="3F3F3F"/>
                </a:solidFill>
                <a:latin typeface="+mn-ea"/>
              </a:rPr>
              <a:t>효  과 </a:t>
            </a:r>
            <a:endParaRPr lang="ko-KR" altLang="en-US" sz="2800" b="1" dirty="0">
              <a:solidFill>
                <a:srgbClr val="3F3F3F"/>
              </a:solidFill>
              <a:latin typeface="+mn-ea"/>
            </a:endParaRPr>
          </a:p>
          <a:p>
            <a:pPr fontAlgn="base">
              <a:lnSpc>
                <a:spcPct val="150000"/>
              </a:lnSpc>
            </a:pPr>
            <a:r>
              <a:rPr lang="ko-KR" altLang="en-US" sz="2800" b="1" dirty="0">
                <a:solidFill>
                  <a:srgbClr val="3F3F3F"/>
                </a:solidFill>
                <a:latin typeface="+mn-ea"/>
              </a:rPr>
              <a:t>  </a:t>
            </a:r>
            <a:r>
              <a:rPr lang="en-US" altLang="ko-KR" sz="2800" b="1" dirty="0">
                <a:solidFill>
                  <a:srgbClr val="3F3F3F"/>
                </a:solidFill>
                <a:latin typeface="+mn-ea"/>
              </a:rPr>
              <a:t>‧ </a:t>
            </a:r>
            <a:r>
              <a:rPr lang="ko-KR" altLang="en-US" sz="2800" b="1" dirty="0">
                <a:solidFill>
                  <a:srgbClr val="3F3F3F"/>
                </a:solidFill>
                <a:latin typeface="+mn-ea"/>
              </a:rPr>
              <a:t>지지 </a:t>
            </a:r>
            <a:r>
              <a:rPr lang="en-US" altLang="ko-KR" sz="2800" b="1" dirty="0">
                <a:solidFill>
                  <a:srgbClr val="3F3F3F"/>
                </a:solidFill>
                <a:latin typeface="+mn-ea"/>
              </a:rPr>
              <a:t>: </a:t>
            </a:r>
            <a:r>
              <a:rPr lang="ko-KR" altLang="en-US" sz="2800" b="1" dirty="0">
                <a:solidFill>
                  <a:srgbClr val="3F3F3F"/>
                </a:solidFill>
                <a:latin typeface="+mn-ea"/>
              </a:rPr>
              <a:t>스트레스와 행동치료에 지지제공</a:t>
            </a:r>
          </a:p>
          <a:p>
            <a:pPr fontAlgn="base">
              <a:lnSpc>
                <a:spcPct val="150000"/>
              </a:lnSpc>
            </a:pPr>
            <a:r>
              <a:rPr lang="ko-KR" altLang="en-US" sz="2800" b="1" dirty="0">
                <a:solidFill>
                  <a:srgbClr val="3F3F3F"/>
                </a:solidFill>
                <a:latin typeface="+mn-ea"/>
              </a:rPr>
              <a:t>  </a:t>
            </a:r>
            <a:r>
              <a:rPr lang="en-US" altLang="ko-KR" sz="2800" b="1" dirty="0">
                <a:solidFill>
                  <a:srgbClr val="3F3F3F"/>
                </a:solidFill>
                <a:latin typeface="+mn-ea"/>
              </a:rPr>
              <a:t>‧ </a:t>
            </a:r>
            <a:r>
              <a:rPr lang="ko-KR" altLang="en-US" sz="2800" b="1" dirty="0">
                <a:solidFill>
                  <a:srgbClr val="3F3F3F"/>
                </a:solidFill>
                <a:latin typeface="+mn-ea"/>
              </a:rPr>
              <a:t>일관성 </a:t>
            </a:r>
            <a:r>
              <a:rPr lang="en-US" altLang="ko-KR" sz="2800" b="1" dirty="0">
                <a:solidFill>
                  <a:srgbClr val="3F3F3F"/>
                </a:solidFill>
                <a:latin typeface="+mn-ea"/>
              </a:rPr>
              <a:t>: </a:t>
            </a:r>
            <a:r>
              <a:rPr lang="ko-KR" altLang="en-US" sz="2800" b="1" dirty="0">
                <a:solidFill>
                  <a:srgbClr val="3F3F3F"/>
                </a:solidFill>
                <a:latin typeface="+mn-ea"/>
              </a:rPr>
              <a:t>행동치료의 일관성으로 행동치료의 효과를 높인다</a:t>
            </a:r>
            <a:r>
              <a:rPr lang="en-US" altLang="ko-KR" sz="2800" b="1" dirty="0">
                <a:solidFill>
                  <a:srgbClr val="3F3F3F"/>
                </a:solidFill>
                <a:latin typeface="+mn-ea"/>
              </a:rPr>
              <a:t>.</a:t>
            </a:r>
            <a:endParaRPr lang="ko-KR" altLang="en-US" sz="2800" b="1" dirty="0">
              <a:solidFill>
                <a:srgbClr val="3F3F3F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9790388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그룹 18"/>
          <p:cNvGrpSpPr/>
          <p:nvPr/>
        </p:nvGrpSpPr>
        <p:grpSpPr>
          <a:xfrm>
            <a:off x="1035328" y="2219722"/>
            <a:ext cx="3181830" cy="4059664"/>
            <a:chOff x="212368" y="2891971"/>
            <a:chExt cx="3181830" cy="4059664"/>
          </a:xfrm>
        </p:grpSpPr>
        <p:sp>
          <p:nvSpPr>
            <p:cNvPr id="2" name="타원 1"/>
            <p:cNvSpPr/>
            <p:nvPr/>
          </p:nvSpPr>
          <p:spPr>
            <a:xfrm>
              <a:off x="1214091" y="2891971"/>
              <a:ext cx="1074057" cy="1074057"/>
            </a:xfrm>
            <a:prstGeom prst="ellipse">
              <a:avLst/>
            </a:prstGeom>
            <a:solidFill>
              <a:schemeClr val="bg1"/>
            </a:solidFill>
            <a:ln w="57150">
              <a:solidFill>
                <a:srgbClr val="9EB9C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b="1" dirty="0" smtClean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rgbClr val="3F3F3F"/>
                  </a:solidFill>
                  <a:latin typeface="Arial Rounded MT Bold" panose="020F0704030504030204" pitchFamily="34" charset="0"/>
                  <a:cs typeface="Arial" panose="020B0604020202020204" pitchFamily="34" charset="0"/>
                </a:rPr>
                <a:t>A</a:t>
              </a:r>
              <a:endParaRPr lang="ko-KR" altLang="en-US" b="1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rgbClr val="3F3F3F"/>
                </a:solidFill>
                <a:latin typeface="Arial Rounded MT Bold" panose="020F070403050403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" name="직사각형 2"/>
            <p:cNvSpPr/>
            <p:nvPr/>
          </p:nvSpPr>
          <p:spPr>
            <a:xfrm>
              <a:off x="212368" y="5012643"/>
              <a:ext cx="3181830" cy="193899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indent="-342900">
                <a:buAutoNum type="arabicParenR"/>
              </a:pPr>
              <a:r>
                <a:rPr lang="ko-KR" altLang="en-US" sz="1500" b="1" dirty="0" smtClean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rgbClr val="3F3F3F"/>
                  </a:solidFill>
                  <a:latin typeface="Arial Rounded MT Bold" panose="020F0704030504030204" pitchFamily="34" charset="0"/>
                  <a:cs typeface="Arial" panose="020B0604020202020204" pitchFamily="34" charset="0"/>
                </a:rPr>
                <a:t>사고 기억이 </a:t>
              </a:r>
              <a:r>
                <a:rPr lang="en-US" altLang="ko-KR" sz="1500" b="1" dirty="0" smtClean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rgbClr val="3F3F3F"/>
                  </a:solidFill>
                  <a:latin typeface="Arial Rounded MT Bold" panose="020F0704030504030204" pitchFamily="34" charset="0"/>
                  <a:cs typeface="Arial" panose="020B0604020202020204" pitchFamily="34" charset="0"/>
                </a:rPr>
                <a:t>flash back</a:t>
              </a:r>
            </a:p>
            <a:p>
              <a:pPr marL="342900" indent="-342900">
                <a:buAutoNum type="arabicParenR"/>
              </a:pPr>
              <a:r>
                <a:rPr lang="en-US" altLang="ko-KR" sz="1500" b="1" dirty="0" smtClean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rgbClr val="3F3F3F"/>
                  </a:solidFill>
                  <a:latin typeface="Arial Rounded MT Bold" panose="020F0704030504030204" pitchFamily="34" charset="0"/>
                  <a:cs typeface="Arial" panose="020B0604020202020204" pitchFamily="34" charset="0"/>
                </a:rPr>
                <a:t> </a:t>
              </a:r>
              <a:r>
                <a:rPr lang="ko-KR" altLang="en-US" sz="1500" b="1" dirty="0" smtClean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rgbClr val="3F3F3F"/>
                  </a:solidFill>
                  <a:latin typeface="Arial Rounded MT Bold" panose="020F0704030504030204" pitchFamily="34" charset="0"/>
                  <a:cs typeface="Arial" panose="020B0604020202020204" pitchFamily="34" charset="0"/>
                </a:rPr>
                <a:t>꿈에 상황이 나타난다</a:t>
              </a:r>
              <a:r>
                <a:rPr lang="en-US" altLang="ko-KR" sz="1500" b="1" dirty="0" smtClean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rgbClr val="3F3F3F"/>
                  </a:solidFill>
                  <a:latin typeface="Arial Rounded MT Bold" panose="020F0704030504030204" pitchFamily="34" charset="0"/>
                  <a:cs typeface="Arial" panose="020B0604020202020204" pitchFamily="34" charset="0"/>
                </a:rPr>
                <a:t>.</a:t>
              </a:r>
            </a:p>
            <a:p>
              <a:pPr marL="342900" indent="-342900">
                <a:buAutoNum type="arabicParenR"/>
              </a:pPr>
              <a:r>
                <a:rPr lang="ko-KR" altLang="en-US" sz="1500" b="1" dirty="0" smtClean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rgbClr val="3F3F3F"/>
                  </a:solidFill>
                  <a:latin typeface="Arial Rounded MT Bold" panose="020F0704030504030204" pitchFamily="34" charset="0"/>
                  <a:cs typeface="Arial" panose="020B0604020202020204" pitchFamily="34" charset="0"/>
                </a:rPr>
                <a:t>다시 사고가 나는 것 </a:t>
              </a:r>
              <a:r>
                <a:rPr lang="ko-KR" altLang="en-US" sz="1500" b="1" dirty="0" err="1" smtClean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rgbClr val="3F3F3F"/>
                  </a:solidFill>
                  <a:latin typeface="Arial Rounded MT Bold" panose="020F0704030504030204" pitchFamily="34" charset="0"/>
                  <a:cs typeface="Arial" panose="020B0604020202020204" pitchFamily="34" charset="0"/>
                </a:rPr>
                <a:t>처럼</a:t>
              </a:r>
              <a:r>
                <a:rPr lang="ko-KR" altLang="en-US" sz="1500" b="1" dirty="0" smtClean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rgbClr val="3F3F3F"/>
                  </a:solidFill>
                  <a:latin typeface="Arial Rounded MT Bold" panose="020F0704030504030204" pitchFamily="34" charset="0"/>
                  <a:cs typeface="Arial" panose="020B0604020202020204" pitchFamily="34" charset="0"/>
                </a:rPr>
                <a:t> 행동하고 느낌</a:t>
              </a:r>
              <a:endParaRPr lang="en-US" altLang="ko-KR" sz="1500" b="1" dirty="0" smtClean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rgbClr val="3F3F3F"/>
                </a:solidFill>
                <a:latin typeface="Arial Rounded MT Bold" panose="020F0704030504030204" pitchFamily="34" charset="0"/>
                <a:cs typeface="Arial" panose="020B0604020202020204" pitchFamily="34" charset="0"/>
              </a:endParaRPr>
            </a:p>
            <a:p>
              <a:pPr marL="342900" indent="-342900">
                <a:buAutoNum type="arabicParenR"/>
              </a:pPr>
              <a:r>
                <a:rPr lang="ko-KR" altLang="en-US" sz="1500" b="1" dirty="0" smtClean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rgbClr val="3F3F3F"/>
                  </a:solidFill>
                  <a:latin typeface="Arial Rounded MT Bold" panose="020F0704030504030204" pitchFamily="34" charset="0"/>
                  <a:cs typeface="Arial" panose="020B0604020202020204" pitchFamily="34" charset="0"/>
                </a:rPr>
                <a:t>사고를 회상하면 심리적  고통</a:t>
              </a:r>
              <a:endParaRPr lang="en-US" altLang="ko-KR" sz="1500" b="1" dirty="0" smtClean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rgbClr val="3F3F3F"/>
                </a:solidFill>
                <a:latin typeface="Arial Rounded MT Bold" panose="020F0704030504030204" pitchFamily="34" charset="0"/>
                <a:cs typeface="Arial" panose="020B0604020202020204" pitchFamily="34" charset="0"/>
              </a:endParaRPr>
            </a:p>
            <a:p>
              <a:pPr marL="342900" indent="-342900">
                <a:buAutoNum type="arabicParenR"/>
              </a:pPr>
              <a:r>
                <a:rPr lang="ko-KR" altLang="en-US" sz="1500" b="1" dirty="0" smtClean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rgbClr val="3F3F3F"/>
                  </a:solidFill>
                  <a:latin typeface="Arial Rounded MT Bold" panose="020F0704030504030204" pitchFamily="34" charset="0"/>
                  <a:cs typeface="Arial" panose="020B0604020202020204" pitchFamily="34" charset="0"/>
                </a:rPr>
                <a:t>사고를 회상하면 신체적 증상 발생</a:t>
              </a:r>
              <a:endParaRPr lang="en-US" altLang="ko-KR" sz="1500" b="1" dirty="0" smtClean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rgbClr val="3F3F3F"/>
                </a:solidFill>
                <a:latin typeface="Arial Rounded MT Bold" panose="020F0704030504030204" pitchFamily="34" charset="0"/>
                <a:cs typeface="Arial" panose="020B0604020202020204" pitchFamily="34" charset="0"/>
              </a:endParaRPr>
            </a:p>
            <a:p>
              <a:pPr algn="ctr"/>
              <a:endParaRPr lang="en-US" altLang="ko-KR" sz="1500" dirty="0" smtClean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bg2">
                    <a:lumMod val="25000"/>
                  </a:schemeClr>
                </a:solidFill>
                <a:latin typeface="Arial Rounded MT Bold" panose="020F070403050403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" name="직사각형 3"/>
            <p:cNvSpPr/>
            <p:nvPr/>
          </p:nvSpPr>
          <p:spPr>
            <a:xfrm>
              <a:off x="240245" y="4103773"/>
              <a:ext cx="2976028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2000" b="1" dirty="0" smtClean="0">
                  <a:ln>
                    <a:solidFill>
                      <a:schemeClr val="bg1">
                        <a:alpha val="0"/>
                      </a:schemeClr>
                    </a:solidFill>
                  </a:ln>
                  <a:latin typeface="Arial Rounded MT Bold" panose="020F0704030504030204" pitchFamily="34" charset="0"/>
                  <a:cs typeface="Arial" panose="020B0604020202020204" pitchFamily="34" charset="0"/>
                </a:rPr>
                <a:t>반복 증상이 한가지 이상 나타나는 경우</a:t>
              </a:r>
              <a:endParaRPr lang="ko-KR" altLang="en-US" sz="2000" b="1" dirty="0">
                <a:ln>
                  <a:solidFill>
                    <a:schemeClr val="bg1">
                      <a:alpha val="0"/>
                    </a:schemeClr>
                  </a:solidFill>
                </a:ln>
                <a:latin typeface="Arial Rounded MT Bold" panose="020F070403050403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20" name="그룹 19"/>
          <p:cNvGrpSpPr/>
          <p:nvPr/>
        </p:nvGrpSpPr>
        <p:grpSpPr>
          <a:xfrm>
            <a:off x="4449963" y="2256651"/>
            <a:ext cx="3234519" cy="4230485"/>
            <a:chOff x="123854" y="2851027"/>
            <a:chExt cx="3234519" cy="4230485"/>
          </a:xfrm>
        </p:grpSpPr>
        <p:sp>
          <p:nvSpPr>
            <p:cNvPr id="21" name="타원 20"/>
            <p:cNvSpPr/>
            <p:nvPr/>
          </p:nvSpPr>
          <p:spPr>
            <a:xfrm>
              <a:off x="1214091" y="2851027"/>
              <a:ext cx="1074057" cy="1074057"/>
            </a:xfrm>
            <a:prstGeom prst="ellipse">
              <a:avLst/>
            </a:prstGeom>
            <a:solidFill>
              <a:schemeClr val="bg1"/>
            </a:solidFill>
            <a:ln w="57150">
              <a:solidFill>
                <a:srgbClr val="9EB9C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b="1" dirty="0" smtClean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rgbClr val="3F3F3F"/>
                  </a:solidFill>
                  <a:latin typeface="Arial Rounded MT Bold" panose="020F0704030504030204" pitchFamily="34" charset="0"/>
                  <a:cs typeface="Arial" panose="020B0604020202020204" pitchFamily="34" charset="0"/>
                </a:rPr>
                <a:t>B</a:t>
              </a:r>
              <a:endParaRPr lang="ko-KR" altLang="en-US" b="1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rgbClr val="3F3F3F"/>
                </a:solidFill>
                <a:latin typeface="Arial Rounded MT Bold" panose="020F070403050403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2" name="직사각형 21"/>
            <p:cNvSpPr/>
            <p:nvPr/>
          </p:nvSpPr>
          <p:spPr>
            <a:xfrm>
              <a:off x="123854" y="4911687"/>
              <a:ext cx="3234519" cy="21698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500" b="1" dirty="0" smtClean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bg2">
                      <a:lumMod val="25000"/>
                    </a:schemeClr>
                  </a:solidFill>
                  <a:latin typeface="Arial Rounded MT Bold" panose="020F0704030504030204" pitchFamily="34" charset="0"/>
                  <a:cs typeface="Arial" panose="020B0604020202020204" pitchFamily="34" charset="0"/>
                </a:rPr>
                <a:t>1)</a:t>
              </a:r>
              <a:r>
                <a:rPr lang="ko-KR" altLang="en-US" sz="1500" b="1" dirty="0" smtClean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bg2">
                      <a:lumMod val="25000"/>
                    </a:schemeClr>
                  </a:solidFill>
                  <a:latin typeface="Arial Rounded MT Bold" panose="020F0704030504030204" pitchFamily="34" charset="0"/>
                  <a:cs typeface="Arial" panose="020B0604020202020204" pitchFamily="34" charset="0"/>
                </a:rPr>
                <a:t>사고 관련 생각</a:t>
              </a:r>
              <a:r>
                <a:rPr lang="en-US" altLang="ko-KR" sz="1500" b="1" dirty="0" smtClean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bg2">
                      <a:lumMod val="25000"/>
                    </a:schemeClr>
                  </a:solidFill>
                  <a:latin typeface="Arial Rounded MT Bold" panose="020F0704030504030204" pitchFamily="34" charset="0"/>
                  <a:cs typeface="Arial" panose="020B0604020202020204" pitchFamily="34" charset="0"/>
                </a:rPr>
                <a:t>, </a:t>
              </a:r>
              <a:r>
                <a:rPr lang="ko-KR" altLang="en-US" sz="1500" b="1" dirty="0" smtClean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bg2">
                      <a:lumMod val="25000"/>
                    </a:schemeClr>
                  </a:solidFill>
                  <a:latin typeface="Arial Rounded MT Bold" panose="020F0704030504030204" pitchFamily="34" charset="0"/>
                  <a:cs typeface="Arial" panose="020B0604020202020204" pitchFamily="34" charset="0"/>
                </a:rPr>
                <a:t>느낌</a:t>
              </a:r>
              <a:r>
                <a:rPr lang="en-US" altLang="ko-KR" sz="1500" b="1" dirty="0" smtClean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bg2">
                      <a:lumMod val="25000"/>
                    </a:schemeClr>
                  </a:solidFill>
                  <a:latin typeface="Arial Rounded MT Bold" panose="020F0704030504030204" pitchFamily="34" charset="0"/>
                  <a:cs typeface="Arial" panose="020B0604020202020204" pitchFamily="34" charset="0"/>
                </a:rPr>
                <a:t>, </a:t>
              </a:r>
              <a:r>
                <a:rPr lang="ko-KR" altLang="en-US" sz="1500" b="1" dirty="0" smtClean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bg2">
                      <a:lumMod val="25000"/>
                    </a:schemeClr>
                  </a:solidFill>
                  <a:latin typeface="Arial Rounded MT Bold" panose="020F0704030504030204" pitchFamily="34" charset="0"/>
                  <a:cs typeface="Arial" panose="020B0604020202020204" pitchFamily="34" charset="0"/>
                </a:rPr>
                <a:t>대화회피</a:t>
              </a:r>
              <a:endParaRPr lang="en-US" altLang="ko-KR" sz="1500" b="1" dirty="0" smtClean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bg2">
                    <a:lumMod val="25000"/>
                  </a:schemeClr>
                </a:solidFill>
                <a:latin typeface="Arial Rounded MT Bold" panose="020F0704030504030204" pitchFamily="34" charset="0"/>
                <a:cs typeface="Arial" panose="020B0604020202020204" pitchFamily="34" charset="0"/>
              </a:endParaRPr>
            </a:p>
            <a:p>
              <a:r>
                <a:rPr lang="en-US" altLang="ko-KR" sz="1500" b="1" dirty="0" smtClean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bg2">
                      <a:lumMod val="25000"/>
                    </a:schemeClr>
                  </a:solidFill>
                  <a:latin typeface="Arial Rounded MT Bold" panose="020F0704030504030204" pitchFamily="34" charset="0"/>
                  <a:cs typeface="Arial" panose="020B0604020202020204" pitchFamily="34" charset="0"/>
                </a:rPr>
                <a:t>2) </a:t>
              </a:r>
              <a:r>
                <a:rPr lang="ko-KR" altLang="en-US" sz="1500" b="1" dirty="0" smtClean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bg2">
                      <a:lumMod val="25000"/>
                    </a:schemeClr>
                  </a:solidFill>
                  <a:latin typeface="Arial Rounded MT Bold" panose="020F0704030504030204" pitchFamily="34" charset="0"/>
                  <a:cs typeface="Arial" panose="020B0604020202020204" pitchFamily="34" charset="0"/>
                </a:rPr>
                <a:t>사고 관련 활동</a:t>
              </a:r>
              <a:r>
                <a:rPr lang="en-US" altLang="ko-KR" sz="1500" b="1" dirty="0" smtClean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bg2">
                      <a:lumMod val="25000"/>
                    </a:schemeClr>
                  </a:solidFill>
                  <a:latin typeface="Arial Rounded MT Bold" panose="020F0704030504030204" pitchFamily="34" charset="0"/>
                  <a:cs typeface="Arial" panose="020B0604020202020204" pitchFamily="34" charset="0"/>
                </a:rPr>
                <a:t>, </a:t>
              </a:r>
              <a:r>
                <a:rPr lang="ko-KR" altLang="en-US" sz="1500" b="1" dirty="0" smtClean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bg2">
                      <a:lumMod val="25000"/>
                    </a:schemeClr>
                  </a:solidFill>
                  <a:latin typeface="Arial Rounded MT Bold" panose="020F0704030504030204" pitchFamily="34" charset="0"/>
                  <a:cs typeface="Arial" panose="020B0604020202020204" pitchFamily="34" charset="0"/>
                </a:rPr>
                <a:t>장소</a:t>
              </a:r>
              <a:r>
                <a:rPr lang="en-US" altLang="ko-KR" sz="1500" b="1" dirty="0" smtClean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bg2">
                      <a:lumMod val="25000"/>
                    </a:schemeClr>
                  </a:solidFill>
                  <a:latin typeface="Arial Rounded MT Bold" panose="020F0704030504030204" pitchFamily="34" charset="0"/>
                  <a:cs typeface="Arial" panose="020B0604020202020204" pitchFamily="34" charset="0"/>
                </a:rPr>
                <a:t>, </a:t>
              </a:r>
              <a:r>
                <a:rPr lang="ko-KR" altLang="en-US" sz="1500" b="1" dirty="0" smtClean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bg2">
                      <a:lumMod val="25000"/>
                    </a:schemeClr>
                  </a:solidFill>
                  <a:latin typeface="Arial Rounded MT Bold" panose="020F0704030504030204" pitchFamily="34" charset="0"/>
                  <a:cs typeface="Arial" panose="020B0604020202020204" pitchFamily="34" charset="0"/>
                </a:rPr>
                <a:t>인물 회피</a:t>
              </a:r>
              <a:endParaRPr lang="en-US" altLang="ko-KR" sz="1500" b="1" dirty="0" smtClean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bg2">
                    <a:lumMod val="25000"/>
                  </a:schemeClr>
                </a:solidFill>
                <a:latin typeface="Arial Rounded MT Bold" panose="020F0704030504030204" pitchFamily="34" charset="0"/>
                <a:cs typeface="Arial" panose="020B0604020202020204" pitchFamily="34" charset="0"/>
              </a:endParaRPr>
            </a:p>
            <a:p>
              <a:r>
                <a:rPr lang="en-US" altLang="ko-KR" sz="1500" b="1" dirty="0" smtClean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bg2">
                      <a:lumMod val="25000"/>
                    </a:schemeClr>
                  </a:solidFill>
                  <a:latin typeface="Arial Rounded MT Bold" panose="020F0704030504030204" pitchFamily="34" charset="0"/>
                  <a:cs typeface="Arial" panose="020B0604020202020204" pitchFamily="34" charset="0"/>
                </a:rPr>
                <a:t>3) </a:t>
              </a:r>
              <a:r>
                <a:rPr lang="ko-KR" altLang="en-US" sz="1500" b="1" dirty="0" smtClean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bg2">
                      <a:lumMod val="25000"/>
                    </a:schemeClr>
                  </a:solidFill>
                  <a:latin typeface="Arial Rounded MT Bold" panose="020F0704030504030204" pitchFamily="34" charset="0"/>
                  <a:cs typeface="Arial" panose="020B0604020202020204" pitchFamily="34" charset="0"/>
                </a:rPr>
                <a:t>사고의 중요 부분을 떠올리기 두</a:t>
              </a:r>
              <a:endParaRPr lang="en-US" altLang="ko-KR" sz="1500" b="1" dirty="0" smtClean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bg2">
                    <a:lumMod val="25000"/>
                  </a:schemeClr>
                </a:solidFill>
                <a:latin typeface="Arial Rounded MT Bold" panose="020F0704030504030204" pitchFamily="34" charset="0"/>
                <a:cs typeface="Arial" panose="020B0604020202020204" pitchFamily="34" charset="0"/>
              </a:endParaRPr>
            </a:p>
            <a:p>
              <a:r>
                <a:rPr lang="en-US" altLang="ko-KR" sz="1500" b="1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bg2">
                      <a:lumMod val="25000"/>
                    </a:schemeClr>
                  </a:solidFill>
                  <a:latin typeface="Arial Rounded MT Bold" panose="020F0704030504030204" pitchFamily="34" charset="0"/>
                  <a:cs typeface="Arial" panose="020B0604020202020204" pitchFamily="34" charset="0"/>
                </a:rPr>
                <a:t> </a:t>
              </a:r>
              <a:r>
                <a:rPr lang="en-US" altLang="ko-KR" sz="1500" b="1" dirty="0" smtClean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bg2">
                      <a:lumMod val="25000"/>
                    </a:schemeClr>
                  </a:solidFill>
                  <a:latin typeface="Arial Rounded MT Bold" panose="020F0704030504030204" pitchFamily="34" charset="0"/>
                  <a:cs typeface="Arial" panose="020B0604020202020204" pitchFamily="34" charset="0"/>
                </a:rPr>
                <a:t>  </a:t>
              </a:r>
              <a:r>
                <a:rPr lang="ko-KR" altLang="en-US" sz="1500" b="1" dirty="0" err="1" smtClean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bg2">
                      <a:lumMod val="25000"/>
                    </a:schemeClr>
                  </a:solidFill>
                  <a:latin typeface="Arial Rounded MT Bold" panose="020F0704030504030204" pitchFamily="34" charset="0"/>
                  <a:cs typeface="Arial" panose="020B0604020202020204" pitchFamily="34" charset="0"/>
                </a:rPr>
                <a:t>려움</a:t>
              </a:r>
              <a:endParaRPr lang="en-US" altLang="ko-KR" sz="1500" b="1" dirty="0" smtClean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bg2">
                    <a:lumMod val="25000"/>
                  </a:schemeClr>
                </a:solidFill>
                <a:latin typeface="Arial Rounded MT Bold" panose="020F0704030504030204" pitchFamily="34" charset="0"/>
                <a:cs typeface="Arial" panose="020B0604020202020204" pitchFamily="34" charset="0"/>
              </a:endParaRPr>
            </a:p>
            <a:p>
              <a:r>
                <a:rPr lang="en-US" altLang="ko-KR" sz="1500" b="1" dirty="0" smtClean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bg2">
                      <a:lumMod val="25000"/>
                    </a:schemeClr>
                  </a:solidFill>
                  <a:latin typeface="Arial Rounded MT Bold" panose="020F0704030504030204" pitchFamily="34" charset="0"/>
                  <a:cs typeface="Arial" panose="020B0604020202020204" pitchFamily="34" charset="0"/>
                </a:rPr>
                <a:t>4) </a:t>
              </a:r>
              <a:r>
                <a:rPr lang="ko-KR" altLang="en-US" sz="1500" b="1" dirty="0" smtClean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bg2">
                      <a:lumMod val="25000"/>
                    </a:schemeClr>
                  </a:solidFill>
                  <a:latin typeface="Arial Rounded MT Bold" panose="020F0704030504030204" pitchFamily="34" charset="0"/>
                  <a:cs typeface="Arial" panose="020B0604020202020204" pitchFamily="34" charset="0"/>
                </a:rPr>
                <a:t>중요한 다른 활동에 대한 참석이</a:t>
              </a:r>
              <a:endParaRPr lang="en-US" altLang="ko-KR" sz="1500" b="1" dirty="0" smtClean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bg2">
                    <a:lumMod val="25000"/>
                  </a:schemeClr>
                </a:solidFill>
                <a:latin typeface="Arial Rounded MT Bold" panose="020F0704030504030204" pitchFamily="34" charset="0"/>
                <a:cs typeface="Arial" panose="020B0604020202020204" pitchFamily="34" charset="0"/>
              </a:endParaRPr>
            </a:p>
            <a:p>
              <a:r>
                <a:rPr lang="en-US" altLang="ko-KR" sz="1500" b="1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bg2">
                      <a:lumMod val="25000"/>
                    </a:schemeClr>
                  </a:solidFill>
                  <a:latin typeface="Arial Rounded MT Bold" panose="020F0704030504030204" pitchFamily="34" charset="0"/>
                  <a:cs typeface="Arial" panose="020B0604020202020204" pitchFamily="34" charset="0"/>
                </a:rPr>
                <a:t> </a:t>
              </a:r>
              <a:r>
                <a:rPr lang="en-US" altLang="ko-KR" sz="1500" b="1" dirty="0" smtClean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bg2">
                      <a:lumMod val="25000"/>
                    </a:schemeClr>
                  </a:solidFill>
                  <a:latin typeface="Arial Rounded MT Bold" panose="020F0704030504030204" pitchFamily="34" charset="0"/>
                  <a:cs typeface="Arial" panose="020B0604020202020204" pitchFamily="34" charset="0"/>
                </a:rPr>
                <a:t>  </a:t>
              </a:r>
              <a:r>
                <a:rPr lang="ko-KR" altLang="en-US" sz="1500" b="1" dirty="0" smtClean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bg2">
                      <a:lumMod val="25000"/>
                    </a:schemeClr>
                  </a:solidFill>
                  <a:latin typeface="Arial Rounded MT Bold" panose="020F0704030504030204" pitchFamily="34" charset="0"/>
                  <a:cs typeface="Arial" panose="020B0604020202020204" pitchFamily="34" charset="0"/>
                </a:rPr>
                <a:t>나 관심 저하</a:t>
              </a:r>
              <a:endParaRPr lang="en-US" altLang="ko-KR" sz="1500" b="1" dirty="0" smtClean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bg2">
                    <a:lumMod val="25000"/>
                  </a:schemeClr>
                </a:solidFill>
                <a:latin typeface="Arial Rounded MT Bold" panose="020F0704030504030204" pitchFamily="34" charset="0"/>
                <a:cs typeface="Arial" panose="020B0604020202020204" pitchFamily="34" charset="0"/>
              </a:endParaRPr>
            </a:p>
            <a:p>
              <a:r>
                <a:rPr lang="en-US" altLang="ko-KR" sz="1500" b="1" dirty="0" smtClean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bg2">
                      <a:lumMod val="25000"/>
                    </a:schemeClr>
                  </a:solidFill>
                  <a:latin typeface="Arial Rounded MT Bold" panose="020F0704030504030204" pitchFamily="34" charset="0"/>
                  <a:cs typeface="Arial" panose="020B0604020202020204" pitchFamily="34" charset="0"/>
                </a:rPr>
                <a:t>5) </a:t>
              </a:r>
              <a:r>
                <a:rPr lang="ko-KR" altLang="en-US" sz="1500" b="1" dirty="0" smtClean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bg2">
                      <a:lumMod val="25000"/>
                    </a:schemeClr>
                  </a:solidFill>
                  <a:latin typeface="Arial Rounded MT Bold" panose="020F0704030504030204" pitchFamily="34" charset="0"/>
                  <a:cs typeface="Arial" panose="020B0604020202020204" pitchFamily="34" charset="0"/>
                </a:rPr>
                <a:t>타인과의 거리감</a:t>
              </a:r>
              <a:endParaRPr lang="en-US" altLang="ko-KR" sz="1500" b="1" dirty="0" smtClean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bg2">
                    <a:lumMod val="25000"/>
                  </a:schemeClr>
                </a:solidFill>
                <a:latin typeface="Arial Rounded MT Bold" panose="020F0704030504030204" pitchFamily="34" charset="0"/>
                <a:cs typeface="Arial" panose="020B0604020202020204" pitchFamily="34" charset="0"/>
              </a:endParaRPr>
            </a:p>
            <a:p>
              <a:r>
                <a:rPr lang="en-US" altLang="ko-KR" sz="1500" b="1" dirty="0" smtClean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bg2">
                      <a:lumMod val="25000"/>
                    </a:schemeClr>
                  </a:solidFill>
                  <a:latin typeface="Arial Rounded MT Bold" panose="020F0704030504030204" pitchFamily="34" charset="0"/>
                  <a:cs typeface="Arial" panose="020B0604020202020204" pitchFamily="34" charset="0"/>
                </a:rPr>
                <a:t>6) </a:t>
              </a:r>
              <a:r>
                <a:rPr lang="ko-KR" altLang="en-US" sz="1500" b="1" dirty="0" smtClean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bg2">
                      <a:lumMod val="25000"/>
                    </a:schemeClr>
                  </a:solidFill>
                  <a:latin typeface="Arial Rounded MT Bold" panose="020F0704030504030204" pitchFamily="34" charset="0"/>
                  <a:cs typeface="Arial" panose="020B0604020202020204" pitchFamily="34" charset="0"/>
                </a:rPr>
                <a:t>감정 및 정서적 반응 억제</a:t>
              </a:r>
              <a:endParaRPr lang="en-US" altLang="ko-KR" sz="1500" b="1" dirty="0" smtClean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bg2">
                    <a:lumMod val="25000"/>
                  </a:schemeClr>
                </a:solidFill>
                <a:latin typeface="Arial Rounded MT Bold" panose="020F0704030504030204" pitchFamily="34" charset="0"/>
                <a:cs typeface="Arial" panose="020B0604020202020204" pitchFamily="34" charset="0"/>
              </a:endParaRPr>
            </a:p>
            <a:p>
              <a:r>
                <a:rPr lang="en-US" altLang="ko-KR" sz="1500" b="1" dirty="0" smtClean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bg2">
                      <a:lumMod val="25000"/>
                    </a:schemeClr>
                  </a:solidFill>
                  <a:latin typeface="Arial Rounded MT Bold" panose="020F0704030504030204" pitchFamily="34" charset="0"/>
                  <a:cs typeface="Arial" panose="020B0604020202020204" pitchFamily="34" charset="0"/>
                </a:rPr>
                <a:t>7) </a:t>
              </a:r>
              <a:r>
                <a:rPr lang="ko-KR" altLang="en-US" sz="1500" b="1" dirty="0" smtClean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bg2">
                      <a:lumMod val="25000"/>
                    </a:schemeClr>
                  </a:solidFill>
                  <a:latin typeface="Arial Rounded MT Bold" panose="020F0704030504030204" pitchFamily="34" charset="0"/>
                  <a:cs typeface="Arial" panose="020B0604020202020204" pitchFamily="34" charset="0"/>
                </a:rPr>
                <a:t>미래에 대한 불길한 생각</a:t>
              </a:r>
              <a:endParaRPr lang="en-US" altLang="ko-KR" sz="1500" b="1" dirty="0" smtClean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bg2">
                    <a:lumMod val="25000"/>
                  </a:schemeClr>
                </a:solidFill>
                <a:latin typeface="Arial Rounded MT Bold" panose="020F070403050403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3" name="직사각형 22"/>
            <p:cNvSpPr/>
            <p:nvPr/>
          </p:nvSpPr>
          <p:spPr>
            <a:xfrm>
              <a:off x="123854" y="4049181"/>
              <a:ext cx="3234519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2000" b="1" dirty="0" smtClean="0">
                  <a:ln>
                    <a:solidFill>
                      <a:schemeClr val="bg1">
                        <a:alpha val="0"/>
                      </a:schemeClr>
                    </a:solidFill>
                  </a:ln>
                  <a:latin typeface="Arial Rounded MT Bold" panose="020F0704030504030204" pitchFamily="34" charset="0"/>
                  <a:cs typeface="Arial" panose="020B0604020202020204" pitchFamily="34" charset="0"/>
                </a:rPr>
                <a:t>회피와 무감각 증상이 </a:t>
              </a:r>
              <a:endParaRPr lang="en-US" altLang="ko-KR" sz="2000" b="1" dirty="0" smtClean="0">
                <a:ln>
                  <a:solidFill>
                    <a:schemeClr val="bg1">
                      <a:alpha val="0"/>
                    </a:schemeClr>
                  </a:solidFill>
                </a:ln>
                <a:latin typeface="Arial Rounded MT Bold" panose="020F0704030504030204" pitchFamily="34" charset="0"/>
                <a:cs typeface="Arial" panose="020B0604020202020204" pitchFamily="34" charset="0"/>
              </a:endParaRPr>
            </a:p>
            <a:p>
              <a:pPr algn="ctr"/>
              <a:r>
                <a:rPr lang="ko-KR" altLang="en-US" sz="2000" b="1" dirty="0" smtClean="0">
                  <a:ln>
                    <a:solidFill>
                      <a:schemeClr val="bg1">
                        <a:alpha val="0"/>
                      </a:schemeClr>
                    </a:solidFill>
                  </a:ln>
                  <a:latin typeface="Arial Rounded MT Bold" panose="020F0704030504030204" pitchFamily="34" charset="0"/>
                  <a:cs typeface="Arial" panose="020B0604020202020204" pitchFamily="34" charset="0"/>
                </a:rPr>
                <a:t>세가지 이상 나타나는 경우</a:t>
              </a:r>
              <a:endParaRPr lang="ko-KR" altLang="en-US" sz="2000" b="1" dirty="0">
                <a:ln>
                  <a:solidFill>
                    <a:schemeClr val="bg1">
                      <a:alpha val="0"/>
                    </a:schemeClr>
                  </a:solidFill>
                </a:ln>
                <a:latin typeface="Arial Rounded MT Bold" panose="020F070403050403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24" name="그룹 23"/>
          <p:cNvGrpSpPr/>
          <p:nvPr/>
        </p:nvGrpSpPr>
        <p:grpSpPr>
          <a:xfrm>
            <a:off x="8126945" y="2297595"/>
            <a:ext cx="2976028" cy="3312377"/>
            <a:chOff x="240245" y="2891971"/>
            <a:chExt cx="2976028" cy="3312377"/>
          </a:xfrm>
        </p:grpSpPr>
        <p:sp>
          <p:nvSpPr>
            <p:cNvPr id="25" name="타원 24"/>
            <p:cNvSpPr/>
            <p:nvPr/>
          </p:nvSpPr>
          <p:spPr>
            <a:xfrm>
              <a:off x="1214091" y="2891971"/>
              <a:ext cx="1074057" cy="1074057"/>
            </a:xfrm>
            <a:prstGeom prst="ellipse">
              <a:avLst/>
            </a:prstGeom>
            <a:solidFill>
              <a:schemeClr val="bg1"/>
            </a:solidFill>
            <a:ln w="57150">
              <a:solidFill>
                <a:srgbClr val="9EB9C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b="1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rgbClr val="3F3F3F"/>
                  </a:solidFill>
                  <a:latin typeface="Arial Rounded MT Bold" panose="020F0704030504030204" pitchFamily="34" charset="0"/>
                  <a:cs typeface="Arial" panose="020B0604020202020204" pitchFamily="34" charset="0"/>
                </a:rPr>
                <a:t>C</a:t>
              </a:r>
              <a:endParaRPr lang="ko-KR" altLang="en-US" b="1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rgbClr val="3F3F3F"/>
                </a:solidFill>
                <a:latin typeface="Arial Rounded MT Bold" panose="020F070403050403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6" name="직사각형 25"/>
            <p:cNvSpPr/>
            <p:nvPr/>
          </p:nvSpPr>
          <p:spPr>
            <a:xfrm>
              <a:off x="240245" y="4957853"/>
              <a:ext cx="2976028" cy="12464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indent="-342900">
                <a:buAutoNum type="arabicParenR"/>
              </a:pPr>
              <a:r>
                <a:rPr lang="ko-KR" altLang="en-US" sz="1500" b="1" dirty="0" smtClean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bg2">
                      <a:lumMod val="25000"/>
                    </a:schemeClr>
                  </a:solidFill>
                  <a:latin typeface="Arial Rounded MT Bold" panose="020F0704030504030204" pitchFamily="34" charset="0"/>
                  <a:cs typeface="Arial" panose="020B0604020202020204" pitchFamily="34" charset="0"/>
                </a:rPr>
                <a:t>잠을 </a:t>
              </a:r>
              <a:r>
                <a:rPr lang="ko-KR" altLang="en-US" sz="1500" b="1" dirty="0" err="1" smtClean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bg2">
                      <a:lumMod val="25000"/>
                    </a:schemeClr>
                  </a:solidFill>
                  <a:latin typeface="Arial Rounded MT Bold" panose="020F0704030504030204" pitchFamily="34" charset="0"/>
                  <a:cs typeface="Arial" panose="020B0604020202020204" pitchFamily="34" charset="0"/>
                </a:rPr>
                <a:t>못자거나</a:t>
              </a:r>
              <a:r>
                <a:rPr lang="ko-KR" altLang="en-US" sz="1500" b="1" dirty="0" smtClean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bg2">
                      <a:lumMod val="25000"/>
                    </a:schemeClr>
                  </a:solidFill>
                  <a:latin typeface="Arial Rounded MT Bold" panose="020F0704030504030204" pitchFamily="34" charset="0"/>
                  <a:cs typeface="Arial" panose="020B0604020202020204" pitchFamily="34" charset="0"/>
                </a:rPr>
                <a:t> 깊게 </a:t>
              </a:r>
              <a:r>
                <a:rPr lang="ko-KR" altLang="en-US" sz="1500" b="1" dirty="0" err="1" smtClean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bg2">
                      <a:lumMod val="25000"/>
                    </a:schemeClr>
                  </a:solidFill>
                  <a:latin typeface="Arial Rounded MT Bold" panose="020F0704030504030204" pitchFamily="34" charset="0"/>
                  <a:cs typeface="Arial" panose="020B0604020202020204" pitchFamily="34" charset="0"/>
                </a:rPr>
                <a:t>못잔다</a:t>
              </a:r>
              <a:r>
                <a:rPr lang="en-US" altLang="ko-KR" sz="1500" b="1" dirty="0" smtClean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bg2">
                      <a:lumMod val="25000"/>
                    </a:schemeClr>
                  </a:solidFill>
                  <a:latin typeface="Arial Rounded MT Bold" panose="020F0704030504030204" pitchFamily="34" charset="0"/>
                  <a:cs typeface="Arial" panose="020B0604020202020204" pitchFamily="34" charset="0"/>
                </a:rPr>
                <a:t>.</a:t>
              </a:r>
            </a:p>
            <a:p>
              <a:pPr marL="342900" indent="-342900">
                <a:buAutoNum type="arabicParenR"/>
              </a:pPr>
              <a:r>
                <a:rPr lang="ko-KR" altLang="en-US" sz="1500" b="1" dirty="0" smtClean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bg2">
                      <a:lumMod val="25000"/>
                    </a:schemeClr>
                  </a:solidFill>
                  <a:latin typeface="Arial Rounded MT Bold" panose="020F0704030504030204" pitchFamily="34" charset="0"/>
                  <a:cs typeface="Arial" panose="020B0604020202020204" pitchFamily="34" charset="0"/>
                </a:rPr>
                <a:t>신경이 날카로워져 화를 낸다</a:t>
              </a:r>
              <a:r>
                <a:rPr lang="en-US" altLang="ko-KR" sz="1500" b="1" dirty="0" smtClean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bg2">
                      <a:lumMod val="25000"/>
                    </a:schemeClr>
                  </a:solidFill>
                  <a:latin typeface="Arial Rounded MT Bold" panose="020F0704030504030204" pitchFamily="34" charset="0"/>
                  <a:cs typeface="Arial" panose="020B0604020202020204" pitchFamily="34" charset="0"/>
                </a:rPr>
                <a:t>.</a:t>
              </a:r>
            </a:p>
            <a:p>
              <a:pPr marL="342900" indent="-342900">
                <a:buAutoNum type="arabicParenR"/>
              </a:pPr>
              <a:r>
                <a:rPr lang="ko-KR" altLang="en-US" sz="1500" b="1" dirty="0" smtClean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bg2">
                      <a:lumMod val="25000"/>
                    </a:schemeClr>
                  </a:solidFill>
                  <a:latin typeface="Arial Rounded MT Bold" panose="020F0704030504030204" pitchFamily="34" charset="0"/>
                  <a:cs typeface="Arial" panose="020B0604020202020204" pitchFamily="34" charset="0"/>
                </a:rPr>
                <a:t>집중력 저하</a:t>
              </a:r>
              <a:endParaRPr lang="en-US" altLang="ko-KR" sz="1500" b="1" dirty="0" smtClean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bg2">
                    <a:lumMod val="25000"/>
                  </a:schemeClr>
                </a:solidFill>
                <a:latin typeface="Arial Rounded MT Bold" panose="020F0704030504030204" pitchFamily="34" charset="0"/>
                <a:cs typeface="Arial" panose="020B0604020202020204" pitchFamily="34" charset="0"/>
              </a:endParaRPr>
            </a:p>
            <a:p>
              <a:pPr marL="342900" indent="-342900">
                <a:buAutoNum type="arabicParenR"/>
              </a:pPr>
              <a:r>
                <a:rPr lang="ko-KR" altLang="en-US" sz="1500" b="1" dirty="0" smtClean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bg2">
                      <a:lumMod val="25000"/>
                    </a:schemeClr>
                  </a:solidFill>
                  <a:latin typeface="Arial Rounded MT Bold" panose="020F0704030504030204" pitchFamily="34" charset="0"/>
                  <a:cs typeface="Arial" panose="020B0604020202020204" pitchFamily="34" charset="0"/>
                </a:rPr>
                <a:t>주변환경에 대한 안전 의심</a:t>
              </a:r>
              <a:endParaRPr lang="en-US" altLang="ko-KR" sz="1500" b="1" dirty="0" smtClean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bg2">
                    <a:lumMod val="25000"/>
                  </a:schemeClr>
                </a:solidFill>
                <a:latin typeface="Arial Rounded MT Bold" panose="020F0704030504030204" pitchFamily="34" charset="0"/>
                <a:cs typeface="Arial" panose="020B0604020202020204" pitchFamily="34" charset="0"/>
              </a:endParaRPr>
            </a:p>
            <a:p>
              <a:pPr marL="342900" indent="-342900">
                <a:buAutoNum type="arabicParenR"/>
              </a:pPr>
              <a:r>
                <a:rPr lang="ko-KR" altLang="en-US" sz="1500" b="1" dirty="0" smtClean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bg2">
                      <a:lumMod val="25000"/>
                    </a:schemeClr>
                  </a:solidFill>
                  <a:latin typeface="Arial Rounded MT Bold" panose="020F0704030504030204" pitchFamily="34" charset="0"/>
                  <a:cs typeface="Arial" panose="020B0604020202020204" pitchFamily="34" charset="0"/>
                </a:rPr>
                <a:t>쉽게 놀람</a:t>
              </a:r>
              <a:endParaRPr lang="en-US" altLang="ko-KR" sz="1500" b="1" dirty="0" smtClean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bg2">
                    <a:lumMod val="25000"/>
                  </a:schemeClr>
                </a:solidFill>
                <a:latin typeface="Arial Rounded MT Bold" panose="020F070403050403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7" name="직사각형 26"/>
            <p:cNvSpPr/>
            <p:nvPr/>
          </p:nvSpPr>
          <p:spPr>
            <a:xfrm>
              <a:off x="240245" y="4103773"/>
              <a:ext cx="2976028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2000" b="1" dirty="0" smtClean="0">
                  <a:ln>
                    <a:solidFill>
                      <a:schemeClr val="bg1">
                        <a:alpha val="0"/>
                      </a:schemeClr>
                    </a:solidFill>
                  </a:ln>
                  <a:latin typeface="Arial Rounded MT Bold" panose="020F0704030504030204" pitchFamily="34" charset="0"/>
                  <a:cs typeface="Arial" panose="020B0604020202020204" pitchFamily="34" charset="0"/>
                </a:rPr>
                <a:t>과민반응이 </a:t>
              </a:r>
              <a:r>
                <a:rPr lang="ko-KR" altLang="en-US" sz="2000" b="1" dirty="0" err="1" smtClean="0">
                  <a:ln>
                    <a:solidFill>
                      <a:schemeClr val="bg1">
                        <a:alpha val="0"/>
                      </a:schemeClr>
                    </a:solidFill>
                  </a:ln>
                  <a:latin typeface="Arial Rounded MT Bold" panose="020F0704030504030204" pitchFamily="34" charset="0"/>
                  <a:cs typeface="Arial" panose="020B0604020202020204" pitchFamily="34" charset="0"/>
                </a:rPr>
                <a:t>두가지</a:t>
              </a:r>
              <a:r>
                <a:rPr lang="ko-KR" altLang="en-US" sz="2000" b="1" dirty="0" smtClean="0">
                  <a:ln>
                    <a:solidFill>
                      <a:schemeClr val="bg1">
                        <a:alpha val="0"/>
                      </a:schemeClr>
                    </a:solidFill>
                  </a:ln>
                  <a:latin typeface="Arial Rounded MT Bold" panose="020F0704030504030204" pitchFamily="34" charset="0"/>
                  <a:cs typeface="Arial" panose="020B0604020202020204" pitchFamily="34" charset="0"/>
                </a:rPr>
                <a:t> 이상 나타나는 경우</a:t>
              </a:r>
              <a:endParaRPr lang="ko-KR" altLang="en-US" sz="2000" b="1" dirty="0">
                <a:ln>
                  <a:solidFill>
                    <a:schemeClr val="bg1">
                      <a:alpha val="0"/>
                    </a:schemeClr>
                  </a:solidFill>
                </a:ln>
                <a:latin typeface="Arial Rounded MT Bold" panose="020F070403050403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28" name="직사각형 27"/>
          <p:cNvSpPr/>
          <p:nvPr/>
        </p:nvSpPr>
        <p:spPr>
          <a:xfrm>
            <a:off x="4368249" y="1237414"/>
            <a:ext cx="3288080" cy="6001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3300" b="1" dirty="0" smtClean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rgbClr val="3F3F3F"/>
                </a:solidFill>
                <a:latin typeface="Arial Rounded MT Bold" panose="020F0704030504030204" pitchFamily="34" charset="0"/>
                <a:cs typeface="Arial" panose="020B0604020202020204" pitchFamily="34" charset="0"/>
              </a:rPr>
              <a:t>“  P T S D ???  ”</a:t>
            </a:r>
            <a:endParaRPr lang="ko-KR" altLang="en-US" sz="3300" b="1" dirty="0">
              <a:ln>
                <a:solidFill>
                  <a:schemeClr val="bg1">
                    <a:alpha val="0"/>
                  </a:schemeClr>
                </a:solidFill>
              </a:ln>
              <a:solidFill>
                <a:srgbClr val="3F3F3F"/>
              </a:solidFill>
              <a:latin typeface="Arial Rounded MT Bold" panose="020F07040305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712930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모서리가 둥근 직사각형 6"/>
          <p:cNvSpPr/>
          <p:nvPr/>
        </p:nvSpPr>
        <p:spPr>
          <a:xfrm>
            <a:off x="1484086" y="5210627"/>
            <a:ext cx="653143" cy="1160278"/>
          </a:xfrm>
          <a:prstGeom prst="roundRect">
            <a:avLst/>
          </a:prstGeom>
          <a:solidFill>
            <a:srgbClr val="9EB9C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모서리가 둥근 직사각형 7"/>
          <p:cNvSpPr/>
          <p:nvPr/>
        </p:nvSpPr>
        <p:spPr>
          <a:xfrm>
            <a:off x="2365820" y="4866928"/>
            <a:ext cx="653143" cy="1490329"/>
          </a:xfrm>
          <a:prstGeom prst="roundRect">
            <a:avLst/>
          </a:prstGeom>
          <a:solidFill>
            <a:srgbClr val="9EB9C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모서리가 둥근 직사각형 8"/>
          <p:cNvSpPr/>
          <p:nvPr/>
        </p:nvSpPr>
        <p:spPr>
          <a:xfrm>
            <a:off x="3247554" y="4063999"/>
            <a:ext cx="653143" cy="2293257"/>
          </a:xfrm>
          <a:prstGeom prst="roundRect">
            <a:avLst/>
          </a:prstGeom>
          <a:solidFill>
            <a:srgbClr val="9EB9C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모서리가 둥근 직사각형 9"/>
          <p:cNvSpPr/>
          <p:nvPr/>
        </p:nvSpPr>
        <p:spPr>
          <a:xfrm>
            <a:off x="4129288" y="2418751"/>
            <a:ext cx="653143" cy="3938506"/>
          </a:xfrm>
          <a:prstGeom prst="roundRect">
            <a:avLst/>
          </a:prstGeom>
          <a:solidFill>
            <a:srgbClr val="9EB9C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모서리가 둥근 직사각형 10"/>
          <p:cNvSpPr/>
          <p:nvPr/>
        </p:nvSpPr>
        <p:spPr>
          <a:xfrm>
            <a:off x="5011020" y="3007547"/>
            <a:ext cx="653143" cy="3349709"/>
          </a:xfrm>
          <a:prstGeom prst="roundRect">
            <a:avLst/>
          </a:prstGeom>
          <a:solidFill>
            <a:srgbClr val="9EB9C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직사각형 11"/>
          <p:cNvSpPr/>
          <p:nvPr/>
        </p:nvSpPr>
        <p:spPr>
          <a:xfrm>
            <a:off x="1415846" y="4733587"/>
            <a:ext cx="71686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000" b="1" spc="-150" dirty="0" smtClean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rgbClr val="3F3F3F"/>
                </a:solidFill>
                <a:latin typeface="Arial Rounded MT Bold" panose="020F0704030504030204" pitchFamily="34" charset="0"/>
                <a:cs typeface="Arial" panose="020B0604020202020204" pitchFamily="34" charset="0"/>
              </a:rPr>
              <a:t>5929</a:t>
            </a:r>
            <a:endParaRPr lang="ko-KR" altLang="en-US" sz="2000" b="1" spc="-150" dirty="0">
              <a:ln>
                <a:solidFill>
                  <a:schemeClr val="bg1">
                    <a:alpha val="0"/>
                  </a:schemeClr>
                </a:solidFill>
              </a:ln>
              <a:solidFill>
                <a:srgbClr val="3F3F3F"/>
              </a:solidFill>
              <a:latin typeface="Arial Rounded MT Bold" panose="020F0704030504030204" pitchFamily="34" charset="0"/>
              <a:cs typeface="Arial" panose="020B0604020202020204" pitchFamily="34" charset="0"/>
            </a:endParaRPr>
          </a:p>
        </p:txBody>
      </p:sp>
      <p:sp>
        <p:nvSpPr>
          <p:cNvPr id="13" name="직사각형 12"/>
          <p:cNvSpPr/>
          <p:nvPr/>
        </p:nvSpPr>
        <p:spPr>
          <a:xfrm>
            <a:off x="2326879" y="4426775"/>
            <a:ext cx="71686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000" b="1" spc="-150" dirty="0" smtClean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rgbClr val="3F3F3F"/>
                </a:solidFill>
                <a:latin typeface="Arial Rounded MT Bold" panose="020F0704030504030204" pitchFamily="34" charset="0"/>
                <a:cs typeface="Arial" panose="020B0604020202020204" pitchFamily="34" charset="0"/>
              </a:rPr>
              <a:t>6064</a:t>
            </a:r>
            <a:endParaRPr lang="ko-KR" altLang="en-US" sz="2000" b="1" spc="-150" dirty="0">
              <a:ln>
                <a:solidFill>
                  <a:schemeClr val="bg1">
                    <a:alpha val="0"/>
                  </a:schemeClr>
                </a:solidFill>
              </a:ln>
              <a:solidFill>
                <a:srgbClr val="3F3F3F"/>
              </a:solidFill>
              <a:latin typeface="Arial Rounded MT Bold" panose="020F0704030504030204" pitchFamily="34" charset="0"/>
              <a:cs typeface="Arial" panose="020B0604020202020204" pitchFamily="34" charset="0"/>
            </a:endParaRPr>
          </a:p>
        </p:txBody>
      </p:sp>
      <p:sp>
        <p:nvSpPr>
          <p:cNvPr id="14" name="직사각형 13"/>
          <p:cNvSpPr/>
          <p:nvPr/>
        </p:nvSpPr>
        <p:spPr>
          <a:xfrm>
            <a:off x="3182620" y="3710378"/>
            <a:ext cx="71686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000" b="1" spc="-150" dirty="0" smtClean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rgbClr val="3F3F3F"/>
                </a:solidFill>
                <a:latin typeface="Arial Rounded MT Bold" panose="020F0704030504030204" pitchFamily="34" charset="0"/>
                <a:cs typeface="Arial" panose="020B0604020202020204" pitchFamily="34" charset="0"/>
              </a:rPr>
              <a:t>6360</a:t>
            </a:r>
            <a:endParaRPr lang="ko-KR" altLang="en-US" sz="2000" b="1" spc="-150" dirty="0">
              <a:ln>
                <a:solidFill>
                  <a:schemeClr val="bg1">
                    <a:alpha val="0"/>
                  </a:schemeClr>
                </a:solidFill>
              </a:ln>
              <a:solidFill>
                <a:srgbClr val="3F3F3F"/>
              </a:solidFill>
              <a:latin typeface="Arial Rounded MT Bold" panose="020F0704030504030204" pitchFamily="34" charset="0"/>
              <a:cs typeface="Arial" panose="020B0604020202020204" pitchFamily="34" charset="0"/>
            </a:endParaRPr>
          </a:p>
        </p:txBody>
      </p:sp>
      <p:sp>
        <p:nvSpPr>
          <p:cNvPr id="15" name="직사각형 14"/>
          <p:cNvSpPr/>
          <p:nvPr/>
        </p:nvSpPr>
        <p:spPr>
          <a:xfrm>
            <a:off x="4129288" y="1963098"/>
            <a:ext cx="71686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000" b="1" spc="-150" dirty="0" smtClean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rgbClr val="3F3F3F"/>
                </a:solidFill>
                <a:latin typeface="Arial Rounded MT Bold" panose="020F0704030504030204" pitchFamily="34" charset="0"/>
                <a:cs typeface="Arial" panose="020B0604020202020204" pitchFamily="34" charset="0"/>
              </a:rPr>
              <a:t>6950</a:t>
            </a:r>
            <a:endParaRPr lang="ko-KR" altLang="en-US" sz="2000" b="1" spc="-150" dirty="0">
              <a:ln>
                <a:solidFill>
                  <a:schemeClr val="bg1">
                    <a:alpha val="0"/>
                  </a:schemeClr>
                </a:solidFill>
              </a:ln>
              <a:solidFill>
                <a:srgbClr val="3F3F3F"/>
              </a:solidFill>
              <a:latin typeface="Arial Rounded MT Bold" panose="020F0704030504030204" pitchFamily="34" charset="0"/>
              <a:cs typeface="Arial" panose="020B0604020202020204" pitchFamily="34" charset="0"/>
            </a:endParaRPr>
          </a:p>
        </p:txBody>
      </p:sp>
      <p:sp>
        <p:nvSpPr>
          <p:cNvPr id="16" name="직사각형 15"/>
          <p:cNvSpPr/>
          <p:nvPr/>
        </p:nvSpPr>
        <p:spPr>
          <a:xfrm>
            <a:off x="5011020" y="2572940"/>
            <a:ext cx="71686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000" b="1" spc="-150" dirty="0" smtClean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rgbClr val="3F3F3F"/>
                </a:solidFill>
                <a:latin typeface="Arial Rounded MT Bold" panose="020F0704030504030204" pitchFamily="34" charset="0"/>
                <a:cs typeface="Arial" panose="020B0604020202020204" pitchFamily="34" charset="0"/>
              </a:rPr>
              <a:t>6741</a:t>
            </a:r>
            <a:endParaRPr lang="ko-KR" altLang="en-US" sz="2000" b="1" spc="-150" dirty="0">
              <a:ln>
                <a:solidFill>
                  <a:schemeClr val="bg1">
                    <a:alpha val="0"/>
                  </a:schemeClr>
                </a:solidFill>
              </a:ln>
              <a:solidFill>
                <a:srgbClr val="3F3F3F"/>
              </a:solidFill>
              <a:latin typeface="Arial Rounded MT Bold" panose="020F0704030504030204" pitchFamily="34" charset="0"/>
              <a:cs typeface="Arial" panose="020B0604020202020204" pitchFamily="34" charset="0"/>
            </a:endParaRPr>
          </a:p>
        </p:txBody>
      </p:sp>
      <p:sp>
        <p:nvSpPr>
          <p:cNvPr id="22" name="직사각형 21"/>
          <p:cNvSpPr/>
          <p:nvPr/>
        </p:nvSpPr>
        <p:spPr>
          <a:xfrm>
            <a:off x="5880136" y="2925548"/>
            <a:ext cx="565222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2800" b="1" spc="-150" dirty="0" smtClean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rgbClr val="000A29"/>
                </a:solidFill>
                <a:latin typeface="Arial Rounded MT Bold" panose="020F0704030504030204" pitchFamily="34" charset="0"/>
                <a:cs typeface="Arial" panose="020B0604020202020204" pitchFamily="34" charset="0"/>
              </a:rPr>
              <a:t>외상 후 스트레스 장애 환자 발생 수</a:t>
            </a:r>
            <a:endParaRPr lang="ko-KR" altLang="en-US" sz="2800" b="1" spc="-150" dirty="0">
              <a:ln>
                <a:solidFill>
                  <a:schemeClr val="bg1">
                    <a:alpha val="0"/>
                  </a:schemeClr>
                </a:solidFill>
              </a:ln>
              <a:solidFill>
                <a:srgbClr val="000A29"/>
              </a:solidFill>
              <a:latin typeface="Arial Rounded MT Bold" panose="020F0704030504030204" pitchFamily="34" charset="0"/>
              <a:cs typeface="Arial" panose="020B0604020202020204" pitchFamily="34" charset="0"/>
            </a:endParaRPr>
          </a:p>
        </p:txBody>
      </p:sp>
      <p:sp>
        <p:nvSpPr>
          <p:cNvPr id="23" name="직사각형 22"/>
          <p:cNvSpPr/>
          <p:nvPr/>
        </p:nvSpPr>
        <p:spPr>
          <a:xfrm>
            <a:off x="6141853" y="3451280"/>
            <a:ext cx="193796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 smtClean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bg2">
                    <a:lumMod val="25000"/>
                  </a:schemeClr>
                </a:solidFill>
                <a:latin typeface="Arial Rounded MT Bold" panose="020F0704030504030204" pitchFamily="34" charset="0"/>
                <a:cs typeface="Arial" panose="020B0604020202020204" pitchFamily="34" charset="0"/>
              </a:rPr>
              <a:t>(</a:t>
            </a:r>
            <a:r>
              <a:rPr lang="ko-KR" altLang="en-US" sz="1400" dirty="0" smtClean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bg2">
                    <a:lumMod val="25000"/>
                  </a:schemeClr>
                </a:solidFill>
                <a:latin typeface="Arial Rounded MT Bold" panose="020F0704030504030204" pitchFamily="34" charset="0"/>
                <a:cs typeface="Arial" panose="020B0604020202020204" pitchFamily="34" charset="0"/>
              </a:rPr>
              <a:t>단위 </a:t>
            </a:r>
            <a:r>
              <a:rPr lang="en-US" altLang="ko-KR" sz="1400" dirty="0" smtClean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bg2">
                    <a:lumMod val="25000"/>
                  </a:schemeClr>
                </a:solidFill>
                <a:latin typeface="Arial Rounded MT Bold" panose="020F0704030504030204" pitchFamily="34" charset="0"/>
                <a:cs typeface="Arial" panose="020B0604020202020204" pitchFamily="34" charset="0"/>
              </a:rPr>
              <a:t>: </a:t>
            </a:r>
            <a:r>
              <a:rPr lang="ko-KR" altLang="en-US" sz="1400" dirty="0" smtClean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bg2">
                    <a:lumMod val="25000"/>
                  </a:schemeClr>
                </a:solidFill>
                <a:latin typeface="Arial Rounded MT Bold" panose="020F0704030504030204" pitchFamily="34" charset="0"/>
                <a:cs typeface="Arial" panose="020B0604020202020204" pitchFamily="34" charset="0"/>
              </a:rPr>
              <a:t>명</a:t>
            </a:r>
            <a:r>
              <a:rPr lang="en-US" altLang="ko-KR" sz="1400" dirty="0" smtClean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bg2">
                    <a:lumMod val="25000"/>
                  </a:schemeClr>
                </a:solidFill>
                <a:latin typeface="Arial Rounded MT Bold" panose="020F0704030504030204" pitchFamily="34" charset="0"/>
                <a:cs typeface="Arial" panose="020B0604020202020204" pitchFamily="34" charset="0"/>
              </a:rPr>
              <a:t>)</a:t>
            </a:r>
            <a:endParaRPr lang="ko-KR" altLang="en-US" sz="1400" dirty="0">
              <a:ln>
                <a:solidFill>
                  <a:schemeClr val="bg1">
                    <a:alpha val="0"/>
                  </a:schemeClr>
                </a:solidFill>
              </a:ln>
              <a:solidFill>
                <a:schemeClr val="bg2">
                  <a:lumMod val="25000"/>
                </a:schemeClr>
              </a:solidFill>
              <a:latin typeface="Arial Rounded MT Bold" panose="020F0704030504030204" pitchFamily="34" charset="0"/>
              <a:cs typeface="Arial" panose="020B0604020202020204" pitchFamily="34" charset="0"/>
            </a:endParaRPr>
          </a:p>
        </p:txBody>
      </p:sp>
      <p:sp>
        <p:nvSpPr>
          <p:cNvPr id="25" name="직사각형 24"/>
          <p:cNvSpPr/>
          <p:nvPr/>
        </p:nvSpPr>
        <p:spPr>
          <a:xfrm>
            <a:off x="5757306" y="6203367"/>
            <a:ext cx="243135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dirty="0" smtClean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bg2">
                    <a:lumMod val="25000"/>
                  </a:schemeClr>
                </a:solidFill>
                <a:latin typeface="Arial Rounded MT Bold" panose="020F0704030504030204" pitchFamily="34" charset="0"/>
                <a:cs typeface="Arial" panose="020B0604020202020204" pitchFamily="34" charset="0"/>
              </a:rPr>
              <a:t>자료 </a:t>
            </a:r>
            <a:r>
              <a:rPr lang="en-US" altLang="ko-KR" sz="1400" dirty="0" smtClean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bg2">
                    <a:lumMod val="25000"/>
                  </a:schemeClr>
                </a:solidFill>
                <a:latin typeface="Arial Rounded MT Bold" panose="020F0704030504030204" pitchFamily="34" charset="0"/>
                <a:cs typeface="Arial" panose="020B0604020202020204" pitchFamily="34" charset="0"/>
              </a:rPr>
              <a:t>: </a:t>
            </a:r>
            <a:r>
              <a:rPr lang="ko-KR" altLang="en-US" sz="1400" dirty="0" smtClean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bg2">
                    <a:lumMod val="25000"/>
                  </a:schemeClr>
                </a:solidFill>
                <a:latin typeface="Arial Rounded MT Bold" panose="020F0704030504030204" pitchFamily="34" charset="0"/>
                <a:cs typeface="Arial" panose="020B0604020202020204" pitchFamily="34" charset="0"/>
              </a:rPr>
              <a:t>건강보험심사평가원</a:t>
            </a:r>
            <a:endParaRPr lang="ko-KR" altLang="en-US" sz="1400" dirty="0">
              <a:ln>
                <a:solidFill>
                  <a:schemeClr val="bg1">
                    <a:alpha val="0"/>
                  </a:schemeClr>
                </a:solidFill>
              </a:ln>
              <a:solidFill>
                <a:schemeClr val="bg2">
                  <a:lumMod val="25000"/>
                </a:schemeClr>
              </a:solidFill>
              <a:latin typeface="Arial Rounded MT Bold" panose="020F0704030504030204" pitchFamily="34" charset="0"/>
              <a:cs typeface="Arial" panose="020B0604020202020204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443142" y="5612092"/>
            <a:ext cx="7168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 dirty="0" smtClean="0">
                <a:solidFill>
                  <a:schemeClr val="bg1"/>
                </a:solidFill>
                <a:latin typeface="+mj-ea"/>
                <a:ea typeface="+mj-ea"/>
              </a:rPr>
              <a:t>2009</a:t>
            </a:r>
            <a:endParaRPr lang="ko-KR" altLang="en-US" b="1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2302100" y="5627104"/>
            <a:ext cx="7168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 dirty="0" smtClean="0">
                <a:solidFill>
                  <a:schemeClr val="bg1"/>
                </a:solidFill>
                <a:latin typeface="+mj-ea"/>
                <a:ea typeface="+mj-ea"/>
              </a:rPr>
              <a:t>2010</a:t>
            </a:r>
            <a:endParaRPr lang="ko-KR" altLang="en-US" b="1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3206610" y="5646731"/>
            <a:ext cx="7168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 dirty="0" smtClean="0">
                <a:solidFill>
                  <a:schemeClr val="bg1"/>
                </a:solidFill>
                <a:latin typeface="+mj-ea"/>
                <a:ea typeface="+mj-ea"/>
              </a:rPr>
              <a:t>2011</a:t>
            </a:r>
            <a:endParaRPr lang="ko-KR" altLang="en-US" b="1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4101992" y="5644524"/>
            <a:ext cx="7168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 dirty="0" smtClean="0">
                <a:solidFill>
                  <a:schemeClr val="bg1"/>
                </a:solidFill>
                <a:latin typeface="+mj-ea"/>
                <a:ea typeface="+mj-ea"/>
              </a:rPr>
              <a:t>2012</a:t>
            </a:r>
            <a:endParaRPr lang="ko-KR" altLang="en-US" b="1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4979159" y="5663309"/>
            <a:ext cx="7168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 dirty="0" smtClean="0">
                <a:solidFill>
                  <a:schemeClr val="bg1"/>
                </a:solidFill>
                <a:latin typeface="+mj-ea"/>
                <a:ea typeface="+mj-ea"/>
              </a:rPr>
              <a:t>2013</a:t>
            </a:r>
            <a:endParaRPr lang="ko-KR" altLang="en-US" b="1" dirty="0">
              <a:solidFill>
                <a:schemeClr val="bg1"/>
              </a:solidFill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22610201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4485" y="578538"/>
            <a:ext cx="10464918" cy="58659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60934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타원 3"/>
          <p:cNvSpPr/>
          <p:nvPr/>
        </p:nvSpPr>
        <p:spPr>
          <a:xfrm>
            <a:off x="2015023" y="1571171"/>
            <a:ext cx="3715657" cy="3715657"/>
          </a:xfrm>
          <a:prstGeom prst="ellipse">
            <a:avLst/>
          </a:prstGeom>
          <a:solidFill>
            <a:srgbClr val="9EB9C5"/>
          </a:solidFill>
          <a:ln>
            <a:solidFill>
              <a:srgbClr val="9EB9C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이등변 삼각형 4"/>
          <p:cNvSpPr/>
          <p:nvPr/>
        </p:nvSpPr>
        <p:spPr>
          <a:xfrm rot="3462962">
            <a:off x="4845215" y="1684472"/>
            <a:ext cx="711200" cy="804182"/>
          </a:xfrm>
          <a:prstGeom prst="triangle">
            <a:avLst/>
          </a:prstGeom>
          <a:solidFill>
            <a:srgbClr val="9EB9C5"/>
          </a:solidFill>
          <a:ln>
            <a:solidFill>
              <a:srgbClr val="9EB9C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6" name="직선 연결선 5"/>
          <p:cNvCxnSpPr/>
          <p:nvPr/>
        </p:nvCxnSpPr>
        <p:spPr>
          <a:xfrm>
            <a:off x="6064513" y="4397826"/>
            <a:ext cx="3976914" cy="0"/>
          </a:xfrm>
          <a:prstGeom prst="line">
            <a:avLst/>
          </a:prstGeom>
          <a:ln w="28575">
            <a:solidFill>
              <a:srgbClr val="9EB9C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직사각형 7"/>
          <p:cNvSpPr/>
          <p:nvPr/>
        </p:nvSpPr>
        <p:spPr>
          <a:xfrm>
            <a:off x="6030713" y="4414783"/>
            <a:ext cx="2901756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6000" b="1" dirty="0" smtClean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rgbClr val="3F3F3F"/>
                </a:solidFill>
                <a:latin typeface="Arial Rounded MT Bold" panose="020F0704030504030204" pitchFamily="34" charset="0"/>
                <a:cs typeface="Arial" panose="020B0604020202020204" pitchFamily="34" charset="0"/>
              </a:rPr>
              <a:t>SHARE</a:t>
            </a:r>
            <a:endParaRPr lang="en-US" altLang="ko-KR" sz="6000" b="1" dirty="0">
              <a:ln>
                <a:solidFill>
                  <a:schemeClr val="bg1">
                    <a:alpha val="0"/>
                  </a:schemeClr>
                </a:solidFill>
              </a:ln>
              <a:solidFill>
                <a:srgbClr val="3F3F3F"/>
              </a:solidFill>
              <a:latin typeface="Arial Rounded MT Bold" panose="020F0704030504030204" pitchFamily="34" charset="0"/>
              <a:cs typeface="Arial" panose="020B0604020202020204" pitchFamily="34" charset="0"/>
            </a:endParaRPr>
          </a:p>
        </p:txBody>
      </p:sp>
      <p:sp>
        <p:nvSpPr>
          <p:cNvPr id="9" name="직사각형 8"/>
          <p:cNvSpPr/>
          <p:nvPr/>
        </p:nvSpPr>
        <p:spPr>
          <a:xfrm>
            <a:off x="6030712" y="1974107"/>
            <a:ext cx="2205668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6000" b="1" dirty="0" smtClean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rgbClr val="3F3F3F"/>
                </a:solidFill>
                <a:latin typeface="Arial Rounded MT Bold" panose="020F0704030504030204" pitchFamily="34" charset="0"/>
                <a:cs typeface="Arial" panose="020B0604020202020204" pitchFamily="34" charset="0"/>
              </a:rPr>
              <a:t>TALK</a:t>
            </a:r>
            <a:endParaRPr lang="en-US" altLang="ko-KR" sz="6000" b="1" dirty="0">
              <a:ln>
                <a:solidFill>
                  <a:schemeClr val="bg1">
                    <a:alpha val="0"/>
                  </a:schemeClr>
                </a:solidFill>
              </a:ln>
              <a:solidFill>
                <a:srgbClr val="3F3F3F"/>
              </a:solidFill>
              <a:latin typeface="Arial Rounded MT Bold" panose="020F0704030504030204" pitchFamily="34" charset="0"/>
              <a:cs typeface="Arial" panose="020B0604020202020204" pitchFamily="34" charset="0"/>
            </a:endParaRPr>
          </a:p>
        </p:txBody>
      </p:sp>
      <p:sp>
        <p:nvSpPr>
          <p:cNvPr id="10" name="직사각형 9"/>
          <p:cNvSpPr/>
          <p:nvPr/>
        </p:nvSpPr>
        <p:spPr>
          <a:xfrm>
            <a:off x="6183113" y="3140806"/>
            <a:ext cx="95043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6000" b="1" dirty="0" smtClean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rgbClr val="3F3F3F"/>
                </a:solidFill>
                <a:latin typeface="Arial Rounded MT Bold" panose="020F0704030504030204" pitchFamily="34" charset="0"/>
                <a:cs typeface="Arial" panose="020B0604020202020204" pitchFamily="34" charset="0"/>
              </a:rPr>
              <a:t>&amp;</a:t>
            </a:r>
            <a:endParaRPr lang="en-US" altLang="ko-KR" sz="6000" b="1" dirty="0">
              <a:ln>
                <a:solidFill>
                  <a:schemeClr val="bg1">
                    <a:alpha val="0"/>
                  </a:schemeClr>
                </a:solidFill>
              </a:ln>
              <a:solidFill>
                <a:srgbClr val="3F3F3F"/>
              </a:solidFill>
              <a:latin typeface="Arial Rounded MT Bold" panose="020F0704030504030204" pitchFamily="34" charset="0"/>
              <a:cs typeface="Arial" panose="020B0604020202020204" pitchFamily="34" charset="0"/>
            </a:endParaRPr>
          </a:p>
        </p:txBody>
      </p:sp>
      <p:sp>
        <p:nvSpPr>
          <p:cNvPr id="2" name="하트 1"/>
          <p:cNvSpPr/>
          <p:nvPr/>
        </p:nvSpPr>
        <p:spPr>
          <a:xfrm>
            <a:off x="3439235" y="2989770"/>
            <a:ext cx="887104" cy="889002"/>
          </a:xfrm>
          <a:prstGeom prst="heart">
            <a:avLst/>
          </a:prstGeom>
          <a:solidFill>
            <a:srgbClr val="CA669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407824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/>
          <p:cNvSpPr/>
          <p:nvPr/>
        </p:nvSpPr>
        <p:spPr>
          <a:xfrm>
            <a:off x="3223743" y="1530459"/>
            <a:ext cx="5744521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7200" b="1" dirty="0" smtClean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rgbClr val="3F3F3F"/>
                </a:solidFill>
                <a:latin typeface="Arial Rounded MT Bold" panose="020F0704030504030204" pitchFamily="34" charset="0"/>
                <a:cs typeface="Arial" panose="020B0604020202020204" pitchFamily="34" charset="0"/>
              </a:rPr>
              <a:t>THANK YOU</a:t>
            </a:r>
            <a:endParaRPr lang="ko-KR" altLang="en-US" sz="7200" b="1" dirty="0">
              <a:ln>
                <a:solidFill>
                  <a:schemeClr val="bg1">
                    <a:alpha val="0"/>
                  </a:schemeClr>
                </a:solidFill>
              </a:ln>
              <a:solidFill>
                <a:srgbClr val="3F3F3F"/>
              </a:solidFill>
              <a:latin typeface="Arial Rounded MT Bold" panose="020F0704030504030204" pitchFamily="34" charset="0"/>
              <a:cs typeface="Arial" panose="020B0604020202020204" pitchFamily="34" charset="0"/>
            </a:endParaRPr>
          </a:p>
        </p:txBody>
      </p:sp>
      <p:sp>
        <p:nvSpPr>
          <p:cNvPr id="6" name="직사각형 5"/>
          <p:cNvSpPr/>
          <p:nvPr/>
        </p:nvSpPr>
        <p:spPr>
          <a:xfrm>
            <a:off x="3325564" y="3774589"/>
            <a:ext cx="5540877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7200" b="1" dirty="0" smtClean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rgbClr val="3F3F3F"/>
                </a:solidFill>
                <a:latin typeface="Arial Rounded MT Bold" panose="020F0704030504030204" pitchFamily="34" charset="0"/>
                <a:cs typeface="Arial" panose="020B0604020202020204" pitchFamily="34" charset="0"/>
              </a:rPr>
              <a:t>ATTENTION</a:t>
            </a:r>
            <a:endParaRPr lang="ko-KR" altLang="en-US" sz="7200" b="1" dirty="0">
              <a:ln>
                <a:solidFill>
                  <a:schemeClr val="bg1">
                    <a:alpha val="0"/>
                  </a:schemeClr>
                </a:solidFill>
              </a:ln>
              <a:solidFill>
                <a:srgbClr val="3F3F3F"/>
              </a:solidFill>
              <a:latin typeface="Arial Rounded MT Bold" panose="020F0704030504030204" pitchFamily="34" charset="0"/>
              <a:cs typeface="Arial" panose="020B0604020202020204" pitchFamily="34" charset="0"/>
            </a:endParaRPr>
          </a:p>
        </p:txBody>
      </p:sp>
      <p:sp>
        <p:nvSpPr>
          <p:cNvPr id="7" name="직사각형 6"/>
          <p:cNvSpPr/>
          <p:nvPr/>
        </p:nvSpPr>
        <p:spPr>
          <a:xfrm>
            <a:off x="2883698" y="1544161"/>
            <a:ext cx="6424605" cy="126117"/>
          </a:xfrm>
          <a:prstGeom prst="rect">
            <a:avLst/>
          </a:prstGeom>
          <a:solidFill>
            <a:srgbClr val="9EB9C5"/>
          </a:solidFill>
          <a:ln>
            <a:solidFill>
              <a:srgbClr val="9EB9C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직사각형 7"/>
          <p:cNvSpPr/>
          <p:nvPr/>
        </p:nvSpPr>
        <p:spPr>
          <a:xfrm>
            <a:off x="2883698" y="4835100"/>
            <a:ext cx="6424605" cy="126117"/>
          </a:xfrm>
          <a:prstGeom prst="rect">
            <a:avLst/>
          </a:prstGeom>
          <a:solidFill>
            <a:srgbClr val="9EB9C5"/>
          </a:solidFill>
          <a:ln>
            <a:solidFill>
              <a:srgbClr val="9EB9C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직사각형 8"/>
          <p:cNvSpPr/>
          <p:nvPr/>
        </p:nvSpPr>
        <p:spPr>
          <a:xfrm>
            <a:off x="4946487" y="2590969"/>
            <a:ext cx="2299027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8000" b="1" spc="-150" dirty="0" smtClean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rgbClr val="3F3F3F"/>
                </a:solidFill>
                <a:latin typeface="Arial Rounded MT Bold" panose="020F0704030504030204" pitchFamily="34" charset="0"/>
                <a:cs typeface="Arial" panose="020B0604020202020204" pitchFamily="34" charset="0"/>
              </a:rPr>
              <a:t>FOR</a:t>
            </a:r>
            <a:endParaRPr lang="ko-KR" altLang="en-US" sz="8000" b="1" spc="-150" dirty="0">
              <a:ln>
                <a:solidFill>
                  <a:schemeClr val="bg1">
                    <a:alpha val="0"/>
                  </a:schemeClr>
                </a:solidFill>
              </a:ln>
              <a:solidFill>
                <a:srgbClr val="3F3F3F"/>
              </a:solidFill>
              <a:latin typeface="Arial Rounded MT Bold" panose="020F07040305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539725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디자인 사용자 지정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330</TotalTime>
  <Words>1858</Words>
  <Application>Microsoft Office PowerPoint</Application>
  <PresentationFormat>사용자 지정</PresentationFormat>
  <Paragraphs>258</Paragraphs>
  <Slides>37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10</vt:i4>
      </vt:variant>
      <vt:variant>
        <vt:lpstr>테마</vt:lpstr>
      </vt:variant>
      <vt:variant>
        <vt:i4>2</vt:i4>
      </vt:variant>
      <vt:variant>
        <vt:lpstr>슬라이드 제목</vt:lpstr>
      </vt:variant>
      <vt:variant>
        <vt:i4>37</vt:i4>
      </vt:variant>
    </vt:vector>
  </HeadingPairs>
  <TitlesOfParts>
    <vt:vector size="49" baseType="lpstr">
      <vt:lpstr>굴림</vt:lpstr>
      <vt:lpstr>Arial</vt:lpstr>
      <vt:lpstr>Calibri Light</vt:lpstr>
      <vt:lpstr>Arial Rounded MT Bold</vt:lpstr>
      <vt:lpstr>맑은 고딕</vt:lpstr>
      <vt:lpstr>HY견고딕</vt:lpstr>
      <vt:lpstr>Wingdings</vt:lpstr>
      <vt:lpstr>함초롬바탕</vt:lpstr>
      <vt:lpstr>Calibri</vt:lpstr>
      <vt:lpstr>Yoon 윤고딕 540_TT</vt:lpstr>
      <vt:lpstr>Office 테마</vt:lpstr>
      <vt:lpstr>디자인 사용자 지정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NARU YANG</dc:creator>
  <cp:lastModifiedBy>kumc1</cp:lastModifiedBy>
  <cp:revision>37</cp:revision>
  <dcterms:created xsi:type="dcterms:W3CDTF">2013-12-18T12:51:48Z</dcterms:created>
  <dcterms:modified xsi:type="dcterms:W3CDTF">2015-12-15T05:14:11Z</dcterms:modified>
</cp:coreProperties>
</file>