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1" r:id="rId14"/>
  </p:sldMasterIdLst>
  <p:notesMasterIdLst>
    <p:notesMasterId r:id="rId16"/>
  </p:notes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8763" cy="6861175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hiddenSlides="1" frameSlides="1"/>
  <p:showPr>
    <p:present/>
    <p:sldAll/>
    <p:penClr>
      <a:srgbClr val="ff0000">
        <a:alpha val="100000"/>
      </a:srgbClr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4323"/>
    <p:restoredTop sz="88056"/>
  </p:normalViewPr>
  <p:slideViewPr>
    <p:cSldViewPr>
      <p:cViewPr varScale="1">
        <p:scale>
          <a:sx n="102" d="100"/>
          <a:sy n="102" d="100"/>
        </p:scale>
        <p:origin x="-1926" y="-12"/>
      </p:cViewPr>
      <p:guideLst>
        <p:guide orient="horz" pos="2154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slideMaster" Target="slideMasters/slideMaster1.xml"  /><Relationship Id="rId15" Type="http://schemas.openxmlformats.org/officeDocument/2006/relationships/theme" Target="theme/theme1.xml"  /><Relationship Id="rId16" Type="http://schemas.openxmlformats.org/officeDocument/2006/relationships/notesMaster" Target="notesMasters/notesMaster1.xml"  /><Relationship Id="rId17" Type="http://schemas.openxmlformats.org/officeDocument/2006/relationships/tableStyles" Target="tableStyles.xml"  /><Relationship Id="rId2" Type="http://schemas.openxmlformats.org/officeDocument/2006/relationships/slide" Target="slides/slide2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2018-10-02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9" y="685800"/>
            <a:ext cx="4571981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4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sz="1200">
                <a:solidFill>
                  <a:srgbClr val="000000"/>
                </a:solidFill>
              </a:rPr>
              <a:t>주방의 식용유 기름등 유류화재에 물 사용 절대금지, 제1인산암모늄 질식소화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 lang="ko-KR" altLang="en-US"/>
            </a:pPr>
            <a:fld id="{09F4262C-968C-4EE9-8164-CE16364706B3}" type="slidenum">
              <a:rPr lang="en-US" altLang="en-US"/>
              <a:pPr lvl="0">
                <a:defRPr lang="ko-KR" altLang="en-US"/>
              </a:pPr>
              <a:t>4</a:t>
            </a:fld>
            <a:endParaRPr lang="en-US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1397"/>
            <a:ext cx="9148135" cy="147069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6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2018-10-11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612" y="6359250"/>
            <a:ext cx="2896909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57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3"/>
          <p:cNvSpPr/>
          <p:nvPr/>
        </p:nvSpPr>
        <p:spPr>
          <a:xfrm>
            <a:off x="457401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직사각형 4"/>
          <p:cNvSpPr/>
          <p:nvPr/>
        </p:nvSpPr>
        <p:spPr>
          <a:xfrm>
            <a:off x="3125593" y="6248059"/>
            <a:ext cx="2896948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Relationship Id="rId3" Type="http://schemas.openxmlformats.org/officeDocument/2006/relationships/image" Target="../media/image3.jpeg"  /><Relationship Id="rId4" Type="http://schemas.openxmlformats.org/officeDocument/2006/relationships/image" Target="../media/image4.jpeg"  /><Relationship Id="rId5" Type="http://schemas.openxmlformats.org/officeDocument/2006/relationships/image" Target="../media/image5.jpeg"  /><Relationship Id="rId6" Type="http://schemas.openxmlformats.org/officeDocument/2006/relationships/image" Target="../media/image6.jpeg"  /><Relationship Id="rId7" Type="http://schemas.openxmlformats.org/officeDocument/2006/relationships/notesSlide" Target="../notesSlides/notesSlide1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7.jpeg"  /><Relationship Id="rId3" Type="http://schemas.openxmlformats.org/officeDocument/2006/relationships/image" Target="../media/image8.jpeg"  /><Relationship Id="rId4" Type="http://schemas.openxmlformats.org/officeDocument/2006/relationships/image" Target="../media/image9.jpeg"  /><Relationship Id="rId5" Type="http://schemas.openxmlformats.org/officeDocument/2006/relationships/image" Target="../media/image10.jpeg"  /><Relationship Id="rId6" Type="http://schemas.openxmlformats.org/officeDocument/2006/relationships/image" Target="../media/image11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7.jpeg"  /><Relationship Id="rId3" Type="http://schemas.openxmlformats.org/officeDocument/2006/relationships/image" Target="../media/image12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3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4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5.png"  /><Relationship Id="rId3" Type="http://schemas.openxmlformats.org/officeDocument/2006/relationships/image" Target="../media/image16.png"  /><Relationship Id="rId4" Type="http://schemas.openxmlformats.org/officeDocument/2006/relationships/image" Target="../media/image17.jpeg"  /><Relationship Id="rId5" Type="http://schemas.openxmlformats.org/officeDocument/2006/relationships/image" Target="../media/image18.png"  /><Relationship Id="rId6" Type="http://schemas.openxmlformats.org/officeDocument/2006/relationships/image" Target="../media/image19.png"  /><Relationship Id="rId7" Type="http://schemas.openxmlformats.org/officeDocument/2006/relationships/image" Target="../media/image20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1.emf"  /><Relationship Id="rId3" Type="http://schemas.openxmlformats.org/officeDocument/2006/relationships/image" Target="../media/image22.emf"  /><Relationship Id="rId4" Type="http://schemas.openxmlformats.org/officeDocument/2006/relationships/image" Target="../media/image23.gif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4.jpeg"  /><Relationship Id="rId3" Type="http://schemas.openxmlformats.org/officeDocument/2006/relationships/image" Target="../media/image25.jpeg"  /><Relationship Id="rId4" Type="http://schemas.openxmlformats.org/officeDocument/2006/relationships/image" Target="../media/image26.jpeg"  /><Relationship Id="rId5" Type="http://schemas.openxmlformats.org/officeDocument/2006/relationships/image" Target="../media/image27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2215592" y="5288757"/>
            <a:ext cx="5741677" cy="64640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700" b="1" i="0" spc="5">
                <a:solidFill>
                  <a:schemeClr val="tx1"/>
                </a:solidFill>
                <a:latin typeface="굴림체"/>
                <a:ea typeface="굴림체"/>
                <a:sym typeface="Wingdings"/>
              </a:rPr>
              <a:t>일시 : 201</a:t>
            </a:r>
            <a:r>
              <a:rPr lang="en-US" altLang="ko-KR" sz="2700" b="1" i="0" spc="5">
                <a:solidFill>
                  <a:schemeClr val="tx1"/>
                </a:solidFill>
                <a:latin typeface="굴림체"/>
                <a:ea typeface="굴림체"/>
                <a:sym typeface="Wingdings"/>
              </a:rPr>
              <a:t>8</a:t>
            </a:r>
            <a:r>
              <a:rPr lang="ko-KR" altLang="en-US" sz="2700" b="1" i="0" spc="5">
                <a:solidFill>
                  <a:schemeClr val="tx1"/>
                </a:solidFill>
                <a:latin typeface="굴림체"/>
                <a:ea typeface="굴림체"/>
                <a:sym typeface="Wingdings"/>
              </a:rPr>
              <a:t>. </a:t>
            </a:r>
            <a:r>
              <a:rPr lang="en-US" altLang="ko-KR" sz="2700" b="1" spc="5">
                <a:latin typeface="굴림체"/>
                <a:ea typeface="굴림체"/>
                <a:sym typeface="Wingdings"/>
              </a:rPr>
              <a:t>10</a:t>
            </a:r>
            <a:r>
              <a:rPr lang="ko-KR" altLang="en-US" sz="2700" b="1" i="0" spc="5">
                <a:solidFill>
                  <a:schemeClr val="tx1"/>
                </a:solidFill>
                <a:latin typeface="굴림체"/>
                <a:ea typeface="굴림체"/>
                <a:sym typeface="Wingdings"/>
              </a:rPr>
              <a:t>. </a:t>
            </a:r>
            <a:r>
              <a:rPr lang="en-US" altLang="ko-KR" sz="2700" b="1" i="0" spc="5">
                <a:solidFill>
                  <a:schemeClr val="tx1"/>
                </a:solidFill>
                <a:latin typeface="굴림체"/>
                <a:ea typeface="굴림체"/>
                <a:sym typeface="Wingdings"/>
              </a:rPr>
              <a:t>18</a:t>
            </a:r>
            <a:r>
              <a:rPr lang="ko-KR" altLang="en-US" sz="2700" b="1" i="0" spc="5">
                <a:solidFill>
                  <a:schemeClr val="tx1"/>
                </a:solidFill>
                <a:latin typeface="굴림체"/>
                <a:ea typeface="굴림체"/>
                <a:sym typeface="Wingdings"/>
              </a:rPr>
              <a:t>.(13시~1</a:t>
            </a:r>
            <a:r>
              <a:rPr lang="ko-KR" altLang="en-US" sz="2700" b="1" spc="5">
                <a:latin typeface="굴림체"/>
                <a:ea typeface="굴림체"/>
                <a:sym typeface="Wingdings"/>
              </a:rPr>
              <a:t>4</a:t>
            </a:r>
            <a:r>
              <a:rPr lang="ko-KR" altLang="en-US" sz="2700" b="1" i="0" spc="5">
                <a:solidFill>
                  <a:schemeClr val="tx1"/>
                </a:solidFill>
                <a:latin typeface="굴림체"/>
                <a:ea typeface="굴림체"/>
                <a:sym typeface="Wingdings"/>
              </a:rPr>
              <a:t>시)</a:t>
            </a:r>
            <a:endParaRPr lang="ko-KR" altLang="en-US" sz="2700" b="1" i="0" spc="5">
              <a:solidFill>
                <a:schemeClr val="tx1"/>
              </a:solidFill>
              <a:latin typeface="굴림체"/>
              <a:ea typeface="굴림체"/>
              <a:sym typeface="Wingdings"/>
            </a:endParaRPr>
          </a:p>
        </p:txBody>
      </p:sp>
      <p:sp>
        <p:nvSpPr>
          <p:cNvPr id="3" name="직사각형 2"/>
          <p:cNvSpPr/>
          <p:nvPr/>
        </p:nvSpPr>
        <p:spPr>
          <a:xfrm rot="21600000">
            <a:off x="0" y="0"/>
            <a:ext cx="9148135" cy="1916986"/>
          </a:xfrm>
          <a:prstGeom prst="rect">
            <a:avLst/>
          </a:prstGeom>
          <a:gradFill flip="xy" rotWithShape="0">
            <a:gsLst>
              <a:gs pos="0">
                <a:srgbClr val="d1ecff">
                  <a:alpha val="100000"/>
                </a:srgbClr>
              </a:gs>
              <a:gs pos="100000">
                <a:srgbClr val="0099ff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6024105"/>
            <a:ext cx="9148135" cy="837024"/>
          </a:xfrm>
          <a:prstGeom prst="rect">
            <a:avLst/>
          </a:prstGeom>
          <a:gradFill flip="xy" rotWithShape="0">
            <a:gsLst>
              <a:gs pos="0">
                <a:srgbClr val="0099ff">
                  <a:alpha val="100000"/>
                </a:srgbClr>
              </a:gs>
              <a:gs pos="100000">
                <a:srgbClr val="d1ecff">
                  <a:alpha val="100000"/>
                </a:srgbClr>
              </a:gs>
            </a:gsLst>
            <a:lin ang="81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marL="0" lvl="0" indent="0" algn="ctr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600" spc="5">
                <a:sym typeface="Wingdings"/>
              </a:rPr>
              <a:t>선유도공원</a:t>
            </a:r>
            <a:endParaRPr lang="ko-KR" altLang="en-US" sz="3600" b="0" i="0" spc="5">
              <a:solidFill>
                <a:schemeClr val="tx1"/>
              </a:solidFill>
              <a:sym typeface="Wingdings"/>
            </a:endParaRPr>
          </a:p>
        </p:txBody>
      </p:sp>
      <p:sp>
        <p:nvSpPr>
          <p:cNvPr id="5" name="직사각형 4"/>
          <p:cNvSpPr txBox="1"/>
          <p:nvPr/>
        </p:nvSpPr>
        <p:spPr>
          <a:xfrm>
            <a:off x="610515" y="619947"/>
            <a:ext cx="7778916" cy="6482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ko-KR" sz="3600" b="0" i="0" spc="5">
                <a:sym typeface="Wingdings"/>
              </a:rPr>
              <a:t>’</a:t>
            </a:r>
            <a:r>
              <a:rPr lang="ko-KR" altLang="en-US" sz="3600" b="0" i="0" spc="5">
                <a:solidFill>
                  <a:schemeClr val="tx1"/>
                </a:solidFill>
                <a:sym typeface="Wingdings"/>
              </a:rPr>
              <a:t>1</a:t>
            </a:r>
            <a:r>
              <a:rPr lang="en-US" altLang="ko-KR" sz="3600" b="0" i="0" spc="5">
                <a:solidFill>
                  <a:schemeClr val="tx1"/>
                </a:solidFill>
                <a:sym typeface="Wingdings"/>
              </a:rPr>
              <a:t>8</a:t>
            </a:r>
            <a:r>
              <a:rPr lang="ko-KR" altLang="en-US" sz="3600" b="0" i="0" spc="5">
                <a:solidFill>
                  <a:schemeClr val="tx1"/>
                </a:solidFill>
                <a:sym typeface="Wingdings"/>
              </a:rPr>
              <a:t>년도 </a:t>
            </a:r>
            <a:r>
              <a:rPr lang="ko-KR" altLang="en-US" sz="3600" spc="5">
                <a:sym typeface="Wingdings"/>
              </a:rPr>
              <a:t>하</a:t>
            </a:r>
            <a:r>
              <a:rPr lang="ko-KR" altLang="en-US" sz="3600" b="0" i="0" spc="5">
                <a:solidFill>
                  <a:schemeClr val="tx1"/>
                </a:solidFill>
                <a:sym typeface="Wingdings"/>
              </a:rPr>
              <a:t>반기(청사) 소방안전 교육</a:t>
            </a:r>
            <a:endParaRPr lang="ko-KR" altLang="en-US" sz="3600" b="0" i="0" spc="5">
              <a:solidFill>
                <a:schemeClr val="tx1"/>
              </a:solidFill>
              <a:sym typeface="Wingdings"/>
            </a:endParaRPr>
          </a:p>
        </p:txBody>
      </p:sp>
      <p:pic>
        <p:nvPicPr>
          <p:cNvPr id="6" name="그림 5" descr="download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787344" y="2215592"/>
            <a:ext cx="3502033" cy="300169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 rot="21600000">
            <a:off x="0" y="0"/>
            <a:ext cx="9148135" cy="1052994"/>
          </a:xfrm>
          <a:prstGeom prst="rect">
            <a:avLst/>
          </a:prstGeom>
          <a:gradFill flip="xy" rotWithShape="0">
            <a:gsLst>
              <a:gs pos="0">
                <a:srgbClr val="d1ecff">
                  <a:alpha val="100000"/>
                </a:srgbClr>
              </a:gs>
              <a:gs pos="100000">
                <a:srgbClr val="0099ff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6441807"/>
            <a:ext cx="9148135" cy="419321"/>
          </a:xfrm>
          <a:prstGeom prst="rect">
            <a:avLst/>
          </a:prstGeom>
          <a:gradFill flip="xy" rotWithShape="0">
            <a:gsLst>
              <a:gs pos="0">
                <a:srgbClr val="0099ff">
                  <a:alpha val="100000"/>
                </a:srgbClr>
              </a:gs>
              <a:gs pos="100000">
                <a:srgbClr val="d1ecff">
                  <a:alpha val="100000"/>
                </a:srgbClr>
              </a:gs>
            </a:gsLst>
            <a:lin ang="81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701581" y="1484990"/>
            <a:ext cx="4753521" cy="649585"/>
          </a:xfrm>
          <a:prstGeom prst="rect">
            <a:avLst/>
          </a:prstGeom>
          <a:noFill/>
          <a:ln w="25489" cap="rnd" cmpd="sng" algn="ctr">
            <a:solidFill>
              <a:srgbClr val="808080"/>
            </a:solidFill>
            <a:prstDash val="sysDash"/>
            <a:round/>
          </a:ln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accent2"/>
                </a:solidFill>
                <a:sym typeface="Wingdings"/>
              </a:rPr>
              <a:t>소방시설의 이해 </a:t>
            </a:r>
            <a:endParaRPr lang="ko-KR" altLang="en-US" sz="2400" b="1" i="0" spc="5">
              <a:solidFill>
                <a:schemeClr val="accent2"/>
              </a:solidFill>
              <a:sym typeface="Wingding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73050" y="2566572"/>
            <a:ext cx="4682052" cy="562203"/>
          </a:xfrm>
          <a:prstGeom prst="rect">
            <a:avLst/>
          </a:prstGeom>
          <a:noFill/>
          <a:ln w="25489" cap="rnd" cmpd="sng" algn="ctr">
            <a:solidFill>
              <a:srgbClr val="808080"/>
            </a:solidFill>
            <a:prstDash val="sysDash"/>
            <a:round/>
          </a:ln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accent2"/>
                </a:solidFill>
                <a:sym typeface="Wingdings"/>
              </a:rPr>
              <a:t>화재발생시 행동요령</a:t>
            </a:r>
            <a:endParaRPr lang="ko-KR" altLang="en-US" sz="2400" b="1" i="0" spc="5">
              <a:solidFill>
                <a:schemeClr val="accent2"/>
              </a:solidFill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 rot="21600000">
            <a:off x="1909058" y="1572316"/>
            <a:ext cx="576497" cy="568624"/>
          </a:xfrm>
          <a:prstGeom prst="rect">
            <a:avLst/>
          </a:prstGeom>
          <a:gradFill flip="xy" rotWithShape="0">
            <a:gsLst>
              <a:gs pos="0">
                <a:srgbClr val="66ccff">
                  <a:alpha val="100000"/>
                </a:srgbClr>
              </a:gs>
              <a:gs pos="100000">
                <a:srgbClr val="009dec">
                  <a:alpha val="100000"/>
                </a:srgbClr>
              </a:gs>
            </a:gsLst>
            <a:lin ang="13500000" scaled="0"/>
            <a:tileRect/>
          </a:gradFill>
          <a:ln w="6330" cap="rnd" cmpd="sng" algn="ctr">
            <a:solidFill>
              <a:srgbClr val="000080"/>
            </a:solidFill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200" b="1" i="0" spc="5">
                <a:solidFill>
                  <a:schemeClr val="tx1"/>
                </a:solidFill>
                <a:latin typeface="바탕"/>
                <a:ea typeface="바탕"/>
                <a:sym typeface="Wingdings"/>
              </a:rPr>
              <a:t>Ⅰ</a:t>
            </a:r>
            <a:endParaRPr lang="ko-KR" altLang="en-US" sz="3200" b="1" i="0" spc="5">
              <a:solidFill>
                <a:schemeClr val="tx1"/>
              </a:solidFill>
              <a:latin typeface="바탕"/>
              <a:ea typeface="바탕"/>
              <a:sym typeface="Wingdings"/>
            </a:endParaRPr>
          </a:p>
        </p:txBody>
      </p:sp>
      <p:sp>
        <p:nvSpPr>
          <p:cNvPr id="8" name="직사각형 7"/>
          <p:cNvSpPr/>
          <p:nvPr/>
        </p:nvSpPr>
        <p:spPr>
          <a:xfrm rot="21600000">
            <a:off x="1909058" y="2566572"/>
            <a:ext cx="576497" cy="576497"/>
          </a:xfrm>
          <a:prstGeom prst="rect">
            <a:avLst/>
          </a:prstGeom>
          <a:gradFill flip="xy" rotWithShape="0">
            <a:gsLst>
              <a:gs pos="0">
                <a:srgbClr val="66ccff">
                  <a:alpha val="100000"/>
                </a:srgbClr>
              </a:gs>
              <a:gs pos="100000">
                <a:srgbClr val="009dec">
                  <a:alpha val="100000"/>
                </a:srgbClr>
              </a:gs>
            </a:gsLst>
            <a:lin ang="13500000" scaled="0"/>
            <a:tileRect/>
          </a:gradFill>
          <a:ln w="6330" cap="rnd" cmpd="sng" algn="ctr">
            <a:solidFill>
              <a:srgbClr val="000080"/>
            </a:solidFill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200" b="1" i="0" spc="5">
                <a:solidFill>
                  <a:schemeClr val="tx1"/>
                </a:solidFill>
                <a:latin typeface="바탕"/>
                <a:ea typeface="바탕"/>
                <a:sym typeface="Wingdings"/>
              </a:rPr>
              <a:t>Ⅱ</a:t>
            </a:r>
            <a:endParaRPr lang="ko-KR" altLang="en-US" sz="3200" b="1" i="0" spc="5">
              <a:solidFill>
                <a:schemeClr val="tx1"/>
              </a:solidFill>
              <a:latin typeface="바탕"/>
              <a:ea typeface="바탕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 rot="21600000">
            <a:off x="1929661" y="3573502"/>
            <a:ext cx="576553" cy="576497"/>
          </a:xfrm>
          <a:prstGeom prst="rect">
            <a:avLst/>
          </a:prstGeom>
          <a:gradFill flip="xy" rotWithShape="0">
            <a:gsLst>
              <a:gs pos="0">
                <a:srgbClr val="66ccff">
                  <a:alpha val="100000"/>
                </a:srgbClr>
              </a:gs>
              <a:gs pos="100000">
                <a:srgbClr val="009dec">
                  <a:alpha val="100000"/>
                </a:srgbClr>
              </a:gs>
            </a:gsLst>
            <a:lin ang="13500000" scaled="0"/>
            <a:tileRect/>
          </a:gradFill>
          <a:ln w="6330" cap="rnd" cmpd="sng" algn="ctr">
            <a:solidFill>
              <a:srgbClr val="000080"/>
            </a:solidFill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200" b="1" i="0" spc="5">
                <a:solidFill>
                  <a:schemeClr val="tx1"/>
                </a:solidFill>
                <a:latin typeface="바탕"/>
                <a:ea typeface="바탕"/>
                <a:sym typeface="Wingdings"/>
              </a:rPr>
              <a:t>Ⅲ</a:t>
            </a:r>
            <a:endParaRPr lang="ko-KR" altLang="en-US" sz="3200" b="1" i="0" spc="5">
              <a:solidFill>
                <a:schemeClr val="tx1"/>
              </a:solidFill>
              <a:latin typeface="바탕"/>
              <a:ea typeface="바탕"/>
              <a:sym typeface="Wingdings"/>
            </a:endParaRPr>
          </a:p>
        </p:txBody>
      </p:sp>
      <p:sp>
        <p:nvSpPr>
          <p:cNvPr id="11" name="직사각형 10"/>
          <p:cNvSpPr txBox="1"/>
          <p:nvPr/>
        </p:nvSpPr>
        <p:spPr>
          <a:xfrm>
            <a:off x="324011" y="163596"/>
            <a:ext cx="5258605" cy="5193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accent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차 례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accent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07985" y="6430696"/>
            <a:ext cx="2896948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0" i="0" spc="5">
                <a:solidFill>
                  <a:schemeClr val="bg1"/>
                </a:solidFill>
                <a:latin typeface="HY크리스탈M"/>
                <a:ea typeface="HY크리스탈M"/>
                <a:sym typeface="Wingdings"/>
              </a:rPr>
              <a:t>소 방 교 육</a:t>
            </a:r>
            <a:endParaRPr lang="ko-KR" altLang="en-US" sz="2000" b="0" i="0" spc="5">
              <a:solidFill>
                <a:schemeClr val="bg1"/>
              </a:solidFill>
              <a:latin typeface="HY크리스탈M"/>
              <a:ea typeface="HY크리스탈M"/>
              <a:sym typeface="Wingding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773050" y="3502033"/>
            <a:ext cx="4755141" cy="635291"/>
          </a:xfrm>
          <a:prstGeom prst="rect">
            <a:avLst/>
          </a:prstGeom>
          <a:noFill/>
          <a:ln w="25489" cap="rnd" cmpd="sng" algn="ctr">
            <a:solidFill>
              <a:srgbClr val="808080"/>
            </a:solidFill>
            <a:prstDash val="sysDash"/>
            <a:round/>
          </a:ln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1" i="0" spc="5">
                <a:solidFill>
                  <a:schemeClr val="accent2"/>
                </a:solidFill>
                <a:sym typeface="Wingdings"/>
              </a:rPr>
              <a:t>대피방법</a:t>
            </a:r>
            <a:endParaRPr lang="ko-KR" altLang="en-US" sz="2400" b="1" i="0" spc="5">
              <a:solidFill>
                <a:schemeClr val="accent2"/>
              </a:solidFill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" presetClass="entr" presetSubtype="4" fill="hold" grpId="0" nodeType="afterEffect" mc:Ignorable="hp" hp:hslPresetID="1" hp:hslPresetSubtype="DirectionBottomToTop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2" presetClass="entr" presetSubtype="4" fill="hold" grpId="0" nodeType="afterEffect" mc:Ignorable="hp" hp:hslPresetID="1" hp:hslPresetSubtype="DirectionBottomToTop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5" presetID="2" presetClass="entr" presetSubtype="4" fill="hold" grpId="0" nodeType="afterEffect" mc:Ignorable="hp" hp:hslPresetID="1" hp:hslPresetSubtype="DirectionBottomToTop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1"/>
      <p:bldP spid="5" grpId="0" animBg="1" autoUpdateAnimBg="1"/>
      <p:bldP spid="13" grpId="0" animBg="1" autoUpdateAnimBg="1"/>
    </p:bldLst>
  </p:timing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 rot="21600000">
            <a:off x="0" y="0"/>
            <a:ext cx="9148135" cy="786158"/>
          </a:xfrm>
          <a:prstGeom prst="rect">
            <a:avLst/>
          </a:prstGeom>
          <a:gradFill flip="xy" rotWithShape="0">
            <a:gsLst>
              <a:gs pos="0">
                <a:srgbClr val="d1ecff">
                  <a:alpha val="100000"/>
                </a:srgbClr>
              </a:gs>
              <a:gs pos="100000">
                <a:srgbClr val="0099ff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200" b="1" i="0" spc="5">
                <a:solidFill>
                  <a:schemeClr val="accent2"/>
                </a:solidFill>
                <a:sym typeface="Wingdings"/>
              </a:rPr>
              <a:t>            소방시설의 이해</a:t>
            </a:r>
            <a:endParaRPr lang="ko-KR" altLang="en-US" sz="3200" b="1" i="0" spc="5">
              <a:solidFill>
                <a:schemeClr val="accent2"/>
              </a:solidFill>
              <a:sym typeface="Wingdings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 rot="21600000">
            <a:off x="643220" y="1072034"/>
            <a:ext cx="7933163" cy="500282"/>
          </a:xfrm>
          <a:prstGeom prst="roundRect">
            <a:avLst>
              <a:gd name="adj" fmla="val 50000"/>
            </a:avLst>
          </a:prstGeom>
          <a:solidFill>
            <a:srgbClr val="ffff66"/>
          </a:solidFill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sym typeface="Wingdings"/>
              </a:rPr>
              <a:t> 1. 소방시설의 종류</a:t>
            </a:r>
            <a:endParaRPr lang="ko-KR" altLang="en-US" sz="2400" b="0" i="0" spc="5">
              <a:solidFill>
                <a:schemeClr val="tx1"/>
              </a:solidFill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 rot="21600000">
            <a:off x="857627" y="142937"/>
            <a:ext cx="576553" cy="576553"/>
          </a:xfrm>
          <a:prstGeom prst="rect">
            <a:avLst/>
          </a:prstGeom>
          <a:gradFill flip="xy" rotWithShape="0">
            <a:gsLst>
              <a:gs pos="0">
                <a:srgbClr val="66ccff">
                  <a:alpha val="100000"/>
                </a:srgbClr>
              </a:gs>
              <a:gs pos="100000">
                <a:srgbClr val="009dec">
                  <a:alpha val="100000"/>
                </a:srgbClr>
              </a:gs>
            </a:gsLst>
            <a:lin ang="13500000" scaled="0"/>
            <a:tileRect/>
          </a:gradFill>
          <a:ln w="6330" cap="rnd" cmpd="sng" algn="ctr">
            <a:solidFill>
              <a:srgbClr val="000080"/>
            </a:solidFill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200" b="1" i="0" spc="5">
                <a:solidFill>
                  <a:schemeClr val="tx1"/>
                </a:solidFill>
                <a:latin typeface="바탕"/>
                <a:ea typeface="바탕"/>
                <a:sym typeface="Wingdings"/>
              </a:rPr>
              <a:t>Ⅰ</a:t>
            </a:r>
            <a:endParaRPr lang="ko-KR" altLang="en-US" sz="3200" b="1" i="0" spc="5">
              <a:solidFill>
                <a:schemeClr val="tx1"/>
              </a:solidFill>
              <a:latin typeface="바탕"/>
              <a:ea typeface="바탕"/>
              <a:sym typeface="Wingdings"/>
            </a:endParaRPr>
          </a:p>
        </p:txBody>
      </p:sp>
      <p:graphicFrame>
        <p:nvGraphicFramePr>
          <p:cNvPr id="5" name="표 4"/>
          <p:cNvGraphicFramePr/>
          <p:nvPr/>
        </p:nvGraphicFramePr>
        <p:xfrm>
          <a:off x="500282" y="1929661"/>
          <a:ext cx="8219038" cy="4288247"/>
        </p:xfrm>
        <a:graphic>
          <a:graphicData uri="http://schemas.openxmlformats.org/drawingml/2006/table">
            <a:tbl>
              <a:tblPr firstRow="1" bandRow="1"/>
              <a:tblGrid>
                <a:gridCol w="2501468"/>
                <a:gridCol w="5717570"/>
              </a:tblGrid>
              <a:tr h="857683">
                <a:tc>
                  <a:txBody>
                    <a:bodyPr vert="horz" lIns="90006" tIns="46789" rIns="90006" bIns="46789" anchor="ctr" anchorCtr="0"/>
                    <a:p>
                      <a:pPr marL="450000" lvl="0" indent="-45000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AutoNum type="arabicParenR"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400" b="0" i="0" spc="5" mc:Ignorable="hp" hp:hslEmbossed="0">
                          <a:solidFill>
                            <a:schemeClr val="tx1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  <a:sym typeface="Wingdings"/>
                        </a:rPr>
                        <a:t>소화설비</a:t>
                      </a:r>
                      <a:endParaRPr xmlns:mc="http://schemas.openxmlformats.org/markup-compatibility/2006" xmlns:hp="http://schemas.haansoft.com/office/presentation/8.0" lang="ko-KR" altLang="en-US" sz="2400" b="0" i="0" spc="5" mc:Ignorable="hp" hp:hslEmbossed="0">
                        <a:solidFill>
                          <a:schemeClr val="tx1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 vert="horz" lIns="90006" tIns="46789" rIns="90006" bIns="46789" anchor="ctr" anchorCtr="0"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굴림"/>
                          <a:sym typeface="Wingdings"/>
                        </a:rPr>
                        <a:t>소화기구, 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cs typeface="굴림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굴림"/>
                          <a:sym typeface="Wingdings"/>
                        </a:rPr>
                        <a:t>옥내소화전설비,     스프링클러설비 등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cs typeface="굴림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857627">
                <a:tc>
                  <a:txBody>
                    <a:bodyPr vert="horz" lIns="90006" tIns="46789" rIns="90006" bIns="46789" anchor="ctr" anchorCtr="0"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400" b="0" i="0" spc="5" mc:Ignorable="hp" hp:hslEmbossed="0">
                          <a:solidFill>
                            <a:schemeClr val="tx1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  <a:sym typeface="Wingdings"/>
                        </a:rPr>
                        <a:t>2) 경보설비</a:t>
                      </a:r>
                      <a:endParaRPr xmlns:mc="http://schemas.openxmlformats.org/markup-compatibility/2006" xmlns:hp="http://schemas.haansoft.com/office/presentation/8.0" lang="ko-KR" altLang="en-US" sz="2400" b="0" i="0" spc="5" mc:Ignorable="hp" hp:hslEmbossed="0">
                        <a:solidFill>
                          <a:schemeClr val="tx1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 vert="horz" lIns="90006" tIns="46789" rIns="90006" bIns="46789" anchor="ctr" anchorCtr="0"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굴림"/>
                          <a:sym typeface="Wingdings"/>
                        </a:rPr>
                        <a:t>비상경보설비,        비상방송설비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cs typeface="굴림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굴림"/>
                          <a:sym typeface="Wingdings"/>
                        </a:rPr>
                        <a:t>자동화재탐지설비,  자동화재속보설비 등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cs typeface="굴림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857627">
                <a:tc>
                  <a:txBody>
                    <a:bodyPr vert="horz" lIns="90006" tIns="46789" rIns="90006" bIns="46789" anchor="ctr" anchorCtr="0"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400" b="0" i="0" spc="5" mc:Ignorable="hp" hp:hslEmbossed="0">
                          <a:solidFill>
                            <a:schemeClr val="tx1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  <a:sym typeface="Wingdings"/>
                        </a:rPr>
                        <a:t>3) 피난설비</a:t>
                      </a:r>
                      <a:endParaRPr xmlns:mc="http://schemas.openxmlformats.org/markup-compatibility/2006" xmlns:hp="http://schemas.haansoft.com/office/presentation/8.0" lang="ko-KR" altLang="en-US" sz="2400" b="0" i="0" spc="5" mc:Ignorable="hp" hp:hslEmbossed="0">
                        <a:solidFill>
                          <a:schemeClr val="tx1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 vert="horz" lIns="90006" tIns="46789" rIns="90006" bIns="46789" anchor="ctr" anchorCtr="0"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굴림"/>
                          <a:sym typeface="Wingdings"/>
                        </a:rPr>
                        <a:t>유도등, 피난계단, 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cs typeface="굴림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굴림"/>
                          <a:sym typeface="Wingdings"/>
                        </a:rPr>
                        <a:t>비상조명등,  등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cs typeface="굴림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857627">
                <a:tc>
                  <a:txBody>
                    <a:bodyPr vert="horz" lIns="90006" tIns="46789" rIns="90006" bIns="46789" anchor="ctr" anchorCtr="0"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400" b="0" i="0" spc="5" mc:Ignorable="hp" hp:hslEmbossed="0">
                          <a:solidFill>
                            <a:schemeClr val="tx1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  <a:sym typeface="Wingdings"/>
                        </a:rPr>
                        <a:t>4) 소화용수설비</a:t>
                      </a:r>
                      <a:endParaRPr xmlns:mc="http://schemas.openxmlformats.org/markup-compatibility/2006" xmlns:hp="http://schemas.haansoft.com/office/presentation/8.0" lang="ko-KR" altLang="en-US" sz="2400" b="0" i="0" spc="5" mc:Ignorable="hp" hp:hslEmbossed="0">
                        <a:solidFill>
                          <a:schemeClr val="tx1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 vert="horz" lIns="90006" tIns="46789" rIns="90006" bIns="46789" anchor="ctr" anchorCtr="0"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굴림"/>
                          <a:sym typeface="Wingdings"/>
                        </a:rPr>
                        <a:t>상수도소화용수설비, 소화수조 등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cs typeface="굴림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857683">
                <a:tc>
                  <a:txBody>
                    <a:bodyPr vert="horz" lIns="90006" tIns="46789" rIns="90006" bIns="46789" anchor="ctr" anchorCtr="0"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400" b="0" i="0" spc="5" mc:Ignorable="hp" hp:hslEmbossed="0">
                          <a:solidFill>
                            <a:schemeClr val="tx1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  <a:sym typeface="Wingdings"/>
                        </a:rPr>
                        <a:t>5) 소화활동설비</a:t>
                      </a:r>
                      <a:endParaRPr xmlns:mc="http://schemas.openxmlformats.org/markup-compatibility/2006" xmlns:hp="http://schemas.haansoft.com/office/presentation/8.0" lang="ko-KR" altLang="en-US" sz="2400" b="0" i="0" spc="5" mc:Ignorable="hp" hp:hslEmbossed="0">
                        <a:solidFill>
                          <a:schemeClr val="tx1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 vert="horz" lIns="90006" tIns="46789" rIns="90006" bIns="46789" anchor="ctr" anchorCtr="0"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sym typeface="Wingdings"/>
                        </a:rPr>
                        <a:t>제연설비,           연결송수관설비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sym typeface="Wingdings"/>
                        </a:rPr>
                        <a:t>비상콘센트설비,  무선통신보조설비 등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" presetClass="entr" presetSubtype="4" fill="hold" grpId="0" nodeType="afterEffect" mc:Ignorable="hp" hp:hslPresetID="1" hp:hslPresetSubtype="DirectionBottomToTop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1"/>
    </p:bld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72654" y="357344"/>
            <a:ext cx="5002881" cy="53523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600" b="1" i="0" spc="5">
                <a:solidFill>
                  <a:srgbClr val="0033cc">
                    <a:alpha val="100000"/>
                  </a:srgbClr>
                </a:solidFill>
                <a:sym typeface="Wingdings"/>
              </a:rPr>
              <a:t>소화기구의 종류</a:t>
            </a:r>
            <a:endParaRPr lang="ko-KR" altLang="en-US" sz="3600" b="1" i="0" spc="5">
              <a:solidFill>
                <a:srgbClr val="0033cc">
                  <a:alpha val="100000"/>
                </a:srgbClr>
              </a:solidFill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 rot="0">
            <a:off x="571751" y="1143502"/>
            <a:ext cx="8147570" cy="4145253"/>
            <a:chOff x="571751" y="1143502"/>
            <a:chExt cx="8147570" cy="4145253"/>
          </a:xfrm>
        </p:grpSpPr>
        <p:pic>
          <p:nvPicPr>
            <p:cNvPr id="4" name="그림 3" descr="소화기"/>
            <p:cNvPicPr/>
            <p:nvPr/>
          </p:nvPicPr>
          <p:blipFill rotWithShape="1">
            <a:blip r:embed="rId2">
              <a:lum/>
            </a:blip>
            <a:srcRect l="19310" t="10580" r="24500" b="3460"/>
            <a:stretch>
              <a:fillRect/>
            </a:stretch>
          </p:blipFill>
          <p:spPr>
            <a:xfrm>
              <a:off x="600339" y="2098059"/>
              <a:ext cx="1461148" cy="31906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pic>
          <p:nvPicPr>
            <p:cNvPr id="5" name="그림 4" descr="NOCKY009"/>
            <p:cNvPicPr/>
            <p:nvPr/>
          </p:nvPicPr>
          <p:blipFill rotWithShape="1">
            <a:blip r:embed="rId3">
              <a:lum/>
            </a:blip>
            <a:srcRect l="17520" t="2280" r="54700"/>
            <a:stretch>
              <a:fillRect/>
            </a:stretch>
          </p:blipFill>
          <p:spPr>
            <a:xfrm>
              <a:off x="5779547" y="2099623"/>
              <a:ext cx="1334068" cy="318757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pic>
          <p:nvPicPr>
            <p:cNvPr id="6" name="그림 5" descr="41-4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7343935" y="2088512"/>
              <a:ext cx="1375386" cy="319549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7" name="직사각형 6"/>
            <p:cNvSpPr txBox="1"/>
            <p:nvPr/>
          </p:nvSpPr>
          <p:spPr>
            <a:xfrm>
              <a:off x="571751" y="1143502"/>
              <a:ext cx="1523125" cy="825912"/>
            </a:xfrm>
            <a:prstGeom prst="rect">
              <a:avLst/>
            </a:prstGeom>
            <a:noFill/>
            <a:ln w="38205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0" tIns="0" rIns="0" bIns="0" anchor="ctr">
              <a:noAutofit/>
            </a:bodyPr>
            <a:lstStyle/>
            <a:p>
              <a:pPr marL="0" lvl="0" indent="0" algn="ctr" defTabSz="900111">
                <a:lnSpc>
                  <a:spcPct val="55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Char char="•"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Verdana"/>
                  <a:sym typeface="Wingdings"/>
                </a:rPr>
                <a:t>ABC급</a:t>
              </a:r>
              <a:endParaRPr lang="ko-KR" altLang="en-US" sz="2000" b="1" i="0" spc="5">
                <a:solidFill>
                  <a:schemeClr val="tx1"/>
                </a:solidFill>
                <a:latin typeface="Verdana"/>
                <a:sym typeface="Wingdings"/>
              </a:endParaRPr>
            </a:p>
            <a:p>
              <a:pPr marL="0" lvl="0" indent="0" algn="ctr" defTabSz="900111">
                <a:lnSpc>
                  <a:spcPct val="5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Verdana"/>
                  <a:sym typeface="Wingdings"/>
                </a:rPr>
                <a:t>분말소화기</a:t>
              </a:r>
              <a:endParaRPr lang="ko-KR" altLang="en-US" sz="2000" b="1" i="0" spc="5">
                <a:solidFill>
                  <a:schemeClr val="tx1"/>
                </a:solidFill>
                <a:latin typeface="Verdana"/>
                <a:sym typeface="Wingdings"/>
              </a:endParaRPr>
            </a:p>
          </p:txBody>
        </p:sp>
        <p:sp>
          <p:nvSpPr>
            <p:cNvPr id="8" name="직사각형 7"/>
            <p:cNvSpPr txBox="1"/>
            <p:nvPr/>
          </p:nvSpPr>
          <p:spPr>
            <a:xfrm>
              <a:off x="3921299" y="1143502"/>
              <a:ext cx="1627928" cy="841770"/>
            </a:xfrm>
            <a:prstGeom prst="rect">
              <a:avLst/>
            </a:prstGeom>
            <a:noFill/>
            <a:ln w="38205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0" tIns="0" rIns="0" bIns="0" anchor="ctr">
              <a:noAutofit/>
            </a:bodyPr>
            <a:lstStyle/>
            <a:p>
              <a:pPr marL="0" lvl="0" indent="0" algn="ctr" defTabSz="90011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Char char="•"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Verdana"/>
                  <a:sym typeface="Wingdings"/>
                </a:rPr>
                <a:t>투척용</a:t>
              </a:r>
              <a:endParaRPr lang="ko-KR" altLang="en-US" sz="2000" b="1" i="0" spc="5">
                <a:solidFill>
                  <a:schemeClr val="tx1"/>
                </a:solidFill>
                <a:latin typeface="Verdana"/>
                <a:sym typeface="Wingdings"/>
              </a:endParaRPr>
            </a:p>
            <a:p>
              <a:pPr marL="0" lvl="0" indent="0" algn="ctr" defTabSz="90011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Verdana"/>
                  <a:sym typeface="Wingdings"/>
                </a:rPr>
                <a:t> 소화기</a:t>
              </a:r>
              <a:endParaRPr lang="ko-KR" altLang="en-US" sz="2000" b="1" i="0" spc="5">
                <a:solidFill>
                  <a:schemeClr val="tx1"/>
                </a:solidFill>
                <a:latin typeface="Verdana"/>
                <a:sym typeface="Wingdings"/>
              </a:endParaRPr>
            </a:p>
          </p:txBody>
        </p:sp>
        <p:sp>
          <p:nvSpPr>
            <p:cNvPr id="9" name="직사각형 8"/>
            <p:cNvSpPr txBox="1"/>
            <p:nvPr/>
          </p:nvSpPr>
          <p:spPr>
            <a:xfrm>
              <a:off x="7334387" y="1143502"/>
              <a:ext cx="1384934" cy="843389"/>
            </a:xfrm>
            <a:prstGeom prst="rect">
              <a:avLst/>
            </a:prstGeom>
            <a:noFill/>
            <a:ln w="38205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0" tIns="0" rIns="0" bIns="0" anchor="ctr">
              <a:noAutofit/>
            </a:bodyPr>
            <a:lstStyle/>
            <a:p>
              <a:pPr marL="0" lvl="0" indent="0" algn="ctr" defTabSz="90011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Char char="•"/>
                <a:defRPr lang="ko-KR" altLang="en-US"/>
              </a:pPr>
              <a:r>
                <a:rPr lang="ko-KR" altLang="en-US" b="1" i="0" spc="5">
                  <a:solidFill>
                    <a:schemeClr val="tx1"/>
                  </a:solidFill>
                  <a:latin typeface="Verdana"/>
                  <a:sym typeface="Wingdings"/>
                </a:rPr>
                <a:t>이산화탄소</a:t>
              </a:r>
              <a:endParaRPr lang="ko-KR" altLang="en-US" b="1" i="0" spc="5">
                <a:solidFill>
                  <a:schemeClr val="tx1"/>
                </a:solidFill>
                <a:latin typeface="Verdana"/>
                <a:sym typeface="Wingdings"/>
              </a:endParaRPr>
            </a:p>
            <a:p>
              <a:pPr marL="0" lvl="0" indent="0" algn="ctr" defTabSz="90011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Verdana"/>
                  <a:sym typeface="Wingdings"/>
                </a:rPr>
                <a:t> 소  화  기</a:t>
              </a:r>
              <a:endParaRPr lang="ko-KR" altLang="en-US" sz="2000" b="1" i="0" spc="5">
                <a:solidFill>
                  <a:schemeClr val="tx1"/>
                </a:solidFill>
                <a:latin typeface="Verdana"/>
                <a:sym typeface="Wingdings"/>
              </a:endParaRPr>
            </a:p>
          </p:txBody>
        </p:sp>
        <p:pic>
          <p:nvPicPr>
            <p:cNvPr id="10" name="그림 9" descr="jadong"/>
            <p:cNvPicPr/>
            <p:nvPr/>
          </p:nvPicPr>
          <p:blipFill rotWithShape="1">
            <a:blip r:embed="rId5">
              <a:lum/>
            </a:blip>
            <a:srcRect l="5730" t="8640" r="7640" b="20060"/>
            <a:stretch>
              <a:fillRect/>
            </a:stretch>
          </p:blipFill>
          <p:spPr>
            <a:xfrm>
              <a:off x="2177457" y="2129830"/>
              <a:ext cx="1764500" cy="139124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1" name="직사각형 10"/>
            <p:cNvSpPr txBox="1"/>
            <p:nvPr/>
          </p:nvSpPr>
          <p:spPr>
            <a:xfrm>
              <a:off x="2296553" y="1143502"/>
              <a:ext cx="1524689" cy="825912"/>
            </a:xfrm>
            <a:prstGeom prst="rect">
              <a:avLst/>
            </a:prstGeom>
            <a:noFill/>
            <a:ln w="38205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0" tIns="0" rIns="0" bIns="0" anchor="ctr">
              <a:noAutofit/>
            </a:bodyPr>
            <a:lstStyle/>
            <a:p>
              <a:pPr marL="0" lvl="0" indent="0" algn="ctr" defTabSz="90011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Char char="•"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Verdana"/>
                  <a:sym typeface="Wingdings"/>
                </a:rPr>
                <a:t>자동확산</a:t>
              </a:r>
              <a:endParaRPr lang="ko-KR" altLang="en-US" sz="2000" b="1" i="0" spc="5">
                <a:solidFill>
                  <a:schemeClr val="tx1"/>
                </a:solidFill>
                <a:latin typeface="Verdana"/>
                <a:sym typeface="Wingdings"/>
              </a:endParaRPr>
            </a:p>
            <a:p>
              <a:pPr marL="0" lvl="0" indent="0" algn="ctr" defTabSz="90011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Verdana"/>
                  <a:sym typeface="Wingdings"/>
                </a:rPr>
                <a:t>  소화장치</a:t>
              </a:r>
              <a:endParaRPr lang="ko-KR" altLang="en-US" sz="2000" b="1" i="0" spc="5">
                <a:solidFill>
                  <a:schemeClr val="tx1"/>
                </a:solidFill>
                <a:latin typeface="Verdana"/>
                <a:sym typeface="Wingdings"/>
              </a:endParaRPr>
            </a:p>
          </p:txBody>
        </p:sp>
        <p:pic>
          <p:nvPicPr>
            <p:cNvPr id="12" name="그림 11" descr="액체소화기(화이어매직)"/>
            <p:cNvPicPr/>
            <p:nvPr/>
          </p:nvPicPr>
          <p:blipFill rotWithShape="1">
            <a:blip r:embed="rId6">
              <a:lum/>
            </a:blip>
            <a:srcRect r="12990"/>
            <a:stretch>
              <a:fillRect/>
            </a:stretch>
          </p:blipFill>
          <p:spPr>
            <a:xfrm>
              <a:off x="4018173" y="2120282"/>
              <a:ext cx="1535856" cy="18105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3" name="직사각형 12"/>
            <p:cNvSpPr txBox="1"/>
            <p:nvPr/>
          </p:nvSpPr>
          <p:spPr>
            <a:xfrm>
              <a:off x="5750959" y="1154614"/>
              <a:ext cx="1383314" cy="830658"/>
            </a:xfrm>
            <a:prstGeom prst="rect">
              <a:avLst/>
            </a:prstGeom>
            <a:noFill/>
            <a:ln w="38205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0" tIns="0" rIns="0" bIns="0" anchor="ctr">
              <a:noAutofit/>
            </a:bodyPr>
            <a:lstStyle/>
            <a:p>
              <a:pPr marL="0" lvl="0" indent="0" algn="ctr" defTabSz="90011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Char char="•"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Verdana"/>
                  <a:sym typeface="Wingdings"/>
                </a:rPr>
                <a:t>하론</a:t>
              </a:r>
              <a:endParaRPr lang="ko-KR" altLang="en-US" sz="2000" b="1" i="0" spc="5">
                <a:solidFill>
                  <a:schemeClr val="tx1"/>
                </a:solidFill>
                <a:latin typeface="Verdana"/>
                <a:sym typeface="Wingdings"/>
              </a:endParaRPr>
            </a:p>
            <a:p>
              <a:pPr marL="0" lvl="0" indent="0" algn="ctr" defTabSz="90011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SzPct val="100000"/>
                <a:buNone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Verdana"/>
                  <a:sym typeface="Wingdings"/>
                </a:rPr>
                <a:t>소화기</a:t>
              </a:r>
              <a:endParaRPr lang="ko-KR" altLang="en-US" sz="2000" b="1" i="0" spc="5">
                <a:solidFill>
                  <a:schemeClr val="tx1"/>
                </a:solidFill>
                <a:latin typeface="Verdana"/>
                <a:sym typeface="Wingdings"/>
              </a:endParaRPr>
            </a:p>
          </p:txBody>
        </p:sp>
      </p:grpSp>
      <p:graphicFrame>
        <p:nvGraphicFramePr>
          <p:cNvPr id="14" name="표 13"/>
          <p:cNvGraphicFramePr/>
          <p:nvPr/>
        </p:nvGraphicFramePr>
        <p:xfrm>
          <a:off x="857627" y="5503164"/>
          <a:ext cx="7933162" cy="929151"/>
        </p:xfrm>
        <a:graphic>
          <a:graphicData uri="http://schemas.openxmlformats.org/drawingml/2006/table">
            <a:tbl>
              <a:tblPr firstRow="1" bandRow="1"/>
              <a:tblGrid>
                <a:gridCol w="2644406"/>
                <a:gridCol w="2644406"/>
                <a:gridCol w="2644350"/>
              </a:tblGrid>
              <a:tr h="465385">
                <a:tc>
                  <a:txBody>
                    <a:bodyPr vert="horz" lIns="90006" tIns="46789" rIns="90006" bIns="46789" anchor="t" anchorCtr="0"/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0" i="0" spc="5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A 급 화 재</a:t>
                      </a:r>
                      <a:endParaRPr lang="ko-KR" altLang="en-US" sz="1800" b="0" i="0" spc="5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0006" tIns="46789" rIns="90006" bIns="46789" anchor="t" anchorCtr="0"/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0" i="0" spc="5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B 급 화 재</a:t>
                      </a:r>
                      <a:endParaRPr lang="ko-KR" altLang="en-US" sz="1800" b="0" i="0" spc="5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0006" tIns="46789" rIns="90006" bIns="46789" anchor="t" anchorCtr="0"/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0" i="0" spc="5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C 급 화 재</a:t>
                      </a:r>
                      <a:endParaRPr lang="ko-KR" altLang="en-US" sz="1800" b="0" i="0" spc="5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63766">
                <a:tc>
                  <a:txBody>
                    <a:bodyPr vert="horz" lIns="90006" tIns="46789" rIns="90006" bIns="46789" anchor="t" anchorCtr="0"/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0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sym typeface="Wingdings"/>
                        </a:rPr>
                        <a:t>일반화재: 종이,나무 등</a:t>
                      </a:r>
                      <a:endParaRPr lang="ko-KR" altLang="en-US" sz="1800" b="0" i="0" spc="5">
                        <a:solidFill>
                          <a:schemeClr val="tx1"/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0006" marR="90006" marT="46789" marB="46789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0006" tIns="46789" rIns="90006" bIns="46789" anchor="t" anchorCtr="0"/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0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sym typeface="Wingdings"/>
                        </a:rPr>
                        <a:t>유류화재: 기름,가스 등</a:t>
                      </a:r>
                      <a:endParaRPr lang="ko-KR" altLang="en-US" sz="1800" b="0" i="0" spc="5">
                        <a:solidFill>
                          <a:schemeClr val="tx1"/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0006" marR="90006" marT="46789" marB="46789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90006" tIns="46789" rIns="90006" bIns="46789" anchor="t" anchorCtr="0"/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0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sym typeface="Wingdings"/>
                        </a:rPr>
                        <a:t>전기화재</a:t>
                      </a:r>
                      <a:endParaRPr lang="ko-KR" altLang="en-US" sz="1800" b="0" i="0" spc="5">
                        <a:solidFill>
                          <a:schemeClr val="tx1"/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0006" marR="90006" marT="46789" marB="46789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71751" y="428813"/>
            <a:ext cx="8088831" cy="794142"/>
          </a:xfrm>
          <a:prstGeom prst="rect">
            <a:avLst/>
          </a:prstGeom>
          <a:gradFill flip="xy" rotWithShape="0">
            <a:gsLst>
              <a:gs pos="0">
                <a:srgbClr val="b8e3e6">
                  <a:alpha val="100000"/>
                </a:srgbClr>
              </a:gs>
              <a:gs pos="100000">
                <a:srgbClr val="6a8486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lstStyle/>
          <a:p>
            <a:pPr marL="0" lvl="0" indent="0" algn="ctr" defTabSz="90011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자동화재탐지설비 구성도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 rot="0">
            <a:off x="684538" y="1558022"/>
            <a:ext cx="1397608" cy="1616816"/>
            <a:chOff x="684538" y="1558022"/>
            <a:chExt cx="1397608" cy="1616816"/>
          </a:xfrm>
        </p:grpSpPr>
        <p:pic>
          <p:nvPicPr>
            <p:cNvPr id="4" name="그림 3" descr="감지기(이연)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684538" y="1558022"/>
              <a:ext cx="1372203" cy="1143558"/>
            </a:xfrm>
            <a:prstGeom prst="rect">
              <a:avLst/>
            </a:prstGeom>
            <a:noFill/>
            <a:ln w="9523" cap="rnd" cmpd="sng" algn="ctr">
              <a:solidFill>
                <a:srgbClr val="000000"/>
              </a:solidFill>
              <a:prstDash val="solid"/>
              <a:round/>
            </a:ln>
          </p:spPr>
        </p:pic>
        <p:sp>
          <p:nvSpPr>
            <p:cNvPr id="5" name="직사각형 4"/>
            <p:cNvSpPr txBox="1"/>
            <p:nvPr/>
          </p:nvSpPr>
          <p:spPr>
            <a:xfrm>
              <a:off x="786158" y="2787344"/>
              <a:ext cx="1295988" cy="3874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91446" tIns="45723" rIns="91446" bIns="45723" anchor="t">
              <a:noAutofit/>
            </a:bodyPr>
            <a:lstStyle/>
            <a:p>
              <a:pPr marL="0" lvl="0" indent="0" algn="l" defTabSz="900111">
                <a:lnSpc>
                  <a:spcPct val="8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2400" b="0" i="0" spc="5">
                  <a:solidFill>
                    <a:schemeClr val="tx1"/>
                  </a:solidFill>
                  <a:latin typeface="HY견고딕"/>
                  <a:ea typeface="HY견고딕"/>
                  <a:sym typeface="Wingdings"/>
                </a:rPr>
                <a:t>감지기</a:t>
              </a:r>
              <a:endParaRPr lang="ko-KR" altLang="en-US" sz="24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endParaRPr>
            </a:p>
          </p:txBody>
        </p:sp>
      </p:grpSp>
      <p:pic>
        <p:nvPicPr>
          <p:cNvPr id="6" name="그림 5" descr="수신기(피형1급)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3856195" y="1774048"/>
            <a:ext cx="2363276" cy="3430564"/>
          </a:xfrm>
          <a:prstGeom prst="rect">
            <a:avLst/>
          </a:prstGeom>
          <a:noFill/>
          <a:ln w="9523" cap="rnd" cmpd="sng" algn="ctr">
            <a:solidFill>
              <a:srgbClr val="000000"/>
            </a:solidFill>
            <a:prstDash val="solid"/>
            <a:round/>
          </a:ln>
        </p:spPr>
      </p:pic>
      <p:sp>
        <p:nvSpPr>
          <p:cNvPr id="7" name="직사각형 6"/>
          <p:cNvSpPr txBox="1"/>
          <p:nvPr/>
        </p:nvSpPr>
        <p:spPr>
          <a:xfrm>
            <a:off x="3644971" y="5288757"/>
            <a:ext cx="3216157" cy="102920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</a:t>
            </a:r>
            <a:r>
              <a:rPr lang="ko-KR" altLang="en-US" sz="24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화 재 수 신 기</a:t>
            </a:r>
            <a:endParaRPr lang="ko-KR" altLang="en-US" sz="24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설치대상: 근생 등- 연면적600, </a:t>
            </a:r>
            <a:endParaRPr lang="ko-KR" altLang="en-US" sz="16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공장 등은 연면적 1,000㎡이상</a:t>
            </a:r>
            <a:endParaRPr lang="ko-KR" altLang="en-US" sz="16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grpSp>
        <p:nvGrpSpPr>
          <p:cNvPr id="8" name="그룹 7"/>
          <p:cNvGrpSpPr/>
          <p:nvPr/>
        </p:nvGrpSpPr>
        <p:grpSpPr>
          <a:xfrm rot="0">
            <a:off x="7432880" y="2099623"/>
            <a:ext cx="1448474" cy="1575499"/>
            <a:chOff x="7432880" y="2099623"/>
            <a:chExt cx="1448474" cy="1575499"/>
          </a:xfrm>
        </p:grpSpPr>
        <p:pic>
          <p:nvPicPr>
            <p:cNvPr id="9" name="그림 8" descr="경종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7469396" y="2099623"/>
              <a:ext cx="1295988" cy="1092693"/>
            </a:xfrm>
            <a:prstGeom prst="rect">
              <a:avLst/>
            </a:prstGeom>
            <a:noFill/>
            <a:ln w="9523" cap="rnd" cmpd="sng" algn="ctr">
              <a:solidFill>
                <a:srgbClr val="000000"/>
              </a:solidFill>
              <a:prstDash val="solid"/>
              <a:round/>
            </a:ln>
          </p:spPr>
        </p:pic>
        <p:sp>
          <p:nvSpPr>
            <p:cNvPr id="10" name="직사각형 9"/>
            <p:cNvSpPr txBox="1"/>
            <p:nvPr/>
          </p:nvSpPr>
          <p:spPr>
            <a:xfrm>
              <a:off x="7432880" y="3287626"/>
              <a:ext cx="1448474" cy="3874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91446" tIns="45723" rIns="91446" bIns="45723" anchor="t">
              <a:noAutofit/>
            </a:bodyPr>
            <a:lstStyle/>
            <a:p>
              <a:pPr marL="0" lvl="0" indent="0" algn="ctr" defTabSz="900111">
                <a:lnSpc>
                  <a:spcPct val="8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2400" b="0" i="0" spc="5">
                  <a:solidFill>
                    <a:schemeClr val="tx1"/>
                  </a:solidFill>
                  <a:latin typeface="HY견고딕"/>
                  <a:ea typeface="HY견고딕"/>
                  <a:sym typeface="Wingdings"/>
                </a:rPr>
                <a:t>경 종</a:t>
              </a:r>
              <a:endParaRPr lang="ko-KR" altLang="en-US" sz="24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endParaRPr>
            </a:p>
          </p:txBody>
        </p:sp>
      </p:grpSp>
      <p:sp>
        <p:nvSpPr>
          <p:cNvPr id="11" name="자유형 10"/>
          <p:cNvSpPr/>
          <p:nvPr/>
        </p:nvSpPr>
        <p:spPr>
          <a:xfrm>
            <a:off x="2056741" y="2479190"/>
            <a:ext cx="304915" cy="2669811"/>
          </a:xfrm>
          <a:custGeom>
            <a:avLst/>
            <a:gdLst/>
            <a:rect l="l" t="t" r="r" b="b"/>
            <a:pathLst>
              <a:path w="192" h="1680" extrusionOk="0">
                <a:moveTo>
                  <a:pt x="48" y="0"/>
                </a:moveTo>
                <a:lnTo>
                  <a:pt x="192" y="0"/>
                </a:lnTo>
                <a:lnTo>
                  <a:pt x="192" y="1680"/>
                </a:lnTo>
                <a:lnTo>
                  <a:pt x="0" y="1680"/>
                </a:lnTo>
              </a:path>
            </a:pathLst>
          </a:custGeom>
          <a:noFill/>
          <a:ln w="38205" cap="rnd" cmpd="sng" algn="ctr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 rot="21600000" flipV="1">
            <a:off x="2391864" y="3821242"/>
            <a:ext cx="1357909" cy="30206"/>
          </a:xfrm>
          <a:prstGeom prst="line">
            <a:avLst/>
          </a:prstGeom>
          <a:ln w="38205" cap="rnd" cmpd="sng" algn="ctr">
            <a:solidFill>
              <a:srgbClr val="000000"/>
            </a:solidFill>
            <a:prstDash val="solid"/>
            <a:round/>
            <a:tailEnd type="triangle" w="med" len="med"/>
          </a:ln>
        </p:spPr>
      </p:cxnSp>
      <p:cxnSp>
        <p:nvCxnSpPr>
          <p:cNvPr id="13" name="직선 연결선 12"/>
          <p:cNvCxnSpPr/>
          <p:nvPr/>
        </p:nvCxnSpPr>
        <p:spPr>
          <a:xfrm>
            <a:off x="6478379" y="2792090"/>
            <a:ext cx="609831" cy="1563"/>
          </a:xfrm>
          <a:prstGeom prst="line">
            <a:avLst/>
          </a:prstGeom>
          <a:ln w="38205" cap="rnd" cmpd="sng" algn="ctr">
            <a:solidFill>
              <a:srgbClr val="000000"/>
            </a:solidFill>
            <a:prstDash val="solid"/>
            <a:round/>
            <a:tailEnd type="triangle" w="med" len="med"/>
          </a:ln>
        </p:spPr>
      </p:cxnSp>
      <p:cxnSp>
        <p:nvCxnSpPr>
          <p:cNvPr id="14" name="직선 연결선 13"/>
          <p:cNvCxnSpPr/>
          <p:nvPr/>
        </p:nvCxnSpPr>
        <p:spPr>
          <a:xfrm>
            <a:off x="6478379" y="4537551"/>
            <a:ext cx="609831" cy="1563"/>
          </a:xfrm>
          <a:prstGeom prst="line">
            <a:avLst/>
          </a:prstGeom>
          <a:ln w="38205" cap="rnd" cmpd="sng" algn="ctr">
            <a:solidFill>
              <a:srgbClr val="000000"/>
            </a:solidFill>
            <a:prstDash val="solid"/>
            <a:round/>
            <a:tailEnd type="triangle" w="med" len="med"/>
          </a:ln>
        </p:spPr>
      </p:cxnSp>
      <p:grpSp>
        <p:nvGrpSpPr>
          <p:cNvPr id="15" name="그룹 14"/>
          <p:cNvGrpSpPr/>
          <p:nvPr/>
        </p:nvGrpSpPr>
        <p:grpSpPr>
          <a:xfrm rot="0">
            <a:off x="7469396" y="4005498"/>
            <a:ext cx="1305536" cy="1673992"/>
            <a:chOff x="7469396" y="4005498"/>
            <a:chExt cx="1305536" cy="1673992"/>
          </a:xfrm>
        </p:grpSpPr>
        <p:pic>
          <p:nvPicPr>
            <p:cNvPr id="16" name="그림 15" descr="스프링클러(습식)"/>
            <p:cNvPicPr/>
            <p:nvPr/>
          </p:nvPicPr>
          <p:blipFill rotWithShape="1">
            <a:blip r:embed="rId5">
              <a:lum/>
            </a:blip>
            <a:srcRect/>
            <a:stretch>
              <a:fillRect/>
            </a:stretch>
          </p:blipFill>
          <p:spPr>
            <a:xfrm>
              <a:off x="7469396" y="4005498"/>
              <a:ext cx="1305536" cy="1141939"/>
            </a:xfrm>
            <a:prstGeom prst="rect">
              <a:avLst/>
            </a:prstGeom>
            <a:noFill/>
            <a:ln w="9523" cap="rnd" cmpd="sng" algn="ctr">
              <a:solidFill>
                <a:srgbClr val="000000"/>
              </a:solidFill>
              <a:prstDash val="solid"/>
              <a:round/>
            </a:ln>
          </p:spPr>
        </p:pic>
        <p:sp>
          <p:nvSpPr>
            <p:cNvPr id="17" name="직사각형 16"/>
            <p:cNvSpPr txBox="1"/>
            <p:nvPr/>
          </p:nvSpPr>
          <p:spPr>
            <a:xfrm>
              <a:off x="7504349" y="5288757"/>
              <a:ext cx="1267401" cy="39073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17976" tIns="46783" rIns="17976" bIns="46783" anchor="ctr">
              <a:noAutofit/>
            </a:bodyPr>
            <a:lstStyle/>
            <a:p>
              <a:pPr marL="0" lvl="0" indent="0" algn="l" defTabSz="900111">
                <a:lnSpc>
                  <a:spcPct val="8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2400" b="0" i="0" spc="5">
                  <a:solidFill>
                    <a:schemeClr val="tx1"/>
                  </a:solidFill>
                  <a:latin typeface="HY견고딕"/>
                  <a:ea typeface="HY견고딕"/>
                  <a:sym typeface="Wingdings"/>
                </a:rPr>
                <a:t>소화설비</a:t>
              </a:r>
              <a:endParaRPr lang="ko-KR" altLang="en-US" sz="24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endParaRPr>
            </a:p>
          </p:txBody>
        </p:sp>
      </p:grpSp>
      <p:pic>
        <p:nvPicPr>
          <p:cNvPr id="18" name="그림 17" descr="발신기세트"/>
          <p:cNvPicPr/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684538" y="3379754"/>
            <a:ext cx="1362655" cy="2196497"/>
          </a:xfrm>
          <a:prstGeom prst="rect">
            <a:avLst/>
          </a:prstGeom>
          <a:noFill/>
          <a:ln w="9523" cap="rnd" cmpd="sng" algn="ctr">
            <a:solidFill>
              <a:srgbClr val="000000"/>
            </a:solidFill>
            <a:prstDash val="solid"/>
            <a:round/>
          </a:ln>
        </p:spPr>
      </p:pic>
      <p:sp>
        <p:nvSpPr>
          <p:cNvPr id="19" name="직사각형 18"/>
          <p:cNvSpPr txBox="1"/>
          <p:nvPr/>
        </p:nvSpPr>
        <p:spPr>
          <a:xfrm>
            <a:off x="786158" y="5717570"/>
            <a:ext cx="1295988" cy="38755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발신기</a:t>
            </a:r>
            <a:endParaRPr lang="ko-KR" altLang="en-US" sz="24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20" name="직사각형 19"/>
          <p:cNvSpPr txBox="1"/>
          <p:nvPr/>
        </p:nvSpPr>
        <p:spPr>
          <a:xfrm>
            <a:off x="2787344" y="1786723"/>
            <a:ext cx="479623" cy="200118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eaVert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latin typeface="굴림체"/>
                <a:ea typeface="굴림"/>
                <a:sym typeface="Wingdings"/>
              </a:rPr>
              <a:t>화재입력신호</a:t>
            </a:r>
            <a:endParaRPr lang="ko-KR" altLang="en-US" sz="2400" b="0" i="0" spc="5">
              <a:solidFill>
                <a:schemeClr val="tx1"/>
              </a:solidFill>
              <a:latin typeface="굴림체"/>
              <a:ea typeface="굴림"/>
              <a:sym typeface="Wingdings"/>
            </a:endParaRPr>
          </a:p>
        </p:txBody>
      </p:sp>
      <p:sp>
        <p:nvSpPr>
          <p:cNvPr id="21" name="직사각형 20"/>
          <p:cNvSpPr txBox="1"/>
          <p:nvPr/>
        </p:nvSpPr>
        <p:spPr>
          <a:xfrm>
            <a:off x="6503784" y="3001751"/>
            <a:ext cx="479623" cy="142937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eaVert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latin typeface="굴림체"/>
                <a:ea typeface="굴림"/>
                <a:sym typeface="Wingdings"/>
              </a:rPr>
              <a:t>출력신호</a:t>
            </a:r>
            <a:endParaRPr lang="ko-KR" altLang="en-US" sz="2400" b="0" i="0" spc="5">
              <a:solidFill>
                <a:schemeClr val="tx1"/>
              </a:solidFill>
              <a:latin typeface="굴림체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" presetClass="entr" presetSubtype="0" fill="hold" nodeType="afterEffect" mc:Ignorable="hp" hp:hslPresetID="3" hp:hslPresetSubtype="DirectionNone" hp:hslDuration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8" presetID="1" presetClass="entr" presetSubtype="0" fill="hold" nodeType="afterEffect" mc:Ignorable="hp" hp:hslPresetID="3" hp:hslPresetSubtype="DirectionNone" hp:hslDuration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1" presetID="22" presetClass="entr" presetSubtype="8" fill="hold" grpId="0" nodeType="afterEffect" mc:Ignorable="hp" hp:hslPresetID="2" hp:hslPresetSubtype="DirectionLeftToRight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5" presetID="22" presetClass="entr" presetSubtype="8" fill="hold" nodeType="afterEffect" mc:Ignorable="hp" hp:hslPresetID="2" hp:hslPresetSubtype="DirectionLeftToRight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9" presetID="14" presetClass="entr" presetSubtype="10" fill="hold" nodeType="afterEffect" mc:Ignorable="hp" hp:hslPresetID="19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mc="http://schemas.openxmlformats.org/markup-compatibility/2006" xmlns:hp="http://schemas.haansoft.com/office/presentation/8.0" id="22" presetID="14" presetClass="entr" presetSubtype="10" fill="hold" grpId="0" nodeType="withEffect" mc:Ignorable="hp" hp:hslPresetID="19" hp:hslPresetSubtype="DirectionWidth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6" presetID="22" presetClass="entr" presetSubtype="8" fill="hold" nodeType="afterEffect" mc:Ignorable="hp" hp:hslPresetID="2" hp:hslPresetSubtype="DirectionLeftToRight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0" presetID="14" presetClass="entr" presetSubtype="10" fill="hold" nodeType="afterEffect" mc:Ignorable="hp" hp:hslPresetID="19" hp:hslPresetSubtype="DirectionWidth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4" presetID="22" presetClass="entr" presetSubtype="8" fill="hold" nodeType="afterEffect" mc:Ignorable="hp" hp:hslPresetID="2" hp:hslPresetSubtype="DirectionLeftToRight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8" presetID="9" presetClass="entr" presetSubtype="0" fill="hold" nodeType="afterEffect" mc:Ignorable="hp" hp:hslPresetID="18" hp:hslPresetSubtype="DirectionNone" hp:hslDuration="5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0" autoUpdateAnimBg="0"/>
      <p:bldP spid="11" grpId="0" animBg="1" autoUpdateAnimBg="1"/>
    </p:bldLst>
  </p:timing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28813" y="357344"/>
            <a:ext cx="8290508" cy="857627"/>
          </a:xfrm>
          <a:gradFill flip="xy" rotWithShape="0">
            <a:gsLst>
              <a:gs pos="0">
                <a:srgbClr val="b8e3e6">
                  <a:alpha val="100000"/>
                </a:srgbClr>
              </a:gs>
              <a:gs pos="100000">
                <a:srgbClr val="6a8486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화재 감지기</a:t>
            </a:r>
            <a:endParaRPr lang="ko-KR" altLang="en-US" sz="27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1" y="1600904"/>
            <a:ext cx="8261920" cy="475994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359918" lvl="0" indent="-359918" defTabSz="900111">
              <a:lnSpc>
                <a:spcPct val="200000"/>
              </a:lnSpc>
              <a:buSzPct val="100000"/>
              <a:buChar char="•"/>
              <a:defRPr lang="ko-KR" altLang="en-US"/>
            </a:pPr>
            <a:r>
              <a:rPr lang="ko-KR" altLang="en-US" sz="2500" b="1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연기감지기 </a:t>
            </a:r>
            <a:endParaRPr lang="ko-KR" altLang="en-US" sz="2500" b="1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59918" lvl="0" indent="-359918"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100" b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- 화재 연기를 감지</a:t>
            </a:r>
            <a:endParaRPr lang="ko-KR" altLang="en-US" sz="2100" b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59918" lvl="0" indent="-359918"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en-US" sz="1700" b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59918" lvl="0" indent="-359918"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en-US" sz="1700" b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59918" lvl="0" indent="-359918" defTabSz="900111">
              <a:lnSpc>
                <a:spcPct val="200000"/>
              </a:lnSpc>
              <a:buSzPct val="100000"/>
              <a:buChar char="•"/>
              <a:defRPr lang="ko-KR" altLang="en-US"/>
            </a:pPr>
            <a:r>
              <a:rPr lang="ko-KR" altLang="en-US" sz="2200" b="1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열감지기 </a:t>
            </a:r>
            <a:endParaRPr lang="ko-KR" altLang="en-US" sz="2200" b="1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59918" lvl="0" indent="-359918"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200" b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- 화재 발생으로 인한 열을 감지</a:t>
            </a:r>
            <a:endParaRPr lang="ko-KR" altLang="en-US" sz="2200" b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59918" lvl="0" indent="-359918"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en-US" sz="1700" b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0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endParaRPr lang="ko-KR" altLang="ko-KR" sz="20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grpSp>
        <p:nvGrpSpPr>
          <p:cNvPr id="4" name="그룹 3"/>
          <p:cNvGrpSpPr/>
          <p:nvPr/>
        </p:nvGrpSpPr>
        <p:grpSpPr>
          <a:xfrm rot="0">
            <a:off x="5868486" y="1556298"/>
            <a:ext cx="2520942" cy="2266402"/>
            <a:chOff x="6789660" y="1858192"/>
            <a:chExt cx="1858190" cy="2266402"/>
          </a:xfrm>
        </p:grpSpPr>
        <p:pic>
          <p:nvPicPr>
            <p:cNvPr id="5" name="그림 4" descr="감지기(이연)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6789660" y="1858192"/>
              <a:ext cx="1823239" cy="1747080"/>
            </a:xfrm>
            <a:prstGeom prst="rect">
              <a:avLst/>
            </a:prstGeom>
            <a:noFill/>
            <a:ln w="9523" cap="rnd" cmpd="sng" algn="ctr">
              <a:solidFill>
                <a:srgbClr val="000000"/>
              </a:solidFill>
              <a:prstDash val="solid"/>
              <a:round/>
            </a:ln>
          </p:spPr>
        </p:pic>
        <p:sp>
          <p:nvSpPr>
            <p:cNvPr id="6" name="직사각형 5"/>
            <p:cNvSpPr txBox="1"/>
            <p:nvPr/>
          </p:nvSpPr>
          <p:spPr>
            <a:xfrm>
              <a:off x="6924668" y="3735480"/>
              <a:ext cx="1723182" cy="38911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91446" tIns="45723" rIns="91446" bIns="45723" anchor="t">
              <a:noAutofit/>
            </a:bodyPr>
            <a:lstStyle/>
            <a:p>
              <a:pPr marL="0" lvl="0" indent="0" algn="ctr" defTabSz="900111">
                <a:lnSpc>
                  <a:spcPct val="8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2200" b="1" i="0" spc="5">
                  <a:solidFill>
                    <a:schemeClr val="tx1"/>
                  </a:solidFill>
                  <a:latin typeface="굴림체"/>
                  <a:ea typeface="굴림"/>
                  <a:sym typeface="Wingdings"/>
                </a:rPr>
                <a:t>연기감지기</a:t>
              </a:r>
              <a:endParaRPr lang="ko-KR" altLang="en-US" sz="2200" b="1" i="0" spc="5">
                <a:solidFill>
                  <a:schemeClr val="tx1"/>
                </a:solidFill>
                <a:latin typeface="굴림체"/>
                <a:ea typeface="굴림"/>
                <a:sym typeface="Wingdings"/>
              </a:endParaRPr>
            </a:p>
          </p:txBody>
        </p:sp>
      </p:grpSp>
      <p:grpSp>
        <p:nvGrpSpPr>
          <p:cNvPr id="7" name="그룹 3"/>
          <p:cNvGrpSpPr/>
          <p:nvPr/>
        </p:nvGrpSpPr>
        <p:grpSpPr>
          <a:xfrm rot="0">
            <a:off x="5796459" y="4221297"/>
            <a:ext cx="2737026" cy="1944728"/>
            <a:chOff x="6718191" y="1572316"/>
            <a:chExt cx="1929661" cy="2115536"/>
          </a:xfrm>
        </p:grpSpPr>
        <p:pic>
          <p:nvPicPr>
            <p:cNvPr id="8" name="그림 4" descr="감지기(이연)"/>
            <p:cNvPicPr/>
            <p:nvPr/>
          </p:nvPicPr>
          <p:blipFill rotWithShape="1">
            <a:blip r:embed="rId3">
              <a:lum/>
            </a:blip>
            <a:srcRect/>
            <a:stretch>
              <a:fillRect/>
            </a:stretch>
          </p:blipFill>
          <p:spPr>
            <a:xfrm>
              <a:off x="6789660" y="1572316"/>
              <a:ext cx="1823239" cy="1542165"/>
            </a:xfrm>
            <a:prstGeom prst="rect">
              <a:avLst/>
            </a:prstGeom>
            <a:noFill/>
            <a:ln w="9523" cap="rnd" cmpd="sng" algn="ctr">
              <a:solidFill>
                <a:srgbClr val="000000"/>
              </a:solidFill>
              <a:prstDash val="solid"/>
              <a:round/>
            </a:ln>
          </p:spPr>
        </p:pic>
        <p:sp>
          <p:nvSpPr>
            <p:cNvPr id="9" name="직사각형 5"/>
            <p:cNvSpPr txBox="1"/>
            <p:nvPr/>
          </p:nvSpPr>
          <p:spPr>
            <a:xfrm>
              <a:off x="6718191" y="3347984"/>
              <a:ext cx="1929661" cy="33986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91446" tIns="45723" rIns="91446" bIns="45723" anchor="t">
              <a:noAutofit/>
            </a:bodyPr>
            <a:lstStyle/>
            <a:p>
              <a:pPr marL="0" lvl="0" indent="0" algn="ctr" defTabSz="900111">
                <a:lnSpc>
                  <a:spcPct val="8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lang="ko-KR" altLang="en-US" sz="2000" b="1" i="0" spc="5">
                  <a:solidFill>
                    <a:schemeClr val="tx1"/>
                  </a:solidFill>
                  <a:latin typeface="굴림체"/>
                  <a:ea typeface="굴림"/>
                  <a:sym typeface="Wingdings"/>
                </a:rPr>
                <a:t>열감지기</a:t>
              </a:r>
              <a:endParaRPr lang="ko-KR" altLang="en-US" sz="2000" b="1" i="0" spc="5">
                <a:solidFill>
                  <a:schemeClr val="tx1"/>
                </a:solidFill>
                <a:latin typeface="굴림체"/>
                <a:ea typeface="굴림"/>
                <a:sym typeface="Wingdings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" presetClass="entr" presetSubtype="0" fill="hold" nodeType="afterEffect" mc:Ignorable="hp" hp:hslPresetID="3" hp:hslPresetSubtype="DirectionNone" hp:hslDuration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9" presetID="1" presetClass="entr" presetSubtype="0" fill="hold" nodeType="afterEffect" mc:Ignorable="hp" hp:hslPresetID="3" hp:hslPresetSubtype="DirectionNone" hp:hslDuration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28813" y="357344"/>
            <a:ext cx="8290508" cy="857627"/>
          </a:xfrm>
          <a:gradFill flip="xy" rotWithShape="0">
            <a:gsLst>
              <a:gs pos="0">
                <a:srgbClr val="b8e3e6">
                  <a:alpha val="100000"/>
                </a:srgbClr>
              </a:gs>
              <a:gs pos="100000">
                <a:srgbClr val="6a8486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옥내소화전</a:t>
            </a:r>
            <a:endParaRPr lang="ko-KR" altLang="en-US" sz="33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  <p:pic>
        <p:nvPicPr>
          <p:cNvPr id="3" name="그림 2" descr="SOWHA.jpg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483217" y="1600904"/>
            <a:ext cx="4249593" cy="4759942"/>
          </a:xfrm>
          <a:prstGeom prst="rect">
            <a:avLst/>
          </a:prstGeom>
          <a:solidFill>
            <a:srgbClr val="ffffff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</p:pic>
      <p:sp>
        <p:nvSpPr>
          <p:cNvPr id="4" name="타원 3"/>
          <p:cNvSpPr/>
          <p:nvPr/>
        </p:nvSpPr>
        <p:spPr>
          <a:xfrm rot="21600000">
            <a:off x="5431695" y="3573502"/>
            <a:ext cx="500282" cy="500282"/>
          </a:xfrm>
          <a:prstGeom prst="ellipse">
            <a:avLst/>
          </a:prstGeom>
          <a:noFill/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자유형 4"/>
          <p:cNvSpPr/>
          <p:nvPr/>
        </p:nvSpPr>
        <p:spPr>
          <a:xfrm rot="21600000">
            <a:off x="5931977" y="3859378"/>
            <a:ext cx="857683" cy="1563"/>
          </a:xfrm>
          <a:custGeom>
            <a:avLst/>
            <a:gdLst/>
            <a:rect l="l" t="t" r="r" b="b"/>
            <a:pathLst>
              <a:path w="15361" h="28">
                <a:moveTo>
                  <a:pt x="0" y="0"/>
                </a:moveTo>
                <a:lnTo>
                  <a:pt x="15360" y="27"/>
                </a:lnTo>
              </a:path>
            </a:pathLst>
          </a:custGeom>
          <a:noFill/>
          <a:ln w="35012" cap="rnd" cmpd="sng" algn="ctr">
            <a:solidFill>
              <a:srgbClr val="d4ac00"/>
            </a:solidFill>
            <a:prstDash val="solid"/>
            <a:round/>
            <a:tailEnd type="arrow" w="med" len="med"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 txBox="1"/>
          <p:nvPr/>
        </p:nvSpPr>
        <p:spPr>
          <a:xfrm>
            <a:off x="6789660" y="3716440"/>
            <a:ext cx="2072599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1.방 수 구</a:t>
            </a:r>
            <a:endParaRPr lang="ko-KR" altLang="en-US" sz="20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7" name="타원 6"/>
          <p:cNvSpPr/>
          <p:nvPr/>
        </p:nvSpPr>
        <p:spPr>
          <a:xfrm rot="21600000">
            <a:off x="5002881" y="3287626"/>
            <a:ext cx="500282" cy="500282"/>
          </a:xfrm>
          <a:prstGeom prst="ellipse">
            <a:avLst/>
          </a:prstGeom>
          <a:noFill/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 rot="21600000">
            <a:off x="5431695" y="2644406"/>
            <a:ext cx="1357965" cy="786158"/>
          </a:xfrm>
          <a:custGeom>
            <a:avLst/>
            <a:gdLst/>
            <a:rect l="l" t="t" r="r" b="b"/>
            <a:pathLst>
              <a:path w="24321" h="14080">
                <a:moveTo>
                  <a:pt x="0" y="14079"/>
                </a:moveTo>
                <a:lnTo>
                  <a:pt x="24321" y="0"/>
                </a:lnTo>
              </a:path>
            </a:pathLst>
          </a:custGeom>
          <a:noFill/>
          <a:ln w="35012" cap="rnd" cmpd="sng" algn="ctr">
            <a:solidFill>
              <a:srgbClr val="d4ac00"/>
            </a:solidFill>
            <a:prstDash val="solid"/>
            <a:round/>
            <a:tailEnd type="arrow" w="med" len="med"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직사각형 8"/>
          <p:cNvSpPr txBox="1"/>
          <p:nvPr/>
        </p:nvSpPr>
        <p:spPr>
          <a:xfrm>
            <a:off x="6932598" y="2501468"/>
            <a:ext cx="1929661" cy="33824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4.앵 글 밸 브</a:t>
            </a:r>
            <a:endParaRPr lang="ko-KR" altLang="en-US" sz="20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10" name="타원 9"/>
          <p:cNvSpPr/>
          <p:nvPr/>
        </p:nvSpPr>
        <p:spPr>
          <a:xfrm rot="21600000">
            <a:off x="3430564" y="3716440"/>
            <a:ext cx="786158" cy="786158"/>
          </a:xfrm>
          <a:prstGeom prst="ellipse">
            <a:avLst/>
          </a:prstGeom>
          <a:noFill/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직사각형 10"/>
          <p:cNvSpPr txBox="1"/>
          <p:nvPr/>
        </p:nvSpPr>
        <p:spPr>
          <a:xfrm>
            <a:off x="428813" y="3930847"/>
            <a:ext cx="1786779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2.관 창(노즐)</a:t>
            </a:r>
            <a:endParaRPr lang="ko-KR" altLang="en-US" sz="20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12" name="타원 11"/>
          <p:cNvSpPr/>
          <p:nvPr/>
        </p:nvSpPr>
        <p:spPr>
          <a:xfrm rot="21600000">
            <a:off x="3716440" y="4788474"/>
            <a:ext cx="2572937" cy="929096"/>
          </a:xfrm>
          <a:prstGeom prst="ellipse">
            <a:avLst/>
          </a:prstGeom>
          <a:noFill/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 rot="21600000">
            <a:off x="6289378" y="5288757"/>
            <a:ext cx="500282" cy="1619"/>
          </a:xfrm>
          <a:custGeom>
            <a:avLst/>
            <a:gdLst/>
            <a:rect l="l" t="t" r="r" b="b"/>
            <a:pathLst>
              <a:path w="8960" h="29">
                <a:moveTo>
                  <a:pt x="0" y="0"/>
                </a:moveTo>
                <a:lnTo>
                  <a:pt x="8960" y="29"/>
                </a:lnTo>
              </a:path>
            </a:pathLst>
          </a:custGeom>
          <a:noFill/>
          <a:ln w="35012" cap="rnd" cmpd="sng" algn="ctr">
            <a:solidFill>
              <a:srgbClr val="d4ac00"/>
            </a:solidFill>
            <a:prstDash val="solid"/>
            <a:round/>
            <a:tailEnd type="arrow" w="med" len="med"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직사각형 13"/>
          <p:cNvSpPr txBox="1"/>
          <p:nvPr/>
        </p:nvSpPr>
        <p:spPr>
          <a:xfrm>
            <a:off x="6789660" y="5145819"/>
            <a:ext cx="2072599" cy="338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 3. 소방 호스</a:t>
            </a:r>
            <a:endParaRPr lang="ko-KR" altLang="en-US" sz="20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15" name="타원 14"/>
          <p:cNvSpPr/>
          <p:nvPr/>
        </p:nvSpPr>
        <p:spPr>
          <a:xfrm rot="21600000">
            <a:off x="4002316" y="2429999"/>
            <a:ext cx="500282" cy="500282"/>
          </a:xfrm>
          <a:prstGeom prst="ellipse">
            <a:avLst/>
          </a:prstGeom>
          <a:noFill/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" name="자유형 15"/>
          <p:cNvSpPr/>
          <p:nvPr/>
        </p:nvSpPr>
        <p:spPr>
          <a:xfrm rot="21600000">
            <a:off x="2144179" y="2715931"/>
            <a:ext cx="1858136" cy="1507"/>
          </a:xfrm>
          <a:custGeom>
            <a:avLst/>
            <a:gdLst/>
            <a:rect l="l" t="t" r="r" b="b"/>
            <a:pathLst>
              <a:path w="33279" h="27">
                <a:moveTo>
                  <a:pt x="33279" y="26"/>
                </a:moveTo>
                <a:lnTo>
                  <a:pt x="0" y="0"/>
                </a:lnTo>
              </a:path>
            </a:pathLst>
          </a:custGeom>
          <a:noFill/>
          <a:ln w="35012" cap="rnd" cmpd="sng" algn="ctr">
            <a:solidFill>
              <a:srgbClr val="d4ac00"/>
            </a:solidFill>
            <a:prstDash val="solid"/>
            <a:round/>
            <a:tailEnd type="arrow" w="med" len="med"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7" name="직사각형 16"/>
          <p:cNvSpPr txBox="1"/>
          <p:nvPr/>
        </p:nvSpPr>
        <p:spPr>
          <a:xfrm>
            <a:off x="214406" y="2572937"/>
            <a:ext cx="2001185" cy="6590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chemeClr val="tx1"/>
                </a:solidFill>
                <a:latin typeface="돋움"/>
                <a:ea typeface="돋움"/>
                <a:sym typeface="Wingdings"/>
              </a:rPr>
              <a:t>폄프기동표시등</a:t>
            </a:r>
            <a:endParaRPr lang="ko-KR" altLang="en-US" sz="2000" b="1" i="0" spc="5">
              <a:solidFill>
                <a:schemeClr val="tx1"/>
              </a:solidFill>
              <a:latin typeface="돋움"/>
              <a:ea typeface="돋움"/>
              <a:sym typeface="Wingdings"/>
            </a:endParaRPr>
          </a:p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i="0" spc="5">
                <a:solidFill>
                  <a:schemeClr val="tx1"/>
                </a:solidFill>
                <a:latin typeface="돋움"/>
                <a:ea typeface="돋움"/>
                <a:sym typeface="Wingdings"/>
              </a:rPr>
              <a:t>(펌프기동시 점등됨)</a:t>
            </a:r>
            <a:endParaRPr lang="ko-KR" altLang="en-US" sz="1600" b="1" i="0" spc="5">
              <a:solidFill>
                <a:schemeClr val="tx1"/>
              </a:solidFill>
              <a:latin typeface="돋움"/>
              <a:ea typeface="돋움"/>
              <a:sym typeface="Wingdings"/>
            </a:endParaRPr>
          </a:p>
        </p:txBody>
      </p:sp>
      <p:sp>
        <p:nvSpPr>
          <p:cNvPr id="18" name="타원 17"/>
          <p:cNvSpPr/>
          <p:nvPr/>
        </p:nvSpPr>
        <p:spPr>
          <a:xfrm rot="21600000">
            <a:off x="3859378" y="1643785"/>
            <a:ext cx="786158" cy="786214"/>
          </a:xfrm>
          <a:prstGeom prst="ellipse">
            <a:avLst/>
          </a:prstGeom>
          <a:noFill/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 rot="21600000">
            <a:off x="2215648" y="2001241"/>
            <a:ext cx="1643729" cy="1507"/>
          </a:xfrm>
          <a:custGeom>
            <a:avLst/>
            <a:gdLst/>
            <a:rect l="l" t="t" r="r" b="b"/>
            <a:pathLst>
              <a:path w="29439" h="27">
                <a:moveTo>
                  <a:pt x="29438" y="26"/>
                </a:moveTo>
                <a:lnTo>
                  <a:pt x="0" y="0"/>
                </a:lnTo>
              </a:path>
            </a:pathLst>
          </a:custGeom>
          <a:noFill/>
          <a:ln w="35012" cap="rnd" cmpd="sng" algn="ctr">
            <a:solidFill>
              <a:srgbClr val="d4ac00"/>
            </a:solidFill>
            <a:prstDash val="solid"/>
            <a:round/>
            <a:tailEnd type="arrow" w="med" len="med"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직사각형 19"/>
          <p:cNvSpPr txBox="1"/>
          <p:nvPr/>
        </p:nvSpPr>
        <p:spPr>
          <a:xfrm>
            <a:off x="285875" y="1500847"/>
            <a:ext cx="2001185" cy="65913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    </a:t>
            </a:r>
            <a:r>
              <a:rPr lang="ko-KR" altLang="en-US" sz="2000" b="1" i="0" spc="5">
                <a:solidFill>
                  <a:schemeClr val="tx1"/>
                </a:solidFill>
                <a:latin typeface="돋움"/>
                <a:ea typeface="돋움"/>
                <a:sym typeface="Wingdings"/>
              </a:rPr>
              <a:t>위치 표시등</a:t>
            </a:r>
            <a:endParaRPr lang="ko-KR" altLang="en-US" sz="2000" b="1" i="0" spc="5">
              <a:solidFill>
                <a:schemeClr val="tx1"/>
              </a:solidFill>
              <a:latin typeface="돋움"/>
              <a:ea typeface="돋움"/>
              <a:sym typeface="Wingdings"/>
            </a:endParaRPr>
          </a:p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i="0" spc="5">
                <a:solidFill>
                  <a:schemeClr val="tx1"/>
                </a:solidFill>
                <a:latin typeface="돋움"/>
                <a:ea typeface="돋움"/>
                <a:sym typeface="Wingdings"/>
              </a:rPr>
              <a:t> ( 점등상태유지)</a:t>
            </a:r>
            <a:endParaRPr lang="ko-KR" altLang="en-US" sz="1600" b="1" i="0" spc="5">
              <a:solidFill>
                <a:schemeClr val="tx1"/>
              </a:solidFill>
              <a:latin typeface="돋움"/>
              <a:ea typeface="돋움"/>
              <a:sym typeface="Wingdings"/>
            </a:endParaRPr>
          </a:p>
        </p:txBody>
      </p:sp>
      <p:sp>
        <p:nvSpPr>
          <p:cNvPr id="21" name="자유형 20"/>
          <p:cNvSpPr/>
          <p:nvPr/>
        </p:nvSpPr>
        <p:spPr>
          <a:xfrm rot="21600000">
            <a:off x="2287117" y="4073840"/>
            <a:ext cx="1143447" cy="1507"/>
          </a:xfrm>
          <a:custGeom>
            <a:avLst/>
            <a:gdLst/>
            <a:rect l="l" t="t" r="r" b="b"/>
            <a:pathLst>
              <a:path w="20479" h="27">
                <a:moveTo>
                  <a:pt x="20479" y="26"/>
                </a:moveTo>
                <a:lnTo>
                  <a:pt x="0" y="0"/>
                </a:lnTo>
              </a:path>
            </a:pathLst>
          </a:custGeom>
          <a:noFill/>
          <a:ln w="35012" cap="rnd" cmpd="sng" algn="ctr">
            <a:solidFill>
              <a:srgbClr val="d4ac00"/>
            </a:solidFill>
            <a:prstDash val="solid"/>
            <a:round/>
            <a:tailEnd type="arrow" w="med" len="med"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 rot="21600000">
            <a:off x="4717005" y="1929661"/>
            <a:ext cx="857627" cy="929151"/>
          </a:xfrm>
          <a:prstGeom prst="ellipse">
            <a:avLst/>
          </a:prstGeom>
          <a:noFill/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3" name="자유형 22"/>
          <p:cNvSpPr/>
          <p:nvPr/>
        </p:nvSpPr>
        <p:spPr>
          <a:xfrm rot="21600000">
            <a:off x="5574633" y="1929661"/>
            <a:ext cx="1215027" cy="214462"/>
          </a:xfrm>
          <a:custGeom>
            <a:avLst/>
            <a:gdLst/>
            <a:rect l="l" t="t" r="r" b="b"/>
            <a:pathLst>
              <a:path w="21761" h="3841">
                <a:moveTo>
                  <a:pt x="0" y="3840"/>
                </a:moveTo>
                <a:lnTo>
                  <a:pt x="21760" y="0"/>
                </a:lnTo>
              </a:path>
            </a:pathLst>
          </a:custGeom>
          <a:noFill/>
          <a:ln w="35012" cap="rnd" cmpd="sng" algn="ctr">
            <a:solidFill>
              <a:srgbClr val="d4ac00"/>
            </a:solidFill>
            <a:prstDash val="solid"/>
            <a:round/>
            <a:tailEnd type="arrow" w="med" len="med"/>
          </a:ln>
          <a:effectLst>
            <a:outerShdw dist="53536" dir="2700000" algn="tl">
              <a:schemeClr val="bg2"/>
            </a:out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4" name="직사각형 23"/>
          <p:cNvSpPr txBox="1"/>
          <p:nvPr/>
        </p:nvSpPr>
        <p:spPr>
          <a:xfrm>
            <a:off x="6861129" y="1429378"/>
            <a:ext cx="2001130" cy="65913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000" b="1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 </a:t>
            </a:r>
            <a:r>
              <a:rPr lang="ko-KR" altLang="en-US" sz="2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발 신 기</a:t>
            </a:r>
            <a:endParaRPr lang="ko-KR" altLang="en-US" sz="20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i="0" spc="5">
                <a:solidFill>
                  <a:schemeClr val="tx1"/>
                </a:solidFill>
                <a:latin typeface="돋움"/>
                <a:ea typeface="돋움"/>
                <a:sym typeface="Wingdings"/>
              </a:rPr>
              <a:t>(</a:t>
            </a:r>
            <a:r>
              <a:rPr lang="ko-KR" altLang="en-US" sz="1600" b="1" i="0" spc="5">
                <a:solidFill>
                  <a:srgbClr val="ff0000"/>
                </a:solidFill>
                <a:latin typeface="돋움"/>
                <a:ea typeface="돋움"/>
                <a:sym typeface="Wingdings"/>
              </a:rPr>
              <a:t>화재시 누를 것</a:t>
            </a:r>
            <a:r>
              <a:rPr lang="ko-KR" altLang="en-US" sz="1600" b="1" i="0" spc="5">
                <a:solidFill>
                  <a:schemeClr val="tx1"/>
                </a:solidFill>
                <a:latin typeface="돋움"/>
                <a:ea typeface="돋움"/>
                <a:sym typeface="Wingdings"/>
              </a:rPr>
              <a:t>)</a:t>
            </a:r>
            <a:endParaRPr lang="ko-KR" altLang="en-US" sz="1600" b="1" i="0" spc="5">
              <a:solidFill>
                <a:schemeClr val="tx1"/>
              </a:solidFill>
              <a:latin typeface="돋움"/>
              <a:ea typeface="돋움"/>
              <a:sym typeface="Wingdings"/>
            </a:endParaRPr>
          </a:p>
        </p:txBody>
      </p:sp>
      <p:sp>
        <p:nvSpPr>
          <p:cNvPr id="25" name="직사각형 24"/>
          <p:cNvSpPr txBox="1"/>
          <p:nvPr/>
        </p:nvSpPr>
        <p:spPr>
          <a:xfrm>
            <a:off x="6646722" y="4073785"/>
            <a:ext cx="2287005" cy="28905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항상 호스와 결속유지</a:t>
            </a:r>
            <a:endParaRPr lang="ko-KR" altLang="en-US" sz="1600" b="1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26" name="직사각형 25"/>
          <p:cNvSpPr txBox="1"/>
          <p:nvPr/>
        </p:nvSpPr>
        <p:spPr>
          <a:xfrm>
            <a:off x="6718191" y="5503164"/>
            <a:ext cx="2287005" cy="28905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en-US" sz="1600" b="1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27" name="직사각형 26"/>
          <p:cNvSpPr txBox="1"/>
          <p:nvPr/>
        </p:nvSpPr>
        <p:spPr>
          <a:xfrm>
            <a:off x="357344" y="4288191"/>
            <a:ext cx="2287061" cy="6098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화재장소로 들고 갈것</a:t>
            </a:r>
            <a:endParaRPr lang="ko-KR" altLang="en-US" sz="1600" b="1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직사, 분사형 조절가능</a:t>
            </a:r>
            <a:endParaRPr lang="ko-KR" altLang="en-US" sz="1600" b="1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28" name="직사각형 27"/>
          <p:cNvSpPr txBox="1"/>
          <p:nvPr/>
        </p:nvSpPr>
        <p:spPr>
          <a:xfrm>
            <a:off x="6861129" y="2858813"/>
            <a:ext cx="2287005" cy="6098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화재시 시계반대방향</a:t>
            </a:r>
            <a:endParaRPr lang="ko-KR" altLang="en-US" sz="1600" b="1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0" lvl="0" indent="0" algn="l" defTabSz="90011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으로  개방하여 방수</a:t>
            </a:r>
            <a:endParaRPr lang="ko-KR" altLang="en-US" sz="1600" b="1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28813" y="357344"/>
            <a:ext cx="8290508" cy="857627"/>
          </a:xfrm>
          <a:gradFill flip="xy" rotWithShape="0">
            <a:gsLst>
              <a:gs pos="0">
                <a:srgbClr val="b8e3e6">
                  <a:alpha val="100000"/>
                </a:srgbClr>
              </a:gs>
              <a:gs pos="100000">
                <a:srgbClr val="6a8486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옥내소화전 사용법(2인1조)</a:t>
            </a:r>
            <a:endParaRPr lang="ko-KR" altLang="en-US" sz="40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  <p:pic>
        <p:nvPicPr>
          <p:cNvPr id="3" name="그림 2" descr="옥내소화전사용법.png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429378" y="1214971"/>
            <a:ext cx="6395799" cy="537295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28813" y="357344"/>
            <a:ext cx="8290508" cy="857627"/>
          </a:xfrm>
          <a:gradFill flip="xy" rotWithShape="0">
            <a:gsLst>
              <a:gs pos="0">
                <a:srgbClr val="b8e3e6">
                  <a:alpha val="100000"/>
                </a:srgbClr>
              </a:gs>
              <a:gs pos="100000">
                <a:srgbClr val="6a8486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4000" b="0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피 난 설 비</a:t>
            </a:r>
            <a:endParaRPr lang="ko-KR" altLang="en-US" sz="4000" b="0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28813" y="1500847"/>
            <a:ext cx="8219039" cy="4431129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t">
            <a:noAutofit/>
          </a:bodyPr>
          <a:lstStyle/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유 도 등 </a:t>
            </a:r>
            <a:endParaRPr lang="ko-KR" altLang="en-US" sz="2400" b="1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400" b="1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400" b="1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400" b="1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endParaRPr lang="ko-KR" altLang="ko-KR" sz="2400" b="1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sz="2400" b="1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endParaRPr lang="ko-KR" altLang="ko-KR" sz="2400" b="1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Char char="•"/>
              <a:defRPr lang="ko-KR" altLang="en-US"/>
            </a:pPr>
            <a:r>
              <a:rPr lang="ko-KR" altLang="en-US" sz="2400" b="1" i="0" spc="5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복도 통로유도등 설치</a:t>
            </a:r>
            <a:endParaRPr lang="ko-KR" altLang="en-US" sz="2400" b="1" i="0" spc="5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8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</a:t>
            </a:r>
            <a:r>
              <a:rPr lang="ko-KR" altLang="en-US" sz="18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- </a:t>
            </a:r>
            <a:r>
              <a:rPr lang="ko-KR" altLang="en-US" sz="18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구부러진 </a:t>
            </a:r>
            <a:r>
              <a:rPr lang="ko-KR" altLang="en-US" sz="1800" b="1" i="0" spc="5">
                <a:solidFill>
                  <a:srgbClr val="ff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모퉁이</a:t>
            </a:r>
            <a:r>
              <a:rPr lang="ko-KR" altLang="en-US" sz="18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및 </a:t>
            </a:r>
            <a:r>
              <a:rPr lang="ko-KR" altLang="en-US" sz="1800" b="1" i="0" spc="5">
                <a:solidFill>
                  <a:srgbClr val="ff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보행거리 20m마다 </a:t>
            </a:r>
            <a:r>
              <a:rPr lang="ko-KR" altLang="en-US" sz="18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설치</a:t>
            </a:r>
            <a:endParaRPr lang="ko-KR" altLang="en-US" sz="18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800" b="1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     - </a:t>
            </a:r>
            <a:r>
              <a:rPr lang="ko-KR" altLang="en-US" sz="18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바닥으로부터 </a:t>
            </a:r>
            <a:r>
              <a:rPr lang="ko-KR" altLang="en-US" sz="1800" b="1" i="0" spc="5">
                <a:solidFill>
                  <a:srgbClr val="ff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높이 1m 이하</a:t>
            </a:r>
            <a:r>
              <a:rPr lang="ko-KR" altLang="en-US" sz="18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의 위치에 설치</a:t>
            </a:r>
            <a:endParaRPr lang="ko-KR" altLang="en-US" sz="18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graphicFrame>
        <p:nvGraphicFramePr>
          <p:cNvPr id="4" name="표 3"/>
          <p:cNvGraphicFramePr/>
          <p:nvPr/>
        </p:nvGraphicFramePr>
        <p:xfrm>
          <a:off x="2429999" y="1572316"/>
          <a:ext cx="6217852" cy="2787343"/>
        </p:xfrm>
        <a:graphic>
          <a:graphicData uri="http://schemas.openxmlformats.org/drawingml/2006/table">
            <a:tbl>
              <a:tblPr firstRow="1" bandRow="1"/>
              <a:tblGrid>
                <a:gridCol w="3109736"/>
                <a:gridCol w="3108116"/>
              </a:tblGrid>
              <a:tr h="979961">
                <a:tc>
                  <a:txBody>
                    <a:bodyPr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lang="ko-KR" altLang="ko-KR" b="0" i="0" spc="5">
                        <a:solidFill>
                          <a:srgbClr val="ffffff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0006" marR="90006" marT="46789" marB="46789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피난구 유도등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sym typeface="Wingdings"/>
                        </a:rPr>
                        <a:t>(</a:t>
                      </a:r>
                      <a:r>
                        <a:rPr lang="ko-KR" altLang="en-US" sz="1800" b="1" i="0" spc="5">
                          <a:solidFill>
                            <a:srgbClr val="ff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출입구</a:t>
                      </a:r>
                      <a:r>
                        <a:rPr lang="ko-KR" altLang="en-US" sz="1800" b="1" i="0" spc="5">
                          <a:solidFill>
                            <a:schemeClr val="tx1"/>
                          </a:solidFill>
                          <a:latin typeface="굴림"/>
                          <a:ea typeface="굴림"/>
                          <a:sym typeface="Wingdings"/>
                        </a:rPr>
                        <a:t>, 1.5m이상높이설치)</a:t>
                      </a:r>
                      <a:endParaRPr lang="ko-KR" altLang="en-US" sz="1800" b="1" i="0" spc="5">
                        <a:solidFill>
                          <a:schemeClr val="tx1"/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03691">
                <a:tc>
                  <a:txBody>
                    <a:bodyPr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lang="ko-KR" altLang="ko-KR" b="0" i="0" spc="5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0006" marR="90006" marT="46789" marB="46789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견고딕"/>
                          <a:ea typeface="HY견고딕"/>
                          <a:sym typeface="Wingdings"/>
                        </a:rPr>
                        <a:t>복도 통로유도등</a:t>
                      </a:r>
                      <a:endParaRPr lang="ko-KR" altLang="en-US" sz="1800" b="0" i="0" spc="5">
                        <a:solidFill>
                          <a:srgbClr val="000000">
                            <a:alpha val="100000"/>
                          </a:srgbClr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820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03691">
                <a:tc>
                  <a:txBody>
                    <a:bodyPr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lang="ko-KR" altLang="ko-KR" b="0" i="0" spc="5">
                        <a:solidFill>
                          <a:srgbClr val="000000">
                            <a:alpha val="100000"/>
                          </a:srgbClr>
                        </a:solidFill>
                        <a:latin typeface="굴림"/>
                        <a:ea typeface="굴림"/>
                        <a:sym typeface="Wingdings"/>
                      </a:endParaRPr>
                    </a:p>
                  </a:txBody>
                  <a:tcPr marL="90006" marR="90006" marT="46789" marB="46789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lang="ko-KR" altLang="en-US" sz="18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견고딕"/>
                          <a:ea typeface="HY견고딕"/>
                          <a:sym typeface="Wingdings"/>
                        </a:rPr>
                        <a:t>계단 통로유도등</a:t>
                      </a:r>
                      <a:endParaRPr lang="ko-KR" altLang="en-US" sz="1800" b="0" i="0" spc="5">
                        <a:solidFill>
                          <a:srgbClr val="000000">
                            <a:alpha val="100000"/>
                          </a:srgbClr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90006" marR="90006" marT="46789" marB="46789" anchor="ctr">
                    <a:lnL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kangheeyoon_154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858813" y="1643785"/>
            <a:ext cx="727363" cy="85768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6" name="그림 5" descr="lamp-3_1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3859378" y="1786723"/>
            <a:ext cx="1513578" cy="45427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7" name="그림 6" descr="c6c27c67a393cde3d4e16f8b0670ad5b"/>
          <p:cNvPicPr/>
          <p:nvPr/>
        </p:nvPicPr>
        <p:blipFill rotWithShape="1"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 t="28570" b="33140"/>
          <a:stretch>
            <a:fillRect/>
          </a:stretch>
        </p:blipFill>
        <p:spPr>
          <a:xfrm>
            <a:off x="3787909" y="2644406"/>
            <a:ext cx="1764500" cy="55583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8" name="그림 7"/>
          <p:cNvPicPr/>
          <p:nvPr/>
        </p:nvPicPr>
        <p:blipFill rotWithShape="1">
          <a:blip r:embed="rId5">
            <a:lum/>
          </a:blip>
          <a:srcRect/>
          <a:stretch>
            <a:fillRect/>
          </a:stretch>
        </p:blipFill>
        <p:spPr>
          <a:xfrm>
            <a:off x="2787344" y="2644406"/>
            <a:ext cx="929096" cy="68291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9" name="그림 8" descr="계단"/>
          <p:cNvPicPr/>
          <p:nvPr/>
        </p:nvPicPr>
        <p:blipFill rotWithShape="1">
          <a:blip r:embed="rId6">
            <a:lum/>
          </a:blip>
          <a:srcRect t="31540" b="30770"/>
          <a:stretch>
            <a:fillRect/>
          </a:stretch>
        </p:blipFill>
        <p:spPr>
          <a:xfrm>
            <a:off x="4002316" y="3644971"/>
            <a:ext cx="1500847" cy="33193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0" name="그림 9"/>
          <p:cNvPicPr/>
          <p:nvPr/>
        </p:nvPicPr>
        <p:blipFill rotWithShape="1">
          <a:blip r:embed="rId7">
            <a:lum/>
          </a:blip>
          <a:srcRect/>
          <a:stretch>
            <a:fillRect/>
          </a:stretch>
        </p:blipFill>
        <p:spPr>
          <a:xfrm>
            <a:off x="2787344" y="3430564"/>
            <a:ext cx="929096" cy="75120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 rot="21600000">
            <a:off x="0" y="0"/>
            <a:ext cx="9148135" cy="1197495"/>
          </a:xfrm>
          <a:prstGeom prst="rect">
            <a:avLst/>
          </a:prstGeom>
          <a:gradFill flip="xy" rotWithShape="0">
            <a:gsLst>
              <a:gs pos="0">
                <a:srgbClr val="d1ecff">
                  <a:alpha val="100000"/>
                </a:srgbClr>
              </a:gs>
              <a:gs pos="100000">
                <a:srgbClr val="0099ff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200" b="1" i="0" spc="5">
                <a:solidFill>
                  <a:schemeClr val="accent2"/>
                </a:solidFill>
                <a:sym typeface="Wingdings"/>
              </a:rPr>
              <a:t>            화재발생시 행동요령</a:t>
            </a:r>
            <a:endParaRPr lang="ko-KR" altLang="en-US" sz="3200" b="1" i="0" spc="5">
              <a:solidFill>
                <a:schemeClr val="accent2"/>
              </a:solidFill>
              <a:sym typeface="Wingding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6441807"/>
            <a:ext cx="9148135" cy="419321"/>
          </a:xfrm>
          <a:prstGeom prst="rect">
            <a:avLst/>
          </a:prstGeom>
          <a:gradFill flip="xy" rotWithShape="0">
            <a:gsLst>
              <a:gs pos="0">
                <a:srgbClr val="0099ff">
                  <a:alpha val="100000"/>
                </a:srgbClr>
              </a:gs>
              <a:gs pos="100000">
                <a:srgbClr val="d1ecff">
                  <a:alpha val="100000"/>
                </a:srgbClr>
              </a:gs>
            </a:gsLst>
            <a:lin ang="81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85875" y="214406"/>
            <a:ext cx="5258605" cy="51937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07985" y="6430696"/>
            <a:ext cx="2896948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 rot="21600000">
            <a:off x="643220" y="1500847"/>
            <a:ext cx="4574067" cy="1286496"/>
          </a:xfrm>
          <a:prstGeom prst="roundRect">
            <a:avLst>
              <a:gd name="adj" fmla="val 50000"/>
            </a:avLst>
          </a:prstGeom>
          <a:solidFill>
            <a:srgbClr val="ffff66"/>
          </a:solidFill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lang="ko-KR" altLang="ko-KR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marL="360000" lvl="0" indent="-360000" algn="l" defTabSz="90011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sym typeface="Wingdings"/>
              </a:rPr>
              <a:t>                        119신고    </a:t>
            </a:r>
            <a:endParaRPr lang="ko-KR" altLang="en-US" sz="2400" b="0" i="0" spc="5">
              <a:solidFill>
                <a:schemeClr val="tx1"/>
              </a:solidFill>
              <a:sym typeface="Wingdings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 rot="21600000">
            <a:off x="571751" y="3073220"/>
            <a:ext cx="4717005" cy="1429378"/>
          </a:xfrm>
          <a:prstGeom prst="roundRect">
            <a:avLst>
              <a:gd name="adj" fmla="val 50000"/>
            </a:avLst>
          </a:prstGeom>
          <a:solidFill>
            <a:srgbClr val="ffff66"/>
          </a:solidFill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sym typeface="Wingdings"/>
              </a:rPr>
              <a:t>                        초기소화</a:t>
            </a:r>
            <a:endParaRPr lang="ko-KR" altLang="en-US" sz="2400" b="0" i="0" spc="5">
              <a:solidFill>
                <a:schemeClr val="tx1"/>
              </a:solidFill>
              <a:sym typeface="Wingdings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 rot="21600000">
            <a:off x="571751" y="4859943"/>
            <a:ext cx="4788474" cy="1429434"/>
          </a:xfrm>
          <a:prstGeom prst="roundRect">
            <a:avLst>
              <a:gd name="adj" fmla="val 50000"/>
            </a:avLst>
          </a:prstGeom>
          <a:solidFill>
            <a:srgbClr val="ffff66"/>
          </a:solidFill>
          <a:ln w="35012" cap="rnd" cmpd="sng" algn="ctr">
            <a:solidFill>
              <a:srgbClr val="d4ac00"/>
            </a:solidFill>
            <a:prstDash val="solid"/>
            <a:round/>
          </a:ln>
          <a:effectLst>
            <a:outerShdw dist="53536" dir="2700000" algn="tl">
              <a:schemeClr val="bg2"/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t">
            <a:noAutofit/>
          </a:bodyPr>
          <a:lstStyle/>
          <a:p>
            <a:pPr marL="360000" lvl="0" indent="-360000" algn="l" defTabSz="90011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sym typeface="Wingdings"/>
              </a:rPr>
              <a:t>                         </a:t>
            </a:r>
            <a:endParaRPr lang="ko-KR" altLang="en-US" sz="2400" b="0" i="0" spc="5">
              <a:solidFill>
                <a:schemeClr val="tx1"/>
              </a:solidFill>
              <a:sym typeface="Wingdings"/>
            </a:endParaRPr>
          </a:p>
          <a:p>
            <a:pPr marL="360000" lvl="0" indent="-360000" algn="l" defTabSz="90011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2400" b="0" i="0" spc="5">
                <a:solidFill>
                  <a:schemeClr val="tx1"/>
                </a:solidFill>
                <a:sym typeface="Wingdings"/>
              </a:rPr>
              <a:t>                         대    피</a:t>
            </a:r>
            <a:endParaRPr lang="ko-KR" altLang="en-US" sz="2400" b="0" i="0" spc="5">
              <a:solidFill>
                <a:schemeClr val="tx1"/>
              </a:solidFill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 rot="21600000">
            <a:off x="714689" y="357344"/>
            <a:ext cx="576553" cy="576553"/>
          </a:xfrm>
          <a:prstGeom prst="rect">
            <a:avLst/>
          </a:prstGeom>
          <a:gradFill flip="xy" rotWithShape="0">
            <a:gsLst>
              <a:gs pos="0">
                <a:srgbClr val="66ccff">
                  <a:alpha val="100000"/>
                </a:srgbClr>
              </a:gs>
              <a:gs pos="100000">
                <a:srgbClr val="009dec">
                  <a:alpha val="100000"/>
                </a:srgbClr>
              </a:gs>
            </a:gsLst>
            <a:lin ang="13500000" scaled="0"/>
            <a:tileRect/>
          </a:gradFill>
          <a:ln w="6330" cap="rnd" cmpd="sng" algn="ctr">
            <a:solidFill>
              <a:srgbClr val="000080"/>
            </a:solidFill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200" b="1" i="0" spc="5">
                <a:solidFill>
                  <a:schemeClr val="tx1"/>
                </a:solidFill>
                <a:latin typeface="바탕"/>
                <a:ea typeface="바탕"/>
                <a:sym typeface="Wingdings"/>
              </a:rPr>
              <a:t>Ⅱ</a:t>
            </a:r>
            <a:endParaRPr lang="ko-KR" altLang="en-US" sz="3200" b="1" i="0" spc="5">
              <a:solidFill>
                <a:schemeClr val="tx1"/>
              </a:solidFill>
              <a:latin typeface="바탕"/>
              <a:ea typeface="바탕"/>
              <a:sym typeface="Wingdings"/>
            </a:endParaRPr>
          </a:p>
        </p:txBody>
      </p:sp>
      <p:pic>
        <p:nvPicPr>
          <p:cNvPr id="10" name="그림 9" descr="j0239017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429378" y="1572316"/>
            <a:ext cx="1600959" cy="10672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1" name="그림 10" descr="BD07009_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858192" y="5002881"/>
            <a:ext cx="1000620" cy="103551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2" name="그림 11" descr="j0284131"/>
          <p:cNvPicPr/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643785" y="3287626"/>
            <a:ext cx="1381751" cy="10783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3" name="직사각형 12"/>
          <p:cNvSpPr txBox="1"/>
          <p:nvPr/>
        </p:nvSpPr>
        <p:spPr>
          <a:xfrm>
            <a:off x="5431695" y="1572316"/>
            <a:ext cx="2501468" cy="48604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lang="ko-KR" altLang="en-US" sz="32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경보반</a:t>
            </a:r>
            <a:endParaRPr lang="ko-KR" altLang="en-US" sz="32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14" name="직사각형 13"/>
          <p:cNvSpPr txBox="1"/>
          <p:nvPr/>
        </p:nvSpPr>
        <p:spPr>
          <a:xfrm>
            <a:off x="5431695" y="3144689"/>
            <a:ext cx="2501468" cy="48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lang="ko-KR" altLang="en-US" sz="32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소화반</a:t>
            </a:r>
            <a:endParaRPr lang="ko-KR" altLang="en-US" sz="32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15" name="직사각형 14"/>
          <p:cNvSpPr txBox="1"/>
          <p:nvPr/>
        </p:nvSpPr>
        <p:spPr>
          <a:xfrm>
            <a:off x="5503164" y="4931412"/>
            <a:ext cx="2501468" cy="485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l" defTabSz="90011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lang="ko-KR" altLang="en-US"/>
            </a:pPr>
            <a:r>
              <a:rPr lang="ko-KR" altLang="en-US" sz="32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대피반</a:t>
            </a:r>
            <a:endParaRPr lang="ko-KR" altLang="en-US" sz="32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16" name="직사각형 15"/>
          <p:cNvSpPr txBox="1"/>
          <p:nvPr/>
        </p:nvSpPr>
        <p:spPr>
          <a:xfrm>
            <a:off x="5574633" y="2072654"/>
            <a:ext cx="3573502" cy="78013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lvl="0" defTabSz="900111">
              <a:lnSpc>
                <a:spcPct val="130000"/>
              </a:lnSpc>
              <a:spcBef>
                <a:spcPct val="20000"/>
              </a:spcBef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“119신고”, “불이야”외치고 “발신기”         누름 등 주변에 화재사실을 알린다</a:t>
            </a:r>
            <a:r>
              <a:rPr lang="ko-KR" altLang="en-US" sz="1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.</a:t>
            </a:r>
            <a:endParaRPr lang="ko-KR" altLang="en-US" sz="16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17" name="직사각형 16"/>
          <p:cNvSpPr txBox="1"/>
          <p:nvPr/>
        </p:nvSpPr>
        <p:spPr>
          <a:xfrm>
            <a:off x="5574633" y="3644971"/>
            <a:ext cx="3569367" cy="10084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lvl="0" defTabSz="900111">
              <a:lnSpc>
                <a:spcPct val="130000"/>
              </a:lnSpc>
              <a:spcBef>
                <a:spcPct val="20000"/>
              </a:spcBef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“소화기”,및 “소화전”설비로 초기화재를 진화한다. 이때 진화가 어렵다고 판단되면 즉시 대피한다</a:t>
            </a:r>
            <a:r>
              <a:rPr lang="ko-KR" altLang="en-US" sz="1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.</a:t>
            </a:r>
            <a:endParaRPr lang="ko-KR" altLang="en-US" sz="16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18" name="직사각형 17"/>
          <p:cNvSpPr txBox="1"/>
          <p:nvPr/>
        </p:nvSpPr>
        <p:spPr>
          <a:xfrm>
            <a:off x="5574633" y="5431695"/>
            <a:ext cx="3573502" cy="7321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lvl="0" defTabSz="900111">
              <a:lnSpc>
                <a:spcPct val="130000"/>
              </a:lnSpc>
              <a:spcBef>
                <a:spcPct val="20000"/>
              </a:spcBef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“유도등” 불빛을 따라 대피유도</a:t>
            </a:r>
            <a:endParaRPr lang="ko-KR" altLang="en-US" sz="160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  <a:p>
            <a:pPr lvl="0" defTabSz="900111">
              <a:lnSpc>
                <a:spcPct val="130000"/>
              </a:lnSpc>
              <a:spcBef>
                <a:spcPct val="20000"/>
              </a:spcBef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160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젖은 수건이나 옷 등으로 코와 입을 막고 최대한 낮은 자세로 대피한</a:t>
            </a:r>
            <a:r>
              <a:rPr lang="ko-KR" altLang="en-US" sz="16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다.</a:t>
            </a:r>
            <a:endParaRPr lang="ko-KR" altLang="en-US" sz="1600" b="0" i="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" presetClass="entr" presetSubtype="4" fill="hold" grpId="0" nodeType="afterEffect" mc:Ignorable="hp" hp:hslPresetID="1" hp:hslPresetSubtype="DirectionBottomToTop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2" presetClass="entr" presetSubtype="4" fill="hold" grpId="0" nodeType="afterEffect" mc:Ignorable="hp" hp:hslPresetID="1" hp:hslPresetSubtype="DirectionBottomToTop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5" presetID="2" presetClass="entr" presetSubtype="4" fill="hold" grpId="0" nodeType="afterEffect" mc:Ignorable="hp" hp:hslPresetID="1" hp:hslPresetSubtype="DirectionBottomToTop" hp:hslDuration="500" hp:hslTextDuration="500" hp:hslTextAnimationUnitDelay="10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1"/>
      <p:bldP spid="7" grpId="0" animBg="1" autoUpdateAnimBg="1"/>
      <p:bldP spid="8" grpId="0" animBg="1" autoUpdateAnimBg="1"/>
    </p:bldLst>
  </p:timing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 rot="21600000">
            <a:off x="0" y="0"/>
            <a:ext cx="9148135" cy="1197495"/>
          </a:xfrm>
          <a:prstGeom prst="rect">
            <a:avLst/>
          </a:prstGeom>
          <a:gradFill flip="xy" rotWithShape="0">
            <a:gsLst>
              <a:gs pos="0">
                <a:srgbClr val="d1ecff">
                  <a:alpha val="100000"/>
                </a:srgbClr>
              </a:gs>
              <a:gs pos="100000">
                <a:srgbClr val="0099ff">
                  <a:alpha val="100000"/>
                </a:srgbClr>
              </a:gs>
            </a:gsLst>
            <a:lin ang="16200000" scaled="0"/>
            <a:tileRect/>
          </a:gradFill>
          <a:ln w="25400" cap="flat" cmpd="sng" algn="ctr">
            <a:noFill/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l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200" b="1" i="0" spc="5">
                <a:solidFill>
                  <a:schemeClr val="accent2"/>
                </a:solidFill>
                <a:sym typeface="Wingdings"/>
              </a:rPr>
              <a:t>            대피시 방법</a:t>
            </a:r>
            <a:endParaRPr lang="ko-KR" altLang="en-US" sz="3200" b="1" i="0" spc="5">
              <a:solidFill>
                <a:schemeClr val="accent2"/>
              </a:solidFill>
              <a:sym typeface="Wingding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6441807"/>
            <a:ext cx="9148135" cy="419321"/>
          </a:xfrm>
          <a:prstGeom prst="rect">
            <a:avLst/>
          </a:prstGeom>
          <a:gradFill flip="xy" rotWithShape="0">
            <a:gsLst>
              <a:gs pos="0">
                <a:srgbClr val="0099ff">
                  <a:alpha val="100000"/>
                </a:srgbClr>
              </a:gs>
              <a:gs pos="100000">
                <a:srgbClr val="d1ecff">
                  <a:alpha val="100000"/>
                </a:srgbClr>
              </a:gs>
            </a:gsLst>
            <a:lin ang="8100000" scaled="0"/>
            <a:tileRect/>
          </a:grad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85875" y="214406"/>
            <a:ext cx="5258605" cy="90973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07985" y="6430696"/>
            <a:ext cx="2896948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21600000">
            <a:off x="714689" y="357344"/>
            <a:ext cx="576553" cy="576553"/>
          </a:xfrm>
          <a:prstGeom prst="rect">
            <a:avLst/>
          </a:prstGeom>
          <a:gradFill flip="xy" rotWithShape="0">
            <a:gsLst>
              <a:gs pos="0">
                <a:srgbClr val="66ccff">
                  <a:alpha val="100000"/>
                </a:srgbClr>
              </a:gs>
              <a:gs pos="100000">
                <a:srgbClr val="009dec">
                  <a:alpha val="100000"/>
                </a:srgbClr>
              </a:gs>
            </a:gsLst>
            <a:lin ang="13500000" scaled="0"/>
            <a:tileRect/>
          </a:gradFill>
          <a:ln w="6330" cap="rnd" cmpd="sng" algn="ctr">
            <a:solidFill>
              <a:srgbClr val="000080"/>
            </a:solidFill>
            <a:prstDash val="solid"/>
            <a:round/>
          </a:ln>
          <a:effectLst>
            <a:outerShdw dist="53536" dir="2700000" algn="tl">
              <a:schemeClr val="bg2">
                <a:alpha val="50000"/>
              </a:schemeClr>
            </a:outerShdw>
          </a:effectLst>
        </p:spPr>
        <p:txBody>
          <a:bodyPr vert="horz" wrap="none" lIns="89994" tIns="46783" rIns="89994" bIns="46783" anchor="ctr">
            <a:noAutofit/>
          </a:bodyPr>
          <a:lstStyle/>
          <a:p>
            <a:pPr marL="0" lvl="0" indent="0" algn="ct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lang="ko-KR" altLang="en-US" sz="3200" b="1" i="0" spc="5">
                <a:solidFill>
                  <a:schemeClr val="tx1"/>
                </a:solidFill>
                <a:latin typeface="바탕"/>
                <a:ea typeface="바탕"/>
                <a:sym typeface="Wingdings"/>
              </a:rPr>
              <a:t>Ⅲ</a:t>
            </a:r>
            <a:endParaRPr lang="ko-KR" altLang="en-US" sz="3200" b="1" i="0" spc="5">
              <a:solidFill>
                <a:schemeClr val="tx1"/>
              </a:solidFill>
              <a:latin typeface="바탕"/>
              <a:ea typeface="바탕"/>
              <a:sym typeface="Wingdings"/>
            </a:endParaRPr>
          </a:p>
        </p:txBody>
      </p:sp>
      <p:grpSp>
        <p:nvGrpSpPr>
          <p:cNvPr id="7" name="그룹 6"/>
          <p:cNvGrpSpPr/>
          <p:nvPr/>
        </p:nvGrpSpPr>
        <p:grpSpPr>
          <a:xfrm rot="0">
            <a:off x="179454" y="1286440"/>
            <a:ext cx="8968682" cy="5345987"/>
            <a:chOff x="179454" y="1286440"/>
            <a:chExt cx="8968682" cy="5345987"/>
          </a:xfrm>
        </p:grpSpPr>
        <p:grpSp>
          <p:nvGrpSpPr>
            <p:cNvPr id="8" name="그룹 7"/>
            <p:cNvGrpSpPr/>
            <p:nvPr/>
          </p:nvGrpSpPr>
          <p:grpSpPr>
            <a:xfrm rot="0">
              <a:off x="4823427" y="4070602"/>
              <a:ext cx="4324708" cy="2561826"/>
              <a:chOff x="4823427" y="4070602"/>
              <a:chExt cx="4324708" cy="2561826"/>
            </a:xfrm>
          </p:grpSpPr>
          <p:pic>
            <p:nvPicPr>
              <p:cNvPr id="9" name="그림 8" descr="미실 4"/>
              <p:cNvPicPr/>
              <p:nvPr/>
            </p:nvPicPr>
            <p:blipFill rotWithShape="1">
              <a:blip r:embed="rId2">
                <a:lum/>
              </a:blip>
              <a:srcRect l="10130" t="9020" r="11450" b="11150"/>
              <a:stretch>
                <a:fillRect/>
              </a:stretch>
            </p:blipFill>
            <p:spPr>
              <a:xfrm>
                <a:off x="4823427" y="4070602"/>
                <a:ext cx="4324708" cy="252212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10" name="직사각형 9"/>
              <p:cNvSpPr txBox="1"/>
              <p:nvPr/>
            </p:nvSpPr>
            <p:spPr>
              <a:xfrm>
                <a:off x="6859510" y="5398361"/>
                <a:ext cx="2206044" cy="123406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t">
                <a:noAutofit/>
              </a:bodyPr>
              <a:lstStyle/>
              <a:p>
                <a:pPr marL="0" lvl="0" indent="0" algn="l" defTabSz="900111">
                  <a:lnSpc>
                    <a:spcPct val="80000"/>
                  </a:lnSpc>
                  <a:spcBef>
                    <a:spcPct val="50000"/>
                  </a:spcBef>
                  <a:spcAft>
                    <a:spcPct val="0"/>
                  </a:spcAft>
                  <a:buSzPct val="100000"/>
                  <a:buChar char="•"/>
                  <a:defRPr lang="ko-KR" altLang="en-US"/>
                </a:pPr>
                <a:r>
                  <a:rPr lang="ko-KR" altLang="en-US" sz="22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한 방향으로 </a:t>
                </a:r>
                <a:endParaRPr lang="ko-KR" altLang="en-US" sz="2200" b="1" i="0" spc="5">
                  <a:solidFill>
                    <a:srgbClr val="0000ff">
                      <a:alpha val="100000"/>
                    </a:srgbClr>
                  </a:solidFill>
                  <a:sym typeface="Wingdings"/>
                </a:endParaRPr>
              </a:p>
              <a:p>
                <a:pPr marL="0" lvl="0" indent="0" algn="l" defTabSz="900111">
                  <a:lnSpc>
                    <a:spcPct val="80000"/>
                  </a:lnSpc>
                  <a:spcBef>
                    <a:spcPct val="50000"/>
                  </a:spcBef>
                  <a:spcAft>
                    <a:spcPct val="0"/>
                  </a:spcAft>
                  <a:buSzPct val="100000"/>
                  <a:buChar char="•"/>
                  <a:defRPr lang="ko-KR" altLang="en-US"/>
                </a:pPr>
                <a:r>
                  <a:rPr lang="ko-KR" altLang="en-US" sz="22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신속히 밖으로 </a:t>
                </a:r>
                <a:endParaRPr lang="ko-KR" altLang="en-US" sz="2200" b="1" i="0" spc="5">
                  <a:solidFill>
                    <a:srgbClr val="0000ff">
                      <a:alpha val="100000"/>
                    </a:srgbClr>
                  </a:solidFill>
                  <a:sym typeface="Wingdings"/>
                </a:endParaRPr>
              </a:p>
              <a:p>
                <a:pPr marL="0" lvl="0" indent="0" algn="l" defTabSz="900111">
                  <a:lnSpc>
                    <a:spcPct val="80000"/>
                  </a:lnSpc>
                  <a:spcBef>
                    <a:spcPct val="50000"/>
                  </a:spcBef>
                  <a:spcAft>
                    <a:spcPct val="0"/>
                  </a:spcAft>
                  <a:buSzPct val="100000"/>
                  <a:buChar char="•"/>
                  <a:defRPr lang="ko-KR" altLang="en-US"/>
                </a:pPr>
                <a:r>
                  <a:rPr lang="ko-KR" altLang="en-US" sz="22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대피한다</a:t>
                </a:r>
                <a:endParaRPr lang="ko-KR" altLang="en-US" sz="2200" b="1" i="0" spc="5">
                  <a:solidFill>
                    <a:srgbClr val="0000ff">
                      <a:alpha val="100000"/>
                    </a:srgbClr>
                  </a:solidFill>
                  <a:sym typeface="Wingdings"/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 rot="0">
              <a:off x="258907" y="4080150"/>
              <a:ext cx="4483503" cy="2533182"/>
              <a:chOff x="258907" y="4080150"/>
              <a:chExt cx="4483503" cy="2533182"/>
            </a:xfrm>
          </p:grpSpPr>
          <p:pic>
            <p:nvPicPr>
              <p:cNvPr id="12" name="그림 11" descr="미실 3"/>
              <p:cNvPicPr/>
              <p:nvPr/>
            </p:nvPicPr>
            <p:blipFill rotWithShape="1">
              <a:blip r:embed="rId3">
                <a:lum/>
              </a:blip>
              <a:srcRect l="1980" t="5220" r="1980" b="3100"/>
              <a:stretch>
                <a:fillRect/>
              </a:stretch>
            </p:blipFill>
            <p:spPr>
              <a:xfrm>
                <a:off x="258907" y="4080150"/>
                <a:ext cx="4483503" cy="247762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13" name="직사각형 12"/>
              <p:cNvSpPr txBox="1"/>
              <p:nvPr/>
            </p:nvSpPr>
            <p:spPr>
              <a:xfrm>
                <a:off x="2020225" y="5816063"/>
                <a:ext cx="2480809" cy="79726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t">
                <a:noAutofit/>
              </a:bodyPr>
              <a:lstStyle/>
              <a:p>
                <a:pPr marL="0" lvl="0" indent="0" algn="l" defTabSz="900111">
                  <a:lnSpc>
                    <a:spcPct val="80000"/>
                  </a:lnSpc>
                  <a:spcBef>
                    <a:spcPct val="50000"/>
                  </a:spcBef>
                  <a:spcAft>
                    <a:spcPct val="0"/>
                  </a:spcAft>
                  <a:buSzPct val="100000"/>
                  <a:buChar char="•"/>
                  <a:defRPr lang="ko-KR" altLang="en-US"/>
                </a:pPr>
                <a:r>
                  <a:rPr lang="ko-KR" altLang="en-US" sz="22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다른 한 손으로는</a:t>
                </a:r>
                <a:endParaRPr lang="ko-KR" altLang="en-US" sz="2200" b="1" i="0" spc="5">
                  <a:solidFill>
                    <a:srgbClr val="0000ff">
                      <a:alpha val="100000"/>
                    </a:srgbClr>
                  </a:solidFill>
                  <a:sym typeface="Wingdings"/>
                </a:endParaRPr>
              </a:p>
              <a:p>
                <a:pPr marL="0" lvl="0" indent="0" algn="l" defTabSz="900111">
                  <a:lnSpc>
                    <a:spcPct val="80000"/>
                  </a:lnSpc>
                  <a:spcBef>
                    <a:spcPct val="50000"/>
                  </a:spcBef>
                  <a:spcAft>
                    <a:spcPct val="0"/>
                  </a:spcAft>
                  <a:buSzPct val="100000"/>
                  <a:buChar char="•"/>
                  <a:defRPr lang="ko-KR" altLang="en-US"/>
                </a:pPr>
                <a:r>
                  <a:rPr lang="ko-KR" altLang="en-US" sz="22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벽을  짚는다</a:t>
                </a:r>
                <a:endParaRPr lang="ko-KR" altLang="en-US" sz="2200" b="1" i="0" spc="5">
                  <a:solidFill>
                    <a:srgbClr val="0000ff">
                      <a:alpha val="100000"/>
                    </a:srgbClr>
                  </a:solidFill>
                  <a:sym typeface="Wingdings"/>
                </a:endParaRPr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 rot="0">
              <a:off x="4823427" y="1286440"/>
              <a:ext cx="4324708" cy="2458587"/>
              <a:chOff x="4823427" y="1286440"/>
              <a:chExt cx="4324708" cy="2458587"/>
            </a:xfrm>
          </p:grpSpPr>
          <p:pic>
            <p:nvPicPr>
              <p:cNvPr id="15" name="그림 14" descr="미실 2"/>
              <p:cNvPicPr/>
              <p:nvPr/>
            </p:nvPicPr>
            <p:blipFill rotWithShape="1">
              <a:blip r:embed="rId4">
                <a:lum/>
              </a:blip>
              <a:srcRect l="11550" t="11270" r="18370" b="7190"/>
              <a:stretch>
                <a:fillRect/>
              </a:stretch>
            </p:blipFill>
            <p:spPr>
              <a:xfrm>
                <a:off x="4823427" y="1286440"/>
                <a:ext cx="4324708" cy="245858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16" name="직사각형 15"/>
              <p:cNvSpPr txBox="1"/>
              <p:nvPr/>
            </p:nvSpPr>
            <p:spPr>
              <a:xfrm>
                <a:off x="7748907" y="2825423"/>
                <a:ext cx="1218210" cy="73378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t">
                <a:noAutofit/>
              </a:bodyPr>
              <a:lstStyle/>
              <a:p>
                <a:pPr marL="0" lvl="0" indent="0" algn="l" defTabSz="900111">
                  <a:lnSpc>
                    <a:spcPct val="80000"/>
                  </a:lnSpc>
                  <a:spcBef>
                    <a:spcPct val="50000"/>
                  </a:spcBef>
                  <a:spcAft>
                    <a:spcPct val="0"/>
                  </a:spcAft>
                  <a:buSzPct val="100000"/>
                  <a:buChar char="•"/>
                  <a:defRPr lang="ko-KR" altLang="en-US"/>
                </a:pPr>
                <a:r>
                  <a:rPr lang="ko-KR" altLang="en-US" sz="20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자세를 </a:t>
                </a:r>
                <a:endParaRPr lang="ko-KR" altLang="en-US" sz="2000" b="1" i="0" spc="5">
                  <a:solidFill>
                    <a:srgbClr val="0000ff">
                      <a:alpha val="100000"/>
                    </a:srgbClr>
                  </a:solidFill>
                  <a:sym typeface="Wingdings"/>
                </a:endParaRPr>
              </a:p>
              <a:p>
                <a:pPr marL="0" lvl="0" indent="0" algn="l" defTabSz="900111">
                  <a:lnSpc>
                    <a:spcPct val="80000"/>
                  </a:lnSpc>
                  <a:spcBef>
                    <a:spcPct val="50000"/>
                  </a:spcBef>
                  <a:spcAft>
                    <a:spcPct val="0"/>
                  </a:spcAft>
                  <a:buSzPct val="100000"/>
                  <a:buChar char="•"/>
                  <a:defRPr lang="ko-KR" altLang="en-US"/>
                </a:pPr>
                <a:r>
                  <a:rPr lang="ko-KR" altLang="en-US" sz="20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낮춘다</a:t>
                </a:r>
                <a:endParaRPr lang="ko-KR" altLang="en-US" sz="2000" b="1" i="0" spc="5">
                  <a:solidFill>
                    <a:srgbClr val="0000ff">
                      <a:alpha val="100000"/>
                    </a:srgbClr>
                  </a:solidFill>
                  <a:sym typeface="Wingdings"/>
                </a:endParaRPr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 rot="0">
              <a:off x="179454" y="1286440"/>
              <a:ext cx="4643973" cy="2526873"/>
              <a:chOff x="179454" y="1286440"/>
              <a:chExt cx="4643973" cy="2526873"/>
            </a:xfrm>
          </p:grpSpPr>
          <p:pic>
            <p:nvPicPr>
              <p:cNvPr id="18" name="그림 17" descr="미실 1"/>
              <p:cNvPicPr/>
              <p:nvPr/>
            </p:nvPicPr>
            <p:blipFill rotWithShape="1">
              <a:blip r:embed="rId5">
                <a:lum/>
              </a:blip>
              <a:srcRect l="1420" t="2110" r="1750" b="2440"/>
              <a:stretch>
                <a:fillRect/>
              </a:stretch>
            </p:blipFill>
            <p:spPr>
              <a:xfrm>
                <a:off x="179454" y="1286440"/>
                <a:ext cx="4553464" cy="241570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sp>
            <p:nvSpPr>
              <p:cNvPr id="19" name="직사각형 18"/>
              <p:cNvSpPr txBox="1"/>
              <p:nvPr/>
            </p:nvSpPr>
            <p:spPr>
              <a:xfrm>
                <a:off x="1758135" y="3143069"/>
                <a:ext cx="3065291" cy="67024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89994" tIns="46783" rIns="89994" bIns="46783" anchor="t">
                <a:noAutofit/>
              </a:bodyPr>
              <a:lstStyle/>
              <a:p>
                <a:pPr marL="0" lvl="0" indent="0" algn="l" defTabSz="900111">
                  <a:lnSpc>
                    <a:spcPct val="70000"/>
                  </a:lnSpc>
                  <a:spcBef>
                    <a:spcPct val="50000"/>
                  </a:spcBef>
                  <a:spcAft>
                    <a:spcPct val="0"/>
                  </a:spcAft>
                  <a:buSzPct val="100000"/>
                  <a:buChar char="•"/>
                  <a:defRPr lang="ko-KR" altLang="en-US"/>
                </a:pPr>
                <a:r>
                  <a:rPr lang="ko-KR" altLang="en-US" sz="20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손수건</a:t>
                </a:r>
                <a:r>
                  <a:rPr lang="ko-KR" altLang="en-US" sz="2000" b="1" i="0" spc="5">
                    <a:solidFill>
                      <a:srgbClr val="0000ff">
                        <a:alpha val="100000"/>
                      </a:srgbClr>
                    </a:solidFill>
                    <a:latin typeface="Times New Roman"/>
                    <a:sym typeface="Wingdings"/>
                  </a:rPr>
                  <a:t>·</a:t>
                </a:r>
                <a:r>
                  <a:rPr lang="ko-KR" altLang="en-US" sz="20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옷을 이용하여</a:t>
                </a:r>
                <a:endParaRPr lang="ko-KR" altLang="en-US" sz="2000" b="1" i="0" spc="5">
                  <a:solidFill>
                    <a:srgbClr val="0000ff">
                      <a:alpha val="100000"/>
                    </a:srgbClr>
                  </a:solidFill>
                  <a:sym typeface="Wingdings"/>
                </a:endParaRPr>
              </a:p>
              <a:p>
                <a:pPr marL="0" lvl="0" indent="0" algn="l" defTabSz="900111">
                  <a:lnSpc>
                    <a:spcPct val="70000"/>
                  </a:lnSpc>
                  <a:spcBef>
                    <a:spcPct val="50000"/>
                  </a:spcBef>
                  <a:spcAft>
                    <a:spcPct val="0"/>
                  </a:spcAft>
                  <a:buSzPct val="100000"/>
                  <a:buChar char="•"/>
                  <a:defRPr lang="ko-KR" altLang="en-US"/>
                </a:pPr>
                <a:r>
                  <a:rPr lang="ko-KR" altLang="en-US" sz="2000" b="1" i="0" spc="5">
                    <a:solidFill>
                      <a:srgbClr val="0000ff">
                        <a:alpha val="100000"/>
                      </a:srgbClr>
                    </a:solidFill>
                    <a:sym typeface="Wingdings"/>
                  </a:rPr>
                  <a:t>코와 입을 막는다</a:t>
                </a:r>
                <a:endParaRPr lang="ko-KR" altLang="en-US" sz="2000" b="1" i="0" spc="5">
                  <a:solidFill>
                    <a:srgbClr val="0000ff">
                      <a:alpha val="100000"/>
                    </a:srgbClr>
                  </a:solidFill>
                  <a:sym typeface="Wingdings"/>
                </a:endParaRPr>
              </a:p>
            </p:txBody>
          </p:sp>
        </p:grpSp>
      </p:grpSp>
    </p:spTree>
  </p:cSld>
  <p:clrMapOvr>
    <a:masterClrMapping/>
  </p:clrMapOvr>
  <p:transition xmlns:mc="http://schemas.openxmlformats.org/markup-compatibility/2006" xmlns:hp="http://schemas.haansoft.com/office/presentation/8.0" spd="med" mc:Ignorable="hp" hp:hslDur="10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Samsung Electronics</ep:Company>
  <ep:Words>394</ep:Words>
  <ep:PresentationFormat>사용자 지정</ep:PresentationFormat>
  <ep:Paragraphs>124</ep:Paragraphs>
  <ep:Slides>11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ep:HeadingPairs>
  <ep:TitlesOfParts>
    <vt:vector size="12" baseType="lpstr">
      <vt:lpstr>한컴오피스</vt:lpstr>
      <vt:lpstr>슬라이드 1</vt:lpstr>
      <vt:lpstr>PowerPoint 프레젠테이션</vt:lpstr>
      <vt:lpstr>PowerPoint 프레젠테이션</vt:lpstr>
      <vt:lpstr>슬라이드 4</vt:lpstr>
      <vt:lpstr>PowerPoint 프레젠테이션</vt:lpstr>
      <vt:lpstr>화재 감지기</vt:lpstr>
      <vt:lpstr>옥내소화전</vt:lpstr>
      <vt:lpstr>옥내소화전 사용법(2인1조)</vt:lpstr>
      <vt:lpstr>피 난 설 비</vt:lpstr>
      <vt:lpstr>PowerPoint 프레젠테이션</vt:lpstr>
      <vt:lpstr>PowerPoint 프레젠테이션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:creator>SEC</dc:creator>
  <dc:description/>
  <cp:keywords/>
  <cp:lastModifiedBy>USER</cp:lastModifiedBy>
  <dcterms:modified xsi:type="dcterms:W3CDTF">2018-10-11T05:29:43.149</dcterms:modified>
  <cp:revision>38</cp:revision>
  <dc:subject/>
  <dc:title>슬라이드 1</dc:title>
</cp:coreProperties>
</file>