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5" r:id="rId1"/>
  </p:sldMasterIdLst>
  <p:notesMasterIdLst>
    <p:notesMasterId r:id="rId23"/>
  </p:notesMasterIdLst>
  <p:handoutMasterIdLst>
    <p:handoutMasterId r:id="rId24"/>
  </p:handoutMasterIdLst>
  <p:sldIdLst>
    <p:sldId id="266" r:id="rId2"/>
    <p:sldId id="277" r:id="rId3"/>
    <p:sldId id="256" r:id="rId4"/>
    <p:sldId id="275" r:id="rId5"/>
    <p:sldId id="274" r:id="rId6"/>
    <p:sldId id="259" r:id="rId7"/>
    <p:sldId id="258" r:id="rId8"/>
    <p:sldId id="268" r:id="rId9"/>
    <p:sldId id="269" r:id="rId10"/>
    <p:sldId id="270" r:id="rId11"/>
    <p:sldId id="278" r:id="rId12"/>
    <p:sldId id="263" r:id="rId13"/>
    <p:sldId id="264" r:id="rId14"/>
    <p:sldId id="276" r:id="rId15"/>
    <p:sldId id="283" r:id="rId16"/>
    <p:sldId id="284" r:id="rId17"/>
    <p:sldId id="285" r:id="rId18"/>
    <p:sldId id="286" r:id="rId19"/>
    <p:sldId id="267" r:id="rId20"/>
    <p:sldId id="290" r:id="rId21"/>
    <p:sldId id="273" r:id="rId22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DEDAC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2431" autoAdjust="0"/>
  </p:normalViewPr>
  <p:slideViewPr>
    <p:cSldViewPr>
      <p:cViewPr varScale="1">
        <p:scale>
          <a:sx n="80" d="100"/>
          <a:sy n="80" d="100"/>
        </p:scale>
        <p:origin x="-152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2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F11A49-1E4F-4FD5-B525-215CE7964A9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EFEF084-D57F-4033-A059-0AD0E8D3E106}">
      <dgm:prSet phldrT="[텍스트]" custT="1"/>
      <dgm:spPr/>
      <dgm:t>
        <a:bodyPr/>
        <a:lstStyle/>
        <a:p>
          <a:pPr latinLnBrk="1"/>
          <a:r>
            <a:rPr lang="en-US" altLang="ko-KR" sz="1800" dirty="0" smtClean="0"/>
            <a:t>52</a:t>
          </a:r>
          <a:r>
            <a:rPr lang="ko-KR" altLang="en-US" sz="1800" dirty="0" smtClean="0"/>
            <a:t>개 질환</a:t>
          </a:r>
          <a:endParaRPr lang="ko-KR" altLang="en-US" sz="1800" dirty="0"/>
        </a:p>
      </dgm:t>
    </dgm:pt>
    <dgm:pt modelId="{E92EB255-76DB-4C93-8E14-0AED258B4D32}" type="parTrans" cxnId="{D2787A8A-BA73-4E57-8BD7-13AC3334BAB0}">
      <dgm:prSet/>
      <dgm:spPr/>
      <dgm:t>
        <a:bodyPr/>
        <a:lstStyle/>
        <a:p>
          <a:pPr latinLnBrk="1"/>
          <a:endParaRPr lang="ko-KR" altLang="en-US"/>
        </a:p>
      </dgm:t>
    </dgm:pt>
    <dgm:pt modelId="{A5F5B86D-D874-43ED-8B52-BC9FF7B8F990}" type="sibTrans" cxnId="{D2787A8A-BA73-4E57-8BD7-13AC3334BAB0}">
      <dgm:prSet/>
      <dgm:spPr/>
      <dgm:t>
        <a:bodyPr/>
        <a:lstStyle/>
        <a:p>
          <a:pPr latinLnBrk="1"/>
          <a:endParaRPr lang="ko-KR" altLang="en-US"/>
        </a:p>
      </dgm:t>
    </dgm:pt>
    <dgm:pt modelId="{07C2EEDC-B546-4550-86B9-78F26385BF40}">
      <dgm:prSet phldrT="[텍스트]"/>
      <dgm:spPr/>
      <dgm:t>
        <a:bodyPr/>
        <a:lstStyle/>
        <a:p>
          <a:pPr latinLnBrk="1"/>
          <a:r>
            <a:rPr lang="ko-KR" altLang="en-US" dirty="0" smtClean="0"/>
            <a:t>감기</a:t>
          </a:r>
          <a:r>
            <a:rPr lang="en-US" altLang="ko-KR" dirty="0" smtClean="0"/>
            <a:t>, </a:t>
          </a:r>
          <a:r>
            <a:rPr lang="ko-KR" altLang="en-US" dirty="0" smtClean="0"/>
            <a:t>무좀</a:t>
          </a:r>
          <a:r>
            <a:rPr lang="en-US" altLang="ko-KR" dirty="0" smtClean="0"/>
            <a:t>, </a:t>
          </a:r>
          <a:r>
            <a:rPr lang="ko-KR" altLang="en-US" dirty="0" smtClean="0"/>
            <a:t>소화불량</a:t>
          </a:r>
          <a:r>
            <a:rPr lang="en-US" altLang="ko-KR" dirty="0" smtClean="0"/>
            <a:t>, </a:t>
          </a:r>
          <a:r>
            <a:rPr lang="ko-KR" altLang="en-US" dirty="0" smtClean="0"/>
            <a:t>변비 등</a:t>
          </a:r>
          <a:endParaRPr lang="ko-KR" altLang="en-US" dirty="0"/>
        </a:p>
      </dgm:t>
    </dgm:pt>
    <dgm:pt modelId="{2E8146B9-A06C-46D6-B1FC-20A13B96825B}" type="parTrans" cxnId="{32E678C4-799F-4544-8524-056F9F5B9107}">
      <dgm:prSet/>
      <dgm:spPr/>
      <dgm:t>
        <a:bodyPr/>
        <a:lstStyle/>
        <a:p>
          <a:pPr latinLnBrk="1"/>
          <a:endParaRPr lang="ko-KR" altLang="en-US"/>
        </a:p>
      </dgm:t>
    </dgm:pt>
    <dgm:pt modelId="{EEA40AF0-1381-4691-B9E7-4AD35A76A585}" type="sibTrans" cxnId="{32E678C4-799F-4544-8524-056F9F5B9107}">
      <dgm:prSet/>
      <dgm:spPr/>
      <dgm:t>
        <a:bodyPr/>
        <a:lstStyle/>
        <a:p>
          <a:pPr latinLnBrk="1"/>
          <a:endParaRPr lang="ko-KR" altLang="en-US"/>
        </a:p>
      </dgm:t>
    </dgm:pt>
    <dgm:pt modelId="{34555734-9F5D-4D34-86FE-0126A79C6D49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대형병원</a:t>
          </a:r>
          <a:endParaRPr lang="en-US" altLang="ko-KR" sz="1800" dirty="0" smtClean="0"/>
        </a:p>
        <a:p>
          <a:pPr latinLnBrk="1"/>
          <a:r>
            <a:rPr lang="ko-KR" altLang="en-US" sz="1800" dirty="0" smtClean="0"/>
            <a:t>이용</a:t>
          </a:r>
          <a:endParaRPr lang="ko-KR" altLang="en-US" sz="1800" dirty="0"/>
        </a:p>
      </dgm:t>
    </dgm:pt>
    <dgm:pt modelId="{99BB50C5-4E63-48C9-B2EB-1B81F9C54CF7}" type="parTrans" cxnId="{3015AEBF-AD2B-449C-8E8A-88BA3BF6B9FF}">
      <dgm:prSet/>
      <dgm:spPr/>
      <dgm:t>
        <a:bodyPr/>
        <a:lstStyle/>
        <a:p>
          <a:pPr latinLnBrk="1"/>
          <a:endParaRPr lang="ko-KR" altLang="en-US"/>
        </a:p>
      </dgm:t>
    </dgm:pt>
    <dgm:pt modelId="{A2516684-D438-44BE-AF48-93AAD369DEAE}" type="sibTrans" cxnId="{3015AEBF-AD2B-449C-8E8A-88BA3BF6B9FF}">
      <dgm:prSet/>
      <dgm:spPr/>
      <dgm:t>
        <a:bodyPr/>
        <a:lstStyle/>
        <a:p>
          <a:pPr latinLnBrk="1"/>
          <a:endParaRPr lang="ko-KR" altLang="en-US"/>
        </a:p>
      </dgm:t>
    </dgm:pt>
    <dgm:pt modelId="{5FB3DE38-4E16-4D56-B66C-EB88AA40B331}">
      <dgm:prSet phldrT="[텍스트]"/>
      <dgm:spPr/>
      <dgm:t>
        <a:bodyPr/>
        <a:lstStyle/>
        <a:p>
          <a:pPr latinLnBrk="1"/>
          <a:r>
            <a:rPr lang="ko-KR" altLang="en-US" dirty="0" smtClean="0"/>
            <a:t>종합병원 이상 급 의료기관</a:t>
          </a:r>
          <a:endParaRPr lang="ko-KR" altLang="en-US" dirty="0"/>
        </a:p>
      </dgm:t>
    </dgm:pt>
    <dgm:pt modelId="{330F05FA-D040-4F88-B095-1AB34BE14350}" type="parTrans" cxnId="{9320C6E6-FE96-4D3A-A14B-F4E9D7ACEB68}">
      <dgm:prSet/>
      <dgm:spPr/>
      <dgm:t>
        <a:bodyPr/>
        <a:lstStyle/>
        <a:p>
          <a:pPr latinLnBrk="1"/>
          <a:endParaRPr lang="ko-KR" altLang="en-US"/>
        </a:p>
      </dgm:t>
    </dgm:pt>
    <dgm:pt modelId="{EBFDCF19-B2B7-4D62-99D2-AF509C32E120}" type="sibTrans" cxnId="{9320C6E6-FE96-4D3A-A14B-F4E9D7ACEB68}">
      <dgm:prSet/>
      <dgm:spPr/>
      <dgm:t>
        <a:bodyPr/>
        <a:lstStyle/>
        <a:p>
          <a:pPr latinLnBrk="1"/>
          <a:endParaRPr lang="ko-KR" altLang="en-US"/>
        </a:p>
      </dgm:t>
    </dgm:pt>
    <dgm:pt modelId="{976C954B-C6B5-45E2-B070-4A70D03D634A}">
      <dgm:prSet phldrT="[텍스트]"/>
      <dgm:spPr/>
      <dgm:t>
        <a:bodyPr/>
        <a:lstStyle/>
        <a:p>
          <a:pPr latinLnBrk="1"/>
          <a:r>
            <a:rPr lang="ko-KR" altLang="en-US" dirty="0" smtClean="0"/>
            <a:t>약값의  </a:t>
          </a:r>
          <a:r>
            <a:rPr lang="en-US" altLang="ko-KR" dirty="0" smtClean="0"/>
            <a:t>3% </a:t>
          </a:r>
          <a:r>
            <a:rPr lang="ko-KR" altLang="en-US" dirty="0" smtClean="0"/>
            <a:t>본인부담</a:t>
          </a:r>
          <a:endParaRPr lang="ko-KR" altLang="en-US" dirty="0"/>
        </a:p>
      </dgm:t>
    </dgm:pt>
    <dgm:pt modelId="{BCD7AF2A-3011-4877-B9FA-D99EA0788314}" type="parTrans" cxnId="{95800917-704A-4023-8945-D4A6E48CBDB4}">
      <dgm:prSet/>
      <dgm:spPr/>
      <dgm:t>
        <a:bodyPr/>
        <a:lstStyle/>
        <a:p>
          <a:pPr latinLnBrk="1"/>
          <a:endParaRPr lang="ko-KR" altLang="en-US"/>
        </a:p>
      </dgm:t>
    </dgm:pt>
    <dgm:pt modelId="{07936EF7-A6FD-42EB-8072-37EFDA43E6EF}" type="sibTrans" cxnId="{95800917-704A-4023-8945-D4A6E48CBDB4}">
      <dgm:prSet/>
      <dgm:spPr/>
      <dgm:t>
        <a:bodyPr/>
        <a:lstStyle/>
        <a:p>
          <a:pPr latinLnBrk="1"/>
          <a:endParaRPr lang="ko-KR" altLang="en-US"/>
        </a:p>
      </dgm:t>
    </dgm:pt>
    <dgm:pt modelId="{2585D609-8C15-43A3-9972-05223367AA07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의원</a:t>
          </a:r>
          <a:endParaRPr lang="en-US" altLang="ko-KR" sz="2000" dirty="0" smtClean="0"/>
        </a:p>
        <a:p>
          <a:pPr latinLnBrk="1"/>
          <a:r>
            <a:rPr lang="ko-KR" altLang="en-US" sz="2000" dirty="0" smtClean="0"/>
            <a:t>이용</a:t>
          </a:r>
          <a:endParaRPr lang="ko-KR" altLang="en-US" sz="2000" dirty="0"/>
        </a:p>
      </dgm:t>
    </dgm:pt>
    <dgm:pt modelId="{D6AB237D-E455-4878-ADB0-67FDBDE99182}" type="parTrans" cxnId="{92CDEDDD-EBC4-490F-8DA4-990CA9C9E121}">
      <dgm:prSet/>
      <dgm:spPr/>
      <dgm:t>
        <a:bodyPr/>
        <a:lstStyle/>
        <a:p>
          <a:pPr latinLnBrk="1"/>
          <a:endParaRPr lang="ko-KR" altLang="en-US"/>
        </a:p>
      </dgm:t>
    </dgm:pt>
    <dgm:pt modelId="{7F92DACD-F846-4C76-8E18-9A779F868F17}" type="sibTrans" cxnId="{92CDEDDD-EBC4-490F-8DA4-990CA9C9E121}">
      <dgm:prSet/>
      <dgm:spPr/>
      <dgm:t>
        <a:bodyPr/>
        <a:lstStyle/>
        <a:p>
          <a:pPr latinLnBrk="1"/>
          <a:endParaRPr lang="ko-KR" altLang="en-US"/>
        </a:p>
      </dgm:t>
    </dgm:pt>
    <dgm:pt modelId="{8D5BAC88-80B7-4B52-A000-35E30AA79A8E}">
      <dgm:prSet/>
      <dgm:spPr/>
      <dgm:t>
        <a:bodyPr/>
        <a:lstStyle/>
        <a:p>
          <a:pPr latinLnBrk="1"/>
          <a:r>
            <a:rPr lang="ko-KR" altLang="en-US" dirty="0" smtClean="0"/>
            <a:t>약값 </a:t>
          </a:r>
          <a:r>
            <a:rPr lang="en-US" altLang="ko-KR" dirty="0" smtClean="0"/>
            <a:t>500</a:t>
          </a:r>
          <a:r>
            <a:rPr lang="ko-KR" altLang="en-US" dirty="0" smtClean="0"/>
            <a:t>원</a:t>
          </a:r>
          <a:r>
            <a:rPr lang="en-US" altLang="ko-KR" dirty="0" smtClean="0"/>
            <a:t>(</a:t>
          </a:r>
          <a:r>
            <a:rPr lang="ko-KR" altLang="en-US" dirty="0" err="1" smtClean="0"/>
            <a:t>비급여</a:t>
          </a:r>
          <a:r>
            <a:rPr lang="ko-KR" altLang="en-US" dirty="0" smtClean="0"/>
            <a:t> 제외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5A1BAB62-1DBB-47C5-B0DA-22F234F540E3}" type="parTrans" cxnId="{2436CD88-0E76-423D-8549-BB29D81305AE}">
      <dgm:prSet/>
      <dgm:spPr/>
      <dgm:t>
        <a:bodyPr/>
        <a:lstStyle/>
        <a:p>
          <a:pPr latinLnBrk="1"/>
          <a:endParaRPr lang="ko-KR" altLang="en-US"/>
        </a:p>
      </dgm:t>
    </dgm:pt>
    <dgm:pt modelId="{5CA24AC4-F1CB-4870-8C9E-C686F891573D}" type="sibTrans" cxnId="{2436CD88-0E76-423D-8549-BB29D81305AE}">
      <dgm:prSet/>
      <dgm:spPr/>
      <dgm:t>
        <a:bodyPr/>
        <a:lstStyle/>
        <a:p>
          <a:pPr latinLnBrk="1"/>
          <a:endParaRPr lang="ko-KR" altLang="en-US"/>
        </a:p>
      </dgm:t>
    </dgm:pt>
    <dgm:pt modelId="{0C1A33C4-1231-4F84-85D0-7FBFD3DD8024}" type="pres">
      <dgm:prSet presAssocID="{83F11A49-1E4F-4FD5-B525-215CE7964A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394CBF-CE87-47D8-A6C4-5871F94BE4B6}" type="pres">
      <dgm:prSet presAssocID="{FEFEF084-D57F-4033-A059-0AD0E8D3E106}" presName="composite" presStyleCnt="0"/>
      <dgm:spPr/>
    </dgm:pt>
    <dgm:pt modelId="{42DF6FA8-FF29-4931-9A4C-6F95736D7BE3}" type="pres">
      <dgm:prSet presAssocID="{FEFEF084-D57F-4033-A059-0AD0E8D3E10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6454115-C916-493A-844D-9572D3DC9264}" type="pres">
      <dgm:prSet presAssocID="{FEFEF084-D57F-4033-A059-0AD0E8D3E10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8FD0159-D991-403E-BB48-EADD9C61417E}" type="pres">
      <dgm:prSet presAssocID="{A5F5B86D-D874-43ED-8B52-BC9FF7B8F990}" presName="sp" presStyleCnt="0"/>
      <dgm:spPr/>
    </dgm:pt>
    <dgm:pt modelId="{121A7D2C-AC91-459B-9FE4-393FB9CA8A77}" type="pres">
      <dgm:prSet presAssocID="{34555734-9F5D-4D34-86FE-0126A79C6D49}" presName="composite" presStyleCnt="0"/>
      <dgm:spPr/>
    </dgm:pt>
    <dgm:pt modelId="{15399077-D700-40E2-983D-0C2D9389E96E}" type="pres">
      <dgm:prSet presAssocID="{34555734-9F5D-4D34-86FE-0126A79C6D4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23F0292-0464-47F2-AB3D-1D61519ACB08}" type="pres">
      <dgm:prSet presAssocID="{34555734-9F5D-4D34-86FE-0126A79C6D4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0D7559C-6128-4EDB-8806-83BBC2CFA270}" type="pres">
      <dgm:prSet presAssocID="{A2516684-D438-44BE-AF48-93AAD369DEAE}" presName="sp" presStyleCnt="0"/>
      <dgm:spPr/>
    </dgm:pt>
    <dgm:pt modelId="{59B04DCE-FF52-417F-8F2E-371FD5191626}" type="pres">
      <dgm:prSet presAssocID="{2585D609-8C15-43A3-9972-05223367AA07}" presName="composite" presStyleCnt="0"/>
      <dgm:spPr/>
    </dgm:pt>
    <dgm:pt modelId="{AB666C22-CBF0-4BB9-85CB-C8C836159122}" type="pres">
      <dgm:prSet presAssocID="{2585D609-8C15-43A3-9972-05223367AA0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91D1C19-917B-4D91-BA30-EC25DD1046C5}" type="pres">
      <dgm:prSet presAssocID="{2585D609-8C15-43A3-9972-05223367AA0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436CD88-0E76-423D-8549-BB29D81305AE}" srcId="{2585D609-8C15-43A3-9972-05223367AA07}" destId="{8D5BAC88-80B7-4B52-A000-35E30AA79A8E}" srcOrd="0" destOrd="0" parTransId="{5A1BAB62-1DBB-47C5-B0DA-22F234F540E3}" sibTransId="{5CA24AC4-F1CB-4870-8C9E-C686F891573D}"/>
    <dgm:cxn modelId="{92CDEDDD-EBC4-490F-8DA4-990CA9C9E121}" srcId="{83F11A49-1E4F-4FD5-B525-215CE7964A9F}" destId="{2585D609-8C15-43A3-9972-05223367AA07}" srcOrd="2" destOrd="0" parTransId="{D6AB237D-E455-4878-ADB0-67FDBDE99182}" sibTransId="{7F92DACD-F846-4C76-8E18-9A779F868F17}"/>
    <dgm:cxn modelId="{95800917-704A-4023-8945-D4A6E48CBDB4}" srcId="{34555734-9F5D-4D34-86FE-0126A79C6D49}" destId="{976C954B-C6B5-45E2-B070-4A70D03D634A}" srcOrd="1" destOrd="0" parTransId="{BCD7AF2A-3011-4877-B9FA-D99EA0788314}" sibTransId="{07936EF7-A6FD-42EB-8072-37EFDA43E6EF}"/>
    <dgm:cxn modelId="{A01D5869-B960-4C83-ABA3-4F075FA7A826}" type="presOf" srcId="{5FB3DE38-4E16-4D56-B66C-EB88AA40B331}" destId="{923F0292-0464-47F2-AB3D-1D61519ACB08}" srcOrd="0" destOrd="0" presId="urn:microsoft.com/office/officeart/2005/8/layout/chevron2"/>
    <dgm:cxn modelId="{D2787A8A-BA73-4E57-8BD7-13AC3334BAB0}" srcId="{83F11A49-1E4F-4FD5-B525-215CE7964A9F}" destId="{FEFEF084-D57F-4033-A059-0AD0E8D3E106}" srcOrd="0" destOrd="0" parTransId="{E92EB255-76DB-4C93-8E14-0AED258B4D32}" sibTransId="{A5F5B86D-D874-43ED-8B52-BC9FF7B8F990}"/>
    <dgm:cxn modelId="{DA2A0B6B-87D3-4D54-A5BF-34086DE4B72D}" type="presOf" srcId="{FEFEF084-D57F-4033-A059-0AD0E8D3E106}" destId="{42DF6FA8-FF29-4931-9A4C-6F95736D7BE3}" srcOrd="0" destOrd="0" presId="urn:microsoft.com/office/officeart/2005/8/layout/chevron2"/>
    <dgm:cxn modelId="{C771B968-45AE-4F54-9741-A30088F0FF16}" type="presOf" srcId="{976C954B-C6B5-45E2-B070-4A70D03D634A}" destId="{923F0292-0464-47F2-AB3D-1D61519ACB08}" srcOrd="0" destOrd="1" presId="urn:microsoft.com/office/officeart/2005/8/layout/chevron2"/>
    <dgm:cxn modelId="{3015AEBF-AD2B-449C-8E8A-88BA3BF6B9FF}" srcId="{83F11A49-1E4F-4FD5-B525-215CE7964A9F}" destId="{34555734-9F5D-4D34-86FE-0126A79C6D49}" srcOrd="1" destOrd="0" parTransId="{99BB50C5-4E63-48C9-B2EB-1B81F9C54CF7}" sibTransId="{A2516684-D438-44BE-AF48-93AAD369DEAE}"/>
    <dgm:cxn modelId="{9B692E97-EC0E-4D71-BA58-C86A4E91110A}" type="presOf" srcId="{2585D609-8C15-43A3-9972-05223367AA07}" destId="{AB666C22-CBF0-4BB9-85CB-C8C836159122}" srcOrd="0" destOrd="0" presId="urn:microsoft.com/office/officeart/2005/8/layout/chevron2"/>
    <dgm:cxn modelId="{6D16B5C2-638F-4AC5-87E6-5CC63ACDC277}" type="presOf" srcId="{8D5BAC88-80B7-4B52-A000-35E30AA79A8E}" destId="{591D1C19-917B-4D91-BA30-EC25DD1046C5}" srcOrd="0" destOrd="0" presId="urn:microsoft.com/office/officeart/2005/8/layout/chevron2"/>
    <dgm:cxn modelId="{80D79E6D-4DC1-4816-94E3-967C121BF432}" type="presOf" srcId="{07C2EEDC-B546-4550-86B9-78F26385BF40}" destId="{D6454115-C916-493A-844D-9572D3DC9264}" srcOrd="0" destOrd="0" presId="urn:microsoft.com/office/officeart/2005/8/layout/chevron2"/>
    <dgm:cxn modelId="{F7D2E4CC-21D3-42D0-996C-AE30DC538F1F}" type="presOf" srcId="{83F11A49-1E4F-4FD5-B525-215CE7964A9F}" destId="{0C1A33C4-1231-4F84-85D0-7FBFD3DD8024}" srcOrd="0" destOrd="0" presId="urn:microsoft.com/office/officeart/2005/8/layout/chevron2"/>
    <dgm:cxn modelId="{BD74C7F4-9642-4940-BCC7-C640C5AEED5D}" type="presOf" srcId="{34555734-9F5D-4D34-86FE-0126A79C6D49}" destId="{15399077-D700-40E2-983D-0C2D9389E96E}" srcOrd="0" destOrd="0" presId="urn:microsoft.com/office/officeart/2005/8/layout/chevron2"/>
    <dgm:cxn modelId="{32E678C4-799F-4544-8524-056F9F5B9107}" srcId="{FEFEF084-D57F-4033-A059-0AD0E8D3E106}" destId="{07C2EEDC-B546-4550-86B9-78F26385BF40}" srcOrd="0" destOrd="0" parTransId="{2E8146B9-A06C-46D6-B1FC-20A13B96825B}" sibTransId="{EEA40AF0-1381-4691-B9E7-4AD35A76A585}"/>
    <dgm:cxn modelId="{9320C6E6-FE96-4D3A-A14B-F4E9D7ACEB68}" srcId="{34555734-9F5D-4D34-86FE-0126A79C6D49}" destId="{5FB3DE38-4E16-4D56-B66C-EB88AA40B331}" srcOrd="0" destOrd="0" parTransId="{330F05FA-D040-4F88-B095-1AB34BE14350}" sibTransId="{EBFDCF19-B2B7-4D62-99D2-AF509C32E120}"/>
    <dgm:cxn modelId="{F3766844-4699-49C6-9740-B4BD13028DA6}" type="presParOf" srcId="{0C1A33C4-1231-4F84-85D0-7FBFD3DD8024}" destId="{34394CBF-CE87-47D8-A6C4-5871F94BE4B6}" srcOrd="0" destOrd="0" presId="urn:microsoft.com/office/officeart/2005/8/layout/chevron2"/>
    <dgm:cxn modelId="{662AD1DA-B165-4E68-BEF7-13D45F1CCD6C}" type="presParOf" srcId="{34394CBF-CE87-47D8-A6C4-5871F94BE4B6}" destId="{42DF6FA8-FF29-4931-9A4C-6F95736D7BE3}" srcOrd="0" destOrd="0" presId="urn:microsoft.com/office/officeart/2005/8/layout/chevron2"/>
    <dgm:cxn modelId="{30A966A2-C69E-4226-8CF9-2FFF79393143}" type="presParOf" srcId="{34394CBF-CE87-47D8-A6C4-5871F94BE4B6}" destId="{D6454115-C916-493A-844D-9572D3DC9264}" srcOrd="1" destOrd="0" presId="urn:microsoft.com/office/officeart/2005/8/layout/chevron2"/>
    <dgm:cxn modelId="{41C492D7-F8D0-43A6-AD65-0ADF2FEF3C55}" type="presParOf" srcId="{0C1A33C4-1231-4F84-85D0-7FBFD3DD8024}" destId="{D8FD0159-D991-403E-BB48-EADD9C61417E}" srcOrd="1" destOrd="0" presId="urn:microsoft.com/office/officeart/2005/8/layout/chevron2"/>
    <dgm:cxn modelId="{780E199A-25AF-42B8-B487-A443F3FEBE18}" type="presParOf" srcId="{0C1A33C4-1231-4F84-85D0-7FBFD3DD8024}" destId="{121A7D2C-AC91-459B-9FE4-393FB9CA8A77}" srcOrd="2" destOrd="0" presId="urn:microsoft.com/office/officeart/2005/8/layout/chevron2"/>
    <dgm:cxn modelId="{2DAEAD1F-D953-4298-B174-D04FDF55A3B6}" type="presParOf" srcId="{121A7D2C-AC91-459B-9FE4-393FB9CA8A77}" destId="{15399077-D700-40E2-983D-0C2D9389E96E}" srcOrd="0" destOrd="0" presId="urn:microsoft.com/office/officeart/2005/8/layout/chevron2"/>
    <dgm:cxn modelId="{860E79DD-163C-4779-819B-8D1D3A5EE512}" type="presParOf" srcId="{121A7D2C-AC91-459B-9FE4-393FB9CA8A77}" destId="{923F0292-0464-47F2-AB3D-1D61519ACB08}" srcOrd="1" destOrd="0" presId="urn:microsoft.com/office/officeart/2005/8/layout/chevron2"/>
    <dgm:cxn modelId="{7BF314B6-9CAC-432C-8807-DB8E8877598B}" type="presParOf" srcId="{0C1A33C4-1231-4F84-85D0-7FBFD3DD8024}" destId="{D0D7559C-6128-4EDB-8806-83BBC2CFA270}" srcOrd="3" destOrd="0" presId="urn:microsoft.com/office/officeart/2005/8/layout/chevron2"/>
    <dgm:cxn modelId="{CF890C31-2E0E-480C-8B8A-E40BFE759128}" type="presParOf" srcId="{0C1A33C4-1231-4F84-85D0-7FBFD3DD8024}" destId="{59B04DCE-FF52-417F-8F2E-371FD5191626}" srcOrd="4" destOrd="0" presId="urn:microsoft.com/office/officeart/2005/8/layout/chevron2"/>
    <dgm:cxn modelId="{B98C8B3D-7817-44A1-8128-BB2687382A44}" type="presParOf" srcId="{59B04DCE-FF52-417F-8F2E-371FD5191626}" destId="{AB666C22-CBF0-4BB9-85CB-C8C836159122}" srcOrd="0" destOrd="0" presId="urn:microsoft.com/office/officeart/2005/8/layout/chevron2"/>
    <dgm:cxn modelId="{22448FC7-2BA2-40AA-8A95-2825E86FD3BC}" type="presParOf" srcId="{59B04DCE-FF52-417F-8F2E-371FD5191626}" destId="{591D1C19-917B-4D91-BA30-EC25DD1046C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EC939A-6CDA-4FE6-A373-100C7BFD556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8DBBE82-5B50-48D6-975E-8E4EFE1E3052}">
      <dgm:prSet phldrT="[텍스트]"/>
      <dgm:spPr/>
      <dgm:t>
        <a:bodyPr/>
        <a:lstStyle/>
        <a:p>
          <a:pPr latinLnBrk="1"/>
          <a:r>
            <a:rPr lang="ko-KR" altLang="en-US" dirty="0" smtClean="0"/>
            <a:t>외래 의료급여일수 상위자 관리</a:t>
          </a:r>
          <a:endParaRPr lang="ko-KR" altLang="en-US" dirty="0"/>
        </a:p>
      </dgm:t>
    </dgm:pt>
    <dgm:pt modelId="{D5BA80DB-207F-48F2-94B8-D50471EB5887}" type="parTrans" cxnId="{3A1BC6E3-BF44-4433-B71D-32BFA1480396}">
      <dgm:prSet/>
      <dgm:spPr/>
      <dgm:t>
        <a:bodyPr/>
        <a:lstStyle/>
        <a:p>
          <a:pPr latinLnBrk="1"/>
          <a:endParaRPr lang="ko-KR" altLang="en-US"/>
        </a:p>
      </dgm:t>
    </dgm:pt>
    <dgm:pt modelId="{A14D175B-1930-4D66-8C04-5A0E513876C5}" type="sibTrans" cxnId="{3A1BC6E3-BF44-4433-B71D-32BFA1480396}">
      <dgm:prSet/>
      <dgm:spPr/>
      <dgm:t>
        <a:bodyPr/>
        <a:lstStyle/>
        <a:p>
          <a:pPr latinLnBrk="1"/>
          <a:endParaRPr lang="ko-KR" altLang="en-US"/>
        </a:p>
      </dgm:t>
    </dgm:pt>
    <dgm:pt modelId="{110FE804-57A0-4868-8009-02A2FBE12C88}">
      <dgm:prSet phldrT="[텍스트]"/>
      <dgm:spPr/>
      <dgm:t>
        <a:bodyPr/>
        <a:lstStyle/>
        <a:p>
          <a:pPr latinLnBrk="1"/>
          <a:r>
            <a:rPr lang="ko-KR" altLang="en-US" dirty="0" smtClean="0"/>
            <a:t>의료급여일수 관리</a:t>
          </a:r>
          <a:endParaRPr lang="ko-KR" altLang="en-US" dirty="0"/>
        </a:p>
      </dgm:t>
    </dgm:pt>
    <dgm:pt modelId="{B5F53D87-2E1E-43E9-87A1-6F12FC35D990}" type="parTrans" cxnId="{54D00C43-055A-46F4-A24A-B7F92B28591D}">
      <dgm:prSet/>
      <dgm:spPr/>
      <dgm:t>
        <a:bodyPr/>
        <a:lstStyle/>
        <a:p>
          <a:pPr latinLnBrk="1"/>
          <a:endParaRPr lang="ko-KR" altLang="en-US"/>
        </a:p>
      </dgm:t>
    </dgm:pt>
    <dgm:pt modelId="{162C3AF6-C96B-4EAB-9D7D-6724AF7F607A}" type="sibTrans" cxnId="{54D00C43-055A-46F4-A24A-B7F92B28591D}">
      <dgm:prSet/>
      <dgm:spPr/>
      <dgm:t>
        <a:bodyPr/>
        <a:lstStyle/>
        <a:p>
          <a:pPr latinLnBrk="1"/>
          <a:endParaRPr lang="ko-KR" altLang="en-US"/>
        </a:p>
      </dgm:t>
    </dgm:pt>
    <dgm:pt modelId="{346FCB76-1594-41A2-B584-9745A7A0FD8B}">
      <dgm:prSet phldrT="[텍스트]"/>
      <dgm:spPr/>
      <dgm:t>
        <a:bodyPr/>
        <a:lstStyle/>
        <a:p>
          <a:pPr algn="l" latinLnBrk="1"/>
          <a:r>
            <a:rPr lang="ko-KR" altLang="en-US" dirty="0" smtClean="0"/>
            <a:t>장기입원 </a:t>
          </a:r>
          <a:r>
            <a:rPr lang="ko-KR" altLang="en-US" dirty="0" smtClean="0"/>
            <a:t>자 </a:t>
          </a:r>
          <a:r>
            <a:rPr lang="ko-KR" altLang="en-US" dirty="0" smtClean="0"/>
            <a:t>관리    </a:t>
          </a:r>
          <a:endParaRPr lang="ko-KR" altLang="en-US" dirty="0"/>
        </a:p>
      </dgm:t>
    </dgm:pt>
    <dgm:pt modelId="{8A192EDB-3C82-41A4-A77D-BF87A5AB8367}" type="parTrans" cxnId="{19A1D63B-0CA2-4CFD-8377-3EAD394DDB23}">
      <dgm:prSet/>
      <dgm:spPr/>
      <dgm:t>
        <a:bodyPr/>
        <a:lstStyle/>
        <a:p>
          <a:pPr latinLnBrk="1"/>
          <a:endParaRPr lang="ko-KR" altLang="en-US"/>
        </a:p>
      </dgm:t>
    </dgm:pt>
    <dgm:pt modelId="{77037791-F32C-4F5C-80BA-DE59E84B56E7}" type="sibTrans" cxnId="{19A1D63B-0CA2-4CFD-8377-3EAD394DDB23}">
      <dgm:prSet/>
      <dgm:spPr/>
      <dgm:t>
        <a:bodyPr/>
        <a:lstStyle/>
        <a:p>
          <a:pPr latinLnBrk="1"/>
          <a:endParaRPr lang="ko-KR" altLang="en-US"/>
        </a:p>
      </dgm:t>
    </dgm:pt>
    <dgm:pt modelId="{4F9135E6-56EB-4020-A34A-6A9378264530}">
      <dgm:prSet phldrT="[텍스트]"/>
      <dgm:spPr/>
      <dgm:t>
        <a:bodyPr/>
        <a:lstStyle/>
        <a:p>
          <a:pPr algn="l" latinLnBrk="1"/>
          <a:r>
            <a:rPr lang="ko-KR" altLang="en-US" dirty="0" smtClean="0"/>
            <a:t>장기요양등급 신청 등 자원연계</a:t>
          </a:r>
          <a:endParaRPr lang="ko-KR" altLang="en-US" dirty="0"/>
        </a:p>
      </dgm:t>
    </dgm:pt>
    <dgm:pt modelId="{E21216A0-12A0-4E6A-BE50-3EFE3C0B3764}" type="parTrans" cxnId="{3339ECB2-6175-4B2A-A9BC-DF2BEF0956EC}">
      <dgm:prSet/>
      <dgm:spPr/>
      <dgm:t>
        <a:bodyPr/>
        <a:lstStyle/>
        <a:p>
          <a:pPr latinLnBrk="1"/>
          <a:endParaRPr lang="ko-KR" altLang="en-US"/>
        </a:p>
      </dgm:t>
    </dgm:pt>
    <dgm:pt modelId="{63EACBF2-7291-4883-AC74-CF3A6E6AF8FF}" type="sibTrans" cxnId="{3339ECB2-6175-4B2A-A9BC-DF2BEF0956EC}">
      <dgm:prSet/>
      <dgm:spPr/>
      <dgm:t>
        <a:bodyPr/>
        <a:lstStyle/>
        <a:p>
          <a:pPr latinLnBrk="1"/>
          <a:endParaRPr lang="ko-KR" altLang="en-US"/>
        </a:p>
      </dgm:t>
    </dgm:pt>
    <dgm:pt modelId="{B08996A4-5154-443C-A5B3-F7C4BA055411}">
      <dgm:prSet phldrT="[텍스트]"/>
      <dgm:spPr/>
      <dgm:t>
        <a:bodyPr/>
        <a:lstStyle/>
        <a:p>
          <a:pPr latinLnBrk="1"/>
          <a:r>
            <a:rPr lang="ko-KR" altLang="en-US" dirty="0" smtClean="0"/>
            <a:t>건강상담 및 정보제공</a:t>
          </a:r>
          <a:endParaRPr lang="ko-KR" altLang="en-US" dirty="0"/>
        </a:p>
      </dgm:t>
    </dgm:pt>
    <dgm:pt modelId="{58A3CBA7-D3E4-4B6E-B39F-7FCE11F82A98}" type="sibTrans" cxnId="{35946FA2-B4A3-4FD5-9562-0D7614A070C1}">
      <dgm:prSet/>
      <dgm:spPr/>
      <dgm:t>
        <a:bodyPr/>
        <a:lstStyle/>
        <a:p>
          <a:pPr latinLnBrk="1"/>
          <a:endParaRPr lang="ko-KR" altLang="en-US"/>
        </a:p>
      </dgm:t>
    </dgm:pt>
    <dgm:pt modelId="{E1861C30-F868-4AA6-B49B-A8287315DD4C}" type="parTrans" cxnId="{35946FA2-B4A3-4FD5-9562-0D7614A070C1}">
      <dgm:prSet/>
      <dgm:spPr/>
      <dgm:t>
        <a:bodyPr/>
        <a:lstStyle/>
        <a:p>
          <a:pPr latinLnBrk="1"/>
          <a:endParaRPr lang="ko-KR" altLang="en-US"/>
        </a:p>
      </dgm:t>
    </dgm:pt>
    <dgm:pt modelId="{0C83688F-9278-4E81-9215-8B353098C681}">
      <dgm:prSet phldrT="[텍스트]"/>
      <dgm:spPr/>
      <dgm:t>
        <a:bodyPr/>
        <a:lstStyle/>
        <a:p>
          <a:pPr algn="l" latinLnBrk="1"/>
          <a:r>
            <a:rPr lang="ko-KR" altLang="en-US" dirty="0" smtClean="0"/>
            <a:t>퇴원 </a:t>
          </a:r>
          <a:r>
            <a:rPr lang="ko-KR" altLang="en-US" dirty="0" smtClean="0"/>
            <a:t>가능 대상자 퇴원 상담</a:t>
          </a:r>
          <a:endParaRPr lang="ko-KR" altLang="en-US" dirty="0"/>
        </a:p>
      </dgm:t>
    </dgm:pt>
    <dgm:pt modelId="{C4E38C6F-F808-4B0B-940B-CCB8E8E1D9D3}" type="sibTrans" cxnId="{6A500A6D-E319-4670-9D28-B566730D2200}">
      <dgm:prSet/>
      <dgm:spPr/>
      <dgm:t>
        <a:bodyPr/>
        <a:lstStyle/>
        <a:p>
          <a:pPr latinLnBrk="1"/>
          <a:endParaRPr lang="ko-KR" altLang="en-US"/>
        </a:p>
      </dgm:t>
    </dgm:pt>
    <dgm:pt modelId="{2D85AC2F-91DB-4B56-9D21-C264186931D6}" type="parTrans" cxnId="{6A500A6D-E319-4670-9D28-B566730D2200}">
      <dgm:prSet/>
      <dgm:spPr/>
      <dgm:t>
        <a:bodyPr/>
        <a:lstStyle/>
        <a:p>
          <a:pPr latinLnBrk="1"/>
          <a:endParaRPr lang="ko-KR" altLang="en-US"/>
        </a:p>
      </dgm:t>
    </dgm:pt>
    <dgm:pt modelId="{770D129B-8539-4E68-B7D7-64C070C31699}" type="pres">
      <dgm:prSet presAssocID="{3EEC939A-6CDA-4FE6-A373-100C7BFD556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AA512DD-D7D7-4418-9F60-0FDB558E8488}" type="pres">
      <dgm:prSet presAssocID="{F8DBBE82-5B50-48D6-975E-8E4EFE1E3052}" presName="comp" presStyleCnt="0"/>
      <dgm:spPr/>
    </dgm:pt>
    <dgm:pt modelId="{C62A29DB-6236-4440-B2A0-0CA2BF94B948}" type="pres">
      <dgm:prSet presAssocID="{F8DBBE82-5B50-48D6-975E-8E4EFE1E3052}" presName="box" presStyleLbl="node1" presStyleIdx="0" presStyleCnt="2" custScaleX="100000" custLinFactNeighborX="5072"/>
      <dgm:spPr/>
      <dgm:t>
        <a:bodyPr/>
        <a:lstStyle/>
        <a:p>
          <a:pPr latinLnBrk="1"/>
          <a:endParaRPr lang="ko-KR" altLang="en-US"/>
        </a:p>
      </dgm:t>
    </dgm:pt>
    <dgm:pt modelId="{2BBF8974-10FA-41F5-BCF1-1DA21C705DB9}" type="pres">
      <dgm:prSet presAssocID="{F8DBBE82-5B50-48D6-975E-8E4EFE1E3052}" presName="img" presStyleLbl="fgImgPlace1" presStyleIdx="0" presStyleCnt="2" custScaleX="111312" custScaleY="125000" custLinFactNeighborX="-10938" custLinFactNeighborY="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B80BA495-D26B-4E9C-80E0-30A9847FE096}" type="pres">
      <dgm:prSet presAssocID="{F8DBBE82-5B50-48D6-975E-8E4EFE1E3052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7E07E0-AD7F-453B-AB83-749BF22639B1}" type="pres">
      <dgm:prSet presAssocID="{A14D175B-1930-4D66-8C04-5A0E513876C5}" presName="spacer" presStyleCnt="0"/>
      <dgm:spPr/>
    </dgm:pt>
    <dgm:pt modelId="{7B2035C7-D11F-4534-985F-B4C6877FBADD}" type="pres">
      <dgm:prSet presAssocID="{346FCB76-1594-41A2-B584-9745A7A0FD8B}" presName="comp" presStyleCnt="0"/>
      <dgm:spPr/>
    </dgm:pt>
    <dgm:pt modelId="{25B3E24A-F024-4BE1-8EBC-785BFAC1A287}" type="pres">
      <dgm:prSet presAssocID="{346FCB76-1594-41A2-B584-9745A7A0FD8B}" presName="box" presStyleLbl="node1" presStyleIdx="1" presStyleCnt="2" custScaleX="100000" custScaleY="102062"/>
      <dgm:spPr/>
      <dgm:t>
        <a:bodyPr/>
        <a:lstStyle/>
        <a:p>
          <a:pPr latinLnBrk="1"/>
          <a:endParaRPr lang="ko-KR" altLang="en-US"/>
        </a:p>
      </dgm:t>
    </dgm:pt>
    <dgm:pt modelId="{BFBC1AEC-3314-4667-8132-26F1A8304701}" type="pres">
      <dgm:prSet presAssocID="{346FCB76-1594-41A2-B584-9745A7A0FD8B}" presName="img" presStyleLbl="fgImgPlace1" presStyleIdx="1" presStyleCnt="2" custScaleX="110695" custScaleY="135955" custLinFactNeighborX="-5798" custLinFactNeighborY="57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7502884-2037-4475-AF5B-40FAEFCACF91}" type="pres">
      <dgm:prSet presAssocID="{346FCB76-1594-41A2-B584-9745A7A0FD8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A500A6D-E319-4670-9D28-B566730D2200}" srcId="{346FCB76-1594-41A2-B584-9745A7A0FD8B}" destId="{0C83688F-9278-4E81-9215-8B353098C681}" srcOrd="0" destOrd="0" parTransId="{2D85AC2F-91DB-4B56-9D21-C264186931D6}" sibTransId="{C4E38C6F-F808-4B0B-940B-CCB8E8E1D9D3}"/>
    <dgm:cxn modelId="{19A1D63B-0CA2-4CFD-8377-3EAD394DDB23}" srcId="{3EEC939A-6CDA-4FE6-A373-100C7BFD556E}" destId="{346FCB76-1594-41A2-B584-9745A7A0FD8B}" srcOrd="1" destOrd="0" parTransId="{8A192EDB-3C82-41A4-A77D-BF87A5AB8367}" sibTransId="{77037791-F32C-4F5C-80BA-DE59E84B56E7}"/>
    <dgm:cxn modelId="{42ABF274-9768-4298-8794-F2B966630C66}" type="presOf" srcId="{110FE804-57A0-4868-8009-02A2FBE12C88}" destId="{B80BA495-D26B-4E9C-80E0-30A9847FE096}" srcOrd="1" destOrd="1" presId="urn:microsoft.com/office/officeart/2005/8/layout/vList4"/>
    <dgm:cxn modelId="{0405C182-FB5F-41A3-B452-3E9B4B446E5C}" type="presOf" srcId="{B08996A4-5154-443C-A5B3-F7C4BA055411}" destId="{C62A29DB-6236-4440-B2A0-0CA2BF94B948}" srcOrd="0" destOrd="2" presId="urn:microsoft.com/office/officeart/2005/8/layout/vList4"/>
    <dgm:cxn modelId="{769DB381-3CE6-409A-B149-46CD9C1D4BBC}" type="presOf" srcId="{4F9135E6-56EB-4020-A34A-6A9378264530}" destId="{25B3E24A-F024-4BE1-8EBC-785BFAC1A287}" srcOrd="0" destOrd="2" presId="urn:microsoft.com/office/officeart/2005/8/layout/vList4"/>
    <dgm:cxn modelId="{1E1779E0-EAED-49A3-BDCB-477B76EBB130}" type="presOf" srcId="{F8DBBE82-5B50-48D6-975E-8E4EFE1E3052}" destId="{C62A29DB-6236-4440-B2A0-0CA2BF94B948}" srcOrd="0" destOrd="0" presId="urn:microsoft.com/office/officeart/2005/8/layout/vList4"/>
    <dgm:cxn modelId="{1A500CDD-06EC-4300-B9EC-7342E4B11A73}" type="presOf" srcId="{346FCB76-1594-41A2-B584-9745A7A0FD8B}" destId="{57502884-2037-4475-AF5B-40FAEFCACF91}" srcOrd="1" destOrd="0" presId="urn:microsoft.com/office/officeart/2005/8/layout/vList4"/>
    <dgm:cxn modelId="{54D00C43-055A-46F4-A24A-B7F92B28591D}" srcId="{F8DBBE82-5B50-48D6-975E-8E4EFE1E3052}" destId="{110FE804-57A0-4868-8009-02A2FBE12C88}" srcOrd="0" destOrd="0" parTransId="{B5F53D87-2E1E-43E9-87A1-6F12FC35D990}" sibTransId="{162C3AF6-C96B-4EAB-9D7D-6724AF7F607A}"/>
    <dgm:cxn modelId="{EE978456-3EDA-4DEF-8B23-928743B0EDD0}" type="presOf" srcId="{B08996A4-5154-443C-A5B3-F7C4BA055411}" destId="{B80BA495-D26B-4E9C-80E0-30A9847FE096}" srcOrd="1" destOrd="2" presId="urn:microsoft.com/office/officeart/2005/8/layout/vList4"/>
    <dgm:cxn modelId="{92CDF300-8092-4D4C-B9CD-CA2DB213855F}" type="presOf" srcId="{110FE804-57A0-4868-8009-02A2FBE12C88}" destId="{C62A29DB-6236-4440-B2A0-0CA2BF94B948}" srcOrd="0" destOrd="1" presId="urn:microsoft.com/office/officeart/2005/8/layout/vList4"/>
    <dgm:cxn modelId="{35946FA2-B4A3-4FD5-9562-0D7614A070C1}" srcId="{F8DBBE82-5B50-48D6-975E-8E4EFE1E3052}" destId="{B08996A4-5154-443C-A5B3-F7C4BA055411}" srcOrd="1" destOrd="0" parTransId="{E1861C30-F868-4AA6-B49B-A8287315DD4C}" sibTransId="{58A3CBA7-D3E4-4B6E-B39F-7FCE11F82A98}"/>
    <dgm:cxn modelId="{283ABE17-8AD5-459E-8095-FB7E57C0BCF7}" type="presOf" srcId="{346FCB76-1594-41A2-B584-9745A7A0FD8B}" destId="{25B3E24A-F024-4BE1-8EBC-785BFAC1A287}" srcOrd="0" destOrd="0" presId="urn:microsoft.com/office/officeart/2005/8/layout/vList4"/>
    <dgm:cxn modelId="{AF8F7FA3-5894-4633-8529-FD23CC3E9385}" type="presOf" srcId="{3EEC939A-6CDA-4FE6-A373-100C7BFD556E}" destId="{770D129B-8539-4E68-B7D7-64C070C31699}" srcOrd="0" destOrd="0" presId="urn:microsoft.com/office/officeart/2005/8/layout/vList4"/>
    <dgm:cxn modelId="{D8296D97-1618-4872-BAF4-3769920F3CAB}" type="presOf" srcId="{F8DBBE82-5B50-48D6-975E-8E4EFE1E3052}" destId="{B80BA495-D26B-4E9C-80E0-30A9847FE096}" srcOrd="1" destOrd="0" presId="urn:microsoft.com/office/officeart/2005/8/layout/vList4"/>
    <dgm:cxn modelId="{3339ECB2-6175-4B2A-A9BC-DF2BEF0956EC}" srcId="{346FCB76-1594-41A2-B584-9745A7A0FD8B}" destId="{4F9135E6-56EB-4020-A34A-6A9378264530}" srcOrd="1" destOrd="0" parTransId="{E21216A0-12A0-4E6A-BE50-3EFE3C0B3764}" sibTransId="{63EACBF2-7291-4883-AC74-CF3A6E6AF8FF}"/>
    <dgm:cxn modelId="{4CCE6B23-ACDB-4521-87EA-5022656BFCDD}" type="presOf" srcId="{4F9135E6-56EB-4020-A34A-6A9378264530}" destId="{57502884-2037-4475-AF5B-40FAEFCACF91}" srcOrd="1" destOrd="2" presId="urn:microsoft.com/office/officeart/2005/8/layout/vList4"/>
    <dgm:cxn modelId="{B455673E-BB5B-40F6-8E64-2DA558208C8F}" type="presOf" srcId="{0C83688F-9278-4E81-9215-8B353098C681}" destId="{25B3E24A-F024-4BE1-8EBC-785BFAC1A287}" srcOrd="0" destOrd="1" presId="urn:microsoft.com/office/officeart/2005/8/layout/vList4"/>
    <dgm:cxn modelId="{2EB6812A-D0DE-4CCC-AA88-9BAE40DF9915}" type="presOf" srcId="{0C83688F-9278-4E81-9215-8B353098C681}" destId="{57502884-2037-4475-AF5B-40FAEFCACF91}" srcOrd="1" destOrd="1" presId="urn:microsoft.com/office/officeart/2005/8/layout/vList4"/>
    <dgm:cxn modelId="{3A1BC6E3-BF44-4433-B71D-32BFA1480396}" srcId="{3EEC939A-6CDA-4FE6-A373-100C7BFD556E}" destId="{F8DBBE82-5B50-48D6-975E-8E4EFE1E3052}" srcOrd="0" destOrd="0" parTransId="{D5BA80DB-207F-48F2-94B8-D50471EB5887}" sibTransId="{A14D175B-1930-4D66-8C04-5A0E513876C5}"/>
    <dgm:cxn modelId="{C47161E5-7C2F-47C8-8525-97816322FCA5}" type="presParOf" srcId="{770D129B-8539-4E68-B7D7-64C070C31699}" destId="{8AA512DD-D7D7-4418-9F60-0FDB558E8488}" srcOrd="0" destOrd="0" presId="urn:microsoft.com/office/officeart/2005/8/layout/vList4"/>
    <dgm:cxn modelId="{E9B99283-DBF3-423E-A499-63CABAD6D22E}" type="presParOf" srcId="{8AA512DD-D7D7-4418-9F60-0FDB558E8488}" destId="{C62A29DB-6236-4440-B2A0-0CA2BF94B948}" srcOrd="0" destOrd="0" presId="urn:microsoft.com/office/officeart/2005/8/layout/vList4"/>
    <dgm:cxn modelId="{678602FC-8D3F-409D-A378-FCFDFE383E9B}" type="presParOf" srcId="{8AA512DD-D7D7-4418-9F60-0FDB558E8488}" destId="{2BBF8974-10FA-41F5-BCF1-1DA21C705DB9}" srcOrd="1" destOrd="0" presId="urn:microsoft.com/office/officeart/2005/8/layout/vList4"/>
    <dgm:cxn modelId="{B6C77EF2-CB6C-462F-883A-0446111C9EB7}" type="presParOf" srcId="{8AA512DD-D7D7-4418-9F60-0FDB558E8488}" destId="{B80BA495-D26B-4E9C-80E0-30A9847FE096}" srcOrd="2" destOrd="0" presId="urn:microsoft.com/office/officeart/2005/8/layout/vList4"/>
    <dgm:cxn modelId="{A08206B1-0DA1-4963-8AD9-F98F505200B3}" type="presParOf" srcId="{770D129B-8539-4E68-B7D7-64C070C31699}" destId="{547E07E0-AD7F-453B-AB83-749BF22639B1}" srcOrd="1" destOrd="0" presId="urn:microsoft.com/office/officeart/2005/8/layout/vList4"/>
    <dgm:cxn modelId="{ECA7A9BD-ED6D-475B-B1D5-37FAE3468FA9}" type="presParOf" srcId="{770D129B-8539-4E68-B7D7-64C070C31699}" destId="{7B2035C7-D11F-4534-985F-B4C6877FBADD}" srcOrd="2" destOrd="0" presId="urn:microsoft.com/office/officeart/2005/8/layout/vList4"/>
    <dgm:cxn modelId="{19319F0E-A7DD-4440-9958-82F0E0C6CDCE}" type="presParOf" srcId="{7B2035C7-D11F-4534-985F-B4C6877FBADD}" destId="{25B3E24A-F024-4BE1-8EBC-785BFAC1A287}" srcOrd="0" destOrd="0" presId="urn:microsoft.com/office/officeart/2005/8/layout/vList4"/>
    <dgm:cxn modelId="{1E955739-7DDF-4230-A2F3-01487DAED135}" type="presParOf" srcId="{7B2035C7-D11F-4534-985F-B4C6877FBADD}" destId="{BFBC1AEC-3314-4667-8132-26F1A8304701}" srcOrd="1" destOrd="0" presId="urn:microsoft.com/office/officeart/2005/8/layout/vList4"/>
    <dgm:cxn modelId="{8FB455C3-A0D1-4DF7-A7EB-D76504B4F55A}" type="presParOf" srcId="{7B2035C7-D11F-4534-985F-B4C6877FBADD}" destId="{57502884-2037-4475-AF5B-40FAEFCACF9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DF6FA8-FF29-4931-9A4C-6F95736D7BE3}">
      <dsp:nvSpPr>
        <dsp:cNvPr id="0" name=""/>
        <dsp:cNvSpPr/>
      </dsp:nvSpPr>
      <dsp:spPr>
        <a:xfrm rot="5400000">
          <a:off x="-275054" y="280223"/>
          <a:ext cx="1833693" cy="12835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52</a:t>
          </a:r>
          <a:r>
            <a:rPr lang="ko-KR" altLang="en-US" sz="1800" kern="1200" dirty="0" smtClean="0"/>
            <a:t>개 질환</a:t>
          </a:r>
          <a:endParaRPr lang="ko-KR" altLang="en-US" sz="1800" kern="1200" dirty="0"/>
        </a:p>
      </dsp:txBody>
      <dsp:txXfrm rot="5400000">
        <a:off x="-275054" y="280223"/>
        <a:ext cx="1833693" cy="1283585"/>
      </dsp:txXfrm>
    </dsp:sp>
    <dsp:sp modelId="{D6454115-C916-493A-844D-9572D3DC9264}">
      <dsp:nvSpPr>
        <dsp:cNvPr id="0" name=""/>
        <dsp:cNvSpPr/>
      </dsp:nvSpPr>
      <dsp:spPr>
        <a:xfrm rot="5400000">
          <a:off x="3586066" y="-2297311"/>
          <a:ext cx="1191901" cy="57968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감기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무좀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소화불량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변비 등</a:t>
          </a:r>
          <a:endParaRPr lang="ko-KR" altLang="en-US" sz="2400" kern="1200" dirty="0"/>
        </a:p>
      </dsp:txBody>
      <dsp:txXfrm rot="5400000">
        <a:off x="3586066" y="-2297311"/>
        <a:ext cx="1191901" cy="5796862"/>
      </dsp:txXfrm>
    </dsp:sp>
    <dsp:sp modelId="{15399077-D700-40E2-983D-0C2D9389E96E}">
      <dsp:nvSpPr>
        <dsp:cNvPr id="0" name=""/>
        <dsp:cNvSpPr/>
      </dsp:nvSpPr>
      <dsp:spPr>
        <a:xfrm rot="5400000">
          <a:off x="-275054" y="1922379"/>
          <a:ext cx="1833693" cy="12835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대형병원</a:t>
          </a:r>
          <a:endParaRPr lang="en-US" altLang="ko-KR" sz="1800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이용</a:t>
          </a:r>
          <a:endParaRPr lang="ko-KR" altLang="en-US" sz="1800" kern="1200" dirty="0"/>
        </a:p>
      </dsp:txBody>
      <dsp:txXfrm rot="5400000">
        <a:off x="-275054" y="1922379"/>
        <a:ext cx="1833693" cy="1283585"/>
      </dsp:txXfrm>
    </dsp:sp>
    <dsp:sp modelId="{923F0292-0464-47F2-AB3D-1D61519ACB08}">
      <dsp:nvSpPr>
        <dsp:cNvPr id="0" name=""/>
        <dsp:cNvSpPr/>
      </dsp:nvSpPr>
      <dsp:spPr>
        <a:xfrm rot="5400000">
          <a:off x="3585752" y="-654842"/>
          <a:ext cx="1192527" cy="57968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종합병원 이상 급 의료기관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약값의  </a:t>
          </a:r>
          <a:r>
            <a:rPr lang="en-US" altLang="ko-KR" sz="2400" kern="1200" dirty="0" smtClean="0"/>
            <a:t>3% </a:t>
          </a:r>
          <a:r>
            <a:rPr lang="ko-KR" altLang="en-US" sz="2400" kern="1200" dirty="0" smtClean="0"/>
            <a:t>본인부담</a:t>
          </a:r>
          <a:endParaRPr lang="ko-KR" altLang="en-US" sz="2400" kern="1200" dirty="0"/>
        </a:p>
      </dsp:txBody>
      <dsp:txXfrm rot="5400000">
        <a:off x="3585752" y="-654842"/>
        <a:ext cx="1192527" cy="5796862"/>
      </dsp:txXfrm>
    </dsp:sp>
    <dsp:sp modelId="{AB666C22-CBF0-4BB9-85CB-C8C836159122}">
      <dsp:nvSpPr>
        <dsp:cNvPr id="0" name=""/>
        <dsp:cNvSpPr/>
      </dsp:nvSpPr>
      <dsp:spPr>
        <a:xfrm rot="5400000">
          <a:off x="-275054" y="3564534"/>
          <a:ext cx="1833693" cy="12835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의원</a:t>
          </a:r>
          <a:endParaRPr lang="en-US" altLang="ko-KR" sz="2000" kern="1200" dirty="0" smtClean="0"/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이용</a:t>
          </a:r>
          <a:endParaRPr lang="ko-KR" altLang="en-US" sz="2000" kern="1200" dirty="0"/>
        </a:p>
      </dsp:txBody>
      <dsp:txXfrm rot="5400000">
        <a:off x="-275054" y="3564534"/>
        <a:ext cx="1833693" cy="1283585"/>
      </dsp:txXfrm>
    </dsp:sp>
    <dsp:sp modelId="{591D1C19-917B-4D91-BA30-EC25DD1046C5}">
      <dsp:nvSpPr>
        <dsp:cNvPr id="0" name=""/>
        <dsp:cNvSpPr/>
      </dsp:nvSpPr>
      <dsp:spPr>
        <a:xfrm rot="5400000">
          <a:off x="3586066" y="987000"/>
          <a:ext cx="1191901" cy="57968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약값 </a:t>
          </a:r>
          <a:r>
            <a:rPr lang="en-US" altLang="ko-KR" sz="2400" kern="1200" dirty="0" smtClean="0"/>
            <a:t>500</a:t>
          </a:r>
          <a:r>
            <a:rPr lang="ko-KR" altLang="en-US" sz="2400" kern="1200" dirty="0" smtClean="0"/>
            <a:t>원</a:t>
          </a:r>
          <a:r>
            <a:rPr lang="en-US" altLang="ko-KR" sz="2400" kern="1200" dirty="0" smtClean="0"/>
            <a:t>(</a:t>
          </a:r>
          <a:r>
            <a:rPr lang="ko-KR" altLang="en-US" sz="2400" kern="1200" dirty="0" err="1" smtClean="0"/>
            <a:t>비급여</a:t>
          </a:r>
          <a:r>
            <a:rPr lang="ko-KR" altLang="en-US" sz="2400" kern="1200" dirty="0" smtClean="0"/>
            <a:t> 제외</a:t>
          </a:r>
          <a:r>
            <a:rPr lang="en-US" altLang="ko-KR" sz="2400" kern="1200" dirty="0" smtClean="0"/>
            <a:t>)</a:t>
          </a:r>
          <a:endParaRPr lang="ko-KR" altLang="en-US" sz="2400" kern="1200" dirty="0"/>
        </a:p>
      </dsp:txBody>
      <dsp:txXfrm rot="5400000">
        <a:off x="3586066" y="987000"/>
        <a:ext cx="1191901" cy="57968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2A29DB-6236-4440-B2A0-0CA2BF94B948}">
      <dsp:nvSpPr>
        <dsp:cNvPr id="0" name=""/>
        <dsp:cNvSpPr/>
      </dsp:nvSpPr>
      <dsp:spPr>
        <a:xfrm>
          <a:off x="0" y="0"/>
          <a:ext cx="8424936" cy="2139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100" kern="1200" dirty="0" smtClean="0"/>
            <a:t>외래 의료급여일수 상위자 관리</a:t>
          </a:r>
          <a:endParaRPr lang="ko-KR" altLang="en-US" sz="31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의료급여일수 관리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건강상담 및 정보제공</a:t>
          </a:r>
          <a:endParaRPr lang="ko-KR" altLang="en-US" sz="2400" kern="1200" dirty="0"/>
        </a:p>
      </dsp:txBody>
      <dsp:txXfrm>
        <a:off x="1898901" y="0"/>
        <a:ext cx="6526034" cy="2139143"/>
      </dsp:txXfrm>
    </dsp:sp>
    <dsp:sp modelId="{2BBF8974-10FA-41F5-BCF1-1DA21C705DB9}">
      <dsp:nvSpPr>
        <dsp:cNvPr id="0" name=""/>
        <dsp:cNvSpPr/>
      </dsp:nvSpPr>
      <dsp:spPr>
        <a:xfrm>
          <a:off x="0" y="0"/>
          <a:ext cx="1875592" cy="21391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3E24A-F024-4BE1-8EBC-785BFAC1A287}">
      <dsp:nvSpPr>
        <dsp:cNvPr id="0" name=""/>
        <dsp:cNvSpPr/>
      </dsp:nvSpPr>
      <dsp:spPr>
        <a:xfrm>
          <a:off x="0" y="2424741"/>
          <a:ext cx="8424936" cy="21832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100" kern="1200" dirty="0" smtClean="0"/>
            <a:t>장기입원 </a:t>
          </a:r>
          <a:r>
            <a:rPr lang="ko-KR" altLang="en-US" sz="3100" kern="1200" dirty="0" smtClean="0"/>
            <a:t>자 </a:t>
          </a:r>
          <a:r>
            <a:rPr lang="ko-KR" altLang="en-US" sz="3100" kern="1200" dirty="0" smtClean="0"/>
            <a:t>관리    </a:t>
          </a:r>
          <a:endParaRPr lang="ko-KR" altLang="en-US" sz="31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퇴원 </a:t>
          </a:r>
          <a:r>
            <a:rPr lang="ko-KR" altLang="en-US" sz="2400" kern="1200" dirty="0" smtClean="0"/>
            <a:t>가능 대상자 퇴원 상담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장기요양등급 신청 등 자원연계</a:t>
          </a:r>
          <a:endParaRPr lang="ko-KR" altLang="en-US" sz="2400" kern="1200" dirty="0"/>
        </a:p>
      </dsp:txBody>
      <dsp:txXfrm>
        <a:off x="1898901" y="2424741"/>
        <a:ext cx="6526034" cy="2183253"/>
      </dsp:txXfrm>
    </dsp:sp>
    <dsp:sp modelId="{BFBC1AEC-3314-4667-8132-26F1A8304701}">
      <dsp:nvSpPr>
        <dsp:cNvPr id="0" name=""/>
        <dsp:cNvSpPr/>
      </dsp:nvSpPr>
      <dsp:spPr>
        <a:xfrm>
          <a:off x="26114" y="2353901"/>
          <a:ext cx="1865196" cy="23266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ko-KR" smtClean="0"/>
              <a:t>2016-10-26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DB1FC-2443-4AFC-B36E-B7CAC3E2E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381735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373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ko-KR" smtClean="0"/>
              <a:t>2016-10-26</a:t>
            </a:r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373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14667-1080-40E8-9A1F-EF3CCFBDC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354018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2016-10-26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2016-10-26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2016-10-26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DDC3DC-F56C-404C-82D0-4CCB0083B091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2016-10-26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D5B1-3EBC-4CF6-811A-A3C978EAD9C2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68B0F-6E29-4CEE-851D-BE2177E9DEF0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4B9A2-93FB-4244-B709-8C6C6A77DAF2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52F7A-7394-42AD-B682-E2BA07586AFA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CD6C-623F-4C02-936F-947390519837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B9A1-2969-4E1F-A4CD-E52102E5A603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36ED-6079-4598-8437-FC0955655E70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D252-3C83-425E-9CA2-1FEF48043D50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1002D-9016-4871-B28B-86A22699774E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40D1-DC28-47EC-9EF0-F0562316E534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ED8D-AD6C-4A7D-9150-EBC711A87CD5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editphoto\Desktop\4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editphoto\Desktop\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99" t="29862"/>
          <a:stretch/>
        </p:blipFill>
        <p:spPr bwMode="auto">
          <a:xfrm flipH="1">
            <a:off x="6705599" y="1"/>
            <a:ext cx="2439194" cy="87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editphoto\Desktop\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590" t="33198" r="4445" b="35069"/>
          <a:stretch/>
        </p:blipFill>
        <p:spPr bwMode="auto">
          <a:xfrm flipH="1">
            <a:off x="-1" y="0"/>
            <a:ext cx="1369971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10"/>
          <p:cNvGrpSpPr/>
          <p:nvPr userDrawn="1"/>
        </p:nvGrpSpPr>
        <p:grpSpPr>
          <a:xfrm>
            <a:off x="8055389" y="113354"/>
            <a:ext cx="934853" cy="934853"/>
            <a:chOff x="7752269" y="5044720"/>
            <a:chExt cx="1268402" cy="1268401"/>
          </a:xfrm>
        </p:grpSpPr>
        <p:pic>
          <p:nvPicPr>
            <p:cNvPr id="12" name="Picture 6" descr="C:\Users\editphoto\Desktop\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2269" y="5044720"/>
              <a:ext cx="1268402" cy="126840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타원 12"/>
            <p:cNvSpPr/>
            <p:nvPr/>
          </p:nvSpPr>
          <p:spPr>
            <a:xfrm>
              <a:off x="7854938" y="5161562"/>
              <a:ext cx="1034716" cy="1034716"/>
            </a:xfrm>
            <a:prstGeom prst="ellipse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Picture 7" descr="C:\Users\editphoto\Desktop\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0958" y="5375793"/>
              <a:ext cx="796965" cy="652632"/>
            </a:xfrm>
            <a:prstGeom prst="rect">
              <a:avLst/>
            </a:prstGeom>
            <a:noFill/>
            <a:effectLst>
              <a:outerShdw blurRad="127000" algn="ctr" rotWithShape="0">
                <a:prstClr val="black">
                  <a:alpha val="3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그룹 14"/>
          <p:cNvGrpSpPr/>
          <p:nvPr userDrawn="1"/>
        </p:nvGrpSpPr>
        <p:grpSpPr>
          <a:xfrm>
            <a:off x="7214491" y="417656"/>
            <a:ext cx="812368" cy="812366"/>
            <a:chOff x="6611345" y="5396602"/>
            <a:chExt cx="1102215" cy="1102212"/>
          </a:xfrm>
        </p:grpSpPr>
        <p:pic>
          <p:nvPicPr>
            <p:cNvPr id="16" name="Picture 6" descr="C:\Users\editphoto\Desktop\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1345" y="5396602"/>
              <a:ext cx="1102215" cy="110221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타원 16"/>
            <p:cNvSpPr/>
            <p:nvPr/>
          </p:nvSpPr>
          <p:spPr>
            <a:xfrm>
              <a:off x="6698212" y="5488649"/>
              <a:ext cx="914308" cy="914308"/>
            </a:xfrm>
            <a:prstGeom prst="ellipse">
              <a:avLst/>
            </a:prstGeom>
            <a:noFill/>
            <a:ln w="19050">
              <a:solidFill>
                <a:srgbClr val="99D7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Picture 8" descr="C:\Users\editphoto\Desktop\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761" y="5646820"/>
              <a:ext cx="689949" cy="618575"/>
            </a:xfrm>
            <a:prstGeom prst="rect">
              <a:avLst/>
            </a:prstGeom>
            <a:noFill/>
            <a:effectLst>
              <a:outerShdw blurRad="127000" algn="ctr" rotWithShape="0">
                <a:prstClr val="black">
                  <a:alpha val="3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그룹 18"/>
          <p:cNvGrpSpPr/>
          <p:nvPr userDrawn="1"/>
        </p:nvGrpSpPr>
        <p:grpSpPr>
          <a:xfrm>
            <a:off x="6437542" y="656225"/>
            <a:ext cx="710416" cy="710414"/>
            <a:chOff x="5557186" y="5591334"/>
            <a:chExt cx="963887" cy="963885"/>
          </a:xfrm>
        </p:grpSpPr>
        <p:pic>
          <p:nvPicPr>
            <p:cNvPr id="20" name="Picture 6" descr="C:\Users\editphoto\Desktop\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7186" y="5591334"/>
              <a:ext cx="963887" cy="96388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타원 20"/>
            <p:cNvSpPr/>
            <p:nvPr/>
          </p:nvSpPr>
          <p:spPr>
            <a:xfrm>
              <a:off x="5632956" y="5670080"/>
              <a:ext cx="798474" cy="798473"/>
            </a:xfrm>
            <a:prstGeom prst="ellipse">
              <a:avLst/>
            </a:prstGeom>
            <a:noFill/>
            <a:ln w="19050">
              <a:solidFill>
                <a:srgbClr val="3AD2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2" name="Picture 9" descr="C:\Users\editphoto\Desktop\5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840" y="5755125"/>
              <a:ext cx="564265" cy="588798"/>
            </a:xfrm>
            <a:prstGeom prst="rect">
              <a:avLst/>
            </a:prstGeom>
            <a:noFill/>
            <a:effectLst>
              <a:outerShdw blurRad="127000" algn="ctr" rotWithShape="0">
                <a:prstClr val="black">
                  <a:alpha val="3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4223" y="155005"/>
            <a:ext cx="7955555" cy="850106"/>
          </a:xfrm>
        </p:spPr>
        <p:txBody>
          <a:bodyPr/>
          <a:lstStyle>
            <a:lvl1pPr>
              <a:defRPr>
                <a:solidFill>
                  <a:srgbClr val="1482B4"/>
                </a:solidFill>
                <a:effectLst>
                  <a:glow rad="63500">
                    <a:srgbClr val="FFFFFF">
                      <a:alpha val="40000"/>
                    </a:srgbClr>
                  </a:glo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93F98-6A7D-47BC-9413-A390629CE3DC}" type="datetimeFigureOut">
              <a:rPr lang="ko-KR" altLang="en-US"/>
              <a:pPr>
                <a:defRPr/>
              </a:pPr>
              <a:t>2017-10-26</a:t>
            </a:fld>
            <a:endParaRPr lang="ko-KR" altLang="en-US"/>
          </a:p>
        </p:txBody>
      </p:sp>
      <p:sp>
        <p:nvSpPr>
          <p:cNvPr id="6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DC073-302A-4447-836B-4D65FE618D8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0" y="3429000"/>
            <a:ext cx="3203848" cy="23042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8209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973E-3AD6-41A6-A7AA-8764C9BBC106}" type="datetime1">
              <a:rPr lang="ko-KR" altLang="en-US" smtClean="0"/>
              <a:pPr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CB867-1445-4916-B33C-72A42E5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80"/>
            <a:ext cx="91440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785918" y="1074756"/>
            <a:ext cx="572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itchFamily="18" charset="-127"/>
                <a:ea typeface="HY견고딕" pitchFamily="18" charset="-127"/>
              </a:rPr>
              <a:t>  의료급여 대상자 교육</a:t>
            </a:r>
            <a:endParaRPr lang="ko-KR" altLang="en-US" sz="3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351" name="Picture 15" descr="C:\Temp\임시 인터넷 파일\Content.IE5\Y1BXPM7I\%EA%B1%B4%EA%B0%95%EB%B3%B4%ED%97%98-%ED%95%98%ED%8A%B8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05472"/>
            <a:ext cx="9144000" cy="4752528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724128" y="5157192"/>
            <a:ext cx="27494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 smtClean="0">
                <a:latin typeface="HY강B" pitchFamily="18" charset="-127"/>
                <a:ea typeface="HY강B" pitchFamily="18" charset="-127"/>
              </a:rPr>
              <a:t>사회복지과</a:t>
            </a:r>
            <a:endParaRPr lang="en-US" altLang="ko-KR" sz="4000" b="1" dirty="0" smtClean="0">
              <a:latin typeface="HY강B" pitchFamily="18" charset="-127"/>
              <a:ea typeface="HY강B" pitchFamily="18" charset="-127"/>
            </a:endParaRPr>
          </a:p>
          <a:p>
            <a:r>
              <a:rPr lang="ko-KR" altLang="en-US" sz="4000" b="1" dirty="0" err="1" smtClean="0">
                <a:latin typeface="HY강B" pitchFamily="18" charset="-127"/>
                <a:ea typeface="HY강B" pitchFamily="18" charset="-127"/>
              </a:rPr>
              <a:t>생활보장팀</a:t>
            </a:r>
            <a:endParaRPr lang="ko-KR" altLang="en-US" sz="4000" b="1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1</a:t>
            </a:fld>
            <a:endParaRPr lang="ko-KR" altLang="en-US"/>
          </a:p>
        </p:txBody>
      </p:sp>
      <p:pic>
        <p:nvPicPr>
          <p:cNvPr id="7" name="Picture 2" descr="바닷가, 배경, 구름, 조류, 휴일, 날씨, 하늘, 푸른, 경치, 친절 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16"/>
            <a:ext cx="9144000" cy="47148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flipH="1">
            <a:off x="5652120" y="530120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sz="2000" b="1" dirty="0" err="1" smtClean="0"/>
              <a:t>사회복지과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생활보장팀</a:t>
            </a:r>
            <a:endParaRPr lang="ko-KR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755576" y="1340768"/>
            <a:ext cx="7704856" cy="48245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목  차</a:t>
            </a:r>
            <a:endParaRPr lang="ko-KR" altLang="en-US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1187624" y="1772816"/>
            <a:ext cx="720080" cy="64807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tx1"/>
                </a:solidFill>
              </a:rPr>
              <a:t>1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907704" y="1701932"/>
            <a:ext cx="5904656" cy="8640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 의료급여 </a:t>
            </a:r>
            <a:r>
              <a:rPr lang="ko-KR" altLang="en-US" sz="3200" b="1" dirty="0" err="1" smtClean="0">
                <a:solidFill>
                  <a:schemeClr val="tx1"/>
                </a:solidFill>
              </a:rPr>
              <a:t>수급권자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1187624" y="2869136"/>
            <a:ext cx="720080" cy="64807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tx1"/>
                </a:solidFill>
              </a:rPr>
              <a:t>2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907704" y="2753586"/>
            <a:ext cx="5904656" cy="8640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b="1" dirty="0" smtClean="0">
                <a:solidFill>
                  <a:schemeClr val="tx1"/>
                </a:solidFill>
              </a:rPr>
              <a:t>         의료급여 </a:t>
            </a:r>
            <a:r>
              <a:rPr lang="ko-KR" altLang="en-US" sz="3200" b="1" dirty="0" smtClean="0">
                <a:solidFill>
                  <a:schemeClr val="tx1"/>
                </a:solidFill>
              </a:rPr>
              <a:t>이용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1187624" y="3949256"/>
            <a:ext cx="720080" cy="64807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tx1"/>
                </a:solidFill>
              </a:rPr>
              <a:t>3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907704" y="3833706"/>
            <a:ext cx="5904656" cy="8640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의료급여의 상한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187624" y="5029376"/>
            <a:ext cx="720080" cy="64807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tx1"/>
                </a:solidFill>
              </a:rPr>
              <a:t>4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1907704" y="4913826"/>
            <a:ext cx="5904656" cy="8640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의료급여의 제한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 </a:t>
            </a:r>
            <a:r>
              <a:rPr lang="ko-KR" alt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수급권자</a:t>
            </a:r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유형</a:t>
            </a:r>
            <a:endParaRPr lang="ko-KR" alt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idx="4294967295"/>
          </p:nvPr>
        </p:nvSpPr>
        <p:spPr>
          <a:xfrm>
            <a:off x="611560" y="1600200"/>
            <a:ext cx="7776864" cy="4525963"/>
          </a:xfrm>
          <a:ln w="19050">
            <a:solidFill>
              <a:schemeClr val="tx1"/>
            </a:solidFill>
          </a:ln>
        </p:spPr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305422" y="2219940"/>
            <a:ext cx="6480720" cy="1152128"/>
          </a:xfrm>
          <a:prstGeom prst="roundRect">
            <a:avLst>
              <a:gd name="adj" fmla="val 50000"/>
            </a:avLst>
          </a:prstGeom>
          <a:ln w="38100"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chemeClr val="tx1"/>
                </a:solidFill>
              </a:rPr>
              <a:t>1</a:t>
            </a:r>
            <a:r>
              <a:rPr lang="ko-KR" altLang="en-US" sz="4000" dirty="0" smtClean="0">
                <a:solidFill>
                  <a:schemeClr val="tx1"/>
                </a:solidFill>
              </a:rPr>
              <a:t>종 </a:t>
            </a:r>
            <a:r>
              <a:rPr lang="ko-KR" altLang="en-US" sz="4000" dirty="0" err="1" smtClean="0">
                <a:solidFill>
                  <a:schemeClr val="tx1"/>
                </a:solidFill>
              </a:rPr>
              <a:t>수급권자</a:t>
            </a:r>
            <a:endParaRPr lang="ko-KR" altLang="en-US" sz="4000" dirty="0">
              <a:solidFill>
                <a:schemeClr val="tx1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363478" y="4236164"/>
            <a:ext cx="6480720" cy="115212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>
                <a:solidFill>
                  <a:schemeClr val="tx1"/>
                </a:solidFill>
              </a:rPr>
              <a:t>2</a:t>
            </a:r>
            <a:r>
              <a:rPr lang="ko-KR" altLang="en-US" sz="4000" dirty="0" smtClean="0">
                <a:solidFill>
                  <a:schemeClr val="tx1"/>
                </a:solidFill>
              </a:rPr>
              <a:t>종 </a:t>
            </a:r>
            <a:r>
              <a:rPr lang="ko-KR" altLang="en-US" sz="4000" dirty="0" err="1" smtClean="0">
                <a:solidFill>
                  <a:schemeClr val="tx1"/>
                </a:solidFill>
              </a:rPr>
              <a:t>수급권자</a:t>
            </a:r>
            <a:endParaRPr lang="ko-KR" alt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55576" y="1556792"/>
            <a:ext cx="7776864" cy="48965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4223" y="155005"/>
            <a:ext cx="7290145" cy="850106"/>
          </a:xfrm>
        </p:spPr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 이용절차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idx="4294967295"/>
          </p:nvPr>
        </p:nvSpPr>
        <p:spPr>
          <a:xfrm>
            <a:off x="1115616" y="2047875"/>
            <a:ext cx="7099300" cy="1660525"/>
          </a:xfrm>
          <a:prstGeom prst="roundRect">
            <a:avLst>
              <a:gd name="adj" fmla="val 34995"/>
            </a:avLst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ko-KR" altLang="en-US" sz="2400" b="1" dirty="0" smtClean="0"/>
              <a:t>동네의원</a:t>
            </a:r>
            <a:r>
              <a:rPr lang="ko-KR" altLang="en-US" sz="2400" dirty="0" smtClean="0"/>
              <a:t>을 </a:t>
            </a:r>
            <a:r>
              <a:rPr lang="ko-KR" altLang="en-US" sz="2400" b="1" dirty="0" smtClean="0"/>
              <a:t>우선적으로 이용</a:t>
            </a:r>
            <a:r>
              <a:rPr lang="ko-KR" altLang="en-US" sz="2400" dirty="0" smtClean="0"/>
              <a:t>하여야 함</a:t>
            </a:r>
            <a:endParaRPr lang="ko-KR" altLang="en-US" sz="2400" dirty="0"/>
          </a:p>
        </p:txBody>
      </p:sp>
      <p:sp>
        <p:nvSpPr>
          <p:cNvPr id="5" name="내용 개체 틀 3"/>
          <p:cNvSpPr txBox="1">
            <a:spLocks/>
          </p:cNvSpPr>
          <p:nvPr/>
        </p:nvSpPr>
        <p:spPr>
          <a:xfrm>
            <a:off x="1087184" y="4334326"/>
            <a:ext cx="7100292" cy="1660744"/>
          </a:xfrm>
          <a:prstGeom prst="roundRect">
            <a:avLst>
              <a:gd name="adj" fmla="val 34995"/>
            </a:avLst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종합병원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대학병원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이용 </a:t>
            </a:r>
            <a:r>
              <a:rPr lang="ko-KR" altLang="en-US" sz="2400" dirty="0" smtClean="0"/>
              <a:t>시 </a:t>
            </a:r>
            <a:endParaRPr lang="en-US" altLang="ko-KR" sz="2400" dirty="0" smtClean="0"/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2400" dirty="0" smtClean="0"/>
              <a:t>각 단계마다 </a:t>
            </a:r>
            <a:r>
              <a:rPr lang="ko-KR" altLang="en-US" sz="2400" b="1" u="sng" dirty="0" smtClean="0"/>
              <a:t>의료급여의뢰서</a:t>
            </a:r>
            <a:r>
              <a:rPr lang="ko-KR" altLang="en-US" sz="2400" dirty="0" smtClean="0"/>
              <a:t> 발급받아야 함</a:t>
            </a:r>
            <a:endParaRPr lang="en-US" altLang="ko-KR" sz="2400" dirty="0" smtClean="0"/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진료소견서 아님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899592" y="1628800"/>
            <a:ext cx="7560840" cy="44644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동네의원을 </a:t>
            </a:r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이용하면 </a:t>
            </a:r>
            <a:r>
              <a:rPr lang="ko-KR" alt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좋은점</a:t>
            </a:r>
            <a:endParaRPr lang="ko-KR" alt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idx="4294967295"/>
          </p:nvPr>
        </p:nvSpPr>
        <p:spPr>
          <a:xfrm>
            <a:off x="1043608" y="2016125"/>
            <a:ext cx="7143750" cy="1042988"/>
          </a:xfrm>
          <a:prstGeom prst="roundRect">
            <a:avLst>
              <a:gd name="adj" fmla="val 50000"/>
            </a:avLst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ko-KR" altLang="en-US" sz="4000" dirty="0" smtClean="0">
                <a:solidFill>
                  <a:schemeClr val="tx1"/>
                </a:solidFill>
              </a:rPr>
              <a:t>복잡한 서류 </a:t>
            </a:r>
            <a:r>
              <a:rPr lang="ko-KR" altLang="en-US" sz="4000" dirty="0" err="1" smtClean="0">
                <a:solidFill>
                  <a:schemeClr val="tx1"/>
                </a:solidFill>
              </a:rPr>
              <a:t>필요없음</a:t>
            </a:r>
            <a:endParaRPr lang="ko-KR" altLang="en-US" sz="4000" dirty="0">
              <a:solidFill>
                <a:schemeClr val="tx1"/>
              </a:solidFill>
            </a:endParaRPr>
          </a:p>
        </p:txBody>
      </p:sp>
      <p:sp>
        <p:nvSpPr>
          <p:cNvPr id="5" name="내용 개체 틀 3"/>
          <p:cNvSpPr txBox="1">
            <a:spLocks/>
          </p:cNvSpPr>
          <p:nvPr/>
        </p:nvSpPr>
        <p:spPr>
          <a:xfrm>
            <a:off x="1100566" y="3344872"/>
            <a:ext cx="7143800" cy="1042982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4000" dirty="0" smtClean="0">
                <a:solidFill>
                  <a:schemeClr val="tx1"/>
                </a:solidFill>
              </a:rPr>
              <a:t>저 비 용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내용 개체 틀 3"/>
          <p:cNvSpPr txBox="1">
            <a:spLocks/>
          </p:cNvSpPr>
          <p:nvPr/>
        </p:nvSpPr>
        <p:spPr>
          <a:xfrm>
            <a:off x="1100566" y="4702194"/>
            <a:ext cx="7143800" cy="1042982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밀착 건강관리</a:t>
            </a:r>
            <a:r>
              <a:rPr kumimoji="0" lang="en-US" altLang="ko-K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중복투약 위험성 감소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 본인 부담금</a:t>
            </a:r>
            <a:endParaRPr lang="ko-KR" alt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323526" y="1661446"/>
          <a:ext cx="8496946" cy="4482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563"/>
                <a:gridCol w="2258682"/>
                <a:gridCol w="2473795"/>
                <a:gridCol w="2688906"/>
              </a:tblGrid>
              <a:tr h="33834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종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종 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8341">
                <a:tc rowSpan="5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  </a:t>
                      </a:r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 외래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보건소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무료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무료</a:t>
                      </a:r>
                      <a:endParaRPr lang="ko-KR" altLang="en-US" dirty="0"/>
                    </a:p>
                  </a:txBody>
                  <a:tcPr/>
                </a:tc>
              </a:tr>
              <a:tr h="3383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동네의원</a:t>
                      </a:r>
                      <a:r>
                        <a:rPr lang="en-US" altLang="ko-KR" dirty="0" smtClean="0"/>
                        <a:t>(1</a:t>
                      </a:r>
                      <a:r>
                        <a:rPr lang="ko-KR" altLang="en-US" dirty="0" smtClean="0"/>
                        <a:t>차</a:t>
                      </a:r>
                      <a:r>
                        <a:rPr lang="en-US" altLang="ko-KR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</a:tr>
              <a:tr h="3383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종합병원</a:t>
                      </a:r>
                      <a:r>
                        <a:rPr lang="en-US" altLang="ko-KR" dirty="0" smtClean="0"/>
                        <a:t>(2</a:t>
                      </a:r>
                      <a:r>
                        <a:rPr lang="ko-KR" altLang="en-US" dirty="0" smtClean="0"/>
                        <a:t>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1,500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급여비용의 </a:t>
                      </a:r>
                      <a:r>
                        <a:rPr lang="en-US" altLang="ko-KR" dirty="0" smtClean="0"/>
                        <a:t>15%</a:t>
                      </a:r>
                      <a:endParaRPr lang="ko-KR" altLang="en-US" dirty="0"/>
                    </a:p>
                  </a:txBody>
                  <a:tcPr/>
                </a:tc>
              </a:tr>
              <a:tr h="3383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대학병원</a:t>
                      </a:r>
                      <a:r>
                        <a:rPr lang="en-US" altLang="ko-KR" dirty="0" smtClean="0"/>
                        <a:t>(3</a:t>
                      </a:r>
                      <a:r>
                        <a:rPr lang="ko-KR" altLang="en-US" dirty="0" smtClean="0"/>
                        <a:t>차</a:t>
                      </a:r>
                      <a:r>
                        <a:rPr lang="en-US" altLang="ko-KR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급여비용의 </a:t>
                      </a:r>
                      <a:r>
                        <a:rPr lang="en-US" altLang="ko-KR" dirty="0" smtClean="0"/>
                        <a:t>15%</a:t>
                      </a:r>
                      <a:endParaRPr lang="ko-KR" altLang="en-US" dirty="0"/>
                    </a:p>
                  </a:txBody>
                  <a:tcPr/>
                </a:tc>
              </a:tr>
              <a:tr h="3383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약국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</a:tr>
              <a:tr h="2287638">
                <a:tc gridSpan="4"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None/>
                      </a:pPr>
                      <a:endParaRPr lang="en-US" altLang="ko-KR" sz="24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buFont typeface="Wingdings" pitchFamily="2" charset="2"/>
                        <a:buChar char="u"/>
                      </a:pPr>
                      <a:r>
                        <a:rPr lang="ko-KR" altLang="en-US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b="1" baseline="0" dirty="0" err="1" smtClean="0">
                          <a:solidFill>
                            <a:schemeClr val="tx1"/>
                          </a:solidFill>
                        </a:rPr>
                        <a:t>비급여</a:t>
                      </a:r>
                      <a:r>
                        <a:rPr lang="ko-KR" altLang="en-US" sz="2000" b="1" baseline="0" dirty="0" smtClean="0">
                          <a:solidFill>
                            <a:schemeClr val="tx1"/>
                          </a:solidFill>
                        </a:rPr>
                        <a:t> 항목</a:t>
                      </a:r>
                      <a:r>
                        <a:rPr lang="ko-KR" altLang="en-US" sz="2000" baseline="0" dirty="0" smtClean="0">
                          <a:solidFill>
                            <a:schemeClr val="tx1"/>
                          </a:solidFill>
                        </a:rPr>
                        <a:t>은 </a:t>
                      </a:r>
                      <a:r>
                        <a:rPr lang="ko-KR" altLang="en-US" sz="2000" b="1" baseline="0" dirty="0" smtClean="0">
                          <a:solidFill>
                            <a:schemeClr val="tx1"/>
                          </a:solidFill>
                        </a:rPr>
                        <a:t>전액 본인부담</a:t>
                      </a:r>
                      <a:r>
                        <a:rPr lang="ko-KR" altLang="en-US" sz="2000" baseline="0" dirty="0" smtClean="0">
                          <a:solidFill>
                            <a:schemeClr val="tx1"/>
                          </a:solidFill>
                        </a:rPr>
                        <a:t>임</a:t>
                      </a:r>
                      <a:r>
                        <a:rPr lang="en-US" altLang="ko-KR" sz="20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latinLnBrk="1">
                        <a:buFont typeface="Wingdings" pitchFamily="2" charset="2"/>
                        <a:buChar char="u"/>
                      </a:pPr>
                      <a:r>
                        <a:rPr lang="en-US" altLang="ko-KR" sz="2000" b="1" dirty="0" smtClean="0">
                          <a:solidFill>
                            <a:srgbClr val="0070C0"/>
                          </a:solidFill>
                        </a:rPr>
                        <a:t> 52</a:t>
                      </a:r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</a:rPr>
                        <a:t>개 경증질환</a:t>
                      </a: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2000" dirty="0" err="1" smtClean="0">
                          <a:solidFill>
                            <a:schemeClr val="tx1"/>
                          </a:solidFill>
                        </a:rPr>
                        <a:t>고혈압등</a:t>
                      </a: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2000" dirty="0" smtClean="0">
                          <a:solidFill>
                            <a:srgbClr val="0070C0"/>
                          </a:solidFill>
                        </a:rPr>
                        <a:t>으로 </a:t>
                      </a:r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</a:rPr>
                        <a:t>종합병원</a:t>
                      </a:r>
                      <a:r>
                        <a:rPr lang="ko-KR" altLang="en-US" sz="2000" b="1" dirty="0" smtClean="0"/>
                        <a:t>이용</a:t>
                      </a:r>
                      <a:r>
                        <a:rPr lang="ko-KR" altLang="en-US" sz="2000" dirty="0" smtClean="0"/>
                        <a:t> 시 </a:t>
                      </a:r>
                      <a:endParaRPr lang="en-US" altLang="ko-KR" sz="200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en-US" sz="2000" dirty="0" smtClean="0"/>
                        <a:t>    약값은 </a:t>
                      </a:r>
                      <a:r>
                        <a:rPr lang="ko-KR" altLang="en-US" sz="2000" b="1" u="sng" dirty="0" smtClean="0">
                          <a:solidFill>
                            <a:srgbClr val="FF0000"/>
                          </a:solidFill>
                        </a:rPr>
                        <a:t>약국 비용의 </a:t>
                      </a:r>
                      <a:r>
                        <a:rPr lang="en-US" altLang="ko-KR" sz="2000" b="1" u="sng" dirty="0" smtClean="0">
                          <a:solidFill>
                            <a:srgbClr val="FF0000"/>
                          </a:solidFill>
                        </a:rPr>
                        <a:t>3%</a:t>
                      </a:r>
                      <a:r>
                        <a:rPr lang="ko-KR" altLang="en-US" sz="2000" dirty="0" smtClean="0"/>
                        <a:t>입니다</a:t>
                      </a:r>
                      <a:r>
                        <a:rPr lang="en-US" altLang="ko-KR" sz="2000" dirty="0" smtClean="0"/>
                        <a:t>.(</a:t>
                      </a:r>
                      <a:r>
                        <a:rPr lang="ko-KR" altLang="en-US" sz="2000" dirty="0" err="1" smtClean="0"/>
                        <a:t>동일약</a:t>
                      </a:r>
                      <a:r>
                        <a:rPr lang="ko-KR" altLang="en-US" sz="2000" dirty="0" smtClean="0"/>
                        <a:t> 동네</a:t>
                      </a:r>
                      <a:r>
                        <a:rPr lang="ko-KR" altLang="en-US" sz="2000" baseline="0" dirty="0" smtClean="0"/>
                        <a:t>의원</a:t>
                      </a:r>
                      <a:r>
                        <a:rPr lang="ko-KR" altLang="en-US" sz="2000" dirty="0" smtClean="0"/>
                        <a:t> 처방 시 </a:t>
                      </a:r>
                      <a:r>
                        <a:rPr lang="en-US" altLang="ko-KR" sz="2000" dirty="0" smtClean="0"/>
                        <a:t>500</a:t>
                      </a:r>
                      <a:r>
                        <a:rPr lang="ko-KR" altLang="en-US" sz="2000" dirty="0" smtClean="0"/>
                        <a:t>원</a:t>
                      </a:r>
                      <a:r>
                        <a:rPr lang="ko-KR" altLang="en-US" sz="2000" baseline="0" dirty="0" smtClean="0"/>
                        <a:t> 임</a:t>
                      </a:r>
                      <a:r>
                        <a:rPr lang="en-US" altLang="ko-KR" sz="2000" dirty="0" smtClean="0"/>
                        <a:t>)</a:t>
                      </a:r>
                      <a:r>
                        <a:rPr lang="ko-KR" altLang="en-US" sz="2000" dirty="0" smtClean="0"/>
                        <a:t>               </a:t>
                      </a:r>
                      <a:endParaRPr lang="en-US" altLang="ko-KR" sz="2000" dirty="0" smtClean="0"/>
                    </a:p>
                    <a:p>
                      <a:pPr latinLnBrk="1">
                        <a:buFont typeface="Wingdings" pitchFamily="2" charset="2"/>
                        <a:buChar char="u"/>
                      </a:pPr>
                      <a:r>
                        <a:rPr lang="ko-KR" altLang="en-US" sz="2000" b="1" dirty="0" smtClean="0"/>
                        <a:t>진료비 </a:t>
                      </a:r>
                      <a:r>
                        <a:rPr lang="ko-KR" altLang="en-US" sz="2000" b="1" dirty="0" smtClean="0"/>
                        <a:t>상세내역 및 </a:t>
                      </a:r>
                      <a:r>
                        <a:rPr lang="ko-KR" altLang="en-US" sz="2000" b="1" dirty="0" err="1" smtClean="0"/>
                        <a:t>비급여</a:t>
                      </a:r>
                      <a:r>
                        <a:rPr lang="ko-KR" altLang="en-US" sz="2000" b="1" dirty="0" smtClean="0"/>
                        <a:t> 내역의 확인은 </a:t>
                      </a:r>
                      <a:endParaRPr lang="en-US" altLang="ko-KR" sz="2000" b="1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2000" dirty="0" smtClean="0"/>
                        <a:t>   </a:t>
                      </a:r>
                      <a:r>
                        <a:rPr lang="ko-KR" altLang="en-US" sz="2000" dirty="0" smtClean="0"/>
                        <a:t>진료받은 </a:t>
                      </a:r>
                      <a:r>
                        <a:rPr lang="ko-KR" altLang="en-US" sz="2000" b="1" dirty="0" smtClean="0"/>
                        <a:t>병원</a:t>
                      </a:r>
                      <a:r>
                        <a:rPr lang="ko-KR" altLang="en-US" sz="2000" dirty="0" smtClean="0"/>
                        <a:t> 및 </a:t>
                      </a:r>
                      <a:r>
                        <a:rPr lang="ko-KR" altLang="en-US" sz="2000" b="1" dirty="0" smtClean="0"/>
                        <a:t>건강보험심사평가원</a:t>
                      </a:r>
                      <a:r>
                        <a:rPr lang="ko-KR" altLang="en-US" sz="2000" dirty="0" smtClean="0"/>
                        <a:t>에서만 가능함</a:t>
                      </a:r>
                      <a:endParaRPr lang="en-US" altLang="ko-KR" sz="200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2000" dirty="0" smtClean="0"/>
                        <a:t>    (</a:t>
                      </a:r>
                      <a:r>
                        <a:rPr lang="ko-KR" altLang="en-US" sz="2000" dirty="0" smtClean="0"/>
                        <a:t>구청은 상세내역을 확인할 수 없습니다</a:t>
                      </a:r>
                      <a:r>
                        <a:rPr lang="en-US" altLang="ko-KR" sz="2000" dirty="0" smtClean="0"/>
                        <a:t>)</a:t>
                      </a:r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6677" y="346646"/>
            <a:ext cx="8549779" cy="850106"/>
          </a:xfrm>
        </p:spPr>
        <p:txBody>
          <a:bodyPr>
            <a:noAutofit/>
          </a:bodyPr>
          <a:lstStyle/>
          <a:p>
            <a:r>
              <a:rPr lang="en-US" altLang="ko-KR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</a:rPr>
              <a:t>1</a:t>
            </a:r>
            <a:r>
              <a:rPr lang="ko-KR" altLang="en-US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</a:rPr>
              <a:t>종 </a:t>
            </a:r>
            <a:r>
              <a:rPr lang="ko-KR" altLang="en-US" sz="3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</a:rPr>
              <a:t>수급권자의</a:t>
            </a:r>
            <a:r>
              <a:rPr lang="ko-KR" altLang="en-US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</a:rPr>
              <a:t> 건강생활유지비 지원</a:t>
            </a:r>
            <a:endParaRPr lang="ko-KR" altLang="en-US" sz="3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374848" y="1600200"/>
            <a:ext cx="8229600" cy="4525963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2843808" y="2305900"/>
            <a:ext cx="5184576" cy="892377"/>
          </a:xfrm>
          <a:prstGeom prst="roundRect">
            <a:avLst>
              <a:gd name="adj" fmla="val 4285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1</a:t>
            </a:r>
            <a:r>
              <a:rPr lang="ko-KR" altLang="en-US" sz="3200" dirty="0" smtClean="0"/>
              <a:t>인당 매월 초</a:t>
            </a:r>
            <a:endParaRPr lang="ko-KR" altLang="en-US" sz="32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43808" y="3386020"/>
            <a:ext cx="5184576" cy="892377"/>
          </a:xfrm>
          <a:prstGeom prst="roundRect">
            <a:avLst>
              <a:gd name="adj" fmla="val 4285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</a:rPr>
              <a:t>가상계좌</a:t>
            </a:r>
            <a:r>
              <a:rPr lang="ko-KR" altLang="en-US" sz="2400" dirty="0" smtClean="0"/>
              <a:t>에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6000</a:t>
            </a:r>
            <a:r>
              <a:rPr lang="ko-KR" altLang="en-US" sz="3200" dirty="0" smtClean="0"/>
              <a:t>원씩 적립 </a:t>
            </a:r>
            <a:endParaRPr lang="ko-KR" altLang="en-US" sz="3200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43808" y="4509867"/>
            <a:ext cx="5184576" cy="892377"/>
          </a:xfrm>
          <a:prstGeom prst="roundRect">
            <a:avLst>
              <a:gd name="adj" fmla="val 4285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외래진료 시 본인부담금 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자동 차감</a:t>
            </a:r>
            <a:endParaRPr lang="ko-KR" altLang="en-US" sz="2800" dirty="0"/>
          </a:p>
        </p:txBody>
      </p:sp>
      <p:sp>
        <p:nvSpPr>
          <p:cNvPr id="12" name="오른쪽 화살표 11"/>
          <p:cNvSpPr/>
          <p:nvPr/>
        </p:nvSpPr>
        <p:spPr>
          <a:xfrm>
            <a:off x="2267744" y="2607884"/>
            <a:ext cx="504056" cy="360040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2267744" y="3618244"/>
            <a:ext cx="504056" cy="360040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>
            <a:off x="2268306" y="4783200"/>
            <a:ext cx="504056" cy="360040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683568" y="2362832"/>
            <a:ext cx="151216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언제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83568" y="3341916"/>
            <a:ext cx="151216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얼마나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83568" y="4509120"/>
            <a:ext cx="151216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사용법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 상한일수</a:t>
            </a:r>
            <a:endParaRPr lang="ko-KR" altLang="en-US" dirty="0"/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3" name="원통 2"/>
          <p:cNvSpPr/>
          <p:nvPr/>
        </p:nvSpPr>
        <p:spPr>
          <a:xfrm>
            <a:off x="542890" y="3789600"/>
            <a:ext cx="4605174" cy="1655624"/>
          </a:xfrm>
          <a:prstGeom prst="can">
            <a:avLst/>
          </a:prstGeom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</a:rPr>
              <a:t>의료급여 일수</a:t>
            </a:r>
            <a:endParaRPr lang="ko-KR" altLang="en-US" sz="4000" b="1" dirty="0">
              <a:solidFill>
                <a:schemeClr val="tx1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142274" y="2202014"/>
            <a:ext cx="1237137" cy="1298994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3175"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b="1" dirty="0" smtClean="0">
              <a:solidFill>
                <a:schemeClr val="tx1"/>
              </a:solidFill>
            </a:endParaRPr>
          </a:p>
        </p:txBody>
      </p:sp>
      <p:sp>
        <p:nvSpPr>
          <p:cNvPr id="5" name="타원 4"/>
          <p:cNvSpPr/>
          <p:nvPr/>
        </p:nvSpPr>
        <p:spPr>
          <a:xfrm>
            <a:off x="1763688" y="1268760"/>
            <a:ext cx="2232248" cy="2088232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3175"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smtClean="0">
                <a:solidFill>
                  <a:schemeClr val="tx1"/>
                </a:solidFill>
              </a:rPr>
              <a:t>투약</a:t>
            </a:r>
            <a:endParaRPr lang="en-US" altLang="ko-KR" sz="36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600" b="1" dirty="0" smtClean="0">
                <a:solidFill>
                  <a:schemeClr val="tx1"/>
                </a:solidFill>
              </a:rPr>
              <a:t>일수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 rot="1460381">
            <a:off x="4418299" y="2292834"/>
            <a:ext cx="1237137" cy="1298994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3175"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입원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일수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아래쪽 화살표 6"/>
          <p:cNvSpPr/>
          <p:nvPr/>
        </p:nvSpPr>
        <p:spPr>
          <a:xfrm>
            <a:off x="2276294" y="3507278"/>
            <a:ext cx="1071570" cy="500066"/>
          </a:xfrm>
          <a:prstGeom prst="downArrow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아래쪽 화살표 7"/>
          <p:cNvSpPr/>
          <p:nvPr/>
        </p:nvSpPr>
        <p:spPr>
          <a:xfrm rot="19693920">
            <a:off x="708119" y="3568119"/>
            <a:ext cx="714380" cy="570089"/>
          </a:xfrm>
          <a:prstGeom prst="downArrow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쪽 화살표 8"/>
          <p:cNvSpPr/>
          <p:nvPr/>
        </p:nvSpPr>
        <p:spPr>
          <a:xfrm rot="2487604">
            <a:off x="4071999" y="3516331"/>
            <a:ext cx="714380" cy="617657"/>
          </a:xfrm>
          <a:prstGeom prst="downArrow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5435132" y="3487618"/>
            <a:ext cx="666360" cy="218656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세로로 말린 두루마리 모양 11"/>
          <p:cNvSpPr/>
          <p:nvPr/>
        </p:nvSpPr>
        <p:spPr>
          <a:xfrm>
            <a:off x="6215074" y="1628800"/>
            <a:ext cx="2643174" cy="4000528"/>
          </a:xfrm>
          <a:prstGeom prst="verticalScroll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/>
              <a:t>매년 </a:t>
            </a:r>
            <a:endParaRPr lang="en-US" altLang="ko-KR" sz="3000" b="1" dirty="0" smtClean="0"/>
          </a:p>
          <a:p>
            <a:pPr algn="ctr"/>
            <a:r>
              <a:rPr lang="en-US" altLang="ko-KR" sz="3000" b="1" dirty="0" smtClean="0"/>
              <a:t>1.1~12.31</a:t>
            </a:r>
            <a:r>
              <a:rPr lang="ko-KR" altLang="en-US" sz="2600" b="1" u="sng" dirty="0" smtClean="0"/>
              <a:t>각 질환군별 </a:t>
            </a:r>
            <a:r>
              <a:rPr lang="en-US" altLang="ko-KR" sz="4000" b="1" dirty="0" smtClean="0"/>
              <a:t>365</a:t>
            </a:r>
            <a:r>
              <a:rPr lang="ko-KR" altLang="en-US" sz="4000" b="1" dirty="0" smtClean="0"/>
              <a:t>일</a:t>
            </a:r>
            <a:endParaRPr lang="ko-KR" altLang="en-US" sz="4000" b="1" dirty="0"/>
          </a:p>
        </p:txBody>
      </p:sp>
      <p:sp>
        <p:nvSpPr>
          <p:cNvPr id="13" name="TextBox 12"/>
          <p:cNvSpPr txBox="1"/>
          <p:nvPr/>
        </p:nvSpPr>
        <p:spPr>
          <a:xfrm rot="20256013">
            <a:off x="189228" y="2338479"/>
            <a:ext cx="12105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b="1" dirty="0" err="1" smtClean="0"/>
              <a:t>병의원</a:t>
            </a:r>
            <a:r>
              <a:rPr lang="ko-KR" altLang="en-US" sz="2000" b="1" dirty="0" smtClean="0"/>
              <a:t> </a:t>
            </a:r>
            <a:endParaRPr lang="en-US" altLang="ko-KR" sz="2000" b="1" dirty="0" smtClean="0"/>
          </a:p>
          <a:p>
            <a:pPr algn="ctr"/>
            <a:r>
              <a:rPr lang="ko-KR" altLang="en-US" sz="2000" b="1" dirty="0" smtClean="0"/>
              <a:t>방문 </a:t>
            </a:r>
            <a:endParaRPr lang="en-US" altLang="ko-KR" sz="2000" b="1" dirty="0" smtClean="0"/>
          </a:p>
          <a:p>
            <a:pPr algn="ctr"/>
            <a:r>
              <a:rPr lang="ko-KR" altLang="en-US" sz="2000" b="1" dirty="0" smtClean="0"/>
              <a:t>진료일수</a:t>
            </a:r>
            <a:endParaRPr lang="ko-KR" alt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5661248"/>
            <a:ext cx="7380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solidFill>
                  <a:schemeClr val="accent1">
                    <a:lumMod val="50000"/>
                  </a:schemeClr>
                </a:solidFill>
                <a:latin typeface="HY궁서" pitchFamily="18" charset="-127"/>
                <a:ea typeface="HY궁서" pitchFamily="18" charset="-127"/>
              </a:rPr>
              <a:t>의료급여는 무제한이 아닙니다</a:t>
            </a:r>
            <a:r>
              <a:rPr lang="en-US" altLang="ko-KR" sz="4000" b="1" dirty="0" smtClean="0">
                <a:solidFill>
                  <a:schemeClr val="accent1">
                    <a:lumMod val="50000"/>
                  </a:schemeClr>
                </a:solidFill>
                <a:latin typeface="HY궁서" pitchFamily="18" charset="-127"/>
                <a:ea typeface="HY궁서" pitchFamily="18" charset="-127"/>
              </a:rPr>
              <a:t>!</a:t>
            </a:r>
            <a:endParaRPr lang="ko-KR" altLang="en-US" sz="4000" b="1" dirty="0">
              <a:solidFill>
                <a:schemeClr val="accent1">
                  <a:lumMod val="50000"/>
                </a:schemeClr>
              </a:solidFill>
              <a:latin typeface="HY궁서" pitchFamily="18" charset="-127"/>
              <a:ea typeface="HY궁서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의료급여일수 연장승인 </a:t>
            </a:r>
            <a:r>
              <a:rPr lang="en-US" altLang="ko-K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</a:t>
            </a:r>
            <a:endParaRPr lang="ko-KR" altLang="en-US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6" name="타원형 설명선 5"/>
          <p:cNvSpPr/>
          <p:nvPr/>
        </p:nvSpPr>
        <p:spPr>
          <a:xfrm>
            <a:off x="500034" y="2000240"/>
            <a:ext cx="2571768" cy="1500198"/>
          </a:xfrm>
          <a:prstGeom prst="wedgeEllipseCallout">
            <a:avLst>
              <a:gd name="adj1" fmla="val 36491"/>
              <a:gd name="adj2" fmla="val 71829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질환군별 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상한일수 </a:t>
            </a:r>
            <a:endParaRPr lang="en-US" altLang="ko-KR" b="1" dirty="0" smtClean="0"/>
          </a:p>
          <a:p>
            <a:pPr algn="ctr"/>
            <a:r>
              <a:rPr lang="ko-KR" altLang="en-US" sz="2800" b="1" dirty="0" err="1" smtClean="0"/>
              <a:t>초과전</a:t>
            </a:r>
            <a:endParaRPr lang="ko-KR" altLang="en-US" sz="2800" b="1" dirty="0"/>
          </a:p>
        </p:txBody>
      </p:sp>
      <p:sp>
        <p:nvSpPr>
          <p:cNvPr id="7" name="타원형 설명선 6"/>
          <p:cNvSpPr/>
          <p:nvPr/>
        </p:nvSpPr>
        <p:spPr>
          <a:xfrm>
            <a:off x="3214678" y="2000240"/>
            <a:ext cx="2571768" cy="1500198"/>
          </a:xfrm>
          <a:prstGeom prst="wedgeEllipseCallout">
            <a:avLst>
              <a:gd name="adj1" fmla="val 936"/>
              <a:gd name="adj2" fmla="val 76805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질환군별 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상한일수 </a:t>
            </a:r>
            <a:endParaRPr lang="en-US" altLang="ko-KR" b="1" dirty="0" smtClean="0"/>
          </a:p>
          <a:p>
            <a:pPr algn="ctr"/>
            <a:r>
              <a:rPr lang="ko-KR" altLang="en-US" sz="2000" b="1" dirty="0" smtClean="0"/>
              <a:t>초과하였음을 안 즉시</a:t>
            </a:r>
            <a:endParaRPr lang="ko-KR" altLang="en-US" sz="2000" b="1" dirty="0"/>
          </a:p>
        </p:txBody>
      </p:sp>
      <p:sp>
        <p:nvSpPr>
          <p:cNvPr id="8" name="타원형 설명선 7"/>
          <p:cNvSpPr/>
          <p:nvPr/>
        </p:nvSpPr>
        <p:spPr>
          <a:xfrm>
            <a:off x="5857884" y="2000240"/>
            <a:ext cx="2571768" cy="1500198"/>
          </a:xfrm>
          <a:prstGeom prst="wedgeEllipseCallout">
            <a:avLst>
              <a:gd name="adj1" fmla="val -26638"/>
              <a:gd name="adj2" fmla="val 75561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/>
              <a:t> 주민센터에서 연락이 오면</a:t>
            </a:r>
            <a:endParaRPr lang="ko-KR" altLang="en-US" sz="2000" b="1" dirty="0"/>
          </a:p>
        </p:txBody>
      </p:sp>
      <p:sp>
        <p:nvSpPr>
          <p:cNvPr id="9" name="아래쪽 화살표 설명선 8"/>
          <p:cNvSpPr/>
          <p:nvPr/>
        </p:nvSpPr>
        <p:spPr>
          <a:xfrm>
            <a:off x="1071538" y="4071942"/>
            <a:ext cx="6929486" cy="2286016"/>
          </a:xfrm>
          <a:prstGeom prst="downArrowCallout">
            <a:avLst>
              <a:gd name="adj1" fmla="val 19622"/>
              <a:gd name="adj2" fmla="val 29323"/>
              <a:gd name="adj3" fmla="val 25000"/>
              <a:gd name="adj4" fmla="val 71099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000" b="1" dirty="0" smtClean="0"/>
              <a:t>주민센터</a:t>
            </a:r>
            <a:r>
              <a:rPr lang="ko-KR" altLang="en-US" sz="3200" dirty="0" smtClean="0"/>
              <a:t>에 들러 </a:t>
            </a:r>
            <a:endParaRPr lang="en-US" altLang="ko-KR" sz="3200" dirty="0" smtClean="0"/>
          </a:p>
          <a:p>
            <a:pPr algn="ctr"/>
            <a:r>
              <a:rPr lang="ko-KR" altLang="en-US" sz="4000" b="1" dirty="0" smtClean="0"/>
              <a:t>연장승인 신청서 </a:t>
            </a:r>
            <a:r>
              <a:rPr lang="ko-KR" altLang="en-US" sz="3200" dirty="0" smtClean="0"/>
              <a:t>서류를 받아 </a:t>
            </a:r>
            <a:endParaRPr lang="ko-KR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의료급여일수 연장승인 </a:t>
            </a:r>
            <a:r>
              <a:rPr lang="en-US" altLang="ko-K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idx="4294967295"/>
          </p:nvPr>
        </p:nvSpPr>
        <p:spPr>
          <a:xfrm>
            <a:off x="814908" y="1885950"/>
            <a:ext cx="7429500" cy="2143125"/>
          </a:xfrm>
          <a:prstGeom prst="downArrowCallout">
            <a:avLst>
              <a:gd name="adj1" fmla="val 19622"/>
              <a:gd name="adj2" fmla="val 29323"/>
              <a:gd name="adj3" fmla="val 25000"/>
              <a:gd name="adj4" fmla="val 71099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ko-KR" altLang="en-US" sz="4000" b="1" dirty="0" smtClean="0"/>
              <a:t>주로 이용하는 병원</a:t>
            </a:r>
            <a:r>
              <a:rPr lang="ko-KR" altLang="en-US" dirty="0" smtClean="0"/>
              <a:t>에 들러</a:t>
            </a:r>
            <a:endParaRPr lang="en-US" altLang="ko-KR" dirty="0" smtClean="0"/>
          </a:p>
          <a:p>
            <a:pPr algn="ctr">
              <a:buNone/>
            </a:pPr>
            <a:r>
              <a:rPr lang="ko-KR" altLang="en-US" sz="4000" b="1" dirty="0" smtClean="0"/>
              <a:t>연장승인신청서 작성 </a:t>
            </a:r>
            <a:r>
              <a:rPr lang="ko-KR" altLang="en-US" sz="3200" dirty="0" smtClean="0"/>
              <a:t>받아</a:t>
            </a:r>
            <a:endParaRPr lang="ko-KR" altLang="en-US" sz="3200" dirty="0"/>
          </a:p>
        </p:txBody>
      </p:sp>
      <p:sp>
        <p:nvSpPr>
          <p:cNvPr id="5" name="내용 개체 틀 3"/>
          <p:cNvSpPr txBox="1">
            <a:spLocks/>
          </p:cNvSpPr>
          <p:nvPr/>
        </p:nvSpPr>
        <p:spPr>
          <a:xfrm>
            <a:off x="857224" y="4143380"/>
            <a:ext cx="7429552" cy="2143141"/>
          </a:xfrm>
          <a:prstGeom prst="downArrowCallout">
            <a:avLst>
              <a:gd name="adj1" fmla="val 19622"/>
              <a:gd name="adj2" fmla="val 29323"/>
              <a:gd name="adj3" fmla="val 25000"/>
              <a:gd name="adj4" fmla="val 71099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주민센터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에 들러 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연장승인 신청서</a:t>
            </a:r>
            <a:r>
              <a:rPr kumimoji="0" lang="ko-KR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를 제출</a:t>
            </a:r>
            <a:endParaRPr kumimoji="0" lang="ko-KR" altLang="en-US" sz="32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의료급여일수 연장승인 </a:t>
            </a:r>
            <a:r>
              <a:rPr lang="en-US" altLang="ko-K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0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1643042" y="1412776"/>
            <a:ext cx="5786478" cy="785818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chemeClr val="tx1"/>
                </a:solidFill>
              </a:rPr>
              <a:t>연장승인 횟수</a:t>
            </a:r>
            <a:endParaRPr lang="ko-KR" altLang="en-US" sz="3600" dirty="0">
              <a:solidFill>
                <a:schemeClr val="tx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899592" y="2494854"/>
            <a:ext cx="3571900" cy="2587158"/>
          </a:xfrm>
          <a:prstGeom prst="roundRect">
            <a:avLst>
              <a:gd name="adj" fmla="val 34953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356414" y="3070918"/>
            <a:ext cx="1071570" cy="1285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chemeClr val="tx1"/>
                </a:solidFill>
              </a:rPr>
              <a:t>90</a:t>
            </a:r>
            <a:r>
              <a:rPr lang="ko-KR" altLang="en-US" sz="3200" b="1" dirty="0" smtClean="0">
                <a:solidFill>
                  <a:schemeClr val="tx1"/>
                </a:solidFill>
              </a:rPr>
              <a:t>일</a:t>
            </a:r>
            <a:endParaRPr lang="en-US" altLang="ko-KR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3000" b="1" dirty="0" smtClean="0">
                <a:solidFill>
                  <a:schemeClr val="tx1"/>
                </a:solidFill>
              </a:rPr>
              <a:t>(1</a:t>
            </a:r>
            <a:r>
              <a:rPr lang="ko-KR" altLang="en-US" sz="3000" b="1" dirty="0" smtClean="0">
                <a:solidFill>
                  <a:schemeClr val="tx1"/>
                </a:solidFill>
              </a:rPr>
              <a:t>회</a:t>
            </a:r>
            <a:r>
              <a:rPr lang="en-US" altLang="ko-KR" sz="3000" b="1" dirty="0" smtClean="0">
                <a:solidFill>
                  <a:schemeClr val="tx1"/>
                </a:solidFill>
              </a:rPr>
              <a:t>)</a:t>
            </a:r>
            <a:endParaRPr lang="ko-KR" altLang="en-US" sz="3000" b="1" dirty="0">
              <a:solidFill>
                <a:schemeClr val="tx1"/>
              </a:solidFill>
            </a:endParaRPr>
          </a:p>
        </p:txBody>
      </p:sp>
      <p:sp>
        <p:nvSpPr>
          <p:cNvPr id="33" name="오른쪽 화살표 32"/>
          <p:cNvSpPr/>
          <p:nvPr/>
        </p:nvSpPr>
        <p:spPr>
          <a:xfrm>
            <a:off x="3088860" y="3214934"/>
            <a:ext cx="357190" cy="1074420"/>
          </a:xfrm>
          <a:prstGeom prst="rightArrow">
            <a:avLst>
              <a:gd name="adj1" fmla="val 29102"/>
              <a:gd name="adj2" fmla="val 45936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870564" y="3453605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2400" b="1" dirty="0" smtClean="0"/>
          </a:p>
          <a:p>
            <a:endParaRPr lang="ko-KR" altLang="en-US" sz="20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863136" y="3214934"/>
            <a:ext cx="21531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만성고시질환</a:t>
            </a:r>
            <a:endParaRPr lang="en-US" altLang="ko-KR" sz="2400" b="1" dirty="0" smtClean="0"/>
          </a:p>
          <a:p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당뇨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고혈압 등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572000" y="2494854"/>
            <a:ext cx="3571900" cy="2587158"/>
          </a:xfrm>
          <a:prstGeom prst="roundRect">
            <a:avLst>
              <a:gd name="adj" fmla="val 34953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73741" y="3073820"/>
            <a:ext cx="173797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기타질환</a:t>
            </a:r>
            <a:endParaRPr lang="en-US" altLang="ko-KR" sz="2800" b="1" dirty="0" smtClean="0"/>
          </a:p>
          <a:p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각종통증</a:t>
            </a:r>
            <a:r>
              <a:rPr lang="en-US" altLang="ko-KR" sz="2000" b="1" dirty="0" smtClean="0"/>
              <a:t>,</a:t>
            </a:r>
          </a:p>
          <a:p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위장질환 등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sp>
        <p:nvSpPr>
          <p:cNvPr id="44" name="오른쪽 화살표 43"/>
          <p:cNvSpPr/>
          <p:nvPr/>
        </p:nvSpPr>
        <p:spPr>
          <a:xfrm>
            <a:off x="6303042" y="3048026"/>
            <a:ext cx="357190" cy="1074420"/>
          </a:xfrm>
          <a:prstGeom prst="rightArrow">
            <a:avLst>
              <a:gd name="adj1" fmla="val 29102"/>
              <a:gd name="adj2" fmla="val 45936"/>
            </a:avLst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6516216" y="2926902"/>
            <a:ext cx="16674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/>
              <a:t>90</a:t>
            </a:r>
            <a:r>
              <a:rPr lang="ko-KR" altLang="en-US" sz="2800" b="1" dirty="0" smtClean="0"/>
              <a:t>일</a:t>
            </a:r>
            <a:r>
              <a:rPr lang="en-US" altLang="ko-KR" sz="2400" b="1" dirty="0" smtClean="0"/>
              <a:t>(1</a:t>
            </a:r>
            <a:r>
              <a:rPr lang="ko-KR" altLang="en-US" sz="2400" b="1" dirty="0" smtClean="0"/>
              <a:t>회</a:t>
            </a:r>
            <a:r>
              <a:rPr lang="en-US" altLang="ko-KR" sz="2400" b="1" dirty="0" smtClean="0"/>
              <a:t>)</a:t>
            </a:r>
          </a:p>
          <a:p>
            <a:r>
              <a:rPr lang="en-US" altLang="ko-KR" sz="2800" b="1" dirty="0" smtClean="0"/>
              <a:t>     </a:t>
            </a:r>
            <a:r>
              <a:rPr lang="en-US" altLang="ko-KR" sz="3200" b="1" dirty="0" smtClean="0"/>
              <a:t>+</a:t>
            </a:r>
          </a:p>
          <a:p>
            <a:r>
              <a:rPr lang="en-US" altLang="ko-KR" sz="2800" b="1" dirty="0" smtClean="0"/>
              <a:t>90</a:t>
            </a:r>
            <a:r>
              <a:rPr lang="ko-KR" altLang="en-US" sz="2800" b="1" dirty="0" smtClean="0"/>
              <a:t>일</a:t>
            </a:r>
            <a:r>
              <a:rPr lang="en-US" altLang="ko-KR" sz="2400" b="1" dirty="0" smtClean="0"/>
              <a:t>(1</a:t>
            </a:r>
            <a:r>
              <a:rPr lang="ko-KR" altLang="en-US" sz="2400" b="1" dirty="0" smtClean="0"/>
              <a:t>회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83568" y="5517232"/>
            <a:ext cx="77048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b="1" dirty="0" smtClean="0"/>
              <a:t>위 </a:t>
            </a:r>
            <a:r>
              <a:rPr lang="ko-KR" altLang="en-US" sz="2500" b="1" u="sng" dirty="0" smtClean="0"/>
              <a:t>횟수 초과 시 </a:t>
            </a:r>
            <a:r>
              <a:rPr lang="ko-KR" altLang="en-US" sz="2500" b="1" u="sng" dirty="0" smtClean="0"/>
              <a:t>선택 병원을 </a:t>
            </a:r>
            <a:r>
              <a:rPr lang="ko-KR" altLang="en-US" sz="2500" b="1" u="sng" dirty="0" smtClean="0"/>
              <a:t>다음 해 말까지 </a:t>
            </a:r>
            <a:endParaRPr lang="en-US" altLang="ko-KR" sz="2500" b="1" u="sng" dirty="0" smtClean="0"/>
          </a:p>
          <a:p>
            <a:pPr algn="ctr"/>
            <a:r>
              <a:rPr lang="ko-KR" altLang="en-US" sz="2500" b="1" u="sng" dirty="0" smtClean="0"/>
              <a:t>이용해야 하고 의료이용을 줄이도록 노력</a:t>
            </a:r>
            <a:r>
              <a:rPr lang="ko-KR" altLang="en-US" sz="2500" b="1" dirty="0" smtClean="0"/>
              <a:t>해야만 </a:t>
            </a:r>
            <a:endParaRPr lang="en-US" altLang="ko-KR" sz="2500" b="1" dirty="0" smtClean="0"/>
          </a:p>
          <a:p>
            <a:pPr algn="ctr"/>
            <a:r>
              <a:rPr lang="ko-KR" altLang="en-US" sz="2500" b="1" dirty="0" smtClean="0"/>
              <a:t>의료급여 사용 가능합니다</a:t>
            </a:r>
            <a:r>
              <a:rPr lang="en-US" altLang="ko-KR" sz="2500" b="1" dirty="0" smtClean="0"/>
              <a:t>!</a:t>
            </a:r>
            <a:endParaRPr lang="ko-KR" altLang="en-US" sz="2500" b="1" dirty="0"/>
          </a:p>
        </p:txBody>
      </p:sp>
      <p:sp>
        <p:nvSpPr>
          <p:cNvPr id="54" name="아래쪽 화살표 53"/>
          <p:cNvSpPr/>
          <p:nvPr/>
        </p:nvSpPr>
        <p:spPr>
          <a:xfrm>
            <a:off x="3779912" y="5085184"/>
            <a:ext cx="1512168" cy="5040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선택병의원이란</a:t>
            </a:r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altLang="ko-K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?</a:t>
            </a:r>
            <a:endParaRPr lang="ko-KR" alt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24" name="슬라이드 번호 개체 틀 2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194070" y="1722512"/>
            <a:ext cx="5618290" cy="914400"/>
          </a:xfrm>
          <a:prstGeom prst="roundRect">
            <a:avLst>
              <a:gd name="adj" fmla="val 3419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연장승인 후에도 급여일수를 초과하여 의료급여를 받고자 하는 사람</a:t>
            </a:r>
            <a:endParaRPr lang="ko-KR" altLang="en-US" sz="2400" dirty="0"/>
          </a:p>
        </p:txBody>
      </p:sp>
      <p:sp>
        <p:nvSpPr>
          <p:cNvPr id="5" name="오른쪽 화살표 4"/>
          <p:cNvSpPr/>
          <p:nvPr/>
        </p:nvSpPr>
        <p:spPr>
          <a:xfrm>
            <a:off x="1714480" y="1987280"/>
            <a:ext cx="432048" cy="44173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화살표 5"/>
          <p:cNvSpPr/>
          <p:nvPr/>
        </p:nvSpPr>
        <p:spPr>
          <a:xfrm>
            <a:off x="1714480" y="3132827"/>
            <a:ext cx="432048" cy="44173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194070" y="2895916"/>
            <a:ext cx="5618290" cy="914400"/>
          </a:xfrm>
          <a:prstGeom prst="roundRect">
            <a:avLst>
              <a:gd name="adj" fmla="val 3419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동네의원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병</a:t>
            </a:r>
            <a:r>
              <a:rPr lang="ko-KR" altLang="en-US" sz="2400" dirty="0" smtClean="0"/>
              <a:t>원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중 한곳을 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선정하여 주민센터에 신청서 제출</a:t>
            </a:r>
            <a:endParaRPr lang="ko-KR" altLang="en-US" sz="2400" dirty="0"/>
          </a:p>
        </p:txBody>
      </p:sp>
      <p:sp>
        <p:nvSpPr>
          <p:cNvPr id="8" name="아래쪽 화살표 7"/>
          <p:cNvSpPr/>
          <p:nvPr/>
        </p:nvSpPr>
        <p:spPr>
          <a:xfrm>
            <a:off x="4716016" y="2680454"/>
            <a:ext cx="504056" cy="216024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른쪽 화살표 8"/>
          <p:cNvSpPr/>
          <p:nvPr/>
        </p:nvSpPr>
        <p:spPr>
          <a:xfrm>
            <a:off x="1714480" y="4338109"/>
            <a:ext cx="432048" cy="44173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2194070" y="4062558"/>
            <a:ext cx="5618290" cy="914400"/>
          </a:xfrm>
          <a:prstGeom prst="roundRect">
            <a:avLst>
              <a:gd name="adj" fmla="val 3419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/>
              <a:t>선택병의원</a:t>
            </a:r>
            <a:r>
              <a:rPr lang="ko-KR" altLang="en-US" sz="2400" dirty="0" smtClean="0"/>
              <a:t> 이용 시에만 의료급여 </a:t>
            </a:r>
            <a:endParaRPr lang="en-US" altLang="ko-KR" sz="2400" dirty="0" smtClean="0"/>
          </a:p>
          <a:p>
            <a:pPr algn="ctr"/>
            <a:r>
              <a:rPr lang="ko-KR" altLang="en-US" sz="2400" dirty="0" smtClean="0"/>
              <a:t>적용</a:t>
            </a:r>
            <a:r>
              <a:rPr lang="en-US" altLang="ko-KR" sz="2400" dirty="0" smtClean="0"/>
              <a:t>(</a:t>
            </a:r>
            <a:r>
              <a:rPr lang="ko-KR" altLang="en-US" sz="2400" dirty="0" err="1" smtClean="0"/>
              <a:t>타병원은</a:t>
            </a:r>
            <a:r>
              <a:rPr lang="ko-KR" altLang="en-US" sz="2400" dirty="0" smtClean="0"/>
              <a:t> 의료급여 아님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11" name="아래쪽 화살표 10"/>
          <p:cNvSpPr/>
          <p:nvPr/>
        </p:nvSpPr>
        <p:spPr>
          <a:xfrm>
            <a:off x="4716016" y="3861048"/>
            <a:ext cx="504056" cy="216024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1714480" y="5374215"/>
            <a:ext cx="432048" cy="44173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94070" y="5157192"/>
            <a:ext cx="5618290" cy="914400"/>
          </a:xfrm>
          <a:prstGeom prst="roundRect">
            <a:avLst>
              <a:gd name="adj" fmla="val 3419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 dirty="0" err="1" smtClean="0"/>
              <a:t>선택병의원에서</a:t>
            </a:r>
            <a:r>
              <a:rPr lang="ko-KR" altLang="en-US" sz="2000" b="1" dirty="0" smtClean="0"/>
              <a:t> 의료급여의뢰서 발급받아 </a:t>
            </a:r>
            <a:endParaRPr lang="en-US" altLang="ko-KR" sz="2000" b="1" dirty="0" smtClean="0"/>
          </a:p>
          <a:p>
            <a:pPr algn="ctr"/>
            <a:r>
              <a:rPr lang="ko-KR" altLang="en-US" sz="2000" b="1" dirty="0" smtClean="0"/>
              <a:t>타 병원 등록 시에만 의료급여 적용</a:t>
            </a:r>
            <a:r>
              <a:rPr lang="en-US" altLang="ko-KR" sz="2000" b="1" dirty="0" smtClean="0"/>
              <a:t>!</a:t>
            </a:r>
            <a:endParaRPr lang="ko-KR" altLang="en-US" sz="2000" b="1" dirty="0"/>
          </a:p>
        </p:txBody>
      </p:sp>
      <p:sp>
        <p:nvSpPr>
          <p:cNvPr id="14" name="아래쪽 화살표 13"/>
          <p:cNvSpPr/>
          <p:nvPr/>
        </p:nvSpPr>
        <p:spPr>
          <a:xfrm>
            <a:off x="4716016" y="4998926"/>
            <a:ext cx="504056" cy="216024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11560" y="1772816"/>
            <a:ext cx="100811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대상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11560" y="2924944"/>
            <a:ext cx="100811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신청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11560" y="4149080"/>
            <a:ext cx="100811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이용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11560" y="5157192"/>
            <a:ext cx="100811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err="1" smtClean="0">
                <a:solidFill>
                  <a:schemeClr val="tx1"/>
                </a:solidFill>
              </a:rPr>
              <a:t>타병원</a:t>
            </a:r>
            <a:r>
              <a:rPr lang="ko-KR" altLang="en-US" sz="2800" b="1" dirty="0" err="1" smtClean="0">
                <a:solidFill>
                  <a:schemeClr val="tx1"/>
                </a:solidFill>
              </a:rPr>
              <a:t>이용</a:t>
            </a:r>
            <a:endParaRPr lang="ko-KR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의료급여일수 연장 불승인</a:t>
            </a:r>
            <a:endParaRPr lang="ko-KR" alt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6" name="모서리가 접힌 도형 5"/>
          <p:cNvSpPr/>
          <p:nvPr/>
        </p:nvSpPr>
        <p:spPr>
          <a:xfrm>
            <a:off x="683568" y="1576685"/>
            <a:ext cx="7848872" cy="3672408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8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/>
              <a:t> 고의</a:t>
            </a:r>
            <a:r>
              <a:rPr lang="ko-KR" altLang="en-US" sz="2800" dirty="0" smtClean="0"/>
              <a:t>로 </a:t>
            </a:r>
            <a:r>
              <a:rPr lang="ko-KR" altLang="en-US" sz="2800" b="1" dirty="0" smtClean="0"/>
              <a:t>장기입원</a:t>
            </a:r>
            <a:r>
              <a:rPr lang="ko-KR" altLang="en-US" sz="2800" dirty="0" smtClean="0"/>
              <a:t>중인 자</a:t>
            </a:r>
            <a:endParaRPr lang="en-US" altLang="ko-KR" sz="2800" dirty="0" smtClean="0"/>
          </a:p>
          <a:p>
            <a:pPr>
              <a:buFont typeface="Wingdings" pitchFamily="2" charset="2"/>
              <a:buChar char="§"/>
            </a:pPr>
            <a:r>
              <a:rPr lang="ko-KR" altLang="en-US" sz="2800" dirty="0" smtClean="0"/>
              <a:t> 처방 받은 </a:t>
            </a:r>
            <a:r>
              <a:rPr lang="ko-KR" altLang="en-US" sz="2800" b="1" dirty="0" smtClean="0"/>
              <a:t>약</a:t>
            </a:r>
            <a:r>
              <a:rPr lang="ko-KR" altLang="en-US" sz="2800" dirty="0" smtClean="0"/>
              <a:t>을 </a:t>
            </a:r>
            <a:r>
              <a:rPr lang="ko-KR" altLang="en-US" sz="2800" b="1" dirty="0" smtClean="0"/>
              <a:t>판매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증여한 자</a:t>
            </a:r>
            <a:endParaRPr lang="en-US" altLang="ko-KR" sz="2800" dirty="0" smtClean="0"/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/>
              <a:t> </a:t>
            </a:r>
            <a:r>
              <a:rPr lang="ko-KR" altLang="en-US" sz="2800" b="1" dirty="0" err="1" smtClean="0"/>
              <a:t>의료급여증의</a:t>
            </a:r>
            <a:r>
              <a:rPr lang="ko-KR" altLang="en-US" sz="2800" b="1" dirty="0" smtClean="0"/>
              <a:t> 대여</a:t>
            </a:r>
            <a:endParaRPr lang="en-US" altLang="ko-KR" sz="2800" b="1" dirty="0" smtClean="0"/>
          </a:p>
          <a:p>
            <a:r>
              <a:rPr lang="en-US" altLang="ko-KR" sz="2800" b="1" dirty="0" smtClean="0"/>
              <a:t> </a:t>
            </a:r>
            <a:r>
              <a:rPr lang="en-US" altLang="ko-KR" sz="2800" dirty="0" smtClean="0"/>
              <a:t>(1</a:t>
            </a:r>
            <a:r>
              <a:rPr lang="ko-KR" altLang="en-US" sz="2800" dirty="0" err="1" smtClean="0"/>
              <a:t>년이하의</a:t>
            </a:r>
            <a:r>
              <a:rPr lang="ko-KR" altLang="en-US" sz="2800" dirty="0" smtClean="0"/>
              <a:t> 징역</a:t>
            </a:r>
            <a:r>
              <a:rPr lang="en-US" altLang="ko-KR" sz="2800" dirty="0" smtClean="0"/>
              <a:t>, 1</a:t>
            </a:r>
            <a:r>
              <a:rPr lang="ko-KR" altLang="en-US" sz="2800" dirty="0" err="1" smtClean="0"/>
              <a:t>천만원</a:t>
            </a:r>
            <a:r>
              <a:rPr lang="ko-KR" altLang="en-US" sz="2800" dirty="0" smtClean="0"/>
              <a:t> 이하의 벌금</a:t>
            </a:r>
            <a:r>
              <a:rPr lang="en-US" altLang="ko-KR" sz="2800" dirty="0" smtClean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/>
              <a:t> 사례관리를 거부</a:t>
            </a:r>
            <a:r>
              <a:rPr lang="ko-KR" altLang="en-US" sz="2800" dirty="0" smtClean="0"/>
              <a:t>한 자</a:t>
            </a:r>
            <a:endParaRPr lang="en-US" altLang="ko-KR" sz="2800" dirty="0" smtClean="0"/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/>
              <a:t> 연장승인 신청서 미제출자</a:t>
            </a:r>
            <a:r>
              <a:rPr lang="en-US" altLang="ko-KR" sz="28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/>
              <a:t> 선택병원</a:t>
            </a:r>
            <a:r>
              <a:rPr lang="ko-KR" altLang="en-US" sz="2800" dirty="0" smtClean="0"/>
              <a:t> 적용을 </a:t>
            </a:r>
            <a:r>
              <a:rPr lang="ko-KR" altLang="en-US" sz="2800" b="1" dirty="0" err="1" smtClean="0"/>
              <a:t>거부</a:t>
            </a:r>
            <a:r>
              <a:rPr lang="ko-KR" altLang="en-US" sz="2800" dirty="0" err="1" smtClean="0"/>
              <a:t>하는자</a:t>
            </a:r>
            <a:endParaRPr lang="en-US" altLang="ko-KR" sz="2800" dirty="0" smtClean="0"/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/>
              <a:t> 중복 </a:t>
            </a:r>
            <a:r>
              <a:rPr lang="ko-KR" altLang="en-US" sz="2800" b="1" dirty="0" err="1" smtClean="0"/>
              <a:t>투약자</a:t>
            </a:r>
            <a:r>
              <a:rPr lang="en-US" altLang="ko-KR" sz="2800" dirty="0" smtClean="0"/>
              <a:t>, </a:t>
            </a:r>
            <a:r>
              <a:rPr lang="ko-KR" altLang="en-US" sz="2800" b="1" dirty="0" smtClean="0"/>
              <a:t>의료쇼핑 </a:t>
            </a:r>
            <a:r>
              <a:rPr lang="ko-KR" altLang="en-US" sz="2800" dirty="0" smtClean="0"/>
              <a:t>행태가 </a:t>
            </a:r>
            <a:r>
              <a:rPr lang="ko-KR" altLang="en-US" sz="2800" dirty="0" err="1" smtClean="0"/>
              <a:t>심한자</a:t>
            </a:r>
            <a:endParaRPr lang="ko-KR" altLang="en-US" sz="2800" dirty="0"/>
          </a:p>
        </p:txBody>
      </p:sp>
      <p:sp>
        <p:nvSpPr>
          <p:cNvPr id="11" name="아래쪽 화살표 10"/>
          <p:cNvSpPr/>
          <p:nvPr/>
        </p:nvSpPr>
        <p:spPr>
          <a:xfrm>
            <a:off x="3203848" y="5373215"/>
            <a:ext cx="2376264" cy="595957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83568" y="5884337"/>
            <a:ext cx="771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u="sng" dirty="0" smtClean="0">
                <a:latin typeface="HY궁서" pitchFamily="18" charset="-127"/>
                <a:ea typeface="HY궁서" pitchFamily="18" charset="-127"/>
              </a:rPr>
              <a:t>3</a:t>
            </a:r>
            <a:r>
              <a:rPr lang="ko-KR" altLang="en-US" sz="3600" b="1" u="sng" dirty="0" smtClean="0">
                <a:latin typeface="HY궁서" pitchFamily="18" charset="-127"/>
                <a:ea typeface="HY궁서" pitchFamily="18" charset="-127"/>
              </a:rPr>
              <a:t>개월 </a:t>
            </a:r>
            <a:r>
              <a:rPr lang="ko-KR" altLang="en-US" sz="3600" b="1" dirty="0" smtClean="0">
                <a:latin typeface="HY궁서" pitchFamily="18" charset="-127"/>
                <a:ea typeface="HY궁서" pitchFamily="18" charset="-127"/>
              </a:rPr>
              <a:t>동안 </a:t>
            </a:r>
            <a:r>
              <a:rPr lang="ko-KR" altLang="en-US" sz="3600" b="1" u="sng" dirty="0" smtClean="0">
                <a:latin typeface="HY궁서" pitchFamily="18" charset="-127"/>
                <a:ea typeface="HY궁서" pitchFamily="18" charset="-127"/>
              </a:rPr>
              <a:t>보건소만</a:t>
            </a:r>
            <a:r>
              <a:rPr lang="ko-KR" altLang="en-US" sz="3600" b="1" dirty="0" smtClean="0">
                <a:latin typeface="HY궁서" pitchFamily="18" charset="-127"/>
                <a:ea typeface="HY궁서" pitchFamily="18" charset="-127"/>
              </a:rPr>
              <a:t> 의료급여 적용</a:t>
            </a:r>
            <a:r>
              <a:rPr lang="en-US" altLang="ko-KR" sz="3600" b="1" dirty="0" smtClean="0">
                <a:latin typeface="HY궁서" pitchFamily="18" charset="-127"/>
                <a:ea typeface="HY궁서" pitchFamily="18" charset="-127"/>
              </a:rPr>
              <a:t>!</a:t>
            </a:r>
            <a:endParaRPr lang="ko-KR" altLang="en-US" sz="3600" b="1" dirty="0">
              <a:latin typeface="HY궁서" pitchFamily="18" charset="-127"/>
              <a:ea typeface="HY궁서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폭발 2 13"/>
          <p:cNvSpPr/>
          <p:nvPr/>
        </p:nvSpPr>
        <p:spPr>
          <a:xfrm>
            <a:off x="4860032" y="5085184"/>
            <a:ext cx="4032448" cy="1512168"/>
          </a:xfrm>
          <a:prstGeom prst="irregularSeal2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폭발 2 12"/>
          <p:cNvSpPr/>
          <p:nvPr/>
        </p:nvSpPr>
        <p:spPr>
          <a:xfrm>
            <a:off x="323528" y="5085184"/>
            <a:ext cx="4032448" cy="1512168"/>
          </a:xfrm>
          <a:prstGeom prst="irregularSeal2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의료급여의 제한</a:t>
            </a:r>
            <a:endParaRPr lang="ko-KR" altLang="en-US" dirty="0"/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9CB867-1445-4916-B33C-72A42E59B8C7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1043608" y="1556792"/>
            <a:ext cx="7128792" cy="864096"/>
          </a:xfrm>
          <a:prstGeom prst="roundRect">
            <a:avLst>
              <a:gd name="adj" fmla="val 3650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err="1" smtClean="0">
                <a:solidFill>
                  <a:schemeClr val="tx1"/>
                </a:solidFill>
              </a:rPr>
              <a:t>의료급여법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 제</a:t>
            </a:r>
            <a:r>
              <a:rPr lang="en-US" altLang="ko-KR" sz="3600" b="1" dirty="0" smtClean="0">
                <a:solidFill>
                  <a:schemeClr val="tx1"/>
                </a:solidFill>
              </a:rPr>
              <a:t>15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조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1115616" y="2636912"/>
            <a:ext cx="3240360" cy="2304256"/>
          </a:xfrm>
          <a:prstGeom prst="wedgeRoundRectCallout">
            <a:avLst>
              <a:gd name="adj1" fmla="val -21715"/>
              <a:gd name="adj2" fmla="val 6312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400" dirty="0" smtClean="0"/>
          </a:p>
          <a:p>
            <a:endParaRPr lang="ko-KR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2924944"/>
            <a:ext cx="32976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000" b="1" dirty="0" smtClean="0"/>
              <a:t>자살 및 자</a:t>
            </a:r>
            <a:r>
              <a:rPr lang="ko-KR" altLang="en-US" sz="2000" b="1" dirty="0"/>
              <a:t>해</a:t>
            </a:r>
            <a:endParaRPr lang="en-US" altLang="ko-KR" sz="2000" b="1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sz="2000" b="1" dirty="0" smtClean="0"/>
              <a:t>폭행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수급권자가</a:t>
            </a:r>
            <a:r>
              <a:rPr lang="ko-KR" altLang="en-US" sz="2000" b="1" dirty="0" smtClean="0"/>
              <a:t> 가담한 경우</a:t>
            </a:r>
            <a:r>
              <a:rPr lang="en-US" altLang="ko-KR" sz="2000" b="1" dirty="0" smtClean="0"/>
              <a:t>)</a:t>
            </a:r>
          </a:p>
          <a:p>
            <a:pPr>
              <a:buFont typeface="Wingdings" pitchFamily="2" charset="2"/>
              <a:buChar char="ü"/>
            </a:pPr>
            <a:r>
              <a:rPr lang="ko-KR" altLang="en-US" sz="2000" b="1" dirty="0" smtClean="0"/>
              <a:t>동일성분의약품 중복투약</a:t>
            </a:r>
            <a:endParaRPr lang="en-US" altLang="ko-KR" sz="2000" b="1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sz="2000" b="1" dirty="0" smtClean="0"/>
              <a:t>연장 불승인 받은 경우</a:t>
            </a:r>
            <a:endParaRPr lang="ko-KR" altLang="en-US" sz="2000" b="1" dirty="0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4860032" y="2636912"/>
            <a:ext cx="3240360" cy="2304256"/>
          </a:xfrm>
          <a:prstGeom prst="wedgeRoundRectCallout">
            <a:avLst>
              <a:gd name="adj1" fmla="val 20173"/>
              <a:gd name="adj2" fmla="val 6187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400" dirty="0" smtClean="0"/>
          </a:p>
          <a:p>
            <a:endParaRPr lang="ko-KR" alt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087316" y="3205425"/>
            <a:ext cx="25090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000" b="1" dirty="0" smtClean="0"/>
              <a:t>폭행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가해자가 </a:t>
            </a:r>
            <a:r>
              <a:rPr lang="ko-KR" altLang="en-US" sz="2000" b="1" dirty="0" err="1" smtClean="0"/>
              <a:t>있는경우</a:t>
            </a:r>
            <a:r>
              <a:rPr lang="en-US" altLang="ko-KR" sz="2000" b="1" dirty="0" smtClean="0"/>
              <a:t>)</a:t>
            </a:r>
          </a:p>
          <a:p>
            <a:pPr>
              <a:buFont typeface="Wingdings" pitchFamily="2" charset="2"/>
              <a:buChar char="ü"/>
            </a:pPr>
            <a:r>
              <a:rPr lang="ko-KR" altLang="en-US" sz="2000" b="1" dirty="0" smtClean="0"/>
              <a:t>산업재해</a:t>
            </a:r>
            <a:endParaRPr lang="en-US" altLang="ko-KR" sz="20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971600" y="5642084"/>
            <a:ext cx="282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 smtClean="0"/>
              <a:t>수급권자가</a:t>
            </a:r>
            <a:r>
              <a:rPr lang="ko-KR" altLang="en-US" sz="2800" b="1" dirty="0" smtClean="0"/>
              <a:t> 부담</a:t>
            </a:r>
            <a:endParaRPr lang="ko-KR" alt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08104" y="5499229"/>
            <a:ext cx="25603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가해자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고용주</a:t>
            </a:r>
            <a:endParaRPr lang="en-US" altLang="ko-KR" sz="2800" b="1" dirty="0" smtClean="0"/>
          </a:p>
          <a:p>
            <a:r>
              <a:rPr lang="ko-KR" altLang="en-US" sz="2800" b="1" dirty="0" smtClean="0"/>
              <a:t>부담</a:t>
            </a:r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동일성분 의약품 </a:t>
            </a:r>
            <a:r>
              <a:rPr lang="ko-KR" altLang="en-US" b="1" dirty="0" err="1" smtClean="0">
                <a:solidFill>
                  <a:schemeClr val="bg2">
                    <a:lumMod val="10000"/>
                  </a:schemeClr>
                </a:solidFill>
              </a:rPr>
              <a:t>중복투약자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2" name="그룹 1"/>
          <p:cNvGrpSpPr>
            <a:grpSpLocks/>
          </p:cNvGrpSpPr>
          <p:nvPr/>
        </p:nvGrpSpPr>
        <p:grpSpPr bwMode="auto">
          <a:xfrm>
            <a:off x="755576" y="1484784"/>
            <a:ext cx="7656512" cy="4360863"/>
            <a:chOff x="735013" y="1774553"/>
            <a:chExt cx="7656512" cy="4360970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735013" y="1774553"/>
              <a:ext cx="7656512" cy="4360970"/>
            </a:xfrm>
            <a:custGeom>
              <a:avLst/>
              <a:gdLst>
                <a:gd name="T0" fmla="*/ 2648 w 3804"/>
                <a:gd name="T1" fmla="*/ 2165 h 2165"/>
                <a:gd name="T2" fmla="*/ 2043 w 3804"/>
                <a:gd name="T3" fmla="*/ 1560 h 2165"/>
                <a:gd name="T4" fmla="*/ 2278 w 3804"/>
                <a:gd name="T5" fmla="*/ 1080 h 2165"/>
                <a:gd name="T6" fmla="*/ 2283 w 3804"/>
                <a:gd name="T7" fmla="*/ 1077 h 2165"/>
                <a:gd name="T8" fmla="*/ 2330 w 3804"/>
                <a:gd name="T9" fmla="*/ 893 h 2165"/>
                <a:gd name="T10" fmla="*/ 2270 w 3804"/>
                <a:gd name="T11" fmla="*/ 848 h 2165"/>
                <a:gd name="T12" fmla="*/ 2269 w 3804"/>
                <a:gd name="T13" fmla="*/ 848 h 2165"/>
                <a:gd name="T14" fmla="*/ 2245 w 3804"/>
                <a:gd name="T15" fmla="*/ 849 h 2165"/>
                <a:gd name="T16" fmla="*/ 1927 w 3804"/>
                <a:gd name="T17" fmla="*/ 705 h 2165"/>
                <a:gd name="T18" fmla="*/ 1925 w 3804"/>
                <a:gd name="T19" fmla="*/ 702 h 2165"/>
                <a:gd name="T20" fmla="*/ 1874 w 3804"/>
                <a:gd name="T21" fmla="*/ 678 h 2165"/>
                <a:gd name="T22" fmla="*/ 1802 w 3804"/>
                <a:gd name="T23" fmla="*/ 715 h 2165"/>
                <a:gd name="T24" fmla="*/ 1780 w 3804"/>
                <a:gd name="T25" fmla="*/ 813 h 2165"/>
                <a:gd name="T26" fmla="*/ 1781 w 3804"/>
                <a:gd name="T27" fmla="*/ 816 h 2165"/>
                <a:gd name="T28" fmla="*/ 1798 w 3804"/>
                <a:gd name="T29" fmla="*/ 990 h 2165"/>
                <a:gd name="T30" fmla="*/ 899 w 3804"/>
                <a:gd name="T31" fmla="*/ 1889 h 2165"/>
                <a:gd name="T32" fmla="*/ 0 w 3804"/>
                <a:gd name="T33" fmla="*/ 990 h 2165"/>
                <a:gd name="T34" fmla="*/ 899 w 3804"/>
                <a:gd name="T35" fmla="*/ 91 h 2165"/>
                <a:gd name="T36" fmla="*/ 1318 w 3804"/>
                <a:gd name="T37" fmla="*/ 194 h 2165"/>
                <a:gd name="T38" fmla="*/ 1632 w 3804"/>
                <a:gd name="T39" fmla="*/ 470 h 2165"/>
                <a:gd name="T40" fmla="*/ 1633 w 3804"/>
                <a:gd name="T41" fmla="*/ 471 h 2165"/>
                <a:gd name="T42" fmla="*/ 1753 w 3804"/>
                <a:gd name="T43" fmla="*/ 523 h 2165"/>
                <a:gd name="T44" fmla="*/ 1811 w 3804"/>
                <a:gd name="T45" fmla="*/ 505 h 2165"/>
                <a:gd name="T46" fmla="*/ 1823 w 3804"/>
                <a:gd name="T47" fmla="*/ 463 h 2165"/>
                <a:gd name="T48" fmla="*/ 1823 w 3804"/>
                <a:gd name="T49" fmla="*/ 459 h 2165"/>
                <a:gd name="T50" fmla="*/ 1821 w 3804"/>
                <a:gd name="T51" fmla="*/ 424 h 2165"/>
                <a:gd name="T52" fmla="*/ 2245 w 3804"/>
                <a:gd name="T53" fmla="*/ 0 h 2165"/>
                <a:gd name="T54" fmla="*/ 2670 w 3804"/>
                <a:gd name="T55" fmla="*/ 424 h 2165"/>
                <a:gd name="T56" fmla="*/ 2534 w 3804"/>
                <a:gd name="T57" fmla="*/ 735 h 2165"/>
                <a:gd name="T58" fmla="*/ 2532 w 3804"/>
                <a:gd name="T59" fmla="*/ 737 h 2165"/>
                <a:gd name="T60" fmla="*/ 2513 w 3804"/>
                <a:gd name="T61" fmla="*/ 865 h 2165"/>
                <a:gd name="T62" fmla="*/ 2648 w 3804"/>
                <a:gd name="T63" fmla="*/ 955 h 2165"/>
                <a:gd name="T64" fmla="*/ 2649 w 3804"/>
                <a:gd name="T65" fmla="*/ 955 h 2165"/>
                <a:gd name="T66" fmla="*/ 2925 w 3804"/>
                <a:gd name="T67" fmla="*/ 1022 h 2165"/>
                <a:gd name="T68" fmla="*/ 2926 w 3804"/>
                <a:gd name="T69" fmla="*/ 1022 h 2165"/>
                <a:gd name="T70" fmla="*/ 2986 w 3804"/>
                <a:gd name="T71" fmla="*/ 1034 h 2165"/>
                <a:gd name="T72" fmla="*/ 3163 w 3804"/>
                <a:gd name="T73" fmla="*/ 960 h 2165"/>
                <a:gd name="T74" fmla="*/ 3167 w 3804"/>
                <a:gd name="T75" fmla="*/ 898 h 2165"/>
                <a:gd name="T76" fmla="*/ 3131 w 3804"/>
                <a:gd name="T77" fmla="*/ 746 h 2165"/>
                <a:gd name="T78" fmla="*/ 3467 w 3804"/>
                <a:gd name="T79" fmla="*/ 409 h 2165"/>
                <a:gd name="T80" fmla="*/ 3804 w 3804"/>
                <a:gd name="T81" fmla="*/ 746 h 2165"/>
                <a:gd name="T82" fmla="*/ 3467 w 3804"/>
                <a:gd name="T83" fmla="*/ 1082 h 2165"/>
                <a:gd name="T84" fmla="*/ 3358 w 3804"/>
                <a:gd name="T85" fmla="*/ 1064 h 2165"/>
                <a:gd name="T86" fmla="*/ 3332 w 3804"/>
                <a:gd name="T87" fmla="*/ 1061 h 2165"/>
                <a:gd name="T88" fmla="*/ 3214 w 3804"/>
                <a:gd name="T89" fmla="*/ 1137 h 2165"/>
                <a:gd name="T90" fmla="*/ 3193 w 3804"/>
                <a:gd name="T91" fmla="*/ 1297 h 2165"/>
                <a:gd name="T92" fmla="*/ 3253 w 3804"/>
                <a:gd name="T93" fmla="*/ 1560 h 2165"/>
                <a:gd name="T94" fmla="*/ 2648 w 3804"/>
                <a:gd name="T95" fmla="*/ 2165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04" h="2165">
                  <a:moveTo>
                    <a:pt x="2648" y="2165"/>
                  </a:moveTo>
                  <a:cubicBezTo>
                    <a:pt x="2314" y="2165"/>
                    <a:pt x="2043" y="1893"/>
                    <a:pt x="2043" y="1560"/>
                  </a:cubicBezTo>
                  <a:cubicBezTo>
                    <a:pt x="2043" y="1369"/>
                    <a:pt x="2128" y="1194"/>
                    <a:pt x="2278" y="1080"/>
                  </a:cubicBezTo>
                  <a:cubicBezTo>
                    <a:pt x="2283" y="1077"/>
                    <a:pt x="2283" y="1077"/>
                    <a:pt x="2283" y="1077"/>
                  </a:cubicBezTo>
                  <a:cubicBezTo>
                    <a:pt x="2326" y="1045"/>
                    <a:pt x="2350" y="952"/>
                    <a:pt x="2330" y="893"/>
                  </a:cubicBezTo>
                  <a:cubicBezTo>
                    <a:pt x="2320" y="862"/>
                    <a:pt x="2301" y="848"/>
                    <a:pt x="2270" y="848"/>
                  </a:cubicBezTo>
                  <a:cubicBezTo>
                    <a:pt x="2269" y="848"/>
                    <a:pt x="2269" y="848"/>
                    <a:pt x="2269" y="848"/>
                  </a:cubicBezTo>
                  <a:cubicBezTo>
                    <a:pt x="2265" y="848"/>
                    <a:pt x="2253" y="849"/>
                    <a:pt x="2245" y="849"/>
                  </a:cubicBezTo>
                  <a:cubicBezTo>
                    <a:pt x="2124" y="849"/>
                    <a:pt x="2008" y="796"/>
                    <a:pt x="1927" y="705"/>
                  </a:cubicBezTo>
                  <a:cubicBezTo>
                    <a:pt x="1925" y="702"/>
                    <a:pt x="1925" y="702"/>
                    <a:pt x="1925" y="702"/>
                  </a:cubicBezTo>
                  <a:cubicBezTo>
                    <a:pt x="1910" y="686"/>
                    <a:pt x="1893" y="678"/>
                    <a:pt x="1874" y="678"/>
                  </a:cubicBezTo>
                  <a:cubicBezTo>
                    <a:pt x="1848" y="678"/>
                    <a:pt x="1821" y="692"/>
                    <a:pt x="1802" y="715"/>
                  </a:cubicBezTo>
                  <a:cubicBezTo>
                    <a:pt x="1781" y="741"/>
                    <a:pt x="1773" y="776"/>
                    <a:pt x="1780" y="813"/>
                  </a:cubicBezTo>
                  <a:cubicBezTo>
                    <a:pt x="1781" y="816"/>
                    <a:pt x="1781" y="816"/>
                    <a:pt x="1781" y="816"/>
                  </a:cubicBezTo>
                  <a:cubicBezTo>
                    <a:pt x="1792" y="873"/>
                    <a:pt x="1798" y="932"/>
                    <a:pt x="1798" y="990"/>
                  </a:cubicBezTo>
                  <a:cubicBezTo>
                    <a:pt x="1798" y="1486"/>
                    <a:pt x="1395" y="1889"/>
                    <a:pt x="899" y="1889"/>
                  </a:cubicBezTo>
                  <a:cubicBezTo>
                    <a:pt x="403" y="1889"/>
                    <a:pt x="0" y="1486"/>
                    <a:pt x="0" y="990"/>
                  </a:cubicBezTo>
                  <a:cubicBezTo>
                    <a:pt x="0" y="495"/>
                    <a:pt x="403" y="91"/>
                    <a:pt x="899" y="91"/>
                  </a:cubicBezTo>
                  <a:cubicBezTo>
                    <a:pt x="1045" y="91"/>
                    <a:pt x="1190" y="127"/>
                    <a:pt x="1318" y="194"/>
                  </a:cubicBezTo>
                  <a:cubicBezTo>
                    <a:pt x="1442" y="259"/>
                    <a:pt x="1550" y="355"/>
                    <a:pt x="1632" y="470"/>
                  </a:cubicBezTo>
                  <a:cubicBezTo>
                    <a:pt x="1633" y="471"/>
                    <a:pt x="1633" y="471"/>
                    <a:pt x="1633" y="471"/>
                  </a:cubicBezTo>
                  <a:cubicBezTo>
                    <a:pt x="1654" y="501"/>
                    <a:pt x="1705" y="523"/>
                    <a:pt x="1753" y="523"/>
                  </a:cubicBezTo>
                  <a:cubicBezTo>
                    <a:pt x="1779" y="523"/>
                    <a:pt x="1800" y="516"/>
                    <a:pt x="1811" y="505"/>
                  </a:cubicBezTo>
                  <a:cubicBezTo>
                    <a:pt x="1819" y="496"/>
                    <a:pt x="1823" y="482"/>
                    <a:pt x="1823" y="463"/>
                  </a:cubicBezTo>
                  <a:cubicBezTo>
                    <a:pt x="1823" y="459"/>
                    <a:pt x="1823" y="459"/>
                    <a:pt x="1823" y="459"/>
                  </a:cubicBezTo>
                  <a:cubicBezTo>
                    <a:pt x="1822" y="447"/>
                    <a:pt x="1821" y="435"/>
                    <a:pt x="1821" y="424"/>
                  </a:cubicBezTo>
                  <a:cubicBezTo>
                    <a:pt x="1821" y="190"/>
                    <a:pt x="2011" y="0"/>
                    <a:pt x="2245" y="0"/>
                  </a:cubicBezTo>
                  <a:cubicBezTo>
                    <a:pt x="2479" y="0"/>
                    <a:pt x="2670" y="190"/>
                    <a:pt x="2670" y="424"/>
                  </a:cubicBezTo>
                  <a:cubicBezTo>
                    <a:pt x="2670" y="544"/>
                    <a:pt x="2622" y="655"/>
                    <a:pt x="2534" y="735"/>
                  </a:cubicBezTo>
                  <a:cubicBezTo>
                    <a:pt x="2532" y="737"/>
                    <a:pt x="2532" y="737"/>
                    <a:pt x="2532" y="737"/>
                  </a:cubicBezTo>
                  <a:cubicBezTo>
                    <a:pt x="2501" y="767"/>
                    <a:pt x="2494" y="817"/>
                    <a:pt x="2513" y="865"/>
                  </a:cubicBezTo>
                  <a:cubicBezTo>
                    <a:pt x="2536" y="921"/>
                    <a:pt x="2586" y="955"/>
                    <a:pt x="2648" y="955"/>
                  </a:cubicBezTo>
                  <a:cubicBezTo>
                    <a:pt x="2649" y="955"/>
                    <a:pt x="2649" y="955"/>
                    <a:pt x="2649" y="955"/>
                  </a:cubicBezTo>
                  <a:cubicBezTo>
                    <a:pt x="2746" y="955"/>
                    <a:pt x="2839" y="977"/>
                    <a:pt x="2925" y="1022"/>
                  </a:cubicBezTo>
                  <a:cubicBezTo>
                    <a:pt x="2926" y="1022"/>
                    <a:pt x="2926" y="1022"/>
                    <a:pt x="2926" y="1022"/>
                  </a:cubicBezTo>
                  <a:cubicBezTo>
                    <a:pt x="2940" y="1030"/>
                    <a:pt x="2962" y="1034"/>
                    <a:pt x="2986" y="1034"/>
                  </a:cubicBezTo>
                  <a:cubicBezTo>
                    <a:pt x="3058" y="1034"/>
                    <a:pt x="3135" y="1001"/>
                    <a:pt x="3163" y="960"/>
                  </a:cubicBezTo>
                  <a:cubicBezTo>
                    <a:pt x="3175" y="941"/>
                    <a:pt x="3177" y="922"/>
                    <a:pt x="3167" y="898"/>
                  </a:cubicBezTo>
                  <a:cubicBezTo>
                    <a:pt x="3143" y="851"/>
                    <a:pt x="3131" y="800"/>
                    <a:pt x="3131" y="746"/>
                  </a:cubicBezTo>
                  <a:cubicBezTo>
                    <a:pt x="3131" y="560"/>
                    <a:pt x="3282" y="409"/>
                    <a:pt x="3467" y="409"/>
                  </a:cubicBezTo>
                  <a:cubicBezTo>
                    <a:pt x="3653" y="409"/>
                    <a:pt x="3804" y="560"/>
                    <a:pt x="3804" y="746"/>
                  </a:cubicBezTo>
                  <a:cubicBezTo>
                    <a:pt x="3804" y="931"/>
                    <a:pt x="3653" y="1082"/>
                    <a:pt x="3467" y="1082"/>
                  </a:cubicBezTo>
                  <a:cubicBezTo>
                    <a:pt x="3429" y="1082"/>
                    <a:pt x="3393" y="1076"/>
                    <a:pt x="3358" y="1064"/>
                  </a:cubicBezTo>
                  <a:cubicBezTo>
                    <a:pt x="3349" y="1062"/>
                    <a:pt x="3341" y="1061"/>
                    <a:pt x="3332" y="1061"/>
                  </a:cubicBezTo>
                  <a:cubicBezTo>
                    <a:pt x="3290" y="1061"/>
                    <a:pt x="3245" y="1090"/>
                    <a:pt x="3214" y="1137"/>
                  </a:cubicBezTo>
                  <a:cubicBezTo>
                    <a:pt x="3180" y="1189"/>
                    <a:pt x="3172" y="1248"/>
                    <a:pt x="3193" y="1297"/>
                  </a:cubicBezTo>
                  <a:cubicBezTo>
                    <a:pt x="3232" y="1379"/>
                    <a:pt x="3253" y="1468"/>
                    <a:pt x="3253" y="1560"/>
                  </a:cubicBezTo>
                  <a:cubicBezTo>
                    <a:pt x="3253" y="1893"/>
                    <a:pt x="2981" y="2165"/>
                    <a:pt x="2648" y="2165"/>
                  </a:cubicBezTo>
                  <a:close/>
                </a:path>
              </a:pathLst>
            </a:cu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outerShdw blurRad="127000" dist="25400" dir="5400000" algn="ctr" rotWithShape="0">
                <a:prstClr val="black">
                  <a:alpha val="3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3933825" y="2693739"/>
              <a:ext cx="762000" cy="742968"/>
            </a:xfrm>
            <a:custGeom>
              <a:avLst/>
              <a:gdLst>
                <a:gd name="T0" fmla="*/ 0 w 379"/>
                <a:gd name="T1" fmla="*/ 47 h 369"/>
                <a:gd name="T2" fmla="*/ 288 w 379"/>
                <a:gd name="T3" fmla="*/ 0 h 369"/>
                <a:gd name="T4" fmla="*/ 379 w 379"/>
                <a:gd name="T5" fmla="*/ 212 h 369"/>
                <a:gd name="T6" fmla="*/ 138 w 379"/>
                <a:gd name="T7" fmla="*/ 369 h 369"/>
                <a:gd name="T8" fmla="*/ 0 w 379"/>
                <a:gd name="T9" fmla="*/ 47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69">
                  <a:moveTo>
                    <a:pt x="0" y="47"/>
                  </a:moveTo>
                  <a:cubicBezTo>
                    <a:pt x="67" y="142"/>
                    <a:pt x="295" y="160"/>
                    <a:pt x="288" y="0"/>
                  </a:cubicBezTo>
                  <a:cubicBezTo>
                    <a:pt x="379" y="212"/>
                    <a:pt x="379" y="212"/>
                    <a:pt x="379" y="212"/>
                  </a:cubicBezTo>
                  <a:cubicBezTo>
                    <a:pt x="287" y="109"/>
                    <a:pt x="106" y="208"/>
                    <a:pt x="138" y="369"/>
                  </a:cubicBezTo>
                  <a:lnTo>
                    <a:pt x="0" y="47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5E9436"/>
                </a:gs>
                <a:gs pos="50000">
                  <a:srgbClr val="A5D773"/>
                </a:gs>
                <a:gs pos="100000">
                  <a:srgbClr val="5E9436"/>
                </a:gs>
              </a:gsLst>
              <a:lin ang="9600000" scaled="0"/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5297488" y="3179525"/>
              <a:ext cx="766762" cy="852508"/>
            </a:xfrm>
            <a:custGeom>
              <a:avLst/>
              <a:gdLst>
                <a:gd name="T0" fmla="*/ 381 w 381"/>
                <a:gd name="T1" fmla="*/ 312 h 424"/>
                <a:gd name="T2" fmla="*/ 228 w 381"/>
                <a:gd name="T3" fmla="*/ 0 h 424"/>
                <a:gd name="T4" fmla="*/ 0 w 381"/>
                <a:gd name="T5" fmla="*/ 96 h 424"/>
                <a:gd name="T6" fmla="*/ 47 w 381"/>
                <a:gd name="T7" fmla="*/ 424 h 424"/>
                <a:gd name="T8" fmla="*/ 381 w 381"/>
                <a:gd name="T9" fmla="*/ 3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424">
                  <a:moveTo>
                    <a:pt x="381" y="312"/>
                  </a:moveTo>
                  <a:cubicBezTo>
                    <a:pt x="199" y="312"/>
                    <a:pt x="126" y="99"/>
                    <a:pt x="228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68" y="94"/>
                    <a:pt x="148" y="350"/>
                    <a:pt x="47" y="424"/>
                  </a:cubicBezTo>
                  <a:lnTo>
                    <a:pt x="381" y="312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5E9436"/>
                </a:gs>
                <a:gs pos="50000">
                  <a:srgbClr val="A5D773"/>
                </a:gs>
                <a:gs pos="100000">
                  <a:srgbClr val="5E9436"/>
                </a:gs>
              </a:gsLst>
              <a:lin ang="4800000" scaled="0"/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Freeform 9"/>
            <p:cNvSpPr>
              <a:spLocks/>
            </p:cNvSpPr>
            <p:nvPr/>
          </p:nvSpPr>
          <p:spPr bwMode="auto">
            <a:xfrm>
              <a:off x="6573838" y="3538309"/>
              <a:ext cx="950912" cy="895372"/>
            </a:xfrm>
            <a:custGeom>
              <a:avLst/>
              <a:gdLst>
                <a:gd name="T0" fmla="*/ 0 w 472"/>
                <a:gd name="T1" fmla="*/ 195 h 444"/>
                <a:gd name="T2" fmla="*/ 316 w 472"/>
                <a:gd name="T3" fmla="*/ 0 h 444"/>
                <a:gd name="T4" fmla="*/ 472 w 472"/>
                <a:gd name="T5" fmla="*/ 136 h 444"/>
                <a:gd name="T6" fmla="*/ 242 w 472"/>
                <a:gd name="T7" fmla="*/ 444 h 444"/>
                <a:gd name="T8" fmla="*/ 0 w 472"/>
                <a:gd name="T9" fmla="*/ 19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444">
                  <a:moveTo>
                    <a:pt x="0" y="195"/>
                  </a:moveTo>
                  <a:cubicBezTo>
                    <a:pt x="110" y="253"/>
                    <a:pt x="385" y="164"/>
                    <a:pt x="316" y="0"/>
                  </a:cubicBezTo>
                  <a:cubicBezTo>
                    <a:pt x="472" y="136"/>
                    <a:pt x="472" y="136"/>
                    <a:pt x="472" y="136"/>
                  </a:cubicBezTo>
                  <a:cubicBezTo>
                    <a:pt x="325" y="94"/>
                    <a:pt x="176" y="291"/>
                    <a:pt x="242" y="444"/>
                  </a:cubicBezTo>
                  <a:lnTo>
                    <a:pt x="0" y="195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5E9436"/>
                </a:gs>
                <a:gs pos="50000">
                  <a:srgbClr val="A5D773"/>
                </a:gs>
                <a:gs pos="100000">
                  <a:srgbClr val="5E9436"/>
                </a:gs>
              </a:gsLst>
              <a:lin ang="7200000" scaled="0"/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8" name="Oval 11"/>
            <p:cNvSpPr>
              <a:spLocks noChangeArrowheads="1"/>
            </p:cNvSpPr>
            <p:nvPr/>
          </p:nvSpPr>
          <p:spPr bwMode="auto">
            <a:xfrm>
              <a:off x="843616" y="2068529"/>
              <a:ext cx="3400397" cy="3402268"/>
            </a:xfrm>
            <a:prstGeom prst="ellipse">
              <a:avLst/>
            </a:prstGeom>
            <a:gradFill flip="none" rotWithShape="1">
              <a:gsLst>
                <a:gs pos="0">
                  <a:srgbClr val="A5D773"/>
                </a:gs>
                <a:gs pos="10000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9" name="Freeform 12"/>
            <p:cNvSpPr>
              <a:spLocks noEditPoints="1"/>
            </p:cNvSpPr>
            <p:nvPr/>
          </p:nvSpPr>
          <p:spPr bwMode="auto">
            <a:xfrm>
              <a:off x="843616" y="2068529"/>
              <a:ext cx="3400397" cy="3402268"/>
            </a:xfrm>
            <a:custGeom>
              <a:avLst/>
              <a:gdLst>
                <a:gd name="T0" fmla="*/ 845 w 1689"/>
                <a:gd name="T1" fmla="*/ 0 h 1689"/>
                <a:gd name="T2" fmla="*/ 0 w 1689"/>
                <a:gd name="T3" fmla="*/ 844 h 1689"/>
                <a:gd name="T4" fmla="*/ 845 w 1689"/>
                <a:gd name="T5" fmla="*/ 1689 h 1689"/>
                <a:gd name="T6" fmla="*/ 1689 w 1689"/>
                <a:gd name="T7" fmla="*/ 844 h 1689"/>
                <a:gd name="T8" fmla="*/ 845 w 1689"/>
                <a:gd name="T9" fmla="*/ 0 h 1689"/>
                <a:gd name="T10" fmla="*/ 845 w 1689"/>
                <a:gd name="T11" fmla="*/ 1605 h 1689"/>
                <a:gd name="T12" fmla="*/ 84 w 1689"/>
                <a:gd name="T13" fmla="*/ 844 h 1689"/>
                <a:gd name="T14" fmla="*/ 845 w 1689"/>
                <a:gd name="T15" fmla="*/ 84 h 1689"/>
                <a:gd name="T16" fmla="*/ 1605 w 1689"/>
                <a:gd name="T17" fmla="*/ 844 h 1689"/>
                <a:gd name="T18" fmla="*/ 845 w 1689"/>
                <a:gd name="T19" fmla="*/ 1605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9" h="1689">
                  <a:moveTo>
                    <a:pt x="845" y="0"/>
                  </a:moveTo>
                  <a:cubicBezTo>
                    <a:pt x="378" y="0"/>
                    <a:pt x="0" y="378"/>
                    <a:pt x="0" y="844"/>
                  </a:cubicBezTo>
                  <a:cubicBezTo>
                    <a:pt x="0" y="1311"/>
                    <a:pt x="378" y="1689"/>
                    <a:pt x="845" y="1689"/>
                  </a:cubicBezTo>
                  <a:cubicBezTo>
                    <a:pt x="1311" y="1689"/>
                    <a:pt x="1689" y="1311"/>
                    <a:pt x="1689" y="844"/>
                  </a:cubicBezTo>
                  <a:cubicBezTo>
                    <a:pt x="1689" y="378"/>
                    <a:pt x="1311" y="0"/>
                    <a:pt x="845" y="0"/>
                  </a:cubicBezTo>
                  <a:close/>
                  <a:moveTo>
                    <a:pt x="845" y="1605"/>
                  </a:moveTo>
                  <a:cubicBezTo>
                    <a:pt x="425" y="1605"/>
                    <a:pt x="84" y="1264"/>
                    <a:pt x="84" y="844"/>
                  </a:cubicBezTo>
                  <a:cubicBezTo>
                    <a:pt x="84" y="424"/>
                    <a:pt x="425" y="84"/>
                    <a:pt x="845" y="84"/>
                  </a:cubicBezTo>
                  <a:cubicBezTo>
                    <a:pt x="1265" y="84"/>
                    <a:pt x="1605" y="424"/>
                    <a:pt x="1605" y="844"/>
                  </a:cubicBezTo>
                  <a:cubicBezTo>
                    <a:pt x="1605" y="1264"/>
                    <a:pt x="1265" y="1605"/>
                    <a:pt x="845" y="160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A5D773"/>
                </a:gs>
                <a:gs pos="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50" name="Oval 13"/>
            <p:cNvSpPr>
              <a:spLocks noChangeArrowheads="1"/>
            </p:cNvSpPr>
            <p:nvPr/>
          </p:nvSpPr>
          <p:spPr bwMode="auto">
            <a:xfrm>
              <a:off x="1187450" y="2412744"/>
              <a:ext cx="2711450" cy="2713105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51" name="Oval 15"/>
            <p:cNvSpPr>
              <a:spLocks noChangeArrowheads="1"/>
            </p:cNvSpPr>
            <p:nvPr/>
          </p:nvSpPr>
          <p:spPr bwMode="auto">
            <a:xfrm>
              <a:off x="4955550" y="3806177"/>
              <a:ext cx="2217000" cy="2218870"/>
            </a:xfrm>
            <a:prstGeom prst="ellipse">
              <a:avLst/>
            </a:prstGeom>
            <a:gradFill flip="none" rotWithShape="1">
              <a:gsLst>
                <a:gs pos="0">
                  <a:srgbClr val="A5D773"/>
                </a:gs>
                <a:gs pos="10000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2" name="Freeform 16"/>
            <p:cNvSpPr>
              <a:spLocks noEditPoints="1"/>
            </p:cNvSpPr>
            <p:nvPr/>
          </p:nvSpPr>
          <p:spPr bwMode="auto">
            <a:xfrm>
              <a:off x="4955550" y="3806177"/>
              <a:ext cx="2217000" cy="2218870"/>
            </a:xfrm>
            <a:custGeom>
              <a:avLst/>
              <a:gdLst>
                <a:gd name="T0" fmla="*/ 551 w 1101"/>
                <a:gd name="T1" fmla="*/ 0 h 1101"/>
                <a:gd name="T2" fmla="*/ 0 w 1101"/>
                <a:gd name="T3" fmla="*/ 551 h 1101"/>
                <a:gd name="T4" fmla="*/ 551 w 1101"/>
                <a:gd name="T5" fmla="*/ 1101 h 1101"/>
                <a:gd name="T6" fmla="*/ 1101 w 1101"/>
                <a:gd name="T7" fmla="*/ 551 h 1101"/>
                <a:gd name="T8" fmla="*/ 551 w 1101"/>
                <a:gd name="T9" fmla="*/ 0 h 1101"/>
                <a:gd name="T10" fmla="*/ 551 w 1101"/>
                <a:gd name="T11" fmla="*/ 1043 h 1101"/>
                <a:gd name="T12" fmla="*/ 58 w 1101"/>
                <a:gd name="T13" fmla="*/ 551 h 1101"/>
                <a:gd name="T14" fmla="*/ 551 w 1101"/>
                <a:gd name="T15" fmla="*/ 59 h 1101"/>
                <a:gd name="T16" fmla="*/ 1043 w 1101"/>
                <a:gd name="T17" fmla="*/ 551 h 1101"/>
                <a:gd name="T18" fmla="*/ 551 w 1101"/>
                <a:gd name="T19" fmla="*/ 1043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1" h="1101">
                  <a:moveTo>
                    <a:pt x="551" y="0"/>
                  </a:moveTo>
                  <a:cubicBezTo>
                    <a:pt x="247" y="0"/>
                    <a:pt x="0" y="247"/>
                    <a:pt x="0" y="551"/>
                  </a:cubicBezTo>
                  <a:cubicBezTo>
                    <a:pt x="0" y="855"/>
                    <a:pt x="247" y="1101"/>
                    <a:pt x="551" y="1101"/>
                  </a:cubicBezTo>
                  <a:cubicBezTo>
                    <a:pt x="855" y="1101"/>
                    <a:pt x="1101" y="855"/>
                    <a:pt x="1101" y="551"/>
                  </a:cubicBezTo>
                  <a:cubicBezTo>
                    <a:pt x="1101" y="247"/>
                    <a:pt x="855" y="0"/>
                    <a:pt x="551" y="0"/>
                  </a:cubicBezTo>
                  <a:close/>
                  <a:moveTo>
                    <a:pt x="551" y="1043"/>
                  </a:moveTo>
                  <a:cubicBezTo>
                    <a:pt x="279" y="1043"/>
                    <a:pt x="58" y="822"/>
                    <a:pt x="58" y="551"/>
                  </a:cubicBezTo>
                  <a:cubicBezTo>
                    <a:pt x="58" y="279"/>
                    <a:pt x="279" y="59"/>
                    <a:pt x="551" y="59"/>
                  </a:cubicBezTo>
                  <a:cubicBezTo>
                    <a:pt x="822" y="59"/>
                    <a:pt x="1043" y="279"/>
                    <a:pt x="1043" y="551"/>
                  </a:cubicBezTo>
                  <a:cubicBezTo>
                    <a:pt x="1043" y="822"/>
                    <a:pt x="822" y="1043"/>
                    <a:pt x="551" y="104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A5D773"/>
                </a:gs>
                <a:gs pos="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3" name="Oval 17"/>
            <p:cNvSpPr>
              <a:spLocks noChangeArrowheads="1"/>
            </p:cNvSpPr>
            <p:nvPr/>
          </p:nvSpPr>
          <p:spPr bwMode="auto">
            <a:xfrm>
              <a:off x="5213350" y="4063784"/>
              <a:ext cx="1700213" cy="1703430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54" name="Oval 19"/>
            <p:cNvSpPr>
              <a:spLocks noChangeArrowheads="1"/>
            </p:cNvSpPr>
            <p:nvPr/>
          </p:nvSpPr>
          <p:spPr bwMode="auto">
            <a:xfrm>
              <a:off x="4511776" y="1883155"/>
              <a:ext cx="1486738" cy="1490482"/>
            </a:xfrm>
            <a:prstGeom prst="ellipse">
              <a:avLst/>
            </a:prstGeom>
            <a:gradFill flip="none" rotWithShape="1">
              <a:gsLst>
                <a:gs pos="0">
                  <a:srgbClr val="A5D773"/>
                </a:gs>
                <a:gs pos="10000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auto">
            <a:xfrm>
              <a:off x="4511776" y="1883155"/>
              <a:ext cx="1486738" cy="1490482"/>
            </a:xfrm>
            <a:custGeom>
              <a:avLst/>
              <a:gdLst>
                <a:gd name="T0" fmla="*/ 369 w 739"/>
                <a:gd name="T1" fmla="*/ 0 h 740"/>
                <a:gd name="T2" fmla="*/ 0 w 739"/>
                <a:gd name="T3" fmla="*/ 370 h 740"/>
                <a:gd name="T4" fmla="*/ 369 w 739"/>
                <a:gd name="T5" fmla="*/ 740 h 740"/>
                <a:gd name="T6" fmla="*/ 739 w 739"/>
                <a:gd name="T7" fmla="*/ 370 h 740"/>
                <a:gd name="T8" fmla="*/ 369 w 739"/>
                <a:gd name="T9" fmla="*/ 0 h 740"/>
                <a:gd name="T10" fmla="*/ 369 w 739"/>
                <a:gd name="T11" fmla="*/ 706 h 740"/>
                <a:gd name="T12" fmla="*/ 34 w 739"/>
                <a:gd name="T13" fmla="*/ 370 h 740"/>
                <a:gd name="T14" fmla="*/ 369 w 739"/>
                <a:gd name="T15" fmla="*/ 35 h 740"/>
                <a:gd name="T16" fmla="*/ 705 w 739"/>
                <a:gd name="T17" fmla="*/ 370 h 740"/>
                <a:gd name="T18" fmla="*/ 369 w 739"/>
                <a:gd name="T19" fmla="*/ 706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740">
                  <a:moveTo>
                    <a:pt x="369" y="0"/>
                  </a:moveTo>
                  <a:cubicBezTo>
                    <a:pt x="165" y="0"/>
                    <a:pt x="0" y="166"/>
                    <a:pt x="0" y="370"/>
                  </a:cubicBezTo>
                  <a:cubicBezTo>
                    <a:pt x="0" y="574"/>
                    <a:pt x="165" y="740"/>
                    <a:pt x="369" y="740"/>
                  </a:cubicBezTo>
                  <a:cubicBezTo>
                    <a:pt x="574" y="740"/>
                    <a:pt x="739" y="574"/>
                    <a:pt x="739" y="370"/>
                  </a:cubicBezTo>
                  <a:cubicBezTo>
                    <a:pt x="739" y="166"/>
                    <a:pt x="574" y="0"/>
                    <a:pt x="369" y="0"/>
                  </a:cubicBezTo>
                  <a:close/>
                  <a:moveTo>
                    <a:pt x="369" y="706"/>
                  </a:moveTo>
                  <a:cubicBezTo>
                    <a:pt x="184" y="706"/>
                    <a:pt x="34" y="556"/>
                    <a:pt x="34" y="370"/>
                  </a:cubicBezTo>
                  <a:cubicBezTo>
                    <a:pt x="34" y="185"/>
                    <a:pt x="184" y="35"/>
                    <a:pt x="369" y="35"/>
                  </a:cubicBezTo>
                  <a:cubicBezTo>
                    <a:pt x="555" y="35"/>
                    <a:pt x="705" y="185"/>
                    <a:pt x="705" y="370"/>
                  </a:cubicBezTo>
                  <a:cubicBezTo>
                    <a:pt x="705" y="556"/>
                    <a:pt x="555" y="706"/>
                    <a:pt x="369" y="70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A5D773"/>
                </a:gs>
                <a:gs pos="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6" name="Oval 21"/>
            <p:cNvSpPr>
              <a:spLocks noChangeArrowheads="1"/>
            </p:cNvSpPr>
            <p:nvPr/>
          </p:nvSpPr>
          <p:spPr bwMode="auto">
            <a:xfrm>
              <a:off x="4684713" y="2057135"/>
              <a:ext cx="1139825" cy="1144616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57" name="Oval 23"/>
            <p:cNvSpPr>
              <a:spLocks noChangeArrowheads="1"/>
            </p:cNvSpPr>
            <p:nvPr/>
          </p:nvSpPr>
          <p:spPr bwMode="auto">
            <a:xfrm>
              <a:off x="7146335" y="2707041"/>
              <a:ext cx="1136587" cy="1138459"/>
            </a:xfrm>
            <a:prstGeom prst="ellipse">
              <a:avLst/>
            </a:prstGeom>
            <a:gradFill flip="none" rotWithShape="1">
              <a:gsLst>
                <a:gs pos="0">
                  <a:srgbClr val="A5D773"/>
                </a:gs>
                <a:gs pos="10000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8" name="Freeform 24"/>
            <p:cNvSpPr>
              <a:spLocks noEditPoints="1"/>
            </p:cNvSpPr>
            <p:nvPr/>
          </p:nvSpPr>
          <p:spPr bwMode="auto">
            <a:xfrm>
              <a:off x="7146335" y="2707041"/>
              <a:ext cx="1136587" cy="1138459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283 h 565"/>
                <a:gd name="T4" fmla="*/ 282 w 565"/>
                <a:gd name="T5" fmla="*/ 565 h 565"/>
                <a:gd name="T6" fmla="*/ 565 w 565"/>
                <a:gd name="T7" fmla="*/ 283 h 565"/>
                <a:gd name="T8" fmla="*/ 282 w 565"/>
                <a:gd name="T9" fmla="*/ 0 h 565"/>
                <a:gd name="T10" fmla="*/ 282 w 565"/>
                <a:gd name="T11" fmla="*/ 535 h 565"/>
                <a:gd name="T12" fmla="*/ 30 w 565"/>
                <a:gd name="T13" fmla="*/ 283 h 565"/>
                <a:gd name="T14" fmla="*/ 282 w 565"/>
                <a:gd name="T15" fmla="*/ 30 h 565"/>
                <a:gd name="T16" fmla="*/ 535 w 565"/>
                <a:gd name="T17" fmla="*/ 283 h 565"/>
                <a:gd name="T18" fmla="*/ 282 w 565"/>
                <a:gd name="T19" fmla="*/ 53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438"/>
                    <a:pt x="126" y="565"/>
                    <a:pt x="282" y="565"/>
                  </a:cubicBezTo>
                  <a:cubicBezTo>
                    <a:pt x="438" y="565"/>
                    <a:pt x="565" y="438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  <a:moveTo>
                    <a:pt x="282" y="535"/>
                  </a:moveTo>
                  <a:cubicBezTo>
                    <a:pt x="143" y="535"/>
                    <a:pt x="30" y="422"/>
                    <a:pt x="30" y="283"/>
                  </a:cubicBezTo>
                  <a:cubicBezTo>
                    <a:pt x="30" y="143"/>
                    <a:pt x="143" y="30"/>
                    <a:pt x="282" y="30"/>
                  </a:cubicBezTo>
                  <a:cubicBezTo>
                    <a:pt x="422" y="30"/>
                    <a:pt x="535" y="143"/>
                    <a:pt x="535" y="283"/>
                  </a:cubicBezTo>
                  <a:cubicBezTo>
                    <a:pt x="535" y="422"/>
                    <a:pt x="422" y="535"/>
                    <a:pt x="282" y="53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A5D773"/>
                </a:gs>
                <a:gs pos="0">
                  <a:srgbClr val="5E9436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9" name="Oval 25"/>
            <p:cNvSpPr>
              <a:spLocks noChangeArrowheads="1"/>
            </p:cNvSpPr>
            <p:nvPr/>
          </p:nvSpPr>
          <p:spPr bwMode="auto">
            <a:xfrm>
              <a:off x="7277100" y="2839792"/>
              <a:ext cx="873125" cy="873146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3" name="Oval 13"/>
            <p:cNvSpPr>
              <a:spLocks noChangeArrowheads="1"/>
            </p:cNvSpPr>
            <p:nvPr/>
          </p:nvSpPr>
          <p:spPr bwMode="auto">
            <a:xfrm>
              <a:off x="1188149" y="2413063"/>
              <a:ext cx="2711330" cy="2713201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innerShdw blurRad="127000">
                <a:prstClr val="black">
                  <a:alpha val="75000"/>
                </a:prstClr>
              </a:inn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+mn-lt"/>
                <a:ea typeface="+mn-ea"/>
              </a:endParaRPr>
            </a:p>
          </p:txBody>
        </p:sp>
        <p:sp>
          <p:nvSpPr>
            <p:cNvPr id="85" name="Oval 17"/>
            <p:cNvSpPr>
              <a:spLocks noChangeArrowheads="1"/>
            </p:cNvSpPr>
            <p:nvPr/>
          </p:nvSpPr>
          <p:spPr bwMode="auto">
            <a:xfrm>
              <a:off x="5213951" y="4064577"/>
              <a:ext cx="1700198" cy="1702070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innerShdw blurRad="127000">
                <a:prstClr val="black">
                  <a:alpha val="40000"/>
                </a:prstClr>
              </a:inn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6" name="Oval 21"/>
            <p:cNvSpPr>
              <a:spLocks noChangeArrowheads="1"/>
            </p:cNvSpPr>
            <p:nvPr/>
          </p:nvSpPr>
          <p:spPr bwMode="auto">
            <a:xfrm>
              <a:off x="4684044" y="2057294"/>
              <a:ext cx="1140332" cy="1144076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innerShdw blurRad="127000">
                <a:prstClr val="black">
                  <a:alpha val="40000"/>
                </a:prstClr>
              </a:inn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7" name="Oval 25"/>
            <p:cNvSpPr>
              <a:spLocks noChangeArrowheads="1"/>
            </p:cNvSpPr>
            <p:nvPr/>
          </p:nvSpPr>
          <p:spPr bwMode="auto">
            <a:xfrm>
              <a:off x="7277407" y="2839985"/>
              <a:ext cx="872569" cy="872568"/>
            </a:xfrm>
            <a:prstGeom prst="ellipse">
              <a:avLst/>
            </a:prstGeom>
            <a:solidFill>
              <a:srgbClr val="FFFFFF"/>
            </a:solidFill>
            <a:ln w="4" cap="flat">
              <a:noFill/>
              <a:prstDash val="solid"/>
              <a:miter lim="800000"/>
              <a:headEnd/>
              <a:tailEnd/>
            </a:ln>
            <a:effectLst>
              <a:innerShdw blurRad="127000">
                <a:prstClr val="black">
                  <a:alpha val="40000"/>
                </a:prstClr>
              </a:inn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</p:grpSp>
      <p:pic>
        <p:nvPicPr>
          <p:cNvPr id="25606" name="Picture 6" descr="C:\Users\editphoto\Desktop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05064"/>
            <a:ext cx="201622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7" descr="C:\Users\editphoto\Desktop\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564904"/>
            <a:ext cx="951396" cy="62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C:\Users\editphoto\Desktop\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1008112" cy="95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9" descr="C:\Users\editphoto\Desktop\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0888"/>
            <a:ext cx="136815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직사각형 59"/>
          <p:cNvSpPr/>
          <p:nvPr/>
        </p:nvSpPr>
        <p:spPr>
          <a:xfrm>
            <a:off x="467544" y="5805264"/>
            <a:ext cx="79208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kumimoji="0"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둘 이상의 병원을 방문하여 동일한 질병으로</a:t>
            </a:r>
            <a:endParaRPr kumimoji="0" lang="en-US" altLang="ko-KR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>
              <a:spcBef>
                <a:spcPct val="50000"/>
              </a:spcBef>
              <a:defRPr/>
            </a:pPr>
            <a:r>
              <a:rPr kumimoji="0"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동일성분 의약품을 </a:t>
            </a:r>
            <a:r>
              <a:rPr kumimoji="0"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r>
              <a:rPr kumimoji="0"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개월 동안 </a:t>
            </a:r>
            <a:r>
              <a:rPr kumimoji="0"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215</a:t>
            </a:r>
            <a:r>
              <a:rPr kumimoji="0"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일 이상 처방</a:t>
            </a:r>
            <a:r>
              <a:rPr kumimoji="0"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조제 받은 경우</a:t>
            </a:r>
            <a:r>
              <a:rPr kumimoji="0"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1763688" y="3717032"/>
            <a:ext cx="1872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약제 비 전액 </a:t>
            </a:r>
            <a:endParaRPr kumimoji="0" lang="en-US" altLang="ko-KR" sz="2000" b="1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본인부담</a:t>
            </a:r>
            <a:endParaRPr kumimoji="0" lang="en-US" altLang="ko-KR" sz="2000" b="1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0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누적관리</a:t>
            </a:r>
            <a:r>
              <a:rPr kumimoji="0" lang="en-US" altLang="ko-KR" sz="20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20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5877272"/>
            <a:ext cx="1905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55004"/>
            <a:ext cx="9144000" cy="1113755"/>
          </a:xfrm>
        </p:spPr>
        <p:txBody>
          <a:bodyPr>
            <a:normAutofit/>
          </a:bodyPr>
          <a:lstStyle/>
          <a:p>
            <a:r>
              <a:rPr lang="ko-KR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경증질환으로 대형병원 </a:t>
            </a:r>
            <a:r>
              <a:rPr lang="ko-KR" altLang="en-US" sz="3200" b="1" dirty="0" err="1" smtClean="0">
                <a:solidFill>
                  <a:schemeClr val="bg2">
                    <a:lumMod val="10000"/>
                  </a:schemeClr>
                </a:solidFill>
              </a:rPr>
              <a:t>이용시</a:t>
            </a:r>
            <a:r>
              <a:rPr lang="ko-KR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 약값 </a:t>
            </a:r>
            <a:r>
              <a:rPr lang="ko-KR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본인부담</a:t>
            </a:r>
            <a:endParaRPr lang="ko-KR" altLang="en-US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0" name="다이어그램 9"/>
          <p:cNvGraphicFramePr/>
          <p:nvPr/>
        </p:nvGraphicFramePr>
        <p:xfrm>
          <a:off x="755576" y="1556792"/>
          <a:ext cx="7080448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상해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골절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화상 등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</a:rPr>
              <a:t>)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요인 조사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611560" y="1844824"/>
            <a:ext cx="3671888" cy="720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BB6CF"/>
              </a:gs>
              <a:gs pos="100000">
                <a:srgbClr val="1B546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ko-KR" altLang="en-US" b="0" i="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본인의 고의 또는 </a:t>
            </a:r>
            <a:r>
              <a:rPr kumimoji="0" lang="ko-KR" altLang="en-US" b="0" i="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중대한과실</a:t>
            </a:r>
            <a:endParaRPr kumimoji="0" lang="en-US" altLang="ko-KR" b="0" i="0" dirty="0" smtClean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eaLnBrk="0" latinLnBrk="0" hangingPunct="0">
              <a:defRPr/>
            </a:pPr>
            <a:r>
              <a:rPr kumimoji="0"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부당이득 금 징수</a:t>
            </a:r>
            <a:endParaRPr kumimoji="0" lang="en-US" altLang="ko-KR" b="0" i="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gray">
          <a:xfrm>
            <a:off x="755576" y="2780928"/>
            <a:ext cx="3349625" cy="2088232"/>
          </a:xfrm>
          <a:prstGeom prst="roundRect">
            <a:avLst>
              <a:gd name="adj" fmla="val 4690"/>
            </a:avLst>
          </a:prstGeom>
          <a:gradFill rotWithShape="1">
            <a:gsLst>
              <a:gs pos="0">
                <a:srgbClr val="3BB6CF"/>
              </a:gs>
              <a:gs pos="100000">
                <a:srgbClr val="41B8D1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BB6CF"/>
            </a:extrusionClr>
          </a:sp3d>
        </p:spPr>
        <p:txBody>
          <a:bodyPr wrap="none" anchor="ctr">
            <a:flatTx/>
          </a:bodyPr>
          <a:lstStyle/>
          <a:p>
            <a:pPr>
              <a:buFont typeface="Arial" charset="0"/>
              <a:buChar char="•"/>
              <a:defRPr/>
            </a:pPr>
            <a:r>
              <a:rPr lang="ko-KR" altLang="en-US" b="0" i="0" dirty="0">
                <a:latin typeface="+mn-ea"/>
                <a:ea typeface="+mn-ea"/>
              </a:rPr>
              <a:t> 쌍방폭행</a:t>
            </a:r>
            <a:r>
              <a:rPr lang="en-US" altLang="ko-KR" b="0" i="0" dirty="0">
                <a:latin typeface="+mn-ea"/>
                <a:ea typeface="+mn-ea"/>
              </a:rPr>
              <a:t> </a:t>
            </a:r>
            <a:r>
              <a:rPr lang="ko-KR" altLang="en-US" b="0" i="0" dirty="0" smtClean="0">
                <a:latin typeface="+mn-ea"/>
                <a:ea typeface="+mn-ea"/>
              </a:rPr>
              <a:t> 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buFont typeface="Arial" charset="0"/>
              <a:buChar char="•"/>
              <a:defRPr/>
            </a:pPr>
            <a:endParaRPr lang="en-US" altLang="ko-KR" b="0" i="0" dirty="0">
              <a:latin typeface="+mn-ea"/>
              <a:ea typeface="+mn-ea"/>
            </a:endParaRPr>
          </a:p>
          <a:p>
            <a:pPr>
              <a:buFont typeface="Arial" charset="0"/>
              <a:buChar char="•"/>
              <a:defRPr/>
            </a:pPr>
            <a:r>
              <a:rPr lang="ko-KR" altLang="en-US" b="0" i="0" dirty="0">
                <a:latin typeface="+mn-ea"/>
                <a:ea typeface="+mn-ea"/>
              </a:rPr>
              <a:t> 교통사고처리특례법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b="0" i="0" dirty="0">
                <a:latin typeface="+mn-ea"/>
                <a:ea typeface="+mn-ea"/>
              </a:rPr>
              <a:t>  에서 정한 </a:t>
            </a:r>
            <a:r>
              <a:rPr lang="en-US" altLang="ko-KR" b="0" i="0" dirty="0">
                <a:latin typeface="+mn-ea"/>
                <a:ea typeface="+mn-ea"/>
              </a:rPr>
              <a:t>11</a:t>
            </a:r>
            <a:r>
              <a:rPr lang="ko-KR" altLang="en-US" b="0" i="0" dirty="0">
                <a:latin typeface="+mn-ea"/>
                <a:ea typeface="+mn-ea"/>
              </a:rPr>
              <a:t>대 교통사고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b="0" i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b="0" i="0" dirty="0" smtClean="0">
                <a:latin typeface="+mn-ea"/>
                <a:ea typeface="+mn-ea"/>
              </a:rPr>
              <a:t> </a:t>
            </a:r>
            <a:endParaRPr lang="ko-KR" altLang="en-US" b="0" i="0" dirty="0">
              <a:latin typeface="+mn-ea"/>
              <a:ea typeface="+mn-ea"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gray">
          <a:xfrm>
            <a:off x="4788024" y="1844824"/>
            <a:ext cx="3492500" cy="7207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DA4EB"/>
              </a:gs>
              <a:gs pos="100000">
                <a:srgbClr val="2B4C6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ko-KR" altLang="en-US" b="0" i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b="0" i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b="0" i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자의 </a:t>
            </a:r>
            <a:r>
              <a:rPr lang="ko-KR" altLang="en-US" b="0" i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가해행위</a:t>
            </a:r>
            <a:endParaRPr lang="en-US" altLang="ko-KR" b="0" i="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구상 금 징수</a:t>
            </a:r>
            <a:endParaRPr lang="ko-KR" altLang="en-US" b="0" i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4860032" y="2780928"/>
            <a:ext cx="3240087" cy="2088232"/>
          </a:xfrm>
          <a:prstGeom prst="roundRect">
            <a:avLst>
              <a:gd name="adj" fmla="val 4690"/>
            </a:avLst>
          </a:prstGeom>
          <a:gradFill rotWithShape="1">
            <a:gsLst>
              <a:gs pos="0">
                <a:srgbClr val="5DA4EB"/>
              </a:gs>
              <a:gs pos="100000">
                <a:srgbClr val="4F8BC7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5DA4EB"/>
            </a:extrusionClr>
          </a:sp3d>
        </p:spPr>
        <p:txBody>
          <a:bodyPr wrap="none" anchor="ctr">
            <a:flatTx/>
          </a:bodyPr>
          <a:lstStyle/>
          <a:p>
            <a:pPr>
              <a:buFont typeface="Arial" charset="0"/>
              <a:buChar char="•"/>
              <a:defRPr/>
            </a:pPr>
            <a:r>
              <a:rPr lang="ko-KR" altLang="en-US" b="0" i="0" dirty="0">
                <a:latin typeface="+mn-ea"/>
                <a:ea typeface="+mn-ea"/>
              </a:rPr>
              <a:t>일방적인 폭행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buFont typeface="Arial" charset="0"/>
              <a:buChar char="•"/>
              <a:defRPr/>
            </a:pPr>
            <a:endParaRPr lang="en-US" altLang="ko-KR" b="0" i="0" dirty="0">
              <a:latin typeface="+mn-ea"/>
              <a:ea typeface="+mn-ea"/>
            </a:endParaRPr>
          </a:p>
          <a:p>
            <a:pPr>
              <a:buFont typeface="Arial" charset="0"/>
              <a:buChar char="•"/>
              <a:defRPr/>
            </a:pPr>
            <a:r>
              <a:rPr lang="ko-KR" altLang="en-US" b="0" i="0" dirty="0">
                <a:latin typeface="+mn-ea"/>
                <a:ea typeface="+mn-ea"/>
              </a:rPr>
              <a:t>작업 중 </a:t>
            </a:r>
            <a:r>
              <a:rPr lang="ko-KR" altLang="en-US" b="0" i="0" dirty="0" smtClean="0">
                <a:latin typeface="+mn-ea"/>
                <a:ea typeface="+mn-ea"/>
              </a:rPr>
              <a:t>부상</a:t>
            </a:r>
            <a:r>
              <a:rPr lang="en-US" altLang="ko-KR" b="0" i="0" dirty="0" smtClean="0">
                <a:latin typeface="+mn-ea"/>
                <a:ea typeface="+mn-ea"/>
              </a:rPr>
              <a:t>(</a:t>
            </a:r>
            <a:r>
              <a:rPr lang="ko-KR" altLang="en-US" b="0" i="0" dirty="0" smtClean="0">
                <a:latin typeface="+mn-ea"/>
                <a:ea typeface="+mn-ea"/>
              </a:rPr>
              <a:t>산재 보험</a:t>
            </a:r>
            <a:r>
              <a:rPr lang="en-US" altLang="ko-KR" b="0" i="0" dirty="0" smtClean="0">
                <a:latin typeface="+mn-ea"/>
                <a:ea typeface="+mn-ea"/>
              </a:rPr>
              <a:t>)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buFont typeface="Arial" charset="0"/>
              <a:buChar char="•"/>
              <a:defRPr/>
            </a:pPr>
            <a:endParaRPr lang="en-US" altLang="ko-KR" b="0" i="0" dirty="0">
              <a:latin typeface="+mn-ea"/>
              <a:ea typeface="+mn-ea"/>
            </a:endParaRPr>
          </a:p>
          <a:p>
            <a:pPr>
              <a:buFont typeface="Arial" charset="0"/>
              <a:buChar char="•"/>
              <a:defRPr/>
            </a:pPr>
            <a:r>
              <a:rPr lang="ko-KR" altLang="en-US" b="0" i="0" dirty="0">
                <a:latin typeface="+mn-ea"/>
                <a:ea typeface="+mn-ea"/>
              </a:rPr>
              <a:t>교통사고 등 상해발생 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b="0" i="0" dirty="0">
                <a:latin typeface="+mn-ea"/>
                <a:ea typeface="+mn-ea"/>
              </a:rPr>
              <a:t> 원인이 제</a:t>
            </a:r>
            <a:r>
              <a:rPr lang="en-US" altLang="ko-KR" b="0" i="0" dirty="0">
                <a:latin typeface="+mn-ea"/>
                <a:ea typeface="+mn-ea"/>
              </a:rPr>
              <a:t>3</a:t>
            </a:r>
            <a:r>
              <a:rPr lang="ko-KR" altLang="en-US" b="0" i="0" dirty="0">
                <a:latin typeface="+mn-ea"/>
                <a:ea typeface="+mn-ea"/>
              </a:rPr>
              <a:t>자의 행위로</a:t>
            </a:r>
            <a:endParaRPr lang="en-US" altLang="ko-KR" b="0" i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b="0" i="0" dirty="0">
                <a:latin typeface="+mn-ea"/>
                <a:ea typeface="+mn-ea"/>
              </a:rPr>
              <a:t> 발생한 경우</a:t>
            </a:r>
          </a:p>
        </p:txBody>
      </p:sp>
      <p:sp>
        <p:nvSpPr>
          <p:cNvPr id="11" name="구름 모양 설명선 10"/>
          <p:cNvSpPr/>
          <p:nvPr/>
        </p:nvSpPr>
        <p:spPr>
          <a:xfrm>
            <a:off x="683568" y="4941168"/>
            <a:ext cx="7704856" cy="1440160"/>
          </a:xfrm>
          <a:prstGeom prst="cloudCallout">
            <a:avLst/>
          </a:prstGeom>
          <a:ln>
            <a:solidFill>
              <a:srgbClr val="0D8FB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수급자</a:t>
            </a:r>
            <a:r>
              <a:rPr lang="ko-KR" altLang="en-US" dirty="0" smtClean="0"/>
              <a:t> 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상해요인 신고서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합의서 등 제출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병원  </a:t>
            </a:r>
            <a:r>
              <a:rPr lang="en-US" altLang="ko-KR" dirty="0" smtClean="0"/>
              <a:t>:  </a:t>
            </a:r>
            <a:r>
              <a:rPr lang="ko-KR" altLang="en-US" dirty="0" smtClean="0"/>
              <a:t>초진기록지 등 제출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경찰서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검찰청</a:t>
            </a:r>
            <a:r>
              <a:rPr lang="en-US" altLang="ko-KR" dirty="0" smtClean="0"/>
              <a:t> : </a:t>
            </a:r>
            <a:r>
              <a:rPr lang="ko-KR" altLang="en-US" dirty="0" err="1" smtClean="0"/>
              <a:t>사건사고사실확인원</a:t>
            </a:r>
            <a:r>
              <a:rPr lang="ko-KR" altLang="en-US" dirty="0" smtClean="0"/>
              <a:t>  제출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7955555" cy="850106"/>
          </a:xfrm>
        </p:spPr>
        <p:txBody>
          <a:bodyPr/>
          <a:lstStyle/>
          <a:p>
            <a:r>
              <a:rPr lang="ko-KR" altLang="en-US" dirty="0" smtClean="0"/>
              <a:t>의료급여 사례관리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graphicFrame>
        <p:nvGraphicFramePr>
          <p:cNvPr id="6" name="다이어그램 5"/>
          <p:cNvGraphicFramePr/>
          <p:nvPr/>
        </p:nvGraphicFramePr>
        <p:xfrm>
          <a:off x="467544" y="1700808"/>
          <a:ext cx="842493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타원 3"/>
          <p:cNvSpPr/>
          <p:nvPr/>
        </p:nvSpPr>
        <p:spPr>
          <a:xfrm>
            <a:off x="539552" y="2636912"/>
            <a:ext cx="144016" cy="14401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827584" y="4869160"/>
            <a:ext cx="144016" cy="14401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1691680" y="2132856"/>
            <a:ext cx="144016" cy="28803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1187624" y="2636912"/>
            <a:ext cx="72008" cy="28803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22784386"/>
              </p:ext>
            </p:extLst>
          </p:nvPr>
        </p:nvGraphicFramePr>
        <p:xfrm>
          <a:off x="0" y="0"/>
          <a:ext cx="5436097" cy="6858000"/>
        </p:xfrm>
        <a:graphic>
          <a:graphicData uri="http://schemas.openxmlformats.org/presentationml/2006/ole">
            <p:oleObj spid="_x0000_s1027" name="Acrobat Document" r:id="rId4" imgW="4533695" imgH="6415848" progId="AcroExch.Document.DC">
              <p:embed/>
            </p:oleObj>
          </a:graphicData>
        </a:graphic>
      </p:graphicFrame>
      <p:sp>
        <p:nvSpPr>
          <p:cNvPr id="3" name="오른쪽 화살표 2"/>
          <p:cNvSpPr/>
          <p:nvPr/>
        </p:nvSpPr>
        <p:spPr>
          <a:xfrm>
            <a:off x="5436096" y="2571744"/>
            <a:ext cx="493226" cy="164307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형 설명선 3"/>
          <p:cNvSpPr/>
          <p:nvPr/>
        </p:nvSpPr>
        <p:spPr>
          <a:xfrm>
            <a:off x="6072198" y="853242"/>
            <a:ext cx="2820282" cy="5024030"/>
          </a:xfrm>
          <a:prstGeom prst="wedgeEllipseCallout">
            <a:avLst>
              <a:gd name="adj1" fmla="val -36507"/>
              <a:gd name="adj2" fmla="val 60807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84168" y="3284984"/>
            <a:ext cx="25587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/>
              <a:t>기타 문의사항은 </a:t>
            </a:r>
            <a:endParaRPr lang="en-US" altLang="ko-KR" dirty="0" smtClean="0"/>
          </a:p>
          <a:p>
            <a:r>
              <a:rPr lang="en-US" altLang="ko-KR" b="1" dirty="0" smtClean="0"/>
              <a:t>  3396-5357</a:t>
            </a:r>
            <a:r>
              <a:rPr lang="ko-KR" altLang="en-US" dirty="0" smtClean="0"/>
              <a:t>로</a:t>
            </a:r>
            <a:endParaRPr lang="en-US" altLang="ko-KR" dirty="0" smtClean="0"/>
          </a:p>
          <a:p>
            <a:r>
              <a:rPr lang="ko-KR" altLang="en-US" dirty="0" smtClean="0"/>
              <a:t>  </a:t>
            </a:r>
            <a:r>
              <a:rPr lang="ko-KR" altLang="en-US" dirty="0" err="1" smtClean="0"/>
              <a:t>연락주시기</a:t>
            </a:r>
            <a:r>
              <a:rPr lang="ko-KR" altLang="en-US" dirty="0" smtClean="0"/>
              <a:t>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16216" y="1124744"/>
            <a:ext cx="2036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/>
              <a:t>이 우편물은 </a:t>
            </a:r>
            <a:endParaRPr lang="en-US" altLang="ko-KR" dirty="0" smtClean="0"/>
          </a:p>
          <a:p>
            <a:r>
              <a:rPr lang="ko-KR" altLang="en-US" dirty="0" smtClean="0"/>
              <a:t>공단의 급여일수 </a:t>
            </a:r>
            <a:endParaRPr lang="en-US" altLang="ko-KR" dirty="0" smtClean="0"/>
          </a:p>
          <a:p>
            <a:r>
              <a:rPr lang="ko-KR" altLang="en-US" b="1" dirty="0" smtClean="0"/>
              <a:t>안내문</a:t>
            </a:r>
            <a:r>
              <a:rPr lang="ko-KR" altLang="en-US" dirty="0" smtClean="0"/>
              <a:t>입니다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2217638"/>
            <a:ext cx="27382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/>
              <a:t>우편물을 받은 분은</a:t>
            </a:r>
            <a:endParaRPr lang="en-US" altLang="ko-KR" dirty="0" smtClean="0"/>
          </a:p>
          <a:p>
            <a:r>
              <a:rPr lang="ko-KR" altLang="en-US" dirty="0" smtClean="0"/>
              <a:t> 의료이용을 줄이도록</a:t>
            </a:r>
            <a:endParaRPr lang="en-US" altLang="ko-KR" dirty="0" smtClean="0"/>
          </a:p>
          <a:p>
            <a:r>
              <a:rPr lang="ko-KR" altLang="en-US" dirty="0" smtClean="0"/>
              <a:t> 노력하여 주시기 바라며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850106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</a:rPr>
              <a:t>세 시대 </a:t>
            </a: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</a:rPr>
              <a:t> 건강한 생활을 위하여 </a:t>
            </a:r>
            <a:endParaRPr lang="ko-KR" alt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507" name="Picture 4" descr="C:\Users\editphoto\Desktop\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3238" y="5929213"/>
            <a:ext cx="88582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" name="Oval 6"/>
          <p:cNvSpPr>
            <a:spLocks noChangeArrowheads="1"/>
          </p:cNvSpPr>
          <p:nvPr/>
        </p:nvSpPr>
        <p:spPr bwMode="auto">
          <a:xfrm>
            <a:off x="4643438" y="2212875"/>
            <a:ext cx="1031875" cy="1030288"/>
          </a:xfrm>
          <a:prstGeom prst="ellipse">
            <a:avLst/>
          </a:prstGeom>
          <a:solidFill>
            <a:srgbClr val="FFFFFF"/>
          </a:solidFill>
          <a:ln w="63500">
            <a:solidFill>
              <a:srgbClr val="FFFFFF"/>
            </a:solidFill>
            <a:round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196" name="Oval 7"/>
          <p:cNvSpPr>
            <a:spLocks noChangeArrowheads="1"/>
          </p:cNvSpPr>
          <p:nvPr/>
        </p:nvSpPr>
        <p:spPr bwMode="auto">
          <a:xfrm>
            <a:off x="4932363" y="2500213"/>
            <a:ext cx="454025" cy="455612"/>
          </a:xfrm>
          <a:prstGeom prst="ellipse">
            <a:avLst/>
          </a:prstGeom>
          <a:gradFill>
            <a:gsLst>
              <a:gs pos="0">
                <a:srgbClr val="DDDDDD"/>
              </a:gs>
              <a:gs pos="100000">
                <a:srgbClr val="808080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97" name="Freeform 8"/>
          <p:cNvSpPr>
            <a:spLocks noEditPoints="1"/>
          </p:cNvSpPr>
          <p:nvPr/>
        </p:nvSpPr>
        <p:spPr bwMode="auto">
          <a:xfrm>
            <a:off x="4643438" y="2212875"/>
            <a:ext cx="1031875" cy="1030288"/>
          </a:xfrm>
          <a:custGeom>
            <a:avLst/>
            <a:gdLst>
              <a:gd name="T0" fmla="*/ 294 w 587"/>
              <a:gd name="T1" fmla="*/ 0 h 587"/>
              <a:gd name="T2" fmla="*/ 0 w 587"/>
              <a:gd name="T3" fmla="*/ 293 h 587"/>
              <a:gd name="T4" fmla="*/ 294 w 587"/>
              <a:gd name="T5" fmla="*/ 587 h 587"/>
              <a:gd name="T6" fmla="*/ 587 w 587"/>
              <a:gd name="T7" fmla="*/ 293 h 587"/>
              <a:gd name="T8" fmla="*/ 294 w 587"/>
              <a:gd name="T9" fmla="*/ 0 h 587"/>
              <a:gd name="T10" fmla="*/ 294 w 587"/>
              <a:gd name="T11" fmla="*/ 522 h 587"/>
              <a:gd name="T12" fmla="*/ 65 w 587"/>
              <a:gd name="T13" fmla="*/ 293 h 587"/>
              <a:gd name="T14" fmla="*/ 294 w 587"/>
              <a:gd name="T15" fmla="*/ 65 h 587"/>
              <a:gd name="T16" fmla="*/ 522 w 587"/>
              <a:gd name="T17" fmla="*/ 293 h 587"/>
              <a:gd name="T18" fmla="*/ 294 w 587"/>
              <a:gd name="T19" fmla="*/ 522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87" h="587">
                <a:moveTo>
                  <a:pt x="294" y="0"/>
                </a:moveTo>
                <a:cubicBezTo>
                  <a:pt x="131" y="0"/>
                  <a:pt x="0" y="131"/>
                  <a:pt x="0" y="293"/>
                </a:cubicBezTo>
                <a:cubicBezTo>
                  <a:pt x="0" y="456"/>
                  <a:pt x="131" y="587"/>
                  <a:pt x="294" y="587"/>
                </a:cubicBezTo>
                <a:cubicBezTo>
                  <a:pt x="456" y="587"/>
                  <a:pt x="587" y="456"/>
                  <a:pt x="587" y="293"/>
                </a:cubicBezTo>
                <a:cubicBezTo>
                  <a:pt x="587" y="131"/>
                  <a:pt x="456" y="0"/>
                  <a:pt x="294" y="0"/>
                </a:cubicBezTo>
                <a:close/>
                <a:moveTo>
                  <a:pt x="294" y="522"/>
                </a:moveTo>
                <a:cubicBezTo>
                  <a:pt x="167" y="522"/>
                  <a:pt x="65" y="420"/>
                  <a:pt x="65" y="293"/>
                </a:cubicBezTo>
                <a:cubicBezTo>
                  <a:pt x="65" y="167"/>
                  <a:pt x="167" y="65"/>
                  <a:pt x="294" y="65"/>
                </a:cubicBezTo>
                <a:cubicBezTo>
                  <a:pt x="420" y="65"/>
                  <a:pt x="522" y="167"/>
                  <a:pt x="522" y="293"/>
                </a:cubicBezTo>
                <a:cubicBezTo>
                  <a:pt x="522" y="420"/>
                  <a:pt x="420" y="522"/>
                  <a:pt x="294" y="522"/>
                </a:cubicBez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rgbClr val="808080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511" name="Oval 9"/>
          <p:cNvSpPr>
            <a:spLocks noChangeArrowheads="1"/>
          </p:cNvSpPr>
          <p:nvPr/>
        </p:nvSpPr>
        <p:spPr bwMode="auto">
          <a:xfrm>
            <a:off x="5014913" y="2582763"/>
            <a:ext cx="290512" cy="2905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199" name="Oval 10"/>
          <p:cNvSpPr>
            <a:spLocks noChangeArrowheads="1"/>
          </p:cNvSpPr>
          <p:nvPr/>
        </p:nvSpPr>
        <p:spPr bwMode="auto">
          <a:xfrm>
            <a:off x="4130675" y="1884263"/>
            <a:ext cx="866775" cy="865187"/>
          </a:xfrm>
          <a:prstGeom prst="ellipse">
            <a:avLst/>
          </a:prstGeom>
          <a:solidFill>
            <a:srgbClr val="FFFFFF"/>
          </a:solidFill>
          <a:ln w="63500">
            <a:solidFill>
              <a:srgbClr val="FFFFFF"/>
            </a:solidFill>
            <a:round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00" name="Oval 11"/>
          <p:cNvSpPr>
            <a:spLocks noChangeArrowheads="1"/>
          </p:cNvSpPr>
          <p:nvPr/>
        </p:nvSpPr>
        <p:spPr bwMode="auto">
          <a:xfrm>
            <a:off x="4371975" y="2125563"/>
            <a:ext cx="382588" cy="381000"/>
          </a:xfrm>
          <a:prstGeom prst="ellipse">
            <a:avLst/>
          </a:prstGeom>
          <a:gradFill>
            <a:gsLst>
              <a:gs pos="0">
                <a:srgbClr val="7AA2FA"/>
              </a:gs>
              <a:gs pos="100000">
                <a:srgbClr val="5D75DD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1" name="Freeform 12"/>
          <p:cNvSpPr>
            <a:spLocks noEditPoints="1"/>
          </p:cNvSpPr>
          <p:nvPr/>
        </p:nvSpPr>
        <p:spPr bwMode="auto">
          <a:xfrm>
            <a:off x="4130675" y="1884263"/>
            <a:ext cx="866775" cy="865187"/>
          </a:xfrm>
          <a:custGeom>
            <a:avLst/>
            <a:gdLst>
              <a:gd name="T0" fmla="*/ 246 w 493"/>
              <a:gd name="T1" fmla="*/ 0 h 493"/>
              <a:gd name="T2" fmla="*/ 0 w 493"/>
              <a:gd name="T3" fmla="*/ 246 h 493"/>
              <a:gd name="T4" fmla="*/ 246 w 493"/>
              <a:gd name="T5" fmla="*/ 493 h 493"/>
              <a:gd name="T6" fmla="*/ 493 w 493"/>
              <a:gd name="T7" fmla="*/ 246 h 493"/>
              <a:gd name="T8" fmla="*/ 246 w 493"/>
              <a:gd name="T9" fmla="*/ 0 h 493"/>
              <a:gd name="T10" fmla="*/ 246 w 493"/>
              <a:gd name="T11" fmla="*/ 438 h 493"/>
              <a:gd name="T12" fmla="*/ 54 w 493"/>
              <a:gd name="T13" fmla="*/ 246 h 493"/>
              <a:gd name="T14" fmla="*/ 246 w 493"/>
              <a:gd name="T15" fmla="*/ 55 h 493"/>
              <a:gd name="T16" fmla="*/ 438 w 493"/>
              <a:gd name="T17" fmla="*/ 246 h 493"/>
              <a:gd name="T18" fmla="*/ 246 w 493"/>
              <a:gd name="T19" fmla="*/ 438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3" h="493">
                <a:moveTo>
                  <a:pt x="246" y="0"/>
                </a:moveTo>
                <a:cubicBezTo>
                  <a:pt x="110" y="0"/>
                  <a:pt x="0" y="110"/>
                  <a:pt x="0" y="246"/>
                </a:cubicBezTo>
                <a:cubicBezTo>
                  <a:pt x="0" y="383"/>
                  <a:pt x="110" y="493"/>
                  <a:pt x="246" y="493"/>
                </a:cubicBezTo>
                <a:cubicBezTo>
                  <a:pt x="382" y="493"/>
                  <a:pt x="493" y="383"/>
                  <a:pt x="493" y="246"/>
                </a:cubicBezTo>
                <a:cubicBezTo>
                  <a:pt x="493" y="110"/>
                  <a:pt x="382" y="0"/>
                  <a:pt x="246" y="0"/>
                </a:cubicBezTo>
                <a:close/>
                <a:moveTo>
                  <a:pt x="246" y="438"/>
                </a:moveTo>
                <a:cubicBezTo>
                  <a:pt x="140" y="438"/>
                  <a:pt x="54" y="352"/>
                  <a:pt x="54" y="246"/>
                </a:cubicBezTo>
                <a:cubicBezTo>
                  <a:pt x="54" y="141"/>
                  <a:pt x="140" y="55"/>
                  <a:pt x="246" y="55"/>
                </a:cubicBezTo>
                <a:cubicBezTo>
                  <a:pt x="352" y="55"/>
                  <a:pt x="438" y="141"/>
                  <a:pt x="438" y="246"/>
                </a:cubicBezTo>
                <a:cubicBezTo>
                  <a:pt x="438" y="352"/>
                  <a:pt x="352" y="438"/>
                  <a:pt x="246" y="438"/>
                </a:cubicBezTo>
                <a:close/>
              </a:path>
            </a:pathLst>
          </a:custGeom>
          <a:gradFill>
            <a:gsLst>
              <a:gs pos="0">
                <a:srgbClr val="7AA2FA"/>
              </a:gs>
              <a:gs pos="100000">
                <a:srgbClr val="5D75DD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515" name="Oval 13"/>
          <p:cNvSpPr>
            <a:spLocks noChangeArrowheads="1"/>
          </p:cNvSpPr>
          <p:nvPr/>
        </p:nvSpPr>
        <p:spPr bwMode="auto">
          <a:xfrm>
            <a:off x="4441825" y="2195413"/>
            <a:ext cx="244475" cy="24288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203" name="Oval 14"/>
          <p:cNvSpPr>
            <a:spLocks noChangeArrowheads="1"/>
          </p:cNvSpPr>
          <p:nvPr/>
        </p:nvSpPr>
        <p:spPr bwMode="auto">
          <a:xfrm>
            <a:off x="2995613" y="3597175"/>
            <a:ext cx="941387" cy="944563"/>
          </a:xfrm>
          <a:prstGeom prst="ellipse">
            <a:avLst/>
          </a:prstGeom>
          <a:solidFill>
            <a:srgbClr val="FFFFFF"/>
          </a:solidFill>
          <a:ln w="63500">
            <a:solidFill>
              <a:srgbClr val="FFFFFF"/>
            </a:solidFill>
            <a:round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04" name="Oval 15"/>
          <p:cNvSpPr>
            <a:spLocks noChangeArrowheads="1"/>
          </p:cNvSpPr>
          <p:nvPr/>
        </p:nvSpPr>
        <p:spPr bwMode="auto">
          <a:xfrm>
            <a:off x="3257550" y="3862288"/>
            <a:ext cx="415925" cy="415925"/>
          </a:xfrm>
          <a:prstGeom prst="ellipse">
            <a:avLst/>
          </a:prstGeom>
          <a:gradFill>
            <a:gsLst>
              <a:gs pos="0">
                <a:srgbClr val="DDDDDD"/>
              </a:gs>
              <a:gs pos="100000">
                <a:srgbClr val="808080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5" name="Freeform 16"/>
          <p:cNvSpPr>
            <a:spLocks noEditPoints="1"/>
          </p:cNvSpPr>
          <p:nvPr/>
        </p:nvSpPr>
        <p:spPr bwMode="auto">
          <a:xfrm>
            <a:off x="2915816" y="3645024"/>
            <a:ext cx="944562" cy="944563"/>
          </a:xfrm>
          <a:custGeom>
            <a:avLst/>
            <a:gdLst>
              <a:gd name="T0" fmla="*/ 269 w 538"/>
              <a:gd name="T1" fmla="*/ 0 h 538"/>
              <a:gd name="T2" fmla="*/ 0 w 538"/>
              <a:gd name="T3" fmla="*/ 269 h 538"/>
              <a:gd name="T4" fmla="*/ 269 w 538"/>
              <a:gd name="T5" fmla="*/ 538 h 538"/>
              <a:gd name="T6" fmla="*/ 538 w 538"/>
              <a:gd name="T7" fmla="*/ 269 h 538"/>
              <a:gd name="T8" fmla="*/ 269 w 538"/>
              <a:gd name="T9" fmla="*/ 0 h 538"/>
              <a:gd name="T10" fmla="*/ 269 w 538"/>
              <a:gd name="T11" fmla="*/ 478 h 538"/>
              <a:gd name="T12" fmla="*/ 59 w 538"/>
              <a:gd name="T13" fmla="*/ 269 h 538"/>
              <a:gd name="T14" fmla="*/ 269 w 538"/>
              <a:gd name="T15" fmla="*/ 60 h 538"/>
              <a:gd name="T16" fmla="*/ 478 w 538"/>
              <a:gd name="T17" fmla="*/ 269 h 538"/>
              <a:gd name="T18" fmla="*/ 269 w 538"/>
              <a:gd name="T19" fmla="*/ 478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8" h="538">
                <a:moveTo>
                  <a:pt x="269" y="0"/>
                </a:moveTo>
                <a:cubicBezTo>
                  <a:pt x="120" y="0"/>
                  <a:pt x="0" y="121"/>
                  <a:pt x="0" y="269"/>
                </a:cubicBezTo>
                <a:cubicBezTo>
                  <a:pt x="0" y="418"/>
                  <a:pt x="120" y="538"/>
                  <a:pt x="269" y="538"/>
                </a:cubicBezTo>
                <a:cubicBezTo>
                  <a:pt x="417" y="538"/>
                  <a:pt x="538" y="418"/>
                  <a:pt x="538" y="269"/>
                </a:cubicBezTo>
                <a:cubicBezTo>
                  <a:pt x="538" y="121"/>
                  <a:pt x="417" y="0"/>
                  <a:pt x="269" y="0"/>
                </a:cubicBezTo>
                <a:close/>
                <a:moveTo>
                  <a:pt x="269" y="478"/>
                </a:moveTo>
                <a:cubicBezTo>
                  <a:pt x="153" y="478"/>
                  <a:pt x="59" y="385"/>
                  <a:pt x="59" y="269"/>
                </a:cubicBezTo>
                <a:cubicBezTo>
                  <a:pt x="59" y="154"/>
                  <a:pt x="153" y="60"/>
                  <a:pt x="269" y="60"/>
                </a:cubicBezTo>
                <a:cubicBezTo>
                  <a:pt x="384" y="60"/>
                  <a:pt x="478" y="154"/>
                  <a:pt x="478" y="269"/>
                </a:cubicBezTo>
                <a:cubicBezTo>
                  <a:pt x="478" y="385"/>
                  <a:pt x="384" y="478"/>
                  <a:pt x="269" y="478"/>
                </a:cubicBez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rgbClr val="808080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519" name="Oval 17"/>
          <p:cNvSpPr>
            <a:spLocks noChangeArrowheads="1"/>
          </p:cNvSpPr>
          <p:nvPr/>
        </p:nvSpPr>
        <p:spPr bwMode="auto">
          <a:xfrm>
            <a:off x="3333750" y="3935313"/>
            <a:ext cx="265113" cy="2667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207" name="Oval 18"/>
          <p:cNvSpPr>
            <a:spLocks noChangeArrowheads="1"/>
          </p:cNvSpPr>
          <p:nvPr/>
        </p:nvSpPr>
        <p:spPr bwMode="auto">
          <a:xfrm>
            <a:off x="3024188" y="2322413"/>
            <a:ext cx="1873250" cy="1873250"/>
          </a:xfrm>
          <a:prstGeom prst="ellipse">
            <a:avLst/>
          </a:prstGeom>
          <a:solidFill>
            <a:srgbClr val="FFFFFF"/>
          </a:solidFill>
          <a:ln w="63500">
            <a:solidFill>
              <a:srgbClr val="FFFFFF"/>
            </a:solidFill>
            <a:round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08" name="Oval 19"/>
          <p:cNvSpPr>
            <a:spLocks noChangeArrowheads="1"/>
          </p:cNvSpPr>
          <p:nvPr/>
        </p:nvSpPr>
        <p:spPr bwMode="auto">
          <a:xfrm>
            <a:off x="3548063" y="2846288"/>
            <a:ext cx="825500" cy="825500"/>
          </a:xfrm>
          <a:prstGeom prst="ellipse">
            <a:avLst/>
          </a:prstGeom>
          <a:gradFill>
            <a:gsLst>
              <a:gs pos="0">
                <a:srgbClr val="4CCAF2"/>
              </a:gs>
              <a:gs pos="100000">
                <a:srgbClr val="2B93C7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9" name="Freeform 20"/>
          <p:cNvSpPr>
            <a:spLocks noEditPoints="1"/>
          </p:cNvSpPr>
          <p:nvPr/>
        </p:nvSpPr>
        <p:spPr bwMode="auto">
          <a:xfrm>
            <a:off x="3024188" y="2322413"/>
            <a:ext cx="1873250" cy="1873250"/>
          </a:xfrm>
          <a:custGeom>
            <a:avLst/>
            <a:gdLst>
              <a:gd name="T0" fmla="*/ 533 w 1066"/>
              <a:gd name="T1" fmla="*/ 0 h 1066"/>
              <a:gd name="T2" fmla="*/ 0 w 1066"/>
              <a:gd name="T3" fmla="*/ 533 h 1066"/>
              <a:gd name="T4" fmla="*/ 533 w 1066"/>
              <a:gd name="T5" fmla="*/ 1066 h 1066"/>
              <a:gd name="T6" fmla="*/ 1066 w 1066"/>
              <a:gd name="T7" fmla="*/ 533 h 1066"/>
              <a:gd name="T8" fmla="*/ 533 w 1066"/>
              <a:gd name="T9" fmla="*/ 0 h 1066"/>
              <a:gd name="T10" fmla="*/ 533 w 1066"/>
              <a:gd name="T11" fmla="*/ 947 h 1066"/>
              <a:gd name="T12" fmla="*/ 119 w 1066"/>
              <a:gd name="T13" fmla="*/ 533 h 1066"/>
              <a:gd name="T14" fmla="*/ 533 w 1066"/>
              <a:gd name="T15" fmla="*/ 119 h 1066"/>
              <a:gd name="T16" fmla="*/ 948 w 1066"/>
              <a:gd name="T17" fmla="*/ 533 h 1066"/>
              <a:gd name="T18" fmla="*/ 533 w 1066"/>
              <a:gd name="T19" fmla="*/ 947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6" h="1066">
                <a:moveTo>
                  <a:pt x="533" y="0"/>
                </a:moveTo>
                <a:cubicBezTo>
                  <a:pt x="239" y="0"/>
                  <a:pt x="0" y="239"/>
                  <a:pt x="0" y="533"/>
                </a:cubicBezTo>
                <a:cubicBezTo>
                  <a:pt x="0" y="827"/>
                  <a:pt x="239" y="1066"/>
                  <a:pt x="533" y="1066"/>
                </a:cubicBezTo>
                <a:cubicBezTo>
                  <a:pt x="827" y="1066"/>
                  <a:pt x="1066" y="827"/>
                  <a:pt x="1066" y="533"/>
                </a:cubicBezTo>
                <a:cubicBezTo>
                  <a:pt x="1066" y="239"/>
                  <a:pt x="827" y="0"/>
                  <a:pt x="533" y="0"/>
                </a:cubicBezTo>
                <a:close/>
                <a:moveTo>
                  <a:pt x="533" y="947"/>
                </a:moveTo>
                <a:cubicBezTo>
                  <a:pt x="304" y="947"/>
                  <a:pt x="119" y="762"/>
                  <a:pt x="119" y="533"/>
                </a:cubicBezTo>
                <a:cubicBezTo>
                  <a:pt x="119" y="304"/>
                  <a:pt x="304" y="119"/>
                  <a:pt x="533" y="119"/>
                </a:cubicBezTo>
                <a:cubicBezTo>
                  <a:pt x="762" y="119"/>
                  <a:pt x="948" y="304"/>
                  <a:pt x="948" y="533"/>
                </a:cubicBezTo>
                <a:cubicBezTo>
                  <a:pt x="948" y="762"/>
                  <a:pt x="762" y="947"/>
                  <a:pt x="533" y="947"/>
                </a:cubicBezTo>
                <a:close/>
              </a:path>
            </a:pathLst>
          </a:custGeom>
          <a:gradFill>
            <a:gsLst>
              <a:gs pos="0">
                <a:srgbClr val="4CCAF2"/>
              </a:gs>
              <a:gs pos="100000">
                <a:srgbClr val="2B93C7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523" name="Oval 21"/>
          <p:cNvSpPr>
            <a:spLocks noChangeArrowheads="1"/>
          </p:cNvSpPr>
          <p:nvPr/>
        </p:nvSpPr>
        <p:spPr bwMode="auto">
          <a:xfrm>
            <a:off x="3697288" y="2995513"/>
            <a:ext cx="527050" cy="5270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211" name="Oval 22"/>
          <p:cNvSpPr>
            <a:spLocks noChangeArrowheads="1"/>
          </p:cNvSpPr>
          <p:nvPr/>
        </p:nvSpPr>
        <p:spPr bwMode="auto">
          <a:xfrm>
            <a:off x="4355976" y="2636912"/>
            <a:ext cx="2198688" cy="2198688"/>
          </a:xfrm>
          <a:prstGeom prst="ellipse">
            <a:avLst/>
          </a:prstGeom>
          <a:solidFill>
            <a:srgbClr val="FFFFFF"/>
          </a:solidFill>
          <a:ln w="63500">
            <a:solidFill>
              <a:srgbClr val="FFFFFF"/>
            </a:solidFill>
            <a:round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12" name="Oval 23"/>
          <p:cNvSpPr>
            <a:spLocks noChangeArrowheads="1"/>
          </p:cNvSpPr>
          <p:nvPr/>
        </p:nvSpPr>
        <p:spPr bwMode="auto">
          <a:xfrm>
            <a:off x="5064125" y="3301900"/>
            <a:ext cx="966788" cy="968375"/>
          </a:xfrm>
          <a:prstGeom prst="ellipse">
            <a:avLst/>
          </a:prstGeom>
          <a:gradFill>
            <a:gsLst>
              <a:gs pos="0">
                <a:srgbClr val="A5D773"/>
              </a:gs>
              <a:gs pos="100000">
                <a:srgbClr val="5E9436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3" name="Freeform 24"/>
          <p:cNvSpPr>
            <a:spLocks noEditPoints="1"/>
          </p:cNvSpPr>
          <p:nvPr/>
        </p:nvSpPr>
        <p:spPr bwMode="auto">
          <a:xfrm>
            <a:off x="4451350" y="2685950"/>
            <a:ext cx="2195513" cy="2198688"/>
          </a:xfrm>
          <a:custGeom>
            <a:avLst/>
            <a:gdLst>
              <a:gd name="T0" fmla="*/ 625 w 1250"/>
              <a:gd name="T1" fmla="*/ 0 h 1251"/>
              <a:gd name="T2" fmla="*/ 0 w 1250"/>
              <a:gd name="T3" fmla="*/ 626 h 1251"/>
              <a:gd name="T4" fmla="*/ 625 w 1250"/>
              <a:gd name="T5" fmla="*/ 1251 h 1251"/>
              <a:gd name="T6" fmla="*/ 1250 w 1250"/>
              <a:gd name="T7" fmla="*/ 626 h 1251"/>
              <a:gd name="T8" fmla="*/ 625 w 1250"/>
              <a:gd name="T9" fmla="*/ 0 h 1251"/>
              <a:gd name="T10" fmla="*/ 625 w 1250"/>
              <a:gd name="T11" fmla="*/ 1112 h 1251"/>
              <a:gd name="T12" fmla="*/ 139 w 1250"/>
              <a:gd name="T13" fmla="*/ 626 h 1251"/>
              <a:gd name="T14" fmla="*/ 625 w 1250"/>
              <a:gd name="T15" fmla="*/ 139 h 1251"/>
              <a:gd name="T16" fmla="*/ 1111 w 1250"/>
              <a:gd name="T17" fmla="*/ 626 h 1251"/>
              <a:gd name="T18" fmla="*/ 625 w 1250"/>
              <a:gd name="T19" fmla="*/ 1112 h 1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0" h="1251">
                <a:moveTo>
                  <a:pt x="625" y="0"/>
                </a:moveTo>
                <a:cubicBezTo>
                  <a:pt x="280" y="0"/>
                  <a:pt x="0" y="280"/>
                  <a:pt x="0" y="626"/>
                </a:cubicBezTo>
                <a:cubicBezTo>
                  <a:pt x="0" y="971"/>
                  <a:pt x="280" y="1251"/>
                  <a:pt x="625" y="1251"/>
                </a:cubicBezTo>
                <a:cubicBezTo>
                  <a:pt x="970" y="1251"/>
                  <a:pt x="1250" y="971"/>
                  <a:pt x="1250" y="626"/>
                </a:cubicBezTo>
                <a:cubicBezTo>
                  <a:pt x="1250" y="280"/>
                  <a:pt x="970" y="0"/>
                  <a:pt x="625" y="0"/>
                </a:cubicBezTo>
                <a:close/>
                <a:moveTo>
                  <a:pt x="625" y="1112"/>
                </a:moveTo>
                <a:cubicBezTo>
                  <a:pt x="356" y="1112"/>
                  <a:pt x="139" y="894"/>
                  <a:pt x="139" y="626"/>
                </a:cubicBezTo>
                <a:cubicBezTo>
                  <a:pt x="139" y="357"/>
                  <a:pt x="356" y="139"/>
                  <a:pt x="625" y="139"/>
                </a:cubicBezTo>
                <a:cubicBezTo>
                  <a:pt x="893" y="139"/>
                  <a:pt x="1111" y="357"/>
                  <a:pt x="1111" y="626"/>
                </a:cubicBezTo>
                <a:cubicBezTo>
                  <a:pt x="1111" y="894"/>
                  <a:pt x="893" y="1112"/>
                  <a:pt x="625" y="1112"/>
                </a:cubicBezTo>
                <a:close/>
              </a:path>
            </a:pathLst>
          </a:custGeom>
          <a:gradFill>
            <a:gsLst>
              <a:gs pos="0">
                <a:srgbClr val="A5D773"/>
              </a:gs>
              <a:gs pos="100000">
                <a:srgbClr val="5E9436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527" name="Oval 25"/>
          <p:cNvSpPr>
            <a:spLocks noChangeArrowheads="1"/>
          </p:cNvSpPr>
          <p:nvPr/>
        </p:nvSpPr>
        <p:spPr bwMode="auto">
          <a:xfrm>
            <a:off x="5238750" y="3474938"/>
            <a:ext cx="619125" cy="6207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215" name="Oval 26"/>
          <p:cNvSpPr>
            <a:spLocks noChangeArrowheads="1"/>
          </p:cNvSpPr>
          <p:nvPr/>
        </p:nvSpPr>
        <p:spPr bwMode="auto">
          <a:xfrm>
            <a:off x="3509963" y="3870225"/>
            <a:ext cx="1195387" cy="1196975"/>
          </a:xfrm>
          <a:prstGeom prst="ellipse">
            <a:avLst/>
          </a:prstGeom>
          <a:solidFill>
            <a:srgbClr val="FFFFFF"/>
          </a:solidFill>
          <a:ln w="63500">
            <a:solidFill>
              <a:srgbClr val="FFFFFF"/>
            </a:solidFill>
            <a:round/>
            <a:headEnd/>
            <a:tailEnd/>
          </a:ln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16" name="Freeform 27"/>
          <p:cNvSpPr>
            <a:spLocks noEditPoints="1"/>
          </p:cNvSpPr>
          <p:nvPr/>
        </p:nvSpPr>
        <p:spPr bwMode="auto">
          <a:xfrm>
            <a:off x="3509963" y="3870225"/>
            <a:ext cx="1195387" cy="1196975"/>
          </a:xfrm>
          <a:custGeom>
            <a:avLst/>
            <a:gdLst>
              <a:gd name="T0" fmla="*/ 340 w 681"/>
              <a:gd name="T1" fmla="*/ 0 h 681"/>
              <a:gd name="T2" fmla="*/ 0 w 681"/>
              <a:gd name="T3" fmla="*/ 340 h 681"/>
              <a:gd name="T4" fmla="*/ 340 w 681"/>
              <a:gd name="T5" fmla="*/ 681 h 681"/>
              <a:gd name="T6" fmla="*/ 681 w 681"/>
              <a:gd name="T7" fmla="*/ 340 h 681"/>
              <a:gd name="T8" fmla="*/ 340 w 681"/>
              <a:gd name="T9" fmla="*/ 0 h 681"/>
              <a:gd name="T10" fmla="*/ 340 w 681"/>
              <a:gd name="T11" fmla="*/ 605 h 681"/>
              <a:gd name="T12" fmla="*/ 76 w 681"/>
              <a:gd name="T13" fmla="*/ 340 h 681"/>
              <a:gd name="T14" fmla="*/ 340 w 681"/>
              <a:gd name="T15" fmla="*/ 76 h 681"/>
              <a:gd name="T16" fmla="*/ 605 w 681"/>
              <a:gd name="T17" fmla="*/ 340 h 681"/>
              <a:gd name="T18" fmla="*/ 340 w 681"/>
              <a:gd name="T19" fmla="*/ 605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1" h="681">
                <a:moveTo>
                  <a:pt x="340" y="0"/>
                </a:moveTo>
                <a:cubicBezTo>
                  <a:pt x="152" y="0"/>
                  <a:pt x="0" y="152"/>
                  <a:pt x="0" y="340"/>
                </a:cubicBezTo>
                <a:cubicBezTo>
                  <a:pt x="0" y="528"/>
                  <a:pt x="152" y="681"/>
                  <a:pt x="340" y="681"/>
                </a:cubicBezTo>
                <a:cubicBezTo>
                  <a:pt x="528" y="681"/>
                  <a:pt x="681" y="528"/>
                  <a:pt x="681" y="340"/>
                </a:cubicBezTo>
                <a:cubicBezTo>
                  <a:pt x="681" y="152"/>
                  <a:pt x="528" y="0"/>
                  <a:pt x="340" y="0"/>
                </a:cubicBezTo>
                <a:close/>
                <a:moveTo>
                  <a:pt x="340" y="605"/>
                </a:moveTo>
                <a:cubicBezTo>
                  <a:pt x="194" y="605"/>
                  <a:pt x="76" y="487"/>
                  <a:pt x="76" y="340"/>
                </a:cubicBezTo>
                <a:cubicBezTo>
                  <a:pt x="76" y="194"/>
                  <a:pt x="194" y="76"/>
                  <a:pt x="340" y="76"/>
                </a:cubicBezTo>
                <a:cubicBezTo>
                  <a:pt x="487" y="76"/>
                  <a:pt x="605" y="194"/>
                  <a:pt x="605" y="340"/>
                </a:cubicBezTo>
                <a:cubicBezTo>
                  <a:pt x="605" y="487"/>
                  <a:pt x="487" y="605"/>
                  <a:pt x="340" y="605"/>
                </a:cubicBezTo>
                <a:close/>
              </a:path>
            </a:pathLst>
          </a:custGeom>
          <a:gradFill>
            <a:gsLst>
              <a:gs pos="0">
                <a:srgbClr val="53D5BF"/>
              </a:gs>
              <a:gs pos="100000">
                <a:srgbClr val="258B78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7" name="Oval 28"/>
          <p:cNvSpPr>
            <a:spLocks noChangeArrowheads="1"/>
          </p:cNvSpPr>
          <p:nvPr/>
        </p:nvSpPr>
        <p:spPr bwMode="auto">
          <a:xfrm>
            <a:off x="3843338" y="4203600"/>
            <a:ext cx="527050" cy="527050"/>
          </a:xfrm>
          <a:prstGeom prst="ellipse">
            <a:avLst/>
          </a:prstGeom>
          <a:gradFill>
            <a:gsLst>
              <a:gs pos="0">
                <a:srgbClr val="53D5BF"/>
              </a:gs>
              <a:gs pos="100000">
                <a:srgbClr val="258B78"/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531" name="Oval 29"/>
          <p:cNvSpPr>
            <a:spLocks noChangeArrowheads="1"/>
          </p:cNvSpPr>
          <p:nvPr/>
        </p:nvSpPr>
        <p:spPr bwMode="auto">
          <a:xfrm>
            <a:off x="3491880" y="4149080"/>
            <a:ext cx="1152128" cy="3381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0" lang="ko-KR" altLang="en-US" dirty="0" smtClean="0">
                <a:ea typeface="맑은 고딕" pitchFamily="50" charset="-127"/>
              </a:rPr>
              <a:t>좋은 </a:t>
            </a:r>
            <a:endParaRPr kumimoji="0" lang="en-US" altLang="ko-KR" dirty="0" smtClean="0">
              <a:ea typeface="맑은 고딕" pitchFamily="50" charset="-127"/>
            </a:endParaRPr>
          </a:p>
          <a:p>
            <a:r>
              <a:rPr kumimoji="0" lang="ko-KR" altLang="en-US" dirty="0" smtClean="0">
                <a:ea typeface="맑은 고딕" pitchFamily="50" charset="-127"/>
              </a:rPr>
              <a:t>생각</a:t>
            </a:r>
            <a:endParaRPr kumimoji="0" lang="ko-KR" altLang="en-US" dirty="0">
              <a:ea typeface="맑은 고딕" pitchFamily="50" charset="-127"/>
            </a:endParaRPr>
          </a:p>
        </p:txBody>
      </p:sp>
      <p:grpSp>
        <p:nvGrpSpPr>
          <p:cNvPr id="2" name="그룹 218"/>
          <p:cNvGrpSpPr>
            <a:grpSpLocks/>
          </p:cNvGrpSpPr>
          <p:nvPr/>
        </p:nvGrpSpPr>
        <p:grpSpPr bwMode="auto">
          <a:xfrm>
            <a:off x="4154488" y="3568600"/>
            <a:ext cx="1284287" cy="2354263"/>
            <a:chOff x="4108746" y="3673594"/>
            <a:chExt cx="1283888" cy="2353795"/>
          </a:xfrm>
        </p:grpSpPr>
        <p:sp>
          <p:nvSpPr>
            <p:cNvPr id="220" name="Freeform 30"/>
            <p:cNvSpPr>
              <a:spLocks/>
            </p:cNvSpPr>
            <p:nvPr/>
          </p:nvSpPr>
          <p:spPr bwMode="auto">
            <a:xfrm>
              <a:off x="4108746" y="3673594"/>
              <a:ext cx="1283888" cy="2353795"/>
            </a:xfrm>
            <a:custGeom>
              <a:avLst/>
              <a:gdLst>
                <a:gd name="T0" fmla="*/ 723 w 731"/>
                <a:gd name="T1" fmla="*/ 122 h 1340"/>
                <a:gd name="T2" fmla="*/ 667 w 731"/>
                <a:gd name="T3" fmla="*/ 127 h 1340"/>
                <a:gd name="T4" fmla="*/ 629 w 731"/>
                <a:gd name="T5" fmla="*/ 149 h 1340"/>
                <a:gd name="T6" fmla="*/ 632 w 731"/>
                <a:gd name="T7" fmla="*/ 61 h 1340"/>
                <a:gd name="T8" fmla="*/ 612 w 731"/>
                <a:gd name="T9" fmla="*/ 12 h 1340"/>
                <a:gd name="T10" fmla="*/ 579 w 731"/>
                <a:gd name="T11" fmla="*/ 55 h 1340"/>
                <a:gd name="T12" fmla="*/ 548 w 731"/>
                <a:gd name="T13" fmla="*/ 183 h 1340"/>
                <a:gd name="T14" fmla="*/ 546 w 731"/>
                <a:gd name="T15" fmla="*/ 198 h 1340"/>
                <a:gd name="T16" fmla="*/ 411 w 731"/>
                <a:gd name="T17" fmla="*/ 279 h 1340"/>
                <a:gd name="T18" fmla="*/ 400 w 731"/>
                <a:gd name="T19" fmla="*/ 48 h 1340"/>
                <a:gd name="T20" fmla="*/ 350 w 731"/>
                <a:gd name="T21" fmla="*/ 0 h 1340"/>
                <a:gd name="T22" fmla="*/ 304 w 731"/>
                <a:gd name="T23" fmla="*/ 0 h 1340"/>
                <a:gd name="T24" fmla="*/ 255 w 731"/>
                <a:gd name="T25" fmla="*/ 48 h 1340"/>
                <a:gd name="T26" fmla="*/ 235 w 731"/>
                <a:gd name="T27" fmla="*/ 529 h 1340"/>
                <a:gd name="T28" fmla="*/ 71 w 731"/>
                <a:gd name="T29" fmla="*/ 346 h 1340"/>
                <a:gd name="T30" fmla="*/ 14 w 731"/>
                <a:gd name="T31" fmla="*/ 328 h 1340"/>
                <a:gd name="T32" fmla="*/ 14 w 731"/>
                <a:gd name="T33" fmla="*/ 384 h 1340"/>
                <a:gd name="T34" fmla="*/ 227 w 731"/>
                <a:gd name="T35" fmla="*/ 711 h 1340"/>
                <a:gd name="T36" fmla="*/ 202 w 731"/>
                <a:gd name="T37" fmla="*/ 1293 h 1340"/>
                <a:gd name="T38" fmla="*/ 248 w 731"/>
                <a:gd name="T39" fmla="*/ 1340 h 1340"/>
                <a:gd name="T40" fmla="*/ 416 w 731"/>
                <a:gd name="T41" fmla="*/ 1340 h 1340"/>
                <a:gd name="T42" fmla="*/ 461 w 731"/>
                <a:gd name="T43" fmla="*/ 1293 h 1340"/>
                <a:gd name="T44" fmla="*/ 418 w 731"/>
                <a:gd name="T45" fmla="*/ 413 h 1340"/>
                <a:gd name="T46" fmla="*/ 424 w 731"/>
                <a:gd name="T47" fmla="*/ 408 h 1340"/>
                <a:gd name="T48" fmla="*/ 702 w 731"/>
                <a:gd name="T49" fmla="*/ 173 h 1340"/>
                <a:gd name="T50" fmla="*/ 723 w 731"/>
                <a:gd name="T51" fmla="*/ 122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1" h="1340">
                  <a:moveTo>
                    <a:pt x="723" y="122"/>
                  </a:moveTo>
                  <a:cubicBezTo>
                    <a:pt x="714" y="111"/>
                    <a:pt x="689" y="113"/>
                    <a:pt x="667" y="127"/>
                  </a:cubicBezTo>
                  <a:cubicBezTo>
                    <a:pt x="629" y="149"/>
                    <a:pt x="629" y="149"/>
                    <a:pt x="629" y="149"/>
                  </a:cubicBezTo>
                  <a:cubicBezTo>
                    <a:pt x="632" y="61"/>
                    <a:pt x="632" y="61"/>
                    <a:pt x="632" y="61"/>
                  </a:cubicBezTo>
                  <a:cubicBezTo>
                    <a:pt x="633" y="35"/>
                    <a:pt x="624" y="13"/>
                    <a:pt x="612" y="12"/>
                  </a:cubicBezTo>
                  <a:cubicBezTo>
                    <a:pt x="600" y="11"/>
                    <a:pt x="586" y="30"/>
                    <a:pt x="579" y="55"/>
                  </a:cubicBezTo>
                  <a:cubicBezTo>
                    <a:pt x="548" y="183"/>
                    <a:pt x="548" y="183"/>
                    <a:pt x="548" y="183"/>
                  </a:cubicBezTo>
                  <a:cubicBezTo>
                    <a:pt x="546" y="188"/>
                    <a:pt x="546" y="194"/>
                    <a:pt x="546" y="198"/>
                  </a:cubicBezTo>
                  <a:cubicBezTo>
                    <a:pt x="411" y="279"/>
                    <a:pt x="411" y="279"/>
                    <a:pt x="411" y="279"/>
                  </a:cubicBezTo>
                  <a:cubicBezTo>
                    <a:pt x="400" y="48"/>
                    <a:pt x="400" y="48"/>
                    <a:pt x="400" y="48"/>
                  </a:cubicBezTo>
                  <a:cubicBezTo>
                    <a:pt x="398" y="22"/>
                    <a:pt x="376" y="0"/>
                    <a:pt x="350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78" y="0"/>
                    <a:pt x="256" y="22"/>
                    <a:pt x="255" y="48"/>
                  </a:cubicBezTo>
                  <a:cubicBezTo>
                    <a:pt x="235" y="529"/>
                    <a:pt x="235" y="529"/>
                    <a:pt x="235" y="529"/>
                  </a:cubicBezTo>
                  <a:cubicBezTo>
                    <a:pt x="71" y="346"/>
                    <a:pt x="71" y="346"/>
                    <a:pt x="71" y="346"/>
                  </a:cubicBezTo>
                  <a:cubicBezTo>
                    <a:pt x="54" y="327"/>
                    <a:pt x="28" y="318"/>
                    <a:pt x="14" y="328"/>
                  </a:cubicBezTo>
                  <a:cubicBezTo>
                    <a:pt x="0" y="337"/>
                    <a:pt x="0" y="363"/>
                    <a:pt x="14" y="384"/>
                  </a:cubicBezTo>
                  <a:cubicBezTo>
                    <a:pt x="227" y="711"/>
                    <a:pt x="227" y="711"/>
                    <a:pt x="227" y="711"/>
                  </a:cubicBezTo>
                  <a:cubicBezTo>
                    <a:pt x="202" y="1293"/>
                    <a:pt x="202" y="1293"/>
                    <a:pt x="202" y="1293"/>
                  </a:cubicBezTo>
                  <a:cubicBezTo>
                    <a:pt x="201" y="1319"/>
                    <a:pt x="222" y="1340"/>
                    <a:pt x="248" y="1340"/>
                  </a:cubicBezTo>
                  <a:cubicBezTo>
                    <a:pt x="416" y="1340"/>
                    <a:pt x="416" y="1340"/>
                    <a:pt x="416" y="1340"/>
                  </a:cubicBezTo>
                  <a:cubicBezTo>
                    <a:pt x="442" y="1340"/>
                    <a:pt x="462" y="1319"/>
                    <a:pt x="461" y="1293"/>
                  </a:cubicBezTo>
                  <a:cubicBezTo>
                    <a:pt x="418" y="413"/>
                    <a:pt x="418" y="413"/>
                    <a:pt x="418" y="413"/>
                  </a:cubicBezTo>
                  <a:cubicBezTo>
                    <a:pt x="420" y="412"/>
                    <a:pt x="422" y="410"/>
                    <a:pt x="424" y="408"/>
                  </a:cubicBezTo>
                  <a:cubicBezTo>
                    <a:pt x="702" y="173"/>
                    <a:pt x="702" y="173"/>
                    <a:pt x="702" y="173"/>
                  </a:cubicBezTo>
                  <a:cubicBezTo>
                    <a:pt x="722" y="156"/>
                    <a:pt x="731" y="133"/>
                    <a:pt x="723" y="122"/>
                  </a:cubicBezTo>
                  <a:close/>
                </a:path>
              </a:pathLst>
            </a:custGeom>
            <a:solidFill>
              <a:srgbClr val="FFFFFF"/>
            </a:solidFill>
            <a:ln w="63500">
              <a:solidFill>
                <a:srgbClr val="FFFFFF"/>
              </a:solidFill>
              <a:round/>
              <a:headEnd/>
              <a:tailEnd/>
            </a:ln>
            <a:effectLst>
              <a:outerShdw blurRad="127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21556" name="Freeform 30"/>
            <p:cNvSpPr>
              <a:spLocks/>
            </p:cNvSpPr>
            <p:nvPr/>
          </p:nvSpPr>
          <p:spPr bwMode="auto">
            <a:xfrm>
              <a:off x="4108746" y="3673594"/>
              <a:ext cx="1283888" cy="2353795"/>
            </a:xfrm>
            <a:custGeom>
              <a:avLst/>
              <a:gdLst>
                <a:gd name="T0" fmla="*/ 1269837 w 731"/>
                <a:gd name="T1" fmla="*/ 214301 h 1340"/>
                <a:gd name="T2" fmla="*/ 1171482 w 731"/>
                <a:gd name="T3" fmla="*/ 223084 h 1340"/>
                <a:gd name="T4" fmla="*/ 1104741 w 731"/>
                <a:gd name="T5" fmla="*/ 261728 h 1340"/>
                <a:gd name="T6" fmla="*/ 1110010 w 731"/>
                <a:gd name="T7" fmla="*/ 107150 h 1340"/>
                <a:gd name="T8" fmla="*/ 1074883 w 731"/>
                <a:gd name="T9" fmla="*/ 21079 h 1340"/>
                <a:gd name="T10" fmla="*/ 1016924 w 731"/>
                <a:gd name="T11" fmla="*/ 96611 h 1340"/>
                <a:gd name="T12" fmla="*/ 962477 w 731"/>
                <a:gd name="T13" fmla="*/ 321451 h 1340"/>
                <a:gd name="T14" fmla="*/ 958964 w 731"/>
                <a:gd name="T15" fmla="*/ 347800 h 1340"/>
                <a:gd name="T16" fmla="*/ 721858 w 731"/>
                <a:gd name="T17" fmla="*/ 490081 h 1340"/>
                <a:gd name="T18" fmla="*/ 702538 w 731"/>
                <a:gd name="T19" fmla="*/ 84315 h 1340"/>
                <a:gd name="T20" fmla="*/ 614721 w 731"/>
                <a:gd name="T21" fmla="*/ 0 h 1340"/>
                <a:gd name="T22" fmla="*/ 533929 w 731"/>
                <a:gd name="T23" fmla="*/ 0 h 1340"/>
                <a:gd name="T24" fmla="*/ 447868 w 731"/>
                <a:gd name="T25" fmla="*/ 84315 h 1340"/>
                <a:gd name="T26" fmla="*/ 412741 w 731"/>
                <a:gd name="T27" fmla="*/ 929222 h 1340"/>
                <a:gd name="T28" fmla="*/ 124700 w 731"/>
                <a:gd name="T29" fmla="*/ 607771 h 1340"/>
                <a:gd name="T30" fmla="*/ 24589 w 731"/>
                <a:gd name="T31" fmla="*/ 576153 h 1340"/>
                <a:gd name="T32" fmla="*/ 24589 w 731"/>
                <a:gd name="T33" fmla="*/ 674520 h 1340"/>
                <a:gd name="T34" fmla="*/ 398690 w 731"/>
                <a:gd name="T35" fmla="*/ 1248917 h 1340"/>
                <a:gd name="T36" fmla="*/ 354782 w 731"/>
                <a:gd name="T37" fmla="*/ 2271237 h 1340"/>
                <a:gd name="T38" fmla="*/ 435573 w 731"/>
                <a:gd name="T39" fmla="*/ 2353795 h 1340"/>
                <a:gd name="T40" fmla="*/ 730639 w 731"/>
                <a:gd name="T41" fmla="*/ 2353795 h 1340"/>
                <a:gd name="T42" fmla="*/ 809675 w 731"/>
                <a:gd name="T43" fmla="*/ 2271237 h 1340"/>
                <a:gd name="T44" fmla="*/ 734152 w 731"/>
                <a:gd name="T45" fmla="*/ 725461 h 1340"/>
                <a:gd name="T46" fmla="*/ 744690 w 731"/>
                <a:gd name="T47" fmla="*/ 716678 h 1340"/>
                <a:gd name="T48" fmla="*/ 1232954 w 731"/>
                <a:gd name="T49" fmla="*/ 303885 h 1340"/>
                <a:gd name="T50" fmla="*/ 1269837 w 731"/>
                <a:gd name="T51" fmla="*/ 214301 h 134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31" h="1340">
                  <a:moveTo>
                    <a:pt x="723" y="122"/>
                  </a:moveTo>
                  <a:cubicBezTo>
                    <a:pt x="714" y="111"/>
                    <a:pt x="689" y="113"/>
                    <a:pt x="667" y="127"/>
                  </a:cubicBezTo>
                  <a:cubicBezTo>
                    <a:pt x="629" y="149"/>
                    <a:pt x="629" y="149"/>
                    <a:pt x="629" y="149"/>
                  </a:cubicBezTo>
                  <a:cubicBezTo>
                    <a:pt x="632" y="61"/>
                    <a:pt x="632" y="61"/>
                    <a:pt x="632" y="61"/>
                  </a:cubicBezTo>
                  <a:cubicBezTo>
                    <a:pt x="633" y="35"/>
                    <a:pt x="624" y="13"/>
                    <a:pt x="612" y="12"/>
                  </a:cubicBezTo>
                  <a:cubicBezTo>
                    <a:pt x="600" y="11"/>
                    <a:pt x="586" y="30"/>
                    <a:pt x="579" y="55"/>
                  </a:cubicBezTo>
                  <a:cubicBezTo>
                    <a:pt x="548" y="183"/>
                    <a:pt x="548" y="183"/>
                    <a:pt x="548" y="183"/>
                  </a:cubicBezTo>
                  <a:cubicBezTo>
                    <a:pt x="546" y="188"/>
                    <a:pt x="546" y="194"/>
                    <a:pt x="546" y="198"/>
                  </a:cubicBezTo>
                  <a:cubicBezTo>
                    <a:pt x="411" y="279"/>
                    <a:pt x="411" y="279"/>
                    <a:pt x="411" y="279"/>
                  </a:cubicBezTo>
                  <a:cubicBezTo>
                    <a:pt x="400" y="48"/>
                    <a:pt x="400" y="48"/>
                    <a:pt x="400" y="48"/>
                  </a:cubicBezTo>
                  <a:cubicBezTo>
                    <a:pt x="398" y="22"/>
                    <a:pt x="376" y="0"/>
                    <a:pt x="350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78" y="0"/>
                    <a:pt x="256" y="22"/>
                    <a:pt x="255" y="48"/>
                  </a:cubicBezTo>
                  <a:cubicBezTo>
                    <a:pt x="235" y="529"/>
                    <a:pt x="235" y="529"/>
                    <a:pt x="235" y="529"/>
                  </a:cubicBezTo>
                  <a:cubicBezTo>
                    <a:pt x="71" y="346"/>
                    <a:pt x="71" y="346"/>
                    <a:pt x="71" y="346"/>
                  </a:cubicBezTo>
                  <a:cubicBezTo>
                    <a:pt x="54" y="327"/>
                    <a:pt x="28" y="318"/>
                    <a:pt x="14" y="328"/>
                  </a:cubicBezTo>
                  <a:cubicBezTo>
                    <a:pt x="0" y="337"/>
                    <a:pt x="0" y="363"/>
                    <a:pt x="14" y="384"/>
                  </a:cubicBezTo>
                  <a:cubicBezTo>
                    <a:pt x="227" y="711"/>
                    <a:pt x="227" y="711"/>
                    <a:pt x="227" y="711"/>
                  </a:cubicBezTo>
                  <a:cubicBezTo>
                    <a:pt x="202" y="1293"/>
                    <a:pt x="202" y="1293"/>
                    <a:pt x="202" y="1293"/>
                  </a:cubicBezTo>
                  <a:cubicBezTo>
                    <a:pt x="201" y="1319"/>
                    <a:pt x="222" y="1340"/>
                    <a:pt x="248" y="1340"/>
                  </a:cubicBezTo>
                  <a:cubicBezTo>
                    <a:pt x="416" y="1340"/>
                    <a:pt x="416" y="1340"/>
                    <a:pt x="416" y="1340"/>
                  </a:cubicBezTo>
                  <a:cubicBezTo>
                    <a:pt x="442" y="1340"/>
                    <a:pt x="462" y="1319"/>
                    <a:pt x="461" y="1293"/>
                  </a:cubicBezTo>
                  <a:cubicBezTo>
                    <a:pt x="418" y="413"/>
                    <a:pt x="418" y="413"/>
                    <a:pt x="418" y="413"/>
                  </a:cubicBezTo>
                  <a:cubicBezTo>
                    <a:pt x="420" y="412"/>
                    <a:pt x="422" y="410"/>
                    <a:pt x="424" y="408"/>
                  </a:cubicBezTo>
                  <a:cubicBezTo>
                    <a:pt x="702" y="173"/>
                    <a:pt x="702" y="173"/>
                    <a:pt x="702" y="173"/>
                  </a:cubicBezTo>
                  <a:cubicBezTo>
                    <a:pt x="722" y="156"/>
                    <a:pt x="731" y="133"/>
                    <a:pt x="723" y="122"/>
                  </a:cubicBezTo>
                  <a:close/>
                </a:path>
              </a:pathLst>
            </a:custGeom>
            <a:gradFill rotWithShape="0">
              <a:gsLst>
                <a:gs pos="0">
                  <a:srgbClr val="8A5E2E"/>
                </a:gs>
                <a:gs pos="100000">
                  <a:srgbClr val="6A4E36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635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1533" name="TextBox 221"/>
          <p:cNvSpPr txBox="1">
            <a:spLocks noChangeArrowheads="1"/>
          </p:cNvSpPr>
          <p:nvPr/>
        </p:nvSpPr>
        <p:spPr bwMode="auto">
          <a:xfrm>
            <a:off x="4532253" y="4325838"/>
            <a:ext cx="400110" cy="11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1400" dirty="0" smtClean="0">
                <a:solidFill>
                  <a:srgbClr val="FFFFFF"/>
                </a:solidFill>
                <a:latin typeface="Arial Black" pitchFamily="34" charset="0"/>
                <a:ea typeface="HY견고딕" pitchFamily="18" charset="-127"/>
                <a:cs typeface="Arial" charset="0"/>
              </a:rPr>
              <a:t>삶의 질 향상</a:t>
            </a:r>
            <a:endParaRPr kumimoji="0" lang="en-US" altLang="ko-KR" sz="1400" dirty="0">
              <a:solidFill>
                <a:srgbClr val="FFFFFF"/>
              </a:solidFill>
              <a:latin typeface="Arial Black" pitchFamily="34" charset="0"/>
              <a:ea typeface="HY견고딕" pitchFamily="18" charset="-127"/>
              <a:cs typeface="Arial" charset="0"/>
            </a:endParaRPr>
          </a:p>
        </p:txBody>
      </p:sp>
      <p:grpSp>
        <p:nvGrpSpPr>
          <p:cNvPr id="3" name="그룹 222"/>
          <p:cNvGrpSpPr>
            <a:grpSpLocks/>
          </p:cNvGrpSpPr>
          <p:nvPr/>
        </p:nvGrpSpPr>
        <p:grpSpPr bwMode="auto">
          <a:xfrm>
            <a:off x="3131840" y="1772816"/>
            <a:ext cx="821630" cy="930275"/>
            <a:chOff x="2657505" y="2818457"/>
            <a:chExt cx="1110093" cy="931056"/>
          </a:xfrm>
        </p:grpSpPr>
        <p:cxnSp>
          <p:nvCxnSpPr>
            <p:cNvPr id="224" name="직선 연결선 223"/>
            <p:cNvCxnSpPr/>
            <p:nvPr/>
          </p:nvCxnSpPr>
          <p:spPr>
            <a:xfrm>
              <a:off x="2701972" y="2818457"/>
              <a:ext cx="0" cy="931056"/>
            </a:xfrm>
            <a:prstGeom prst="line">
              <a:avLst/>
            </a:prstGeom>
            <a:noFill/>
            <a:ln w="12700">
              <a:solidFill>
                <a:srgbClr val="9696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5" name="자유형 224"/>
            <p:cNvSpPr/>
            <p:nvPr/>
          </p:nvSpPr>
          <p:spPr>
            <a:xfrm>
              <a:off x="2735322" y="2926498"/>
              <a:ext cx="956046" cy="371787"/>
            </a:xfrm>
            <a:custGeom>
              <a:avLst/>
              <a:gdLst>
                <a:gd name="connsiteX0" fmla="*/ 1104900 w 1104900"/>
                <a:gd name="connsiteY0" fmla="*/ 428625 h 428625"/>
                <a:gd name="connsiteX1" fmla="*/ 714375 w 1104900"/>
                <a:gd name="connsiteY1" fmla="*/ 0 h 428625"/>
                <a:gd name="connsiteX2" fmla="*/ 0 w 1104900"/>
                <a:gd name="connsiteY2" fmla="*/ 0 h 428625"/>
                <a:gd name="connsiteX0" fmla="*/ 1104900 w 1104900"/>
                <a:gd name="connsiteY0" fmla="*/ 428625 h 428625"/>
                <a:gd name="connsiteX1" fmla="*/ 911856 w 1104900"/>
                <a:gd name="connsiteY1" fmla="*/ 0 h 428625"/>
                <a:gd name="connsiteX2" fmla="*/ 0 w 1104900"/>
                <a:gd name="connsiteY2" fmla="*/ 0 h 428625"/>
                <a:gd name="connsiteX0" fmla="*/ 1104900 w 1104900"/>
                <a:gd name="connsiteY0" fmla="*/ 428625 h 428625"/>
                <a:gd name="connsiteX1" fmla="*/ 704427 w 1104900"/>
                <a:gd name="connsiteY1" fmla="*/ 0 h 428625"/>
                <a:gd name="connsiteX2" fmla="*/ 0 w 1104900"/>
                <a:gd name="connsiteY2" fmla="*/ 0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0" h="428625">
                  <a:moveTo>
                    <a:pt x="1104900" y="428625"/>
                  </a:moveTo>
                  <a:lnTo>
                    <a:pt x="704427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9696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26" name="타원 225"/>
            <p:cNvSpPr/>
            <p:nvPr/>
          </p:nvSpPr>
          <p:spPr>
            <a:xfrm>
              <a:off x="3643725" y="3266508"/>
              <a:ext cx="123873" cy="123929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12700">
              <a:solidFill>
                <a:srgbClr val="969696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27" name="타원 226"/>
            <p:cNvSpPr/>
            <p:nvPr/>
          </p:nvSpPr>
          <p:spPr>
            <a:xfrm>
              <a:off x="2657505" y="2885188"/>
              <a:ext cx="90522" cy="88975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12700">
              <a:solidFill>
                <a:srgbClr val="969696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21535" name="TextBox 227"/>
          <p:cNvSpPr txBox="1">
            <a:spLocks noChangeArrowheads="1"/>
          </p:cNvSpPr>
          <p:nvPr/>
        </p:nvSpPr>
        <p:spPr bwMode="auto">
          <a:xfrm>
            <a:off x="251520" y="1844824"/>
            <a:ext cx="295232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하루 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3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끼 규칙적 식사</a:t>
            </a:r>
            <a:endParaRPr kumimoji="0" lang="en-US" altLang="ko-KR" sz="1100" dirty="0" smtClean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algn="r"/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맵고 짠 음식 피하기</a:t>
            </a:r>
            <a:endParaRPr kumimoji="0" lang="en-US" altLang="ko-KR" sz="1100" dirty="0" smtClean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algn="r"/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하루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2L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이상 물 복용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(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신부전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,</a:t>
            </a:r>
            <a:r>
              <a:rPr kumimoji="0" lang="ko-KR" altLang="en-US" sz="1100" dirty="0" err="1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심장질환자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 제외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)</a:t>
            </a:r>
            <a:endParaRPr kumimoji="0" lang="en-US" altLang="ko-KR" sz="1100" dirty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1536" name="TextBox 228"/>
          <p:cNvSpPr txBox="1">
            <a:spLocks noChangeArrowheads="1"/>
          </p:cNvSpPr>
          <p:nvPr/>
        </p:nvSpPr>
        <p:spPr bwMode="auto">
          <a:xfrm>
            <a:off x="251520" y="4509120"/>
            <a:ext cx="28703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kumimoji="0" lang="ko-KR" altLang="en-US" sz="1200" dirty="0" smtClean="0">
                <a:solidFill>
                  <a:srgbClr val="258B78"/>
                </a:solidFill>
                <a:latin typeface="Arial Black" pitchFamily="34" charset="0"/>
                <a:ea typeface="HY견고딕" pitchFamily="18" charset="-127"/>
                <a:cs typeface="Arial" charset="0"/>
              </a:rPr>
              <a:t>긍정적 사고</a:t>
            </a:r>
            <a:endParaRPr kumimoji="0" lang="en-US" altLang="ko-KR" sz="1200" dirty="0" smtClean="0">
              <a:solidFill>
                <a:srgbClr val="258B78"/>
              </a:solidFill>
              <a:latin typeface="Arial Black" pitchFamily="34" charset="0"/>
              <a:ea typeface="HY견고딕" pitchFamily="18" charset="-127"/>
              <a:cs typeface="Arial" charset="0"/>
            </a:endParaRPr>
          </a:p>
          <a:p>
            <a:pPr algn="r"/>
            <a:r>
              <a:rPr kumimoji="0" lang="ko-KR" altLang="en-US" sz="1200" dirty="0" smtClean="0">
                <a:solidFill>
                  <a:srgbClr val="258B78"/>
                </a:solidFill>
                <a:latin typeface="Arial Black" pitchFamily="34" charset="0"/>
                <a:ea typeface="HY견고딕" pitchFamily="18" charset="-127"/>
                <a:cs typeface="Arial" charset="0"/>
              </a:rPr>
              <a:t>일이나 취미생활 공유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.</a:t>
            </a:r>
            <a:endParaRPr kumimoji="0" lang="en-US" altLang="ko-KR" sz="1100" dirty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1537" name="TextBox 229"/>
          <p:cNvSpPr txBox="1">
            <a:spLocks noChangeArrowheads="1"/>
          </p:cNvSpPr>
          <p:nvPr/>
        </p:nvSpPr>
        <p:spPr bwMode="auto">
          <a:xfrm>
            <a:off x="6444208" y="1988840"/>
            <a:ext cx="25257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근력 강화 운동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-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 주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3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회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, 30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분 이상</a:t>
            </a:r>
            <a:endParaRPr kumimoji="0" lang="en-US" altLang="ko-KR" sz="1100" dirty="0" smtClean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금연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, 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금주 생활화 </a:t>
            </a:r>
            <a:endParaRPr kumimoji="0" lang="en-US" altLang="ko-KR" sz="1100" dirty="0" smtClean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정기 검진 실시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(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건강보험공단 통보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)</a:t>
            </a:r>
          </a:p>
          <a:p>
            <a:r>
              <a:rPr kumimoji="0" lang="en-US" altLang="ko-KR" sz="1100" b="1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123</a:t>
            </a:r>
            <a:r>
              <a:rPr kumimoji="0" lang="ko-KR" altLang="en-US" sz="1100" b="1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걷기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- 1</a:t>
            </a:r>
            <a:r>
              <a:rPr kumimoji="0" lang="ko-KR" altLang="en-US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 정거장</a:t>
            </a:r>
            <a:r>
              <a:rPr kumimoji="0" lang="en-US" altLang="ko-KR" sz="1100" dirty="0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, 2Km, 3</a:t>
            </a:r>
            <a:r>
              <a:rPr kumimoji="0" lang="ko-KR" altLang="en-US" sz="1100" dirty="0" err="1" smtClean="0">
                <a:solidFill>
                  <a:srgbClr val="808080"/>
                </a:solidFill>
                <a:latin typeface="Arial" charset="0"/>
                <a:ea typeface="HY견고딕" pitchFamily="18" charset="-127"/>
                <a:cs typeface="Arial" charset="0"/>
              </a:rPr>
              <a:t>층계단</a:t>
            </a:r>
            <a:endParaRPr kumimoji="0" lang="en-US" altLang="ko-KR" sz="1100" dirty="0">
              <a:solidFill>
                <a:srgbClr val="808080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grpSp>
        <p:nvGrpSpPr>
          <p:cNvPr id="4" name="그룹 230"/>
          <p:cNvGrpSpPr>
            <a:grpSpLocks/>
          </p:cNvGrpSpPr>
          <p:nvPr/>
        </p:nvGrpSpPr>
        <p:grpSpPr bwMode="auto">
          <a:xfrm>
            <a:off x="5796136" y="2060848"/>
            <a:ext cx="731837" cy="639937"/>
            <a:chOff x="5654727" y="2245888"/>
            <a:chExt cx="731718" cy="1007056"/>
          </a:xfrm>
        </p:grpSpPr>
        <p:cxnSp>
          <p:nvCxnSpPr>
            <p:cNvPr id="232" name="직선 연결선 231"/>
            <p:cNvCxnSpPr/>
            <p:nvPr/>
          </p:nvCxnSpPr>
          <p:spPr>
            <a:xfrm>
              <a:off x="6343590" y="2245888"/>
              <a:ext cx="0" cy="930812"/>
            </a:xfrm>
            <a:prstGeom prst="line">
              <a:avLst/>
            </a:prstGeom>
            <a:noFill/>
            <a:ln w="12700">
              <a:solidFill>
                <a:srgbClr val="9696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" name="그룹 232"/>
            <p:cNvGrpSpPr>
              <a:grpSpLocks/>
            </p:cNvGrpSpPr>
            <p:nvPr/>
          </p:nvGrpSpPr>
          <p:grpSpPr bwMode="auto">
            <a:xfrm>
              <a:off x="5654727" y="2318395"/>
              <a:ext cx="731718" cy="934549"/>
              <a:chOff x="5530902" y="2596902"/>
              <a:chExt cx="731718" cy="934549"/>
            </a:xfrm>
          </p:grpSpPr>
          <p:sp>
            <p:nvSpPr>
              <p:cNvPr id="234" name="자유형 233"/>
              <p:cNvSpPr/>
              <p:nvPr/>
            </p:nvSpPr>
            <p:spPr>
              <a:xfrm flipH="1">
                <a:off x="5608676" y="2638761"/>
                <a:ext cx="592042" cy="800562"/>
              </a:xfrm>
              <a:custGeom>
                <a:avLst/>
                <a:gdLst>
                  <a:gd name="connsiteX0" fmla="*/ 1104900 w 1104900"/>
                  <a:gd name="connsiteY0" fmla="*/ 428625 h 428625"/>
                  <a:gd name="connsiteX1" fmla="*/ 714375 w 1104900"/>
                  <a:gd name="connsiteY1" fmla="*/ 0 h 428625"/>
                  <a:gd name="connsiteX2" fmla="*/ 0 w 1104900"/>
                  <a:gd name="connsiteY2" fmla="*/ 0 h 428625"/>
                  <a:gd name="connsiteX0" fmla="*/ 1104900 w 1104900"/>
                  <a:gd name="connsiteY0" fmla="*/ 428625 h 428625"/>
                  <a:gd name="connsiteX1" fmla="*/ 911856 w 1104900"/>
                  <a:gd name="connsiteY1" fmla="*/ 0 h 428625"/>
                  <a:gd name="connsiteX2" fmla="*/ 0 w 1104900"/>
                  <a:gd name="connsiteY2" fmla="*/ 0 h 428625"/>
                  <a:gd name="connsiteX0" fmla="*/ 1104900 w 1104900"/>
                  <a:gd name="connsiteY0" fmla="*/ 428625 h 428625"/>
                  <a:gd name="connsiteX1" fmla="*/ 704427 w 1104900"/>
                  <a:gd name="connsiteY1" fmla="*/ 0 h 428625"/>
                  <a:gd name="connsiteX2" fmla="*/ 0 w 1104900"/>
                  <a:gd name="connsiteY2" fmla="*/ 0 h 428625"/>
                  <a:gd name="connsiteX0" fmla="*/ 926318 w 926318"/>
                  <a:gd name="connsiteY0" fmla="*/ 428625 h 428625"/>
                  <a:gd name="connsiteX1" fmla="*/ 525845 w 926318"/>
                  <a:gd name="connsiteY1" fmla="*/ 0 h 428625"/>
                  <a:gd name="connsiteX2" fmla="*/ 0 w 926318"/>
                  <a:gd name="connsiteY2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6318" h="428625">
                    <a:moveTo>
                      <a:pt x="926318" y="428625"/>
                    </a:moveTo>
                    <a:lnTo>
                      <a:pt x="525845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96969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235" name="타원 234"/>
              <p:cNvSpPr/>
              <p:nvPr/>
            </p:nvSpPr>
            <p:spPr>
              <a:xfrm flipH="1">
                <a:off x="5530902" y="3407555"/>
                <a:ext cx="123805" cy="123896"/>
              </a:xfrm>
              <a:prstGeom prst="ellipse">
                <a:avLst/>
              </a:prstGeom>
              <a:gradFill>
                <a:gsLst>
                  <a:gs pos="0">
                    <a:srgbClr val="F0F0F0"/>
                  </a:gs>
                  <a:gs pos="100000">
                    <a:srgbClr val="F8F8F8"/>
                  </a:gs>
                </a:gsLst>
                <a:lin ang="5400000" scaled="0"/>
              </a:gradFill>
              <a:ln w="12700">
                <a:solidFill>
                  <a:srgbClr val="969696"/>
                </a:solidFill>
              </a:ln>
              <a:effectLst>
                <a:outerShdw blurRad="63500" sx="101000" sy="101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236" name="타원 235"/>
              <p:cNvSpPr/>
              <p:nvPr/>
            </p:nvSpPr>
            <p:spPr>
              <a:xfrm flipH="1">
                <a:off x="6172148" y="2597462"/>
                <a:ext cx="90472" cy="90540"/>
              </a:xfrm>
              <a:prstGeom prst="ellipse">
                <a:avLst/>
              </a:prstGeom>
              <a:gradFill>
                <a:gsLst>
                  <a:gs pos="0">
                    <a:srgbClr val="F0F0F0"/>
                  </a:gs>
                  <a:gs pos="100000">
                    <a:srgbClr val="F8F8F8"/>
                  </a:gs>
                </a:gsLst>
                <a:lin ang="5400000" scaled="0"/>
              </a:gradFill>
              <a:ln w="12700">
                <a:solidFill>
                  <a:srgbClr val="969696"/>
                </a:solidFill>
              </a:ln>
              <a:effectLst>
                <a:outerShdw blurRad="63500" sx="101000" sy="101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21539" name="WordArt 230"/>
          <p:cNvSpPr>
            <a:spLocks noChangeArrowheads="1" noChangeShapeType="1" noTextEdit="1"/>
          </p:cNvSpPr>
          <p:nvPr/>
        </p:nvSpPr>
        <p:spPr bwMode="gray">
          <a:xfrm rot="-8503428" flipH="1" flipV="1">
            <a:off x="4922838" y="3168550"/>
            <a:ext cx="1276350" cy="12763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1995057"/>
              </a:avLst>
            </a:prstTxWarp>
          </a:bodyPr>
          <a:lstStyle/>
          <a:p>
            <a:pPr algn="ctr"/>
            <a:r>
              <a:rPr lang="ko-KR" altLang="en-US" sz="1600" b="1" kern="10" dirty="0" smtClean="0">
                <a:solidFill>
                  <a:srgbClr val="5E9436"/>
                </a:solidFill>
                <a:latin typeface="Arial"/>
                <a:cs typeface="Arial"/>
              </a:rPr>
              <a:t>운동</a:t>
            </a:r>
            <a:endParaRPr lang="ko-KR" altLang="en-US" sz="1600" b="1" kern="10" dirty="0">
              <a:solidFill>
                <a:srgbClr val="5E9436"/>
              </a:solidFill>
              <a:latin typeface="Arial"/>
              <a:cs typeface="Arial"/>
            </a:endParaRPr>
          </a:p>
        </p:txBody>
      </p:sp>
      <p:sp>
        <p:nvSpPr>
          <p:cNvPr id="21540" name="WordArt 230"/>
          <p:cNvSpPr>
            <a:spLocks noChangeArrowheads="1" noChangeShapeType="1" noTextEdit="1"/>
          </p:cNvSpPr>
          <p:nvPr/>
        </p:nvSpPr>
        <p:spPr bwMode="gray">
          <a:xfrm rot="-10459103" flipH="1" flipV="1">
            <a:off x="3449638" y="2719288"/>
            <a:ext cx="1038225" cy="10382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3570728"/>
              </a:avLst>
            </a:prstTxWarp>
          </a:bodyPr>
          <a:lstStyle/>
          <a:p>
            <a:pPr algn="ctr"/>
            <a:r>
              <a:rPr lang="ko-KR" altLang="en-US" sz="3200" b="1" kern="10" dirty="0" smtClean="0">
                <a:solidFill>
                  <a:srgbClr val="2B93C7"/>
                </a:solidFill>
                <a:latin typeface="Arial"/>
                <a:cs typeface="Arial"/>
              </a:rPr>
              <a:t> 식이</a:t>
            </a:r>
            <a:endParaRPr lang="ko-KR" altLang="en-US" sz="3200" b="1" kern="10" dirty="0">
              <a:solidFill>
                <a:srgbClr val="2B93C7"/>
              </a:solidFill>
              <a:latin typeface="Arial"/>
              <a:cs typeface="Arial"/>
            </a:endParaRPr>
          </a:p>
        </p:txBody>
      </p:sp>
      <p:grpSp>
        <p:nvGrpSpPr>
          <p:cNvPr id="6" name="그룹 238"/>
          <p:cNvGrpSpPr>
            <a:grpSpLocks/>
          </p:cNvGrpSpPr>
          <p:nvPr/>
        </p:nvGrpSpPr>
        <p:grpSpPr bwMode="auto">
          <a:xfrm>
            <a:off x="3131841" y="4365104"/>
            <a:ext cx="432048" cy="673745"/>
            <a:chOff x="3319407" y="4876618"/>
            <a:chExt cx="676791" cy="1105438"/>
          </a:xfrm>
        </p:grpSpPr>
        <p:cxnSp>
          <p:nvCxnSpPr>
            <p:cNvPr id="240" name="직선 연결선 239"/>
            <p:cNvCxnSpPr/>
            <p:nvPr/>
          </p:nvCxnSpPr>
          <p:spPr>
            <a:xfrm>
              <a:off x="3363891" y="5051077"/>
              <a:ext cx="0" cy="930979"/>
            </a:xfrm>
            <a:prstGeom prst="line">
              <a:avLst/>
            </a:prstGeom>
            <a:ln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자유형 240"/>
            <p:cNvSpPr/>
            <p:nvPr/>
          </p:nvSpPr>
          <p:spPr>
            <a:xfrm flipV="1">
              <a:off x="3346416" y="4938471"/>
              <a:ext cx="583057" cy="223626"/>
            </a:xfrm>
            <a:custGeom>
              <a:avLst/>
              <a:gdLst>
                <a:gd name="connsiteX0" fmla="*/ 1104900 w 1104900"/>
                <a:gd name="connsiteY0" fmla="*/ 428625 h 428625"/>
                <a:gd name="connsiteX1" fmla="*/ 714375 w 1104900"/>
                <a:gd name="connsiteY1" fmla="*/ 0 h 428625"/>
                <a:gd name="connsiteX2" fmla="*/ 0 w 1104900"/>
                <a:gd name="connsiteY2" fmla="*/ 0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0" h="428625">
                  <a:moveTo>
                    <a:pt x="1104900" y="428625"/>
                  </a:moveTo>
                  <a:lnTo>
                    <a:pt x="714375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9696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42" name="타원 241"/>
            <p:cNvSpPr/>
            <p:nvPr/>
          </p:nvSpPr>
          <p:spPr>
            <a:xfrm>
              <a:off x="3872279" y="4876618"/>
              <a:ext cx="123919" cy="123708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12700">
              <a:solidFill>
                <a:srgbClr val="969696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43" name="타원 242"/>
            <p:cNvSpPr/>
            <p:nvPr/>
          </p:nvSpPr>
          <p:spPr>
            <a:xfrm>
              <a:off x="3319407" y="5114517"/>
              <a:ext cx="90557" cy="90401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12700">
              <a:solidFill>
                <a:srgbClr val="969696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085184"/>
            <a:ext cx="187220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2852936"/>
            <a:ext cx="20882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2420888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43608" y="3227492"/>
            <a:ext cx="7194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Y센스L" pitchFamily="18" charset="-127"/>
                <a:ea typeface="HY센스L" pitchFamily="18" charset="-127"/>
              </a:rPr>
              <a:t>적정의료이용은 </a:t>
            </a:r>
            <a:endParaRPr lang="en-US" altLang="ko-KR" sz="48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Y센스L" pitchFamily="18" charset="-127"/>
              <a:ea typeface="HY센스L" pitchFamily="18" charset="-127"/>
            </a:endParaRPr>
          </a:p>
          <a:p>
            <a:r>
              <a:rPr lang="ko-KR" altLang="en-US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Y센스L" pitchFamily="18" charset="-127"/>
                <a:ea typeface="HY센스L" pitchFamily="18" charset="-127"/>
              </a:rPr>
              <a:t>건강의 필수조건입니다</a:t>
            </a:r>
            <a:r>
              <a:rPr lang="en-US" altLang="ko-KR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HY센스L" pitchFamily="18" charset="-127"/>
                <a:ea typeface="HY센스L" pitchFamily="18" charset="-127"/>
              </a:rPr>
              <a:t>!</a:t>
            </a:r>
            <a:endParaRPr lang="ko-KR" alt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HY센스L" pitchFamily="18" charset="-127"/>
              <a:ea typeface="HY센스L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B867-1445-4916-B33C-72A42E59B8C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</TotalTime>
  <Words>730</Words>
  <Application>Microsoft Office PowerPoint</Application>
  <PresentationFormat>화면 슬라이드 쇼(4:3)</PresentationFormat>
  <Paragraphs>241</Paragraphs>
  <Slides>21</Slides>
  <Notes>5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3" baseType="lpstr">
      <vt:lpstr>Office 테마</vt:lpstr>
      <vt:lpstr>Acrobat Document</vt:lpstr>
      <vt:lpstr>슬라이드 1</vt:lpstr>
      <vt:lpstr>목  차</vt:lpstr>
      <vt:lpstr>의료급여 수급권자 유형</vt:lpstr>
      <vt:lpstr>의료급여 이용절차</vt:lpstr>
      <vt:lpstr>동네의원을 이용하면 좋은점</vt:lpstr>
      <vt:lpstr>의료급여 본인 부담금</vt:lpstr>
      <vt:lpstr>1종 수급권자의 건강생활유지비 지원</vt:lpstr>
      <vt:lpstr>의료급여 상한일수</vt:lpstr>
      <vt:lpstr>의료급여일수 연장승인 1</vt:lpstr>
      <vt:lpstr>의료급여일수 연장승인 2</vt:lpstr>
      <vt:lpstr>의료급여일수 연장승인 3</vt:lpstr>
      <vt:lpstr>선택병의원이란 ?</vt:lpstr>
      <vt:lpstr>의료급여일수 연장 불승인</vt:lpstr>
      <vt:lpstr> 의료급여의 제한</vt:lpstr>
      <vt:lpstr>동일성분 의약품 중복투약자</vt:lpstr>
      <vt:lpstr>경증질환으로 대형병원 이용시 약값 본인부담</vt:lpstr>
      <vt:lpstr>상해(골절, 화상 등)요인 조사</vt:lpstr>
      <vt:lpstr>의료급여 사례관리 </vt:lpstr>
      <vt:lpstr>슬라이드 19</vt:lpstr>
      <vt:lpstr>100세 시대 - 건강한 생활을 위하여 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의료급여 수급권자 유형</dc:title>
  <dc:creator>aa</dc:creator>
  <cp:lastModifiedBy>지상</cp:lastModifiedBy>
  <cp:revision>135</cp:revision>
  <dcterms:created xsi:type="dcterms:W3CDTF">2015-11-15T16:40:37Z</dcterms:created>
  <dcterms:modified xsi:type="dcterms:W3CDTF">2017-10-26T12:27:04Z</dcterms:modified>
</cp:coreProperties>
</file>