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79" r:id="rId8"/>
    <p:sldId id="280" r:id="rId9"/>
    <p:sldId id="281" r:id="rId10"/>
    <p:sldId id="28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85" r:id="rId21"/>
    <p:sldId id="272" r:id="rId22"/>
    <p:sldId id="283" r:id="rId23"/>
    <p:sldId id="284" r:id="rId24"/>
    <p:sldId id="273" r:id="rId25"/>
    <p:sldId id="274" r:id="rId26"/>
    <p:sldId id="286" r:id="rId27"/>
    <p:sldId id="276" r:id="rId28"/>
  </p:sldIdLst>
  <p:sldSz cx="9147175" cy="6861175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함초롬돋움" pitchFamily="50" charset="-127"/>
        <a:cs typeface="함초롬돋움" pitchFamily="50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함초롬돋움" pitchFamily="50" charset="-127"/>
        <a:cs typeface="함초롬돋움" pitchFamily="50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함초롬돋움" pitchFamily="50" charset="-127"/>
        <a:cs typeface="함초롬돋움" pitchFamily="50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함초롬돋움" pitchFamily="50" charset="-127"/>
        <a:cs typeface="함초롬돋움" pitchFamily="50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함초롬돋움" pitchFamily="50" charset="-127"/>
        <a:cs typeface="함초롬돋움" pitchFamily="50" charset="-127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함초롬돋움" pitchFamily="50" charset="-127"/>
        <a:cs typeface="함초롬돋움" pitchFamily="50" charset="-127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함초롬돋움" pitchFamily="50" charset="-127"/>
        <a:cs typeface="함초롬돋움" pitchFamily="50" charset="-127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함초롬돋움" pitchFamily="50" charset="-127"/>
        <a:cs typeface="함초롬돋움" pitchFamily="50" charset="-127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함초롬돋움" pitchFamily="50" charset="-127"/>
        <a:cs typeface="함초롬돋움" pitchFamily="50" charset="-127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frameSlides="1"/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6699FF"/>
    <a:srgbClr val="6666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7"/>
    <p:restoredTop sz="89718" autoAdjust="0"/>
  </p:normalViewPr>
  <p:slideViewPr>
    <p:cSldViewPr>
      <p:cViewPr varScale="1">
        <p:scale>
          <a:sx n="82" d="100"/>
          <a:sy n="82" d="100"/>
        </p:scale>
        <p:origin x="1122" y="-1224"/>
      </p:cViewPr>
      <p:guideLst>
        <p:guide orient="horz" pos="2154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27" cy="72027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38601252-9CF2-4E3A-A1A4-0DF964837B0D}" type="datetimeFigureOut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15570B07-7B1E-419C-8B25-7928DE91B4E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36298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itchFamily="50" charset="-127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itchFamily="50" charset="-127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itchFamily="50" charset="-127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itchFamily="50" charset="-127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itchFamily="50" charset="-127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 lang="ko-KR" altLang="en-US"/>
            </a:pPr>
            <a:fld id="{91683CE6-F59D-4E98-8367-98E58B3E8B18}" type="slidenum">
              <a:rPr lang="ko-KR" altLang="en-US" smtClean="0"/>
              <a:pPr>
                <a:defRPr lang="ko-KR" altLang="en-US"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5610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직사각형 1"/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직사각형 2"/>
          <p:cNvSpPr>
            <a:spLocks noGrp="1"/>
          </p:cNvSpPr>
          <p:nvPr>
            <p:ph type="body" sz="quarter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9940" name="직사각형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6167C3-D8AF-42DD-AA09-22DFC4C644EC}" type="slidenum">
              <a:rPr lang="en-US" altLang="en-US" smtClean="0">
                <a:cs typeface="함초롬돋움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 smtClean="0">
              <a:cs typeface="함초롬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8146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직사각형 1"/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직사각형 2"/>
          <p:cNvSpPr>
            <a:spLocks noGrp="1"/>
          </p:cNvSpPr>
          <p:nvPr>
            <p:ph type="body" sz="quarter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0964" name="직사각형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6886E3-0B19-4A27-8799-552008830E2E}" type="slidenum">
              <a:rPr lang="en-US" altLang="en-US" smtClean="0">
                <a:cs typeface="함초롬돋움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en-US" smtClean="0">
              <a:cs typeface="함초롬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640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lang="ko-KR" altLang="en-US"/>
            </a:pPr>
            <a:fld id="{15570B07-7B1E-419C-8B25-7928DE91B4E3}" type="slidenum">
              <a:rPr lang="ko-KR" altLang="en-US" smtClean="0"/>
              <a:pPr>
                <a:defRPr lang="ko-KR" altLang="en-US"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090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 lang="ko-KR" altLang="en-US"/>
            </a:pPr>
            <a:fld id="{ABE7DBF0-C1CA-4F62-8824-71A457B45CF5}" type="slidenum">
              <a:rPr lang="ko-KR" altLang="en-US" smtClean="0"/>
              <a:pPr>
                <a:defRPr lang="ko-KR" altLang="en-US"/>
              </a:pPr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2908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 lang="ko-KR" altLang="en-US"/>
            </a:pPr>
            <a:fld id="{3C6B6686-C230-474A-BAF8-3BD82DCF3370}" type="slidenum">
              <a:rPr lang="ko-KR" altLang="en-US" smtClean="0"/>
              <a:pPr>
                <a:defRPr lang="ko-KR" altLang="en-US"/>
              </a:pPr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306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992" y="2131397"/>
            <a:ext cx="7774585" cy="1470695"/>
          </a:xfrm>
        </p:spPr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985" y="3887973"/>
            <a:ext cx="6402600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ABEB5EE1-206A-4BA2-9B1E-AFBE244DB008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67937679-778C-4517-95E1-EF988B86769E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516D9448-794B-4417-B35F-DD5C39061C19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D4ED510C-D833-430E-B5AD-3B33CEFC20C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088DE793-6874-4E65-B4BB-A8B77E8E56DB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32F6CD61-FD1D-4E91-BB47-2E763BE845F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516" y="4408910"/>
            <a:ext cx="7774585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516" y="2908039"/>
            <a:ext cx="7774585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A0E5708F-334B-4D74-96B4-78DC578242D8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49DB975F-E5E5-4D01-8F45-ACDF98EC506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328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9507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4134373E-25D4-4132-84FF-CE9E6CE04C2A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4F8659D7-30C3-4D5F-A657-397A5880691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48946FFB-A42B-4802-9227-11A7DD7ADFA1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1DBB2EA7-FA95-43B6-A0DC-42D0A9BC7B00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156" y="1643812"/>
            <a:ext cx="8231914" cy="4527264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ko-KR" altLang="en-US" noProof="0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93AF6FD6-5FCC-4C38-9638-7C097FA4FF89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9257AE5B-649C-4BE2-AB50-37AF0D726A86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328" y="1600930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9507" y="1600930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156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8335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D3B0332C-DD02-4F77-B282-E2A0D214D688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ko-KR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 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10279-E02C-40E9-B655-653457FE2F20}" type="slidenum">
              <a:rPr lang="ko-KR" altLang="en-US"/>
              <a:pPr>
                <a:defRPr/>
              </a:pPr>
              <a:t>‹#›</a:t>
            </a:fld>
            <a:r>
              <a:rPr lang="ko-KR" altLang="en-US"/>
              <a:t>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792" y="4802790"/>
            <a:ext cx="5487943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792" y="613054"/>
            <a:ext cx="5487943" cy="411667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792" y="5369786"/>
            <a:ext cx="5487943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2E491517-B316-4D60-A1DC-55AE81033369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7F1D63E6-AB5E-4FC6-8C96-18864D5D5E15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1397"/>
            <a:ext cx="9146571" cy="147069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6ACC203E-C45F-4036-943F-BF9DF4E1DA70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22DFF3F2-7A55-4797-9089-C44CE9A03F05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328" y="274763"/>
            <a:ext cx="8231914" cy="114352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143710" y="2215573"/>
            <a:ext cx="4859133" cy="321615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ED8F7181-451D-4643-81F8-0770E4A042BA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0D2265E9-5842-4F24-A6DC-B954DE42FCF9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1264" y="274763"/>
            <a:ext cx="2057978" cy="5854194"/>
          </a:xfrm>
        </p:spPr>
        <p:txBody>
          <a:bodyPr vert="eaVert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328" y="274763"/>
            <a:ext cx="6021493" cy="585419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876B6DDB-EA5C-49D8-9026-AB11A93B1F15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11ECB4ED-0070-41AF-9729-59E2498ED08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32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32775" cy="452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5613" y="6219825"/>
            <a:ext cx="2136775" cy="50323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lIns="91440" tIns="45720" rIns="91440" bIns="4572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B1546FE8-65DC-48B2-A9FC-6A9364E7F32A}" type="datetime1">
              <a:rPr lang="ko-KR" altLang="en-US"/>
              <a:pPr>
                <a:defRPr lang="ko-KR" altLang="en-US"/>
              </a:pPr>
              <a:t>2021-09-14</a:t>
            </a:fld>
            <a:endParaRPr lang="ko-KR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788" y="6219825"/>
            <a:ext cx="2898775" cy="50323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numCol="1" anchor="ctr" anchorCtr="0" compatLnSpc="1">
            <a:prstTxWarp prst="textNoShape">
              <a:avLst/>
            </a:prstTxWarp>
            <a:noAutofit/>
          </a:bodyPr>
          <a:lstStyle>
            <a:lvl1pPr algn="ctr">
              <a:lnSpc>
                <a:spcPct val="110000"/>
              </a:lnSpc>
              <a:buClr>
                <a:srgbClr val="000000"/>
              </a:buClr>
              <a:buSzPct val="100000"/>
              <a:defRPr kumimoji="0" sz="1400">
                <a:sym typeface="Wingdings" pitchFamily="2" charset="2"/>
              </a:defRPr>
            </a:lvl1pPr>
          </a:lstStyle>
          <a:p>
            <a:pPr>
              <a:defRPr/>
            </a:pPr>
            <a:r>
              <a:rPr lang="ko-KR" altLang="en-US"/>
              <a:t>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7963" y="6219825"/>
            <a:ext cx="2135187" cy="50323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numCol="1" anchor="ctr" anchorCtr="0" compatLnSpc="1">
            <a:prstTxWarp prst="textNoShape">
              <a:avLst/>
            </a:prstTxWarp>
            <a:noAutofit/>
          </a:bodyPr>
          <a:lstStyle>
            <a:lvl1pPr algn="ctr">
              <a:lnSpc>
                <a:spcPct val="110000"/>
              </a:lnSpc>
              <a:buClr>
                <a:srgbClr val="000000"/>
              </a:buClr>
              <a:buSzPct val="100000"/>
              <a:defRPr kumimoji="0" sz="1400">
                <a:ea typeface="굴림" charset="-127"/>
                <a:cs typeface="함초롬돋움" pitchFamily="50" charset="-127"/>
                <a:sym typeface="Wingdings" pitchFamily="2" charset="2"/>
              </a:defRPr>
            </a:lvl1pPr>
          </a:lstStyle>
          <a:p>
            <a:pPr>
              <a:defRPr/>
            </a:pPr>
            <a:fld id="{3B15CDD3-2814-4D90-B89B-993AFBD52159}" type="slidenum">
              <a:rPr lang="ko-KR" altLang="en-US"/>
              <a:pPr>
                <a:defRPr/>
              </a:pPr>
              <a:t>‹#›</a:t>
            </a:fld>
            <a:r>
              <a:rPr lang="ko-KR" altLang="en-US"/>
              <a:t> </a:t>
            </a:r>
          </a:p>
        </p:txBody>
      </p:sp>
      <p:pic>
        <p:nvPicPr>
          <p:cNvPr id="1031" name="그림 6"/>
          <p:cNvPicPr>
            <a:picLocks noChangeAspect="1"/>
          </p:cNvPicPr>
          <p:nvPr/>
        </p:nvPicPr>
        <p:blipFill>
          <a:blip r:embed="rId14" cstate="print">
            <a:lum bright="100000" contrast="-82000"/>
          </a:blip>
          <a:srcRect/>
          <a:stretch>
            <a:fillRect/>
          </a:stretch>
        </p:blipFill>
        <p:spPr bwMode="auto">
          <a:xfrm>
            <a:off x="990600" y="5035550"/>
            <a:ext cx="2379663" cy="504825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pic>
        <p:nvPicPr>
          <p:cNvPr id="1032" name="그림 7"/>
          <p:cNvPicPr>
            <a:picLocks noChangeAspect="1"/>
          </p:cNvPicPr>
          <p:nvPr/>
        </p:nvPicPr>
        <p:blipFill>
          <a:blip r:embed="rId15" cstate="print">
            <a:lum bright="100000" contrast="-82000"/>
          </a:blip>
          <a:srcRect/>
          <a:stretch>
            <a:fillRect/>
          </a:stretch>
        </p:blipFill>
        <p:spPr bwMode="auto">
          <a:xfrm>
            <a:off x="6323013" y="4911725"/>
            <a:ext cx="2155825" cy="557213"/>
          </a:xfrm>
          <a:prstGeom prst="rect">
            <a:avLst/>
          </a:prstGeom>
          <a:solidFill>
            <a:srgbClr val="FFFFFF"/>
          </a:solidFill>
          <a:ln w="9467" cap="rnd" algn="ctr">
            <a:solidFill>
              <a:srgbClr val="FFFFFF"/>
            </a:solidFill>
            <a:round/>
            <a:headEnd/>
            <a:tailEnd/>
          </a:ln>
        </p:spPr>
      </p:pic>
      <p:pic>
        <p:nvPicPr>
          <p:cNvPr id="1033" name="그림 8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7175" cy="1158875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58" r:id="rId8"/>
    <p:sldLayoutId id="2147483966" r:id="rId9"/>
    <p:sldLayoutId id="2147483967" r:id="rId10"/>
    <p:sldLayoutId id="2147483968" r:id="rId11"/>
    <p:sldLayoutId id="2147483969" r:id="rId12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함초롬돋움" pitchFamily="50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 pitchFamily="50" charset="-127"/>
          <a:ea typeface="함초롬돋움" pitchFamily="50" charset="-127"/>
          <a:cs typeface="함초롬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 pitchFamily="50" charset="-127"/>
          <a:ea typeface="함초롬돋움" pitchFamily="50" charset="-127"/>
          <a:cs typeface="함초롬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 pitchFamily="50" charset="-127"/>
          <a:ea typeface="함초롬돋움" pitchFamily="50" charset="-127"/>
          <a:cs typeface="함초롬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 pitchFamily="50" charset="-127"/>
          <a:ea typeface="함초롬돋움" pitchFamily="50" charset="-127"/>
          <a:cs typeface="함초롬돋움" pitchFamily="50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함초롬돋움" pitchFamily="50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함초롬돋움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함초롬돋움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함초롬돋움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함초롬돋움" pitchFamily="50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1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emf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7175" cy="68500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315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7175" cy="32162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316" name="그림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00000">
            <a:off x="6878638" y="1052513"/>
            <a:ext cx="2017712" cy="1114425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1785938" y="6003925"/>
            <a:ext cx="5503862" cy="7143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 anchor="ctr"/>
          <a:lstStyle/>
          <a:p>
            <a:pPr algn="ctr"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600" b="1" spc="5" dirty="0">
                <a:solidFill>
                  <a:srgbClr val="000000">
                    <a:alpha val="100000"/>
                  </a:srgbClr>
                </a:solidFill>
                <a:latin typeface="Arial"/>
                <a:ea typeface="HY헤드라인M"/>
                <a:cs typeface="+mn-cs"/>
                <a:sym typeface="Wingdings"/>
              </a:rPr>
              <a:t>동대문소방서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013450" y="187325"/>
            <a:ext cx="2700338" cy="638175"/>
          </a:xfrm>
          <a:prstGeom prst="rect">
            <a:avLst/>
          </a:prstGeom>
          <a:solidFill>
            <a:srgbClr val="00B0F0">
              <a:alpha val="51000"/>
            </a:srgbClr>
          </a:solidFill>
          <a:ln w="38037" cap="rnd" cmpd="sng" algn="ctr">
            <a:solidFill>
              <a:srgbClr val="FFFF00"/>
            </a:solidFill>
            <a:prstDash val="solid"/>
            <a:round/>
          </a:ln>
        </p:spPr>
        <p:txBody>
          <a:bodyPr lIns="91390" tIns="45667" rIns="91390" bIns="45667"/>
          <a:lstStyle/>
          <a:p>
            <a:pPr algn="ctr"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b="1" spc="5" dirty="0">
                <a:solidFill>
                  <a:schemeClr val="bg1"/>
                </a:solidFill>
                <a:latin typeface="HY헤드라인M"/>
                <a:ea typeface="HY헤드라인M"/>
                <a:cs typeface="+mn-cs"/>
                <a:sym typeface="Wingdings"/>
              </a:rPr>
              <a:t>작성일자 :  </a:t>
            </a:r>
            <a:r>
              <a:rPr kumimoji="0" lang="ko-KR" altLang="en-US" b="1" spc="5" dirty="0" smtClean="0">
                <a:solidFill>
                  <a:schemeClr val="bg1"/>
                </a:solidFill>
                <a:latin typeface="HY헤드라인M"/>
                <a:ea typeface="HY헤드라인M"/>
                <a:cs typeface="+mn-cs"/>
                <a:sym typeface="Wingdings"/>
              </a:rPr>
              <a:t>20</a:t>
            </a:r>
            <a:r>
              <a:rPr kumimoji="0" lang="en-US" altLang="ko-KR" b="1" spc="5" dirty="0" smtClean="0">
                <a:solidFill>
                  <a:schemeClr val="bg1"/>
                </a:solidFill>
                <a:latin typeface="HY헤드라인M"/>
                <a:ea typeface="HY헤드라인M"/>
                <a:cs typeface="+mn-cs"/>
                <a:sym typeface="Wingdings"/>
              </a:rPr>
              <a:t>21</a:t>
            </a:r>
            <a:r>
              <a:rPr kumimoji="0" lang="ko-KR" altLang="en-US" b="1" spc="5" dirty="0" smtClean="0">
                <a:solidFill>
                  <a:schemeClr val="bg1"/>
                </a:solidFill>
                <a:latin typeface="HY헤드라인M"/>
                <a:ea typeface="HY헤드라인M"/>
                <a:cs typeface="+mn-cs"/>
                <a:sym typeface="Wingdings"/>
              </a:rPr>
              <a:t>. 0</a:t>
            </a:r>
            <a:r>
              <a:rPr kumimoji="0" lang="en-US" altLang="ko-KR" b="1" spc="5" dirty="0" smtClean="0">
                <a:solidFill>
                  <a:schemeClr val="bg1"/>
                </a:solidFill>
                <a:latin typeface="HY헤드라인M"/>
                <a:ea typeface="HY헤드라인M"/>
                <a:cs typeface="+mn-cs"/>
                <a:sym typeface="Wingdings"/>
              </a:rPr>
              <a:t>9</a:t>
            </a:r>
            <a:r>
              <a:rPr kumimoji="0" lang="ko-KR" altLang="en-US" b="1" spc="5" dirty="0" smtClean="0">
                <a:solidFill>
                  <a:schemeClr val="bg1"/>
                </a:solidFill>
                <a:latin typeface="HY헤드라인M"/>
                <a:ea typeface="HY헤드라인M"/>
                <a:cs typeface="+mn-cs"/>
                <a:sym typeface="Wingdings"/>
              </a:rPr>
              <a:t>.</a:t>
            </a:r>
            <a:r>
              <a:rPr kumimoji="0" lang="en-US" altLang="ko-KR" b="1" spc="5" dirty="0" smtClean="0">
                <a:solidFill>
                  <a:schemeClr val="bg1"/>
                </a:solidFill>
                <a:latin typeface="HY헤드라인M"/>
                <a:ea typeface="HY헤드라인M"/>
                <a:cs typeface="+mn-cs"/>
                <a:sym typeface="Wingdings"/>
              </a:rPr>
              <a:t>14.</a:t>
            </a:r>
            <a:endParaRPr kumimoji="0" lang="ko-KR" altLang="en-US" b="1" spc="5" dirty="0">
              <a:solidFill>
                <a:schemeClr val="bg1"/>
              </a:solidFill>
              <a:latin typeface="HY헤드라인M"/>
              <a:ea typeface="HY헤드라인M"/>
              <a:cs typeface="+mn-cs"/>
              <a:sym typeface="Wingdings"/>
            </a:endParaRPr>
          </a:p>
          <a:p>
            <a:pPr algn="ctr"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b="1" spc="5" dirty="0">
                <a:solidFill>
                  <a:schemeClr val="bg1"/>
                </a:solidFill>
                <a:latin typeface="HY헤드라인M"/>
                <a:ea typeface="HY헤드라인M"/>
                <a:cs typeface="+mn-cs"/>
                <a:sym typeface="Wingdings"/>
              </a:rPr>
              <a:t>관리번호 :  </a:t>
            </a:r>
            <a:r>
              <a:rPr kumimoji="0" lang="ko-KR" altLang="en-US" sz="1700" b="1" spc="5" dirty="0">
                <a:solidFill>
                  <a:schemeClr val="bg1"/>
                </a:solidFill>
                <a:latin typeface="HY헤드라인M"/>
                <a:ea typeface="HY헤드라인M"/>
                <a:cs typeface="+mn-cs"/>
                <a:sym typeface="Wingdings"/>
              </a:rPr>
              <a:t>동대문 - 001</a:t>
            </a:r>
          </a:p>
        </p:txBody>
      </p:sp>
      <p:sp>
        <p:nvSpPr>
          <p:cNvPr id="13319" name="직사각형 12"/>
          <p:cNvSpPr>
            <a:spLocks noGrp="1"/>
          </p:cNvSpPr>
          <p:nvPr>
            <p:ph type="dt" sz="quarter" idx="10"/>
          </p:nvPr>
        </p:nvSpPr>
        <p:spPr bwMode="auto">
          <a:ln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mtClean="0">
                <a:cs typeface="함초롬돋움" pitchFamily="50" charset="-127"/>
              </a:rPr>
              <a:t> </a:t>
            </a:r>
          </a:p>
        </p:txBody>
      </p:sp>
      <p:pic>
        <p:nvPicPr>
          <p:cNvPr id="13320" name="그림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750" y="2060575"/>
            <a:ext cx="8318500" cy="3960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직사각형 14"/>
          <p:cNvSpPr/>
          <p:nvPr/>
        </p:nvSpPr>
        <p:spPr>
          <a:xfrm>
            <a:off x="2123082" y="2062073"/>
            <a:ext cx="2090370" cy="3961485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" name="직사각형 5"/>
          <p:cNvSpPr txBox="1"/>
          <p:nvPr/>
        </p:nvSpPr>
        <p:spPr>
          <a:xfrm>
            <a:off x="2484804" y="3382053"/>
            <a:ext cx="122420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b="1" dirty="0">
                <a:ln>
                  <a:solidFill>
                    <a:srgbClr val="FF0000"/>
                  </a:solidFill>
                </a:ln>
                <a:latin typeface="+mn-lt"/>
                <a:ea typeface="+mn-ea"/>
                <a:cs typeface="+mn-cs"/>
              </a:rPr>
              <a:t>1,2,3/4,5</a:t>
            </a:r>
            <a:r>
              <a:rPr kumimoji="0" lang="ko-KR" altLang="en-US" b="1" dirty="0">
                <a:ln>
                  <a:solidFill>
                    <a:srgbClr val="FF0000"/>
                  </a:solidFill>
                </a:ln>
                <a:latin typeface="+mn-lt"/>
                <a:ea typeface="+mn-ea"/>
                <a:cs typeface="+mn-cs"/>
              </a:rPr>
              <a:t>라인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283891" y="2062074"/>
            <a:ext cx="1009966" cy="3961485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3324" name="직사각형 5"/>
          <p:cNvSpPr txBox="1">
            <a:spLocks noChangeArrowheads="1"/>
          </p:cNvSpPr>
          <p:nvPr/>
        </p:nvSpPr>
        <p:spPr bwMode="auto">
          <a:xfrm>
            <a:off x="4286250" y="5038725"/>
            <a:ext cx="1008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>
                <a:latin typeface="함초롬돋움" pitchFamily="50" charset="-127"/>
              </a:rPr>
              <a:t>6,7/8,9</a:t>
            </a:r>
            <a:r>
              <a:rPr kumimoji="0" lang="ko-KR" altLang="en-US" b="1">
                <a:latin typeface="함초롬돋움" pitchFamily="50" charset="-127"/>
              </a:rPr>
              <a:t>라인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365884" y="2062074"/>
            <a:ext cx="2160810" cy="396148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3326" name="직사각형 5"/>
          <p:cNvSpPr txBox="1">
            <a:spLocks noChangeArrowheads="1"/>
          </p:cNvSpPr>
          <p:nvPr/>
        </p:nvSpPr>
        <p:spPr bwMode="auto">
          <a:xfrm>
            <a:off x="5797550" y="5038725"/>
            <a:ext cx="1008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>
                <a:latin typeface="함초롬돋움" pitchFamily="50" charset="-127"/>
              </a:rPr>
              <a:t>10,11</a:t>
            </a:r>
          </a:p>
          <a:p>
            <a:pPr algn="ctr"/>
            <a:r>
              <a:rPr kumimoji="0" lang="ko-KR" altLang="en-US" b="1">
                <a:latin typeface="함초롬돋움" pitchFamily="50" charset="-127"/>
              </a:rPr>
              <a:t>라인</a:t>
            </a:r>
          </a:p>
        </p:txBody>
      </p:sp>
      <p:sp>
        <p:nvSpPr>
          <p:cNvPr id="13327" name="직사각형 21"/>
          <p:cNvSpPr>
            <a:spLocks noChangeArrowheads="1"/>
          </p:cNvSpPr>
          <p:nvPr/>
        </p:nvSpPr>
        <p:spPr bwMode="auto">
          <a:xfrm>
            <a:off x="3400425" y="3246438"/>
            <a:ext cx="1857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kumimoji="0" lang="ko-KR" altLang="en-US">
              <a:latin typeface="함초롬돋움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08181" y="1010981"/>
            <a:ext cx="8284142" cy="4748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algn="ctr"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600" spc="5" dirty="0" err="1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삼성쉐르빌</a:t>
            </a:r>
            <a:r>
              <a:rPr kumimoji="0" lang="ko-KR" altLang="en-US" sz="3600" b="1" dirty="0">
                <a:ln>
                  <a:solidFill>
                    <a:srgbClr val="FF0000"/>
                  </a:solidFill>
                </a:ln>
                <a:latin typeface="+mn-lt"/>
                <a:ea typeface="+mn-ea"/>
                <a:cs typeface="+mn-cs"/>
              </a:rPr>
              <a:t> </a:t>
            </a:r>
            <a:r>
              <a:rPr kumimoji="0" lang="en-US" altLang="ko-KR" sz="1100" b="1" dirty="0">
                <a:ln>
                  <a:solidFill>
                    <a:srgbClr val="FF0000"/>
                  </a:solidFill>
                </a:ln>
                <a:latin typeface="+mn-lt"/>
                <a:ea typeface="+mn-ea"/>
                <a:cs typeface="+mn-cs"/>
              </a:rPr>
              <a:t>(1,2,3/4,5</a:t>
            </a:r>
            <a:r>
              <a:rPr kumimoji="0" lang="ko-KR" altLang="en-US" sz="1100" b="1" dirty="0">
                <a:ln>
                  <a:solidFill>
                    <a:srgbClr val="FF0000"/>
                  </a:solidFill>
                </a:ln>
                <a:latin typeface="+mn-lt"/>
                <a:ea typeface="+mn-ea"/>
                <a:cs typeface="+mn-cs"/>
              </a:rPr>
              <a:t>라인</a:t>
            </a:r>
            <a:r>
              <a:rPr kumimoji="0" lang="en-US" altLang="ko-KR" sz="1100" b="1" dirty="0">
                <a:ln>
                  <a:solidFill>
                    <a:srgbClr val="FF0000"/>
                  </a:solidFill>
                </a:ln>
                <a:latin typeface="+mn-lt"/>
                <a:ea typeface="+mn-ea"/>
                <a:cs typeface="+mn-cs"/>
              </a:rPr>
              <a:t>)</a:t>
            </a:r>
            <a:r>
              <a:rPr kumimoji="0" lang="ko-KR" altLang="en-US" sz="1100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 </a:t>
            </a:r>
            <a:r>
              <a:rPr kumimoji="0" lang="ko-KR" altLang="en-US" sz="3600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현장활동 대응매뉴얼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직사각형 1"/>
          <p:cNvSpPr>
            <a:spLocks noChangeArrowheads="1"/>
          </p:cNvSpPr>
          <p:nvPr/>
        </p:nvSpPr>
        <p:spPr bwMode="auto">
          <a:xfrm>
            <a:off x="1547813" y="0"/>
            <a:ext cx="7599362" cy="6861175"/>
          </a:xfrm>
          <a:prstGeom prst="rect">
            <a:avLst/>
          </a:prstGeom>
          <a:solidFill>
            <a:srgbClr val="DDDDDD"/>
          </a:soli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>
              <a:latin typeface="함초롬돋움" pitchFamily="50" charset="-127"/>
            </a:endParaRPr>
          </a:p>
        </p:txBody>
      </p:sp>
      <p:sp>
        <p:nvSpPr>
          <p:cNvPr id="14339" name="직사각형 2"/>
          <p:cNvSpPr>
            <a:spLocks noChangeArrowheads="1"/>
          </p:cNvSpPr>
          <p:nvPr/>
        </p:nvSpPr>
        <p:spPr bwMode="auto">
          <a:xfrm>
            <a:off x="0" y="-1588"/>
            <a:ext cx="1752600" cy="6859588"/>
          </a:xfrm>
          <a:prstGeom prst="rect">
            <a:avLst/>
          </a:prstGeom>
          <a:solidFill>
            <a:srgbClr val="FFFFFF"/>
          </a:soli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>
              <a:latin typeface="함초롬돋움" pitchFamily="50" charset="-127"/>
            </a:endParaRPr>
          </a:p>
        </p:txBody>
      </p:sp>
      <p:pic>
        <p:nvPicPr>
          <p:cNvPr id="14340" name="그림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8863" y="1371600"/>
            <a:ext cx="600075" cy="576263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1073150" y="1357313"/>
            <a:ext cx="546100" cy="5349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900" b="1" spc="5">
                <a:solidFill>
                  <a:srgbClr val="003399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Ⅰ</a:t>
            </a:r>
          </a:p>
        </p:txBody>
      </p:sp>
      <p:pic>
        <p:nvPicPr>
          <p:cNvPr id="14342" name="그림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8863" y="3646488"/>
            <a:ext cx="600075" cy="574675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1073150" y="3641725"/>
            <a:ext cx="546100" cy="5334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900" b="1" spc="5">
                <a:solidFill>
                  <a:srgbClr val="003399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806575" y="1333500"/>
            <a:ext cx="5967413" cy="6397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 anchor="ctr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000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개      요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795463" y="3602038"/>
            <a:ext cx="5969000" cy="6381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 anchor="ctr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000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대응계획</a:t>
            </a:r>
          </a:p>
        </p:txBody>
      </p:sp>
      <p:grpSp>
        <p:nvGrpSpPr>
          <p:cNvPr id="14346" name="그룹 9"/>
          <p:cNvGrpSpPr>
            <a:grpSpLocks/>
          </p:cNvGrpSpPr>
          <p:nvPr/>
        </p:nvGrpSpPr>
        <p:grpSpPr bwMode="auto">
          <a:xfrm>
            <a:off x="1752600" y="347663"/>
            <a:ext cx="5932488" cy="757237"/>
            <a:chOff x="1751826" y="347796"/>
            <a:chExt cx="5933596" cy="757626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1751826" y="347796"/>
              <a:ext cx="5933596" cy="757626"/>
            </a:xfrm>
            <a:prstGeom prst="roundRect">
              <a:avLst>
                <a:gd name="adj" fmla="val 3125"/>
              </a:avLst>
            </a:prstGeom>
            <a:blipFill rotWithShape="1">
              <a:blip r:embed="rId3" cstate="print">
                <a:alphaModFix/>
                <a:lum/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lang="ko-KR" altLang="en-US"/>
              </a:pPr>
              <a:endParaRPr kumimoji="0" lang="ko-KR" altLang="en-US"/>
            </a:p>
          </p:txBody>
        </p:sp>
        <p:grpSp>
          <p:nvGrpSpPr>
            <p:cNvPr id="14355" name="그룹 11"/>
            <p:cNvGrpSpPr>
              <a:grpSpLocks/>
            </p:cNvGrpSpPr>
            <p:nvPr/>
          </p:nvGrpSpPr>
          <p:grpSpPr bwMode="auto">
            <a:xfrm>
              <a:off x="1823295" y="392297"/>
              <a:ext cx="5790659" cy="667062"/>
              <a:chOff x="1823295" y="392297"/>
              <a:chExt cx="5790659" cy="667062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1823277" y="392269"/>
                <a:ext cx="5790693" cy="667093"/>
              </a:xfrm>
              <a:prstGeom prst="roundRect">
                <a:avLst>
                  <a:gd name="adj" fmla="val 3125"/>
                </a:avLst>
              </a:prstGeom>
              <a:solidFill>
                <a:srgbClr val="0A629E"/>
              </a:solidFill>
              <a:ln w="25400" cap="flat" cmpd="sng" algn="ctr">
                <a:noFill/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/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1891552" y="424035"/>
                <a:ext cx="5652555" cy="206481"/>
              </a:xfrm>
              <a:prstGeom prst="roundRect">
                <a:avLst>
                  <a:gd name="adj" fmla="val 2083"/>
                </a:avLst>
              </a:prstGeom>
              <a:blipFill rotWithShape="1">
                <a:blip r:embed="rId4" cstate="print">
                  <a:alphaModFix/>
                  <a:lum/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/>
              </a:p>
            </p:txBody>
          </p:sp>
        </p:grpSp>
      </p:grpSp>
      <p:sp>
        <p:nvSpPr>
          <p:cNvPr id="15" name="직사각형 14"/>
          <p:cNvSpPr/>
          <p:nvPr/>
        </p:nvSpPr>
        <p:spPr>
          <a:xfrm>
            <a:off x="1912938" y="376238"/>
            <a:ext cx="5640387" cy="6715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algn="ctr" defTabSz="900111" fontAlgn="auto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800" spc="5">
                <a:solidFill>
                  <a:srgbClr val="FFFFFF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목            차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763713" y="1866900"/>
            <a:ext cx="7058025" cy="159702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1.  목      적</a:t>
            </a:r>
          </a:p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 일반현황</a:t>
            </a:r>
          </a:p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3.  건축물의 특징 및 화재진압 여건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1771650" y="4067175"/>
            <a:ext cx="7059613" cy="15986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1.  화재대응절차</a:t>
            </a:r>
          </a:p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 사전대비 및 출동계획</a:t>
            </a:r>
          </a:p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3.  분대별 임무 및 배치계획</a:t>
            </a:r>
          </a:p>
        </p:txBody>
      </p:sp>
      <p:pic>
        <p:nvPicPr>
          <p:cNvPr id="14350" name="그림 1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9975" y="5781675"/>
            <a:ext cx="598488" cy="574675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9" name="직사각형 18"/>
          <p:cNvSpPr/>
          <p:nvPr/>
        </p:nvSpPr>
        <p:spPr>
          <a:xfrm>
            <a:off x="1108075" y="5797550"/>
            <a:ext cx="554038" cy="5254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900" b="1" spc="5">
                <a:solidFill>
                  <a:srgbClr val="003399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Ⅲ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771650" y="5589588"/>
            <a:ext cx="7059613" cy="7699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 anchor="ctr"/>
          <a:lstStyle/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000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부    록</a:t>
            </a:r>
          </a:p>
        </p:txBody>
      </p:sp>
      <p:sp>
        <p:nvSpPr>
          <p:cNvPr id="21" name="바닥글 개체 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5363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5364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7" name="직사각형 4"/>
          <p:cNvSpPr/>
          <p:nvPr/>
        </p:nvSpPr>
        <p:spPr>
          <a:xfrm>
            <a:off x="4608513" y="1227138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i="1" spc="5" dirty="0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목 적</a:t>
            </a:r>
          </a:p>
        </p:txBody>
      </p:sp>
      <p:sp>
        <p:nvSpPr>
          <p:cNvPr id="8" name="직사각형 5"/>
          <p:cNvSpPr/>
          <p:nvPr/>
        </p:nvSpPr>
        <p:spPr>
          <a:xfrm>
            <a:off x="3779838" y="1219200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Ⅰ.</a:t>
            </a:r>
          </a:p>
        </p:txBody>
      </p:sp>
      <p:sp>
        <p:nvSpPr>
          <p:cNvPr id="11" name="직사각형 10"/>
          <p:cNvSpPr>
            <a:spLocks noGrp="1"/>
          </p:cNvSpPr>
          <p:nvPr>
            <p:ph idx="1"/>
          </p:nvPr>
        </p:nvSpPr>
        <p:spPr>
          <a:xfrm>
            <a:off x="684213" y="2709863"/>
            <a:ext cx="7923212" cy="2952750"/>
          </a:xfrm>
        </p:spPr>
        <p:txBody>
          <a:bodyPr>
            <a:normAutofit fontScale="975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None/>
              <a:defRPr lang="ko-KR" altLang="en-US"/>
            </a:pPr>
            <a:r>
              <a:rPr lang="ko-KR" altLang="en-US" dirty="0" smtClean="0">
                <a:cs typeface="+mn-cs"/>
              </a:rPr>
              <a:t>     </a:t>
            </a:r>
            <a:r>
              <a:rPr lang="ko-KR" altLang="en-US" sz="2700" dirty="0" smtClean="0">
                <a:cs typeface="+mn-cs"/>
              </a:rPr>
              <a:t>본 매뉴얼은 우리 관내 특급대상인 </a:t>
            </a:r>
            <a:r>
              <a:rPr lang="ko-KR" altLang="en-US" sz="2700" dirty="0" err="1" smtClean="0">
                <a:cs typeface="+mn-cs"/>
              </a:rPr>
              <a:t>삼성쉐르빌</a:t>
            </a:r>
            <a:r>
              <a:rPr lang="ko-KR" altLang="en-US" sz="2700" dirty="0" smtClean="0">
                <a:cs typeface="+mn-cs"/>
              </a:rPr>
              <a:t> </a:t>
            </a:r>
            <a:r>
              <a:rPr lang="en-US" altLang="ko-KR" sz="2700" dirty="0" smtClean="0">
                <a:solidFill>
                  <a:srgbClr val="FF0000"/>
                </a:solidFill>
                <a:cs typeface="+mn-cs"/>
              </a:rPr>
              <a:t>1,2,3/4,5</a:t>
            </a:r>
            <a:r>
              <a:rPr lang="ko-KR" altLang="en-US" sz="2700" dirty="0" smtClean="0">
                <a:solidFill>
                  <a:srgbClr val="FF0000"/>
                </a:solidFill>
                <a:cs typeface="+mn-cs"/>
              </a:rPr>
              <a:t>라인</a:t>
            </a:r>
            <a:r>
              <a:rPr lang="en-US" altLang="ko-KR" sz="2700" dirty="0" smtClean="0">
                <a:cs typeface="+mn-cs"/>
              </a:rPr>
              <a:t>  </a:t>
            </a:r>
            <a:r>
              <a:rPr lang="ko-KR" altLang="en-US" sz="2700" dirty="0" smtClean="0">
                <a:cs typeface="+mn-cs"/>
              </a:rPr>
              <a:t>주상복합 아파트의 화재로 인한 사상자 발생 및 재산피해를 최소화하기 위해 화재대응절차</a:t>
            </a:r>
            <a:r>
              <a:rPr lang="en-US" altLang="ko-KR" sz="2700" dirty="0" smtClean="0">
                <a:cs typeface="+mn-cs"/>
              </a:rPr>
              <a:t>, </a:t>
            </a:r>
            <a:r>
              <a:rPr lang="ko-KR" altLang="en-US" sz="2700" dirty="0" smtClean="0">
                <a:cs typeface="+mn-cs"/>
              </a:rPr>
              <a:t>조치사항 등을 규정함을 목적으로 함</a:t>
            </a:r>
            <a:r>
              <a:rPr lang="en-US" altLang="ko-KR" sz="2700" dirty="0" smtClean="0">
                <a:cs typeface="+mn-cs"/>
              </a:rPr>
              <a:t>.</a:t>
            </a:r>
            <a:endParaRPr lang="ko-KR" altLang="en-US" sz="2700" dirty="0">
              <a:cs typeface="+mn-cs"/>
            </a:endParaRPr>
          </a:p>
        </p:txBody>
      </p:sp>
      <p:sp>
        <p:nvSpPr>
          <p:cNvPr id="12" name="직사각형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15369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6387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6388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27138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일반 현황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219200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Ⅱ.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01638" y="2420938"/>
            <a:ext cx="4537075" cy="3683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000" spc="5" dirty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1. 건물(단지) 배치도</a:t>
            </a:r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grpSp>
        <p:nvGrpSpPr>
          <p:cNvPr id="16393" name="그룹 7"/>
          <p:cNvGrpSpPr>
            <a:grpSpLocks/>
          </p:cNvGrpSpPr>
          <p:nvPr/>
        </p:nvGrpSpPr>
        <p:grpSpPr bwMode="auto">
          <a:xfrm>
            <a:off x="1204913" y="2881313"/>
            <a:ext cx="6734175" cy="3789362"/>
            <a:chOff x="1205398" y="2046022"/>
            <a:chExt cx="6733203" cy="4047977"/>
          </a:xfrm>
        </p:grpSpPr>
        <p:pic>
          <p:nvPicPr>
            <p:cNvPr id="16398" name="그림 3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05398" y="2046022"/>
              <a:ext cx="6733203" cy="4047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5"/>
            <p:cNvSpPr txBox="1"/>
            <p:nvPr/>
          </p:nvSpPr>
          <p:spPr>
            <a:xfrm>
              <a:off x="2772911" y="3984306"/>
              <a:ext cx="1152525" cy="6904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lang="ko-KR" altLang="en-US"/>
              </a:pPr>
              <a:r>
                <a:rPr kumimoji="0" lang="en-US" altLang="ko-KR" b="1" dirty="0">
                  <a:ln>
                    <a:solidFill>
                      <a:srgbClr val="FF0000"/>
                    </a:solidFill>
                  </a:ln>
                  <a:latin typeface="+mn-lt"/>
                  <a:ea typeface="+mn-ea"/>
                  <a:cs typeface="+mn-cs"/>
                </a:rPr>
                <a:t>1,2,3/4,5</a:t>
              </a:r>
              <a:r>
                <a:rPr kumimoji="0" lang="ko-KR" altLang="en-US" b="1" dirty="0">
                  <a:ln>
                    <a:solidFill>
                      <a:srgbClr val="FF0000"/>
                    </a:solidFill>
                  </a:ln>
                  <a:latin typeface="+mn-lt"/>
                  <a:ea typeface="+mn-ea"/>
                  <a:cs typeface="+mn-cs"/>
                </a:rPr>
                <a:t>라인</a:t>
              </a:r>
            </a:p>
          </p:txBody>
        </p:sp>
        <p:sp>
          <p:nvSpPr>
            <p:cNvPr id="16400" name="직사각형 5"/>
            <p:cNvSpPr txBox="1">
              <a:spLocks noChangeArrowheads="1"/>
            </p:cNvSpPr>
            <p:nvPr/>
          </p:nvSpPr>
          <p:spPr bwMode="auto">
            <a:xfrm>
              <a:off x="4501569" y="4735268"/>
              <a:ext cx="1008126" cy="690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b="1">
                  <a:latin typeface="함초롬돋움" pitchFamily="50" charset="-127"/>
                </a:rPr>
                <a:t>6,7/8,9</a:t>
              </a:r>
              <a:r>
                <a:rPr kumimoji="0" lang="ko-KR" altLang="en-US" b="1">
                  <a:latin typeface="함초롬돋움" pitchFamily="50" charset="-127"/>
                </a:rPr>
                <a:t>라인</a:t>
              </a:r>
            </a:p>
          </p:txBody>
        </p:sp>
        <p:sp>
          <p:nvSpPr>
            <p:cNvPr id="16401" name="직사각형 5"/>
            <p:cNvSpPr txBox="1">
              <a:spLocks noChangeArrowheads="1"/>
            </p:cNvSpPr>
            <p:nvPr/>
          </p:nvSpPr>
          <p:spPr bwMode="auto">
            <a:xfrm>
              <a:off x="5653941" y="4735268"/>
              <a:ext cx="1008126" cy="690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b="1">
                  <a:latin typeface="함초롬돋움" pitchFamily="50" charset="-127"/>
                </a:rPr>
                <a:t>10,11</a:t>
              </a:r>
            </a:p>
            <a:p>
              <a:pPr algn="ctr"/>
              <a:r>
                <a:rPr kumimoji="0" lang="ko-KR" altLang="en-US" b="1">
                  <a:latin typeface="함초롬돋움" pitchFamily="50" charset="-127"/>
                </a:rPr>
                <a:t>라인</a:t>
              </a:r>
            </a:p>
          </p:txBody>
        </p:sp>
      </p:grpSp>
      <p:pic>
        <p:nvPicPr>
          <p:cNvPr id="16394" name="그림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2123082" y="3502614"/>
            <a:ext cx="2304864" cy="288107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4501560" y="3502614"/>
            <a:ext cx="1009965" cy="2881079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581965" y="3502614"/>
            <a:ext cx="1224459" cy="2882667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7"/>
          <p:cNvSpPr/>
          <p:nvPr/>
        </p:nvSpPr>
        <p:spPr>
          <a:xfrm>
            <a:off x="468313" y="1054100"/>
            <a:ext cx="4537075" cy="3667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000" spc="5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2. 건물단면도(입면도/측면도)</a:t>
            </a:r>
          </a:p>
        </p:txBody>
      </p:sp>
      <p:pic>
        <p:nvPicPr>
          <p:cNvPr id="17411" name="그림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865313"/>
            <a:ext cx="619442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1476426" y="1701939"/>
            <a:ext cx="2881080" cy="4753782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429534" y="1701939"/>
            <a:ext cx="1296486" cy="4753781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798046" y="1701940"/>
            <a:ext cx="1368513" cy="4753782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1" name="직사각형 5"/>
          <p:cNvSpPr txBox="1"/>
          <p:nvPr/>
        </p:nvSpPr>
        <p:spPr>
          <a:xfrm>
            <a:off x="2484804" y="3574641"/>
            <a:ext cx="115243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1,2,3/4,5</a:t>
            </a:r>
            <a:r>
              <a:rPr kumimoji="0" lang="ko-KR" altLang="en-US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라인</a:t>
            </a:r>
          </a:p>
        </p:txBody>
      </p:sp>
      <p:sp>
        <p:nvSpPr>
          <p:cNvPr id="17417" name="직사각형 5"/>
          <p:cNvSpPr txBox="1">
            <a:spLocks noChangeArrowheads="1"/>
          </p:cNvSpPr>
          <p:nvPr/>
        </p:nvSpPr>
        <p:spPr bwMode="auto">
          <a:xfrm>
            <a:off x="4573588" y="5470525"/>
            <a:ext cx="10080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 dirty="0">
                <a:solidFill>
                  <a:srgbClr val="C00000"/>
                </a:solidFill>
                <a:latin typeface="함초롬돋움" pitchFamily="50" charset="-127"/>
              </a:rPr>
              <a:t>6,7/8,9</a:t>
            </a:r>
            <a:r>
              <a:rPr kumimoji="0" lang="ko-KR" altLang="en-US" b="1" dirty="0">
                <a:solidFill>
                  <a:srgbClr val="C00000"/>
                </a:solidFill>
                <a:latin typeface="함초롬돋움" pitchFamily="50" charset="-127"/>
              </a:rPr>
              <a:t>라인</a:t>
            </a:r>
          </a:p>
        </p:txBody>
      </p:sp>
      <p:sp>
        <p:nvSpPr>
          <p:cNvPr id="17418" name="직사각형 5"/>
          <p:cNvSpPr txBox="1">
            <a:spLocks noChangeArrowheads="1"/>
          </p:cNvSpPr>
          <p:nvPr/>
        </p:nvSpPr>
        <p:spPr bwMode="auto">
          <a:xfrm>
            <a:off x="5870575" y="5472113"/>
            <a:ext cx="1008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 dirty="0">
                <a:solidFill>
                  <a:srgbClr val="C00000"/>
                </a:solidFill>
                <a:latin typeface="함초롬돋움" pitchFamily="50" charset="-127"/>
              </a:rPr>
              <a:t>10,11</a:t>
            </a:r>
          </a:p>
          <a:p>
            <a:pPr algn="ctr"/>
            <a:r>
              <a:rPr kumimoji="0" lang="ko-KR" altLang="en-US" b="1" dirty="0">
                <a:solidFill>
                  <a:srgbClr val="C00000"/>
                </a:solidFill>
                <a:latin typeface="함초롬돋움" pitchFamily="50" charset="-127"/>
              </a:rPr>
              <a:t>라인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8435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8436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27138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일반 현황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219200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Ⅱ.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01638" y="2420938"/>
            <a:ext cx="4537075" cy="3683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000" spc="5" dirty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3. 주변여건</a:t>
            </a:r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 dirty="0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18441" name="직사각형 11"/>
          <p:cNvSpPr txBox="1">
            <a:spLocks noChangeArrowheads="1"/>
          </p:cNvSpPr>
          <p:nvPr/>
        </p:nvSpPr>
        <p:spPr bwMode="auto">
          <a:xfrm>
            <a:off x="468313" y="3022600"/>
            <a:ext cx="4176712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dirty="0">
                <a:latin typeface="함초롬돋움" pitchFamily="50" charset="-127"/>
              </a:rPr>
              <a:t> </a:t>
            </a:r>
            <a:r>
              <a:rPr kumimoji="0" lang="ko-KR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건물 전면 </a:t>
            </a:r>
            <a:r>
              <a:rPr kumimoji="0" lang="ko-KR" altLang="en-US" dirty="0" err="1">
                <a:latin typeface="함초롬돋움" pitchFamily="50" charset="-127"/>
              </a:rPr>
              <a:t>주출입구</a:t>
            </a:r>
            <a:r>
              <a:rPr kumimoji="0" lang="ko-KR" altLang="en-US" dirty="0">
                <a:latin typeface="함초롬돋움" pitchFamily="50" charset="-127"/>
              </a:rPr>
              <a:t> </a:t>
            </a:r>
            <a:r>
              <a:rPr kumimoji="0" lang="ko-KR" altLang="en-US" dirty="0" err="1">
                <a:latin typeface="함초롬돋움" pitchFamily="50" charset="-127"/>
              </a:rPr>
              <a:t>장한로</a:t>
            </a:r>
            <a:r>
              <a:rPr kumimoji="0" lang="en-US" altLang="ko-KR" dirty="0">
                <a:latin typeface="함초롬돋움" pitchFamily="50" charset="-127"/>
              </a:rPr>
              <a:t>(30m</a:t>
            </a:r>
            <a:r>
              <a:rPr kumimoji="0" lang="ko-KR" altLang="en-US" dirty="0">
                <a:latin typeface="함초롬돋움" pitchFamily="50" charset="-127"/>
              </a:rPr>
              <a:t>도로</a:t>
            </a:r>
            <a:r>
              <a:rPr kumimoji="0" lang="en-US" altLang="ko-KR" dirty="0">
                <a:latin typeface="함초롬돋움" pitchFamily="50" charset="-127"/>
              </a:rPr>
              <a:t>)</a:t>
            </a:r>
            <a:endParaRPr kumimoji="0" lang="ko-KR" altLang="en-US" dirty="0">
              <a:latin typeface="함초롬돋움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dirty="0">
                <a:latin typeface="함초롬돋움" pitchFamily="50" charset="-127"/>
              </a:rPr>
              <a:t> </a:t>
            </a:r>
            <a:r>
              <a:rPr kumimoji="0" lang="ko-KR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건물 좌측 </a:t>
            </a:r>
            <a:r>
              <a:rPr kumimoji="0" lang="en-US" altLang="ko-KR" dirty="0">
                <a:latin typeface="함초롬돋움" pitchFamily="50" charset="-127"/>
              </a:rPr>
              <a:t>3</a:t>
            </a:r>
            <a:r>
              <a:rPr kumimoji="0" lang="ko-KR" altLang="en-US" dirty="0" err="1">
                <a:latin typeface="함초롬돋움" pitchFamily="50" charset="-127"/>
              </a:rPr>
              <a:t>층주택</a:t>
            </a:r>
            <a:r>
              <a:rPr kumimoji="0" lang="en-US" altLang="ko-KR" dirty="0">
                <a:latin typeface="함초롬돋움" pitchFamily="50" charset="-127"/>
              </a:rPr>
              <a:t>(6m</a:t>
            </a:r>
            <a:r>
              <a:rPr kumimoji="0" lang="ko-KR" altLang="en-US" dirty="0">
                <a:latin typeface="함초롬돋움" pitchFamily="50" charset="-127"/>
              </a:rPr>
              <a:t>도로</a:t>
            </a:r>
            <a:r>
              <a:rPr kumimoji="0" lang="en-US" altLang="ko-KR" dirty="0">
                <a:latin typeface="함초롬돋움" pitchFamily="50" charset="-127"/>
              </a:rPr>
              <a:t>) </a:t>
            </a:r>
            <a:r>
              <a:rPr kumimoji="0" lang="ko-KR" altLang="en-US" dirty="0">
                <a:latin typeface="함초롬돋움" pitchFamily="50" charset="-127"/>
              </a:rPr>
              <a:t> </a:t>
            </a:r>
            <a:endParaRPr kumimoji="0" lang="en-US" altLang="ko-KR" dirty="0">
              <a:latin typeface="함초롬돋움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dirty="0">
                <a:latin typeface="함초롬돋움" pitchFamily="50" charset="-127"/>
              </a:rPr>
              <a:t> </a:t>
            </a:r>
            <a:r>
              <a:rPr kumimoji="0" lang="ko-KR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건물 우측</a:t>
            </a:r>
            <a:r>
              <a:rPr kumimoji="0" lang="ko-KR" altLang="en-US" sz="1400" dirty="0" smtClean="0">
                <a:latin typeface="함초롬돋움" pitchFamily="50" charset="-127"/>
              </a:rPr>
              <a:t> </a:t>
            </a:r>
            <a:r>
              <a:rPr kumimoji="0" lang="en-US" altLang="ko-KR" dirty="0">
                <a:latin typeface="함초롬돋움" pitchFamily="50" charset="-127"/>
              </a:rPr>
              <a:t>3</a:t>
            </a:r>
            <a:r>
              <a:rPr kumimoji="0" lang="en-US" altLang="ko-KR" dirty="0" smtClean="0">
                <a:latin typeface="함초롬돋움" pitchFamily="50" charset="-127"/>
              </a:rPr>
              <a:t>, 4</a:t>
            </a:r>
            <a:r>
              <a:rPr kumimoji="0" lang="ko-KR" altLang="en-US" dirty="0" smtClean="0">
                <a:latin typeface="함초롬돋움" pitchFamily="50" charset="-127"/>
              </a:rPr>
              <a:t>층 상가건물</a:t>
            </a:r>
            <a:endParaRPr kumimoji="0" lang="en-US" altLang="ko-KR" dirty="0" smtClean="0">
              <a:latin typeface="함초롬돋움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dirty="0">
                <a:latin typeface="함초롬돋움" pitchFamily="50" charset="-127"/>
              </a:rPr>
              <a:t> </a:t>
            </a:r>
            <a:r>
              <a:rPr kumimoji="0" lang="en-US" altLang="ko-KR" dirty="0" smtClean="0">
                <a:latin typeface="함초롬돋움" pitchFamily="50" charset="-127"/>
              </a:rPr>
              <a:t>                  (</a:t>
            </a:r>
            <a:r>
              <a:rPr kumimoji="0" lang="ko-KR" altLang="en-US" dirty="0" err="1">
                <a:latin typeface="함초롬돋움" pitchFamily="50" charset="-127"/>
              </a:rPr>
              <a:t>장평로</a:t>
            </a:r>
            <a:r>
              <a:rPr kumimoji="0" lang="ko-KR" altLang="en-US" dirty="0">
                <a:latin typeface="함초롬돋움" pitchFamily="50" charset="-127"/>
              </a:rPr>
              <a:t> </a:t>
            </a:r>
            <a:r>
              <a:rPr kumimoji="0" lang="en-US" altLang="ko-KR" dirty="0">
                <a:latin typeface="함초롬돋움" pitchFamily="50" charset="-127"/>
              </a:rPr>
              <a:t>8m</a:t>
            </a:r>
            <a:r>
              <a:rPr kumimoji="0" lang="ko-KR" altLang="en-US" dirty="0">
                <a:latin typeface="함초롬돋움" pitchFamily="50" charset="-127"/>
              </a:rPr>
              <a:t>도로</a:t>
            </a:r>
            <a:r>
              <a:rPr kumimoji="0" lang="en-US" altLang="ko-KR" dirty="0">
                <a:latin typeface="함초롬돋움" pitchFamily="50" charset="-127"/>
              </a:rPr>
              <a:t>)</a:t>
            </a:r>
            <a:endParaRPr kumimoji="0" lang="ko-KR" altLang="en-US" dirty="0">
              <a:latin typeface="함초롬돋움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dirty="0">
                <a:latin typeface="함초롬돋움" pitchFamily="50" charset="-127"/>
              </a:rPr>
              <a:t> </a:t>
            </a:r>
            <a:r>
              <a:rPr kumimoji="0"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건물 맞은편 </a:t>
            </a:r>
            <a:r>
              <a:rPr kumimoji="0" lang="ko-KR" altLang="en-US" dirty="0" smtClean="0">
                <a:latin typeface="함초롬돋움" pitchFamily="50" charset="-127"/>
              </a:rPr>
              <a:t>도로방향 </a:t>
            </a:r>
            <a:r>
              <a:rPr kumimoji="0" lang="en-US" altLang="ko-KR" dirty="0" smtClean="0">
                <a:latin typeface="함초롬돋움" pitchFamily="50" charset="-127"/>
              </a:rPr>
              <a:t>5</a:t>
            </a:r>
            <a:r>
              <a:rPr kumimoji="0" lang="ko-KR" altLang="en-US" dirty="0" smtClean="0">
                <a:latin typeface="함초롬돋움" pitchFamily="50" charset="-127"/>
              </a:rPr>
              <a:t>층 상가건물 및 주변 </a:t>
            </a:r>
            <a:r>
              <a:rPr kumimoji="0" lang="ko-KR" altLang="en-US" dirty="0" err="1" smtClean="0">
                <a:latin typeface="함초롬돋움" pitchFamily="50" charset="-127"/>
              </a:rPr>
              <a:t>롯데시네마</a:t>
            </a:r>
            <a:r>
              <a:rPr kumimoji="0" lang="en-US" altLang="ko-KR" dirty="0" smtClean="0">
                <a:latin typeface="함초롬돋움" pitchFamily="50" charset="-127"/>
              </a:rPr>
              <a:t>, </a:t>
            </a:r>
            <a:r>
              <a:rPr kumimoji="0" lang="ko-KR" altLang="en-US" dirty="0" err="1" smtClean="0">
                <a:latin typeface="함초롬돋움" pitchFamily="50" charset="-127"/>
              </a:rPr>
              <a:t>힐스테이트</a:t>
            </a:r>
            <a:r>
              <a:rPr kumimoji="0" lang="ko-KR" altLang="en-US" dirty="0" smtClean="0">
                <a:latin typeface="함초롬돋움" pitchFamily="50" charset="-127"/>
              </a:rPr>
              <a:t> </a:t>
            </a:r>
            <a:r>
              <a:rPr kumimoji="0" lang="ko-KR" altLang="en-US" dirty="0" err="1" smtClean="0">
                <a:latin typeface="함초롬돋움" pitchFamily="50" charset="-127"/>
              </a:rPr>
              <a:t>장안센트럴</a:t>
            </a:r>
            <a:r>
              <a:rPr kumimoji="0" lang="ko-KR" altLang="en-US" dirty="0" smtClean="0">
                <a:latin typeface="함초롬돋움" pitchFamily="50" charset="-127"/>
              </a:rPr>
              <a:t> 신축공사장 임</a:t>
            </a:r>
            <a:endParaRPr kumimoji="0" lang="ko-KR" altLang="en-US" dirty="0">
              <a:latin typeface="함초롬돋움" pitchFamily="50" charset="-127"/>
            </a:endParaRPr>
          </a:p>
        </p:txBody>
      </p:sp>
      <p:pic>
        <p:nvPicPr>
          <p:cNvPr id="1844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8443" name="Rectangle 2"/>
          <p:cNvSpPr>
            <a:spLocks noChangeArrowheads="1"/>
          </p:cNvSpPr>
          <p:nvPr/>
        </p:nvSpPr>
        <p:spPr bwMode="auto">
          <a:xfrm>
            <a:off x="0" y="0"/>
            <a:ext cx="9147175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함초롬돋움" pitchFamily="50" charset="-127"/>
            </a:endParaRPr>
          </a:p>
        </p:txBody>
      </p:sp>
      <p:pic>
        <p:nvPicPr>
          <p:cNvPr id="18444" name="_x154036240" descr="EMB000017f85ba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1221" y="2545747"/>
            <a:ext cx="4494979" cy="405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8445" name="그림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6475" y="3862388"/>
            <a:ext cx="720725" cy="576262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3" name="사각형 설명선 2"/>
          <p:cNvSpPr/>
          <p:nvPr/>
        </p:nvSpPr>
        <p:spPr>
          <a:xfrm>
            <a:off x="6652035" y="5242211"/>
            <a:ext cx="2145123" cy="246221"/>
          </a:xfrm>
          <a:prstGeom prst="wedgeRectCallout">
            <a:avLst>
              <a:gd name="adj1" fmla="val -38594"/>
              <a:gd name="adj2" fmla="val 99454"/>
            </a:avLst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623727" y="5242211"/>
            <a:ext cx="21467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힐스테이트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장안센트럴</a:t>
            </a:r>
            <a:r>
              <a:rPr lang="ko-KR" altLang="en-US" sz="1000" dirty="0" smtClean="0"/>
              <a:t> 신축공사장</a:t>
            </a:r>
            <a:endParaRPr lang="ko-KR" altLang="en-US" sz="1000" dirty="0"/>
          </a:p>
        </p:txBody>
      </p:sp>
      <p:sp>
        <p:nvSpPr>
          <p:cNvPr id="17" name="사각형 설명선 16"/>
          <p:cNvSpPr/>
          <p:nvPr/>
        </p:nvSpPr>
        <p:spPr>
          <a:xfrm>
            <a:off x="7611654" y="3358560"/>
            <a:ext cx="851391" cy="245954"/>
          </a:xfrm>
          <a:prstGeom prst="wedgeRectCallout">
            <a:avLst>
              <a:gd name="adj1" fmla="val -38594"/>
              <a:gd name="adj2" fmla="val 99454"/>
            </a:avLst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86254" y="3333160"/>
            <a:ext cx="935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롯데시네마</a:t>
            </a:r>
            <a:endParaRPr lang="ko-KR" altLang="en-US" sz="1200" dirty="0"/>
          </a:p>
        </p:txBody>
      </p:sp>
      <p:sp>
        <p:nvSpPr>
          <p:cNvPr id="20" name="사각형 설명선 19"/>
          <p:cNvSpPr/>
          <p:nvPr/>
        </p:nvSpPr>
        <p:spPr>
          <a:xfrm>
            <a:off x="5365884" y="3502614"/>
            <a:ext cx="851391" cy="245954"/>
          </a:xfrm>
          <a:prstGeom prst="wedgeRectCallout">
            <a:avLst>
              <a:gd name="adj1" fmla="val 44940"/>
              <a:gd name="adj2" fmla="val 99454"/>
            </a:avLst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45039" y="3471659"/>
            <a:ext cx="930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삼성쉐르빌</a:t>
            </a:r>
            <a:endParaRPr lang="ko-KR" altLang="en-US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40188" cy="2197100"/>
          </a:xfrm>
          <a:ln w="25400" cap="flat" algn="ctr">
            <a:round/>
          </a:ln>
        </p:spPr>
        <p:txBody>
          <a:bodyPr lIns="91390" tIns="45667" rIns="91390" bIns="45667">
            <a:noAutofit/>
          </a:bodyPr>
          <a:lstStyle/>
          <a:p>
            <a:pPr marL="0" indent="0" defTabSz="900111" eaLnBrk="1" fontAlgn="auto" hangingPunct="1">
              <a:spcBef>
                <a:spcPct val="0"/>
              </a:spcBef>
              <a:buClr>
                <a:srgbClr val="000000">
                  <a:alpha val="100000"/>
                </a:srgbClr>
              </a:buClr>
              <a:buSzPct val="100000"/>
              <a:buFont typeface="Arial"/>
              <a:buNone/>
              <a:defRPr lang="ko-KR" altLang="en-US"/>
            </a:pPr>
            <a:r>
              <a:rPr lang="ko-KR" altLang="en-US" sz="1800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4. 건축물 일반현황</a:t>
            </a:r>
          </a:p>
        </p:txBody>
      </p:sp>
      <p:sp>
        <p:nvSpPr>
          <p:cNvPr id="19459" name="직사각형 12"/>
          <p:cNvSpPr txBox="1">
            <a:spLocks noChangeArrowheads="1"/>
          </p:cNvSpPr>
          <p:nvPr/>
        </p:nvSpPr>
        <p:spPr bwMode="auto">
          <a:xfrm>
            <a:off x="539750" y="2278063"/>
            <a:ext cx="7491413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건 물  명 </a:t>
            </a:r>
            <a:r>
              <a:rPr kumimoji="0" lang="en-US" altLang="ko-KR" sz="2000" dirty="0">
                <a:latin typeface="함초롬돋움" pitchFamily="50" charset="-127"/>
              </a:rPr>
              <a:t>: </a:t>
            </a:r>
            <a:r>
              <a:rPr kumimoji="0" lang="ko-KR" altLang="en-US" sz="2000" dirty="0" err="1">
                <a:latin typeface="함초롬돋움" pitchFamily="50" charset="-127"/>
              </a:rPr>
              <a:t>삼성쉐르빌</a:t>
            </a:r>
            <a:r>
              <a:rPr kumimoji="0" lang="en-US" altLang="ko-KR" sz="2000" dirty="0">
                <a:latin typeface="함초롬돋움" pitchFamily="50" charset="-127"/>
              </a:rPr>
              <a:t>(</a:t>
            </a:r>
            <a:r>
              <a:rPr kumimoji="0" lang="ko-KR" altLang="en-US" sz="2000" dirty="0">
                <a:latin typeface="함초롬돋움" pitchFamily="50" charset="-127"/>
              </a:rPr>
              <a:t>주상복합</a:t>
            </a:r>
            <a:r>
              <a:rPr kumimoji="0" lang="en-US" altLang="ko-KR" sz="2000" dirty="0">
                <a:latin typeface="함초롬돋움" pitchFamily="50" charset="-127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소 재  지 </a:t>
            </a:r>
            <a:r>
              <a:rPr kumimoji="0" lang="en-US" altLang="ko-KR" sz="2000" dirty="0">
                <a:latin typeface="함초롬돋움" pitchFamily="50" charset="-127"/>
              </a:rPr>
              <a:t>: </a:t>
            </a:r>
            <a:r>
              <a:rPr kumimoji="0" lang="ko-KR" altLang="en-US" sz="2000" dirty="0">
                <a:latin typeface="함초롬돋움" pitchFamily="50" charset="-127"/>
              </a:rPr>
              <a:t>동대문구 장안</a:t>
            </a:r>
            <a:r>
              <a:rPr kumimoji="0" lang="en-US" altLang="ko-KR" sz="2000" dirty="0">
                <a:latin typeface="함초롬돋움" pitchFamily="50" charset="-127"/>
              </a:rPr>
              <a:t>1</a:t>
            </a:r>
            <a:r>
              <a:rPr kumimoji="0" lang="ko-KR" altLang="en-US" sz="2000" dirty="0">
                <a:latin typeface="함초롬돋움" pitchFamily="50" charset="-127"/>
              </a:rPr>
              <a:t>동 </a:t>
            </a:r>
            <a:r>
              <a:rPr kumimoji="0" lang="en-US" altLang="ko-KR" sz="2000" dirty="0">
                <a:latin typeface="함초롬돋움" pitchFamily="50" charset="-127"/>
              </a:rPr>
              <a:t>371-1</a:t>
            </a:r>
            <a:r>
              <a:rPr kumimoji="0" lang="ko-KR" altLang="en-US" sz="2000" dirty="0">
                <a:latin typeface="함초롬돋움" pitchFamily="50" charset="-127"/>
              </a:rPr>
              <a:t>외 </a:t>
            </a:r>
            <a:r>
              <a:rPr kumimoji="0" lang="en-US" altLang="ko-KR" sz="2000" dirty="0">
                <a:latin typeface="함초롬돋움" pitchFamily="50" charset="-127"/>
              </a:rPr>
              <a:t>8</a:t>
            </a:r>
            <a:r>
              <a:rPr kumimoji="0" lang="ko-KR" altLang="en-US" sz="2000" dirty="0">
                <a:latin typeface="함초롬돋움" pitchFamily="50" charset="-127"/>
              </a:rPr>
              <a:t>필지</a:t>
            </a:r>
            <a:endParaRPr kumimoji="0" lang="en-US" altLang="ko-KR" sz="2000" dirty="0">
              <a:latin typeface="함초롬돋움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도로현황 </a:t>
            </a:r>
            <a:r>
              <a:rPr kumimoji="0" lang="en-US" altLang="ko-KR" sz="2000" dirty="0">
                <a:latin typeface="함초롬돋움" pitchFamily="50" charset="-127"/>
              </a:rPr>
              <a:t>: </a:t>
            </a:r>
            <a:r>
              <a:rPr kumimoji="0" lang="ko-KR" altLang="en-US" sz="2000" dirty="0" err="1">
                <a:latin typeface="함초롬돋움" pitchFamily="50" charset="-127"/>
              </a:rPr>
              <a:t>동측</a:t>
            </a:r>
            <a:r>
              <a:rPr kumimoji="0" lang="en-US" altLang="ko-KR" sz="2000" dirty="0">
                <a:latin typeface="함초롬돋움" pitchFamily="50" charset="-127"/>
              </a:rPr>
              <a:t>: 30m, </a:t>
            </a:r>
            <a:r>
              <a:rPr kumimoji="0" lang="ko-KR" altLang="en-US" sz="2000" dirty="0" err="1">
                <a:latin typeface="함초롬돋움" pitchFamily="50" charset="-127"/>
              </a:rPr>
              <a:t>서측</a:t>
            </a:r>
            <a:r>
              <a:rPr kumimoji="0" lang="en-US" altLang="ko-KR" sz="2000" dirty="0">
                <a:latin typeface="함초롬돋움" pitchFamily="50" charset="-127"/>
              </a:rPr>
              <a:t>: 6m, </a:t>
            </a:r>
            <a:r>
              <a:rPr kumimoji="0" lang="ko-KR" altLang="en-US" sz="2000" dirty="0">
                <a:latin typeface="함초롬돋움" pitchFamily="50" charset="-127"/>
              </a:rPr>
              <a:t>남측</a:t>
            </a:r>
            <a:r>
              <a:rPr kumimoji="0" lang="en-US" altLang="ko-KR" sz="2000" dirty="0">
                <a:latin typeface="함초롬돋움" pitchFamily="50" charset="-127"/>
              </a:rPr>
              <a:t>: 6m, </a:t>
            </a:r>
            <a:r>
              <a:rPr kumimoji="0" lang="ko-KR" altLang="en-US" sz="2000" dirty="0">
                <a:latin typeface="함초롬돋움" pitchFamily="50" charset="-127"/>
              </a:rPr>
              <a:t>북측 </a:t>
            </a:r>
            <a:r>
              <a:rPr kumimoji="0" lang="en-US" altLang="ko-KR" sz="2000" dirty="0" smtClean="0">
                <a:latin typeface="함초롬돋움" pitchFamily="50" charset="-127"/>
              </a:rPr>
              <a:t>8~10m</a:t>
            </a:r>
          </a:p>
          <a:p>
            <a:pPr>
              <a:buFont typeface="Wingdings" pitchFamily="2" charset="2"/>
              <a:buChar char="Ø"/>
            </a:pPr>
            <a:endParaRPr kumimoji="0" lang="en-US" altLang="ko-KR" sz="2000" dirty="0">
              <a:latin typeface="함초롬돋움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사용승인 </a:t>
            </a:r>
            <a:r>
              <a:rPr kumimoji="0" lang="en-US" altLang="ko-KR" sz="2000" dirty="0">
                <a:latin typeface="함초롬돋움" pitchFamily="50" charset="-127"/>
              </a:rPr>
              <a:t>: 2002.8.5</a:t>
            </a:r>
            <a:r>
              <a:rPr kumimoji="0" lang="en-US" altLang="ko-KR" sz="1600" dirty="0">
                <a:latin typeface="함초롬돋움" pitchFamily="50" charset="-127"/>
              </a:rPr>
              <a:t>.(</a:t>
            </a:r>
            <a:r>
              <a:rPr kumimoji="0" lang="ko-KR" altLang="en-US" sz="1600" dirty="0">
                <a:latin typeface="함초롬돋움" pitchFamily="50" charset="-127"/>
              </a:rPr>
              <a:t>소유주 </a:t>
            </a:r>
            <a:r>
              <a:rPr kumimoji="0" lang="en-US" altLang="ko-KR" sz="1600" dirty="0">
                <a:latin typeface="함초롬돋움" pitchFamily="50" charset="-127"/>
              </a:rPr>
              <a:t>: </a:t>
            </a:r>
            <a:r>
              <a:rPr kumimoji="0" lang="ko-KR" altLang="en-US" sz="1600" dirty="0">
                <a:latin typeface="함초롬돋움" pitchFamily="50" charset="-127"/>
              </a:rPr>
              <a:t>각 세대</a:t>
            </a:r>
            <a:r>
              <a:rPr kumimoji="0" lang="en-US" altLang="ko-KR" sz="1600" dirty="0">
                <a:latin typeface="함초롬돋움" pitchFamily="50" charset="-127"/>
              </a:rPr>
              <a:t>, </a:t>
            </a:r>
            <a:r>
              <a:rPr kumimoji="0" lang="ko-KR" altLang="en-US" sz="1600" dirty="0">
                <a:latin typeface="함초롬돋움" pitchFamily="50" charset="-127"/>
              </a:rPr>
              <a:t>안전관리자 </a:t>
            </a:r>
            <a:r>
              <a:rPr kumimoji="0" lang="en-US" altLang="ko-KR" sz="1600" dirty="0">
                <a:latin typeface="함초롬돋움" pitchFamily="50" charset="-127"/>
              </a:rPr>
              <a:t>: </a:t>
            </a:r>
            <a:r>
              <a:rPr kumimoji="0" lang="ko-KR" altLang="en-US" sz="1600" dirty="0" smtClean="0">
                <a:latin typeface="함초롬돋움" pitchFamily="50" charset="-127"/>
              </a:rPr>
              <a:t>홍성주</a:t>
            </a:r>
            <a:r>
              <a:rPr kumimoji="0" lang="en-US" altLang="ko-KR" sz="1600" dirty="0" smtClean="0">
                <a:latin typeface="함초롬돋움" pitchFamily="50" charset="-127"/>
              </a:rPr>
              <a:t>, </a:t>
            </a:r>
            <a:r>
              <a:rPr kumimoji="0" lang="ko-KR" altLang="en-US" sz="1600" dirty="0" smtClean="0">
                <a:latin typeface="함초롬돋움" pitchFamily="50" charset="-127"/>
              </a:rPr>
              <a:t>박훈</a:t>
            </a:r>
            <a:r>
              <a:rPr kumimoji="0" lang="en-US" altLang="ko-KR" sz="1600" dirty="0" smtClean="0">
                <a:latin typeface="함초롬돋움" pitchFamily="50" charset="-127"/>
              </a:rPr>
              <a:t>, </a:t>
            </a:r>
            <a:r>
              <a:rPr kumimoji="0" lang="ko-KR" altLang="en-US" sz="1600" dirty="0" smtClean="0">
                <a:latin typeface="함초롬돋움" pitchFamily="50" charset="-127"/>
              </a:rPr>
              <a:t>이기찬</a:t>
            </a:r>
            <a:r>
              <a:rPr kumimoji="0" lang="en-US" altLang="ko-KR" sz="1600" dirty="0" smtClean="0">
                <a:latin typeface="함초롬돋움" pitchFamily="50" charset="-127"/>
              </a:rPr>
              <a:t>)</a:t>
            </a:r>
            <a:endParaRPr kumimoji="0" lang="en-US" altLang="ko-KR" sz="1600" dirty="0">
              <a:latin typeface="함초롬돋움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완공일자 </a:t>
            </a:r>
            <a:r>
              <a:rPr kumimoji="0" lang="en-US" altLang="ko-KR" sz="2000" dirty="0">
                <a:latin typeface="함초롬돋움" pitchFamily="50" charset="-127"/>
              </a:rPr>
              <a:t>: 2002.7.26. / </a:t>
            </a:r>
            <a:r>
              <a:rPr kumimoji="0" lang="ko-KR" altLang="en-US" sz="2000" dirty="0">
                <a:latin typeface="함초롬돋움" pitchFamily="50" charset="-127"/>
              </a:rPr>
              <a:t>착공일자 </a:t>
            </a:r>
            <a:r>
              <a:rPr kumimoji="0" lang="en-US" altLang="ko-KR" sz="2000" dirty="0">
                <a:latin typeface="함초롬돋움" pitchFamily="50" charset="-127"/>
              </a:rPr>
              <a:t>: 1999.8.16.</a:t>
            </a: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공사업체 </a:t>
            </a:r>
            <a:r>
              <a:rPr kumimoji="0" lang="en-US" altLang="ko-KR" sz="2000" dirty="0">
                <a:latin typeface="함초롬돋움" pitchFamily="50" charset="-127"/>
              </a:rPr>
              <a:t>: </a:t>
            </a:r>
            <a:r>
              <a:rPr kumimoji="0" lang="ko-KR" altLang="en-US" sz="2000" dirty="0">
                <a:latin typeface="함초롬돋움" pitchFamily="50" charset="-127"/>
              </a:rPr>
              <a:t>㈜삼성중공업</a:t>
            </a:r>
            <a:r>
              <a:rPr kumimoji="0" lang="en-US" altLang="ko-KR" sz="2000" dirty="0">
                <a:latin typeface="함초롬돋움" pitchFamily="50" charset="-127"/>
              </a:rPr>
              <a:t>/ </a:t>
            </a:r>
            <a:r>
              <a:rPr kumimoji="0" lang="ko-KR" altLang="en-US" sz="2000" dirty="0">
                <a:latin typeface="함초롬돋움" pitchFamily="50" charset="-127"/>
              </a:rPr>
              <a:t>감리업체 </a:t>
            </a:r>
            <a:r>
              <a:rPr kumimoji="0" lang="en-US" altLang="ko-KR" sz="2000" dirty="0">
                <a:latin typeface="함초롬돋움" pitchFamily="50" charset="-127"/>
              </a:rPr>
              <a:t>: </a:t>
            </a:r>
            <a:r>
              <a:rPr kumimoji="0" lang="ko-KR" altLang="en-US" sz="2000" dirty="0">
                <a:latin typeface="함초롬돋움" pitchFamily="50" charset="-127"/>
              </a:rPr>
              <a:t>㈜</a:t>
            </a:r>
            <a:r>
              <a:rPr kumimoji="0" lang="ko-KR" altLang="en-US" sz="2000" dirty="0" err="1" smtClean="0">
                <a:latin typeface="함초롬돋움" pitchFamily="50" charset="-127"/>
              </a:rPr>
              <a:t>예림종합건축사사무소</a:t>
            </a:r>
            <a:endParaRPr kumimoji="0" lang="en-US" altLang="ko-KR" sz="2000" dirty="0" smtClean="0">
              <a:latin typeface="함초롬돋움" pitchFamily="50" charset="-127"/>
            </a:endParaRPr>
          </a:p>
          <a:p>
            <a:pPr>
              <a:buFont typeface="Wingdings" pitchFamily="2" charset="2"/>
              <a:buChar char="Ø"/>
            </a:pPr>
            <a:endParaRPr kumimoji="0" lang="en-US" altLang="ko-KR" sz="2000" dirty="0">
              <a:latin typeface="함초롬돋움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건물구조 </a:t>
            </a:r>
            <a:r>
              <a:rPr kumimoji="0" lang="en-US" altLang="ko-KR" sz="2000" dirty="0">
                <a:latin typeface="함초롬돋움" pitchFamily="50" charset="-127"/>
              </a:rPr>
              <a:t>:</a:t>
            </a:r>
            <a:r>
              <a:rPr kumimoji="0" lang="ko-KR" altLang="en-US" sz="2000" dirty="0">
                <a:latin typeface="함초롬돋움" pitchFamily="50" charset="-127"/>
              </a:rPr>
              <a:t> 양식 </a:t>
            </a:r>
            <a:r>
              <a:rPr kumimoji="0" lang="ko-KR" altLang="en-US" sz="2000" dirty="0" err="1">
                <a:latin typeface="함초롬돋움" pitchFamily="50" charset="-127"/>
              </a:rPr>
              <a:t>철근콘크리트조</a:t>
            </a:r>
            <a:r>
              <a:rPr kumimoji="0" lang="ko-KR" altLang="en-US" sz="2000" dirty="0">
                <a:latin typeface="함초롬돋움" pitchFamily="50" charset="-127"/>
              </a:rPr>
              <a:t> </a:t>
            </a:r>
            <a:r>
              <a:rPr kumimoji="0" lang="ko-KR" altLang="en-US" sz="2000" dirty="0" err="1">
                <a:latin typeface="함초롬돋움" pitchFamily="50" charset="-127"/>
              </a:rPr>
              <a:t>스라브가</a:t>
            </a:r>
            <a:r>
              <a:rPr kumimoji="0" lang="ko-KR" altLang="en-US" sz="2000" dirty="0">
                <a:latin typeface="함초롬돋움" pitchFamily="50" charset="-127"/>
              </a:rPr>
              <a:t> </a:t>
            </a:r>
            <a:r>
              <a:rPr kumimoji="0" lang="en-US" altLang="ko-KR" sz="2000" dirty="0">
                <a:latin typeface="함초롬돋움" pitchFamily="50" charset="-127"/>
              </a:rPr>
              <a:t>30/5 </a:t>
            </a:r>
            <a:endParaRPr kumimoji="0" lang="ko-KR" altLang="en-US" sz="2000" dirty="0">
              <a:latin typeface="함초롬돋움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대지면적 </a:t>
            </a:r>
            <a:r>
              <a:rPr kumimoji="0" lang="en-US" altLang="ko-KR" sz="2000" dirty="0">
                <a:latin typeface="함초롬돋움" pitchFamily="50" charset="-127"/>
              </a:rPr>
              <a:t>: 6,437㎡ </a:t>
            </a:r>
            <a:r>
              <a:rPr kumimoji="0" lang="ko-KR" altLang="en-US" sz="2000" dirty="0">
                <a:latin typeface="함초롬돋움" pitchFamily="50" charset="-127"/>
              </a:rPr>
              <a:t>건축면적 : 3,751</a:t>
            </a:r>
            <a:r>
              <a:rPr kumimoji="0" lang="en-US" altLang="ko-KR" sz="2000" dirty="0">
                <a:latin typeface="함초롬돋움" pitchFamily="50" charset="-127"/>
              </a:rPr>
              <a:t>㎡   / </a:t>
            </a:r>
            <a:r>
              <a:rPr kumimoji="0" lang="ko-KR" altLang="en-US" sz="2000" dirty="0">
                <a:latin typeface="함초롬돋움" pitchFamily="50" charset="-127"/>
              </a:rPr>
              <a:t>연면적: 75,865</a:t>
            </a:r>
            <a:r>
              <a:rPr kumimoji="0" lang="en-US" altLang="ko-KR" sz="2000" dirty="0">
                <a:latin typeface="함초롬돋움" pitchFamily="50" charset="-127"/>
              </a:rPr>
              <a:t>㎡</a:t>
            </a: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용      도  </a:t>
            </a:r>
            <a:r>
              <a:rPr kumimoji="0" lang="en-US" altLang="ko-KR" sz="2000" dirty="0">
                <a:latin typeface="함초롬돋움" pitchFamily="50" charset="-127"/>
              </a:rPr>
              <a:t>: </a:t>
            </a:r>
            <a:r>
              <a:rPr kumimoji="0" lang="ko-KR" altLang="en-US" sz="2000" dirty="0">
                <a:latin typeface="함초롬돋움" pitchFamily="50" charset="-127"/>
              </a:rPr>
              <a:t>판매시설</a:t>
            </a:r>
            <a:r>
              <a:rPr kumimoji="0" lang="en-US" altLang="ko-KR" sz="2000" dirty="0">
                <a:latin typeface="함초롬돋움" pitchFamily="50" charset="-127"/>
              </a:rPr>
              <a:t>, </a:t>
            </a:r>
            <a:r>
              <a:rPr kumimoji="0" lang="ko-KR" altLang="en-US" sz="2000" dirty="0">
                <a:latin typeface="함초롬돋움" pitchFamily="50" charset="-127"/>
              </a:rPr>
              <a:t>업무시설</a:t>
            </a:r>
            <a:r>
              <a:rPr kumimoji="0" lang="en-US" altLang="ko-KR" sz="2000" dirty="0">
                <a:latin typeface="함초롬돋움" pitchFamily="50" charset="-127"/>
              </a:rPr>
              <a:t>, </a:t>
            </a:r>
            <a:r>
              <a:rPr kumimoji="0" lang="ko-KR" altLang="en-US" sz="2000" dirty="0">
                <a:latin typeface="함초롬돋움" pitchFamily="50" charset="-127"/>
              </a:rPr>
              <a:t>공동주택</a:t>
            </a:r>
            <a:endParaRPr kumimoji="0" lang="en-US" altLang="ko-KR" sz="2000" dirty="0">
              <a:latin typeface="함초롬돋움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최고높이 </a:t>
            </a:r>
            <a:r>
              <a:rPr kumimoji="0" lang="en-US" altLang="ko-KR" sz="2000" dirty="0">
                <a:latin typeface="함초롬돋움" pitchFamily="50" charset="-127"/>
              </a:rPr>
              <a:t>: 89.6m</a:t>
            </a:r>
          </a:p>
          <a:p>
            <a:pPr>
              <a:buFont typeface="Wingdings" pitchFamily="2" charset="2"/>
              <a:buChar char="Ø"/>
            </a:pPr>
            <a:r>
              <a:rPr kumimoji="0" lang="ko-KR" altLang="en-US" sz="2000" dirty="0">
                <a:latin typeface="함초롬돋움" pitchFamily="50" charset="-127"/>
              </a:rPr>
              <a:t>물  </a:t>
            </a:r>
            <a:r>
              <a:rPr kumimoji="0" lang="ko-KR" altLang="en-US" sz="2000" dirty="0" err="1">
                <a:latin typeface="함초롬돋움" pitchFamily="50" charset="-127"/>
              </a:rPr>
              <a:t>탱</a:t>
            </a:r>
            <a:r>
              <a:rPr kumimoji="0" lang="ko-KR" altLang="en-US" sz="2000" dirty="0">
                <a:latin typeface="함초롬돋움" pitchFamily="50" charset="-127"/>
              </a:rPr>
              <a:t> </a:t>
            </a:r>
            <a:r>
              <a:rPr kumimoji="0" lang="ko-KR" altLang="en-US" sz="2000" dirty="0" err="1">
                <a:latin typeface="함초롬돋움" pitchFamily="50" charset="-127"/>
              </a:rPr>
              <a:t>크</a:t>
            </a:r>
            <a:r>
              <a:rPr kumimoji="0" lang="ko-KR" altLang="en-US" sz="2000" dirty="0">
                <a:latin typeface="함초롬돋움" pitchFamily="50" charset="-127"/>
              </a:rPr>
              <a:t> </a:t>
            </a:r>
            <a:r>
              <a:rPr kumimoji="0" lang="en-US" altLang="ko-KR" sz="2000" dirty="0">
                <a:latin typeface="함초롬돋움" pitchFamily="50" charset="-127"/>
              </a:rPr>
              <a:t>: </a:t>
            </a:r>
            <a:r>
              <a:rPr kumimoji="0" lang="ko-KR" altLang="en-US" sz="2000" dirty="0">
                <a:latin typeface="함초롬돋움" pitchFamily="50" charset="-127"/>
              </a:rPr>
              <a:t>저수조 </a:t>
            </a:r>
            <a:r>
              <a:rPr kumimoji="0" lang="en-US" altLang="ko-KR" sz="2000" dirty="0">
                <a:latin typeface="함초롬돋움" pitchFamily="50" charset="-127"/>
              </a:rPr>
              <a:t>900t, </a:t>
            </a:r>
            <a:r>
              <a:rPr kumimoji="0" lang="ko-KR" altLang="en-US" sz="2000" dirty="0">
                <a:latin typeface="함초롬돋움" pitchFamily="50" charset="-127"/>
              </a:rPr>
              <a:t>고가수조 </a:t>
            </a:r>
            <a:r>
              <a:rPr kumimoji="0" lang="en-US" altLang="ko-KR" sz="2000" dirty="0">
                <a:latin typeface="함초롬돋움" pitchFamily="50" charset="-127"/>
              </a:rPr>
              <a:t>38.1t</a:t>
            </a:r>
          </a:p>
          <a:p>
            <a:endParaRPr kumimoji="0" lang="en-US" altLang="ko-KR" dirty="0">
              <a:latin typeface="함초롬돋움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900113" y="2349500"/>
          <a:ext cx="7562835" cy="1746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405"/>
                <a:gridCol w="1202714"/>
                <a:gridCol w="1141560"/>
                <a:gridCol w="896941"/>
                <a:gridCol w="1080405"/>
                <a:gridCol w="1080405"/>
                <a:gridCol w="1080405"/>
              </a:tblGrid>
              <a:tr h="521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층별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B5~B1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1~3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4~5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7~30</a:t>
                      </a:r>
                      <a:endParaRPr lang="ko-KR" altLang="en-US" dirty="0"/>
                    </a:p>
                  </a:txBody>
                  <a:tcPr/>
                </a:tc>
              </a:tr>
              <a:tr h="7025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용도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지하</a:t>
                      </a:r>
                      <a:r>
                        <a:rPr lang="en-US" altLang="ko-KR" dirty="0" smtClean="0"/>
                        <a:t>5</a:t>
                      </a:r>
                      <a:r>
                        <a:rPr lang="ko-KR" altLang="en-US" dirty="0" smtClean="0"/>
                        <a:t>층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지상</a:t>
                      </a:r>
                      <a:r>
                        <a:rPr lang="en-US" altLang="ko-KR" dirty="0" smtClean="0"/>
                        <a:t>30</a:t>
                      </a:r>
                      <a:r>
                        <a:rPr lang="ko-KR" altLang="en-US" dirty="0" smtClean="0"/>
                        <a:t>층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주차장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기계실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판매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시설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오피스텔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97</a:t>
                      </a:r>
                      <a:r>
                        <a:rPr lang="ko-KR" altLang="en-US" dirty="0" smtClean="0"/>
                        <a:t>세대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공동시설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공원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아파트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254</a:t>
                      </a:r>
                      <a:r>
                        <a:rPr lang="ko-KR" altLang="en-US" dirty="0" smtClean="0"/>
                        <a:t>세대</a:t>
                      </a:r>
                      <a:endParaRPr lang="ko-KR" altLang="en-US" dirty="0"/>
                    </a:p>
                  </a:txBody>
                  <a:tcPr/>
                </a:tc>
              </a:tr>
              <a:tr h="521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면적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75,865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17,360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3,356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4,603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437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34,246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516" name="내용 개체 틀 2"/>
          <p:cNvSpPr>
            <a:spLocks noGrp="1"/>
          </p:cNvSpPr>
          <p:nvPr>
            <p:ph sz="quarter" idx="1"/>
          </p:nvPr>
        </p:nvSpPr>
        <p:spPr>
          <a:xfrm>
            <a:off x="828675" y="4438650"/>
            <a:ext cx="3813175" cy="533400"/>
          </a:xfrm>
        </p:spPr>
        <p:txBody>
          <a:bodyPr/>
          <a:lstStyle/>
          <a:p>
            <a:pPr eaLnBrk="1" hangingPunct="1"/>
            <a:r>
              <a:rPr lang="ko-KR" altLang="en-US" sz="1800" smtClean="0">
                <a:latin typeface="HY헤드라인M" pitchFamily="18" charset="-127"/>
                <a:ea typeface="HY헤드라인M" pitchFamily="18" charset="-127"/>
              </a:rPr>
              <a:t>화재취약 특수용도</a:t>
            </a:r>
          </a:p>
        </p:txBody>
      </p:sp>
      <p:sp>
        <p:nvSpPr>
          <p:cNvPr id="20517" name="내용 개체 틀 2"/>
          <p:cNvSpPr>
            <a:spLocks noGrp="1"/>
          </p:cNvSpPr>
          <p:nvPr>
            <p:ph sz="quarter" idx="1"/>
          </p:nvPr>
        </p:nvSpPr>
        <p:spPr>
          <a:xfrm>
            <a:off x="971550" y="5159375"/>
            <a:ext cx="5907088" cy="936625"/>
          </a:xfrm>
        </p:spPr>
        <p:txBody>
          <a:bodyPr/>
          <a:lstStyle/>
          <a:p>
            <a:pPr eaLnBrk="1" hangingPunct="1"/>
            <a:r>
              <a:rPr lang="en-US" altLang="ko-KR" sz="1800" smtClean="0"/>
              <a:t>2</a:t>
            </a:r>
            <a:r>
              <a:rPr lang="ko-KR" altLang="en-US" sz="1800" smtClean="0"/>
              <a:t>층 산후조리원 </a:t>
            </a:r>
            <a:r>
              <a:rPr lang="en-US" altLang="ko-KR" sz="1800" smtClean="0"/>
              <a:t>: </a:t>
            </a:r>
            <a:r>
              <a:rPr lang="ko-KR" altLang="en-US" sz="1800" smtClean="0"/>
              <a:t>수용인원 </a:t>
            </a:r>
            <a:r>
              <a:rPr lang="en-US" altLang="ko-KR" sz="1800" smtClean="0"/>
              <a:t>50</a:t>
            </a:r>
            <a:r>
              <a:rPr lang="ko-KR" altLang="en-US" sz="1800" smtClean="0"/>
              <a:t>명</a:t>
            </a:r>
            <a:endParaRPr lang="en-US" altLang="ko-KR" sz="1800" smtClean="0"/>
          </a:p>
          <a:p>
            <a:pPr eaLnBrk="1" hangingPunct="1"/>
            <a:r>
              <a:rPr lang="en-US" altLang="ko-KR" sz="1800" smtClean="0"/>
              <a:t>3</a:t>
            </a:r>
            <a:r>
              <a:rPr lang="ko-KR" altLang="en-US" sz="1800" smtClean="0"/>
              <a:t>층 식당</a:t>
            </a:r>
            <a:r>
              <a:rPr lang="en-US" altLang="ko-KR" sz="1800" smtClean="0"/>
              <a:t>(</a:t>
            </a:r>
            <a:r>
              <a:rPr lang="ko-KR" altLang="en-US" sz="1800" smtClean="0"/>
              <a:t>샤브샤브</a:t>
            </a:r>
            <a:r>
              <a:rPr lang="en-US" altLang="ko-KR" sz="1800" smtClean="0"/>
              <a:t>) </a:t>
            </a:r>
            <a:r>
              <a:rPr lang="ko-KR" altLang="en-US" sz="1800" smtClean="0"/>
              <a:t>수용인원 </a:t>
            </a:r>
            <a:r>
              <a:rPr lang="en-US" altLang="ko-KR" sz="1800" smtClean="0"/>
              <a:t>: 360</a:t>
            </a:r>
            <a:r>
              <a:rPr lang="ko-KR" altLang="en-US" sz="1800" smtClean="0"/>
              <a:t>명</a:t>
            </a:r>
          </a:p>
        </p:txBody>
      </p:sp>
      <p:sp>
        <p:nvSpPr>
          <p:cNvPr id="20518" name="내용 개체 틀 2"/>
          <p:cNvSpPr>
            <a:spLocks noGrp="1"/>
          </p:cNvSpPr>
          <p:nvPr>
            <p:ph sz="quarter" idx="1"/>
          </p:nvPr>
        </p:nvSpPr>
        <p:spPr>
          <a:xfrm>
            <a:off x="755650" y="1485900"/>
            <a:ext cx="3813175" cy="533400"/>
          </a:xfrm>
        </p:spPr>
        <p:txBody>
          <a:bodyPr/>
          <a:lstStyle/>
          <a:p>
            <a:pPr eaLnBrk="1" hangingPunct="1"/>
            <a:r>
              <a:rPr lang="ko-KR" altLang="en-US" sz="1800" smtClean="0">
                <a:latin typeface="HY헤드라인M" pitchFamily="18" charset="-127"/>
                <a:ea typeface="HY헤드라인M" pitchFamily="18" charset="-127"/>
              </a:rPr>
              <a:t>층별용도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제목 1"/>
          <p:cNvSpPr>
            <a:spLocks noGrp="1"/>
          </p:cNvSpPr>
          <p:nvPr>
            <p:ph type="title"/>
          </p:nvPr>
        </p:nvSpPr>
        <p:spPr>
          <a:xfrm>
            <a:off x="612775" y="765175"/>
            <a:ext cx="8231188" cy="1144588"/>
          </a:xfrm>
        </p:spPr>
        <p:txBody>
          <a:bodyPr/>
          <a:lstStyle/>
          <a:p>
            <a:pPr algn="l" eaLnBrk="1" hangingPunct="1"/>
            <a:r>
              <a:rPr lang="en-US" altLang="ko-KR" sz="180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1800" smtClean="0">
                <a:latin typeface="HY헤드라인M" pitchFamily="18" charset="-127"/>
                <a:ea typeface="HY헤드라인M" pitchFamily="18" charset="-127"/>
              </a:rPr>
              <a:t>소방시설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39750" y="1773238"/>
          <a:ext cx="7850936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907"/>
                <a:gridCol w="561907"/>
                <a:gridCol w="561907"/>
                <a:gridCol w="561907"/>
                <a:gridCol w="491669"/>
                <a:gridCol w="561907"/>
                <a:gridCol w="561907"/>
                <a:gridCol w="561907"/>
                <a:gridCol w="561907"/>
                <a:gridCol w="561907"/>
                <a:gridCol w="561907"/>
                <a:gridCol w="561907"/>
                <a:gridCol w="561907"/>
                <a:gridCol w="616383"/>
              </a:tblGrid>
              <a:tr h="370840"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소화설비</a:t>
                      </a:r>
                      <a:endParaRPr lang="ko-KR" alt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경보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설비</a:t>
                      </a:r>
                      <a:endParaRPr lang="ko-KR" alt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피난설비</a:t>
                      </a:r>
                      <a:endParaRPr lang="ko-KR" alt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소화활동설비</a:t>
                      </a:r>
                      <a:endParaRPr lang="ko-KR" alt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분말소화기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자동확산소화기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자동식소화기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옥내소화전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습식스프링클러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건식스프링클러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자동화재탐지설비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비상방송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완강기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피난구유도등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비상조명등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연결송수관</a:t>
                      </a:r>
                      <a:endParaRPr lang="en-US" altLang="ko-KR" dirty="0" smtClean="0"/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비상콘센트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제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연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설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비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336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254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99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180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 smtClean="0"/>
                        <a:t>4024/24</a:t>
                      </a:r>
                      <a:endParaRPr lang="ko-KR" alt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 smtClean="0"/>
                        <a:t>2754/11</a:t>
                      </a:r>
                      <a:endParaRPr lang="ko-KR" alt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 smtClean="0"/>
                        <a:t>1018/209</a:t>
                      </a:r>
                      <a:endParaRPr lang="ko-KR" alt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812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7</a:t>
                      </a:r>
                      <a:endParaRPr lang="ko-KR" altLang="en-US" sz="1400" b="1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364     3254   65/62  132      154</a:t>
                      </a:r>
                      <a:endParaRPr lang="ko-KR" alt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684213" y="5375275"/>
            <a:ext cx="619442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 err="1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피난층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 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: 6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층 공원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, 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옥상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(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헬리포트 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: 45 , 89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라인 각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1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개소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)</a:t>
            </a:r>
          </a:p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특별피난계단 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: 5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개소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, 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비상용승강기 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5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개소</a:t>
            </a:r>
            <a:r>
              <a:rPr kumimoji="0" lang="en-US" altLang="ko-KR" spc="5" dirty="0">
                <a:solidFill>
                  <a:srgbClr val="000000">
                    <a:alpha val="100000"/>
                  </a:srgbClr>
                </a:solidFill>
                <a:latin typeface="함초롬돋움" pitchFamily="50" charset="-127"/>
                <a:sym typeface="Wingdings"/>
              </a:rPr>
              <a:t> </a:t>
            </a:r>
            <a:endParaRPr kumimoji="0" lang="ko-KR" altLang="en-US" spc="5" dirty="0">
              <a:solidFill>
                <a:srgbClr val="000000">
                  <a:alpha val="100000"/>
                </a:srgbClr>
              </a:solidFill>
              <a:latin typeface="함초롬돋움" pitchFamily="50" charset="-127"/>
              <a:sym typeface="Wingding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1800" dirty="0" smtClean="0">
                <a:latin typeface="HY헤드라인M" pitchFamily="18" charset="-127"/>
                <a:ea typeface="HY헤드라인M" pitchFamily="18" charset="-127"/>
              </a:rPr>
              <a:t>소방 훈련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074882"/>
              </p:ext>
            </p:extLst>
          </p:nvPr>
        </p:nvGraphicFramePr>
        <p:xfrm>
          <a:off x="323850" y="1485902"/>
          <a:ext cx="8428038" cy="5113874"/>
        </p:xfrm>
        <a:graphic>
          <a:graphicData uri="http://schemas.openxmlformats.org/drawingml/2006/table">
            <a:tbl>
              <a:tblPr/>
              <a:tblGrid>
                <a:gridCol w="647700"/>
                <a:gridCol w="1585913"/>
                <a:gridCol w="4321175"/>
                <a:gridCol w="1873250"/>
              </a:tblGrid>
              <a:tr h="35417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ts val="475"/>
                        </a:spcBef>
                        <a:spcAft>
                          <a:spcPts val="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함초롬돋움" pitchFamily="50" charset="-127"/>
                          <a:ea typeface="굴림체" pitchFamily="49" charset="-127"/>
                          <a:cs typeface="함초롬돋움" pitchFamily="50" charset="-127"/>
                        </a:rPr>
                        <a:t>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ts val="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함초롬돋움" pitchFamily="50" charset="-127"/>
                          <a:ea typeface="굴림체" pitchFamily="49" charset="-127"/>
                          <a:cs typeface="함초롬돋움" pitchFamily="50" charset="-127"/>
                        </a:rPr>
                        <a:t>방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 pitchFamily="50" charset="-127"/>
                        <a:ea typeface="함초롬돋움" pitchFamily="50" charset="-127"/>
                        <a:cs typeface="함초롬돋움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ts val="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함초롬돋움" pitchFamily="50" charset="-127"/>
                          <a:ea typeface="굴림체" pitchFamily="49" charset="-127"/>
                        </a:rPr>
                        <a:t>훈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 pitchFamily="50" charset="-127"/>
                        <a:ea typeface="함초롬돋움" pitchFamily="50" charset="-127"/>
                        <a:cs typeface="함초롬돋움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ts val="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함초롬돋움" pitchFamily="50" charset="-127"/>
                          <a:ea typeface="굴림체" pitchFamily="49" charset="-127"/>
                        </a:rPr>
                        <a:t>련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 pitchFamily="50" charset="-127"/>
                        <a:ea typeface="함초롬돋움" pitchFamily="50" charset="-127"/>
                        <a:cs typeface="함초롬돋움" pitchFamily="50" charset="-127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FF"/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함초롬돋움" pitchFamily="50" charset="-127"/>
                          <a:ea typeface="굴림체" pitchFamily="49" charset="-127"/>
                          <a:cs typeface="함초롬돋움" pitchFamily="50" charset="-127"/>
                        </a:rPr>
                        <a:t>훈련일</a:t>
                      </a: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FF"/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함초롬돋움" pitchFamily="50" charset="-127"/>
                          <a:ea typeface="굴림체" pitchFamily="49" charset="-127"/>
                          <a:cs typeface="함초롬돋움" pitchFamily="50" charset="-127"/>
                        </a:rPr>
                        <a:t>훈련내용</a:t>
                      </a: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FF"/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함초롬돋움" pitchFamily="50" charset="-127"/>
                          <a:ea typeface="굴림체" pitchFamily="49" charset="-127"/>
                          <a:cs typeface="함초롬돋움" pitchFamily="50" charset="-127"/>
                        </a:rPr>
                        <a:t>비고</a:t>
                      </a: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FF"/>
                    </a:solidFill>
                  </a:tcPr>
                </a:tc>
              </a:tr>
              <a:tr h="14596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함초롬돋움" pitchFamily="50" charset="-127"/>
                          <a:cs typeface="함초롬돋움" pitchFamily="50" charset="-127"/>
                        </a:rPr>
                        <a:t>2019-12-11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 pitchFamily="50" charset="-127"/>
                        <a:ea typeface="함초롬돋움" pitchFamily="50" charset="-127"/>
                        <a:cs typeface="함초롬돋움" pitchFamily="50" charset="-127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차량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,12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</a:p>
                    <a:p>
                      <a:pPr fontAlgn="base" latinLnBrk="0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1/4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분기고층건축물민ㆍ관합동대응훈련실시함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훈련내용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비상대피훈련및민ㆍ관합동실전대응훈련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전문화재진압팀훈련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고층건축물방재실순환근무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현장대응단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팀고층건축물합동소방훈련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87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함초롬돋움" pitchFamily="50" charset="-127"/>
                          <a:cs typeface="함초롬돋움" pitchFamily="50" charset="-127"/>
                        </a:rPr>
                        <a:t>2020-12-09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 pitchFamily="50" charset="-127"/>
                        <a:ea typeface="함초롬돋움" pitchFamily="50" charset="-127"/>
                        <a:cs typeface="함초롬돋움" pitchFamily="50" charset="-127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연결송수관송수구및중간가압송수장치위치등확인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소방차진입로및소방활동여건파악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건물주요현황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화재취약장소파악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년고층건축물현지적응훈련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진압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팀펌프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12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함초롬돋움" pitchFamily="50" charset="-127"/>
                          <a:cs typeface="함초롬돋움" pitchFamily="50" charset="-127"/>
                        </a:rPr>
                        <a:t>2021-04-27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 pitchFamily="50" charset="-127"/>
                        <a:ea typeface="함초롬돋움" pitchFamily="50" charset="-127"/>
                        <a:cs typeface="함초롬돋움" pitchFamily="50" charset="-127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주상복합아파트현장대응역량강화훈련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고층건출물현지적응훈련병행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실시함</a:t>
                      </a:r>
                    </a:p>
                    <a:p>
                      <a:pPr fontAlgn="base" latinLnBrk="0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소화및대피훈련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소방방재시스템제어요령숙지</a:t>
                      </a:r>
                    </a:p>
                    <a:p>
                      <a:pPr fontAlgn="base" latinLnBrk="0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화재시방재실역할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임무등상호협의및교육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진입로확인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현장대응단지휘팀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0"/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펌프차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0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탱크차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0"/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고가차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0"/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굴절차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0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구조대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5875" marR="0" lvl="0" indent="0" algn="ctr" defTabSz="914400" rtl="0" eaLnBrk="1" fontAlgn="base" latinLnBrk="0" hangingPunct="1">
                        <a:lnSpc>
                          <a:spcPct val="12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 pitchFamily="50" charset="-127"/>
                        <a:ea typeface="굴림체" pitchFamily="49" charset="-127"/>
                        <a:cs typeface="함초롬돋움" pitchFamily="50" charset="-127"/>
                      </a:endParaRPr>
                    </a:p>
                  </a:txBody>
                  <a:tcPr marL="40279" marR="40279" marT="11136" marB="11136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3555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3556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38906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건축물의 특징 및 화재진압여건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219200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Ⅲ.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83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1. 건축물의 특징</a:t>
            </a:r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23561" name="직사각형 9"/>
          <p:cNvSpPr txBox="1">
            <a:spLocks noChangeArrowheads="1"/>
          </p:cNvSpPr>
          <p:nvPr/>
        </p:nvSpPr>
        <p:spPr bwMode="auto">
          <a:xfrm>
            <a:off x="539750" y="2998788"/>
            <a:ext cx="82835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ko-KR" altLang="en-US">
              <a:latin typeface="함초롬돋움" pitchFamily="50" charset="-127"/>
            </a:endParaRPr>
          </a:p>
        </p:txBody>
      </p:sp>
      <p:sp>
        <p:nvSpPr>
          <p:cNvPr id="12" name="직사각형 11"/>
          <p:cNvSpPr txBox="1"/>
          <p:nvPr/>
        </p:nvSpPr>
        <p:spPr>
          <a:xfrm>
            <a:off x="611188" y="2998788"/>
            <a:ext cx="7923212" cy="258603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00111" fontAlgn="auto">
              <a:lnSpc>
                <a:spcPct val="15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본 건물 지하에는 </a:t>
            </a:r>
            <a:r>
              <a:rPr kumimoji="0" lang="en-US" altLang="ko-KR" spc="5" dirty="0">
                <a:latin typeface="+mj-lt"/>
                <a:ea typeface="굴림"/>
                <a:cs typeface="+mn-cs"/>
                <a:sym typeface="Wingdings"/>
              </a:rPr>
              <a:t>1~5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층까지  </a:t>
            </a:r>
            <a:r>
              <a:rPr kumimoji="0" lang="en-US" altLang="ko-KR" spc="5" dirty="0">
                <a:latin typeface="+mj-lt"/>
                <a:ea typeface="굴림"/>
                <a:cs typeface="+mn-cs"/>
                <a:sym typeface="Wingdings"/>
              </a:rPr>
              <a:t>600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여대의 차량이 주차할 수 있는 주차시설이  지상 1~3층 에는 다종의  판매시설이  4~5층에는 </a:t>
            </a:r>
            <a:r>
              <a:rPr kumimoji="0" lang="en-US" altLang="ko-KR" spc="5" dirty="0">
                <a:latin typeface="+mj-lt"/>
                <a:ea typeface="굴림"/>
                <a:cs typeface="+mn-cs"/>
                <a:sym typeface="Wingdings"/>
              </a:rPr>
              <a:t>97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세대의 오피스텔이  </a:t>
            </a:r>
            <a:r>
              <a:rPr kumimoji="0" lang="en-US" altLang="ko-KR" spc="5" dirty="0">
                <a:latin typeface="+mj-lt"/>
                <a:ea typeface="굴림"/>
                <a:cs typeface="+mn-cs"/>
                <a:sym typeface="Wingdings"/>
              </a:rPr>
              <a:t>7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~30층은  </a:t>
            </a:r>
            <a:r>
              <a:rPr kumimoji="0" lang="en-US" altLang="ko-KR" spc="5" dirty="0">
                <a:latin typeface="+mj-lt"/>
                <a:ea typeface="굴림"/>
                <a:cs typeface="+mn-cs"/>
                <a:sym typeface="Wingdings"/>
              </a:rPr>
              <a:t>254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세대의  공동주택으로  </a:t>
            </a:r>
            <a:r>
              <a:rPr kumimoji="0" lang="ko-KR" altLang="en-US" spc="5" dirty="0" err="1">
                <a:latin typeface="+mj-lt"/>
                <a:ea typeface="굴림"/>
                <a:cs typeface="+mn-cs"/>
                <a:sym typeface="Wingdings"/>
              </a:rPr>
              <a:t>고층화재시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  </a:t>
            </a:r>
            <a:r>
              <a:rPr kumimoji="0" lang="ko-KR" altLang="en-US" spc="5" dirty="0" err="1">
                <a:latin typeface="+mj-lt"/>
                <a:ea typeface="굴림"/>
                <a:cs typeface="+mn-cs"/>
                <a:sym typeface="Wingdings"/>
              </a:rPr>
              <a:t>고가차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  활용이  필수이나  전신주 등  장애물로  부서선정에  일부 어려움이  있으며  </a:t>
            </a:r>
            <a:r>
              <a:rPr kumimoji="0" lang="en-US" altLang="ko-KR" spc="5" dirty="0">
                <a:latin typeface="+mj-lt"/>
                <a:ea typeface="굴림"/>
                <a:cs typeface="+mn-cs"/>
                <a:sym typeface="Wingdings"/>
              </a:rPr>
              <a:t>2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층에는  </a:t>
            </a:r>
            <a:r>
              <a:rPr kumimoji="0" lang="ko-KR" altLang="en-US" spc="5" dirty="0" err="1">
                <a:latin typeface="+mj-lt"/>
                <a:ea typeface="굴림"/>
                <a:cs typeface="+mn-cs"/>
                <a:sym typeface="Wingdings"/>
              </a:rPr>
              <a:t>산후조리원이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  </a:t>
            </a:r>
            <a:r>
              <a:rPr kumimoji="0" lang="en-US" altLang="ko-KR" spc="5" dirty="0">
                <a:latin typeface="+mj-lt"/>
                <a:ea typeface="굴림"/>
                <a:cs typeface="+mn-cs"/>
                <a:sym typeface="Wingdings"/>
              </a:rPr>
              <a:t>3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층에는  대형식당이 위치하고  있어  유사시  </a:t>
            </a:r>
            <a:r>
              <a:rPr kumimoji="0" lang="ko-KR" altLang="en-US" spc="5" dirty="0" err="1">
                <a:latin typeface="+mj-lt"/>
                <a:ea typeface="굴림"/>
                <a:cs typeface="+mn-cs"/>
                <a:sym typeface="Wingdings"/>
              </a:rPr>
              <a:t>입주민과</a:t>
            </a:r>
            <a:r>
              <a:rPr kumimoji="0" lang="ko-KR" altLang="en-US" spc="5" dirty="0">
                <a:latin typeface="+mj-lt"/>
                <a:ea typeface="굴림"/>
                <a:cs typeface="+mn-cs"/>
                <a:sym typeface="Wingdings"/>
              </a:rPr>
              <a:t>  상가이용자들의  피난상  혼란 및  다수 인명피해가 우려됨</a:t>
            </a:r>
            <a:r>
              <a:rPr kumimoji="0" lang="en-US" altLang="ko-KR" spc="5" dirty="0">
                <a:latin typeface="+mj-lt"/>
                <a:ea typeface="굴림"/>
                <a:cs typeface="+mn-cs"/>
                <a:sym typeface="Wingdings"/>
              </a:rPr>
              <a:t>.</a:t>
            </a:r>
            <a:endParaRPr kumimoji="0" lang="ko-KR" altLang="en-US" spc="5" dirty="0">
              <a:latin typeface="+mj-lt"/>
              <a:ea typeface="굴림"/>
              <a:cs typeface="+mn-cs"/>
              <a:sym typeface="Wingdings"/>
            </a:endParaRPr>
          </a:p>
        </p:txBody>
      </p:sp>
      <p:pic>
        <p:nvPicPr>
          <p:cNvPr id="23563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4579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4580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341438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건축물의 특징 및 화재진압여건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Ⅲ.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288" y="2133600"/>
            <a:ext cx="4538662" cy="3683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진압여건(</a:t>
            </a:r>
            <a:r>
              <a:rPr kumimoji="0" lang="ko-KR" altLang="en-US" spc="5" dirty="0" err="1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동별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95288" y="4870450"/>
            <a:ext cx="4538662" cy="3683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3. 주요 소방시설</a:t>
            </a:r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24586" name="직사각형 10"/>
          <p:cNvSpPr txBox="1">
            <a:spLocks noChangeArrowheads="1"/>
          </p:cNvSpPr>
          <p:nvPr/>
        </p:nvSpPr>
        <p:spPr bwMode="auto">
          <a:xfrm>
            <a:off x="611188" y="2925763"/>
            <a:ext cx="81391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ko-KR" altLang="en-US">
              <a:latin typeface="함초롬돋움" pitchFamily="50" charset="-127"/>
            </a:endParaRPr>
          </a:p>
        </p:txBody>
      </p:sp>
      <p:sp>
        <p:nvSpPr>
          <p:cNvPr id="13" name="직사각형 12"/>
          <p:cNvSpPr txBox="1"/>
          <p:nvPr/>
        </p:nvSpPr>
        <p:spPr>
          <a:xfrm>
            <a:off x="539750" y="2709863"/>
            <a:ext cx="7994650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dirty="0">
                <a:latin typeface="함초롬돋움" pitchFamily="50" charset="-127"/>
              </a:rPr>
              <a:t>○ 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총 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30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층 건물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(89.6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m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)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로  </a:t>
            </a:r>
            <a:r>
              <a:rPr kumimoji="0" lang="ko-KR" altLang="en-US" spc="5" dirty="0" err="1">
                <a:latin typeface="함초롬돋움" pitchFamily="50" charset="-127"/>
                <a:sym typeface="Wingdings"/>
              </a:rPr>
              <a:t>고층화재시에는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 </a:t>
            </a:r>
            <a:r>
              <a:rPr kumimoji="0" lang="ko-KR" altLang="en-US" spc="5" dirty="0" err="1">
                <a:latin typeface="함초롬돋움" pitchFamily="50" charset="-127"/>
                <a:sym typeface="Wingdings"/>
              </a:rPr>
              <a:t>고가사다리차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 부서 및 구조대 진입으로 인명검색 및 구조실시하고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 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중간층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(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4~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7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층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)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에는  굴절차 활용으로  화재진압 및 인명구조 실시함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. 7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~30층은  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254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세대의  공동주택으로  </a:t>
            </a:r>
            <a:r>
              <a:rPr kumimoji="0" lang="ko-KR" altLang="en-US" spc="5" dirty="0" err="1">
                <a:latin typeface="함초롬돋움" pitchFamily="50" charset="-127"/>
                <a:sym typeface="Wingdings"/>
              </a:rPr>
              <a:t>고층화재시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  </a:t>
            </a:r>
            <a:r>
              <a:rPr kumimoji="0" lang="ko-KR" altLang="en-US" spc="5" dirty="0" err="1">
                <a:latin typeface="함초롬돋움" pitchFamily="50" charset="-127"/>
                <a:sym typeface="Wingdings"/>
              </a:rPr>
              <a:t>고가차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  활용이  필수이나  건물 남쪽 방향의 경우 도로가 협소하고  전개각도가 나오지 않으며  전신주 등  장애물로  부서선정에  일부 어려움이  있으며  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2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층에는  </a:t>
            </a:r>
            <a:r>
              <a:rPr kumimoji="0" lang="ko-KR" altLang="en-US" spc="5" dirty="0" err="1">
                <a:latin typeface="함초롬돋움" pitchFamily="50" charset="-127"/>
                <a:sym typeface="Wingdings"/>
              </a:rPr>
              <a:t>산후조리원이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  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3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층에는  대형식당이 위치하고  있어 유사시 </a:t>
            </a:r>
            <a:r>
              <a:rPr kumimoji="0" lang="ko-KR" altLang="en-US" spc="5" dirty="0" err="1">
                <a:latin typeface="함초롬돋움" pitchFamily="50" charset="-127"/>
                <a:sym typeface="Wingdings"/>
              </a:rPr>
              <a:t>입주민과</a:t>
            </a:r>
            <a:r>
              <a:rPr kumimoji="0" lang="ko-KR" altLang="en-US" spc="5" dirty="0">
                <a:latin typeface="함초롬돋움" pitchFamily="50" charset="-127"/>
                <a:sym typeface="Wingdings"/>
              </a:rPr>
              <a:t>  상가이용자들의  피난상  혼란 및  다수 인명피해가 우려됨</a:t>
            </a:r>
            <a:r>
              <a:rPr kumimoji="0" lang="en-US" altLang="ko-KR" spc="5" dirty="0">
                <a:latin typeface="함초롬돋움" pitchFamily="50" charset="-127"/>
                <a:sym typeface="Wingdings"/>
              </a:rPr>
              <a:t>.</a:t>
            </a:r>
            <a:endParaRPr kumimoji="0" lang="ko-KR" altLang="en-US" spc="5" dirty="0">
              <a:latin typeface="함초롬돋움" pitchFamily="50" charset="-127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pc="5" dirty="0">
              <a:latin typeface="함초롬돋움" pitchFamily="50" charset="-127"/>
              <a:sym typeface="Wingdings"/>
            </a:endParaRPr>
          </a:p>
        </p:txBody>
      </p:sp>
      <p:pic>
        <p:nvPicPr>
          <p:cNvPr id="24588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684213" y="5375275"/>
            <a:ext cx="785018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dirty="0">
                <a:solidFill>
                  <a:srgbClr val="000000"/>
                </a:solidFill>
                <a:latin typeface="함초롬돋움" pitchFamily="50" charset="-127"/>
              </a:rPr>
              <a:t>자동화재탐지설비, 옥내소화전, 건식</a:t>
            </a:r>
            <a:r>
              <a:rPr kumimoji="0" lang="en-US" altLang="ko-KR" dirty="0">
                <a:solidFill>
                  <a:srgbClr val="000000"/>
                </a:solidFill>
                <a:latin typeface="함초롬돋움" pitchFamily="50" charset="-127"/>
              </a:rPr>
              <a:t>/</a:t>
            </a:r>
            <a:r>
              <a:rPr kumimoji="0" lang="ko-KR" altLang="en-US" dirty="0">
                <a:solidFill>
                  <a:srgbClr val="000000"/>
                </a:solidFill>
                <a:latin typeface="함초롬돋움" pitchFamily="50" charset="-127"/>
              </a:rPr>
              <a:t>습식스프링클러, 연결송수관, </a:t>
            </a:r>
            <a:r>
              <a:rPr kumimoji="0" lang="ko-KR" altLang="en-US" dirty="0" err="1">
                <a:solidFill>
                  <a:srgbClr val="000000"/>
                </a:solidFill>
                <a:latin typeface="함초롬돋움" pitchFamily="50" charset="-127"/>
              </a:rPr>
              <a:t>제연설비</a:t>
            </a:r>
            <a:r>
              <a:rPr kumimoji="0" lang="ko-KR" altLang="en-US" dirty="0">
                <a:solidFill>
                  <a:srgbClr val="000000"/>
                </a:solidFill>
                <a:latin typeface="함초롬돋움" pitchFamily="50" charset="-127"/>
              </a:rPr>
              <a:t> </a:t>
            </a:r>
            <a:r>
              <a:rPr kumimoji="0" lang="ko-KR" altLang="en-US" spc="5" dirty="0">
                <a:latin typeface="+mn-lt"/>
                <a:ea typeface="굴림"/>
                <a:cs typeface="+mn-cs"/>
                <a:sym typeface="Wingdings"/>
              </a:rPr>
              <a:t> </a:t>
            </a:r>
            <a:endParaRPr kumimoji="0" lang="ko-KR" altLang="en-US" spc="5" dirty="0">
              <a:latin typeface="+mn-ea"/>
              <a:ea typeface="+mn-ea"/>
              <a:cs typeface="+mn-cs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dirty="0">
              <a:solidFill>
                <a:srgbClr val="000000"/>
              </a:solidFill>
              <a:latin typeface="함초롬돋움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5603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5604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341438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건축물의 특징 및 화재진압여건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Ⅲ.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4. 화재진압상 유의할 건물특성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11163" y="442118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5. 주요 연소확대 위험지역(층)</a:t>
            </a:r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25610" name="직사각형 10"/>
          <p:cNvSpPr txBox="1">
            <a:spLocks noChangeArrowheads="1"/>
          </p:cNvSpPr>
          <p:nvPr/>
        </p:nvSpPr>
        <p:spPr bwMode="auto">
          <a:xfrm>
            <a:off x="468313" y="2925763"/>
            <a:ext cx="8355012" cy="96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900">
                <a:latin typeface="함초롬돋움" pitchFamily="50" charset="-127"/>
              </a:rPr>
              <a:t>○ 지상1~3층 판매시설(상가)로서 불특정 다수인의 출입으로 유사시 대형 인명 피해우려됨.</a:t>
            </a:r>
          </a:p>
          <a:p>
            <a:r>
              <a:rPr kumimoji="0" lang="ko-KR" altLang="en-US" sz="1900">
                <a:latin typeface="함초롬돋움" pitchFamily="50" charset="-127"/>
              </a:rPr>
              <a:t>○ 지하1~5층 주차시설로서 유사시 화재진압 및 인명대피에 곤란 예상됨.</a:t>
            </a:r>
          </a:p>
        </p:txBody>
      </p:sp>
      <p:sp>
        <p:nvSpPr>
          <p:cNvPr id="25611" name="직사각형 11"/>
          <p:cNvSpPr txBox="1">
            <a:spLocks noChangeArrowheads="1"/>
          </p:cNvSpPr>
          <p:nvPr/>
        </p:nvSpPr>
        <p:spPr bwMode="auto">
          <a:xfrm>
            <a:off x="539750" y="4870450"/>
            <a:ext cx="806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지상1~3층 판매시설내 화기취급업소 유사시 인근 점포 등으로 연소확대 우려.</a:t>
            </a:r>
          </a:p>
        </p:txBody>
      </p:sp>
      <p:pic>
        <p:nvPicPr>
          <p:cNvPr id="25612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6627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6628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341438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건축물의 특징 및 화재진압여건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Ⅲ.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288" y="2278063"/>
            <a:ext cx="4538662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6. 환기 및 배연시스템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95288" y="4072253"/>
            <a:ext cx="4538662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7. 소방용수 현황</a:t>
            </a:r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 dirty="0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26634" name="직사각형 10"/>
          <p:cNvSpPr txBox="1">
            <a:spLocks noChangeArrowheads="1"/>
          </p:cNvSpPr>
          <p:nvPr/>
        </p:nvSpPr>
        <p:spPr bwMode="auto">
          <a:xfrm>
            <a:off x="539751" y="2782888"/>
            <a:ext cx="46820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dirty="0">
                <a:latin typeface="함초롬돋움" pitchFamily="50" charset="-127"/>
              </a:rPr>
              <a:t>○ </a:t>
            </a:r>
            <a:r>
              <a:rPr kumimoji="0" lang="ko-KR" altLang="en-US" dirty="0" err="1">
                <a:latin typeface="함초롬돋움" pitchFamily="50" charset="-127"/>
              </a:rPr>
              <a:t>제연설비</a:t>
            </a:r>
            <a:r>
              <a:rPr kumimoji="0" lang="ko-KR" altLang="en-US" dirty="0">
                <a:latin typeface="함초롬돋움" pitchFamily="50" charset="-127"/>
              </a:rPr>
              <a:t>(전실) 77개소 설치되어 있으며 </a:t>
            </a:r>
            <a:endParaRPr kumimoji="0" lang="en-US" altLang="ko-KR" dirty="0" smtClean="0">
              <a:latin typeface="함초롬돋움" pitchFamily="50" charset="-127"/>
            </a:endParaRPr>
          </a:p>
          <a:p>
            <a:r>
              <a:rPr kumimoji="0" lang="en-US" altLang="ko-KR" dirty="0">
                <a:latin typeface="함초롬돋움" pitchFamily="50" charset="-127"/>
              </a:rPr>
              <a:t> </a:t>
            </a:r>
            <a:r>
              <a:rPr kumimoji="0" lang="en-US" altLang="ko-KR" dirty="0" smtClean="0">
                <a:latin typeface="함초롬돋움" pitchFamily="50" charset="-127"/>
              </a:rPr>
              <a:t>   </a:t>
            </a:r>
            <a:r>
              <a:rPr kumimoji="0" lang="ko-KR" altLang="en-US" dirty="0" smtClean="0">
                <a:latin typeface="함초롬돋움" pitchFamily="50" charset="-127"/>
              </a:rPr>
              <a:t>유사시 </a:t>
            </a:r>
            <a:r>
              <a:rPr kumimoji="0" lang="ko-KR" altLang="en-US" dirty="0">
                <a:latin typeface="함초롬돋움" pitchFamily="50" charset="-127"/>
              </a:rPr>
              <a:t>연동됨</a:t>
            </a:r>
            <a:r>
              <a:rPr kumimoji="0" lang="en-US" altLang="ko-KR" dirty="0">
                <a:latin typeface="함초롬돋움" pitchFamily="50" charset="-127"/>
              </a:rPr>
              <a:t>.</a:t>
            </a:r>
            <a:endParaRPr kumimoji="0" lang="ko-KR" altLang="en-US" dirty="0">
              <a:latin typeface="함초롬돋움" pitchFamily="50" charset="-127"/>
            </a:endParaRPr>
          </a:p>
        </p:txBody>
      </p:sp>
      <p:sp>
        <p:nvSpPr>
          <p:cNvPr id="26635" name="직사각형 11"/>
          <p:cNvSpPr txBox="1">
            <a:spLocks noChangeArrowheads="1"/>
          </p:cNvSpPr>
          <p:nvPr/>
        </p:nvSpPr>
        <p:spPr bwMode="auto">
          <a:xfrm>
            <a:off x="539750" y="4535122"/>
            <a:ext cx="52482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dirty="0">
                <a:latin typeface="함초롬돋움" pitchFamily="50" charset="-127"/>
              </a:rPr>
              <a:t>○ 건물정면(</a:t>
            </a:r>
            <a:r>
              <a:rPr kumimoji="0" lang="ko-KR" altLang="en-US" dirty="0" err="1">
                <a:latin typeface="함초롬돋움" pitchFamily="50" charset="-127"/>
              </a:rPr>
              <a:t>장한로변</a:t>
            </a:r>
            <a:r>
              <a:rPr kumimoji="0" lang="ko-KR" altLang="en-US" dirty="0">
                <a:latin typeface="함초롬돋움" pitchFamily="50" charset="-127"/>
              </a:rPr>
              <a:t>) 공설소화전 2243호(지상식</a:t>
            </a:r>
            <a:r>
              <a:rPr kumimoji="0" lang="ko-KR" altLang="en-US" dirty="0" smtClean="0">
                <a:latin typeface="함초롬돋움" pitchFamily="50" charset="-127"/>
              </a:rPr>
              <a:t>)</a:t>
            </a:r>
            <a:endParaRPr kumimoji="0" lang="en-US" altLang="ko-KR" dirty="0" smtClean="0">
              <a:latin typeface="함초롬돋움" pitchFamily="50" charset="-127"/>
            </a:endParaRPr>
          </a:p>
          <a:p>
            <a:r>
              <a:rPr kumimoji="0" lang="ko-KR" altLang="en-US" dirty="0">
                <a:latin typeface="함초롬돋움" pitchFamily="50" charset="-127"/>
              </a:rPr>
              <a:t>○ 건물정면</a:t>
            </a:r>
            <a:r>
              <a:rPr kumimoji="0" lang="ko-KR" altLang="en-US" dirty="0" smtClean="0">
                <a:latin typeface="함초롬돋움" pitchFamily="50" charset="-127"/>
              </a:rPr>
              <a:t>(공원방향) </a:t>
            </a:r>
            <a:r>
              <a:rPr kumimoji="0" lang="ko-KR" altLang="en-US" dirty="0">
                <a:latin typeface="함초롬돋움" pitchFamily="50" charset="-127"/>
              </a:rPr>
              <a:t>공설소화전 </a:t>
            </a:r>
            <a:r>
              <a:rPr kumimoji="0" lang="en-US" altLang="ko-KR" dirty="0" smtClean="0">
                <a:latin typeface="함초롬돋움" pitchFamily="50" charset="-127"/>
              </a:rPr>
              <a:t>1255</a:t>
            </a:r>
            <a:r>
              <a:rPr kumimoji="0" lang="ko-KR" altLang="en-US" dirty="0" smtClean="0">
                <a:latin typeface="함초롬돋움" pitchFamily="50" charset="-127"/>
              </a:rPr>
              <a:t>호</a:t>
            </a:r>
            <a:r>
              <a:rPr kumimoji="0" lang="ko-KR" altLang="en-US" dirty="0">
                <a:latin typeface="함초롬돋움" pitchFamily="50" charset="-127"/>
              </a:rPr>
              <a:t>(</a:t>
            </a:r>
            <a:r>
              <a:rPr kumimoji="0" lang="ko-KR" altLang="en-US" dirty="0" err="1" smtClean="0">
                <a:latin typeface="함초롬돋움" pitchFamily="50" charset="-127"/>
              </a:rPr>
              <a:t>지하식</a:t>
            </a:r>
            <a:r>
              <a:rPr kumimoji="0" lang="ko-KR" altLang="en-US" dirty="0">
                <a:latin typeface="함초롬돋움" pitchFamily="50" charset="-127"/>
              </a:rPr>
              <a:t>)</a:t>
            </a:r>
          </a:p>
          <a:p>
            <a:r>
              <a:rPr kumimoji="0" lang="ko-KR" altLang="en-US" dirty="0" smtClean="0">
                <a:latin typeface="함초롬돋움" pitchFamily="50" charset="-127"/>
              </a:rPr>
              <a:t>○ </a:t>
            </a:r>
            <a:r>
              <a:rPr kumimoji="0" lang="ko-KR" altLang="en-US" dirty="0">
                <a:latin typeface="함초롬돋움" pitchFamily="50" charset="-127"/>
              </a:rPr>
              <a:t>건물후면(공원방향) 공설소화전 1367호(</a:t>
            </a:r>
            <a:r>
              <a:rPr kumimoji="0" lang="ko-KR" altLang="en-US" dirty="0" smtClean="0">
                <a:latin typeface="함초롬돋움" pitchFamily="50" charset="-127"/>
              </a:rPr>
              <a:t>지하식</a:t>
            </a:r>
            <a:r>
              <a:rPr kumimoji="0" lang="ko-KR" altLang="en-US" dirty="0">
                <a:latin typeface="함초롬돋움" pitchFamily="50" charset="-127"/>
              </a:rPr>
              <a:t>)</a:t>
            </a:r>
          </a:p>
          <a:p>
            <a:r>
              <a:rPr kumimoji="0" lang="ko-KR" altLang="en-US" dirty="0">
                <a:latin typeface="함초롬돋움" pitchFamily="50" charset="-127"/>
              </a:rPr>
              <a:t>○ 건물전면 사설소화전 1개소 </a:t>
            </a:r>
          </a:p>
          <a:p>
            <a:endParaRPr kumimoji="0" lang="ko-KR" altLang="en-US" dirty="0">
              <a:latin typeface="함초롬돋움" pitchFamily="50" charset="-127"/>
            </a:endParaRPr>
          </a:p>
        </p:txBody>
      </p:sp>
      <p:pic>
        <p:nvPicPr>
          <p:cNvPr id="26636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794" y="2644775"/>
            <a:ext cx="3110767" cy="3385269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자유형 2"/>
          <p:cNvSpPr/>
          <p:nvPr/>
        </p:nvSpPr>
        <p:spPr>
          <a:xfrm>
            <a:off x="6451600" y="3879850"/>
            <a:ext cx="1466850" cy="1295400"/>
          </a:xfrm>
          <a:custGeom>
            <a:avLst/>
            <a:gdLst>
              <a:gd name="connsiteX0" fmla="*/ 0 w 1466850"/>
              <a:gd name="connsiteY0" fmla="*/ 438150 h 1295400"/>
              <a:gd name="connsiteX1" fmla="*/ 133350 w 1466850"/>
              <a:gd name="connsiteY1" fmla="*/ 31750 h 1295400"/>
              <a:gd name="connsiteX2" fmla="*/ 171450 w 1466850"/>
              <a:gd name="connsiteY2" fmla="*/ 69850 h 1295400"/>
              <a:gd name="connsiteX3" fmla="*/ 177800 w 1466850"/>
              <a:gd name="connsiteY3" fmla="*/ 25400 h 1295400"/>
              <a:gd name="connsiteX4" fmla="*/ 241300 w 1466850"/>
              <a:gd name="connsiteY4" fmla="*/ 63500 h 1295400"/>
              <a:gd name="connsiteX5" fmla="*/ 273050 w 1466850"/>
              <a:gd name="connsiteY5" fmla="*/ 0 h 1295400"/>
              <a:gd name="connsiteX6" fmla="*/ 406400 w 1466850"/>
              <a:gd name="connsiteY6" fmla="*/ 95250 h 1295400"/>
              <a:gd name="connsiteX7" fmla="*/ 349250 w 1466850"/>
              <a:gd name="connsiteY7" fmla="*/ 203200 h 1295400"/>
              <a:gd name="connsiteX8" fmla="*/ 469900 w 1466850"/>
              <a:gd name="connsiteY8" fmla="*/ 298450 h 1295400"/>
              <a:gd name="connsiteX9" fmla="*/ 508000 w 1466850"/>
              <a:gd name="connsiteY9" fmla="*/ 279400 h 1295400"/>
              <a:gd name="connsiteX10" fmla="*/ 508000 w 1466850"/>
              <a:gd name="connsiteY10" fmla="*/ 279400 h 1295400"/>
              <a:gd name="connsiteX11" fmla="*/ 679450 w 1466850"/>
              <a:gd name="connsiteY11" fmla="*/ 374650 h 1295400"/>
              <a:gd name="connsiteX12" fmla="*/ 679450 w 1466850"/>
              <a:gd name="connsiteY12" fmla="*/ 425450 h 1295400"/>
              <a:gd name="connsiteX13" fmla="*/ 755650 w 1466850"/>
              <a:gd name="connsiteY13" fmla="*/ 450850 h 1295400"/>
              <a:gd name="connsiteX14" fmla="*/ 895350 w 1466850"/>
              <a:gd name="connsiteY14" fmla="*/ 12700 h 1295400"/>
              <a:gd name="connsiteX15" fmla="*/ 1219200 w 1466850"/>
              <a:gd name="connsiteY15" fmla="*/ 228600 h 1295400"/>
              <a:gd name="connsiteX16" fmla="*/ 1200150 w 1466850"/>
              <a:gd name="connsiteY16" fmla="*/ 317500 h 1295400"/>
              <a:gd name="connsiteX17" fmla="*/ 1225550 w 1466850"/>
              <a:gd name="connsiteY17" fmla="*/ 368300 h 1295400"/>
              <a:gd name="connsiteX18" fmla="*/ 1155700 w 1466850"/>
              <a:gd name="connsiteY18" fmla="*/ 539750 h 1295400"/>
              <a:gd name="connsiteX19" fmla="*/ 1117600 w 1466850"/>
              <a:gd name="connsiteY19" fmla="*/ 565150 h 1295400"/>
              <a:gd name="connsiteX20" fmla="*/ 1085850 w 1466850"/>
              <a:gd name="connsiteY20" fmla="*/ 679450 h 1295400"/>
              <a:gd name="connsiteX21" fmla="*/ 1168400 w 1466850"/>
              <a:gd name="connsiteY21" fmla="*/ 730250 h 1295400"/>
              <a:gd name="connsiteX22" fmla="*/ 1187450 w 1466850"/>
              <a:gd name="connsiteY22" fmla="*/ 698500 h 1295400"/>
              <a:gd name="connsiteX23" fmla="*/ 1250950 w 1466850"/>
              <a:gd name="connsiteY23" fmla="*/ 736600 h 1295400"/>
              <a:gd name="connsiteX24" fmla="*/ 1276350 w 1466850"/>
              <a:gd name="connsiteY24" fmla="*/ 698500 h 1295400"/>
              <a:gd name="connsiteX25" fmla="*/ 1441450 w 1466850"/>
              <a:gd name="connsiteY25" fmla="*/ 806450 h 1295400"/>
              <a:gd name="connsiteX26" fmla="*/ 1466850 w 1466850"/>
              <a:gd name="connsiteY26" fmla="*/ 914400 h 1295400"/>
              <a:gd name="connsiteX27" fmla="*/ 1346200 w 1466850"/>
              <a:gd name="connsiteY27" fmla="*/ 1295400 h 1295400"/>
              <a:gd name="connsiteX28" fmla="*/ 0 w 1466850"/>
              <a:gd name="connsiteY28" fmla="*/ 43815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66850" h="1295400">
                <a:moveTo>
                  <a:pt x="0" y="438150"/>
                </a:moveTo>
                <a:lnTo>
                  <a:pt x="133350" y="31750"/>
                </a:lnTo>
                <a:lnTo>
                  <a:pt x="171450" y="69850"/>
                </a:lnTo>
                <a:lnTo>
                  <a:pt x="177800" y="25400"/>
                </a:lnTo>
                <a:lnTo>
                  <a:pt x="241300" y="63500"/>
                </a:lnTo>
                <a:lnTo>
                  <a:pt x="273050" y="0"/>
                </a:lnTo>
                <a:lnTo>
                  <a:pt x="406400" y="95250"/>
                </a:lnTo>
                <a:lnTo>
                  <a:pt x="349250" y="203200"/>
                </a:lnTo>
                <a:lnTo>
                  <a:pt x="469900" y="298450"/>
                </a:lnTo>
                <a:lnTo>
                  <a:pt x="508000" y="279400"/>
                </a:lnTo>
                <a:lnTo>
                  <a:pt x="508000" y="279400"/>
                </a:lnTo>
                <a:lnTo>
                  <a:pt x="679450" y="374650"/>
                </a:lnTo>
                <a:lnTo>
                  <a:pt x="679450" y="425450"/>
                </a:lnTo>
                <a:lnTo>
                  <a:pt x="755650" y="450850"/>
                </a:lnTo>
                <a:lnTo>
                  <a:pt x="895350" y="12700"/>
                </a:lnTo>
                <a:lnTo>
                  <a:pt x="1219200" y="228600"/>
                </a:lnTo>
                <a:lnTo>
                  <a:pt x="1200150" y="317500"/>
                </a:lnTo>
                <a:lnTo>
                  <a:pt x="1225550" y="368300"/>
                </a:lnTo>
                <a:lnTo>
                  <a:pt x="1155700" y="539750"/>
                </a:lnTo>
                <a:lnTo>
                  <a:pt x="1117600" y="565150"/>
                </a:lnTo>
                <a:lnTo>
                  <a:pt x="1085850" y="679450"/>
                </a:lnTo>
                <a:lnTo>
                  <a:pt x="1168400" y="730250"/>
                </a:lnTo>
                <a:lnTo>
                  <a:pt x="1187450" y="698500"/>
                </a:lnTo>
                <a:lnTo>
                  <a:pt x="1250950" y="736600"/>
                </a:lnTo>
                <a:lnTo>
                  <a:pt x="1276350" y="698500"/>
                </a:lnTo>
                <a:lnTo>
                  <a:pt x="1441450" y="806450"/>
                </a:lnTo>
                <a:lnTo>
                  <a:pt x="1466850" y="914400"/>
                </a:lnTo>
                <a:lnTo>
                  <a:pt x="1346200" y="1295400"/>
                </a:lnTo>
                <a:lnTo>
                  <a:pt x="0" y="43815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Group 157"/>
          <p:cNvGrpSpPr/>
          <p:nvPr/>
        </p:nvGrpSpPr>
        <p:grpSpPr>
          <a:xfrm>
            <a:off x="6384230" y="4336995"/>
            <a:ext cx="566248" cy="246024"/>
            <a:chOff x="383" y="-96"/>
            <a:chExt cx="530" cy="323"/>
          </a:xfrm>
        </p:grpSpPr>
        <p:grpSp>
          <p:nvGrpSpPr>
            <p:cNvPr id="19" name="Group 158"/>
            <p:cNvGrpSpPr/>
            <p:nvPr/>
          </p:nvGrpSpPr>
          <p:grpSpPr>
            <a:xfrm>
              <a:off x="383" y="-96"/>
              <a:ext cx="144" cy="240"/>
              <a:chOff x="1872" y="2208"/>
              <a:chExt cx="672" cy="1296"/>
            </a:xfrm>
          </p:grpSpPr>
          <p:sp>
            <p:nvSpPr>
              <p:cNvPr id="21" name="Rectangle 159"/>
              <p:cNvSpPr>
                <a:spLocks noChangeArrowheads="1"/>
              </p:cNvSpPr>
              <p:nvPr/>
            </p:nvSpPr>
            <p:spPr>
              <a:xfrm>
                <a:off x="2160" y="2208"/>
                <a:ext cx="96" cy="192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2" name="AutoShape 160"/>
              <p:cNvSpPr>
                <a:spLocks noChangeArrowheads="1"/>
              </p:cNvSpPr>
              <p:nvPr/>
            </p:nvSpPr>
            <p:spPr>
              <a:xfrm rot="16200000">
                <a:off x="2064" y="2304"/>
                <a:ext cx="288" cy="384"/>
              </a:xfrm>
              <a:prstGeom prst="flowChartDelay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3" name="Rectangle 161"/>
              <p:cNvSpPr>
                <a:spLocks noChangeArrowheads="1"/>
              </p:cNvSpPr>
              <p:nvPr/>
            </p:nvSpPr>
            <p:spPr>
              <a:xfrm>
                <a:off x="1872" y="2640"/>
                <a:ext cx="672" cy="240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4" name="Rectangle 162"/>
              <p:cNvSpPr>
                <a:spLocks noChangeArrowheads="1"/>
              </p:cNvSpPr>
              <p:nvPr/>
            </p:nvSpPr>
            <p:spPr>
              <a:xfrm>
                <a:off x="2016" y="2880"/>
                <a:ext cx="384" cy="528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5" name="Rectangle 163"/>
              <p:cNvSpPr>
                <a:spLocks noChangeArrowheads="1"/>
              </p:cNvSpPr>
              <p:nvPr/>
            </p:nvSpPr>
            <p:spPr>
              <a:xfrm>
                <a:off x="1920" y="3408"/>
                <a:ext cx="576" cy="9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20" name="Rectangle 164"/>
            <p:cNvSpPr>
              <a:spLocks noChangeArrowheads="1"/>
            </p:cNvSpPr>
            <p:nvPr/>
          </p:nvSpPr>
          <p:spPr>
            <a:xfrm>
              <a:off x="433" y="35"/>
              <a:ext cx="480" cy="192"/>
            </a:xfrm>
            <a:prstGeom prst="rect">
              <a:avLst/>
            </a:prstGeom>
            <a:noFill/>
            <a:ln w="12700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en-US" altLang="ko-KR" sz="900" b="1" dirty="0" smtClean="0">
                  <a:latin typeface="돋움체"/>
                  <a:ea typeface="돋움체"/>
                </a:rPr>
                <a:t>(</a:t>
              </a:r>
              <a:r>
                <a:rPr lang="ko-KR" altLang="en-US" sz="900" b="1" dirty="0" smtClean="0">
                  <a:latin typeface="돋움체"/>
                  <a:ea typeface="돋움체"/>
                </a:rPr>
                <a:t>지하</a:t>
              </a:r>
              <a:r>
                <a:rPr lang="en-US" altLang="ko-KR" sz="900" b="1" dirty="0" smtClean="0">
                  <a:latin typeface="돋움체"/>
                  <a:ea typeface="돋움체"/>
                </a:rPr>
                <a:t>1367)</a:t>
              </a:r>
              <a:endParaRPr lang="en-US" altLang="ko-KR" sz="900" b="1" dirty="0">
                <a:latin typeface="돋움체"/>
                <a:ea typeface="돋움체"/>
              </a:endParaRPr>
            </a:p>
          </p:txBody>
        </p:sp>
      </p:grpSp>
      <p:grpSp>
        <p:nvGrpSpPr>
          <p:cNvPr id="26" name="Group 157"/>
          <p:cNvGrpSpPr/>
          <p:nvPr/>
        </p:nvGrpSpPr>
        <p:grpSpPr>
          <a:xfrm>
            <a:off x="7238586" y="3688752"/>
            <a:ext cx="566248" cy="246024"/>
            <a:chOff x="383" y="-96"/>
            <a:chExt cx="530" cy="323"/>
          </a:xfrm>
        </p:grpSpPr>
        <p:grpSp>
          <p:nvGrpSpPr>
            <p:cNvPr id="27" name="Group 158"/>
            <p:cNvGrpSpPr/>
            <p:nvPr/>
          </p:nvGrpSpPr>
          <p:grpSpPr>
            <a:xfrm>
              <a:off x="383" y="-96"/>
              <a:ext cx="144" cy="240"/>
              <a:chOff x="1872" y="2208"/>
              <a:chExt cx="672" cy="1296"/>
            </a:xfrm>
          </p:grpSpPr>
          <p:sp>
            <p:nvSpPr>
              <p:cNvPr id="29" name="Rectangle 159"/>
              <p:cNvSpPr>
                <a:spLocks noChangeArrowheads="1"/>
              </p:cNvSpPr>
              <p:nvPr/>
            </p:nvSpPr>
            <p:spPr>
              <a:xfrm>
                <a:off x="2160" y="2208"/>
                <a:ext cx="96" cy="192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30" name="AutoShape 160"/>
              <p:cNvSpPr>
                <a:spLocks noChangeArrowheads="1"/>
              </p:cNvSpPr>
              <p:nvPr/>
            </p:nvSpPr>
            <p:spPr>
              <a:xfrm rot="16200000">
                <a:off x="2064" y="2304"/>
                <a:ext cx="288" cy="384"/>
              </a:xfrm>
              <a:prstGeom prst="flowChartDelay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31" name="Rectangle 161"/>
              <p:cNvSpPr>
                <a:spLocks noChangeArrowheads="1"/>
              </p:cNvSpPr>
              <p:nvPr/>
            </p:nvSpPr>
            <p:spPr>
              <a:xfrm>
                <a:off x="1872" y="2640"/>
                <a:ext cx="672" cy="240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32" name="Rectangle 162"/>
              <p:cNvSpPr>
                <a:spLocks noChangeArrowheads="1"/>
              </p:cNvSpPr>
              <p:nvPr/>
            </p:nvSpPr>
            <p:spPr>
              <a:xfrm>
                <a:off x="2016" y="2880"/>
                <a:ext cx="384" cy="528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33" name="Rectangle 163"/>
              <p:cNvSpPr>
                <a:spLocks noChangeArrowheads="1"/>
              </p:cNvSpPr>
              <p:nvPr/>
            </p:nvSpPr>
            <p:spPr>
              <a:xfrm>
                <a:off x="1920" y="3408"/>
                <a:ext cx="576" cy="9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28" name="Rectangle 164"/>
            <p:cNvSpPr>
              <a:spLocks noChangeArrowheads="1"/>
            </p:cNvSpPr>
            <p:nvPr/>
          </p:nvSpPr>
          <p:spPr>
            <a:xfrm>
              <a:off x="433" y="35"/>
              <a:ext cx="480" cy="192"/>
            </a:xfrm>
            <a:prstGeom prst="rect">
              <a:avLst/>
            </a:prstGeom>
            <a:noFill/>
            <a:ln w="12700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en-US" altLang="ko-KR" sz="900" b="1" dirty="0" smtClean="0">
                  <a:latin typeface="돋움체"/>
                  <a:ea typeface="돋움체"/>
                </a:rPr>
                <a:t>(</a:t>
              </a:r>
              <a:r>
                <a:rPr lang="ko-KR" altLang="en-US" sz="900" b="1" dirty="0" smtClean="0">
                  <a:latin typeface="돋움체"/>
                  <a:ea typeface="돋움체"/>
                </a:rPr>
                <a:t>지하</a:t>
              </a:r>
              <a:r>
                <a:rPr lang="en-US" altLang="ko-KR" sz="900" b="1" dirty="0" smtClean="0">
                  <a:latin typeface="돋움체"/>
                  <a:ea typeface="돋움체"/>
                </a:rPr>
                <a:t>1255)</a:t>
              </a:r>
              <a:endParaRPr lang="en-US" altLang="ko-KR" sz="900" b="1" dirty="0">
                <a:latin typeface="돋움체"/>
                <a:ea typeface="돋움체"/>
              </a:endParaRPr>
            </a:p>
          </p:txBody>
        </p:sp>
      </p:grpSp>
      <p:grpSp>
        <p:nvGrpSpPr>
          <p:cNvPr id="34" name="Group 157"/>
          <p:cNvGrpSpPr/>
          <p:nvPr/>
        </p:nvGrpSpPr>
        <p:grpSpPr>
          <a:xfrm>
            <a:off x="8184905" y="4150857"/>
            <a:ext cx="566248" cy="246024"/>
            <a:chOff x="383" y="-96"/>
            <a:chExt cx="530" cy="323"/>
          </a:xfrm>
        </p:grpSpPr>
        <p:grpSp>
          <p:nvGrpSpPr>
            <p:cNvPr id="35" name="Group 158"/>
            <p:cNvGrpSpPr/>
            <p:nvPr/>
          </p:nvGrpSpPr>
          <p:grpSpPr>
            <a:xfrm>
              <a:off x="383" y="-96"/>
              <a:ext cx="144" cy="240"/>
              <a:chOff x="1872" y="2208"/>
              <a:chExt cx="672" cy="1296"/>
            </a:xfrm>
          </p:grpSpPr>
          <p:sp>
            <p:nvSpPr>
              <p:cNvPr id="37" name="Rectangle 159"/>
              <p:cNvSpPr>
                <a:spLocks noChangeArrowheads="1"/>
              </p:cNvSpPr>
              <p:nvPr/>
            </p:nvSpPr>
            <p:spPr>
              <a:xfrm>
                <a:off x="2160" y="2208"/>
                <a:ext cx="96" cy="192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38" name="AutoShape 160"/>
              <p:cNvSpPr>
                <a:spLocks noChangeArrowheads="1"/>
              </p:cNvSpPr>
              <p:nvPr/>
            </p:nvSpPr>
            <p:spPr>
              <a:xfrm rot="16200000">
                <a:off x="2064" y="2304"/>
                <a:ext cx="288" cy="384"/>
              </a:xfrm>
              <a:prstGeom prst="flowChartDelay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39" name="Rectangle 161"/>
              <p:cNvSpPr>
                <a:spLocks noChangeArrowheads="1"/>
              </p:cNvSpPr>
              <p:nvPr/>
            </p:nvSpPr>
            <p:spPr>
              <a:xfrm>
                <a:off x="1872" y="2640"/>
                <a:ext cx="672" cy="240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40" name="Rectangle 162"/>
              <p:cNvSpPr>
                <a:spLocks noChangeArrowheads="1"/>
              </p:cNvSpPr>
              <p:nvPr/>
            </p:nvSpPr>
            <p:spPr>
              <a:xfrm>
                <a:off x="2016" y="2880"/>
                <a:ext cx="384" cy="528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41" name="Rectangle 163"/>
              <p:cNvSpPr>
                <a:spLocks noChangeArrowheads="1"/>
              </p:cNvSpPr>
              <p:nvPr/>
            </p:nvSpPr>
            <p:spPr>
              <a:xfrm>
                <a:off x="1920" y="3408"/>
                <a:ext cx="576" cy="9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6" name="Rectangle 164"/>
            <p:cNvSpPr>
              <a:spLocks noChangeArrowheads="1"/>
            </p:cNvSpPr>
            <p:nvPr/>
          </p:nvSpPr>
          <p:spPr>
            <a:xfrm>
              <a:off x="433" y="35"/>
              <a:ext cx="480" cy="192"/>
            </a:xfrm>
            <a:prstGeom prst="rect">
              <a:avLst/>
            </a:prstGeom>
            <a:noFill/>
            <a:ln w="12700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en-US" altLang="ko-KR" sz="900" b="1" dirty="0" smtClean="0">
                  <a:latin typeface="돋움체"/>
                  <a:ea typeface="돋움체"/>
                </a:rPr>
                <a:t>(</a:t>
              </a:r>
              <a:r>
                <a:rPr lang="ko-KR" altLang="en-US" sz="900" b="1" dirty="0" smtClean="0">
                  <a:latin typeface="돋움체"/>
                  <a:ea typeface="돋움체"/>
                </a:rPr>
                <a:t>지상</a:t>
              </a:r>
              <a:r>
                <a:rPr lang="en-US" altLang="ko-KR" sz="900" b="1" dirty="0" smtClean="0">
                  <a:latin typeface="돋움체"/>
                  <a:ea typeface="돋움체"/>
                </a:rPr>
                <a:t>2243)</a:t>
              </a:r>
              <a:endParaRPr lang="en-US" altLang="ko-KR" sz="900" b="1" dirty="0">
                <a:latin typeface="돋움체"/>
                <a:ea typeface="돋움체"/>
              </a:endParaRPr>
            </a:p>
          </p:txBody>
        </p:sp>
      </p:grpSp>
      <p:grpSp>
        <p:nvGrpSpPr>
          <p:cNvPr id="42" name="Group 157"/>
          <p:cNvGrpSpPr/>
          <p:nvPr/>
        </p:nvGrpSpPr>
        <p:grpSpPr>
          <a:xfrm>
            <a:off x="6302235" y="4006803"/>
            <a:ext cx="566248" cy="246024"/>
            <a:chOff x="383" y="-96"/>
            <a:chExt cx="530" cy="323"/>
          </a:xfrm>
        </p:grpSpPr>
        <p:grpSp>
          <p:nvGrpSpPr>
            <p:cNvPr id="43" name="Group 158"/>
            <p:cNvGrpSpPr/>
            <p:nvPr/>
          </p:nvGrpSpPr>
          <p:grpSpPr>
            <a:xfrm>
              <a:off x="383" y="-96"/>
              <a:ext cx="144" cy="240"/>
              <a:chOff x="1872" y="2208"/>
              <a:chExt cx="672" cy="1296"/>
            </a:xfrm>
          </p:grpSpPr>
          <p:sp>
            <p:nvSpPr>
              <p:cNvPr id="45" name="Rectangle 159"/>
              <p:cNvSpPr>
                <a:spLocks noChangeArrowheads="1"/>
              </p:cNvSpPr>
              <p:nvPr/>
            </p:nvSpPr>
            <p:spPr>
              <a:xfrm>
                <a:off x="2160" y="2208"/>
                <a:ext cx="96" cy="192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46" name="AutoShape 160"/>
              <p:cNvSpPr>
                <a:spLocks noChangeArrowheads="1"/>
              </p:cNvSpPr>
              <p:nvPr/>
            </p:nvSpPr>
            <p:spPr>
              <a:xfrm rot="16200000">
                <a:off x="2064" y="2304"/>
                <a:ext cx="288" cy="384"/>
              </a:xfrm>
              <a:prstGeom prst="flowChartDelay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47" name="Rectangle 161"/>
              <p:cNvSpPr>
                <a:spLocks noChangeArrowheads="1"/>
              </p:cNvSpPr>
              <p:nvPr/>
            </p:nvSpPr>
            <p:spPr>
              <a:xfrm>
                <a:off x="1872" y="2640"/>
                <a:ext cx="672" cy="240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48" name="Rectangle 162"/>
              <p:cNvSpPr>
                <a:spLocks noChangeArrowheads="1"/>
              </p:cNvSpPr>
              <p:nvPr/>
            </p:nvSpPr>
            <p:spPr>
              <a:xfrm>
                <a:off x="2016" y="2880"/>
                <a:ext cx="384" cy="528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49" name="Rectangle 163"/>
              <p:cNvSpPr>
                <a:spLocks noChangeArrowheads="1"/>
              </p:cNvSpPr>
              <p:nvPr/>
            </p:nvSpPr>
            <p:spPr>
              <a:xfrm>
                <a:off x="1920" y="3408"/>
                <a:ext cx="576" cy="9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44" name="Rectangle 164"/>
            <p:cNvSpPr>
              <a:spLocks noChangeArrowheads="1"/>
            </p:cNvSpPr>
            <p:nvPr/>
          </p:nvSpPr>
          <p:spPr>
            <a:xfrm>
              <a:off x="433" y="35"/>
              <a:ext cx="480" cy="192"/>
            </a:xfrm>
            <a:prstGeom prst="rect">
              <a:avLst/>
            </a:prstGeom>
            <a:noFill/>
            <a:ln w="12700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en-US" altLang="ko-KR" sz="900" b="1" dirty="0" smtClean="0">
                  <a:latin typeface="돋움체"/>
                  <a:ea typeface="돋움체"/>
                </a:rPr>
                <a:t>(</a:t>
              </a:r>
              <a:r>
                <a:rPr lang="ko-KR" altLang="en-US" sz="900" b="1" dirty="0" smtClean="0">
                  <a:latin typeface="돋움체"/>
                  <a:ea typeface="돋움체"/>
                </a:rPr>
                <a:t>사설</a:t>
              </a:r>
              <a:r>
                <a:rPr lang="en-US" altLang="ko-KR" sz="900" b="1" dirty="0" smtClean="0">
                  <a:latin typeface="돋움체"/>
                  <a:ea typeface="돋움체"/>
                </a:rPr>
                <a:t>16)</a:t>
              </a:r>
              <a:endParaRPr lang="en-US" altLang="ko-KR" sz="900" b="1" dirty="0">
                <a:latin typeface="돋움체"/>
                <a:ea typeface="돋움체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7651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7652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3666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화재대응 절차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Ⅳ.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1. 대응절차 및 임무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11163" y="392588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화재대응 우선순위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49263" y="5211763"/>
            <a:ext cx="4537075" cy="3683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3. 기관별 책임</a:t>
            </a:r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27659" name="직사각형 11"/>
          <p:cNvSpPr txBox="1">
            <a:spLocks noChangeArrowheads="1"/>
          </p:cNvSpPr>
          <p:nvPr/>
        </p:nvSpPr>
        <p:spPr bwMode="auto">
          <a:xfrm>
            <a:off x="468313" y="2854325"/>
            <a:ext cx="8497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ko-KR" altLang="en-US">
              <a:latin typeface="함초롬돋움" pitchFamily="50" charset="-127"/>
            </a:endParaRPr>
          </a:p>
        </p:txBody>
      </p:sp>
      <p:sp>
        <p:nvSpPr>
          <p:cNvPr id="27660" name="직사각형 12"/>
          <p:cNvSpPr txBox="1">
            <a:spLocks noChangeArrowheads="1"/>
          </p:cNvSpPr>
          <p:nvPr/>
        </p:nvSpPr>
        <p:spPr bwMode="auto">
          <a:xfrm>
            <a:off x="684213" y="2854325"/>
            <a:ext cx="79946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ko-KR" altLang="en-US">
              <a:latin typeface="함초롬돋움" pitchFamily="50" charset="-127"/>
            </a:endParaRPr>
          </a:p>
        </p:txBody>
      </p:sp>
      <p:sp>
        <p:nvSpPr>
          <p:cNvPr id="27661" name="직사각형 13"/>
          <p:cNvSpPr txBox="1">
            <a:spLocks noChangeArrowheads="1"/>
          </p:cNvSpPr>
          <p:nvPr/>
        </p:nvSpPr>
        <p:spPr bwMode="auto">
          <a:xfrm>
            <a:off x="682625" y="4443413"/>
            <a:ext cx="770731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선착대 화점층 우선진입 및 인명구조 최우선</a:t>
            </a:r>
          </a:p>
          <a:p>
            <a:r>
              <a:rPr kumimoji="0" lang="ko-KR" altLang="en-US">
                <a:latin typeface="함초롬돋움" pitchFamily="50" charset="-127"/>
              </a:rPr>
              <a:t>○ 후착대 화점상층부 및 오피스텔, 아파트 입주민 안전대피 유도 실시</a:t>
            </a:r>
          </a:p>
        </p:txBody>
      </p:sp>
      <p:sp>
        <p:nvSpPr>
          <p:cNvPr id="27662" name="직사각형 14"/>
          <p:cNvSpPr txBox="1">
            <a:spLocks noChangeArrowheads="1"/>
          </p:cNvSpPr>
          <p:nvPr/>
        </p:nvSpPr>
        <p:spPr bwMode="auto">
          <a:xfrm>
            <a:off x="827088" y="5951538"/>
            <a:ext cx="914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ko-KR" altLang="en-US">
              <a:latin typeface="함초롬돋움" pitchFamily="50" charset="-127"/>
            </a:endParaRPr>
          </a:p>
        </p:txBody>
      </p:sp>
      <p:sp>
        <p:nvSpPr>
          <p:cNvPr id="27663" name="직사각형 15"/>
          <p:cNvSpPr txBox="1">
            <a:spLocks noChangeArrowheads="1"/>
          </p:cNvSpPr>
          <p:nvPr/>
        </p:nvSpPr>
        <p:spPr bwMode="auto">
          <a:xfrm>
            <a:off x="684213" y="5662613"/>
            <a:ext cx="81391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경       찰 : 건물내 입출입자 단속 및 인근도로 차량통제 </a:t>
            </a:r>
          </a:p>
          <a:p>
            <a:r>
              <a:rPr kumimoji="0" lang="ko-KR" altLang="en-US">
                <a:latin typeface="함초롬돋움" pitchFamily="50" charset="-127"/>
              </a:rPr>
              <a:t>○ 한국전력 : 전기통제 및 비상시 건물내 전기 차단</a:t>
            </a:r>
          </a:p>
          <a:p>
            <a:r>
              <a:rPr kumimoji="0" lang="ko-KR" altLang="en-US">
                <a:latin typeface="함초롬돋움" pitchFamily="50" charset="-127"/>
              </a:rPr>
              <a:t>○ 가스공사 : 건물내 가스차단실시</a:t>
            </a:r>
          </a:p>
        </p:txBody>
      </p:sp>
      <p:pic>
        <p:nvPicPr>
          <p:cNvPr id="27664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27665" name="직사각형 13"/>
          <p:cNvSpPr txBox="1">
            <a:spLocks noChangeArrowheads="1"/>
          </p:cNvSpPr>
          <p:nvPr/>
        </p:nvSpPr>
        <p:spPr bwMode="auto">
          <a:xfrm>
            <a:off x="690563" y="2852738"/>
            <a:ext cx="8067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출동대 현장출동중 방재센터와 무선교신을 통한 현장정보 확인</a:t>
            </a:r>
          </a:p>
          <a:p>
            <a:r>
              <a:rPr kumimoji="0" lang="ko-KR" altLang="en-US">
                <a:latin typeface="함초롬돋움" pitchFamily="50" charset="-127"/>
              </a:rPr>
              <a:t>○ 각 출동대원  공기호흡기 및 개인안전장구 장착 철저</a:t>
            </a:r>
          </a:p>
          <a:p>
            <a:r>
              <a:rPr kumimoji="0" lang="ko-KR" altLang="en-US">
                <a:latin typeface="함초롬돋움" pitchFamily="50" charset="-127"/>
              </a:rPr>
              <a:t>○ 선착대는 고가차 및 굴절차 부서위치 확보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8675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8676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3666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사전대비 및 출동계획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Ⅴ.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1. 사전대비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11163" y="392588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화재인지 및 초동조치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49263" y="5211763"/>
            <a:ext cx="4537075" cy="3683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3. 신고접수․전파 및 출동지령</a:t>
            </a:r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28683" name="직사각형 11"/>
          <p:cNvSpPr txBox="1">
            <a:spLocks noChangeArrowheads="1"/>
          </p:cNvSpPr>
          <p:nvPr/>
        </p:nvSpPr>
        <p:spPr bwMode="auto">
          <a:xfrm>
            <a:off x="539750" y="2854325"/>
            <a:ext cx="82105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진압대원은 취약시설 현지확인 및 도상훈련 실시로 건물구조 숙지 </a:t>
            </a:r>
          </a:p>
          <a:p>
            <a:r>
              <a:rPr kumimoji="0" lang="ko-KR" altLang="en-US">
                <a:latin typeface="함초롬돋움" pitchFamily="50" charset="-127"/>
              </a:rPr>
              <a:t>○ 건물 관계인에 대한 유사시 대처법 및 인명대피유도법 교육 실시 </a:t>
            </a:r>
          </a:p>
          <a:p>
            <a:r>
              <a:rPr kumimoji="0" lang="ko-KR" altLang="en-US">
                <a:latin typeface="함초롬돋움" pitchFamily="50" charset="-127"/>
              </a:rPr>
              <a:t>○ 건물입주민을 대상으로 재난 발생시 대피 훈련 등 주기적 실시</a:t>
            </a:r>
          </a:p>
        </p:txBody>
      </p:sp>
      <p:sp>
        <p:nvSpPr>
          <p:cNvPr id="28684" name="직사각형 12"/>
          <p:cNvSpPr txBox="1">
            <a:spLocks noChangeArrowheads="1"/>
          </p:cNvSpPr>
          <p:nvPr/>
        </p:nvSpPr>
        <p:spPr bwMode="auto">
          <a:xfrm>
            <a:off x="611188" y="4367213"/>
            <a:ext cx="8067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자위소방대원은 화재 등 재난 발생시  소화기 및 옥내소화전 활용 초기 화재                              진압 및 인명대피유도 실시</a:t>
            </a:r>
          </a:p>
        </p:txBody>
      </p:sp>
      <p:sp>
        <p:nvSpPr>
          <p:cNvPr id="28685" name="직사각형 13"/>
          <p:cNvSpPr txBox="1">
            <a:spLocks noChangeArrowheads="1"/>
          </p:cNvSpPr>
          <p:nvPr/>
        </p:nvSpPr>
        <p:spPr bwMode="auto">
          <a:xfrm>
            <a:off x="611188" y="5662613"/>
            <a:ext cx="8139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건물 관계인 등은 재난발생시 건물내 입주민 및 출입자에게 전파후 119신고</a:t>
            </a:r>
          </a:p>
        </p:txBody>
      </p:sp>
      <p:pic>
        <p:nvPicPr>
          <p:cNvPr id="28686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9699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9700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3666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사전대비 및 출동계획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Ⅴ.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4. 신고접수․전파 및 출동지령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11163" y="392588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5. 출동분대 현황</a:t>
            </a:r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29706" name="직사각형 10"/>
          <p:cNvSpPr txBox="1">
            <a:spLocks noChangeArrowheads="1"/>
          </p:cNvSpPr>
          <p:nvPr/>
        </p:nvSpPr>
        <p:spPr bwMode="auto">
          <a:xfrm>
            <a:off x="684213" y="2854325"/>
            <a:ext cx="799465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소방방재센터 수보대 재난발생상황 신고 접수후 관할 동대문소방서 및 인근  지원대에 출동지령 하달 및 재난규모에 따라 추가지령하달 </a:t>
            </a:r>
          </a:p>
        </p:txBody>
      </p:sp>
      <p:pic>
        <p:nvPicPr>
          <p:cNvPr id="29707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29708" name="직사각형 11"/>
          <p:cNvSpPr txBox="1">
            <a:spLocks noChangeArrowheads="1"/>
          </p:cNvSpPr>
          <p:nvPr/>
        </p:nvSpPr>
        <p:spPr bwMode="auto">
          <a:xfrm>
            <a:off x="0" y="4583113"/>
            <a:ext cx="893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dirty="0">
                <a:latin typeface="함초롬돋움" pitchFamily="50" charset="-127"/>
              </a:rPr>
              <a:t>       ○ 1착대 - </a:t>
            </a:r>
            <a:r>
              <a:rPr kumimoji="0" lang="ko-KR" altLang="en-US" dirty="0" err="1" smtClean="0">
                <a:latin typeface="함초롬돋움" pitchFamily="50" charset="-127"/>
              </a:rPr>
              <a:t>현장대응단</a:t>
            </a:r>
            <a:r>
              <a:rPr kumimoji="0" lang="ko-KR" altLang="en-US" dirty="0" smtClean="0">
                <a:latin typeface="함초롬돋움" pitchFamily="50" charset="-127"/>
              </a:rPr>
              <a:t>(</a:t>
            </a:r>
            <a:r>
              <a:rPr kumimoji="0" lang="ko-KR" altLang="en-US" dirty="0">
                <a:latin typeface="함초롬돋움" pitchFamily="50" charset="-127"/>
              </a:rPr>
              <a:t>차량-8대, 인원-32명</a:t>
            </a:r>
            <a:r>
              <a:rPr kumimoji="0" lang="en-US" altLang="ko-KR" dirty="0">
                <a:latin typeface="함초롬돋움" pitchFamily="50" charset="-127"/>
              </a:rPr>
              <a:t>, </a:t>
            </a:r>
            <a:r>
              <a:rPr kumimoji="0" lang="ko-KR" altLang="en-US" dirty="0">
                <a:latin typeface="함초롬돋움" pitchFamily="50" charset="-127"/>
              </a:rPr>
              <a:t>소요거리</a:t>
            </a:r>
            <a:r>
              <a:rPr kumimoji="0" lang="en-US" altLang="ko-KR" dirty="0">
                <a:latin typeface="함초롬돋움" pitchFamily="50" charset="-127"/>
              </a:rPr>
              <a:t>-1km, </a:t>
            </a:r>
            <a:r>
              <a:rPr kumimoji="0" lang="ko-KR" altLang="en-US" dirty="0">
                <a:latin typeface="함초롬돋움" pitchFamily="50" charset="-127"/>
              </a:rPr>
              <a:t>소요시간</a:t>
            </a:r>
            <a:r>
              <a:rPr kumimoji="0" lang="en-US" altLang="ko-KR" dirty="0">
                <a:latin typeface="함초롬돋움" pitchFamily="50" charset="-127"/>
              </a:rPr>
              <a:t>-5</a:t>
            </a:r>
            <a:r>
              <a:rPr kumimoji="0" lang="ko-KR" altLang="en-US" dirty="0">
                <a:latin typeface="함초롬돋움" pitchFamily="50" charset="-127"/>
              </a:rPr>
              <a:t>분)</a:t>
            </a:r>
          </a:p>
          <a:p>
            <a:r>
              <a:rPr kumimoji="0" lang="ko-KR" altLang="en-US" dirty="0">
                <a:latin typeface="함초롬돋움" pitchFamily="50" charset="-127"/>
              </a:rPr>
              <a:t>       ○ 2착대 - 면목119안전센터(차량-3대, 인원-9명</a:t>
            </a:r>
            <a:r>
              <a:rPr kumimoji="0" lang="en-US" altLang="ko-KR" dirty="0">
                <a:latin typeface="함초롬돋움" pitchFamily="50" charset="-127"/>
              </a:rPr>
              <a:t>, </a:t>
            </a:r>
            <a:r>
              <a:rPr kumimoji="0" lang="ko-KR" altLang="en-US" dirty="0">
                <a:latin typeface="함초롬돋움" pitchFamily="50" charset="-127"/>
              </a:rPr>
              <a:t>소요거리</a:t>
            </a:r>
            <a:r>
              <a:rPr kumimoji="0" lang="en-US" altLang="ko-KR" dirty="0">
                <a:latin typeface="함초롬돋움" pitchFamily="50" charset="-127"/>
              </a:rPr>
              <a:t>- 1.2km, </a:t>
            </a:r>
            <a:r>
              <a:rPr kumimoji="0" lang="ko-KR" altLang="en-US" dirty="0">
                <a:latin typeface="함초롬돋움" pitchFamily="50" charset="-127"/>
              </a:rPr>
              <a:t>소요시간</a:t>
            </a:r>
            <a:r>
              <a:rPr kumimoji="0" lang="en-US" altLang="ko-KR" dirty="0">
                <a:latin typeface="함초롬돋움" pitchFamily="50" charset="-127"/>
              </a:rPr>
              <a:t>-6</a:t>
            </a:r>
            <a:r>
              <a:rPr kumimoji="0" lang="ko-KR" altLang="en-US" dirty="0">
                <a:latin typeface="함초롬돋움" pitchFamily="50" charset="-127"/>
              </a:rPr>
              <a:t>분)</a:t>
            </a:r>
          </a:p>
          <a:p>
            <a:r>
              <a:rPr kumimoji="0" lang="ko-KR" altLang="en-US" dirty="0">
                <a:latin typeface="함초롬돋움" pitchFamily="50" charset="-127"/>
              </a:rPr>
              <a:t>       ○ 3착대 - 전농119안전센터(차량-3대, 인원-9명</a:t>
            </a:r>
            <a:r>
              <a:rPr kumimoji="0" lang="en-US" altLang="ko-KR" dirty="0">
                <a:latin typeface="함초롬돋움" pitchFamily="50" charset="-127"/>
              </a:rPr>
              <a:t>, </a:t>
            </a:r>
            <a:r>
              <a:rPr kumimoji="0" lang="ko-KR" altLang="en-US" dirty="0">
                <a:latin typeface="함초롬돋움" pitchFamily="50" charset="-127"/>
              </a:rPr>
              <a:t>소요거리</a:t>
            </a:r>
            <a:r>
              <a:rPr kumimoji="0" lang="en-US" altLang="ko-KR" dirty="0">
                <a:latin typeface="함초롬돋움" pitchFamily="50" charset="-127"/>
              </a:rPr>
              <a:t>- 2.5km, </a:t>
            </a:r>
            <a:r>
              <a:rPr kumimoji="0" lang="ko-KR" altLang="en-US" dirty="0">
                <a:latin typeface="함초롬돋움" pitchFamily="50" charset="-127"/>
              </a:rPr>
              <a:t>소요시간</a:t>
            </a:r>
            <a:r>
              <a:rPr kumimoji="0" lang="en-US" altLang="ko-KR" dirty="0">
                <a:latin typeface="함초롬돋움" pitchFamily="50" charset="-127"/>
              </a:rPr>
              <a:t>-10</a:t>
            </a:r>
            <a:r>
              <a:rPr kumimoji="0" lang="ko-KR" altLang="en-US" dirty="0">
                <a:latin typeface="함초롬돋움" pitchFamily="50" charset="-127"/>
              </a:rPr>
              <a:t>분)</a:t>
            </a:r>
          </a:p>
          <a:p>
            <a:r>
              <a:rPr kumimoji="0" lang="ko-KR" altLang="en-US" dirty="0">
                <a:latin typeface="함초롬돋움" pitchFamily="50" charset="-127"/>
              </a:rPr>
              <a:t>       ○ 4착대 - 휘경119안전센터(차량-3대, 인원-9명</a:t>
            </a:r>
            <a:r>
              <a:rPr kumimoji="0" lang="en-US" altLang="ko-KR" dirty="0">
                <a:latin typeface="함초롬돋움" pitchFamily="50" charset="-127"/>
              </a:rPr>
              <a:t>, </a:t>
            </a:r>
            <a:r>
              <a:rPr kumimoji="0" lang="ko-KR" altLang="en-US" dirty="0">
                <a:latin typeface="함초롬돋움" pitchFamily="50" charset="-127"/>
              </a:rPr>
              <a:t>소요거리</a:t>
            </a:r>
            <a:r>
              <a:rPr kumimoji="0" lang="en-US" altLang="ko-KR" dirty="0">
                <a:latin typeface="함초롬돋움" pitchFamily="50" charset="-127"/>
              </a:rPr>
              <a:t>- 2.5km, </a:t>
            </a:r>
            <a:r>
              <a:rPr kumimoji="0" lang="ko-KR" altLang="en-US" dirty="0">
                <a:latin typeface="함초롬돋움" pitchFamily="50" charset="-127"/>
              </a:rPr>
              <a:t>소여시간</a:t>
            </a:r>
            <a:r>
              <a:rPr kumimoji="0" lang="en-US" altLang="ko-KR" dirty="0">
                <a:latin typeface="함초롬돋움" pitchFamily="50" charset="-127"/>
              </a:rPr>
              <a:t>-10</a:t>
            </a:r>
            <a:r>
              <a:rPr kumimoji="0" lang="ko-KR" altLang="en-US" dirty="0">
                <a:latin typeface="함초롬돋움" pitchFamily="50" charset="-127"/>
              </a:rPr>
              <a:t>분</a:t>
            </a:r>
            <a:r>
              <a:rPr kumimoji="0" lang="en-US" altLang="ko-KR" dirty="0">
                <a:latin typeface="함초롬돋움" pitchFamily="50" charset="-127"/>
              </a:rPr>
              <a:t>)</a:t>
            </a:r>
            <a:endParaRPr kumimoji="0" lang="ko-KR" altLang="en-US" dirty="0">
              <a:latin typeface="함초롬돋움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0723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0724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9381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8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분대별 임무 및 배치계획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Ⅵ.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1.  화재진압대(1차 출동)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11163" y="3668713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구조대배치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11163" y="4849813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3. 지휘본부 설치</a:t>
            </a:r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30731" name="직사각형 11"/>
          <p:cNvSpPr txBox="1">
            <a:spLocks noChangeArrowheads="1"/>
          </p:cNvSpPr>
          <p:nvPr/>
        </p:nvSpPr>
        <p:spPr bwMode="auto">
          <a:xfrm>
            <a:off x="611188" y="2854325"/>
            <a:ext cx="79232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dirty="0">
                <a:latin typeface="함초롬돋움" pitchFamily="50" charset="-127"/>
              </a:rPr>
              <a:t>○ </a:t>
            </a:r>
            <a:r>
              <a:rPr kumimoji="0" lang="ko-KR" altLang="en-US" dirty="0" err="1" smtClean="0">
                <a:latin typeface="함초롬돋움" pitchFamily="50" charset="-127"/>
              </a:rPr>
              <a:t>현장대응단</a:t>
            </a:r>
            <a:r>
              <a:rPr kumimoji="0" lang="ko-KR" altLang="en-US" dirty="0" smtClean="0">
                <a:latin typeface="함초롬돋움" pitchFamily="50" charset="-127"/>
              </a:rPr>
              <a:t> </a:t>
            </a:r>
            <a:r>
              <a:rPr kumimoji="0" lang="ko-KR" altLang="en-US" dirty="0" err="1">
                <a:latin typeface="함초롬돋움" pitchFamily="50" charset="-127"/>
              </a:rPr>
              <a:t>화점층</a:t>
            </a:r>
            <a:r>
              <a:rPr kumimoji="0" lang="ko-KR" altLang="en-US" dirty="0">
                <a:latin typeface="함초롬돋움" pitchFamily="50" charset="-127"/>
              </a:rPr>
              <a:t> 진입 옥내소화전 활용 및  연결송수관 점유 화재진압  </a:t>
            </a:r>
          </a:p>
        </p:txBody>
      </p:sp>
      <p:sp>
        <p:nvSpPr>
          <p:cNvPr id="30732" name="직사각형 12"/>
          <p:cNvSpPr txBox="1">
            <a:spLocks noChangeArrowheads="1"/>
          </p:cNvSpPr>
          <p:nvPr/>
        </p:nvSpPr>
        <p:spPr bwMode="auto">
          <a:xfrm>
            <a:off x="611188" y="4078288"/>
            <a:ext cx="79232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구조대 화점층 및 상층부 인명검색 및 인명구조 실시 </a:t>
            </a:r>
          </a:p>
        </p:txBody>
      </p:sp>
      <p:sp>
        <p:nvSpPr>
          <p:cNvPr id="30733" name="직사각형 13"/>
          <p:cNvSpPr txBox="1">
            <a:spLocks noChangeArrowheads="1"/>
          </p:cNvSpPr>
          <p:nvPr/>
        </p:nvSpPr>
        <p:spPr bwMode="auto">
          <a:xfrm>
            <a:off x="611188" y="5303838"/>
            <a:ext cx="7923212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현장지휘대 건물정면 장한로변에 지휘본부 설치후 현장지휘</a:t>
            </a:r>
          </a:p>
        </p:txBody>
      </p:sp>
      <p:pic>
        <p:nvPicPr>
          <p:cNvPr id="30734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1747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1748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9381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8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분대별 임무 및 배치계획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Ⅵ.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4. 방재센터 점령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11163" y="3668713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5. 소방용수 확보계획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95288" y="4943475"/>
            <a:ext cx="4538662" cy="3667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6. 화재발생 </a:t>
            </a:r>
            <a:r>
              <a:rPr kumimoji="0" lang="ko-KR" altLang="en-US" spc="5" dirty="0" err="1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동별</a:t>
            </a: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, 층별 대처계획</a:t>
            </a:r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31755" name="직사각형 11"/>
          <p:cNvSpPr txBox="1">
            <a:spLocks noChangeArrowheads="1"/>
          </p:cNvSpPr>
          <p:nvPr/>
        </p:nvSpPr>
        <p:spPr bwMode="auto">
          <a:xfrm>
            <a:off x="539750" y="2854325"/>
            <a:ext cx="8139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현장지휘대 및 선착대 대원은 방재실 진입 후 소방시설 작동위치 확인 및 </a:t>
            </a:r>
            <a:endParaRPr kumimoji="0" lang="en-US" altLang="ko-KR">
              <a:latin typeface="함초롬돋움" pitchFamily="50" charset="-127"/>
            </a:endParaRPr>
          </a:p>
          <a:p>
            <a:r>
              <a:rPr kumimoji="0" lang="ko-KR" altLang="en-US">
                <a:latin typeface="함초롬돋움" pitchFamily="50" charset="-127"/>
              </a:rPr>
              <a:t>진행사항 전파   </a:t>
            </a:r>
          </a:p>
        </p:txBody>
      </p:sp>
      <p:sp>
        <p:nvSpPr>
          <p:cNvPr id="13" name="직사각형 12"/>
          <p:cNvSpPr txBox="1"/>
          <p:nvPr/>
        </p:nvSpPr>
        <p:spPr>
          <a:xfrm>
            <a:off x="539750" y="4078288"/>
            <a:ext cx="8355013" cy="6445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dirty="0">
                <a:latin typeface="+mn-lt"/>
                <a:ea typeface="+mn-ea"/>
                <a:cs typeface="+mn-cs"/>
              </a:rPr>
              <a:t>○ </a:t>
            </a:r>
            <a:r>
              <a:rPr kumimoji="0" lang="ko-KR" altLang="en-US" dirty="0" err="1">
                <a:latin typeface="+mn-lt"/>
                <a:ea typeface="+mn-ea"/>
                <a:cs typeface="+mn-cs"/>
              </a:rPr>
              <a:t>선착대</a:t>
            </a:r>
            <a:r>
              <a:rPr kumimoji="0" lang="ko-KR" altLang="en-US" dirty="0" smtClean="0">
                <a:latin typeface="+mn-lt"/>
                <a:ea typeface="+mn-ea"/>
                <a:cs typeface="+mn-cs"/>
              </a:rPr>
              <a:t>(</a:t>
            </a:r>
            <a:r>
              <a:rPr kumimoji="0" lang="ko-KR" altLang="en-US" dirty="0" err="1" smtClean="0">
                <a:latin typeface="+mn-lt"/>
                <a:ea typeface="+mn-ea"/>
                <a:cs typeface="+mn-cs"/>
              </a:rPr>
              <a:t>현장대응단</a:t>
            </a:r>
            <a:r>
              <a:rPr kumimoji="0" lang="ko-KR" altLang="en-US" dirty="0" smtClean="0">
                <a:latin typeface="+mn-lt"/>
                <a:ea typeface="+mn-ea"/>
                <a:cs typeface="+mn-cs"/>
              </a:rPr>
              <a:t>) </a:t>
            </a:r>
            <a:r>
              <a:rPr kumimoji="0" lang="en-US" altLang="ko-KR" dirty="0">
                <a:latin typeface="+mn-lt"/>
                <a:ea typeface="+mn-ea"/>
                <a:cs typeface="+mn-cs"/>
              </a:rPr>
              <a:t>P,T</a:t>
            </a:r>
            <a:r>
              <a:rPr kumimoji="0" lang="ko-KR" altLang="en-US" dirty="0">
                <a:latin typeface="+mn-lt"/>
                <a:ea typeface="+mn-ea"/>
                <a:cs typeface="+mn-cs"/>
              </a:rPr>
              <a:t>기관요원은 현장부서 후 건물 정면 소화전 2243호 확보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dirty="0">
                <a:latin typeface="+mn-lt"/>
                <a:ea typeface="+mn-ea"/>
                <a:cs typeface="+mn-cs"/>
              </a:rPr>
              <a:t>○ </a:t>
            </a:r>
            <a:r>
              <a:rPr kumimoji="0" lang="ko-KR" altLang="en-US" spc="5" dirty="0" err="1">
                <a:latin typeface="+mn-lt"/>
                <a:ea typeface="+mn-ea"/>
                <a:cs typeface="+mn-cs"/>
              </a:rPr>
              <a:t>후착대</a:t>
            </a:r>
            <a:r>
              <a:rPr kumimoji="0" lang="ko-KR" altLang="en-US" spc="5" dirty="0">
                <a:latin typeface="+mn-lt"/>
                <a:ea typeface="+mn-ea"/>
                <a:cs typeface="+mn-cs"/>
              </a:rPr>
              <a:t>(전농,면목) </a:t>
            </a:r>
            <a:r>
              <a:rPr kumimoji="0" lang="en-US" altLang="ko-KR" spc="5" dirty="0">
                <a:latin typeface="+mn-lt"/>
                <a:ea typeface="+mn-ea"/>
                <a:cs typeface="+mn-cs"/>
              </a:rPr>
              <a:t>P,T</a:t>
            </a:r>
            <a:r>
              <a:rPr kumimoji="0" lang="ko-KR" altLang="en-US" spc="5" dirty="0">
                <a:latin typeface="+mn-lt"/>
                <a:ea typeface="+mn-ea"/>
                <a:cs typeface="+mn-cs"/>
              </a:rPr>
              <a:t>기관요원은 현장부서 후 건물 정면 소화전 1367호 확보</a:t>
            </a:r>
          </a:p>
        </p:txBody>
      </p:sp>
      <p:sp>
        <p:nvSpPr>
          <p:cNvPr id="31757" name="직사각형 13"/>
          <p:cNvSpPr txBox="1">
            <a:spLocks noChangeArrowheads="1"/>
          </p:cNvSpPr>
          <p:nvPr/>
        </p:nvSpPr>
        <p:spPr bwMode="auto">
          <a:xfrm>
            <a:off x="539750" y="5375275"/>
            <a:ext cx="8067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함초롬돋움" pitchFamily="50" charset="-127"/>
              </a:rPr>
              <a:t>○ 고층화재시 구조대는 인명검색 및 요구조자 발생시 인명구조 실시하고 장안대는 고가차 부서 위치 선정하여 인명구조 대비하고 화재진압 실시하며 지원대는 진압보조 및 연소확대 방지 </a:t>
            </a:r>
            <a:r>
              <a:rPr kumimoji="0" lang="en-US" altLang="ko-KR">
                <a:latin typeface="함초롬돋움" pitchFamily="50" charset="-127"/>
              </a:rPr>
              <a:t>. </a:t>
            </a:r>
            <a:r>
              <a:rPr kumimoji="0" lang="ko-KR" altLang="en-US">
                <a:latin typeface="함초롬돋움" pitchFamily="50" charset="-127"/>
              </a:rPr>
              <a:t>관계인은 초동조치 후 거주민을 옥상층으로 대피유도한다</a:t>
            </a:r>
            <a:r>
              <a:rPr kumimoji="0" lang="en-US" altLang="ko-KR">
                <a:latin typeface="함초롬돋움" pitchFamily="50" charset="-127"/>
              </a:rPr>
              <a:t>. </a:t>
            </a:r>
          </a:p>
        </p:txBody>
      </p:sp>
      <p:pic>
        <p:nvPicPr>
          <p:cNvPr id="31758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직사각형 13"/>
          <p:cNvSpPr txBox="1">
            <a:spLocks noChangeArrowheads="1"/>
          </p:cNvSpPr>
          <p:nvPr/>
        </p:nvSpPr>
        <p:spPr bwMode="auto">
          <a:xfrm>
            <a:off x="468313" y="2998425"/>
            <a:ext cx="8067675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dirty="0">
                <a:latin typeface="함초롬돋움" pitchFamily="50" charset="-127"/>
              </a:rPr>
              <a:t>○ 중간층 </a:t>
            </a:r>
            <a:r>
              <a:rPr kumimoji="0" lang="ko-KR" altLang="en-US" dirty="0" err="1">
                <a:latin typeface="함초롬돋움" pitchFamily="50" charset="-127"/>
              </a:rPr>
              <a:t>화재시</a:t>
            </a:r>
            <a:r>
              <a:rPr kumimoji="0" lang="ko-KR" altLang="en-US" dirty="0">
                <a:latin typeface="함초롬돋움" pitchFamily="50" charset="-127"/>
              </a:rPr>
              <a:t> 구조대는 인명검색 및 </a:t>
            </a:r>
            <a:r>
              <a:rPr kumimoji="0" lang="ko-KR" altLang="en-US" dirty="0" err="1">
                <a:latin typeface="함초롬돋움" pitchFamily="50" charset="-127"/>
              </a:rPr>
              <a:t>요구조자</a:t>
            </a:r>
            <a:r>
              <a:rPr kumimoji="0" lang="ko-KR" altLang="en-US" dirty="0">
                <a:latin typeface="함초롬돋움" pitchFamily="50" charset="-127"/>
              </a:rPr>
              <a:t> 발생시 인명구조 실시하고 </a:t>
            </a:r>
            <a:r>
              <a:rPr kumimoji="0" lang="ko-KR" altLang="en-US" dirty="0" err="1">
                <a:latin typeface="함초롬돋움" pitchFamily="50" charset="-127"/>
              </a:rPr>
              <a:t>장안대는</a:t>
            </a:r>
            <a:r>
              <a:rPr kumimoji="0" lang="ko-KR" altLang="en-US" dirty="0">
                <a:latin typeface="함초롬돋움" pitchFamily="50" charset="-127"/>
              </a:rPr>
              <a:t> </a:t>
            </a:r>
            <a:r>
              <a:rPr kumimoji="0" lang="ko-KR" altLang="en-US" dirty="0" err="1">
                <a:latin typeface="함초롬돋움" pitchFamily="50" charset="-127"/>
              </a:rPr>
              <a:t>굴절차</a:t>
            </a:r>
            <a:r>
              <a:rPr kumimoji="0" lang="ko-KR" altLang="en-US" dirty="0">
                <a:latin typeface="함초롬돋움" pitchFamily="50" charset="-127"/>
              </a:rPr>
              <a:t> 부서위치 선정 및 화재진압 실시하며 지원대는 진압보조 및 연소확대 방지</a:t>
            </a:r>
            <a:r>
              <a:rPr kumimoji="0" lang="en-US" altLang="ko-KR" dirty="0">
                <a:latin typeface="함초롬돋움" pitchFamily="50" charset="-127"/>
              </a:rPr>
              <a:t>. </a:t>
            </a:r>
            <a:r>
              <a:rPr kumimoji="0" lang="ko-KR" altLang="en-US" dirty="0">
                <a:latin typeface="함초롬돋움" pitchFamily="50" charset="-127"/>
              </a:rPr>
              <a:t>관계인은 </a:t>
            </a:r>
            <a:r>
              <a:rPr kumimoji="0" lang="ko-KR" altLang="en-US" dirty="0" err="1">
                <a:latin typeface="함초롬돋움" pitchFamily="50" charset="-127"/>
              </a:rPr>
              <a:t>초동조치후</a:t>
            </a:r>
            <a:r>
              <a:rPr kumimoji="0" lang="ko-KR" altLang="en-US" dirty="0">
                <a:latin typeface="함초롬돋움" pitchFamily="50" charset="-127"/>
              </a:rPr>
              <a:t> 거주민을 </a:t>
            </a:r>
            <a:r>
              <a:rPr kumimoji="0"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6</a:t>
            </a:r>
            <a:r>
              <a:rPr kumimoji="0"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층</a:t>
            </a:r>
            <a:r>
              <a:rPr kumimoji="0" lang="ko-KR" altLang="en-US" dirty="0">
                <a:latin typeface="함초롬돋움" pitchFamily="50" charset="-127"/>
              </a:rPr>
              <a:t> 하늘공원으로 </a:t>
            </a:r>
            <a:r>
              <a:rPr kumimoji="0" lang="ko-KR" altLang="en-US" dirty="0" err="1">
                <a:latin typeface="함초롬돋움" pitchFamily="50" charset="-127"/>
              </a:rPr>
              <a:t>대피유도한다</a:t>
            </a:r>
            <a:r>
              <a:rPr kumimoji="0" lang="en-US" altLang="ko-KR" dirty="0">
                <a:latin typeface="함초롬돋움" pitchFamily="50" charset="-127"/>
              </a:rPr>
              <a:t>. </a:t>
            </a:r>
          </a:p>
        </p:txBody>
      </p:sp>
      <p:sp>
        <p:nvSpPr>
          <p:cNvPr id="32771" name="직사각형 13"/>
          <p:cNvSpPr txBox="1">
            <a:spLocks noChangeArrowheads="1"/>
          </p:cNvSpPr>
          <p:nvPr/>
        </p:nvSpPr>
        <p:spPr bwMode="auto">
          <a:xfrm>
            <a:off x="468313" y="1341804"/>
            <a:ext cx="8067675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dirty="0" smtClean="0">
                <a:latin typeface="함초롬돋움" pitchFamily="50" charset="-127"/>
              </a:rPr>
              <a:t>○</a:t>
            </a:r>
            <a:r>
              <a:rPr kumimoji="0"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1, 2, 3</a:t>
            </a:r>
            <a:r>
              <a:rPr kumimoji="0" lang="ko-KR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라인은 </a:t>
            </a:r>
            <a:r>
              <a:rPr kumimoji="0" lang="ko-KR" altLang="en-US" dirty="0" smtClean="0">
                <a:latin typeface="함초롬돋움" pitchFamily="50" charset="-127"/>
              </a:rPr>
              <a:t>옥상에서 헬리포트가 있는 </a:t>
            </a:r>
            <a:r>
              <a:rPr kumimoji="0"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4, 5</a:t>
            </a:r>
            <a:r>
              <a:rPr kumimoji="0" lang="ko-KR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라인으로 </a:t>
            </a:r>
            <a:r>
              <a:rPr kumimoji="0" lang="ko-KR" altLang="en-US" dirty="0" smtClean="0">
                <a:latin typeface="함초롬돋움" pitchFamily="50" charset="-127"/>
              </a:rPr>
              <a:t>이동가능하며 </a:t>
            </a:r>
            <a:r>
              <a:rPr kumimoji="0"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6, 7</a:t>
            </a:r>
            <a:r>
              <a:rPr kumimoji="0" lang="ko-KR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라인은 </a:t>
            </a:r>
            <a:r>
              <a:rPr kumimoji="0" lang="ko-KR" altLang="en-US" dirty="0">
                <a:latin typeface="함초롬돋움" pitchFamily="50" charset="-127"/>
              </a:rPr>
              <a:t>헬리포트가 있는 </a:t>
            </a:r>
            <a:r>
              <a:rPr kumimoji="0"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8, 9</a:t>
            </a:r>
            <a:r>
              <a:rPr kumimoji="0"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라인으로 </a:t>
            </a:r>
            <a:r>
              <a:rPr kumimoji="0" lang="ko-KR" altLang="en-US" dirty="0">
                <a:latin typeface="함초롬돋움" pitchFamily="50" charset="-127"/>
              </a:rPr>
              <a:t>이동 가능함</a:t>
            </a:r>
            <a:r>
              <a:rPr kumimoji="0" lang="en-US" altLang="ko-KR" dirty="0">
                <a:latin typeface="함초롬돋움" pitchFamily="50" charset="-127"/>
              </a:rPr>
              <a:t>. </a:t>
            </a:r>
            <a:r>
              <a:rPr kumimoji="0"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10, 11</a:t>
            </a:r>
            <a:r>
              <a:rPr kumimoji="0"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라인은 </a:t>
            </a:r>
            <a:r>
              <a:rPr kumimoji="0" lang="ko-KR" altLang="en-US" dirty="0">
                <a:latin typeface="함초롬돋움" pitchFamily="50" charset="-127"/>
              </a:rPr>
              <a:t>옥상으로 대피가능하나 헬리포트가 없어 </a:t>
            </a:r>
            <a:r>
              <a:rPr kumimoji="0" lang="ko-KR" altLang="en-US" dirty="0" err="1">
                <a:latin typeface="함초롬돋움" pitchFamily="50" charset="-127"/>
              </a:rPr>
              <a:t>화재시</a:t>
            </a:r>
            <a:r>
              <a:rPr kumimoji="0" lang="ko-KR" altLang="en-US" dirty="0">
                <a:latin typeface="함초롬돋움" pitchFamily="50" charset="-127"/>
              </a:rPr>
              <a:t> 대피에 취약점 있음</a:t>
            </a:r>
            <a:r>
              <a:rPr kumimoji="0" lang="en-US" altLang="ko-KR" dirty="0">
                <a:latin typeface="함초롬돋움" pitchFamily="50" charset="-127"/>
              </a:rPr>
              <a:t> </a:t>
            </a:r>
          </a:p>
        </p:txBody>
      </p:sp>
      <p:sp>
        <p:nvSpPr>
          <p:cNvPr id="32772" name="직사각형 13"/>
          <p:cNvSpPr txBox="1">
            <a:spLocks noChangeArrowheads="1"/>
          </p:cNvSpPr>
          <p:nvPr/>
        </p:nvSpPr>
        <p:spPr bwMode="auto">
          <a:xfrm>
            <a:off x="468313" y="4679355"/>
            <a:ext cx="80676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dirty="0">
                <a:latin typeface="함초롬돋움" pitchFamily="50" charset="-127"/>
              </a:rPr>
              <a:t>○ </a:t>
            </a:r>
            <a:r>
              <a:rPr kumimoji="0"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상가</a:t>
            </a:r>
            <a:r>
              <a:rPr kumimoji="0"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(1~3</a:t>
            </a:r>
            <a:r>
              <a:rPr kumimoji="0"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층</a:t>
            </a:r>
            <a:r>
              <a:rPr kumimoji="0"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)</a:t>
            </a:r>
            <a:r>
              <a:rPr kumimoji="0" lang="ko-KR" altLang="en-US" dirty="0" err="1">
                <a:latin typeface="함초롬돋움" pitchFamily="50" charset="-127"/>
              </a:rPr>
              <a:t>화재시</a:t>
            </a:r>
            <a:r>
              <a:rPr kumimoji="0" lang="ko-KR" altLang="en-US" dirty="0">
                <a:latin typeface="함초롬돋움" pitchFamily="50" charset="-127"/>
              </a:rPr>
              <a:t>  구조대는 </a:t>
            </a:r>
            <a:r>
              <a:rPr kumimoji="0"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4, 5</a:t>
            </a:r>
            <a:r>
              <a:rPr kumimoji="0"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itchFamily="50" charset="-127"/>
              </a:rPr>
              <a:t>층</a:t>
            </a:r>
            <a:r>
              <a:rPr kumimoji="0" lang="ko-KR" altLang="en-US" dirty="0">
                <a:latin typeface="함초롬돋움" pitchFamily="50" charset="-127"/>
              </a:rPr>
              <a:t> 오피스텔 입주자들의 안전에 유의하여 인명검색  실시하고 </a:t>
            </a:r>
            <a:r>
              <a:rPr kumimoji="0" lang="ko-KR" altLang="en-US" dirty="0" err="1">
                <a:latin typeface="함초롬돋움" pitchFamily="50" charset="-127"/>
              </a:rPr>
              <a:t>요구조자</a:t>
            </a:r>
            <a:r>
              <a:rPr kumimoji="0" lang="ko-KR" altLang="en-US" dirty="0">
                <a:latin typeface="함초롬돋움" pitchFamily="50" charset="-127"/>
              </a:rPr>
              <a:t> 발생시 인명구조 </a:t>
            </a:r>
            <a:r>
              <a:rPr kumimoji="0" lang="en-US" altLang="ko-KR" dirty="0">
                <a:latin typeface="함초롬돋움" pitchFamily="50" charset="-127"/>
              </a:rPr>
              <a:t>,</a:t>
            </a:r>
            <a:r>
              <a:rPr kumimoji="0" lang="ko-KR" altLang="en-US" dirty="0">
                <a:latin typeface="함초롬돋움" pitchFamily="50" charset="-127"/>
              </a:rPr>
              <a:t> </a:t>
            </a:r>
            <a:r>
              <a:rPr kumimoji="0" lang="ko-KR" altLang="en-US" dirty="0" err="1">
                <a:latin typeface="함초롬돋움" pitchFamily="50" charset="-127"/>
              </a:rPr>
              <a:t>장안대는</a:t>
            </a:r>
            <a:r>
              <a:rPr kumimoji="0" lang="ko-KR" altLang="en-US" dirty="0">
                <a:latin typeface="함초롬돋움" pitchFamily="50" charset="-127"/>
              </a:rPr>
              <a:t> 화재진압 실시하며 지원대는 진압보조 및 연소확대 방지</a:t>
            </a:r>
            <a:r>
              <a:rPr kumimoji="0" lang="en-US" altLang="ko-KR" dirty="0">
                <a:latin typeface="함초롬돋움" pitchFamily="50" charset="-127"/>
              </a:rPr>
              <a:t>. </a:t>
            </a:r>
            <a:r>
              <a:rPr kumimoji="0" lang="ko-KR" altLang="en-US" dirty="0">
                <a:latin typeface="함초롬돋움" pitchFamily="50" charset="-127"/>
              </a:rPr>
              <a:t>관계인은 </a:t>
            </a:r>
            <a:r>
              <a:rPr kumimoji="0" lang="ko-KR" altLang="en-US" dirty="0" err="1">
                <a:latin typeface="함초롬돋움" pitchFamily="50" charset="-127"/>
              </a:rPr>
              <a:t>초동조치후</a:t>
            </a:r>
            <a:r>
              <a:rPr kumimoji="0" lang="ko-KR" altLang="en-US" dirty="0">
                <a:latin typeface="함초롬돋움" pitchFamily="50" charset="-127"/>
              </a:rPr>
              <a:t> 거주민을 지상으로 </a:t>
            </a:r>
            <a:r>
              <a:rPr kumimoji="0" lang="ko-KR" altLang="en-US" dirty="0" err="1">
                <a:latin typeface="함초롬돋움" pitchFamily="50" charset="-127"/>
              </a:rPr>
              <a:t>대피유도한다</a:t>
            </a:r>
            <a:r>
              <a:rPr kumimoji="0" lang="en-US" altLang="ko-KR" dirty="0">
                <a:latin typeface="함초롬돋움" pitchFamily="50" charset="-127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3795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3796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9381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28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분대별 임무 및 배치계획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Ⅵ.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7. 배연계획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95288" y="3856172"/>
            <a:ext cx="4538662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8. 피난계획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95288" y="5296711"/>
            <a:ext cx="4537075" cy="3667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9. 기      타</a:t>
            </a:r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33803" name="직사각형 11"/>
          <p:cNvSpPr txBox="1">
            <a:spLocks noChangeArrowheads="1"/>
          </p:cNvSpPr>
          <p:nvPr/>
        </p:nvSpPr>
        <p:spPr bwMode="auto">
          <a:xfrm>
            <a:off x="611188" y="2710317"/>
            <a:ext cx="8139112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dirty="0">
                <a:latin typeface="함초롬돋움" pitchFamily="50" charset="-127"/>
              </a:rPr>
              <a:t>○ </a:t>
            </a:r>
            <a:r>
              <a:rPr kumimoji="0" lang="ko-KR" altLang="en-US" dirty="0" err="1">
                <a:latin typeface="함초롬돋움" pitchFamily="50" charset="-127"/>
              </a:rPr>
              <a:t>선착대</a:t>
            </a:r>
            <a:r>
              <a:rPr kumimoji="0" lang="ko-KR" altLang="en-US" dirty="0">
                <a:latin typeface="함초롬돋움" pitchFamily="50" charset="-127"/>
              </a:rPr>
              <a:t> 및 </a:t>
            </a:r>
            <a:r>
              <a:rPr kumimoji="0" lang="ko-KR" altLang="en-US" dirty="0" err="1">
                <a:latin typeface="함초롬돋움" pitchFamily="50" charset="-127"/>
              </a:rPr>
              <a:t>후착대원은</a:t>
            </a:r>
            <a:r>
              <a:rPr kumimoji="0" lang="ko-KR" altLang="en-US" dirty="0">
                <a:latin typeface="함초롬돋움" pitchFamily="50" charset="-127"/>
              </a:rPr>
              <a:t> 현장 도착즉시 송풍기 배치하여 배연실시</a:t>
            </a:r>
            <a:endParaRPr kumimoji="0" lang="en-US" altLang="ko-KR" dirty="0">
              <a:latin typeface="함초롬돋움" pitchFamily="50" charset="-127"/>
            </a:endParaRPr>
          </a:p>
          <a:p>
            <a:r>
              <a:rPr kumimoji="0" lang="ko-KR" altLang="en-US" dirty="0">
                <a:latin typeface="함초롬돋움" pitchFamily="50" charset="-127"/>
              </a:rPr>
              <a:t>○ 방재실 관계인은 </a:t>
            </a:r>
            <a:r>
              <a:rPr kumimoji="0" lang="ko-KR" altLang="en-US" dirty="0" err="1">
                <a:latin typeface="함초롬돋움" pitchFamily="50" charset="-127"/>
              </a:rPr>
              <a:t>화재시</a:t>
            </a:r>
            <a:r>
              <a:rPr kumimoji="0" lang="ko-KR" altLang="en-US" dirty="0">
                <a:latin typeface="함초롬돋움" pitchFamily="50" charset="-127"/>
              </a:rPr>
              <a:t> </a:t>
            </a:r>
            <a:r>
              <a:rPr kumimoji="0" lang="ko-KR" altLang="en-US" dirty="0" err="1">
                <a:latin typeface="함초롬돋움" pitchFamily="50" charset="-127"/>
              </a:rPr>
              <a:t>제연설비</a:t>
            </a:r>
            <a:r>
              <a:rPr kumimoji="0" lang="ko-KR" altLang="en-US" dirty="0">
                <a:latin typeface="함초롬돋움" pitchFamily="50" charset="-127"/>
              </a:rPr>
              <a:t> 가동여부 확인</a:t>
            </a:r>
          </a:p>
          <a:p>
            <a:endParaRPr kumimoji="0" lang="ko-KR" altLang="en-US" dirty="0">
              <a:latin typeface="함초롬돋움" pitchFamily="50" charset="-127"/>
            </a:endParaRPr>
          </a:p>
        </p:txBody>
      </p:sp>
      <p:sp>
        <p:nvSpPr>
          <p:cNvPr id="13" name="직사각형 12"/>
          <p:cNvSpPr txBox="1"/>
          <p:nvPr/>
        </p:nvSpPr>
        <p:spPr>
          <a:xfrm>
            <a:off x="611188" y="4151313"/>
            <a:ext cx="7923212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dirty="0">
                <a:latin typeface="+mn-lt"/>
                <a:ea typeface="+mn-ea"/>
                <a:cs typeface="+mn-cs"/>
              </a:rPr>
              <a:t>○ </a:t>
            </a:r>
            <a:r>
              <a:rPr kumimoji="0" lang="ko-KR" altLang="en-US" spc="5" dirty="0">
                <a:latin typeface="+mn-lt"/>
                <a:ea typeface="+mn-ea"/>
                <a:cs typeface="+mn-cs"/>
                <a:sym typeface="Wingdings"/>
              </a:rPr>
              <a:t>고층부분은 옥상대피하며, 중간층 거주자는 지상 6층 부분은 공원으로 대피 유도</a:t>
            </a:r>
            <a:r>
              <a:rPr kumimoji="0" lang="en-US" altLang="ko-KR" spc="5" dirty="0">
                <a:latin typeface="+mn-lt"/>
                <a:ea typeface="+mn-ea"/>
                <a:cs typeface="+mn-cs"/>
                <a:sym typeface="Wingdings"/>
              </a:rPr>
              <a:t>,  </a:t>
            </a:r>
            <a:r>
              <a:rPr kumimoji="0" lang="ko-KR" altLang="en-US" spc="5" dirty="0">
                <a:latin typeface="+mn-lt"/>
                <a:ea typeface="+mn-ea"/>
                <a:cs typeface="+mn-cs"/>
                <a:sym typeface="Wingdings"/>
              </a:rPr>
              <a:t>상가 상인 및 시민들은 </a:t>
            </a:r>
            <a:r>
              <a:rPr kumimoji="0" lang="ko-KR" altLang="en-US" spc="5" dirty="0" err="1">
                <a:latin typeface="+mn-lt"/>
                <a:ea typeface="+mn-ea"/>
                <a:cs typeface="+mn-cs"/>
                <a:sym typeface="Wingdings"/>
              </a:rPr>
              <a:t>지상층으로</a:t>
            </a:r>
            <a:r>
              <a:rPr kumimoji="0" lang="ko-KR" altLang="en-US" spc="5" dirty="0">
                <a:latin typeface="+mn-lt"/>
                <a:ea typeface="+mn-ea"/>
                <a:cs typeface="+mn-cs"/>
                <a:sym typeface="Wingdings"/>
              </a:rPr>
              <a:t> 대피 유도</a:t>
            </a:r>
          </a:p>
        </p:txBody>
      </p:sp>
      <p:sp>
        <p:nvSpPr>
          <p:cNvPr id="33805" name="직사각형 13"/>
          <p:cNvSpPr txBox="1">
            <a:spLocks noChangeArrowheads="1"/>
          </p:cNvSpPr>
          <p:nvPr/>
        </p:nvSpPr>
        <p:spPr bwMode="auto">
          <a:xfrm>
            <a:off x="611188" y="5725699"/>
            <a:ext cx="79962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dirty="0">
                <a:latin typeface="함초롬돋움" pitchFamily="50" charset="-127"/>
              </a:rPr>
              <a:t> ○ </a:t>
            </a:r>
            <a:r>
              <a:rPr kumimoji="0" lang="ko-KR" altLang="en-US" dirty="0" err="1">
                <a:latin typeface="함초롬돋움" pitchFamily="50" charset="-127"/>
              </a:rPr>
              <a:t>고층부</a:t>
            </a:r>
            <a:r>
              <a:rPr kumimoji="0" lang="ko-KR" altLang="en-US" dirty="0">
                <a:latin typeface="함초롬돋움" pitchFamily="50" charset="-127"/>
              </a:rPr>
              <a:t> 옥상대피 인원은 </a:t>
            </a:r>
            <a:r>
              <a:rPr kumimoji="0" lang="en-US" altLang="ko-KR" dirty="0" smtClean="0">
                <a:latin typeface="함초롬돋움" pitchFamily="50" charset="-127"/>
              </a:rPr>
              <a:t>4, 5</a:t>
            </a:r>
            <a:r>
              <a:rPr kumimoji="0" lang="ko-KR" altLang="en-US" dirty="0">
                <a:latin typeface="함초롬돋움" pitchFamily="50" charset="-127"/>
              </a:rPr>
              <a:t>라인 헬리포트를 통해 인명구조 가능함</a:t>
            </a:r>
          </a:p>
        </p:txBody>
      </p:sp>
      <p:pic>
        <p:nvPicPr>
          <p:cNvPr id="33806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4819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4820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9381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sym typeface="Wingdings"/>
              </a:rPr>
              <a:t>부      록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Ⅶ.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062074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sym typeface="Wingdings"/>
              </a:rPr>
              <a:t>4. 유관기관 </a:t>
            </a:r>
            <a:r>
              <a:rPr lang="ko-KR" altLang="en-US" spc="5" dirty="0" err="1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sym typeface="Wingdings"/>
              </a:rPr>
              <a:t>통합지휘팀</a:t>
            </a:r>
            <a:endParaRPr lang="ko-KR" altLang="en-US" spc="5" dirty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6021" y="2854371"/>
            <a:ext cx="4537075" cy="3667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sym typeface="Wingdings"/>
              </a:rPr>
              <a:t>5. </a:t>
            </a:r>
            <a:r>
              <a:rPr lang="ko-KR" altLang="en-US" spc="5" dirty="0" err="1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sym typeface="Wingdings"/>
              </a:rPr>
              <a:t>긴급구조통제단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sym typeface="Wingdings"/>
              </a:rPr>
              <a:t> 임무 </a:t>
            </a:r>
            <a:r>
              <a:rPr lang="ko-KR" altLang="en-US" spc="5" dirty="0" err="1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sym typeface="Wingdings"/>
              </a:rPr>
              <a:t>분담표</a:t>
            </a:r>
            <a:endParaRPr lang="ko-KR" altLang="en-US" spc="5" dirty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sym typeface="Wingdings"/>
            </a:endParaRPr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 dirty="0"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4826" name="직사각형 10"/>
          <p:cNvSpPr txBox="1">
            <a:spLocks noChangeArrowheads="1"/>
          </p:cNvSpPr>
          <p:nvPr/>
        </p:nvSpPr>
        <p:spPr bwMode="auto">
          <a:xfrm>
            <a:off x="684213" y="2422209"/>
            <a:ext cx="79946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dirty="0"/>
              <a:t>○</a:t>
            </a:r>
            <a:r>
              <a:rPr lang="ko-KR" altLang="en-US" dirty="0" err="1"/>
              <a:t>긴급구조통제단</a:t>
            </a:r>
            <a:r>
              <a:rPr lang="ko-KR" altLang="en-US" dirty="0"/>
              <a:t> 현장지휘대 재난현장에 출동한 유관기관 총괄지휘</a:t>
            </a:r>
          </a:p>
        </p:txBody>
      </p:sp>
      <p:pic>
        <p:nvPicPr>
          <p:cNvPr id="34827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501650" y="3214506"/>
            <a:ext cx="8215313" cy="31691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ea typeface="HY헤드라인M"/>
                <a:sym typeface="Wingdings"/>
              </a:rPr>
              <a:t>1.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대응 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1</a:t>
            </a:r>
            <a:r>
              <a:rPr lang="en-US" altLang="ko-KR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2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단계 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: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현장지휘대 </a:t>
            </a:r>
            <a:r>
              <a:rPr lang="ko-KR" altLang="en-US" b="1" spc="5" dirty="0" err="1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응급의료반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업무</a:t>
            </a: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 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- 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책임관 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: 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구급팀장</a:t>
            </a:r>
            <a:endParaRPr lang="en-US" altLang="ko-KR" sz="1600" spc="5" dirty="0" smtClean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- 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담당자 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: 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위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.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이문희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장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.</a:t>
            </a:r>
            <a:r>
              <a:rPr lang="ko-KR" altLang="en-US" sz="1600" spc="5" dirty="0" err="1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정이진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장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.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백명순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사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.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최영민</a:t>
            </a:r>
            <a:endParaRPr lang="en-US" altLang="ko-KR" sz="1600" spc="5" dirty="0" smtClean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r>
              <a:rPr lang="ko-KR" altLang="en-US" sz="1600" dirty="0" smtClean="0"/>
              <a:t>    </a:t>
            </a:r>
            <a:r>
              <a:rPr lang="ko-KR" altLang="en-US" sz="1400" dirty="0" smtClean="0"/>
              <a:t>① </a:t>
            </a:r>
            <a:r>
              <a:rPr lang="ko-KR" altLang="en-US" sz="1400" dirty="0"/>
              <a:t>사상자현황 대장 </a:t>
            </a:r>
            <a:r>
              <a:rPr lang="ko-KR" altLang="en-US" sz="1400" dirty="0" smtClean="0"/>
              <a:t>   ② </a:t>
            </a:r>
            <a:r>
              <a:rPr lang="ko-KR" altLang="en-US" sz="1400" dirty="0" err="1"/>
              <a:t>병원별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수용능력표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  ③ </a:t>
            </a:r>
            <a:r>
              <a:rPr lang="ko-KR" altLang="en-US" sz="1400" dirty="0"/>
              <a:t>사상자 이송현황</a:t>
            </a:r>
          </a:p>
          <a:p>
            <a:r>
              <a:rPr lang="ko-KR" altLang="en-US" sz="1400" dirty="0" smtClean="0"/>
              <a:t>     ④ </a:t>
            </a:r>
            <a:r>
              <a:rPr lang="ko-KR" altLang="en-US" sz="1400" dirty="0"/>
              <a:t>사상자 조치 현황 </a:t>
            </a:r>
            <a:r>
              <a:rPr lang="ko-KR" altLang="en-US" sz="1400" dirty="0" smtClean="0"/>
              <a:t>  ⑤ </a:t>
            </a:r>
            <a:r>
              <a:rPr lang="ko-KR" altLang="en-US" sz="1400" dirty="0"/>
              <a:t>운영일지 </a:t>
            </a:r>
            <a:r>
              <a:rPr lang="en-US" altLang="ko-KR" sz="1400" dirty="0"/>
              <a:t>- </a:t>
            </a:r>
            <a:r>
              <a:rPr lang="ko-KR" altLang="en-US" sz="1400" dirty="0"/>
              <a:t>대피자 등 기록관리</a:t>
            </a:r>
          </a:p>
          <a:p>
            <a:r>
              <a:rPr lang="ko-KR" altLang="en-US" sz="1400" dirty="0" smtClean="0"/>
              <a:t>     ⑥ </a:t>
            </a:r>
            <a:r>
              <a:rPr lang="ko-KR" altLang="en-US" sz="1400" dirty="0" err="1"/>
              <a:t>스마트긴급구조통제단시스템</a:t>
            </a:r>
            <a:r>
              <a:rPr lang="ko-KR" altLang="en-US" sz="1400" dirty="0"/>
              <a:t> 활용 사상자관리 입력</a:t>
            </a:r>
          </a:p>
          <a:p>
            <a:r>
              <a:rPr lang="ko-KR" altLang="en-US" sz="1400" dirty="0" smtClean="0"/>
              <a:t>     ⑦ </a:t>
            </a:r>
            <a:r>
              <a:rPr lang="ko-KR" altLang="en-US" sz="1400" dirty="0"/>
              <a:t>내근 </a:t>
            </a:r>
            <a:r>
              <a:rPr lang="en-US" altLang="ko-KR" sz="1400" dirty="0"/>
              <a:t>– </a:t>
            </a:r>
            <a:r>
              <a:rPr lang="ko-KR" altLang="en-US" sz="1400" dirty="0"/>
              <a:t>병원 파견하여 각 </a:t>
            </a:r>
            <a:r>
              <a:rPr lang="ko-KR" altLang="en-US" sz="1400" dirty="0" err="1"/>
              <a:t>병원별</a:t>
            </a:r>
            <a:r>
              <a:rPr lang="ko-KR" altLang="en-US" sz="1400" dirty="0"/>
              <a:t> 사상자현황을 </a:t>
            </a:r>
            <a:r>
              <a:rPr lang="ko-KR" altLang="en-US" sz="1400" dirty="0" err="1"/>
              <a:t>구급대</a:t>
            </a:r>
            <a:r>
              <a:rPr lang="ko-KR" altLang="en-US" sz="1400" dirty="0"/>
              <a:t> 이송현황과 비교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필요시운영</a:t>
            </a:r>
            <a:r>
              <a:rPr lang="en-US" altLang="ko-KR" sz="1400" dirty="0" smtClean="0"/>
              <a:t>)</a:t>
            </a:r>
          </a:p>
          <a:p>
            <a:r>
              <a:rPr lang="en-US" altLang="ko-KR" sz="1400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endParaRPr lang="en-US" altLang="ko-KR" sz="1400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현장에서 발생한 부상자의 응급처치</a:t>
            </a:r>
            <a:endParaRPr lang="en-US" altLang="ko-KR" sz="1600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의료기관 현황 파악 및 지원 협조요청</a:t>
            </a: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(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병상</a:t>
            </a: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의료진</a:t>
            </a: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영안실 등</a:t>
            </a: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)</a:t>
            </a: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응급환자 이송 및 현황관리</a:t>
            </a: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z="1600" spc="5" dirty="0" err="1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대응계획부에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상황 발생시마다 수시 통보</a:t>
            </a:r>
            <a:endParaRPr lang="en-US" altLang="ko-KR" sz="1600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현장 </a:t>
            </a:r>
            <a:r>
              <a:rPr lang="ko-KR" altLang="en-US" sz="1600" spc="5" dirty="0" err="1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응급의료소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설치 필요성 검토</a:t>
            </a: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(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인원</a:t>
            </a: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물자 확보</a:t>
            </a: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)</a:t>
            </a: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z="1600" spc="5" dirty="0" err="1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응급의료소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설치 및 운영 </a:t>
            </a:r>
            <a:r>
              <a:rPr lang="ko-KR" altLang="en-US" sz="1600" spc="5" dirty="0" err="1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제반사항</a:t>
            </a: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관리</a:t>
            </a:r>
            <a:endParaRPr lang="en-US" altLang="ko-KR" sz="1600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ko-KR" altLang="en-US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5843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5844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9381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sym typeface="Wingdings"/>
              </a:rPr>
              <a:t>부      록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Ⅶ.</a:t>
            </a:r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 dirty="0"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3584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430212" y="2144713"/>
            <a:ext cx="8537021" cy="20002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ea typeface="HY헤드라인M"/>
                <a:sym typeface="Wingdings"/>
              </a:rPr>
              <a:t>2.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대응 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1,2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단계 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: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현장지휘대 </a:t>
            </a:r>
            <a:r>
              <a:rPr lang="ko-KR" altLang="en-US" spc="5" dirty="0" err="1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응급의료반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구급상황 업무</a:t>
            </a: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  - </a:t>
            </a:r>
            <a:r>
              <a:rPr lang="ko-KR" altLang="en-US" spc="5" dirty="0" err="1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응급의료반</a:t>
            </a:r>
            <a:r>
              <a:rPr lang="en-US" altLang="ko-KR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: </a:t>
            </a:r>
            <a:r>
              <a:rPr lang="ko-KR" altLang="en-US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구급팀장</a:t>
            </a:r>
            <a:r>
              <a:rPr lang="en-US" altLang="ko-KR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위</a:t>
            </a:r>
            <a:r>
              <a:rPr lang="en-US" altLang="ko-KR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.</a:t>
            </a:r>
            <a:r>
              <a:rPr lang="ko-KR" altLang="en-US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이문희</a:t>
            </a:r>
            <a:r>
              <a:rPr lang="en-US" altLang="ko-KR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장</a:t>
            </a:r>
            <a:r>
              <a:rPr lang="en-US" altLang="ko-KR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.</a:t>
            </a:r>
            <a:r>
              <a:rPr lang="ko-KR" altLang="en-US" spc="5" dirty="0" err="1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정이진</a:t>
            </a:r>
            <a:r>
              <a:rPr lang="en-US" altLang="ko-KR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사</a:t>
            </a:r>
            <a:r>
              <a:rPr lang="en-US" altLang="ko-KR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.</a:t>
            </a:r>
            <a:r>
              <a:rPr lang="ko-KR" altLang="en-US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최영민</a:t>
            </a:r>
            <a:endParaRPr lang="en-US" altLang="ko-KR" spc="5" dirty="0" smtClean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ko-KR" altLang="en-US" spc="5" dirty="0" smtClean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응급의료진 배치 적절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충분여부 파악 지휘대장에게 보고</a:t>
            </a: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다수사상자 발생시 인근 의료진 추가요청</a:t>
            </a: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응급의료물품 및 의료진 필요자원 지원</a:t>
            </a: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인명피해 상황관리 및 </a:t>
            </a:r>
            <a:r>
              <a:rPr lang="ko-KR" altLang="en-US" spc="5" dirty="0" err="1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대응계획부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통보</a:t>
            </a: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구급차 배치 적절성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구급차 대기장소 지정</a:t>
            </a: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병원 이송체계 준비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[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서식 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28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호 활용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]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Font typeface="Arial" charset="0"/>
              <a:buChar char="•"/>
              <a:defRPr lang="ko-KR" altLang="en-US"/>
            </a:pP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의료기관 현황 파악 및 지원 협조요청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(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병상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의료진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, 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영안실 등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)[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서식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27</a:t>
            </a: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호 활용</a:t>
            </a:r>
            <a:r>
              <a:rPr lang="en-US" altLang="ko-KR" spc="5" dirty="0">
                <a:solidFill>
                  <a:srgbClr val="000000">
                    <a:alpha val="100000"/>
                  </a:srgbClr>
                </a:solidFill>
                <a:latin typeface="+mn-ea"/>
                <a:sym typeface="Wingdings"/>
              </a:rPr>
              <a:t>]</a:t>
            </a: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  <a:p>
            <a:pPr defTabSz="90011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ko-KR" altLang="en-US" spc="5" dirty="0">
              <a:solidFill>
                <a:srgbClr val="000000">
                  <a:alpha val="100000"/>
                </a:srgbClr>
              </a:solidFill>
              <a:latin typeface="+mn-ea"/>
              <a:sym typeface="Wingding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6867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6868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9381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부      록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Ⅶ.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1. 유관기관협력 체계도</a:t>
            </a:r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pic>
        <p:nvPicPr>
          <p:cNvPr id="36873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15963" y="3001963"/>
          <a:ext cx="6500857" cy="2991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625"/>
                <a:gridCol w="996228"/>
                <a:gridCol w="267020"/>
                <a:gridCol w="472912"/>
                <a:gridCol w="790338"/>
                <a:gridCol w="837515"/>
                <a:gridCol w="647831"/>
                <a:gridCol w="409529"/>
                <a:gridCol w="631625"/>
                <a:gridCol w="816234"/>
              </a:tblGrid>
              <a:tr h="365759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한국전력</a:t>
                      </a:r>
                      <a:endParaRPr lang="en-US" altLang="ko-KR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국번없이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123)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  <a:tr h="205744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</a:tr>
              <a:tr h="411488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  <a:tr h="429958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동대문경찰서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(968-0112)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동대문소방서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(2249-0119)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가스공사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err="1" smtClean="0"/>
                        <a:t>예스코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dirty="0" smtClean="0"/>
                        <a:t>(1644-3630)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7218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  <a:tr h="214979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동대문구청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(2127-5000)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  <a:tr h="214979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2" name="왼쪽 화살표 11"/>
          <p:cNvSpPr/>
          <p:nvPr/>
        </p:nvSpPr>
        <p:spPr>
          <a:xfrm>
            <a:off x="2359025" y="4144963"/>
            <a:ext cx="642938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4716463" y="4144963"/>
            <a:ext cx="642937" cy="555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왼쪽 화살표 13"/>
          <p:cNvSpPr/>
          <p:nvPr/>
        </p:nvSpPr>
        <p:spPr>
          <a:xfrm>
            <a:off x="2359025" y="4144963"/>
            <a:ext cx="642938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아래쪽 화살표 14"/>
          <p:cNvSpPr/>
          <p:nvPr/>
        </p:nvSpPr>
        <p:spPr>
          <a:xfrm>
            <a:off x="3573463" y="4787900"/>
            <a:ext cx="500062" cy="500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위쪽 화살표 15"/>
          <p:cNvSpPr/>
          <p:nvPr/>
        </p:nvSpPr>
        <p:spPr>
          <a:xfrm>
            <a:off x="3565525" y="3575050"/>
            <a:ext cx="484188" cy="5715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그림 18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40" y="2960688"/>
            <a:ext cx="8786261" cy="3639087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7890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7891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7892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9381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부      록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Ⅶ.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소방용수 확보계획</a:t>
            </a:r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pic>
        <p:nvPicPr>
          <p:cNvPr id="37899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5293857" y="3574641"/>
            <a:ext cx="1296486" cy="2088783"/>
          </a:xfrm>
          <a:prstGeom prst="rect">
            <a:avLst/>
          </a:prstGeom>
          <a:ln w="38100"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37904" name="직사각형 5"/>
          <p:cNvSpPr txBox="1">
            <a:spLocks noChangeArrowheads="1"/>
          </p:cNvSpPr>
          <p:nvPr/>
        </p:nvSpPr>
        <p:spPr bwMode="auto">
          <a:xfrm>
            <a:off x="4213996" y="5687015"/>
            <a:ext cx="100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>
                <a:latin typeface="함초롬돋움" pitchFamily="50" charset="-127"/>
              </a:rPr>
              <a:t>6,7/8,9</a:t>
            </a:r>
            <a:r>
              <a:rPr kumimoji="0" lang="ko-KR" altLang="en-US" b="1">
                <a:latin typeface="함초롬돋움" pitchFamily="50" charset="-127"/>
              </a:rPr>
              <a:t>라인</a:t>
            </a:r>
          </a:p>
        </p:txBody>
      </p:sp>
      <p:sp>
        <p:nvSpPr>
          <p:cNvPr id="37905" name="직사각형 5"/>
          <p:cNvSpPr txBox="1">
            <a:spLocks noChangeArrowheads="1"/>
          </p:cNvSpPr>
          <p:nvPr/>
        </p:nvSpPr>
        <p:spPr bwMode="auto">
          <a:xfrm>
            <a:off x="5437958" y="5687015"/>
            <a:ext cx="1008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>
                <a:latin typeface="함초롬돋움" pitchFamily="50" charset="-127"/>
              </a:rPr>
              <a:t>10,11</a:t>
            </a:r>
          </a:p>
          <a:p>
            <a:pPr algn="ctr"/>
            <a:r>
              <a:rPr kumimoji="0" lang="ko-KR" altLang="en-US" b="1">
                <a:latin typeface="함초롬돋움" pitchFamily="50" charset="-127"/>
              </a:rPr>
              <a:t>라인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645614" y="4294911"/>
            <a:ext cx="288108" cy="14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4285479" y="4222885"/>
            <a:ext cx="1008378" cy="288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tx1"/>
                </a:solidFill>
              </a:rPr>
              <a:t>현장대응단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2603500" y="4070350"/>
            <a:ext cx="4146550" cy="1644650"/>
          </a:xfrm>
          <a:custGeom>
            <a:avLst/>
            <a:gdLst>
              <a:gd name="connsiteX0" fmla="*/ 0 w 4146550"/>
              <a:gd name="connsiteY0" fmla="*/ 546100 h 1644650"/>
              <a:gd name="connsiteX1" fmla="*/ 349250 w 4146550"/>
              <a:gd name="connsiteY1" fmla="*/ 31750 h 1644650"/>
              <a:gd name="connsiteX2" fmla="*/ 508000 w 4146550"/>
              <a:gd name="connsiteY2" fmla="*/ 88900 h 1644650"/>
              <a:gd name="connsiteX3" fmla="*/ 546100 w 4146550"/>
              <a:gd name="connsiteY3" fmla="*/ 25400 h 1644650"/>
              <a:gd name="connsiteX4" fmla="*/ 717550 w 4146550"/>
              <a:gd name="connsiteY4" fmla="*/ 82550 h 1644650"/>
              <a:gd name="connsiteX5" fmla="*/ 768350 w 4146550"/>
              <a:gd name="connsiteY5" fmla="*/ 6350 h 1644650"/>
              <a:gd name="connsiteX6" fmla="*/ 1143000 w 4146550"/>
              <a:gd name="connsiteY6" fmla="*/ 120650 h 1644650"/>
              <a:gd name="connsiteX7" fmla="*/ 1016000 w 4146550"/>
              <a:gd name="connsiteY7" fmla="*/ 273050 h 1644650"/>
              <a:gd name="connsiteX8" fmla="*/ 1333500 w 4146550"/>
              <a:gd name="connsiteY8" fmla="*/ 374650 h 1644650"/>
              <a:gd name="connsiteX9" fmla="*/ 1352550 w 4146550"/>
              <a:gd name="connsiteY9" fmla="*/ 342900 h 1644650"/>
              <a:gd name="connsiteX10" fmla="*/ 1416050 w 4146550"/>
              <a:gd name="connsiteY10" fmla="*/ 355600 h 1644650"/>
              <a:gd name="connsiteX11" fmla="*/ 1466850 w 4146550"/>
              <a:gd name="connsiteY11" fmla="*/ 311150 h 1644650"/>
              <a:gd name="connsiteX12" fmla="*/ 1974850 w 4146550"/>
              <a:gd name="connsiteY12" fmla="*/ 450850 h 1644650"/>
              <a:gd name="connsiteX13" fmla="*/ 1943100 w 4146550"/>
              <a:gd name="connsiteY13" fmla="*/ 514350 h 1644650"/>
              <a:gd name="connsiteX14" fmla="*/ 2000250 w 4146550"/>
              <a:gd name="connsiteY14" fmla="*/ 527050 h 1644650"/>
              <a:gd name="connsiteX15" fmla="*/ 1981200 w 4146550"/>
              <a:gd name="connsiteY15" fmla="*/ 565150 h 1644650"/>
              <a:gd name="connsiteX16" fmla="*/ 2082800 w 4146550"/>
              <a:gd name="connsiteY16" fmla="*/ 571500 h 1644650"/>
              <a:gd name="connsiteX17" fmla="*/ 2520950 w 4146550"/>
              <a:gd name="connsiteY17" fmla="*/ 0 h 1644650"/>
              <a:gd name="connsiteX18" fmla="*/ 3492500 w 4146550"/>
              <a:gd name="connsiteY18" fmla="*/ 279400 h 1644650"/>
              <a:gd name="connsiteX19" fmla="*/ 3409950 w 4146550"/>
              <a:gd name="connsiteY19" fmla="*/ 400050 h 1644650"/>
              <a:gd name="connsiteX20" fmla="*/ 3473450 w 4146550"/>
              <a:gd name="connsiteY20" fmla="*/ 419100 h 1644650"/>
              <a:gd name="connsiteX21" fmla="*/ 3282950 w 4146550"/>
              <a:gd name="connsiteY21" fmla="*/ 673100 h 1644650"/>
              <a:gd name="connsiteX22" fmla="*/ 3213100 w 4146550"/>
              <a:gd name="connsiteY22" fmla="*/ 654050 h 1644650"/>
              <a:gd name="connsiteX23" fmla="*/ 3073400 w 4146550"/>
              <a:gd name="connsiteY23" fmla="*/ 844550 h 1644650"/>
              <a:gd name="connsiteX24" fmla="*/ 3282950 w 4146550"/>
              <a:gd name="connsiteY24" fmla="*/ 920750 h 1644650"/>
              <a:gd name="connsiteX25" fmla="*/ 3333750 w 4146550"/>
              <a:gd name="connsiteY25" fmla="*/ 876300 h 1644650"/>
              <a:gd name="connsiteX26" fmla="*/ 3581400 w 4146550"/>
              <a:gd name="connsiteY26" fmla="*/ 952500 h 1644650"/>
              <a:gd name="connsiteX27" fmla="*/ 3625850 w 4146550"/>
              <a:gd name="connsiteY27" fmla="*/ 882650 h 1644650"/>
              <a:gd name="connsiteX28" fmla="*/ 4064000 w 4146550"/>
              <a:gd name="connsiteY28" fmla="*/ 1016000 h 1644650"/>
              <a:gd name="connsiteX29" fmla="*/ 4108450 w 4146550"/>
              <a:gd name="connsiteY29" fmla="*/ 1085850 h 1644650"/>
              <a:gd name="connsiteX30" fmla="*/ 4089400 w 4146550"/>
              <a:gd name="connsiteY30" fmla="*/ 1123950 h 1644650"/>
              <a:gd name="connsiteX31" fmla="*/ 4146550 w 4146550"/>
              <a:gd name="connsiteY31" fmla="*/ 1168400 h 1644650"/>
              <a:gd name="connsiteX32" fmla="*/ 3765550 w 4146550"/>
              <a:gd name="connsiteY32" fmla="*/ 1644650 h 1644650"/>
              <a:gd name="connsiteX33" fmla="*/ 0 w 4146550"/>
              <a:gd name="connsiteY33" fmla="*/ 546100 h 164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46550" h="1644650">
                <a:moveTo>
                  <a:pt x="0" y="546100"/>
                </a:moveTo>
                <a:lnTo>
                  <a:pt x="349250" y="31750"/>
                </a:lnTo>
                <a:lnTo>
                  <a:pt x="508000" y="88900"/>
                </a:lnTo>
                <a:lnTo>
                  <a:pt x="546100" y="25400"/>
                </a:lnTo>
                <a:lnTo>
                  <a:pt x="717550" y="82550"/>
                </a:lnTo>
                <a:lnTo>
                  <a:pt x="768350" y="6350"/>
                </a:lnTo>
                <a:lnTo>
                  <a:pt x="1143000" y="120650"/>
                </a:lnTo>
                <a:lnTo>
                  <a:pt x="1016000" y="273050"/>
                </a:lnTo>
                <a:lnTo>
                  <a:pt x="1333500" y="374650"/>
                </a:lnTo>
                <a:lnTo>
                  <a:pt x="1352550" y="342900"/>
                </a:lnTo>
                <a:lnTo>
                  <a:pt x="1416050" y="355600"/>
                </a:lnTo>
                <a:lnTo>
                  <a:pt x="1466850" y="311150"/>
                </a:lnTo>
                <a:lnTo>
                  <a:pt x="1974850" y="450850"/>
                </a:lnTo>
                <a:lnTo>
                  <a:pt x="1943100" y="514350"/>
                </a:lnTo>
                <a:lnTo>
                  <a:pt x="2000250" y="527050"/>
                </a:lnTo>
                <a:lnTo>
                  <a:pt x="1981200" y="565150"/>
                </a:lnTo>
                <a:lnTo>
                  <a:pt x="2082800" y="571500"/>
                </a:lnTo>
                <a:lnTo>
                  <a:pt x="2520950" y="0"/>
                </a:lnTo>
                <a:lnTo>
                  <a:pt x="3492500" y="279400"/>
                </a:lnTo>
                <a:lnTo>
                  <a:pt x="3409950" y="400050"/>
                </a:lnTo>
                <a:lnTo>
                  <a:pt x="3473450" y="419100"/>
                </a:lnTo>
                <a:lnTo>
                  <a:pt x="3282950" y="673100"/>
                </a:lnTo>
                <a:lnTo>
                  <a:pt x="3213100" y="654050"/>
                </a:lnTo>
                <a:lnTo>
                  <a:pt x="3073400" y="844550"/>
                </a:lnTo>
                <a:lnTo>
                  <a:pt x="3282950" y="920750"/>
                </a:lnTo>
                <a:lnTo>
                  <a:pt x="3333750" y="876300"/>
                </a:lnTo>
                <a:lnTo>
                  <a:pt x="3581400" y="952500"/>
                </a:lnTo>
                <a:lnTo>
                  <a:pt x="3625850" y="882650"/>
                </a:lnTo>
                <a:lnTo>
                  <a:pt x="4064000" y="1016000"/>
                </a:lnTo>
                <a:lnTo>
                  <a:pt x="4108450" y="1085850"/>
                </a:lnTo>
                <a:lnTo>
                  <a:pt x="4089400" y="1123950"/>
                </a:lnTo>
                <a:lnTo>
                  <a:pt x="4146550" y="1168400"/>
                </a:lnTo>
                <a:lnTo>
                  <a:pt x="3765550" y="1644650"/>
                </a:lnTo>
                <a:lnTo>
                  <a:pt x="0" y="54610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Picture 2" descr="C:\Users\Sec\AppData\Local\Microsoft\Windows\Temporary Internet Files\Content.IE5\FDCKCGQP\MC900434816[1].png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879537" y="4238037"/>
            <a:ext cx="504056" cy="600291"/>
          </a:xfrm>
          <a:prstGeom prst="rect">
            <a:avLst/>
          </a:prstGeom>
          <a:noFill/>
        </p:spPr>
      </p:pic>
      <p:grpSp>
        <p:nvGrpSpPr>
          <p:cNvPr id="28" name="Group 6035"/>
          <p:cNvGrpSpPr/>
          <p:nvPr/>
        </p:nvGrpSpPr>
        <p:grpSpPr>
          <a:xfrm>
            <a:off x="2844939" y="3604136"/>
            <a:ext cx="488941" cy="272368"/>
            <a:chOff x="4388" y="2979"/>
            <a:chExt cx="744" cy="365"/>
          </a:xfrm>
        </p:grpSpPr>
        <p:sp>
          <p:nvSpPr>
            <p:cNvPr id="29" name="Line 6036"/>
            <p:cNvSpPr>
              <a:spLocks noChangeShapeType="1"/>
            </p:cNvSpPr>
            <p:nvPr/>
          </p:nvSpPr>
          <p:spPr>
            <a:xfrm flipV="1">
              <a:off x="4468" y="3070"/>
              <a:ext cx="0" cy="1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0" name="Rectangle 6037"/>
            <p:cNvSpPr>
              <a:spLocks noChangeArrowheads="1"/>
            </p:cNvSpPr>
            <p:nvPr/>
          </p:nvSpPr>
          <p:spPr>
            <a:xfrm>
              <a:off x="4538" y="3215"/>
              <a:ext cx="84" cy="8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80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31" name="Rectangle 6038"/>
            <p:cNvSpPr>
              <a:spLocks noChangeArrowheads="1"/>
            </p:cNvSpPr>
            <p:nvPr/>
          </p:nvSpPr>
          <p:spPr>
            <a:xfrm>
              <a:off x="4588" y="3089"/>
              <a:ext cx="509" cy="214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2" name="Rectangle 6039"/>
            <p:cNvSpPr>
              <a:spLocks noChangeArrowheads="1"/>
            </p:cNvSpPr>
            <p:nvPr/>
          </p:nvSpPr>
          <p:spPr>
            <a:xfrm>
              <a:off x="5061" y="3243"/>
              <a:ext cx="25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3" name="Freeform 6040"/>
            <p:cNvSpPr/>
            <p:nvPr/>
          </p:nvSpPr>
          <p:spPr>
            <a:xfrm>
              <a:off x="4489" y="3050"/>
              <a:ext cx="32" cy="39"/>
            </a:xfrm>
            <a:custGeom>
              <a:avLst/>
              <a:gdLst>
                <a:gd name="T0" fmla="*/ 0 w 35"/>
                <a:gd name="T1" fmla="*/ 38 h 34"/>
                <a:gd name="T2" fmla="*/ 7 w 35"/>
                <a:gd name="T3" fmla="*/ 0 h 34"/>
                <a:gd name="T4" fmla="*/ 27 w 35"/>
                <a:gd name="T5" fmla="*/ 0 h 34"/>
                <a:gd name="T6" fmla="*/ 32 w 35"/>
                <a:gd name="T7" fmla="*/ 39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6350" cmpd="sng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4" name="Freeform 6041"/>
            <p:cNvSpPr/>
            <p:nvPr/>
          </p:nvSpPr>
          <p:spPr>
            <a:xfrm>
              <a:off x="4413" y="3091"/>
              <a:ext cx="164" cy="210"/>
            </a:xfrm>
            <a:custGeom>
              <a:avLst/>
              <a:gdLst>
                <a:gd name="T0" fmla="*/ 37 w 174"/>
                <a:gd name="T1" fmla="*/ 0 h 183"/>
                <a:gd name="T2" fmla="*/ 0 w 174"/>
                <a:gd name="T3" fmla="*/ 115 h 183"/>
                <a:gd name="T4" fmla="*/ 0 w 174"/>
                <a:gd name="T5" fmla="*/ 210 h 183"/>
                <a:gd name="T6" fmla="*/ 164 w 174"/>
                <a:gd name="T7" fmla="*/ 210 h 183"/>
                <a:gd name="T8" fmla="*/ 164 w 174"/>
                <a:gd name="T9" fmla="*/ 0 h 183"/>
                <a:gd name="T10" fmla="*/ 37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6350" cmpd="sng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5" name="Freeform 6042"/>
            <p:cNvSpPr/>
            <p:nvPr/>
          </p:nvSpPr>
          <p:spPr>
            <a:xfrm>
              <a:off x="4455" y="3098"/>
              <a:ext cx="53" cy="10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36" name="Freeform 6043"/>
            <p:cNvSpPr/>
            <p:nvPr/>
          </p:nvSpPr>
          <p:spPr>
            <a:xfrm>
              <a:off x="4501" y="3091"/>
              <a:ext cx="23" cy="206"/>
            </a:xfrm>
            <a:custGeom>
              <a:avLst/>
              <a:gdLst>
                <a:gd name="T0" fmla="*/ 23 w 24"/>
                <a:gd name="T1" fmla="*/ 0 h 181"/>
                <a:gd name="T2" fmla="*/ 23 w 24"/>
                <a:gd name="T3" fmla="*/ 131 h 181"/>
                <a:gd name="T4" fmla="*/ 0 w 24"/>
                <a:gd name="T5" fmla="*/ 147 h 181"/>
                <a:gd name="T6" fmla="*/ 0 w 24"/>
                <a:gd name="T7" fmla="*/ 20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" name="Rectangle 6044"/>
            <p:cNvSpPr>
              <a:spLocks noChangeArrowheads="1"/>
            </p:cNvSpPr>
            <p:nvPr/>
          </p:nvSpPr>
          <p:spPr>
            <a:xfrm>
              <a:off x="4388" y="3248"/>
              <a:ext cx="44" cy="54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80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solidFill>
                <a:schemeClr val="tx1"/>
              </a:solidFill>
              <a:miter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grpSp>
          <p:nvGrpSpPr>
            <p:cNvPr id="38" name="Group 6045"/>
            <p:cNvGrpSpPr/>
            <p:nvPr/>
          </p:nvGrpSpPr>
          <p:grpSpPr>
            <a:xfrm>
              <a:off x="4481" y="3250"/>
              <a:ext cx="76" cy="95"/>
              <a:chOff x="2915" y="3563"/>
              <a:chExt cx="43" cy="45"/>
            </a:xfrm>
          </p:grpSpPr>
          <p:sp>
            <p:nvSpPr>
              <p:cNvPr id="65" name="Oval 6046"/>
              <p:cNvSpPr>
                <a:spLocks noChangeArrowheads="1"/>
              </p:cNvSpPr>
              <p:nvPr/>
            </p:nvSpPr>
            <p:spPr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66" name="Oval 6047"/>
              <p:cNvSpPr>
                <a:spLocks noChangeArrowheads="1"/>
              </p:cNvSpPr>
              <p:nvPr/>
            </p:nvSpPr>
            <p:spPr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9" name="Freeform 6048"/>
            <p:cNvSpPr/>
            <p:nvPr/>
          </p:nvSpPr>
          <p:spPr>
            <a:xfrm>
              <a:off x="4413" y="3101"/>
              <a:ext cx="48" cy="9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40" name="Line 6049"/>
            <p:cNvSpPr>
              <a:spLocks noChangeShapeType="1"/>
            </p:cNvSpPr>
            <p:nvPr/>
          </p:nvSpPr>
          <p:spPr>
            <a:xfrm>
              <a:off x="4494" y="3213"/>
              <a:ext cx="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1" name="Freeform 6050"/>
            <p:cNvSpPr/>
            <p:nvPr/>
          </p:nvSpPr>
          <p:spPr>
            <a:xfrm>
              <a:off x="4525" y="3099"/>
              <a:ext cx="31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6350" cmpd="sng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42" name="Line 6051"/>
            <p:cNvSpPr>
              <a:spLocks noChangeShapeType="1"/>
            </p:cNvSpPr>
            <p:nvPr/>
          </p:nvSpPr>
          <p:spPr>
            <a:xfrm>
              <a:off x="4455" y="3200"/>
              <a:ext cx="0" cy="10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3" name="Rectangle 6052"/>
            <p:cNvSpPr>
              <a:spLocks noChangeArrowheads="1"/>
            </p:cNvSpPr>
            <p:nvPr/>
          </p:nvSpPr>
          <p:spPr>
            <a:xfrm>
              <a:off x="4577" y="3276"/>
              <a:ext cx="555" cy="25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4" name="Line 6053"/>
            <p:cNvSpPr>
              <a:spLocks noChangeShapeType="1"/>
            </p:cNvSpPr>
            <p:nvPr/>
          </p:nvSpPr>
          <p:spPr>
            <a:xfrm>
              <a:off x="4591" y="3160"/>
              <a:ext cx="5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45" name="Group 6054"/>
            <p:cNvGrpSpPr/>
            <p:nvPr/>
          </p:nvGrpSpPr>
          <p:grpSpPr>
            <a:xfrm>
              <a:off x="4858" y="3249"/>
              <a:ext cx="76" cy="95"/>
              <a:chOff x="2915" y="3563"/>
              <a:chExt cx="43" cy="45"/>
            </a:xfrm>
          </p:grpSpPr>
          <p:sp>
            <p:nvSpPr>
              <p:cNvPr id="63" name="Oval 6055"/>
              <p:cNvSpPr>
                <a:spLocks noChangeArrowheads="1"/>
              </p:cNvSpPr>
              <p:nvPr/>
            </p:nvSpPr>
            <p:spPr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64" name="Oval 6056"/>
              <p:cNvSpPr>
                <a:spLocks noChangeArrowheads="1"/>
              </p:cNvSpPr>
              <p:nvPr/>
            </p:nvSpPr>
            <p:spPr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46" name="Oval 6057"/>
            <p:cNvSpPr>
              <a:spLocks noChangeArrowheads="1"/>
            </p:cNvSpPr>
            <p:nvPr/>
          </p:nvSpPr>
          <p:spPr>
            <a:xfrm>
              <a:off x="4612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47" name="Oval 6058"/>
            <p:cNvSpPr>
              <a:spLocks noChangeArrowheads="1"/>
            </p:cNvSpPr>
            <p:nvPr/>
          </p:nvSpPr>
          <p:spPr>
            <a:xfrm>
              <a:off x="4625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8" name="Oval 6059"/>
            <p:cNvSpPr>
              <a:spLocks noChangeArrowheads="1"/>
            </p:cNvSpPr>
            <p:nvPr/>
          </p:nvSpPr>
          <p:spPr>
            <a:xfrm>
              <a:off x="4671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49" name="Oval 6060"/>
            <p:cNvSpPr>
              <a:spLocks noChangeArrowheads="1"/>
            </p:cNvSpPr>
            <p:nvPr/>
          </p:nvSpPr>
          <p:spPr>
            <a:xfrm>
              <a:off x="4683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0" name="Oval 6061"/>
            <p:cNvSpPr>
              <a:spLocks noChangeArrowheads="1"/>
            </p:cNvSpPr>
            <p:nvPr/>
          </p:nvSpPr>
          <p:spPr>
            <a:xfrm>
              <a:off x="4725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51" name="Oval 6062"/>
            <p:cNvSpPr>
              <a:spLocks noChangeArrowheads="1"/>
            </p:cNvSpPr>
            <p:nvPr/>
          </p:nvSpPr>
          <p:spPr>
            <a:xfrm>
              <a:off x="4738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2" name="Oval 6063"/>
            <p:cNvSpPr>
              <a:spLocks noChangeArrowheads="1"/>
            </p:cNvSpPr>
            <p:nvPr/>
          </p:nvSpPr>
          <p:spPr>
            <a:xfrm>
              <a:off x="4780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53" name="Oval 6064"/>
            <p:cNvSpPr>
              <a:spLocks noChangeArrowheads="1"/>
            </p:cNvSpPr>
            <p:nvPr/>
          </p:nvSpPr>
          <p:spPr>
            <a:xfrm>
              <a:off x="4791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4" name="Rectangle 6065"/>
            <p:cNvSpPr>
              <a:spLocks noChangeArrowheads="1"/>
            </p:cNvSpPr>
            <p:nvPr/>
          </p:nvSpPr>
          <p:spPr>
            <a:xfrm>
              <a:off x="4826" y="3176"/>
              <a:ext cx="260" cy="4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5" name="Text Box 6066"/>
            <p:cNvSpPr txBox="1">
              <a:spLocks noChangeArrowheads="1"/>
            </p:cNvSpPr>
            <p:nvPr/>
          </p:nvSpPr>
          <p:spPr>
            <a:xfrm>
              <a:off x="4477" y="2986"/>
              <a:ext cx="195" cy="25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lIns="63265" tIns="31634" rIns="63265" bIns="31634">
              <a:spAutoFit/>
            </a:bodyPr>
            <a:lstStyle/>
            <a:p>
              <a:pPr algn="ctr" defTabSz="633411">
                <a:defRPr lang="ko-KR" altLang="en-US"/>
              </a:pPr>
              <a:endParaRPr lang="ko-KR" altLang="ko-KR" sz="800">
                <a:solidFill>
                  <a:schemeClr val="bg1"/>
                </a:solidFill>
                <a:latin typeface="Times New Roman"/>
              </a:endParaRPr>
            </a:p>
          </p:txBody>
        </p:sp>
        <p:grpSp>
          <p:nvGrpSpPr>
            <p:cNvPr id="56" name="Group 6067"/>
            <p:cNvGrpSpPr/>
            <p:nvPr/>
          </p:nvGrpSpPr>
          <p:grpSpPr>
            <a:xfrm rot="1045147">
              <a:off x="4664" y="2979"/>
              <a:ext cx="143" cy="54"/>
              <a:chOff x="3584" y="3094"/>
              <a:chExt cx="81" cy="31"/>
            </a:xfrm>
          </p:grpSpPr>
          <p:sp>
            <p:nvSpPr>
              <p:cNvPr id="59" name="Freeform 6068"/>
              <p:cNvSpPr/>
              <p:nvPr/>
            </p:nvSpPr>
            <p:spPr>
              <a:xfrm>
                <a:off x="3584" y="3094"/>
                <a:ext cx="81" cy="31"/>
              </a:xfrm>
              <a:custGeom>
                <a:avLst/>
                <a:gdLst>
                  <a:gd name="T0" fmla="*/ 81 w 210"/>
                  <a:gd name="T1" fmla="*/ 19 h 80"/>
                  <a:gd name="T2" fmla="*/ 2 w 210"/>
                  <a:gd name="T3" fmla="*/ 0 h 80"/>
                  <a:gd name="T4" fmla="*/ 0 w 210"/>
                  <a:gd name="T5" fmla="*/ 7 h 80"/>
                  <a:gd name="T6" fmla="*/ 81 w 210"/>
                  <a:gd name="T7" fmla="*/ 31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"/>
                  <a:gd name="T13" fmla="*/ 0 h 80"/>
                  <a:gd name="T14" fmla="*/ 210 w 21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" h="80">
                    <a:moveTo>
                      <a:pt x="210" y="49"/>
                    </a:moveTo>
                    <a:lnTo>
                      <a:pt x="5" y="0"/>
                    </a:lnTo>
                    <a:lnTo>
                      <a:pt x="0" y="18"/>
                    </a:lnTo>
                    <a:lnTo>
                      <a:pt x="210" y="80"/>
                    </a:lnTo>
                  </a:path>
                </a:pathLst>
              </a:custGeom>
              <a:solidFill>
                <a:schemeClr val="folHlink"/>
              </a:solidFill>
              <a:ln w="6350" cmpd="sng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60" name="Oval 6069"/>
              <p:cNvSpPr>
                <a:spLocks noChangeArrowheads="1"/>
              </p:cNvSpPr>
              <p:nvPr/>
            </p:nvSpPr>
            <p:spPr>
              <a:xfrm>
                <a:off x="3660" y="3114"/>
                <a:ext cx="4" cy="5"/>
              </a:xfrm>
              <a:prstGeom prst="ellipse">
                <a:avLst/>
              </a:prstGeom>
              <a:solidFill>
                <a:schemeClr val="folHlink"/>
              </a:solidFill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61" name="Line 6070"/>
              <p:cNvSpPr>
                <a:spLocks noChangeShapeType="1"/>
              </p:cNvSpPr>
              <p:nvPr/>
            </p:nvSpPr>
            <p:spPr>
              <a:xfrm flipH="1">
                <a:off x="3608" y="3100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62" name="Line 6071"/>
              <p:cNvSpPr>
                <a:spLocks noChangeShapeType="1"/>
              </p:cNvSpPr>
              <p:nvPr/>
            </p:nvSpPr>
            <p:spPr>
              <a:xfrm flipH="1">
                <a:off x="3614" y="3102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57" name="AutoShape 6072"/>
            <p:cNvSpPr>
              <a:spLocks noChangeArrowheads="1"/>
            </p:cNvSpPr>
            <p:nvPr/>
          </p:nvSpPr>
          <p:spPr>
            <a:xfrm rot="10800000">
              <a:off x="4770" y="3018"/>
              <a:ext cx="56" cy="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00 w 21600"/>
                <a:gd name="T13" fmla="*/ 5322 h 21600"/>
                <a:gd name="T14" fmla="*/ 16200 w 21600"/>
                <a:gd name="T15" fmla="*/ 162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353" y="21600"/>
                  </a:lnTo>
                  <a:lnTo>
                    <a:pt x="1424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8" name="Oval 6073"/>
            <p:cNvSpPr>
              <a:spLocks noChangeArrowheads="1"/>
            </p:cNvSpPr>
            <p:nvPr/>
          </p:nvSpPr>
          <p:spPr>
            <a:xfrm>
              <a:off x="4793" y="3040"/>
              <a:ext cx="16" cy="16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rgbClr val="FFFF00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67" name="Group 6035"/>
          <p:cNvGrpSpPr/>
          <p:nvPr/>
        </p:nvGrpSpPr>
        <p:grpSpPr>
          <a:xfrm>
            <a:off x="4604276" y="3729328"/>
            <a:ext cx="488941" cy="272368"/>
            <a:chOff x="4388" y="2979"/>
            <a:chExt cx="744" cy="365"/>
          </a:xfrm>
        </p:grpSpPr>
        <p:sp>
          <p:nvSpPr>
            <p:cNvPr id="68" name="Line 6036"/>
            <p:cNvSpPr>
              <a:spLocks noChangeShapeType="1"/>
            </p:cNvSpPr>
            <p:nvPr/>
          </p:nvSpPr>
          <p:spPr>
            <a:xfrm flipV="1">
              <a:off x="4468" y="3070"/>
              <a:ext cx="0" cy="1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9" name="Rectangle 6037"/>
            <p:cNvSpPr>
              <a:spLocks noChangeArrowheads="1"/>
            </p:cNvSpPr>
            <p:nvPr/>
          </p:nvSpPr>
          <p:spPr>
            <a:xfrm>
              <a:off x="4538" y="3215"/>
              <a:ext cx="84" cy="8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80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70" name="Rectangle 6038"/>
            <p:cNvSpPr>
              <a:spLocks noChangeArrowheads="1"/>
            </p:cNvSpPr>
            <p:nvPr/>
          </p:nvSpPr>
          <p:spPr>
            <a:xfrm>
              <a:off x="4588" y="3089"/>
              <a:ext cx="509" cy="214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1" name="Rectangle 6039"/>
            <p:cNvSpPr>
              <a:spLocks noChangeArrowheads="1"/>
            </p:cNvSpPr>
            <p:nvPr/>
          </p:nvSpPr>
          <p:spPr>
            <a:xfrm>
              <a:off x="5061" y="3243"/>
              <a:ext cx="25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2" name="Freeform 6040"/>
            <p:cNvSpPr/>
            <p:nvPr/>
          </p:nvSpPr>
          <p:spPr>
            <a:xfrm>
              <a:off x="4489" y="3050"/>
              <a:ext cx="32" cy="39"/>
            </a:xfrm>
            <a:custGeom>
              <a:avLst/>
              <a:gdLst>
                <a:gd name="T0" fmla="*/ 0 w 35"/>
                <a:gd name="T1" fmla="*/ 38 h 34"/>
                <a:gd name="T2" fmla="*/ 7 w 35"/>
                <a:gd name="T3" fmla="*/ 0 h 34"/>
                <a:gd name="T4" fmla="*/ 27 w 35"/>
                <a:gd name="T5" fmla="*/ 0 h 34"/>
                <a:gd name="T6" fmla="*/ 32 w 35"/>
                <a:gd name="T7" fmla="*/ 39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6350" cmpd="sng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3" name="Freeform 6041"/>
            <p:cNvSpPr/>
            <p:nvPr/>
          </p:nvSpPr>
          <p:spPr>
            <a:xfrm>
              <a:off x="4413" y="3091"/>
              <a:ext cx="164" cy="210"/>
            </a:xfrm>
            <a:custGeom>
              <a:avLst/>
              <a:gdLst>
                <a:gd name="T0" fmla="*/ 37 w 174"/>
                <a:gd name="T1" fmla="*/ 0 h 183"/>
                <a:gd name="T2" fmla="*/ 0 w 174"/>
                <a:gd name="T3" fmla="*/ 115 h 183"/>
                <a:gd name="T4" fmla="*/ 0 w 174"/>
                <a:gd name="T5" fmla="*/ 210 h 183"/>
                <a:gd name="T6" fmla="*/ 164 w 174"/>
                <a:gd name="T7" fmla="*/ 210 h 183"/>
                <a:gd name="T8" fmla="*/ 164 w 174"/>
                <a:gd name="T9" fmla="*/ 0 h 183"/>
                <a:gd name="T10" fmla="*/ 37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6350" cmpd="sng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4" name="Freeform 6042"/>
            <p:cNvSpPr/>
            <p:nvPr/>
          </p:nvSpPr>
          <p:spPr>
            <a:xfrm>
              <a:off x="4455" y="3098"/>
              <a:ext cx="53" cy="10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75" name="Freeform 6043"/>
            <p:cNvSpPr/>
            <p:nvPr/>
          </p:nvSpPr>
          <p:spPr>
            <a:xfrm>
              <a:off x="4501" y="3091"/>
              <a:ext cx="23" cy="206"/>
            </a:xfrm>
            <a:custGeom>
              <a:avLst/>
              <a:gdLst>
                <a:gd name="T0" fmla="*/ 23 w 24"/>
                <a:gd name="T1" fmla="*/ 0 h 181"/>
                <a:gd name="T2" fmla="*/ 23 w 24"/>
                <a:gd name="T3" fmla="*/ 131 h 181"/>
                <a:gd name="T4" fmla="*/ 0 w 24"/>
                <a:gd name="T5" fmla="*/ 147 h 181"/>
                <a:gd name="T6" fmla="*/ 0 w 24"/>
                <a:gd name="T7" fmla="*/ 20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6" name="Rectangle 6044"/>
            <p:cNvSpPr>
              <a:spLocks noChangeArrowheads="1"/>
            </p:cNvSpPr>
            <p:nvPr/>
          </p:nvSpPr>
          <p:spPr>
            <a:xfrm>
              <a:off x="4388" y="3248"/>
              <a:ext cx="44" cy="54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80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solidFill>
                <a:schemeClr val="tx1"/>
              </a:solidFill>
              <a:miter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grpSp>
          <p:nvGrpSpPr>
            <p:cNvPr id="77" name="Group 6045"/>
            <p:cNvGrpSpPr/>
            <p:nvPr/>
          </p:nvGrpSpPr>
          <p:grpSpPr>
            <a:xfrm>
              <a:off x="4481" y="3250"/>
              <a:ext cx="76" cy="95"/>
              <a:chOff x="2915" y="3563"/>
              <a:chExt cx="43" cy="45"/>
            </a:xfrm>
          </p:grpSpPr>
          <p:sp>
            <p:nvSpPr>
              <p:cNvPr id="104" name="Oval 6046"/>
              <p:cNvSpPr>
                <a:spLocks noChangeArrowheads="1"/>
              </p:cNvSpPr>
              <p:nvPr/>
            </p:nvSpPr>
            <p:spPr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05" name="Oval 6047"/>
              <p:cNvSpPr>
                <a:spLocks noChangeArrowheads="1"/>
              </p:cNvSpPr>
              <p:nvPr/>
            </p:nvSpPr>
            <p:spPr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78" name="Freeform 6048"/>
            <p:cNvSpPr/>
            <p:nvPr/>
          </p:nvSpPr>
          <p:spPr>
            <a:xfrm>
              <a:off x="4413" y="3101"/>
              <a:ext cx="48" cy="9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79" name="Line 6049"/>
            <p:cNvSpPr>
              <a:spLocks noChangeShapeType="1"/>
            </p:cNvSpPr>
            <p:nvPr/>
          </p:nvSpPr>
          <p:spPr>
            <a:xfrm>
              <a:off x="4494" y="3213"/>
              <a:ext cx="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0" name="Freeform 6050"/>
            <p:cNvSpPr/>
            <p:nvPr/>
          </p:nvSpPr>
          <p:spPr>
            <a:xfrm>
              <a:off x="4525" y="3099"/>
              <a:ext cx="31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6350" cmpd="sng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81" name="Line 6051"/>
            <p:cNvSpPr>
              <a:spLocks noChangeShapeType="1"/>
            </p:cNvSpPr>
            <p:nvPr/>
          </p:nvSpPr>
          <p:spPr>
            <a:xfrm>
              <a:off x="4455" y="3200"/>
              <a:ext cx="0" cy="10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2" name="Rectangle 6052"/>
            <p:cNvSpPr>
              <a:spLocks noChangeArrowheads="1"/>
            </p:cNvSpPr>
            <p:nvPr/>
          </p:nvSpPr>
          <p:spPr>
            <a:xfrm>
              <a:off x="4577" y="3276"/>
              <a:ext cx="555" cy="25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3" name="Line 6053"/>
            <p:cNvSpPr>
              <a:spLocks noChangeShapeType="1"/>
            </p:cNvSpPr>
            <p:nvPr/>
          </p:nvSpPr>
          <p:spPr>
            <a:xfrm>
              <a:off x="4591" y="3160"/>
              <a:ext cx="5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84" name="Group 6054"/>
            <p:cNvGrpSpPr/>
            <p:nvPr/>
          </p:nvGrpSpPr>
          <p:grpSpPr>
            <a:xfrm>
              <a:off x="4858" y="3249"/>
              <a:ext cx="76" cy="95"/>
              <a:chOff x="2915" y="3563"/>
              <a:chExt cx="43" cy="45"/>
            </a:xfrm>
          </p:grpSpPr>
          <p:sp>
            <p:nvSpPr>
              <p:cNvPr id="102" name="Oval 6055"/>
              <p:cNvSpPr>
                <a:spLocks noChangeArrowheads="1"/>
              </p:cNvSpPr>
              <p:nvPr/>
            </p:nvSpPr>
            <p:spPr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03" name="Oval 6056"/>
              <p:cNvSpPr>
                <a:spLocks noChangeArrowheads="1"/>
              </p:cNvSpPr>
              <p:nvPr/>
            </p:nvSpPr>
            <p:spPr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85" name="Oval 6057"/>
            <p:cNvSpPr>
              <a:spLocks noChangeArrowheads="1"/>
            </p:cNvSpPr>
            <p:nvPr/>
          </p:nvSpPr>
          <p:spPr>
            <a:xfrm>
              <a:off x="4612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86" name="Oval 6058"/>
            <p:cNvSpPr>
              <a:spLocks noChangeArrowheads="1"/>
            </p:cNvSpPr>
            <p:nvPr/>
          </p:nvSpPr>
          <p:spPr>
            <a:xfrm>
              <a:off x="4625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7" name="Oval 6059"/>
            <p:cNvSpPr>
              <a:spLocks noChangeArrowheads="1"/>
            </p:cNvSpPr>
            <p:nvPr/>
          </p:nvSpPr>
          <p:spPr>
            <a:xfrm>
              <a:off x="4671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88" name="Oval 6060"/>
            <p:cNvSpPr>
              <a:spLocks noChangeArrowheads="1"/>
            </p:cNvSpPr>
            <p:nvPr/>
          </p:nvSpPr>
          <p:spPr>
            <a:xfrm>
              <a:off x="4683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9" name="Oval 6061"/>
            <p:cNvSpPr>
              <a:spLocks noChangeArrowheads="1"/>
            </p:cNvSpPr>
            <p:nvPr/>
          </p:nvSpPr>
          <p:spPr>
            <a:xfrm>
              <a:off x="4725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90" name="Oval 6062"/>
            <p:cNvSpPr>
              <a:spLocks noChangeArrowheads="1"/>
            </p:cNvSpPr>
            <p:nvPr/>
          </p:nvSpPr>
          <p:spPr>
            <a:xfrm>
              <a:off x="4738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1" name="Oval 6063"/>
            <p:cNvSpPr>
              <a:spLocks noChangeArrowheads="1"/>
            </p:cNvSpPr>
            <p:nvPr/>
          </p:nvSpPr>
          <p:spPr>
            <a:xfrm>
              <a:off x="4780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92" name="Oval 6064"/>
            <p:cNvSpPr>
              <a:spLocks noChangeArrowheads="1"/>
            </p:cNvSpPr>
            <p:nvPr/>
          </p:nvSpPr>
          <p:spPr>
            <a:xfrm>
              <a:off x="4791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3" name="Rectangle 6065"/>
            <p:cNvSpPr>
              <a:spLocks noChangeArrowheads="1"/>
            </p:cNvSpPr>
            <p:nvPr/>
          </p:nvSpPr>
          <p:spPr>
            <a:xfrm>
              <a:off x="4826" y="3176"/>
              <a:ext cx="260" cy="4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4" name="Text Box 6066"/>
            <p:cNvSpPr txBox="1">
              <a:spLocks noChangeArrowheads="1"/>
            </p:cNvSpPr>
            <p:nvPr/>
          </p:nvSpPr>
          <p:spPr>
            <a:xfrm>
              <a:off x="4477" y="2986"/>
              <a:ext cx="195" cy="25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lIns="63265" tIns="31634" rIns="63265" bIns="31634">
              <a:spAutoFit/>
            </a:bodyPr>
            <a:lstStyle/>
            <a:p>
              <a:pPr algn="ctr" defTabSz="633411">
                <a:defRPr lang="ko-KR" altLang="en-US"/>
              </a:pPr>
              <a:endParaRPr lang="ko-KR" altLang="ko-KR" sz="800">
                <a:solidFill>
                  <a:schemeClr val="bg1"/>
                </a:solidFill>
                <a:latin typeface="Times New Roman"/>
              </a:endParaRPr>
            </a:p>
          </p:txBody>
        </p:sp>
        <p:grpSp>
          <p:nvGrpSpPr>
            <p:cNvPr id="95" name="Group 6067"/>
            <p:cNvGrpSpPr/>
            <p:nvPr/>
          </p:nvGrpSpPr>
          <p:grpSpPr>
            <a:xfrm rot="1045147">
              <a:off x="4664" y="2979"/>
              <a:ext cx="143" cy="54"/>
              <a:chOff x="3584" y="3094"/>
              <a:chExt cx="81" cy="31"/>
            </a:xfrm>
          </p:grpSpPr>
          <p:sp>
            <p:nvSpPr>
              <p:cNvPr id="98" name="Freeform 6068"/>
              <p:cNvSpPr/>
              <p:nvPr/>
            </p:nvSpPr>
            <p:spPr>
              <a:xfrm>
                <a:off x="3584" y="3094"/>
                <a:ext cx="81" cy="31"/>
              </a:xfrm>
              <a:custGeom>
                <a:avLst/>
                <a:gdLst>
                  <a:gd name="T0" fmla="*/ 81 w 210"/>
                  <a:gd name="T1" fmla="*/ 19 h 80"/>
                  <a:gd name="T2" fmla="*/ 2 w 210"/>
                  <a:gd name="T3" fmla="*/ 0 h 80"/>
                  <a:gd name="T4" fmla="*/ 0 w 210"/>
                  <a:gd name="T5" fmla="*/ 7 h 80"/>
                  <a:gd name="T6" fmla="*/ 81 w 210"/>
                  <a:gd name="T7" fmla="*/ 31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"/>
                  <a:gd name="T13" fmla="*/ 0 h 80"/>
                  <a:gd name="T14" fmla="*/ 210 w 21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" h="80">
                    <a:moveTo>
                      <a:pt x="210" y="49"/>
                    </a:moveTo>
                    <a:lnTo>
                      <a:pt x="5" y="0"/>
                    </a:lnTo>
                    <a:lnTo>
                      <a:pt x="0" y="18"/>
                    </a:lnTo>
                    <a:lnTo>
                      <a:pt x="210" y="80"/>
                    </a:lnTo>
                  </a:path>
                </a:pathLst>
              </a:custGeom>
              <a:solidFill>
                <a:schemeClr val="folHlink"/>
              </a:solidFill>
              <a:ln w="6350" cmpd="sng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99" name="Oval 6069"/>
              <p:cNvSpPr>
                <a:spLocks noChangeArrowheads="1"/>
              </p:cNvSpPr>
              <p:nvPr/>
            </p:nvSpPr>
            <p:spPr>
              <a:xfrm>
                <a:off x="3660" y="3114"/>
                <a:ext cx="4" cy="5"/>
              </a:xfrm>
              <a:prstGeom prst="ellipse">
                <a:avLst/>
              </a:prstGeom>
              <a:solidFill>
                <a:schemeClr val="folHlink"/>
              </a:solidFill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00" name="Line 6070"/>
              <p:cNvSpPr>
                <a:spLocks noChangeShapeType="1"/>
              </p:cNvSpPr>
              <p:nvPr/>
            </p:nvSpPr>
            <p:spPr>
              <a:xfrm flipH="1">
                <a:off x="3608" y="3100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01" name="Line 6071"/>
              <p:cNvSpPr>
                <a:spLocks noChangeShapeType="1"/>
              </p:cNvSpPr>
              <p:nvPr/>
            </p:nvSpPr>
            <p:spPr>
              <a:xfrm flipH="1">
                <a:off x="3614" y="3102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96" name="AutoShape 6072"/>
            <p:cNvSpPr>
              <a:spLocks noChangeArrowheads="1"/>
            </p:cNvSpPr>
            <p:nvPr/>
          </p:nvSpPr>
          <p:spPr>
            <a:xfrm rot="10800000">
              <a:off x="4770" y="3018"/>
              <a:ext cx="56" cy="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00 w 21600"/>
                <a:gd name="T13" fmla="*/ 5322 h 21600"/>
                <a:gd name="T14" fmla="*/ 16200 w 21600"/>
                <a:gd name="T15" fmla="*/ 162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353" y="21600"/>
                  </a:lnTo>
                  <a:lnTo>
                    <a:pt x="1424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7" name="Oval 6073"/>
            <p:cNvSpPr>
              <a:spLocks noChangeArrowheads="1"/>
            </p:cNvSpPr>
            <p:nvPr/>
          </p:nvSpPr>
          <p:spPr>
            <a:xfrm>
              <a:off x="4793" y="3040"/>
              <a:ext cx="16" cy="16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rgbClr val="FFFF00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06" name="Group 6035"/>
          <p:cNvGrpSpPr/>
          <p:nvPr/>
        </p:nvGrpSpPr>
        <p:grpSpPr>
          <a:xfrm>
            <a:off x="6613488" y="3835957"/>
            <a:ext cx="488941" cy="272368"/>
            <a:chOff x="4388" y="2979"/>
            <a:chExt cx="744" cy="365"/>
          </a:xfrm>
        </p:grpSpPr>
        <p:sp>
          <p:nvSpPr>
            <p:cNvPr id="107" name="Line 6036"/>
            <p:cNvSpPr>
              <a:spLocks noChangeShapeType="1"/>
            </p:cNvSpPr>
            <p:nvPr/>
          </p:nvSpPr>
          <p:spPr>
            <a:xfrm flipV="1">
              <a:off x="4468" y="3070"/>
              <a:ext cx="0" cy="1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8" name="Rectangle 6037"/>
            <p:cNvSpPr>
              <a:spLocks noChangeArrowheads="1"/>
            </p:cNvSpPr>
            <p:nvPr/>
          </p:nvSpPr>
          <p:spPr>
            <a:xfrm>
              <a:off x="4538" y="3215"/>
              <a:ext cx="84" cy="8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80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109" name="Rectangle 6038"/>
            <p:cNvSpPr>
              <a:spLocks noChangeArrowheads="1"/>
            </p:cNvSpPr>
            <p:nvPr/>
          </p:nvSpPr>
          <p:spPr>
            <a:xfrm>
              <a:off x="4588" y="3089"/>
              <a:ext cx="509" cy="214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0" name="Rectangle 6039"/>
            <p:cNvSpPr>
              <a:spLocks noChangeArrowheads="1"/>
            </p:cNvSpPr>
            <p:nvPr/>
          </p:nvSpPr>
          <p:spPr>
            <a:xfrm>
              <a:off x="5061" y="3243"/>
              <a:ext cx="25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1" name="Freeform 6040"/>
            <p:cNvSpPr/>
            <p:nvPr/>
          </p:nvSpPr>
          <p:spPr>
            <a:xfrm>
              <a:off x="4489" y="3050"/>
              <a:ext cx="32" cy="39"/>
            </a:xfrm>
            <a:custGeom>
              <a:avLst/>
              <a:gdLst>
                <a:gd name="T0" fmla="*/ 0 w 35"/>
                <a:gd name="T1" fmla="*/ 38 h 34"/>
                <a:gd name="T2" fmla="*/ 7 w 35"/>
                <a:gd name="T3" fmla="*/ 0 h 34"/>
                <a:gd name="T4" fmla="*/ 27 w 35"/>
                <a:gd name="T5" fmla="*/ 0 h 34"/>
                <a:gd name="T6" fmla="*/ 32 w 35"/>
                <a:gd name="T7" fmla="*/ 39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6350" cmpd="sng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2" name="Freeform 6041"/>
            <p:cNvSpPr/>
            <p:nvPr/>
          </p:nvSpPr>
          <p:spPr>
            <a:xfrm>
              <a:off x="4413" y="3091"/>
              <a:ext cx="164" cy="210"/>
            </a:xfrm>
            <a:custGeom>
              <a:avLst/>
              <a:gdLst>
                <a:gd name="T0" fmla="*/ 37 w 174"/>
                <a:gd name="T1" fmla="*/ 0 h 183"/>
                <a:gd name="T2" fmla="*/ 0 w 174"/>
                <a:gd name="T3" fmla="*/ 115 h 183"/>
                <a:gd name="T4" fmla="*/ 0 w 174"/>
                <a:gd name="T5" fmla="*/ 210 h 183"/>
                <a:gd name="T6" fmla="*/ 164 w 174"/>
                <a:gd name="T7" fmla="*/ 210 h 183"/>
                <a:gd name="T8" fmla="*/ 164 w 174"/>
                <a:gd name="T9" fmla="*/ 0 h 183"/>
                <a:gd name="T10" fmla="*/ 37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6350" cmpd="sng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3" name="Freeform 6042"/>
            <p:cNvSpPr/>
            <p:nvPr/>
          </p:nvSpPr>
          <p:spPr>
            <a:xfrm>
              <a:off x="4455" y="3098"/>
              <a:ext cx="53" cy="10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114" name="Freeform 6043"/>
            <p:cNvSpPr/>
            <p:nvPr/>
          </p:nvSpPr>
          <p:spPr>
            <a:xfrm>
              <a:off x="4501" y="3091"/>
              <a:ext cx="23" cy="206"/>
            </a:xfrm>
            <a:custGeom>
              <a:avLst/>
              <a:gdLst>
                <a:gd name="T0" fmla="*/ 23 w 24"/>
                <a:gd name="T1" fmla="*/ 0 h 181"/>
                <a:gd name="T2" fmla="*/ 23 w 24"/>
                <a:gd name="T3" fmla="*/ 131 h 181"/>
                <a:gd name="T4" fmla="*/ 0 w 24"/>
                <a:gd name="T5" fmla="*/ 147 h 181"/>
                <a:gd name="T6" fmla="*/ 0 w 24"/>
                <a:gd name="T7" fmla="*/ 20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5" name="Rectangle 6044"/>
            <p:cNvSpPr>
              <a:spLocks noChangeArrowheads="1"/>
            </p:cNvSpPr>
            <p:nvPr/>
          </p:nvSpPr>
          <p:spPr>
            <a:xfrm>
              <a:off x="4388" y="3248"/>
              <a:ext cx="44" cy="54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80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solidFill>
                <a:schemeClr val="tx1"/>
              </a:solidFill>
              <a:miter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grpSp>
          <p:nvGrpSpPr>
            <p:cNvPr id="116" name="Group 6045"/>
            <p:cNvGrpSpPr/>
            <p:nvPr/>
          </p:nvGrpSpPr>
          <p:grpSpPr>
            <a:xfrm>
              <a:off x="4481" y="3250"/>
              <a:ext cx="76" cy="95"/>
              <a:chOff x="2915" y="3563"/>
              <a:chExt cx="43" cy="45"/>
            </a:xfrm>
          </p:grpSpPr>
          <p:sp>
            <p:nvSpPr>
              <p:cNvPr id="143" name="Oval 6046"/>
              <p:cNvSpPr>
                <a:spLocks noChangeArrowheads="1"/>
              </p:cNvSpPr>
              <p:nvPr/>
            </p:nvSpPr>
            <p:spPr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44" name="Oval 6047"/>
              <p:cNvSpPr>
                <a:spLocks noChangeArrowheads="1"/>
              </p:cNvSpPr>
              <p:nvPr/>
            </p:nvSpPr>
            <p:spPr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17" name="Freeform 6048"/>
            <p:cNvSpPr/>
            <p:nvPr/>
          </p:nvSpPr>
          <p:spPr>
            <a:xfrm>
              <a:off x="4413" y="3101"/>
              <a:ext cx="48" cy="9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118" name="Line 6049"/>
            <p:cNvSpPr>
              <a:spLocks noChangeShapeType="1"/>
            </p:cNvSpPr>
            <p:nvPr/>
          </p:nvSpPr>
          <p:spPr>
            <a:xfrm>
              <a:off x="4494" y="3213"/>
              <a:ext cx="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9" name="Freeform 6050"/>
            <p:cNvSpPr/>
            <p:nvPr/>
          </p:nvSpPr>
          <p:spPr>
            <a:xfrm>
              <a:off x="4525" y="3099"/>
              <a:ext cx="31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6350" cmpd="sng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120" name="Line 6051"/>
            <p:cNvSpPr>
              <a:spLocks noChangeShapeType="1"/>
            </p:cNvSpPr>
            <p:nvPr/>
          </p:nvSpPr>
          <p:spPr>
            <a:xfrm>
              <a:off x="4455" y="3200"/>
              <a:ext cx="0" cy="10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1" name="Rectangle 6052"/>
            <p:cNvSpPr>
              <a:spLocks noChangeArrowheads="1"/>
            </p:cNvSpPr>
            <p:nvPr/>
          </p:nvSpPr>
          <p:spPr>
            <a:xfrm>
              <a:off x="4577" y="3276"/>
              <a:ext cx="555" cy="25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2" name="Line 6053"/>
            <p:cNvSpPr>
              <a:spLocks noChangeShapeType="1"/>
            </p:cNvSpPr>
            <p:nvPr/>
          </p:nvSpPr>
          <p:spPr>
            <a:xfrm>
              <a:off x="4591" y="3160"/>
              <a:ext cx="5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123" name="Group 6054"/>
            <p:cNvGrpSpPr/>
            <p:nvPr/>
          </p:nvGrpSpPr>
          <p:grpSpPr>
            <a:xfrm>
              <a:off x="4858" y="3249"/>
              <a:ext cx="76" cy="95"/>
              <a:chOff x="2915" y="3563"/>
              <a:chExt cx="43" cy="45"/>
            </a:xfrm>
          </p:grpSpPr>
          <p:sp>
            <p:nvSpPr>
              <p:cNvPr id="141" name="Oval 6055"/>
              <p:cNvSpPr>
                <a:spLocks noChangeArrowheads="1"/>
              </p:cNvSpPr>
              <p:nvPr/>
            </p:nvSpPr>
            <p:spPr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42" name="Oval 6056"/>
              <p:cNvSpPr>
                <a:spLocks noChangeArrowheads="1"/>
              </p:cNvSpPr>
              <p:nvPr/>
            </p:nvSpPr>
            <p:spPr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24" name="Oval 6057"/>
            <p:cNvSpPr>
              <a:spLocks noChangeArrowheads="1"/>
            </p:cNvSpPr>
            <p:nvPr/>
          </p:nvSpPr>
          <p:spPr>
            <a:xfrm>
              <a:off x="4612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125" name="Oval 6058"/>
            <p:cNvSpPr>
              <a:spLocks noChangeArrowheads="1"/>
            </p:cNvSpPr>
            <p:nvPr/>
          </p:nvSpPr>
          <p:spPr>
            <a:xfrm>
              <a:off x="4625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6" name="Oval 6059"/>
            <p:cNvSpPr>
              <a:spLocks noChangeArrowheads="1"/>
            </p:cNvSpPr>
            <p:nvPr/>
          </p:nvSpPr>
          <p:spPr>
            <a:xfrm>
              <a:off x="4671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127" name="Oval 6060"/>
            <p:cNvSpPr>
              <a:spLocks noChangeArrowheads="1"/>
            </p:cNvSpPr>
            <p:nvPr/>
          </p:nvSpPr>
          <p:spPr>
            <a:xfrm>
              <a:off x="4683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8" name="Oval 6061"/>
            <p:cNvSpPr>
              <a:spLocks noChangeArrowheads="1"/>
            </p:cNvSpPr>
            <p:nvPr/>
          </p:nvSpPr>
          <p:spPr>
            <a:xfrm>
              <a:off x="4725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129" name="Oval 6062"/>
            <p:cNvSpPr>
              <a:spLocks noChangeArrowheads="1"/>
            </p:cNvSpPr>
            <p:nvPr/>
          </p:nvSpPr>
          <p:spPr>
            <a:xfrm>
              <a:off x="4738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0" name="Oval 6063"/>
            <p:cNvSpPr>
              <a:spLocks noChangeArrowheads="1"/>
            </p:cNvSpPr>
            <p:nvPr/>
          </p:nvSpPr>
          <p:spPr>
            <a:xfrm>
              <a:off x="4780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/>
              </a:pPr>
              <a:endParaRPr lang="ko-KR" altLang="en-US"/>
            </a:p>
          </p:txBody>
        </p:sp>
        <p:sp>
          <p:nvSpPr>
            <p:cNvPr id="131" name="Oval 6064"/>
            <p:cNvSpPr>
              <a:spLocks noChangeArrowheads="1"/>
            </p:cNvSpPr>
            <p:nvPr/>
          </p:nvSpPr>
          <p:spPr>
            <a:xfrm>
              <a:off x="4791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2" name="Rectangle 6065"/>
            <p:cNvSpPr>
              <a:spLocks noChangeArrowheads="1"/>
            </p:cNvSpPr>
            <p:nvPr/>
          </p:nvSpPr>
          <p:spPr>
            <a:xfrm>
              <a:off x="4826" y="3176"/>
              <a:ext cx="260" cy="4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3" name="Text Box 6066"/>
            <p:cNvSpPr txBox="1">
              <a:spLocks noChangeArrowheads="1"/>
            </p:cNvSpPr>
            <p:nvPr/>
          </p:nvSpPr>
          <p:spPr>
            <a:xfrm>
              <a:off x="4477" y="2986"/>
              <a:ext cx="195" cy="25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lIns="63265" tIns="31634" rIns="63265" bIns="31634">
              <a:spAutoFit/>
            </a:bodyPr>
            <a:lstStyle/>
            <a:p>
              <a:pPr algn="ctr" defTabSz="633411">
                <a:defRPr lang="ko-KR" altLang="en-US"/>
              </a:pPr>
              <a:endParaRPr lang="ko-KR" altLang="ko-KR" sz="800">
                <a:solidFill>
                  <a:schemeClr val="bg1"/>
                </a:solidFill>
                <a:latin typeface="Times New Roman"/>
              </a:endParaRPr>
            </a:p>
          </p:txBody>
        </p:sp>
        <p:grpSp>
          <p:nvGrpSpPr>
            <p:cNvPr id="134" name="Group 6067"/>
            <p:cNvGrpSpPr/>
            <p:nvPr/>
          </p:nvGrpSpPr>
          <p:grpSpPr>
            <a:xfrm rot="1045147">
              <a:off x="4664" y="2979"/>
              <a:ext cx="143" cy="54"/>
              <a:chOff x="3584" y="3094"/>
              <a:chExt cx="81" cy="31"/>
            </a:xfrm>
          </p:grpSpPr>
          <p:sp>
            <p:nvSpPr>
              <p:cNvPr id="137" name="Freeform 6068"/>
              <p:cNvSpPr/>
              <p:nvPr/>
            </p:nvSpPr>
            <p:spPr>
              <a:xfrm>
                <a:off x="3584" y="3094"/>
                <a:ext cx="81" cy="31"/>
              </a:xfrm>
              <a:custGeom>
                <a:avLst/>
                <a:gdLst>
                  <a:gd name="T0" fmla="*/ 81 w 210"/>
                  <a:gd name="T1" fmla="*/ 19 h 80"/>
                  <a:gd name="T2" fmla="*/ 2 w 210"/>
                  <a:gd name="T3" fmla="*/ 0 h 80"/>
                  <a:gd name="T4" fmla="*/ 0 w 210"/>
                  <a:gd name="T5" fmla="*/ 7 h 80"/>
                  <a:gd name="T6" fmla="*/ 81 w 210"/>
                  <a:gd name="T7" fmla="*/ 31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"/>
                  <a:gd name="T13" fmla="*/ 0 h 80"/>
                  <a:gd name="T14" fmla="*/ 210 w 21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" h="80">
                    <a:moveTo>
                      <a:pt x="210" y="49"/>
                    </a:moveTo>
                    <a:lnTo>
                      <a:pt x="5" y="0"/>
                    </a:lnTo>
                    <a:lnTo>
                      <a:pt x="0" y="18"/>
                    </a:lnTo>
                    <a:lnTo>
                      <a:pt x="210" y="80"/>
                    </a:lnTo>
                  </a:path>
                </a:pathLst>
              </a:custGeom>
              <a:solidFill>
                <a:schemeClr val="folHlink"/>
              </a:solidFill>
              <a:ln w="6350" cmpd="sng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38" name="Oval 6069"/>
              <p:cNvSpPr>
                <a:spLocks noChangeArrowheads="1"/>
              </p:cNvSpPr>
              <p:nvPr/>
            </p:nvSpPr>
            <p:spPr>
              <a:xfrm>
                <a:off x="3660" y="3114"/>
                <a:ext cx="4" cy="5"/>
              </a:xfrm>
              <a:prstGeom prst="ellipse">
                <a:avLst/>
              </a:prstGeom>
              <a:solidFill>
                <a:schemeClr val="folHlink"/>
              </a:solidFill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39" name="Line 6070"/>
              <p:cNvSpPr>
                <a:spLocks noChangeShapeType="1"/>
              </p:cNvSpPr>
              <p:nvPr/>
            </p:nvSpPr>
            <p:spPr>
              <a:xfrm flipH="1">
                <a:off x="3608" y="3100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40" name="Line 6071"/>
              <p:cNvSpPr>
                <a:spLocks noChangeShapeType="1"/>
              </p:cNvSpPr>
              <p:nvPr/>
            </p:nvSpPr>
            <p:spPr>
              <a:xfrm flipH="1">
                <a:off x="3614" y="3102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35" name="AutoShape 6072"/>
            <p:cNvSpPr>
              <a:spLocks noChangeArrowheads="1"/>
            </p:cNvSpPr>
            <p:nvPr/>
          </p:nvSpPr>
          <p:spPr>
            <a:xfrm rot="10800000">
              <a:off x="4770" y="3018"/>
              <a:ext cx="56" cy="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00 w 21600"/>
                <a:gd name="T13" fmla="*/ 5322 h 21600"/>
                <a:gd name="T14" fmla="*/ 16200 w 21600"/>
                <a:gd name="T15" fmla="*/ 162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353" y="21600"/>
                  </a:lnTo>
                  <a:lnTo>
                    <a:pt x="1424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6" name="Oval 6073"/>
            <p:cNvSpPr>
              <a:spLocks noChangeArrowheads="1"/>
            </p:cNvSpPr>
            <p:nvPr/>
          </p:nvSpPr>
          <p:spPr>
            <a:xfrm>
              <a:off x="4793" y="3040"/>
              <a:ext cx="16" cy="16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rgbClr val="FFFF00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2" name="자유형 11"/>
          <p:cNvSpPr/>
          <p:nvPr/>
        </p:nvSpPr>
        <p:spPr>
          <a:xfrm>
            <a:off x="2519879" y="3753293"/>
            <a:ext cx="340279" cy="297712"/>
          </a:xfrm>
          <a:custGeom>
            <a:avLst/>
            <a:gdLst>
              <a:gd name="connsiteX0" fmla="*/ 340279 w 340279"/>
              <a:gd name="connsiteY0" fmla="*/ 0 h 297712"/>
              <a:gd name="connsiteX1" fmla="*/ 74465 w 340279"/>
              <a:gd name="connsiteY1" fmla="*/ 21265 h 297712"/>
              <a:gd name="connsiteX2" fmla="*/ 255219 w 340279"/>
              <a:gd name="connsiteY2" fmla="*/ 85060 h 297712"/>
              <a:gd name="connsiteX3" fmla="*/ 37 w 340279"/>
              <a:gd name="connsiteY3" fmla="*/ 170121 h 297712"/>
              <a:gd name="connsiteX4" fmla="*/ 276484 w 340279"/>
              <a:gd name="connsiteY4" fmla="*/ 255181 h 297712"/>
              <a:gd name="connsiteX5" fmla="*/ 233954 w 340279"/>
              <a:gd name="connsiteY5" fmla="*/ 297712 h 29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0279" h="297712">
                <a:moveTo>
                  <a:pt x="340279" y="0"/>
                </a:moveTo>
                <a:cubicBezTo>
                  <a:pt x="214460" y="3544"/>
                  <a:pt x="88642" y="7088"/>
                  <a:pt x="74465" y="21265"/>
                </a:cubicBezTo>
                <a:cubicBezTo>
                  <a:pt x="60288" y="35442"/>
                  <a:pt x="267624" y="60251"/>
                  <a:pt x="255219" y="85060"/>
                </a:cubicBezTo>
                <a:cubicBezTo>
                  <a:pt x="242814" y="109869"/>
                  <a:pt x="-3507" y="141768"/>
                  <a:pt x="37" y="170121"/>
                </a:cubicBezTo>
                <a:cubicBezTo>
                  <a:pt x="3581" y="198474"/>
                  <a:pt x="237498" y="233916"/>
                  <a:pt x="276484" y="255181"/>
                </a:cubicBezTo>
                <a:cubicBezTo>
                  <a:pt x="315470" y="276446"/>
                  <a:pt x="274712" y="287079"/>
                  <a:pt x="233954" y="297712"/>
                </a:cubicBezTo>
              </a:path>
            </a:pathLst>
          </a:custGeom>
          <a:solidFill>
            <a:srgbClr val="FFFF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3306726" y="3784578"/>
            <a:ext cx="634522" cy="606669"/>
          </a:xfrm>
          <a:custGeom>
            <a:avLst/>
            <a:gdLst>
              <a:gd name="connsiteX0" fmla="*/ 0 w 634522"/>
              <a:gd name="connsiteY0" fmla="*/ 21878 h 606669"/>
              <a:gd name="connsiteX1" fmla="*/ 159488 w 634522"/>
              <a:gd name="connsiteY1" fmla="*/ 11245 h 606669"/>
              <a:gd name="connsiteX2" fmla="*/ 10632 w 634522"/>
              <a:gd name="connsiteY2" fmla="*/ 160101 h 606669"/>
              <a:gd name="connsiteX3" fmla="*/ 372139 w 634522"/>
              <a:gd name="connsiteY3" fmla="*/ 234529 h 606669"/>
              <a:gd name="connsiteX4" fmla="*/ 308344 w 634522"/>
              <a:gd name="connsiteY4" fmla="*/ 287692 h 606669"/>
              <a:gd name="connsiteX5" fmla="*/ 627321 w 634522"/>
              <a:gd name="connsiteY5" fmla="*/ 340855 h 606669"/>
              <a:gd name="connsiteX6" fmla="*/ 499730 w 634522"/>
              <a:gd name="connsiteY6" fmla="*/ 606669 h 60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522" h="606669">
                <a:moveTo>
                  <a:pt x="0" y="21878"/>
                </a:moveTo>
                <a:cubicBezTo>
                  <a:pt x="78858" y="5043"/>
                  <a:pt x="157716" y="-11792"/>
                  <a:pt x="159488" y="11245"/>
                </a:cubicBezTo>
                <a:cubicBezTo>
                  <a:pt x="161260" y="34282"/>
                  <a:pt x="-24810" y="122887"/>
                  <a:pt x="10632" y="160101"/>
                </a:cubicBezTo>
                <a:cubicBezTo>
                  <a:pt x="46074" y="197315"/>
                  <a:pt x="322520" y="213264"/>
                  <a:pt x="372139" y="234529"/>
                </a:cubicBezTo>
                <a:cubicBezTo>
                  <a:pt x="421758" y="255794"/>
                  <a:pt x="265814" y="269971"/>
                  <a:pt x="308344" y="287692"/>
                </a:cubicBezTo>
                <a:cubicBezTo>
                  <a:pt x="350874" y="305413"/>
                  <a:pt x="595423" y="287692"/>
                  <a:pt x="627321" y="340855"/>
                </a:cubicBezTo>
                <a:cubicBezTo>
                  <a:pt x="659219" y="394018"/>
                  <a:pt x="579474" y="500343"/>
                  <a:pt x="499730" y="606669"/>
                </a:cubicBezTo>
              </a:path>
            </a:pathLst>
          </a:custGeom>
          <a:noFill/>
          <a:ln w="28575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4406962" y="3923414"/>
            <a:ext cx="409693" cy="548781"/>
          </a:xfrm>
          <a:custGeom>
            <a:avLst/>
            <a:gdLst>
              <a:gd name="connsiteX0" fmla="*/ 182821 w 416843"/>
              <a:gd name="connsiteY0" fmla="*/ 0 h 510363"/>
              <a:gd name="connsiteX1" fmla="*/ 2067 w 416843"/>
              <a:gd name="connsiteY1" fmla="*/ 53163 h 510363"/>
              <a:gd name="connsiteX2" fmla="*/ 289146 w 416843"/>
              <a:gd name="connsiteY2" fmla="*/ 148856 h 510363"/>
              <a:gd name="connsiteX3" fmla="*/ 2067 w 416843"/>
              <a:gd name="connsiteY3" fmla="*/ 255181 h 510363"/>
              <a:gd name="connsiteX4" fmla="*/ 416737 w 416843"/>
              <a:gd name="connsiteY4" fmla="*/ 287079 h 510363"/>
              <a:gd name="connsiteX5" fmla="*/ 33965 w 416843"/>
              <a:gd name="connsiteY5" fmla="*/ 510363 h 510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843" h="510363">
                <a:moveTo>
                  <a:pt x="182821" y="0"/>
                </a:moveTo>
                <a:cubicBezTo>
                  <a:pt x="83583" y="14177"/>
                  <a:pt x="-15654" y="28354"/>
                  <a:pt x="2067" y="53163"/>
                </a:cubicBezTo>
                <a:cubicBezTo>
                  <a:pt x="19788" y="77972"/>
                  <a:pt x="289146" y="115186"/>
                  <a:pt x="289146" y="148856"/>
                </a:cubicBezTo>
                <a:cubicBezTo>
                  <a:pt x="289146" y="182526"/>
                  <a:pt x="-19198" y="232144"/>
                  <a:pt x="2067" y="255181"/>
                </a:cubicBezTo>
                <a:cubicBezTo>
                  <a:pt x="23332" y="278218"/>
                  <a:pt x="411421" y="244549"/>
                  <a:pt x="416737" y="287079"/>
                </a:cubicBezTo>
                <a:cubicBezTo>
                  <a:pt x="422053" y="329609"/>
                  <a:pt x="228009" y="419986"/>
                  <a:pt x="33965" y="510363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 22"/>
          <p:cNvSpPr/>
          <p:nvPr/>
        </p:nvSpPr>
        <p:spPr>
          <a:xfrm>
            <a:off x="5039778" y="3873596"/>
            <a:ext cx="351159" cy="177409"/>
          </a:xfrm>
          <a:custGeom>
            <a:avLst/>
            <a:gdLst>
              <a:gd name="connsiteX0" fmla="*/ 42585 w 351159"/>
              <a:gd name="connsiteY0" fmla="*/ 17920 h 177409"/>
              <a:gd name="connsiteX1" fmla="*/ 350929 w 351159"/>
              <a:gd name="connsiteY1" fmla="*/ 7288 h 177409"/>
              <a:gd name="connsiteX2" fmla="*/ 55 w 351159"/>
              <a:gd name="connsiteY2" fmla="*/ 113613 h 177409"/>
              <a:gd name="connsiteX3" fmla="*/ 329664 w 351159"/>
              <a:gd name="connsiteY3" fmla="*/ 177409 h 177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159" h="177409">
                <a:moveTo>
                  <a:pt x="42585" y="17920"/>
                </a:moveTo>
                <a:cubicBezTo>
                  <a:pt x="200301" y="4629"/>
                  <a:pt x="358017" y="-8661"/>
                  <a:pt x="350929" y="7288"/>
                </a:cubicBezTo>
                <a:cubicBezTo>
                  <a:pt x="343841" y="23237"/>
                  <a:pt x="3599" y="85260"/>
                  <a:pt x="55" y="113613"/>
                </a:cubicBezTo>
                <a:cubicBezTo>
                  <a:pt x="-3489" y="141966"/>
                  <a:pt x="163087" y="159687"/>
                  <a:pt x="329664" y="177409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5528930" y="3955312"/>
            <a:ext cx="1105786" cy="258008"/>
          </a:xfrm>
          <a:custGeom>
            <a:avLst/>
            <a:gdLst>
              <a:gd name="connsiteX0" fmla="*/ 1105786 w 1105786"/>
              <a:gd name="connsiteY0" fmla="*/ 0 h 258008"/>
              <a:gd name="connsiteX1" fmla="*/ 595423 w 1105786"/>
              <a:gd name="connsiteY1" fmla="*/ 31897 h 258008"/>
              <a:gd name="connsiteX2" fmla="*/ 808075 w 1105786"/>
              <a:gd name="connsiteY2" fmla="*/ 127590 h 258008"/>
              <a:gd name="connsiteX3" fmla="*/ 329610 w 1105786"/>
              <a:gd name="connsiteY3" fmla="*/ 159488 h 258008"/>
              <a:gd name="connsiteX4" fmla="*/ 489098 w 1105786"/>
              <a:gd name="connsiteY4" fmla="*/ 255181 h 258008"/>
              <a:gd name="connsiteX5" fmla="*/ 0 w 1105786"/>
              <a:gd name="connsiteY5" fmla="*/ 223283 h 25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5786" h="258008">
                <a:moveTo>
                  <a:pt x="1105786" y="0"/>
                </a:moveTo>
                <a:cubicBezTo>
                  <a:pt x="875413" y="5316"/>
                  <a:pt x="645041" y="10632"/>
                  <a:pt x="595423" y="31897"/>
                </a:cubicBezTo>
                <a:cubicBezTo>
                  <a:pt x="545805" y="53162"/>
                  <a:pt x="852377" y="106325"/>
                  <a:pt x="808075" y="127590"/>
                </a:cubicBezTo>
                <a:cubicBezTo>
                  <a:pt x="763773" y="148855"/>
                  <a:pt x="382773" y="138223"/>
                  <a:pt x="329610" y="159488"/>
                </a:cubicBezTo>
                <a:cubicBezTo>
                  <a:pt x="276447" y="180753"/>
                  <a:pt x="544033" y="244549"/>
                  <a:pt x="489098" y="255181"/>
                </a:cubicBezTo>
                <a:cubicBezTo>
                  <a:pt x="434163" y="265813"/>
                  <a:pt x="217081" y="244548"/>
                  <a:pt x="0" y="223283"/>
                </a:cubicBezTo>
              </a:path>
            </a:pathLst>
          </a:custGeom>
          <a:noFill/>
          <a:ln w="28575">
            <a:solidFill>
              <a:srgbClr val="0033C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>
            <a:off x="7638426" y="3988264"/>
            <a:ext cx="465898" cy="477410"/>
          </a:xfrm>
          <a:custGeom>
            <a:avLst/>
            <a:gdLst>
              <a:gd name="connsiteX0" fmla="*/ 0 w 991143"/>
              <a:gd name="connsiteY0" fmla="*/ 0 h 425302"/>
              <a:gd name="connsiteX1" fmla="*/ 818707 w 991143"/>
              <a:gd name="connsiteY1" fmla="*/ 63795 h 425302"/>
              <a:gd name="connsiteX2" fmla="*/ 584791 w 991143"/>
              <a:gd name="connsiteY2" fmla="*/ 170121 h 425302"/>
              <a:gd name="connsiteX3" fmla="*/ 988828 w 991143"/>
              <a:gd name="connsiteY3" fmla="*/ 212651 h 425302"/>
              <a:gd name="connsiteX4" fmla="*/ 754912 w 991143"/>
              <a:gd name="connsiteY4" fmla="*/ 350875 h 425302"/>
              <a:gd name="connsiteX5" fmla="*/ 861238 w 991143"/>
              <a:gd name="connsiteY5" fmla="*/ 425302 h 42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1143" h="425302">
                <a:moveTo>
                  <a:pt x="0" y="0"/>
                </a:moveTo>
                <a:cubicBezTo>
                  <a:pt x="360621" y="17721"/>
                  <a:pt x="721242" y="35442"/>
                  <a:pt x="818707" y="63795"/>
                </a:cubicBezTo>
                <a:cubicBezTo>
                  <a:pt x="916172" y="92148"/>
                  <a:pt x="556437" y="145312"/>
                  <a:pt x="584791" y="170121"/>
                </a:cubicBezTo>
                <a:cubicBezTo>
                  <a:pt x="613145" y="194930"/>
                  <a:pt x="960475" y="182525"/>
                  <a:pt x="988828" y="212651"/>
                </a:cubicBezTo>
                <a:cubicBezTo>
                  <a:pt x="1017181" y="242777"/>
                  <a:pt x="776177" y="315433"/>
                  <a:pt x="754912" y="350875"/>
                </a:cubicBezTo>
                <a:cubicBezTo>
                  <a:pt x="733647" y="386317"/>
                  <a:pt x="797442" y="405809"/>
                  <a:pt x="861238" y="425302"/>
                </a:cubicBezTo>
              </a:path>
            </a:pathLst>
          </a:custGeom>
          <a:noFill/>
          <a:ln w="28575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AutoShape 6074"/>
          <p:cNvSpPr>
            <a:spLocks noChangeArrowheads="1"/>
          </p:cNvSpPr>
          <p:nvPr/>
        </p:nvSpPr>
        <p:spPr>
          <a:xfrm flipH="1">
            <a:off x="4357506" y="3286533"/>
            <a:ext cx="794701" cy="197127"/>
          </a:xfrm>
          <a:prstGeom prst="roundRect">
            <a:avLst>
              <a:gd name="adj" fmla="val 38542"/>
            </a:avLst>
          </a:prstGeom>
          <a:solidFill>
            <a:srgbClr val="77FFDB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>
              <a:defRPr lang="ko-KR" altLang="en-US"/>
            </a:pPr>
            <a:r>
              <a:rPr lang="ko-KR" altLang="en-US" sz="1000">
                <a:latin typeface="HY견고딕"/>
                <a:ea typeface="HY견고딕"/>
              </a:rPr>
              <a:t>현장대응단</a:t>
            </a:r>
          </a:p>
        </p:txBody>
      </p:sp>
      <p:sp>
        <p:nvSpPr>
          <p:cNvPr id="154" name="AutoShape 6074"/>
          <p:cNvSpPr>
            <a:spLocks noChangeArrowheads="1"/>
          </p:cNvSpPr>
          <p:nvPr/>
        </p:nvSpPr>
        <p:spPr>
          <a:xfrm flipH="1">
            <a:off x="2916965" y="3286533"/>
            <a:ext cx="1024282" cy="197127"/>
          </a:xfrm>
          <a:prstGeom prst="roundRect">
            <a:avLst>
              <a:gd name="adj" fmla="val 38542"/>
            </a:avLst>
          </a:prstGeom>
          <a:solidFill>
            <a:srgbClr val="77FFDB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>
              <a:defRPr lang="ko-KR" altLang="en-US"/>
            </a:pPr>
            <a:r>
              <a:rPr lang="ko-KR" altLang="en-US" sz="1000" dirty="0" err="1" smtClean="0">
                <a:latin typeface="HY견고딕"/>
                <a:ea typeface="HY견고딕"/>
              </a:rPr>
              <a:t>전농대</a:t>
            </a:r>
            <a:r>
              <a:rPr lang="en-US" altLang="ko-KR" sz="1000" dirty="0" smtClean="0">
                <a:latin typeface="HY견고딕"/>
                <a:ea typeface="HY견고딕"/>
              </a:rPr>
              <a:t>(3</a:t>
            </a:r>
            <a:r>
              <a:rPr lang="ko-KR" altLang="en-US" sz="1000" dirty="0" err="1" smtClean="0">
                <a:latin typeface="HY견고딕"/>
                <a:ea typeface="HY견고딕"/>
              </a:rPr>
              <a:t>착대</a:t>
            </a:r>
            <a:r>
              <a:rPr lang="en-US" altLang="ko-KR" sz="1000" dirty="0" smtClean="0">
                <a:latin typeface="HY견고딕"/>
                <a:ea typeface="HY견고딕"/>
              </a:rPr>
              <a:t>)</a:t>
            </a:r>
            <a:endParaRPr lang="ko-KR" altLang="en-US" sz="1000" dirty="0">
              <a:latin typeface="HY견고딕"/>
              <a:ea typeface="HY견고딕"/>
            </a:endParaRPr>
          </a:p>
        </p:txBody>
      </p:sp>
      <p:sp>
        <p:nvSpPr>
          <p:cNvPr id="155" name="AutoShape 6074"/>
          <p:cNvSpPr>
            <a:spLocks noChangeArrowheads="1"/>
          </p:cNvSpPr>
          <p:nvPr/>
        </p:nvSpPr>
        <p:spPr>
          <a:xfrm flipH="1">
            <a:off x="6731991" y="3521567"/>
            <a:ext cx="1292956" cy="234533"/>
          </a:xfrm>
          <a:prstGeom prst="roundRect">
            <a:avLst>
              <a:gd name="adj" fmla="val 38542"/>
            </a:avLst>
          </a:prstGeom>
          <a:solidFill>
            <a:srgbClr val="77FFDB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>
              <a:defRPr lang="ko-KR" altLang="en-US"/>
            </a:pPr>
            <a:r>
              <a:rPr lang="ko-KR" altLang="en-US" sz="1000" dirty="0" smtClean="0">
                <a:latin typeface="HY견고딕"/>
                <a:ea typeface="HY견고딕"/>
              </a:rPr>
              <a:t>중랑 </a:t>
            </a:r>
            <a:r>
              <a:rPr lang="ko-KR" altLang="en-US" sz="1000" dirty="0" err="1" smtClean="0">
                <a:latin typeface="HY견고딕"/>
                <a:ea typeface="HY견고딕"/>
              </a:rPr>
              <a:t>면목대</a:t>
            </a:r>
            <a:r>
              <a:rPr lang="en-US" altLang="ko-KR" sz="1000" dirty="0" smtClean="0">
                <a:latin typeface="HY견고딕"/>
                <a:ea typeface="HY견고딕"/>
              </a:rPr>
              <a:t>(2</a:t>
            </a:r>
            <a:r>
              <a:rPr lang="ko-KR" altLang="en-US" sz="1000" dirty="0" err="1" smtClean="0">
                <a:latin typeface="HY견고딕"/>
                <a:ea typeface="HY견고딕"/>
              </a:rPr>
              <a:t>착대</a:t>
            </a:r>
            <a:r>
              <a:rPr lang="en-US" altLang="ko-KR" sz="1000" dirty="0" smtClean="0">
                <a:latin typeface="HY견고딕"/>
                <a:ea typeface="HY견고딕"/>
              </a:rPr>
              <a:t>)</a:t>
            </a:r>
            <a:endParaRPr lang="ko-KR" altLang="en-US" sz="1000" dirty="0">
              <a:latin typeface="HY견고딕"/>
              <a:ea typeface="HY견고딕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357506" y="3574641"/>
            <a:ext cx="864324" cy="2088783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" name="직사각형 5"/>
          <p:cNvSpPr txBox="1"/>
          <p:nvPr/>
        </p:nvSpPr>
        <p:spPr>
          <a:xfrm>
            <a:off x="2844939" y="5663424"/>
            <a:ext cx="115243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b="1" dirty="0">
                <a:ln>
                  <a:solidFill>
                    <a:srgbClr val="FF0000"/>
                  </a:solidFill>
                </a:ln>
                <a:latin typeface="+mn-lt"/>
                <a:ea typeface="+mn-ea"/>
                <a:cs typeface="+mn-cs"/>
              </a:rPr>
              <a:t>1,2,3/4,5</a:t>
            </a:r>
            <a:r>
              <a:rPr kumimoji="0" lang="ko-KR" altLang="en-US" b="1" dirty="0">
                <a:ln>
                  <a:solidFill>
                    <a:srgbClr val="FF0000"/>
                  </a:solidFill>
                </a:ln>
                <a:latin typeface="+mn-lt"/>
                <a:ea typeface="+mn-ea"/>
                <a:cs typeface="+mn-cs"/>
              </a:rPr>
              <a:t>라인</a:t>
            </a:r>
          </a:p>
        </p:txBody>
      </p:sp>
      <p:grpSp>
        <p:nvGrpSpPr>
          <p:cNvPr id="156" name="Group 157"/>
          <p:cNvGrpSpPr/>
          <p:nvPr/>
        </p:nvGrpSpPr>
        <p:grpSpPr>
          <a:xfrm>
            <a:off x="7692466" y="4213320"/>
            <a:ext cx="623057" cy="557154"/>
            <a:chOff x="240" y="-96"/>
            <a:chExt cx="480" cy="384"/>
          </a:xfrm>
        </p:grpSpPr>
        <p:grpSp>
          <p:nvGrpSpPr>
            <p:cNvPr id="157" name="Group 158"/>
            <p:cNvGrpSpPr/>
            <p:nvPr/>
          </p:nvGrpSpPr>
          <p:grpSpPr>
            <a:xfrm>
              <a:off x="383" y="-96"/>
              <a:ext cx="144" cy="240"/>
              <a:chOff x="1872" y="2208"/>
              <a:chExt cx="672" cy="1296"/>
            </a:xfrm>
          </p:grpSpPr>
          <p:sp>
            <p:nvSpPr>
              <p:cNvPr id="159" name="Rectangle 159"/>
              <p:cNvSpPr>
                <a:spLocks noChangeArrowheads="1"/>
              </p:cNvSpPr>
              <p:nvPr/>
            </p:nvSpPr>
            <p:spPr>
              <a:xfrm>
                <a:off x="2160" y="2208"/>
                <a:ext cx="96" cy="192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160" name="AutoShape 160"/>
              <p:cNvSpPr>
                <a:spLocks noChangeArrowheads="1"/>
              </p:cNvSpPr>
              <p:nvPr/>
            </p:nvSpPr>
            <p:spPr>
              <a:xfrm rot="16200000">
                <a:off x="2064" y="2304"/>
                <a:ext cx="288" cy="384"/>
              </a:xfrm>
              <a:prstGeom prst="flowChartDelay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161" name="Rectangle 161"/>
              <p:cNvSpPr>
                <a:spLocks noChangeArrowheads="1"/>
              </p:cNvSpPr>
              <p:nvPr/>
            </p:nvSpPr>
            <p:spPr>
              <a:xfrm>
                <a:off x="1872" y="2640"/>
                <a:ext cx="672" cy="240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162" name="Rectangle 162"/>
              <p:cNvSpPr>
                <a:spLocks noChangeArrowheads="1"/>
              </p:cNvSpPr>
              <p:nvPr/>
            </p:nvSpPr>
            <p:spPr>
              <a:xfrm>
                <a:off x="2016" y="2880"/>
                <a:ext cx="384" cy="528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163" name="Rectangle 163"/>
              <p:cNvSpPr>
                <a:spLocks noChangeArrowheads="1"/>
              </p:cNvSpPr>
              <p:nvPr/>
            </p:nvSpPr>
            <p:spPr>
              <a:xfrm>
                <a:off x="1920" y="3408"/>
                <a:ext cx="576" cy="9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58" name="Rectangle 164"/>
            <p:cNvSpPr>
              <a:spLocks noChangeArrowheads="1"/>
            </p:cNvSpPr>
            <p:nvPr/>
          </p:nvSpPr>
          <p:spPr>
            <a:xfrm>
              <a:off x="240" y="95"/>
              <a:ext cx="480" cy="192"/>
            </a:xfrm>
            <a:prstGeom prst="rect">
              <a:avLst/>
            </a:prstGeom>
            <a:noFill/>
            <a:ln w="12700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en-US" altLang="ko-KR" sz="1200" b="1" dirty="0" smtClean="0">
                  <a:latin typeface="돋움체"/>
                  <a:ea typeface="돋움체"/>
                </a:rPr>
                <a:t>(</a:t>
              </a:r>
              <a:r>
                <a:rPr lang="ko-KR" altLang="en-US" sz="1200" b="1" dirty="0" smtClean="0">
                  <a:latin typeface="돋움체"/>
                  <a:ea typeface="돋움체"/>
                </a:rPr>
                <a:t>지상22</a:t>
              </a:r>
              <a:r>
                <a:rPr lang="en-US" altLang="ko-KR" sz="1200" b="1" dirty="0" smtClean="0">
                  <a:latin typeface="돋움체"/>
                  <a:ea typeface="돋움체"/>
                </a:rPr>
                <a:t>43)</a:t>
              </a:r>
              <a:endParaRPr lang="en-US" altLang="ko-KR" sz="1200" b="1" dirty="0">
                <a:latin typeface="돋움체"/>
                <a:ea typeface="돋움체"/>
              </a:endParaRPr>
            </a:p>
          </p:txBody>
        </p:sp>
      </p:grpSp>
      <p:pic>
        <p:nvPicPr>
          <p:cNvPr id="164" name="Picture 412" descr="탱크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DFFFB"/>
              </a:clrFrom>
              <a:clrTo>
                <a:srgbClr val="FDFFFB">
                  <a:alpha val="0"/>
                </a:srgbClr>
              </a:clrTo>
            </a:clrChange>
          </a:blip>
          <a:srcRect l="2490" t="6950" r="1990" b="3880"/>
          <a:stretch>
            <a:fillRect/>
          </a:stretch>
        </p:blipFill>
        <p:spPr>
          <a:xfrm flipH="1">
            <a:off x="7156571" y="3812811"/>
            <a:ext cx="503189" cy="20868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65" name="Picture 412" descr="탱크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DFFFB"/>
              </a:clrFrom>
              <a:clrTo>
                <a:srgbClr val="FDFFFB">
                  <a:alpha val="0"/>
                </a:srgbClr>
              </a:clrTo>
            </a:clrChange>
          </a:blip>
          <a:srcRect l="2490" t="6950" r="1990" b="3880"/>
          <a:stretch>
            <a:fillRect/>
          </a:stretch>
        </p:blipFill>
        <p:spPr>
          <a:xfrm flipH="1">
            <a:off x="4933722" y="3582037"/>
            <a:ext cx="503189" cy="20868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66" name="Picture 412" descr="탱크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DFFFB"/>
              </a:clrFrom>
              <a:clrTo>
                <a:srgbClr val="FDFFFB">
                  <a:alpha val="0"/>
                </a:srgbClr>
              </a:clrTo>
            </a:clrChange>
          </a:blip>
          <a:srcRect l="2490" t="6950" r="1990" b="3880"/>
          <a:stretch>
            <a:fillRect/>
          </a:stretch>
        </p:blipFill>
        <p:spPr>
          <a:xfrm flipH="1">
            <a:off x="2269723" y="3574641"/>
            <a:ext cx="503189" cy="20868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67" name="_x55256480" descr="EMB00001f5858a3"/>
          <p:cNvPicPr>
            <a:picLocks noChangeAspect="1" noChangeArrowheads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3415090" y="4451957"/>
            <a:ext cx="391377" cy="430838"/>
          </a:xfrm>
          <a:prstGeom prst="rect">
            <a:avLst/>
          </a:prstGeom>
          <a:noFill/>
        </p:spPr>
      </p:pic>
      <p:pic>
        <p:nvPicPr>
          <p:cNvPr id="168" name="_x140406376" descr="EMB00001f5858a2"/>
          <p:cNvPicPr>
            <a:picLocks noChangeAspect="1" noChangeArrowheads="1"/>
          </p:cNvPicPr>
          <p:nvPr/>
        </p:nvPicPr>
        <p:blipFill rotWithShape="1">
          <a:blip r:embed="rId7" cstate="print"/>
          <a:srcRect/>
          <a:stretch>
            <a:fillRect/>
          </a:stretch>
        </p:blipFill>
        <p:spPr>
          <a:xfrm>
            <a:off x="3733554" y="4256671"/>
            <a:ext cx="432048" cy="344513"/>
          </a:xfrm>
          <a:prstGeom prst="rect">
            <a:avLst/>
          </a:prstGeom>
          <a:noFill/>
        </p:spPr>
      </p:pic>
      <p:grpSp>
        <p:nvGrpSpPr>
          <p:cNvPr id="177" name="Group 157"/>
          <p:cNvGrpSpPr/>
          <p:nvPr/>
        </p:nvGrpSpPr>
        <p:grpSpPr>
          <a:xfrm>
            <a:off x="1789225" y="4094147"/>
            <a:ext cx="769902" cy="273002"/>
            <a:chOff x="-109" y="-96"/>
            <a:chExt cx="636" cy="298"/>
          </a:xfrm>
        </p:grpSpPr>
        <p:grpSp>
          <p:nvGrpSpPr>
            <p:cNvPr id="178" name="Group 158"/>
            <p:cNvGrpSpPr/>
            <p:nvPr/>
          </p:nvGrpSpPr>
          <p:grpSpPr>
            <a:xfrm>
              <a:off x="383" y="-96"/>
              <a:ext cx="144" cy="240"/>
              <a:chOff x="1872" y="2208"/>
              <a:chExt cx="672" cy="1296"/>
            </a:xfrm>
          </p:grpSpPr>
          <p:sp>
            <p:nvSpPr>
              <p:cNvPr id="180" name="Rectangle 159"/>
              <p:cNvSpPr>
                <a:spLocks noChangeArrowheads="1"/>
              </p:cNvSpPr>
              <p:nvPr/>
            </p:nvSpPr>
            <p:spPr>
              <a:xfrm>
                <a:off x="2160" y="2208"/>
                <a:ext cx="96" cy="192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181" name="AutoShape 160"/>
              <p:cNvSpPr>
                <a:spLocks noChangeArrowheads="1"/>
              </p:cNvSpPr>
              <p:nvPr/>
            </p:nvSpPr>
            <p:spPr>
              <a:xfrm rot="16200000">
                <a:off x="2064" y="2304"/>
                <a:ext cx="288" cy="384"/>
              </a:xfrm>
              <a:prstGeom prst="flowChartDelay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182" name="Rectangle 161"/>
              <p:cNvSpPr>
                <a:spLocks noChangeArrowheads="1"/>
              </p:cNvSpPr>
              <p:nvPr/>
            </p:nvSpPr>
            <p:spPr>
              <a:xfrm>
                <a:off x="1872" y="2640"/>
                <a:ext cx="672" cy="240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183" name="Rectangle 162"/>
              <p:cNvSpPr>
                <a:spLocks noChangeArrowheads="1"/>
              </p:cNvSpPr>
              <p:nvPr/>
            </p:nvSpPr>
            <p:spPr>
              <a:xfrm>
                <a:off x="2016" y="2880"/>
                <a:ext cx="384" cy="528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184" name="Rectangle 163"/>
              <p:cNvSpPr>
                <a:spLocks noChangeArrowheads="1"/>
              </p:cNvSpPr>
              <p:nvPr/>
            </p:nvSpPr>
            <p:spPr>
              <a:xfrm>
                <a:off x="1920" y="3408"/>
                <a:ext cx="576" cy="9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79" name="Rectangle 164"/>
            <p:cNvSpPr>
              <a:spLocks noChangeArrowheads="1"/>
            </p:cNvSpPr>
            <p:nvPr/>
          </p:nvSpPr>
          <p:spPr>
            <a:xfrm>
              <a:off x="-109" y="10"/>
              <a:ext cx="480" cy="192"/>
            </a:xfrm>
            <a:prstGeom prst="rect">
              <a:avLst/>
            </a:prstGeom>
            <a:noFill/>
            <a:ln w="12700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en-US" altLang="ko-KR" sz="1000" b="1" dirty="0" smtClean="0">
                  <a:latin typeface="돋움체"/>
                  <a:ea typeface="돋움체"/>
                </a:rPr>
                <a:t>(</a:t>
              </a:r>
              <a:r>
                <a:rPr lang="ko-KR" altLang="en-US" sz="1000" b="1" dirty="0" smtClean="0">
                  <a:latin typeface="돋움체"/>
                  <a:ea typeface="돋움체"/>
                </a:rPr>
                <a:t>사설</a:t>
              </a:r>
              <a:r>
                <a:rPr lang="en-US" altLang="ko-KR" sz="1000" b="1" dirty="0" smtClean="0">
                  <a:latin typeface="돋움체"/>
                  <a:ea typeface="돋움체"/>
                </a:rPr>
                <a:t>16)</a:t>
              </a:r>
              <a:endParaRPr lang="en-US" altLang="ko-KR" sz="1000" b="1" dirty="0">
                <a:latin typeface="돋움체"/>
                <a:ea typeface="돋움체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2628858" y="3574641"/>
            <a:ext cx="1656621" cy="2088783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pic>
        <p:nvPicPr>
          <p:cNvPr id="185" name="_x55256480" descr="EMB00001f5858a3"/>
          <p:cNvPicPr>
            <a:picLocks noChangeAspect="1" noChangeArrowheads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 flipH="1">
            <a:off x="4459933" y="4354311"/>
            <a:ext cx="378092" cy="423523"/>
          </a:xfrm>
          <a:prstGeom prst="rect">
            <a:avLst/>
          </a:prstGeom>
          <a:noFill/>
        </p:spPr>
      </p:pic>
      <p:pic>
        <p:nvPicPr>
          <p:cNvPr id="186" name="_x55256480" descr="EMB00001f5858a3"/>
          <p:cNvPicPr>
            <a:picLocks noChangeAspect="1" noChangeArrowheads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 flipH="1">
            <a:off x="5293857" y="4006803"/>
            <a:ext cx="378092" cy="423523"/>
          </a:xfrm>
          <a:prstGeom prst="rect">
            <a:avLst/>
          </a:prstGeom>
          <a:noFill/>
        </p:spPr>
      </p:pic>
      <p:grpSp>
        <p:nvGrpSpPr>
          <p:cNvPr id="205" name="Group 157"/>
          <p:cNvGrpSpPr/>
          <p:nvPr/>
        </p:nvGrpSpPr>
        <p:grpSpPr>
          <a:xfrm>
            <a:off x="5315465" y="3675545"/>
            <a:ext cx="687959" cy="396102"/>
            <a:chOff x="383" y="-96"/>
            <a:chExt cx="530" cy="273"/>
          </a:xfrm>
        </p:grpSpPr>
        <p:grpSp>
          <p:nvGrpSpPr>
            <p:cNvPr id="206" name="Group 158"/>
            <p:cNvGrpSpPr/>
            <p:nvPr/>
          </p:nvGrpSpPr>
          <p:grpSpPr>
            <a:xfrm>
              <a:off x="383" y="-96"/>
              <a:ext cx="144" cy="240"/>
              <a:chOff x="1872" y="2208"/>
              <a:chExt cx="672" cy="1296"/>
            </a:xfrm>
          </p:grpSpPr>
          <p:sp>
            <p:nvSpPr>
              <p:cNvPr id="208" name="Rectangle 159"/>
              <p:cNvSpPr>
                <a:spLocks noChangeArrowheads="1"/>
              </p:cNvSpPr>
              <p:nvPr/>
            </p:nvSpPr>
            <p:spPr>
              <a:xfrm>
                <a:off x="2160" y="2208"/>
                <a:ext cx="96" cy="192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09" name="AutoShape 160"/>
              <p:cNvSpPr>
                <a:spLocks noChangeArrowheads="1"/>
              </p:cNvSpPr>
              <p:nvPr/>
            </p:nvSpPr>
            <p:spPr>
              <a:xfrm rot="16200000">
                <a:off x="2064" y="2304"/>
                <a:ext cx="288" cy="384"/>
              </a:xfrm>
              <a:prstGeom prst="flowChartDelay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0" name="Rectangle 161"/>
              <p:cNvSpPr>
                <a:spLocks noChangeArrowheads="1"/>
              </p:cNvSpPr>
              <p:nvPr/>
            </p:nvSpPr>
            <p:spPr>
              <a:xfrm>
                <a:off x="1872" y="2640"/>
                <a:ext cx="672" cy="240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1" name="Rectangle 162"/>
              <p:cNvSpPr>
                <a:spLocks noChangeArrowheads="1"/>
              </p:cNvSpPr>
              <p:nvPr/>
            </p:nvSpPr>
            <p:spPr>
              <a:xfrm>
                <a:off x="2016" y="2880"/>
                <a:ext cx="384" cy="528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2" name="Rectangle 163"/>
              <p:cNvSpPr>
                <a:spLocks noChangeArrowheads="1"/>
              </p:cNvSpPr>
              <p:nvPr/>
            </p:nvSpPr>
            <p:spPr>
              <a:xfrm>
                <a:off x="1920" y="3408"/>
                <a:ext cx="576" cy="9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207" name="Rectangle 164"/>
            <p:cNvSpPr>
              <a:spLocks noChangeArrowheads="1"/>
            </p:cNvSpPr>
            <p:nvPr/>
          </p:nvSpPr>
          <p:spPr>
            <a:xfrm>
              <a:off x="433" y="-15"/>
              <a:ext cx="480" cy="192"/>
            </a:xfrm>
            <a:prstGeom prst="rect">
              <a:avLst/>
            </a:prstGeom>
            <a:noFill/>
            <a:ln w="12700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en-US" altLang="ko-KR" sz="1200" b="1" dirty="0" smtClean="0">
                  <a:latin typeface="돋움체"/>
                  <a:ea typeface="돋움체"/>
                </a:rPr>
                <a:t>(</a:t>
              </a:r>
              <a:r>
                <a:rPr lang="ko-KR" altLang="en-US" sz="1200" b="1" dirty="0" smtClean="0">
                  <a:latin typeface="돋움체"/>
                  <a:ea typeface="돋움체"/>
                </a:rPr>
                <a:t>지하</a:t>
              </a:r>
              <a:r>
                <a:rPr lang="en-US" altLang="ko-KR" sz="1200" b="1" dirty="0" smtClean="0">
                  <a:latin typeface="돋움체"/>
                  <a:ea typeface="돋움체"/>
                </a:rPr>
                <a:t>1255)</a:t>
              </a:r>
              <a:endParaRPr lang="en-US" altLang="ko-KR" sz="1200" b="1" dirty="0">
                <a:latin typeface="돋움체"/>
                <a:ea typeface="돋움체"/>
              </a:endParaRPr>
            </a:p>
          </p:txBody>
        </p:sp>
      </p:grpSp>
      <p:grpSp>
        <p:nvGrpSpPr>
          <p:cNvPr id="213" name="Group 157"/>
          <p:cNvGrpSpPr/>
          <p:nvPr/>
        </p:nvGrpSpPr>
        <p:grpSpPr>
          <a:xfrm>
            <a:off x="2733196" y="4697578"/>
            <a:ext cx="687959" cy="357353"/>
            <a:chOff x="383" y="-96"/>
            <a:chExt cx="530" cy="323"/>
          </a:xfrm>
        </p:grpSpPr>
        <p:grpSp>
          <p:nvGrpSpPr>
            <p:cNvPr id="214" name="Group 158"/>
            <p:cNvGrpSpPr/>
            <p:nvPr/>
          </p:nvGrpSpPr>
          <p:grpSpPr>
            <a:xfrm>
              <a:off x="383" y="-96"/>
              <a:ext cx="144" cy="240"/>
              <a:chOff x="1872" y="2208"/>
              <a:chExt cx="672" cy="1296"/>
            </a:xfrm>
          </p:grpSpPr>
          <p:sp>
            <p:nvSpPr>
              <p:cNvPr id="216" name="Rectangle 159"/>
              <p:cNvSpPr>
                <a:spLocks noChangeArrowheads="1"/>
              </p:cNvSpPr>
              <p:nvPr/>
            </p:nvSpPr>
            <p:spPr>
              <a:xfrm>
                <a:off x="2160" y="2208"/>
                <a:ext cx="96" cy="192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7" name="AutoShape 160"/>
              <p:cNvSpPr>
                <a:spLocks noChangeArrowheads="1"/>
              </p:cNvSpPr>
              <p:nvPr/>
            </p:nvSpPr>
            <p:spPr>
              <a:xfrm rot="16200000">
                <a:off x="2064" y="2304"/>
                <a:ext cx="288" cy="384"/>
              </a:xfrm>
              <a:prstGeom prst="flowChartDelay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8" name="Rectangle 161"/>
              <p:cNvSpPr>
                <a:spLocks noChangeArrowheads="1"/>
              </p:cNvSpPr>
              <p:nvPr/>
            </p:nvSpPr>
            <p:spPr>
              <a:xfrm>
                <a:off x="1872" y="2640"/>
                <a:ext cx="672" cy="240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9" name="Rectangle 162"/>
              <p:cNvSpPr>
                <a:spLocks noChangeArrowheads="1"/>
              </p:cNvSpPr>
              <p:nvPr/>
            </p:nvSpPr>
            <p:spPr>
              <a:xfrm>
                <a:off x="2016" y="2880"/>
                <a:ext cx="384" cy="528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sp>
            <p:nvSpPr>
              <p:cNvPr id="220" name="Rectangle 163"/>
              <p:cNvSpPr>
                <a:spLocks noChangeArrowheads="1"/>
              </p:cNvSpPr>
              <p:nvPr/>
            </p:nvSpPr>
            <p:spPr>
              <a:xfrm>
                <a:off x="1920" y="3408"/>
                <a:ext cx="576" cy="9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/>
              </a:ln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215" name="Rectangle 164"/>
            <p:cNvSpPr>
              <a:spLocks noChangeArrowheads="1"/>
            </p:cNvSpPr>
            <p:nvPr/>
          </p:nvSpPr>
          <p:spPr>
            <a:xfrm>
              <a:off x="433" y="35"/>
              <a:ext cx="480" cy="192"/>
            </a:xfrm>
            <a:prstGeom prst="rect">
              <a:avLst/>
            </a:prstGeom>
            <a:noFill/>
            <a:ln w="12700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en-US" altLang="ko-KR" sz="1200" b="1" dirty="0" smtClean="0">
                  <a:latin typeface="돋움체"/>
                  <a:ea typeface="돋움체"/>
                </a:rPr>
                <a:t>(</a:t>
              </a:r>
              <a:r>
                <a:rPr lang="ko-KR" altLang="en-US" sz="1200" b="1" dirty="0" smtClean="0">
                  <a:latin typeface="돋움체"/>
                  <a:ea typeface="돋움체"/>
                </a:rPr>
                <a:t>지하</a:t>
              </a:r>
              <a:r>
                <a:rPr lang="en-US" altLang="ko-KR" sz="1200" b="1" dirty="0" smtClean="0">
                  <a:latin typeface="돋움체"/>
                  <a:ea typeface="돋움체"/>
                </a:rPr>
                <a:t>1367)</a:t>
              </a:r>
              <a:endParaRPr lang="en-US" altLang="ko-KR" sz="1200" b="1" dirty="0">
                <a:latin typeface="돋움체"/>
                <a:ea typeface="돋움체"/>
              </a:endParaRPr>
            </a:p>
          </p:txBody>
        </p:sp>
      </p:grpSp>
      <p:sp>
        <p:nvSpPr>
          <p:cNvPr id="188" name="자유형 187"/>
          <p:cNvSpPr/>
          <p:nvPr/>
        </p:nvSpPr>
        <p:spPr>
          <a:xfrm>
            <a:off x="6868633" y="3923414"/>
            <a:ext cx="520995" cy="233113"/>
          </a:xfrm>
          <a:custGeom>
            <a:avLst/>
            <a:gdLst>
              <a:gd name="connsiteX0" fmla="*/ 520995 w 520995"/>
              <a:gd name="connsiteY0" fmla="*/ 0 h 233113"/>
              <a:gd name="connsiteX1" fmla="*/ 287079 w 520995"/>
              <a:gd name="connsiteY1" fmla="*/ 212651 h 233113"/>
              <a:gd name="connsiteX2" fmla="*/ 53162 w 520995"/>
              <a:gd name="connsiteY2" fmla="*/ 212651 h 233113"/>
              <a:gd name="connsiteX3" fmla="*/ 0 w 520995"/>
              <a:gd name="connsiteY3" fmla="*/ 106326 h 23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995" h="233113">
                <a:moveTo>
                  <a:pt x="520995" y="0"/>
                </a:moveTo>
                <a:cubicBezTo>
                  <a:pt x="443023" y="88604"/>
                  <a:pt x="365051" y="177209"/>
                  <a:pt x="287079" y="212651"/>
                </a:cubicBezTo>
                <a:cubicBezTo>
                  <a:pt x="209107" y="248093"/>
                  <a:pt x="101008" y="230372"/>
                  <a:pt x="53162" y="212651"/>
                </a:cubicBezTo>
                <a:cubicBezTo>
                  <a:pt x="5316" y="194930"/>
                  <a:pt x="2658" y="150628"/>
                  <a:pt x="0" y="106326"/>
                </a:cubicBezTo>
              </a:path>
            </a:pathLst>
          </a:custGeom>
          <a:noFill/>
          <a:ln w="317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자유형 1"/>
          <p:cNvSpPr>
            <a:spLocks/>
          </p:cNvSpPr>
          <p:nvPr/>
        </p:nvSpPr>
        <p:spPr bwMode="auto">
          <a:xfrm>
            <a:off x="3768725" y="1933575"/>
            <a:ext cx="1089025" cy="1588"/>
          </a:xfrm>
          <a:custGeom>
            <a:avLst/>
            <a:gdLst>
              <a:gd name="T0" fmla="*/ 0 w 19513"/>
              <a:gd name="T1" fmla="*/ 2147483647 h 29"/>
              <a:gd name="T2" fmla="*/ 2147483647 w 19513"/>
              <a:gd name="T3" fmla="*/ 0 h 29"/>
              <a:gd name="T4" fmla="*/ 0 60000 65536"/>
              <a:gd name="T5" fmla="*/ 0 60000 65536"/>
              <a:gd name="T6" fmla="*/ 0 w 19513"/>
              <a:gd name="T7" fmla="*/ 0 h 29"/>
              <a:gd name="T8" fmla="*/ 19513 w 19513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8915" name="자유형 2"/>
          <p:cNvSpPr>
            <a:spLocks/>
          </p:cNvSpPr>
          <p:nvPr/>
        </p:nvSpPr>
        <p:spPr bwMode="auto">
          <a:xfrm>
            <a:off x="4851400" y="1933575"/>
            <a:ext cx="936625" cy="1588"/>
          </a:xfrm>
          <a:custGeom>
            <a:avLst/>
            <a:gdLst>
              <a:gd name="T0" fmla="*/ 0 w 16754"/>
              <a:gd name="T1" fmla="*/ 2147483647 h 29"/>
              <a:gd name="T2" fmla="*/ 2147483647 w 16754"/>
              <a:gd name="T3" fmla="*/ 0 h 29"/>
              <a:gd name="T4" fmla="*/ 0 60000 65536"/>
              <a:gd name="T5" fmla="*/ 0 60000 65536"/>
              <a:gd name="T6" fmla="*/ 0 w 16754"/>
              <a:gd name="T7" fmla="*/ 0 h 29"/>
              <a:gd name="T8" fmla="*/ 16754 w 16754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38916" name="자유형 3"/>
          <p:cNvSpPr>
            <a:spLocks/>
          </p:cNvSpPr>
          <p:nvPr/>
        </p:nvSpPr>
        <p:spPr bwMode="auto">
          <a:xfrm>
            <a:off x="5788025" y="1933575"/>
            <a:ext cx="3359150" cy="1588"/>
          </a:xfrm>
          <a:custGeom>
            <a:avLst/>
            <a:gdLst>
              <a:gd name="T0" fmla="*/ 0 w 60161"/>
              <a:gd name="T1" fmla="*/ 2147483647 h 29"/>
              <a:gd name="T2" fmla="*/ 2147483647 w 60161"/>
              <a:gd name="T3" fmla="*/ 0 h 29"/>
              <a:gd name="T4" fmla="*/ 0 60000 65536"/>
              <a:gd name="T5" fmla="*/ 0 60000 65536"/>
              <a:gd name="T6" fmla="*/ 0 w 60161"/>
              <a:gd name="T7" fmla="*/ 0 h 29"/>
              <a:gd name="T8" fmla="*/ 60161 w 60161"/>
              <a:gd name="T9" fmla="*/ 29 h 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8513" y="1293813"/>
            <a:ext cx="4181475" cy="5857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i="1" spc="5">
                <a:solidFill>
                  <a:srgbClr val="0000CC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부      록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779838" y="1171575"/>
            <a:ext cx="1077912" cy="6540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939" tIns="46728" rIns="89939" bIns="46728"/>
          <a:lstStyle/>
          <a:p>
            <a:pPr defTabSz="900111" fontAlgn="auto">
              <a:lnSpc>
                <a:spcPct val="115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3200" b="1" i="1" spc="5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cs typeface="+mn-cs"/>
                <a:sym typeface="Wingdings"/>
              </a:rPr>
              <a:t>Ⅶ.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1638" y="2420938"/>
            <a:ext cx="4537075" cy="366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3. 건축물 도면(상가)</a:t>
            </a:r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indent="-450000" defTabSz="900111" fontAlgn="auto">
              <a:buClr>
                <a:srgbClr val="000000">
                  <a:alpha val="100000"/>
                </a:srgbClr>
              </a:buClr>
              <a:defRPr lang="ko-KR" altLang="en-US"/>
            </a:pPr>
            <a:r>
              <a:rPr lang="ko-KR" altLang="en-US" spc="5" dirty="0">
                <a:latin typeface="굴림"/>
                <a:ea typeface="굴림"/>
                <a:cs typeface="+mn-cs"/>
                <a:sym typeface="Wingdings"/>
              </a:rPr>
              <a:t> </a:t>
            </a:r>
          </a:p>
        </p:txBody>
      </p:sp>
      <p:sp>
        <p:nvSpPr>
          <p:cNvPr id="38921" name="직사각형 9"/>
          <p:cNvSpPr txBox="1">
            <a:spLocks noChangeArrowheads="1"/>
          </p:cNvSpPr>
          <p:nvPr/>
        </p:nvSpPr>
        <p:spPr bwMode="auto">
          <a:xfrm>
            <a:off x="2413000" y="3646488"/>
            <a:ext cx="914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ko-KR" altLang="en-US">
              <a:latin typeface="함초롬돋움" pitchFamily="50" charset="-127"/>
            </a:endParaRPr>
          </a:p>
        </p:txBody>
      </p:sp>
      <p:pic>
        <p:nvPicPr>
          <p:cNvPr id="38922" name="그림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82888"/>
            <a:ext cx="7534275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38924" name="직사각형 5"/>
          <p:cNvSpPr txBox="1">
            <a:spLocks noChangeArrowheads="1"/>
          </p:cNvSpPr>
          <p:nvPr/>
        </p:nvSpPr>
        <p:spPr bwMode="auto">
          <a:xfrm>
            <a:off x="6518275" y="4799013"/>
            <a:ext cx="1008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b="1" dirty="0">
                <a:solidFill>
                  <a:schemeClr val="accent5">
                    <a:lumMod val="50000"/>
                  </a:schemeClr>
                </a:solidFill>
                <a:latin typeface="함초롬돋움" pitchFamily="50" charset="-127"/>
              </a:rPr>
              <a:t>10,11</a:t>
            </a:r>
          </a:p>
          <a:p>
            <a:pPr algn="ctr">
              <a:defRPr/>
            </a:pPr>
            <a:r>
              <a:rPr kumimoji="0" lang="ko-KR" altLang="en-US" b="1" dirty="0">
                <a:solidFill>
                  <a:schemeClr val="accent5">
                    <a:lumMod val="50000"/>
                  </a:schemeClr>
                </a:solidFill>
                <a:latin typeface="함초롬돋움" pitchFamily="50" charset="-127"/>
              </a:rPr>
              <a:t>라인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84129" y="2854372"/>
            <a:ext cx="3601349" cy="3097160"/>
          </a:xfrm>
          <a:prstGeom prst="rect">
            <a:avLst/>
          </a:prstGeom>
          <a:solidFill>
            <a:srgbClr val="FFFF00">
              <a:alpha val="47000"/>
            </a:srgbClr>
          </a:solidFill>
          <a:ln>
            <a:solidFill>
              <a:srgbClr val="C0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357506" y="2854371"/>
            <a:ext cx="1152432" cy="3097161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5581965" y="2854371"/>
            <a:ext cx="1728648" cy="3097161"/>
          </a:xfrm>
          <a:prstGeom prst="rect">
            <a:avLst/>
          </a:prstGeom>
          <a:ln w="38100"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3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38928" name="직사각형 5"/>
          <p:cNvSpPr txBox="1">
            <a:spLocks noChangeArrowheads="1"/>
          </p:cNvSpPr>
          <p:nvPr/>
        </p:nvSpPr>
        <p:spPr bwMode="auto">
          <a:xfrm>
            <a:off x="1116013" y="4294188"/>
            <a:ext cx="10810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>
                <a:solidFill>
                  <a:srgbClr val="FF0000"/>
                </a:solidFill>
                <a:latin typeface="함초롬돋움" pitchFamily="50" charset="-127"/>
              </a:rPr>
              <a:t>1,2,3</a:t>
            </a:r>
          </a:p>
          <a:p>
            <a:pPr algn="ctr"/>
            <a:r>
              <a:rPr kumimoji="0" lang="ko-KR" altLang="en-US" b="1">
                <a:solidFill>
                  <a:srgbClr val="FF0000"/>
                </a:solidFill>
                <a:latin typeface="함초롬돋움" pitchFamily="50" charset="-127"/>
              </a:rPr>
              <a:t>라인</a:t>
            </a:r>
          </a:p>
        </p:txBody>
      </p:sp>
      <p:sp>
        <p:nvSpPr>
          <p:cNvPr id="38929" name="직사각형 5"/>
          <p:cNvSpPr txBox="1">
            <a:spLocks noChangeArrowheads="1"/>
          </p:cNvSpPr>
          <p:nvPr/>
        </p:nvSpPr>
        <p:spPr bwMode="auto">
          <a:xfrm>
            <a:off x="3565525" y="3790950"/>
            <a:ext cx="7921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>
                <a:solidFill>
                  <a:srgbClr val="FF0000"/>
                </a:solidFill>
                <a:latin typeface="함초롬돋움" pitchFamily="50" charset="-127"/>
              </a:rPr>
              <a:t>4,5</a:t>
            </a:r>
          </a:p>
          <a:p>
            <a:pPr algn="ctr"/>
            <a:r>
              <a:rPr kumimoji="0" lang="ko-KR" altLang="en-US" b="1">
                <a:solidFill>
                  <a:srgbClr val="FF0000"/>
                </a:solidFill>
                <a:latin typeface="함초롬돋움" pitchFamily="50" charset="-127"/>
              </a:rPr>
              <a:t>라인</a:t>
            </a:r>
          </a:p>
        </p:txBody>
      </p:sp>
      <p:sp>
        <p:nvSpPr>
          <p:cNvPr id="38930" name="직사각형 5"/>
          <p:cNvSpPr txBox="1">
            <a:spLocks noChangeArrowheads="1"/>
          </p:cNvSpPr>
          <p:nvPr/>
        </p:nvSpPr>
        <p:spPr bwMode="auto">
          <a:xfrm>
            <a:off x="5654675" y="3862388"/>
            <a:ext cx="1008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>
                <a:solidFill>
                  <a:srgbClr val="FFC000"/>
                </a:solidFill>
                <a:latin typeface="함초롬돋움" pitchFamily="50" charset="-127"/>
              </a:rPr>
              <a:t>8,9</a:t>
            </a:r>
          </a:p>
          <a:p>
            <a:pPr algn="ctr"/>
            <a:r>
              <a:rPr kumimoji="0" lang="ko-KR" altLang="en-US" b="1">
                <a:solidFill>
                  <a:srgbClr val="FFC000"/>
                </a:solidFill>
                <a:latin typeface="함초롬돋움" pitchFamily="50" charset="-127"/>
              </a:rPr>
              <a:t>라인</a:t>
            </a:r>
          </a:p>
        </p:txBody>
      </p:sp>
      <p:sp>
        <p:nvSpPr>
          <p:cNvPr id="38931" name="직사각형 5"/>
          <p:cNvSpPr txBox="1">
            <a:spLocks noChangeArrowheads="1"/>
          </p:cNvSpPr>
          <p:nvPr/>
        </p:nvSpPr>
        <p:spPr bwMode="auto">
          <a:xfrm>
            <a:off x="4573588" y="3214688"/>
            <a:ext cx="100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b="1">
                <a:solidFill>
                  <a:srgbClr val="FFC000"/>
                </a:solidFill>
                <a:latin typeface="함초롬돋움" pitchFamily="50" charset="-127"/>
              </a:rPr>
              <a:t>6,7</a:t>
            </a:r>
          </a:p>
          <a:p>
            <a:pPr algn="ctr"/>
            <a:r>
              <a:rPr kumimoji="0" lang="ko-KR" altLang="en-US" b="1">
                <a:solidFill>
                  <a:srgbClr val="FFC000"/>
                </a:solidFill>
                <a:latin typeface="함초롬돋움" pitchFamily="50" charset="-127"/>
              </a:rPr>
              <a:t>라인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7"/>
          <p:cNvSpPr/>
          <p:nvPr/>
        </p:nvSpPr>
        <p:spPr>
          <a:xfrm>
            <a:off x="395288" y="1695450"/>
            <a:ext cx="4538662" cy="3667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90" tIns="45667" rIns="91390" bIns="45667"/>
          <a:lstStyle/>
          <a:p>
            <a:pPr defTabSz="900111" fontAlgn="auto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pc="5" dirty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3. 건축물 도면(아파트)</a:t>
            </a:r>
          </a:p>
        </p:txBody>
      </p:sp>
      <p:sp>
        <p:nvSpPr>
          <p:cNvPr id="39939" name="직사각형 2"/>
          <p:cNvSpPr txBox="1">
            <a:spLocks noChangeArrowheads="1"/>
          </p:cNvSpPr>
          <p:nvPr/>
        </p:nvSpPr>
        <p:spPr bwMode="auto">
          <a:xfrm>
            <a:off x="684213" y="2278063"/>
            <a:ext cx="76342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ko-KR" altLang="en-US">
              <a:latin typeface="함초롬돋움" pitchFamily="50" charset="-127"/>
            </a:endParaRPr>
          </a:p>
        </p:txBody>
      </p:sp>
      <p:pic>
        <p:nvPicPr>
          <p:cNvPr id="39940" name="그림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189163"/>
            <a:ext cx="6986587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313" y="127000"/>
            <a:ext cx="1639887" cy="78105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7913" y="468283"/>
            <a:ext cx="474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삼성쉐르빌</a:t>
            </a:r>
            <a:r>
              <a:rPr lang="ko-KR" altLang="en-US" dirty="0" smtClean="0">
                <a:solidFill>
                  <a:srgbClr val="6699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주상복합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동대문구 장안동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371-1)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920</TotalTime>
  <Words>2023</Words>
  <Application>Microsoft Office PowerPoint</Application>
  <PresentationFormat>사용자 지정</PresentationFormat>
  <Paragraphs>379</Paragraphs>
  <Slides>27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8" baseType="lpstr">
      <vt:lpstr>HY견고딕</vt:lpstr>
      <vt:lpstr>HY헤드라인M</vt:lpstr>
      <vt:lpstr>굴림</vt:lpstr>
      <vt:lpstr>굴림체</vt:lpstr>
      <vt:lpstr>돋움체</vt:lpstr>
      <vt:lpstr>바탕</vt:lpstr>
      <vt:lpstr>함초롬돋움</vt:lpstr>
      <vt:lpstr>Arial</vt:lpstr>
      <vt:lpstr>Times New Roman</vt:lpstr>
      <vt:lpstr>Wingdings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5. 소방시설</vt:lpstr>
      <vt:lpstr>소방 훈련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캠퍼스몬</dc:creator>
  <dc:description>본 파일의 사용은 저작권법에 의하여 보호되고 있습니다. 사이트에 공시된 허락없는 재판매는 엄격히 금지되어 있습니다.</dc:description>
  <cp:lastModifiedBy>user</cp:lastModifiedBy>
  <cp:revision>141</cp:revision>
  <dcterms:modified xsi:type="dcterms:W3CDTF">2021-09-14T06:38:06Z</dcterms:modified>
</cp:coreProperties>
</file>