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gif" ContentType="image/gif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78" r:id="rId19"/>
  </p:sld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2622"/>
    <p:restoredTop sz="95990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presProps" Target="presProps.xml"  /><Relationship Id="rId18" Type="http://schemas.openxmlformats.org/officeDocument/2006/relationships/viewProps" Target="viewProps.xml"  /><Relationship Id="rId19" Type="http://schemas.openxmlformats.org/officeDocument/2006/relationships/slideMaster" Target="slideMasters/slideMaster1.xml"  /><Relationship Id="rId2" Type="http://schemas.openxmlformats.org/officeDocument/2006/relationships/slide" Target="slides/slide2.xml"  /><Relationship Id="rId20" Type="http://schemas.openxmlformats.org/officeDocument/2006/relationships/theme" Target="theme/theme1.xml"  /><Relationship Id="rId21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gif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gif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gif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gif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gif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gif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gif"  /><Relationship Id="rId3" Type="http://schemas.openxmlformats.org/officeDocument/2006/relationships/image" Target="../media/image8.gif"  /><Relationship Id="rId4" Type="http://schemas.openxmlformats.org/officeDocument/2006/relationships/image" Target="../media/image9.gif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0.gif"  /><Relationship Id="rId3" Type="http://schemas.openxmlformats.org/officeDocument/2006/relationships/image" Target="../media/image11.gif"  /><Relationship Id="rId4" Type="http://schemas.openxmlformats.org/officeDocument/2006/relationships/image" Target="../media/image12.gif"  /><Relationship Id="rId5" Type="http://schemas.openxmlformats.org/officeDocument/2006/relationships/image" Target="../media/image13.gif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gif"  /><Relationship Id="rId3" Type="http://schemas.openxmlformats.org/officeDocument/2006/relationships/image" Target="../media/image15.gif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6.gif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7.gif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확보 기술 이론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확보란?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등반시 추락을 방지하고 안전한 등반을 위한 기본 기술</a:t>
            </a:r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확보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등반과 확보 시스템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   선등자와 확보자는 로프로 연결되어있다.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□ 선등자 확보 : 선등자가 추락시 확보자가 추락하지않도록 로프를 잡아준다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□후등자 확보 : 선등자가 자기 확보를 하고 후등자가 올라올때 추락을 방지한다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155315" y="4078731"/>
            <a:ext cx="3000883" cy="2518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확보 준비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0"/>
          </a:bodyPr>
          <a:lstStyle/>
          <a:p>
            <a:pPr>
              <a:defRPr lang="ko-KR" altLang="en-US"/>
            </a:pPr>
            <a:r>
              <a:rPr lang="ko-KR" altLang="en-US"/>
              <a:t>자기확보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</a:t>
            </a:r>
            <a:r>
              <a:rPr lang="ko-KR" altLang="en-US" sz="2171"/>
              <a:t>등반자가 확보지점에 자신의 몸을 묶는 것</a:t>
            </a:r>
            <a:endParaRPr lang="ko-KR" altLang="en-US" sz="2171"/>
          </a:p>
          <a:p>
            <a:pPr>
              <a:buNone/>
              <a:defRPr lang="ko-KR" altLang="en-US"/>
            </a:pPr>
            <a:endParaRPr lang="ko-KR" altLang="en-US" sz="2171"/>
          </a:p>
          <a:p>
            <a:pPr>
              <a:defRPr lang="ko-KR" altLang="en-US"/>
            </a:pPr>
            <a:r>
              <a:rPr lang="ko-KR" altLang="en-US"/>
              <a:t>확보자의 자세</a:t>
            </a: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 sz="2171"/>
              <a:t> 확보자는 가장먼저 자신의 확보를 확실히 한다</a:t>
            </a:r>
            <a:endParaRPr lang="ko-KR" altLang="en-US" sz="2171"/>
          </a:p>
          <a:p>
            <a:pPr>
              <a:buNone/>
              <a:defRPr lang="ko-KR" altLang="en-US"/>
            </a:pPr>
            <a:endParaRPr lang="ko-KR" altLang="en-US" sz="2171"/>
          </a:p>
          <a:p>
            <a:pPr>
              <a:buNone/>
              <a:defRPr lang="ko-KR" altLang="en-US"/>
            </a:pPr>
            <a:r>
              <a:rPr lang="ko-KR" altLang="en-US" sz="2171"/>
              <a:t> 확보자는 등반자가 신뢰할 수 있도록 집중하며 일심동체가 된다</a:t>
            </a:r>
            <a:endParaRPr lang="ko-KR" altLang="en-US" sz="2171"/>
          </a:p>
          <a:p>
            <a:pPr>
              <a:buNone/>
              <a:defRPr lang="ko-KR" altLang="en-US"/>
            </a:pPr>
            <a:endParaRPr lang="ko-KR" altLang="en-US" sz="2171"/>
          </a:p>
          <a:p>
            <a:pPr>
              <a:buNone/>
              <a:defRPr lang="ko-KR" altLang="en-US"/>
            </a:pPr>
            <a:r>
              <a:rPr lang="ko-KR" altLang="en-US" sz="2171"/>
              <a:t> 확보자는 등반자가 어려울 때 적당한 파인딩과 지원을 한다</a:t>
            </a:r>
            <a:endParaRPr lang="ko-KR" altLang="en-US" sz="2171"/>
          </a:p>
        </p:txBody>
      </p:sp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직접확보와 간접확보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직접확보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</a:t>
            </a:r>
            <a:r>
              <a:rPr lang="ko-KR" altLang="en-US" sz="2200"/>
              <a:t>그리그리, 리버소, 신찌, 튜브하강기등의 장비를 이용하여 안전벨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트에 직접 걸거나 몸으로 직접 본다</a:t>
            </a:r>
            <a:endParaRPr lang="ko-KR" altLang="en-US" sz="2200"/>
          </a:p>
          <a:p>
            <a:pPr>
              <a:buNone/>
              <a:defRPr lang="ko-KR" altLang="en-US"/>
            </a:pPr>
            <a:endParaRPr lang="ko-KR" altLang="en-US" sz="2200"/>
          </a:p>
          <a:p>
            <a:pPr>
              <a:defRPr lang="ko-KR" altLang="en-US"/>
            </a:pPr>
            <a:r>
              <a:rPr lang="ko-KR" altLang="en-US"/>
              <a:t>간접확보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</a:t>
            </a:r>
            <a:r>
              <a:rPr lang="ko-KR" altLang="en-US" sz="2200"/>
              <a:t>나무, 너트, 하켄, 볼트 등 지형지물과 장비를 이용하여 확보를 본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다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915793" y="4914900"/>
            <a:ext cx="3060827" cy="17545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몸을 이용한 확보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허리확보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 sz="2200"/>
              <a:t> 로프를 허리에 감아 추락하는 충격을 로프와 허리의 마찰을 이용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하여 제동하는 방법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350134" y="3644899"/>
            <a:ext cx="4670171" cy="24812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기구를 이용한 확보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하프 클로브 히치 확보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잠금카라비너를 이용하여 안전하게 확보를 할수 있다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제동이 우수하고, 등반로프 쪽과 제동로프 쪽을 자유자재로 이용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할수 있으나, 제동시 로프가 심한 손상을 입는 단점이 있다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954149" y="3863181"/>
            <a:ext cx="5354193" cy="24461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Grp="1"/>
          </p:cNvSpPr>
          <p:nvPr>
            <p:ph idx="1"/>
          </p:nvPr>
        </p:nvSpPr>
        <p:spPr>
          <a:xfrm>
            <a:off x="457200" y="404622"/>
            <a:ext cx="8229600" cy="5721541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/>
              <a:t>기구를 이용한 확보</a:t>
            </a: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en-US" altLang="ko-KR" sz="1500"/>
          </a:p>
          <a:p>
            <a:pPr>
              <a:defRPr lang="ko-KR" altLang="en-US"/>
            </a:pPr>
            <a:r>
              <a:rPr lang="en-US" altLang="ko-KR" sz="1500"/>
              <a:t>a </a:t>
            </a:r>
            <a:r>
              <a:rPr lang="ko-KR" altLang="en-US" sz="1500"/>
              <a:t>플레이트         </a:t>
            </a:r>
            <a:r>
              <a:rPr lang="en-US" altLang="ko-KR" sz="1500"/>
              <a:t>b</a:t>
            </a:r>
            <a:r>
              <a:rPr lang="ko-KR" altLang="en-US" sz="1500"/>
              <a:t> 튜브형           </a:t>
            </a:r>
            <a:r>
              <a:rPr lang="en-US" altLang="ko-KR" sz="1500"/>
              <a:t>c </a:t>
            </a:r>
            <a:r>
              <a:rPr lang="ko-KR" altLang="en-US" sz="1500"/>
              <a:t>8자 하강기           </a:t>
            </a:r>
            <a:r>
              <a:rPr lang="en-US" altLang="ko-KR" sz="1500"/>
              <a:t>d</a:t>
            </a:r>
            <a:r>
              <a:rPr lang="ko-KR" altLang="en-US" sz="1500"/>
              <a:t> 야티스 빌에이 슬래브    </a:t>
            </a:r>
            <a:r>
              <a:rPr lang="en-US" altLang="ko-KR" sz="1500"/>
              <a:t>e</a:t>
            </a:r>
            <a:r>
              <a:rPr lang="ko-KR" altLang="en-US" sz="1500"/>
              <a:t> 요요</a:t>
            </a:r>
            <a:endParaRPr lang="ko-KR" altLang="en-US" sz="1500"/>
          </a:p>
          <a:p>
            <a:pPr>
              <a:buNone/>
              <a:defRPr lang="ko-KR" altLang="en-US"/>
            </a:pPr>
            <a:endParaRPr lang="ko-KR" altLang="en-US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952246" y="1484757"/>
            <a:ext cx="7239508" cy="23042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정적 확보와 동적 확보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정적확보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</a:t>
            </a:r>
            <a:r>
              <a:rPr lang="ko-KR" altLang="en-US" sz="2200"/>
              <a:t>등반자가 추락시 빠른시간내에 제동하여 추락거리를 좁혀주며 제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동하는 방법</a:t>
            </a:r>
            <a:endParaRPr lang="ko-KR" altLang="en-US" sz="2200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r>
              <a:rPr lang="ko-KR" altLang="en-US"/>
              <a:t>동적확보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</a:t>
            </a:r>
            <a:r>
              <a:rPr lang="ko-KR" altLang="en-US" sz="2200"/>
              <a:t>등반자가 추락시 느슨하게 제동을 하여 등반자가 충격이 덜 가도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록 제동하는 방법</a:t>
            </a:r>
            <a:endParaRPr lang="ko-KR" altLang="en-US" sz="2200"/>
          </a:p>
        </p:txBody>
      </p:sp>
    </p:spTree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추락 계수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>
            <a:normAutofit lnSpcReduction="0"/>
          </a:bodyPr>
          <a:lstStyle/>
          <a:p>
            <a:pPr>
              <a:defRPr lang="ko-KR" altLang="en-US"/>
            </a:pPr>
            <a:r>
              <a:rPr lang="ko-KR" altLang="en-US"/>
              <a:t>추락 충격에 의한 위험의 척도</a:t>
            </a:r>
            <a:endParaRPr lang="ko-KR" altLang="en-US"/>
          </a:p>
          <a:p>
            <a:pPr>
              <a:defRPr lang="ko-KR" altLang="en-US"/>
            </a:pPr>
            <a:endParaRPr lang="ko-KR" altLang="en-US" sz="500"/>
          </a:p>
          <a:p>
            <a:pPr algn="ctr">
              <a:buNone/>
              <a:defRPr lang="ko-KR" altLang="en-US"/>
            </a:pPr>
            <a:r>
              <a:rPr lang="ko-KR" altLang="en-US" sz="2200"/>
              <a:t>추락계수 = 추락길이 / 추락충격을 흡수할 수 있는 로프의 길이</a:t>
            </a:r>
            <a:endParaRPr lang="ko-KR" altLang="en-US"/>
          </a:p>
          <a:p>
            <a:pPr>
              <a:defRPr lang="ko-KR" altLang="en-US"/>
            </a:pPr>
            <a:endParaRPr lang="ko-KR" altLang="en-US" sz="500"/>
          </a:p>
          <a:p>
            <a:pPr>
              <a:defRPr lang="ko-KR" altLang="en-US"/>
            </a:pPr>
            <a:r>
              <a:rPr lang="ko-KR" altLang="en-US"/>
              <a:t>반드시 추락계수 1을 초과하지 않도록 한다</a:t>
            </a:r>
            <a:endParaRPr lang="ko-KR" altLang="en-US"/>
          </a:p>
        </p:txBody>
      </p:sp>
      <p:pic>
        <p:nvPicPr>
          <p:cNvPr id="6" name="그림 5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259586" y="3429000"/>
            <a:ext cx="6624828" cy="30038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확보물 설치</a:t>
            </a: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자연 확보물의 이용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 sz="2200"/>
              <a:t> 자연확보물로는 나무, 암각, 촉스톤 등이 주로 이용된다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555748" y="2780919"/>
            <a:ext cx="3678682" cy="994537"/>
          </a:xfrm>
          <a:prstGeom prst="rect">
            <a:avLst/>
          </a:prstGeom>
        </p:spPr>
      </p:pic>
      <p:pic>
        <p:nvPicPr>
          <p:cNvPr id="5" name="그림 4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610235" y="4005072"/>
            <a:ext cx="3385693" cy="2304288"/>
          </a:xfrm>
          <a:prstGeom prst="rect">
            <a:avLst/>
          </a:prstGeom>
        </p:spPr>
      </p:pic>
      <p:pic>
        <p:nvPicPr>
          <p:cNvPr id="6" name="그림 5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4572000" y="4005072"/>
            <a:ext cx="3960495" cy="21210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Grp="1"/>
          </p:cNvSpPr>
          <p:nvPr>
            <p:ph idx="1"/>
          </p:nvPr>
        </p:nvSpPr>
        <p:spPr>
          <a:xfrm>
            <a:off x="457200" y="404622"/>
            <a:ext cx="8229600" cy="5721541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/>
              <a:t>인공확보물의 종류</a:t>
            </a:r>
            <a:endParaRPr lang="ko-KR" altLang="en-US"/>
          </a:p>
          <a:p>
            <a:pPr>
              <a:defRPr lang="ko-KR" altLang="en-US"/>
            </a:pPr>
            <a:endParaRPr lang="ko-KR" altLang="en-US" sz="500"/>
          </a:p>
          <a:p>
            <a:pPr>
              <a:buNone/>
              <a:defRPr lang="ko-KR" altLang="en-US"/>
            </a:pPr>
            <a:r>
              <a:rPr lang="ko-KR" altLang="en-US" sz="2200"/>
              <a:t>쵸크로 불리며 쐐기형 쵸크와 캐밍형 쵸크가 있다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4716018" y="1844802"/>
            <a:ext cx="3384423" cy="648081"/>
          </a:xfrm>
          <a:prstGeom prst="rect">
            <a:avLst/>
          </a:prstGeom>
        </p:spPr>
      </p:pic>
      <p:pic>
        <p:nvPicPr>
          <p:cNvPr id="5" name="그림 4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4716018" y="2863596"/>
            <a:ext cx="2626741" cy="565404"/>
          </a:xfrm>
          <a:prstGeom prst="rect">
            <a:avLst/>
          </a:prstGeom>
        </p:spPr>
      </p:pic>
      <p:pic>
        <p:nvPicPr>
          <p:cNvPr id="6" name="그림 5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4716018" y="4096194"/>
            <a:ext cx="2626741" cy="734314"/>
          </a:xfrm>
          <a:prstGeom prst="rect">
            <a:avLst/>
          </a:prstGeom>
        </p:spPr>
      </p:pic>
      <p:pic>
        <p:nvPicPr>
          <p:cNvPr id="7" name="그림 6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4572000" y="5517261"/>
            <a:ext cx="2626741" cy="843661"/>
          </a:xfrm>
          <a:prstGeom prst="rect">
            <a:avLst/>
          </a:prstGeom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11505" y="1628775"/>
          <a:ext cx="7488936" cy="4934838"/>
        </p:xfrm>
        <a:graphic>
          <a:graphicData uri="http://schemas.openxmlformats.org/drawingml/2006/table">
            <a:tbl>
              <a:tblPr firstRow="1" bandRow="1"/>
              <a:tblGrid>
                <a:gridCol w="783845"/>
                <a:gridCol w="2845551"/>
                <a:gridCol w="3859538"/>
              </a:tblGrid>
              <a:tr h="1081393">
                <a:tc rowSpan="2"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900">
                          <a:solidFill>
                            <a:srgbClr val="ffffff"/>
                          </a:solidFill>
                          <a:latin typeface="KoPub돋움체 Bold"/>
                          <a:ea typeface="KoPub돋움체 Bold"/>
                        </a:rPr>
                        <a:t>Wedge</a:t>
                      </a:r>
                      <a:endParaRPr lang="ko-KR" altLang="ko-KR" sz="900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70c4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5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Passive Wedging Chocks</a:t>
                      </a:r>
                      <a:endParaRPr lang="ko-KR" altLang="ko-KR" sz="15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5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마이크로 너트, 테이퍼(스토퍼) 등</a:t>
                      </a:r>
                      <a:endParaRPr lang="ko-KR" altLang="ko-KR" sz="15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R>
                    <a:lnT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  <a:solidFill>
                      <a:srgbClr val="d7f3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136481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Spring-loaded Wedging Devices</a:t>
                      </a:r>
                      <a:endParaRPr lang="ko-KR" altLang="ko-KR" sz="13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3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슬라이더, 퀵키, 로큰롤러, 볼너트 등</a:t>
                      </a:r>
                      <a:endParaRPr lang="ko-KR" altLang="ko-KR" sz="13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  <a:solidFill>
                      <a:srgbClr val="d7f3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251312">
                <a:tc rowSpan="2"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900">
                          <a:solidFill>
                            <a:srgbClr val="ffffff"/>
                          </a:solidFill>
                          <a:latin typeface="KoPub돋움체 Bold"/>
                          <a:ea typeface="KoPub돋움체 Bold"/>
                        </a:rPr>
                        <a:t>Cam</a:t>
                      </a:r>
                      <a:endParaRPr lang="ko-KR" altLang="ko-KR" sz="900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3556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  <a:solidFill>
                      <a:srgbClr val="70c4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5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Passive Camming Chocks</a:t>
                      </a:r>
                      <a:endParaRPr lang="ko-KR" altLang="ko-KR" sz="15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5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핵산트릭, 티톤, 트라이캠 등 </a:t>
                      </a:r>
                      <a:endParaRPr lang="ko-KR" altLang="ko-KR" sz="15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  <a:solidFill>
                      <a:srgbClr val="d7f3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465651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3556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5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Spring-loaded Camming Devices(SLCD) </a:t>
                      </a:r>
                      <a:endParaRPr lang="ko-KR" altLang="ko-KR" sz="15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500">
                          <a:solidFill>
                            <a:srgbClr val="000000"/>
                          </a:solidFill>
                          <a:latin typeface="KoPub돋움체 Light"/>
                          <a:ea typeface="KoPub돋움체 Light"/>
                        </a:rPr>
                        <a:t> 프랜드, TCU, 캠어럿, FCU 등</a:t>
                      </a:r>
                      <a:endParaRPr lang="ko-KR" altLang="ko-KR" sz="1500">
                        <a:solidFill>
                          <a:srgbClr val="000000"/>
                        </a:solidFill>
                        <a:latin typeface="KoPub돋움체 Light"/>
                        <a:ea typeface="KoPub돋움체 Light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  <a:solidFill>
                      <a:srgbClr val="d7f3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3556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T>
                    <a:lnB w="21590">
                      <a:solidFill>
                        <a:srgbClr val="70c4ff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Grp="1"/>
          </p:cNvSpPr>
          <p:nvPr>
            <p:ph idx="1"/>
          </p:nvPr>
        </p:nvSpPr>
        <p:spPr>
          <a:xfrm>
            <a:off x="457200" y="332613"/>
            <a:ext cx="8229600" cy="5793550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/>
              <a:t>확보물 설치시 주의할 점</a:t>
            </a:r>
            <a:endParaRPr lang="ko-KR" altLang="en-US"/>
          </a:p>
          <a:p>
            <a:pPr>
              <a:defRPr lang="ko-KR" altLang="en-US"/>
            </a:pPr>
            <a:endParaRPr lang="ko-KR" altLang="en-US" sz="1000"/>
          </a:p>
          <a:p>
            <a:pPr>
              <a:defRPr lang="ko-KR" altLang="en-US"/>
            </a:pPr>
            <a:r>
              <a:rPr lang="ko-KR" altLang="en-US" sz="2400"/>
              <a:t>바위의 형태와 암질을 조사한다</a:t>
            </a:r>
            <a:endParaRPr lang="ko-KR" altLang="en-US" sz="2400"/>
          </a:p>
          <a:p>
            <a:pPr>
              <a:defRPr lang="ko-KR" altLang="en-US"/>
            </a:pPr>
            <a:r>
              <a:rPr lang="ko-KR" altLang="en-US" sz="2400"/>
              <a:t>틈새의 크기, 모양, 방향에 따라 쵸크를 결정한다</a:t>
            </a:r>
            <a:endParaRPr lang="ko-KR" altLang="en-US" sz="2400"/>
          </a:p>
          <a:p>
            <a:pPr>
              <a:defRPr lang="ko-KR" altLang="en-US"/>
            </a:pPr>
            <a:r>
              <a:rPr lang="ko-KR" altLang="en-US" sz="2400"/>
              <a:t>큰 쵸크는 나중을 대비해서 남겨둔다</a:t>
            </a:r>
            <a:endParaRPr lang="ko-KR" altLang="en-US" sz="2400"/>
          </a:p>
          <a:p>
            <a:pPr>
              <a:defRPr lang="ko-KR" altLang="en-US"/>
            </a:pPr>
            <a:r>
              <a:rPr lang="ko-KR" altLang="en-US" sz="2400"/>
              <a:t>바위의 특성과 추락방향을 고려하여 쵸크를 설치한다</a:t>
            </a:r>
            <a:endParaRPr lang="ko-KR" altLang="en-US" sz="2400"/>
          </a:p>
          <a:p>
            <a:pPr>
              <a:defRPr lang="ko-KR" altLang="en-US"/>
            </a:pPr>
            <a:r>
              <a:rPr lang="ko-KR" altLang="en-US" sz="2400"/>
              <a:t>쵸크가 잘 설치되었는지 점검하고 추락방향으로 당겨서 안전한지 확인한다</a:t>
            </a:r>
            <a:endParaRPr lang="ko-KR" altLang="en-US" sz="2400"/>
          </a:p>
          <a:p>
            <a:pPr>
              <a:defRPr lang="ko-KR" altLang="en-US"/>
            </a:pPr>
            <a:r>
              <a:rPr lang="ko-KR" altLang="en-US" sz="2400"/>
              <a:t>로프의 움직임으로 쵸크가 빠지지 않도록 한다</a:t>
            </a:r>
            <a:endParaRPr lang="ko-KR" altLang="en-US" sz="2400"/>
          </a:p>
          <a:p>
            <a:pPr>
              <a:defRPr lang="ko-KR" altLang="en-US"/>
            </a:pPr>
            <a:r>
              <a:rPr lang="ko-KR" altLang="en-US" sz="2400"/>
              <a:t>대부분의 쵸크는 한방향으로만 힘을 받으므로 바깥쪽으나 위쪽의 장력으로  인해 쵸크가 빠지지 않도록 한다</a:t>
            </a:r>
            <a:endParaRPr lang="ko-KR" altLang="en-US" sz="2400"/>
          </a:p>
          <a:p>
            <a:pPr>
              <a:defRPr lang="ko-KR" altLang="en-US"/>
            </a:pPr>
            <a:r>
              <a:rPr lang="ko-KR" altLang="en-US" sz="2400"/>
              <a:t>후등자가 회수하기 쉽게 설치한다</a:t>
            </a:r>
            <a:endParaRPr lang="ko-KR" altLang="en-US" sz="2400"/>
          </a:p>
        </p:txBody>
      </p:sp>
    </p:spTree>
  </p:cSld>
  <p:clrMapOvr>
    <a:masterClrMapping/>
  </p:clrMapOvr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Grp="1"/>
          </p:cNvSpPr>
          <p:nvPr>
            <p:ph idx="1"/>
          </p:nvPr>
        </p:nvSpPr>
        <p:spPr>
          <a:xfrm>
            <a:off x="457200" y="260604"/>
            <a:ext cx="8229600" cy="5865559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/>
              <a:t>균등 확보물</a:t>
            </a: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 sz="2200"/>
              <a:t> 2개이상의 확보물을 설치하고 서로 연결하여 충격을 분산시키는 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방법</a:t>
            </a:r>
            <a:endParaRPr lang="ko-KR" altLang="en-US" sz="2200"/>
          </a:p>
          <a:p>
            <a:pPr>
              <a:buNone/>
              <a:defRPr lang="ko-KR" altLang="en-US"/>
            </a:pPr>
            <a:endParaRPr lang="ko-KR" altLang="en-US" sz="2200"/>
          </a:p>
          <a:p>
            <a:pPr>
              <a:defRPr lang="ko-KR" altLang="en-US"/>
            </a:pPr>
            <a:r>
              <a:rPr lang="ko-KR" altLang="en-US" sz="2800"/>
              <a:t>균등 연결법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2개이상의 확보물을 충격이 균등하게 분산되도록 슬링을 연결하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는 방법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544954" y="3429000"/>
            <a:ext cx="3819144" cy="3096387"/>
          </a:xfrm>
          <a:prstGeom prst="rect">
            <a:avLst/>
          </a:prstGeom>
        </p:spPr>
      </p:pic>
      <p:pic>
        <p:nvPicPr>
          <p:cNvPr id="5" name="그림 4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364099" y="3429000"/>
            <a:ext cx="2016252" cy="29917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Grp="1"/>
          </p:cNvSpPr>
          <p:nvPr>
            <p:ph idx="1"/>
          </p:nvPr>
        </p:nvSpPr>
        <p:spPr>
          <a:xfrm>
            <a:off x="457200" y="404622"/>
            <a:ext cx="8229600" cy="5721541"/>
          </a:xfrm>
        </p:spPr>
        <p:txBody>
          <a:bodyPr>
            <a:normAutofit fontScale="27270" lnSpcReduction="0"/>
          </a:bodyPr>
          <a:lstStyle/>
          <a:p>
            <a:pPr>
              <a:defRPr lang="ko-KR" altLang="en-US"/>
            </a:pPr>
            <a:r>
              <a:rPr lang="ko-KR" altLang="en-US"/>
              <a:t>삼각연결법</a:t>
            </a:r>
            <a:endParaRPr lang="ko-KR" altLang="en-US"/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 sz="8434"/>
              <a:t> 우리나라 기존루트의 확보지점에 설치된 슬링은 대부분 삼각연</a:t>
            </a:r>
            <a:endParaRPr lang="ko-KR" altLang="en-US" sz="8434"/>
          </a:p>
          <a:p>
            <a:pPr>
              <a:buNone/>
              <a:defRPr lang="ko-KR" altLang="en-US"/>
            </a:pPr>
            <a:r>
              <a:rPr lang="ko-KR" altLang="en-US" sz="8434"/>
              <a:t>결법으로 되어있으며 두개의 확보물 중 어느 한쪽이 파괴되더라</a:t>
            </a:r>
            <a:endParaRPr lang="ko-KR" altLang="en-US" sz="8434"/>
          </a:p>
          <a:p>
            <a:pPr>
              <a:buNone/>
              <a:defRPr lang="ko-KR" altLang="en-US"/>
            </a:pPr>
            <a:r>
              <a:rPr lang="ko-KR" altLang="en-US" sz="8434"/>
              <a:t>도 2차 추락의 거리가 균등연결법보다도 짧다는 장점이 있다</a:t>
            </a:r>
            <a:endParaRPr lang="ko-KR" altLang="en-US" sz="8434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203829" y="2924937"/>
            <a:ext cx="2952369" cy="35255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Grp="1"/>
          </p:cNvSpPr>
          <p:nvPr>
            <p:ph idx="1"/>
          </p:nvPr>
        </p:nvSpPr>
        <p:spPr>
          <a:xfrm>
            <a:off x="457200" y="332613"/>
            <a:ext cx="8229600" cy="5793550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/>
              <a:t>충격분산 각도</a:t>
            </a:r>
            <a:endParaRPr lang="ko-KR" altLang="en-US"/>
          </a:p>
          <a:p>
            <a:pPr>
              <a:defRPr lang="ko-KR" altLang="en-US"/>
            </a:pPr>
            <a:endParaRPr lang="ko-KR" altLang="en-US" sz="1000"/>
          </a:p>
          <a:p>
            <a:pPr>
              <a:buNone/>
              <a:defRPr lang="ko-KR" altLang="en-US"/>
            </a:pPr>
            <a:r>
              <a:rPr lang="ko-KR" altLang="en-US" sz="2200"/>
              <a:t> 2개 이상의 확보물을 균등연결법에 의해 균등하게 힘을 받을 수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 있도록 연결하였다 하더라도 확보물을 연결한 슬링의 각도에 따라 </a:t>
            </a:r>
            <a:endParaRPr lang="ko-KR" altLang="en-US" sz="2200"/>
          </a:p>
          <a:p>
            <a:pPr>
              <a:buNone/>
              <a:defRPr lang="ko-KR" altLang="en-US"/>
            </a:pPr>
            <a:r>
              <a:rPr lang="ko-KR" altLang="en-US" sz="2200"/>
              <a:t>각 확보물에 전달되는 충격은 차이가 난다</a:t>
            </a:r>
            <a:endParaRPr lang="ko-KR" altLang="en-US" sz="2200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702183" y="2420874"/>
            <a:ext cx="7984617" cy="37052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370</ep:Words>
  <ep:PresentationFormat>화면 슬라이드 쇼(4:3)</ep:PresentationFormat>
  <ep:Paragraphs>73</ep:Paragraphs>
  <ep:Slides>16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ep:HeadingPairs>
  <ep:TitlesOfParts>
    <vt:vector size="17" baseType="lpstr">
      <vt:lpstr>한컴오피스</vt:lpstr>
      <vt:lpstr>확보 기술 이론</vt:lpstr>
      <vt:lpstr>확보란?</vt:lpstr>
      <vt:lpstr>확보</vt:lpstr>
      <vt:lpstr>확보 준비</vt:lpstr>
      <vt:lpstr>직접확보와 간접확보</vt:lpstr>
      <vt:lpstr>몸을 이용한 확보</vt:lpstr>
      <vt:lpstr>기구를 이용한 확보</vt:lpstr>
      <vt:lpstr>슬라이드 8</vt:lpstr>
      <vt:lpstr>정적 확보와 동적 확보</vt:lpstr>
      <vt:lpstr>추락 계수</vt:lpstr>
      <vt:lpstr>확보물 설치</vt:lpstr>
      <vt:lpstr>슬라이드 12</vt:lpstr>
      <vt:lpstr>슬라이드 13</vt:lpstr>
      <vt:lpstr>슬라이드 14</vt:lpstr>
      <vt:lpstr>슬라이드 15</vt:lpstr>
      <vt:lpstr>슬라이드 16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2019-05-09T04:41:54.230</dcterms:created>
  <dc:creator>USER</dc:creator>
  <dc:description/>
  <cp:keywords/>
  <cp:lastModifiedBy>USER</cp:lastModifiedBy>
  <dcterms:modified xsi:type="dcterms:W3CDTF">2019-05-09T07:42:53.965</dcterms:modified>
  <cp:revision>10</cp:revision>
  <dc:subject/>
  <dc:title>확보 기술 이론</dc:title>
</cp:coreProperties>
</file>