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5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6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  <p:sldMasterId id="2147483694" r:id="rId2"/>
    <p:sldMasterId id="2147483679" r:id="rId3"/>
    <p:sldMasterId id="2147483665" r:id="rId4"/>
    <p:sldMasterId id="2147483739" r:id="rId5"/>
    <p:sldMasterId id="2147483757" r:id="rId6"/>
    <p:sldMasterId id="2147483727" r:id="rId7"/>
  </p:sldMasterIdLst>
  <p:notesMasterIdLst>
    <p:notesMasterId r:id="rId22"/>
  </p:notesMasterIdLst>
  <p:handoutMasterIdLst>
    <p:handoutMasterId r:id="rId23"/>
  </p:handoutMasterIdLst>
  <p:sldIdLst>
    <p:sldId id="256" r:id="rId8"/>
    <p:sldId id="257" r:id="rId9"/>
    <p:sldId id="258" r:id="rId10"/>
    <p:sldId id="259" r:id="rId11"/>
    <p:sldId id="260" r:id="rId12"/>
    <p:sldId id="261" r:id="rId13"/>
    <p:sldId id="270" r:id="rId14"/>
    <p:sldId id="263" r:id="rId15"/>
    <p:sldId id="264" r:id="rId16"/>
    <p:sldId id="265" r:id="rId17"/>
    <p:sldId id="271" r:id="rId18"/>
    <p:sldId id="266" r:id="rId19"/>
    <p:sldId id="267" r:id="rId20"/>
    <p:sldId id="268" r:id="rId21"/>
  </p:sldIdLst>
  <p:sldSz cx="9906000" cy="6858000" type="A4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912" autoAdjust="0"/>
    <p:restoredTop sz="94660"/>
  </p:normalViewPr>
  <p:slideViewPr>
    <p:cSldViewPr showGuides="1">
      <p:cViewPr varScale="1">
        <p:scale>
          <a:sx n="116" d="100"/>
          <a:sy n="116" d="100"/>
        </p:scale>
        <p:origin x="-1404" y="-108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448" cy="496253"/>
          </a:xfrm>
          <a:prstGeom prst="rect">
            <a:avLst/>
          </a:prstGeom>
        </p:spPr>
        <p:txBody>
          <a:bodyPr vert="horz" lIns="91312" tIns="45656" rIns="91312" bIns="45656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643" y="0"/>
            <a:ext cx="2945448" cy="496253"/>
          </a:xfrm>
          <a:prstGeom prst="rect">
            <a:avLst/>
          </a:prstGeom>
        </p:spPr>
        <p:txBody>
          <a:bodyPr vert="horz" lIns="91312" tIns="45656" rIns="91312" bIns="45656" rtlCol="0"/>
          <a:lstStyle>
            <a:lvl1pPr algn="r">
              <a:defRPr sz="1200"/>
            </a:lvl1pPr>
          </a:lstStyle>
          <a:p>
            <a:fld id="{6FBEEB78-CDEC-4A7D-A6E7-F376A5DB7D18}" type="datetimeFigureOut">
              <a:rPr lang="ko-KR" altLang="en-US" smtClean="0"/>
              <a:pPr/>
              <a:t>2018-04-16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800"/>
            <a:ext cx="2945448" cy="496252"/>
          </a:xfrm>
          <a:prstGeom prst="rect">
            <a:avLst/>
          </a:prstGeom>
        </p:spPr>
        <p:txBody>
          <a:bodyPr vert="horz" lIns="91312" tIns="45656" rIns="91312" bIns="45656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643" y="9428800"/>
            <a:ext cx="2945448" cy="496252"/>
          </a:xfrm>
          <a:prstGeom prst="rect">
            <a:avLst/>
          </a:prstGeom>
        </p:spPr>
        <p:txBody>
          <a:bodyPr vert="horz" lIns="91312" tIns="45656" rIns="91312" bIns="45656" rtlCol="0" anchor="b"/>
          <a:lstStyle>
            <a:lvl1pPr algn="r">
              <a:defRPr sz="1200"/>
            </a:lvl1pPr>
          </a:lstStyle>
          <a:p>
            <a:fld id="{267679CC-9CE5-441A-A3CC-191D7F7479D6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475567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312" tIns="45656" rIns="91312" bIns="45656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312" tIns="45656" rIns="91312" bIns="45656" rtlCol="0"/>
          <a:lstStyle>
            <a:lvl1pPr algn="r">
              <a:defRPr sz="1200"/>
            </a:lvl1pPr>
          </a:lstStyle>
          <a:p>
            <a:fld id="{FAD3713A-B227-4CC4-8F31-791B9BC3BA70}" type="datetimeFigureOut">
              <a:rPr lang="ko-KR" altLang="en-US" smtClean="0"/>
              <a:pPr/>
              <a:t>2018-04-16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5275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12" tIns="45656" rIns="91312" bIns="45656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312" tIns="45656" rIns="91312" bIns="4565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312" tIns="45656" rIns="91312" bIns="45656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1312" tIns="45656" rIns="91312" bIns="45656" rtlCol="0" anchor="b"/>
          <a:lstStyle>
            <a:lvl1pPr algn="r">
              <a:defRPr sz="1200"/>
            </a:lvl1pPr>
          </a:lstStyle>
          <a:p>
            <a:fld id="{A39071BD-0734-409D-B21B-C9224B350E67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162117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9071BD-0734-409D-B21B-C9224B350E67}" type="slidenum">
              <a:rPr lang="ko-KR" altLang="en-US" smtClean="0"/>
              <a:pPr/>
              <a:t>13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008206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0)겉표지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" y="0"/>
            <a:ext cx="9903249" cy="68580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990600"/>
            <a:ext cx="8458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8991" y="1842322"/>
            <a:ext cx="8229599" cy="1281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122" y="5549337"/>
            <a:ext cx="592455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그림 6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5128" y="5625297"/>
            <a:ext cx="2704900" cy="6481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0)목차_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0"/>
          <p:cNvGrpSpPr>
            <a:grpSpLocks/>
          </p:cNvGrpSpPr>
          <p:nvPr userDrawn="1"/>
        </p:nvGrpSpPr>
        <p:grpSpPr bwMode="auto">
          <a:xfrm>
            <a:off x="0" y="160339"/>
            <a:ext cx="9906000" cy="144463"/>
            <a:chOff x="1519" y="554"/>
            <a:chExt cx="4241" cy="91"/>
          </a:xfrm>
        </p:grpSpPr>
        <p:sp>
          <p:nvSpPr>
            <p:cNvPr id="9" name="Line 26"/>
            <p:cNvSpPr>
              <a:spLocks noChangeShapeType="1"/>
            </p:cNvSpPr>
            <p:nvPr userDrawn="1"/>
          </p:nvSpPr>
          <p:spPr bwMode="white">
            <a:xfrm>
              <a:off x="1519" y="554"/>
              <a:ext cx="4241" cy="0"/>
            </a:xfrm>
            <a:prstGeom prst="line">
              <a:avLst/>
            </a:prstGeom>
            <a:noFill/>
            <a:ln w="1270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dirty="0"/>
            </a:p>
          </p:txBody>
        </p:sp>
        <p:sp>
          <p:nvSpPr>
            <p:cNvPr id="10" name="Line 27"/>
            <p:cNvSpPr>
              <a:spLocks noChangeShapeType="1"/>
            </p:cNvSpPr>
            <p:nvPr userDrawn="1"/>
          </p:nvSpPr>
          <p:spPr bwMode="white">
            <a:xfrm>
              <a:off x="1519" y="599"/>
              <a:ext cx="4241" cy="0"/>
            </a:xfrm>
            <a:prstGeom prst="line">
              <a:avLst/>
            </a:prstGeom>
            <a:noFill/>
            <a:ln w="1270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dirty="0"/>
            </a:p>
          </p:txBody>
        </p:sp>
        <p:sp>
          <p:nvSpPr>
            <p:cNvPr id="11" name="Line 28"/>
            <p:cNvSpPr>
              <a:spLocks noChangeShapeType="1"/>
            </p:cNvSpPr>
            <p:nvPr userDrawn="1"/>
          </p:nvSpPr>
          <p:spPr bwMode="white">
            <a:xfrm>
              <a:off x="1519" y="645"/>
              <a:ext cx="4241" cy="0"/>
            </a:xfrm>
            <a:prstGeom prst="line">
              <a:avLst/>
            </a:prstGeom>
            <a:noFill/>
            <a:ln w="1270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dirty="0"/>
            </a:p>
          </p:txBody>
        </p:sp>
      </p:grpSp>
      <p:pic>
        <p:nvPicPr>
          <p:cNvPr id="3" name="그림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" y="0"/>
            <a:ext cx="9903249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0)간지_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" y="0"/>
            <a:ext cx="9903249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512" y="116632"/>
            <a:ext cx="1657350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2) 활용Tip 및 사례 내용이 많은 경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3249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457201" y="5133201"/>
            <a:ext cx="18287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/>
              <a:t>메뉴 및 업무순서</a:t>
            </a:r>
            <a:endParaRPr lang="ko-KR" altLang="en-US" sz="12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8382000" y="838200"/>
            <a:ext cx="119776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b="1" dirty="0" smtClean="0"/>
              <a:t>활용</a:t>
            </a:r>
            <a:r>
              <a:rPr lang="en-US" altLang="ko-KR" sz="1100" b="1" dirty="0" smtClean="0"/>
              <a:t>Tip </a:t>
            </a:r>
            <a:r>
              <a:rPr lang="ko-KR" altLang="en-US" sz="1100" b="1" dirty="0" smtClean="0"/>
              <a:t>및 사례</a:t>
            </a:r>
            <a:endParaRPr lang="ko-KR" altLang="en-US" sz="1100" b="1" dirty="0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7200" y="92249"/>
            <a:ext cx="676647" cy="363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3) 메뉴 및 업무순서의 내용이 많은 경우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" y="0"/>
            <a:ext cx="9903249" cy="6858000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7200" y="92249"/>
            <a:ext cx="676647" cy="363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4) 메뉴 및 업무순서 내용이 많은 경우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" y="0"/>
            <a:ext cx="9903249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7200" y="92249"/>
            <a:ext cx="676647" cy="363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5)화면구성과 내용이 많은 경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" y="0"/>
            <a:ext cx="9903249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7456" y="92249"/>
            <a:ext cx="676647" cy="363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6)화면구성과 메뉴 및 업무순서가 많은 경우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" y="0"/>
            <a:ext cx="9903249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7456" y="92249"/>
            <a:ext cx="676647" cy="363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(7)화면구성과 활용Tip 및 사례가 많은 경우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" y="0"/>
            <a:ext cx="9903249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0889" y="92249"/>
            <a:ext cx="676647" cy="363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(8)화면구성과 활용Tip 및 사례가 많은 경우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" y="0"/>
            <a:ext cx="9903249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7200" y="92249"/>
            <a:ext cx="676647" cy="363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연습문제_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과학_2copy"/>
          <p:cNvPicPr>
            <a:picLocks noChangeArrowheads="1"/>
          </p:cNvPicPr>
          <p:nvPr userDrawn="1"/>
        </p:nvPicPr>
        <p:blipFill>
          <a:blip r:embed="rId2" cstate="print"/>
          <a:srcRect t="12194"/>
          <a:stretch>
            <a:fillRect/>
          </a:stretch>
        </p:blipFill>
        <p:spPr bwMode="auto">
          <a:xfrm>
            <a:off x="3" y="5"/>
            <a:ext cx="9916319" cy="6873875"/>
          </a:xfrm>
          <a:prstGeom prst="rect">
            <a:avLst/>
          </a:prstGeom>
          <a:noFill/>
        </p:spPr>
      </p:pic>
      <p:sp>
        <p:nvSpPr>
          <p:cNvPr id="6" name="Rectangle 19"/>
          <p:cNvSpPr>
            <a:spLocks noChangeArrowheads="1"/>
          </p:cNvSpPr>
          <p:nvPr userDrawn="1"/>
        </p:nvSpPr>
        <p:spPr bwMode="black">
          <a:xfrm>
            <a:off x="6516688" y="1157292"/>
            <a:ext cx="2627312" cy="28892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7" name="Rectangle 23"/>
          <p:cNvSpPr>
            <a:spLocks noChangeArrowheads="1"/>
          </p:cNvSpPr>
          <p:nvPr userDrawn="1"/>
        </p:nvSpPr>
        <p:spPr bwMode="black">
          <a:xfrm>
            <a:off x="0" y="1095379"/>
            <a:ext cx="9144000" cy="7302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 dirty="0"/>
          </a:p>
        </p:txBody>
      </p:sp>
      <p:grpSp>
        <p:nvGrpSpPr>
          <p:cNvPr id="2" name="Group 30"/>
          <p:cNvGrpSpPr>
            <a:grpSpLocks/>
          </p:cNvGrpSpPr>
          <p:nvPr userDrawn="1"/>
        </p:nvGrpSpPr>
        <p:grpSpPr bwMode="auto">
          <a:xfrm>
            <a:off x="0" y="160339"/>
            <a:ext cx="9906000" cy="144463"/>
            <a:chOff x="1519" y="554"/>
            <a:chExt cx="4241" cy="91"/>
          </a:xfrm>
        </p:grpSpPr>
        <p:sp>
          <p:nvSpPr>
            <p:cNvPr id="9" name="Line 26"/>
            <p:cNvSpPr>
              <a:spLocks noChangeShapeType="1"/>
            </p:cNvSpPr>
            <p:nvPr userDrawn="1"/>
          </p:nvSpPr>
          <p:spPr bwMode="white">
            <a:xfrm>
              <a:off x="1519" y="554"/>
              <a:ext cx="4241" cy="0"/>
            </a:xfrm>
            <a:prstGeom prst="line">
              <a:avLst/>
            </a:prstGeom>
            <a:noFill/>
            <a:ln w="1270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dirty="0"/>
            </a:p>
          </p:txBody>
        </p:sp>
        <p:sp>
          <p:nvSpPr>
            <p:cNvPr id="10" name="Line 27"/>
            <p:cNvSpPr>
              <a:spLocks noChangeShapeType="1"/>
            </p:cNvSpPr>
            <p:nvPr userDrawn="1"/>
          </p:nvSpPr>
          <p:spPr bwMode="white">
            <a:xfrm>
              <a:off x="1519" y="599"/>
              <a:ext cx="4241" cy="0"/>
            </a:xfrm>
            <a:prstGeom prst="line">
              <a:avLst/>
            </a:prstGeom>
            <a:noFill/>
            <a:ln w="1270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dirty="0"/>
            </a:p>
          </p:txBody>
        </p:sp>
        <p:sp>
          <p:nvSpPr>
            <p:cNvPr id="11" name="Line 28"/>
            <p:cNvSpPr>
              <a:spLocks noChangeShapeType="1"/>
            </p:cNvSpPr>
            <p:nvPr userDrawn="1"/>
          </p:nvSpPr>
          <p:spPr bwMode="white">
            <a:xfrm>
              <a:off x="1519" y="645"/>
              <a:ext cx="4241" cy="0"/>
            </a:xfrm>
            <a:prstGeom prst="line">
              <a:avLst/>
            </a:prstGeom>
            <a:noFill/>
            <a:ln w="1270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dirty="0"/>
            </a:p>
          </p:txBody>
        </p:sp>
      </p:grpSp>
      <p:sp>
        <p:nvSpPr>
          <p:cNvPr id="14" name="모서리가 둥근 직사각형 13"/>
          <p:cNvSpPr/>
          <p:nvPr userDrawn="1"/>
        </p:nvSpPr>
        <p:spPr>
          <a:xfrm>
            <a:off x="104776" y="457200"/>
            <a:ext cx="9686925" cy="6286500"/>
          </a:xfrm>
          <a:prstGeom prst="roundRect">
            <a:avLst>
              <a:gd name="adj" fmla="val 2795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5" name="Picture 48" descr="그림12"/>
          <p:cNvPicPr>
            <a:picLocks noChangeAspect="1" noChangeArrowheads="1"/>
          </p:cNvPicPr>
          <p:nvPr userDrawn="1"/>
        </p:nvPicPr>
        <p:blipFill>
          <a:blip r:embed="rId3" cstate="print"/>
          <a:srcRect t="43333" b="12222"/>
          <a:stretch>
            <a:fillRect/>
          </a:stretch>
        </p:blipFill>
        <p:spPr bwMode="auto">
          <a:xfrm>
            <a:off x="609600" y="0"/>
            <a:ext cx="1371600" cy="457200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 userDrawn="1"/>
        </p:nvSpPr>
        <p:spPr>
          <a:xfrm>
            <a:off x="723508" y="47135"/>
            <a:ext cx="11429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ko-KR" altLang="en-US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연습문제</a:t>
            </a:r>
            <a:endParaRPr lang="ko-KR" alt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둥근헤드라인" pitchFamily="18" charset="-127"/>
              <a:ea typeface="휴먼둥근헤드라인" pitchFamily="18" charset="-127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개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과학_2copy"/>
          <p:cNvPicPr>
            <a:picLocks noChangeArrowheads="1"/>
          </p:cNvPicPr>
          <p:nvPr userDrawn="1"/>
        </p:nvPicPr>
        <p:blipFill>
          <a:blip r:embed="rId2" cstate="print"/>
          <a:srcRect t="12194"/>
          <a:stretch>
            <a:fillRect/>
          </a:stretch>
        </p:blipFill>
        <p:spPr bwMode="auto">
          <a:xfrm>
            <a:off x="3" y="5"/>
            <a:ext cx="9916319" cy="6873875"/>
          </a:xfrm>
          <a:prstGeom prst="rect">
            <a:avLst/>
          </a:prstGeom>
          <a:noFill/>
        </p:spPr>
      </p:pic>
      <p:sp>
        <p:nvSpPr>
          <p:cNvPr id="4" name="Rectangle 19"/>
          <p:cNvSpPr>
            <a:spLocks noChangeArrowheads="1"/>
          </p:cNvSpPr>
          <p:nvPr userDrawn="1"/>
        </p:nvSpPr>
        <p:spPr bwMode="black">
          <a:xfrm>
            <a:off x="6516688" y="1157292"/>
            <a:ext cx="2627312" cy="28892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" name="Rectangle 23"/>
          <p:cNvSpPr>
            <a:spLocks noChangeArrowheads="1"/>
          </p:cNvSpPr>
          <p:nvPr userDrawn="1"/>
        </p:nvSpPr>
        <p:spPr bwMode="black">
          <a:xfrm>
            <a:off x="0" y="1095379"/>
            <a:ext cx="9144000" cy="7302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6" name="Group 30"/>
          <p:cNvGrpSpPr>
            <a:grpSpLocks/>
          </p:cNvGrpSpPr>
          <p:nvPr userDrawn="1"/>
        </p:nvGrpSpPr>
        <p:grpSpPr bwMode="auto">
          <a:xfrm>
            <a:off x="0" y="160339"/>
            <a:ext cx="9906000" cy="144463"/>
            <a:chOff x="1519" y="554"/>
            <a:chExt cx="4241" cy="91"/>
          </a:xfrm>
        </p:grpSpPr>
        <p:sp>
          <p:nvSpPr>
            <p:cNvPr id="7" name="Line 26"/>
            <p:cNvSpPr>
              <a:spLocks noChangeShapeType="1"/>
            </p:cNvSpPr>
            <p:nvPr userDrawn="1"/>
          </p:nvSpPr>
          <p:spPr bwMode="white">
            <a:xfrm>
              <a:off x="1519" y="554"/>
              <a:ext cx="4241" cy="0"/>
            </a:xfrm>
            <a:prstGeom prst="line">
              <a:avLst/>
            </a:prstGeom>
            <a:noFill/>
            <a:ln w="1270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dirty="0"/>
            </a:p>
          </p:txBody>
        </p:sp>
        <p:sp>
          <p:nvSpPr>
            <p:cNvPr id="8" name="Line 27"/>
            <p:cNvSpPr>
              <a:spLocks noChangeShapeType="1"/>
            </p:cNvSpPr>
            <p:nvPr userDrawn="1"/>
          </p:nvSpPr>
          <p:spPr bwMode="white">
            <a:xfrm>
              <a:off x="1519" y="599"/>
              <a:ext cx="4241" cy="0"/>
            </a:xfrm>
            <a:prstGeom prst="line">
              <a:avLst/>
            </a:prstGeom>
            <a:noFill/>
            <a:ln w="1270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" name="Line 28"/>
            <p:cNvSpPr>
              <a:spLocks noChangeShapeType="1"/>
            </p:cNvSpPr>
            <p:nvPr userDrawn="1"/>
          </p:nvSpPr>
          <p:spPr bwMode="white">
            <a:xfrm>
              <a:off x="1519" y="645"/>
              <a:ext cx="4241" cy="0"/>
            </a:xfrm>
            <a:prstGeom prst="line">
              <a:avLst/>
            </a:prstGeom>
            <a:noFill/>
            <a:ln w="1270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10" name="모서리가 둥근 직사각형 9"/>
          <p:cNvSpPr/>
          <p:nvPr userDrawn="1"/>
        </p:nvSpPr>
        <p:spPr>
          <a:xfrm>
            <a:off x="104776" y="457200"/>
            <a:ext cx="9686925" cy="6286500"/>
          </a:xfrm>
          <a:prstGeom prst="roundRect">
            <a:avLst>
              <a:gd name="adj" fmla="val 2795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1" name="Picture 48" descr="그림12"/>
          <p:cNvPicPr>
            <a:picLocks noChangeAspect="1" noChangeArrowheads="1"/>
          </p:cNvPicPr>
          <p:nvPr userDrawn="1"/>
        </p:nvPicPr>
        <p:blipFill>
          <a:blip r:embed="rId3" cstate="print"/>
          <a:srcRect t="43333" b="12222"/>
          <a:stretch>
            <a:fillRect/>
          </a:stretch>
        </p:blipFill>
        <p:spPr bwMode="auto">
          <a:xfrm>
            <a:off x="609600" y="0"/>
            <a:ext cx="1371600" cy="457200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 userDrawn="1"/>
        </p:nvSpPr>
        <p:spPr>
          <a:xfrm>
            <a:off x="762002" y="47135"/>
            <a:ext cx="1050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ko-KR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개요</a:t>
            </a:r>
            <a:endParaRPr lang="ko-KR" alt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둥근헤드라인" pitchFamily="18" charset="-127"/>
              <a:ea typeface="휴먼둥근헤드라인" pitchFamily="18" charset="-127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95300" y="6356355"/>
            <a:ext cx="2311400" cy="365125"/>
          </a:xfrm>
          <a:prstGeom prst="rect">
            <a:avLst/>
          </a:prstGeom>
        </p:spPr>
        <p:txBody>
          <a:bodyPr/>
          <a:lstStyle/>
          <a:p>
            <a:fld id="{4B739347-D51E-4DB6-A389-B057B81FF99E}" type="datetimeFigureOut">
              <a:rPr lang="ko-KR" altLang="en-US" smtClean="0"/>
              <a:pPr/>
              <a:t>2018-04-16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384550" y="6356355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099300" y="6356355"/>
            <a:ext cx="2311400" cy="365125"/>
          </a:xfrm>
          <a:prstGeom prst="rect">
            <a:avLst/>
          </a:prstGeom>
        </p:spPr>
        <p:txBody>
          <a:bodyPr/>
          <a:lstStyle/>
          <a:p>
            <a:fld id="{1CA2D15A-BAAC-47E4-A8EE-E64F58A4C9D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0)겉표지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" y="0"/>
            <a:ext cx="9903249" cy="68580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990600"/>
            <a:ext cx="8458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8991" y="1842322"/>
            <a:ext cx="8229599" cy="1281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122" y="5549337"/>
            <a:ext cx="592455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그림 6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5128" y="5625297"/>
            <a:ext cx="2704900" cy="6481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0)목차_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0"/>
          <p:cNvGrpSpPr>
            <a:grpSpLocks/>
          </p:cNvGrpSpPr>
          <p:nvPr userDrawn="1"/>
        </p:nvGrpSpPr>
        <p:grpSpPr bwMode="auto">
          <a:xfrm>
            <a:off x="0" y="160339"/>
            <a:ext cx="9906000" cy="144463"/>
            <a:chOff x="1519" y="554"/>
            <a:chExt cx="4241" cy="91"/>
          </a:xfrm>
        </p:grpSpPr>
        <p:sp>
          <p:nvSpPr>
            <p:cNvPr id="9" name="Line 26"/>
            <p:cNvSpPr>
              <a:spLocks noChangeShapeType="1"/>
            </p:cNvSpPr>
            <p:nvPr userDrawn="1"/>
          </p:nvSpPr>
          <p:spPr bwMode="white">
            <a:xfrm>
              <a:off x="1519" y="554"/>
              <a:ext cx="4241" cy="0"/>
            </a:xfrm>
            <a:prstGeom prst="line">
              <a:avLst/>
            </a:prstGeom>
            <a:noFill/>
            <a:ln w="1270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dirty="0"/>
            </a:p>
          </p:txBody>
        </p:sp>
        <p:sp>
          <p:nvSpPr>
            <p:cNvPr id="10" name="Line 27"/>
            <p:cNvSpPr>
              <a:spLocks noChangeShapeType="1"/>
            </p:cNvSpPr>
            <p:nvPr userDrawn="1"/>
          </p:nvSpPr>
          <p:spPr bwMode="white">
            <a:xfrm>
              <a:off x="1519" y="599"/>
              <a:ext cx="4241" cy="0"/>
            </a:xfrm>
            <a:prstGeom prst="line">
              <a:avLst/>
            </a:prstGeom>
            <a:noFill/>
            <a:ln w="1270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dirty="0"/>
            </a:p>
          </p:txBody>
        </p:sp>
        <p:sp>
          <p:nvSpPr>
            <p:cNvPr id="11" name="Line 28"/>
            <p:cNvSpPr>
              <a:spLocks noChangeShapeType="1"/>
            </p:cNvSpPr>
            <p:nvPr userDrawn="1"/>
          </p:nvSpPr>
          <p:spPr bwMode="white">
            <a:xfrm>
              <a:off x="1519" y="645"/>
              <a:ext cx="4241" cy="0"/>
            </a:xfrm>
            <a:prstGeom prst="line">
              <a:avLst/>
            </a:prstGeom>
            <a:noFill/>
            <a:ln w="1270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dirty="0"/>
            </a:p>
          </p:txBody>
        </p:sp>
      </p:grpSp>
      <p:pic>
        <p:nvPicPr>
          <p:cNvPr id="3" name="그림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" y="0"/>
            <a:ext cx="9903249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0)간지_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" y="0"/>
            <a:ext cx="9903249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512" y="116632"/>
            <a:ext cx="1657350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2) 활용Tip 및 사례 내용이 많은 경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3249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457201" y="5133201"/>
            <a:ext cx="18287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/>
              <a:t>메뉴 및 업무순서</a:t>
            </a:r>
            <a:endParaRPr lang="ko-KR" altLang="en-US" sz="12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8382000" y="838200"/>
            <a:ext cx="119776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b="1" dirty="0" smtClean="0"/>
              <a:t>활용</a:t>
            </a:r>
            <a:r>
              <a:rPr lang="en-US" altLang="ko-KR" sz="1100" b="1" dirty="0" smtClean="0"/>
              <a:t>Tip </a:t>
            </a:r>
            <a:r>
              <a:rPr lang="ko-KR" altLang="en-US" sz="1100" b="1" dirty="0" smtClean="0"/>
              <a:t>및 사례</a:t>
            </a:r>
            <a:endParaRPr lang="ko-KR" altLang="en-US" sz="1100" b="1" dirty="0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7200" y="92249"/>
            <a:ext cx="676647" cy="363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3) 메뉴 및 업무순서의 내용이 많은 경우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" y="0"/>
            <a:ext cx="9903249" cy="6858000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7200" y="92249"/>
            <a:ext cx="676647" cy="363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4) 메뉴 및 업무순서 내용이 많은 경우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" y="0"/>
            <a:ext cx="9903249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7200" y="92249"/>
            <a:ext cx="676647" cy="363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5)화면구성과 내용이 많은 경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" y="0"/>
            <a:ext cx="9903249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7456" y="92249"/>
            <a:ext cx="676647" cy="363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6)화면구성과 메뉴 및 업무순서가 많은 경우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" y="0"/>
            <a:ext cx="9903249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7456" y="92249"/>
            <a:ext cx="676647" cy="363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(7)화면구성과 활용Tip 및 사례가 많은 경우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" y="0"/>
            <a:ext cx="9903249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0889" y="92249"/>
            <a:ext cx="676647" cy="363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(8)화면구성과 활용Tip 및 사례가 많은 경우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" y="0"/>
            <a:ext cx="9903249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7200" y="92249"/>
            <a:ext cx="676647" cy="363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5300" y="1600205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355"/>
            <a:ext cx="2311400" cy="365125"/>
          </a:xfrm>
          <a:prstGeom prst="rect">
            <a:avLst/>
          </a:prstGeom>
        </p:spPr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2018-04-16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5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355"/>
            <a:ext cx="2311400" cy="365125"/>
          </a:xfrm>
          <a:prstGeom prst="rect">
            <a:avLst/>
          </a:prstGeom>
        </p:spPr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(10)부록_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과학_2copy"/>
          <p:cNvPicPr>
            <a:picLocks noChangeArrowheads="1"/>
          </p:cNvPicPr>
          <p:nvPr userDrawn="1"/>
        </p:nvPicPr>
        <p:blipFill>
          <a:blip r:embed="rId2" cstate="print"/>
          <a:srcRect t="12194"/>
          <a:stretch>
            <a:fillRect/>
          </a:stretch>
        </p:blipFill>
        <p:spPr bwMode="auto">
          <a:xfrm>
            <a:off x="3" y="5"/>
            <a:ext cx="9916319" cy="6873875"/>
          </a:xfrm>
          <a:prstGeom prst="rect">
            <a:avLst/>
          </a:prstGeom>
          <a:noFill/>
        </p:spPr>
      </p:pic>
      <p:sp>
        <p:nvSpPr>
          <p:cNvPr id="6" name="Rectangle 19"/>
          <p:cNvSpPr>
            <a:spLocks noChangeArrowheads="1"/>
          </p:cNvSpPr>
          <p:nvPr userDrawn="1"/>
        </p:nvSpPr>
        <p:spPr bwMode="black">
          <a:xfrm>
            <a:off x="6516688" y="1157292"/>
            <a:ext cx="2627312" cy="28892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7" name="Rectangle 23"/>
          <p:cNvSpPr>
            <a:spLocks noChangeArrowheads="1"/>
          </p:cNvSpPr>
          <p:nvPr userDrawn="1"/>
        </p:nvSpPr>
        <p:spPr bwMode="black">
          <a:xfrm>
            <a:off x="0" y="1095379"/>
            <a:ext cx="9144000" cy="7302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 dirty="0"/>
          </a:p>
        </p:txBody>
      </p:sp>
      <p:grpSp>
        <p:nvGrpSpPr>
          <p:cNvPr id="2" name="Group 30"/>
          <p:cNvGrpSpPr>
            <a:grpSpLocks/>
          </p:cNvGrpSpPr>
          <p:nvPr userDrawn="1"/>
        </p:nvGrpSpPr>
        <p:grpSpPr bwMode="auto">
          <a:xfrm>
            <a:off x="0" y="160339"/>
            <a:ext cx="9906000" cy="144463"/>
            <a:chOff x="1519" y="554"/>
            <a:chExt cx="4241" cy="91"/>
          </a:xfrm>
        </p:grpSpPr>
        <p:sp>
          <p:nvSpPr>
            <p:cNvPr id="9" name="Line 26"/>
            <p:cNvSpPr>
              <a:spLocks noChangeShapeType="1"/>
            </p:cNvSpPr>
            <p:nvPr userDrawn="1"/>
          </p:nvSpPr>
          <p:spPr bwMode="white">
            <a:xfrm>
              <a:off x="1519" y="554"/>
              <a:ext cx="4241" cy="0"/>
            </a:xfrm>
            <a:prstGeom prst="line">
              <a:avLst/>
            </a:prstGeom>
            <a:noFill/>
            <a:ln w="1270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dirty="0"/>
            </a:p>
          </p:txBody>
        </p:sp>
        <p:sp>
          <p:nvSpPr>
            <p:cNvPr id="10" name="Line 27"/>
            <p:cNvSpPr>
              <a:spLocks noChangeShapeType="1"/>
            </p:cNvSpPr>
            <p:nvPr userDrawn="1"/>
          </p:nvSpPr>
          <p:spPr bwMode="white">
            <a:xfrm>
              <a:off x="1519" y="599"/>
              <a:ext cx="4241" cy="0"/>
            </a:xfrm>
            <a:prstGeom prst="line">
              <a:avLst/>
            </a:prstGeom>
            <a:noFill/>
            <a:ln w="1270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dirty="0"/>
            </a:p>
          </p:txBody>
        </p:sp>
        <p:sp>
          <p:nvSpPr>
            <p:cNvPr id="11" name="Line 28"/>
            <p:cNvSpPr>
              <a:spLocks noChangeShapeType="1"/>
            </p:cNvSpPr>
            <p:nvPr userDrawn="1"/>
          </p:nvSpPr>
          <p:spPr bwMode="white">
            <a:xfrm>
              <a:off x="1519" y="645"/>
              <a:ext cx="4241" cy="0"/>
            </a:xfrm>
            <a:prstGeom prst="line">
              <a:avLst/>
            </a:prstGeom>
            <a:noFill/>
            <a:ln w="1270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dirty="0"/>
            </a:p>
          </p:txBody>
        </p:sp>
      </p:grpSp>
      <p:sp>
        <p:nvSpPr>
          <p:cNvPr id="14" name="모서리가 둥근 직사각형 13"/>
          <p:cNvSpPr/>
          <p:nvPr userDrawn="1"/>
        </p:nvSpPr>
        <p:spPr>
          <a:xfrm>
            <a:off x="104776" y="457200"/>
            <a:ext cx="9686925" cy="6286500"/>
          </a:xfrm>
          <a:prstGeom prst="roundRect">
            <a:avLst>
              <a:gd name="adj" fmla="val 2795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5" name="Picture 48" descr="그림12"/>
          <p:cNvPicPr>
            <a:picLocks noChangeAspect="1" noChangeArrowheads="1"/>
          </p:cNvPicPr>
          <p:nvPr userDrawn="1"/>
        </p:nvPicPr>
        <p:blipFill>
          <a:blip r:embed="rId3" cstate="print"/>
          <a:srcRect t="43333" b="12222"/>
          <a:stretch>
            <a:fillRect/>
          </a:stretch>
        </p:blipFill>
        <p:spPr bwMode="auto">
          <a:xfrm>
            <a:off x="609600" y="0"/>
            <a:ext cx="1371600" cy="457200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 userDrawn="1"/>
        </p:nvSpPr>
        <p:spPr>
          <a:xfrm>
            <a:off x="762002" y="47135"/>
            <a:ext cx="1050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ko-KR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부록</a:t>
            </a:r>
            <a:endParaRPr lang="ko-KR" alt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둥근헤드라인" pitchFamily="18" charset="-127"/>
              <a:ea typeface="휴먼둥근헤드라인" pitchFamily="18" charset="-127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개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과학_2copy"/>
          <p:cNvPicPr>
            <a:picLocks noChangeArrowheads="1"/>
          </p:cNvPicPr>
          <p:nvPr userDrawn="1"/>
        </p:nvPicPr>
        <p:blipFill>
          <a:blip r:embed="rId2" cstate="print"/>
          <a:srcRect t="12194"/>
          <a:stretch>
            <a:fillRect/>
          </a:stretch>
        </p:blipFill>
        <p:spPr bwMode="auto">
          <a:xfrm>
            <a:off x="3" y="5"/>
            <a:ext cx="9916319" cy="6873875"/>
          </a:xfrm>
          <a:prstGeom prst="rect">
            <a:avLst/>
          </a:prstGeom>
          <a:noFill/>
        </p:spPr>
      </p:pic>
      <p:sp>
        <p:nvSpPr>
          <p:cNvPr id="4" name="Rectangle 19"/>
          <p:cNvSpPr>
            <a:spLocks noChangeArrowheads="1"/>
          </p:cNvSpPr>
          <p:nvPr userDrawn="1"/>
        </p:nvSpPr>
        <p:spPr bwMode="black">
          <a:xfrm>
            <a:off x="6516688" y="1157292"/>
            <a:ext cx="2627312" cy="28892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" name="Rectangle 23"/>
          <p:cNvSpPr>
            <a:spLocks noChangeArrowheads="1"/>
          </p:cNvSpPr>
          <p:nvPr userDrawn="1"/>
        </p:nvSpPr>
        <p:spPr bwMode="black">
          <a:xfrm>
            <a:off x="0" y="1095379"/>
            <a:ext cx="9144000" cy="7302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30"/>
          <p:cNvGrpSpPr>
            <a:grpSpLocks/>
          </p:cNvGrpSpPr>
          <p:nvPr userDrawn="1"/>
        </p:nvGrpSpPr>
        <p:grpSpPr bwMode="auto">
          <a:xfrm>
            <a:off x="0" y="160339"/>
            <a:ext cx="9906000" cy="144463"/>
            <a:chOff x="1519" y="554"/>
            <a:chExt cx="4241" cy="91"/>
          </a:xfrm>
        </p:grpSpPr>
        <p:sp>
          <p:nvSpPr>
            <p:cNvPr id="7" name="Line 26"/>
            <p:cNvSpPr>
              <a:spLocks noChangeShapeType="1"/>
            </p:cNvSpPr>
            <p:nvPr userDrawn="1"/>
          </p:nvSpPr>
          <p:spPr bwMode="white">
            <a:xfrm>
              <a:off x="1519" y="554"/>
              <a:ext cx="4241" cy="0"/>
            </a:xfrm>
            <a:prstGeom prst="line">
              <a:avLst/>
            </a:prstGeom>
            <a:noFill/>
            <a:ln w="1270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dirty="0"/>
            </a:p>
          </p:txBody>
        </p:sp>
        <p:sp>
          <p:nvSpPr>
            <p:cNvPr id="8" name="Line 27"/>
            <p:cNvSpPr>
              <a:spLocks noChangeShapeType="1"/>
            </p:cNvSpPr>
            <p:nvPr userDrawn="1"/>
          </p:nvSpPr>
          <p:spPr bwMode="white">
            <a:xfrm>
              <a:off x="1519" y="599"/>
              <a:ext cx="4241" cy="0"/>
            </a:xfrm>
            <a:prstGeom prst="line">
              <a:avLst/>
            </a:prstGeom>
            <a:noFill/>
            <a:ln w="1270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" name="Line 28"/>
            <p:cNvSpPr>
              <a:spLocks noChangeShapeType="1"/>
            </p:cNvSpPr>
            <p:nvPr userDrawn="1"/>
          </p:nvSpPr>
          <p:spPr bwMode="white">
            <a:xfrm>
              <a:off x="1519" y="645"/>
              <a:ext cx="4241" cy="0"/>
            </a:xfrm>
            <a:prstGeom prst="line">
              <a:avLst/>
            </a:prstGeom>
            <a:noFill/>
            <a:ln w="1270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10" name="모서리가 둥근 직사각형 9"/>
          <p:cNvSpPr/>
          <p:nvPr userDrawn="1"/>
        </p:nvSpPr>
        <p:spPr>
          <a:xfrm>
            <a:off x="104776" y="457200"/>
            <a:ext cx="9686925" cy="6286500"/>
          </a:xfrm>
          <a:prstGeom prst="roundRect">
            <a:avLst>
              <a:gd name="adj" fmla="val 2795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1" name="Picture 48" descr="그림12"/>
          <p:cNvPicPr>
            <a:picLocks noChangeAspect="1" noChangeArrowheads="1"/>
          </p:cNvPicPr>
          <p:nvPr userDrawn="1"/>
        </p:nvPicPr>
        <p:blipFill>
          <a:blip r:embed="rId3" cstate="print"/>
          <a:srcRect t="43333" b="12222"/>
          <a:stretch>
            <a:fillRect/>
          </a:stretch>
        </p:blipFill>
        <p:spPr bwMode="auto">
          <a:xfrm>
            <a:off x="609600" y="0"/>
            <a:ext cx="1371600" cy="457200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 userDrawn="1"/>
        </p:nvSpPr>
        <p:spPr>
          <a:xfrm>
            <a:off x="762002" y="47135"/>
            <a:ext cx="1050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ko-KR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개요</a:t>
            </a:r>
            <a:endParaRPr lang="ko-KR" alt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둥근헤드라인" pitchFamily="18" charset="-127"/>
              <a:ea typeface="휴먼둥근헤드라인" pitchFamily="18" charset="-127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95300" y="6356355"/>
            <a:ext cx="2311400" cy="365125"/>
          </a:xfrm>
          <a:prstGeom prst="rect">
            <a:avLst/>
          </a:prstGeom>
        </p:spPr>
        <p:txBody>
          <a:bodyPr/>
          <a:lstStyle/>
          <a:p>
            <a:fld id="{4B739347-D51E-4DB6-A389-B057B81FF99E}" type="datetimeFigureOut">
              <a:rPr lang="ko-KR" altLang="en-US" smtClean="0"/>
              <a:pPr/>
              <a:t>2018-04-16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384550" y="6356355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099300" y="6356355"/>
            <a:ext cx="2311400" cy="365125"/>
          </a:xfrm>
          <a:prstGeom prst="rect">
            <a:avLst/>
          </a:prstGeom>
        </p:spPr>
        <p:txBody>
          <a:bodyPr/>
          <a:lstStyle/>
          <a:p>
            <a:fld id="{1CA2D15A-BAAC-47E4-A8EE-E64F58A4C9D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EE168-A928-4C9D-B955-EEEFBE6414A9}" type="datetimeFigureOut">
              <a:rPr lang="ko-KR" altLang="en-US" smtClean="0"/>
              <a:pPr/>
              <a:t>2018-04-16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F1BB7-F79F-45D6-891C-F9C4C80AD4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EE168-A928-4C9D-B955-EEEFBE6414A9}" type="datetimeFigureOut">
              <a:rPr lang="ko-KR" altLang="en-US" smtClean="0"/>
              <a:pPr/>
              <a:t>2018-04-16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F1BB7-F79F-45D6-891C-F9C4C80AD4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EE168-A928-4C9D-B955-EEEFBE6414A9}" type="datetimeFigureOut">
              <a:rPr lang="ko-KR" altLang="en-US" smtClean="0"/>
              <a:pPr/>
              <a:t>2018-04-16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F1BB7-F79F-45D6-891C-F9C4C80AD4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EE168-A928-4C9D-B955-EEEFBE6414A9}" type="datetimeFigureOut">
              <a:rPr lang="ko-KR" altLang="en-US" smtClean="0"/>
              <a:pPr/>
              <a:t>2018-04-16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F1BB7-F79F-45D6-891C-F9C4C80AD4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EE168-A928-4C9D-B955-EEEFBE6414A9}" type="datetimeFigureOut">
              <a:rPr lang="ko-KR" altLang="en-US" smtClean="0"/>
              <a:pPr/>
              <a:t>2018-04-16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F1BB7-F79F-45D6-891C-F9C4C80AD4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EE168-A928-4C9D-B955-EEEFBE6414A9}" type="datetimeFigureOut">
              <a:rPr lang="ko-KR" altLang="en-US" smtClean="0"/>
              <a:pPr/>
              <a:t>2018-04-16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F1BB7-F79F-45D6-891C-F9C4C80AD4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EE168-A928-4C9D-B955-EEEFBE6414A9}" type="datetimeFigureOut">
              <a:rPr lang="ko-KR" altLang="en-US" smtClean="0"/>
              <a:pPr/>
              <a:t>2018-04-16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F1BB7-F79F-45D6-891C-F9C4C80AD4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EE168-A928-4C9D-B955-EEEFBE6414A9}" type="datetimeFigureOut">
              <a:rPr lang="ko-KR" altLang="en-US" smtClean="0"/>
              <a:pPr/>
              <a:t>2018-04-16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F1BB7-F79F-45D6-891C-F9C4C80AD4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EE168-A928-4C9D-B955-EEEFBE6414A9}" type="datetimeFigureOut">
              <a:rPr lang="ko-KR" altLang="en-US" smtClean="0"/>
              <a:pPr/>
              <a:t>2018-04-16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F1BB7-F79F-45D6-891C-F9C4C80AD4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EE168-A928-4C9D-B955-EEEFBE6414A9}" type="datetimeFigureOut">
              <a:rPr lang="ko-KR" altLang="en-US" smtClean="0"/>
              <a:pPr/>
              <a:t>2018-04-16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F1BB7-F79F-45D6-891C-F9C4C80AD4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EE168-A928-4C9D-B955-EEEFBE6414A9}" type="datetimeFigureOut">
              <a:rPr lang="ko-KR" altLang="en-US" smtClean="0"/>
              <a:pPr/>
              <a:t>2018-04-16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F1BB7-F79F-45D6-891C-F9C4C80AD4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F3A42-64C3-4D04-B716-76677953C5D6}" type="datetimeFigureOut">
              <a:rPr lang="ko-KR" altLang="en-US" smtClean="0"/>
              <a:pPr/>
              <a:t>2018-04-16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D2CD7-AB29-4EC3-A998-6F4CEA2F12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F3A42-64C3-4D04-B716-76677953C5D6}" type="datetimeFigureOut">
              <a:rPr lang="ko-KR" altLang="en-US" smtClean="0"/>
              <a:pPr/>
              <a:t>2018-04-16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D2CD7-AB29-4EC3-A998-6F4CEA2F12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F3A42-64C3-4D04-B716-76677953C5D6}" type="datetimeFigureOut">
              <a:rPr lang="ko-KR" altLang="en-US" smtClean="0"/>
              <a:pPr/>
              <a:t>2018-04-16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D2CD7-AB29-4EC3-A998-6F4CEA2F12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F3A42-64C3-4D04-B716-76677953C5D6}" type="datetimeFigureOut">
              <a:rPr lang="ko-KR" altLang="en-US" smtClean="0"/>
              <a:pPr/>
              <a:t>2018-04-16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D2CD7-AB29-4EC3-A998-6F4CEA2F12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F3A42-64C3-4D04-B716-76677953C5D6}" type="datetimeFigureOut">
              <a:rPr lang="ko-KR" altLang="en-US" smtClean="0"/>
              <a:pPr/>
              <a:t>2018-04-16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D2CD7-AB29-4EC3-A998-6F4CEA2F12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F3A42-64C3-4D04-B716-76677953C5D6}" type="datetimeFigureOut">
              <a:rPr lang="ko-KR" altLang="en-US" smtClean="0"/>
              <a:pPr/>
              <a:t>2018-04-16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D2CD7-AB29-4EC3-A998-6F4CEA2F12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F3A42-64C3-4D04-B716-76677953C5D6}" type="datetimeFigureOut">
              <a:rPr lang="ko-KR" altLang="en-US" smtClean="0"/>
              <a:pPr/>
              <a:t>2018-04-16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D2CD7-AB29-4EC3-A998-6F4CEA2F12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F3A42-64C3-4D04-B716-76677953C5D6}" type="datetimeFigureOut">
              <a:rPr lang="ko-KR" altLang="en-US" smtClean="0"/>
              <a:pPr/>
              <a:t>2018-04-16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D2CD7-AB29-4EC3-A998-6F4CEA2F12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F3A42-64C3-4D04-B716-76677953C5D6}" type="datetimeFigureOut">
              <a:rPr lang="ko-KR" altLang="en-US" smtClean="0"/>
              <a:pPr/>
              <a:t>2018-04-16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D2CD7-AB29-4EC3-A998-6F4CEA2F12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F3A42-64C3-4D04-B716-76677953C5D6}" type="datetimeFigureOut">
              <a:rPr lang="ko-KR" altLang="en-US" smtClean="0"/>
              <a:pPr/>
              <a:t>2018-04-16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D2CD7-AB29-4EC3-A998-6F4CEA2F12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F3A42-64C3-4D04-B716-76677953C5D6}" type="datetimeFigureOut">
              <a:rPr lang="ko-KR" altLang="en-US" smtClean="0"/>
              <a:pPr/>
              <a:t>2018-04-16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D2CD7-AB29-4EC3-A998-6F4CEA2F12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0)겉표지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과학_2copy"/>
          <p:cNvPicPr>
            <a:picLocks noChangeArrowheads="1"/>
          </p:cNvPicPr>
          <p:nvPr userDrawn="1"/>
        </p:nvPicPr>
        <p:blipFill>
          <a:blip r:embed="rId2" cstate="print"/>
          <a:srcRect t="12194"/>
          <a:stretch>
            <a:fillRect/>
          </a:stretch>
        </p:blipFill>
        <p:spPr bwMode="auto">
          <a:xfrm>
            <a:off x="3" y="5"/>
            <a:ext cx="9916319" cy="6873875"/>
          </a:xfrm>
          <a:prstGeom prst="rect">
            <a:avLst/>
          </a:prstGeom>
          <a:noFill/>
        </p:spPr>
      </p:pic>
      <p:pic>
        <p:nvPicPr>
          <p:cNvPr id="4" name="Picture 2" descr="D:\파워프리젠테이션\ppt pro\배경서식작업\홍란\A_서식세트(15세트완성예정)\완성(10세트)\인터넷01.jpg"/>
          <p:cNvPicPr>
            <a:picLocks noChangeArrowheads="1"/>
          </p:cNvPicPr>
          <p:nvPr userDrawn="1"/>
        </p:nvPicPr>
        <p:blipFill>
          <a:blip r:embed="rId3" cstate="print"/>
          <a:srcRect t="10393"/>
          <a:stretch>
            <a:fillRect/>
          </a:stretch>
        </p:blipFill>
        <p:spPr bwMode="auto">
          <a:xfrm>
            <a:off x="66676" y="66679"/>
            <a:ext cx="9782175" cy="6724649"/>
          </a:xfrm>
          <a:prstGeom prst="roundRect">
            <a:avLst>
              <a:gd name="adj" fmla="val 1481"/>
            </a:avLst>
          </a:prstGeom>
          <a:noFill/>
        </p:spPr>
      </p:pic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0)목차_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과학_2copy"/>
          <p:cNvPicPr>
            <a:picLocks noChangeArrowheads="1"/>
          </p:cNvPicPr>
          <p:nvPr userDrawn="1"/>
        </p:nvPicPr>
        <p:blipFill>
          <a:blip r:embed="rId2" cstate="print"/>
          <a:srcRect t="12194"/>
          <a:stretch>
            <a:fillRect/>
          </a:stretch>
        </p:blipFill>
        <p:spPr bwMode="auto">
          <a:xfrm>
            <a:off x="3" y="5"/>
            <a:ext cx="9916319" cy="6873875"/>
          </a:xfrm>
          <a:prstGeom prst="rect">
            <a:avLst/>
          </a:prstGeom>
          <a:noFill/>
        </p:spPr>
      </p:pic>
      <p:sp>
        <p:nvSpPr>
          <p:cNvPr id="6" name="Rectangle 19"/>
          <p:cNvSpPr>
            <a:spLocks noChangeArrowheads="1"/>
          </p:cNvSpPr>
          <p:nvPr userDrawn="1"/>
        </p:nvSpPr>
        <p:spPr bwMode="black">
          <a:xfrm>
            <a:off x="6516688" y="1157292"/>
            <a:ext cx="2627312" cy="28892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7" name="Rectangle 23"/>
          <p:cNvSpPr>
            <a:spLocks noChangeArrowheads="1"/>
          </p:cNvSpPr>
          <p:nvPr userDrawn="1"/>
        </p:nvSpPr>
        <p:spPr bwMode="black">
          <a:xfrm>
            <a:off x="0" y="1095379"/>
            <a:ext cx="9144000" cy="7302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 dirty="0"/>
          </a:p>
        </p:txBody>
      </p:sp>
      <p:grpSp>
        <p:nvGrpSpPr>
          <p:cNvPr id="2" name="Group 30"/>
          <p:cNvGrpSpPr>
            <a:grpSpLocks/>
          </p:cNvGrpSpPr>
          <p:nvPr userDrawn="1"/>
        </p:nvGrpSpPr>
        <p:grpSpPr bwMode="auto">
          <a:xfrm>
            <a:off x="0" y="160339"/>
            <a:ext cx="9906000" cy="144463"/>
            <a:chOff x="1519" y="554"/>
            <a:chExt cx="4241" cy="91"/>
          </a:xfrm>
        </p:grpSpPr>
        <p:sp>
          <p:nvSpPr>
            <p:cNvPr id="9" name="Line 26"/>
            <p:cNvSpPr>
              <a:spLocks noChangeShapeType="1"/>
            </p:cNvSpPr>
            <p:nvPr userDrawn="1"/>
          </p:nvSpPr>
          <p:spPr bwMode="white">
            <a:xfrm>
              <a:off x="1519" y="554"/>
              <a:ext cx="4241" cy="0"/>
            </a:xfrm>
            <a:prstGeom prst="line">
              <a:avLst/>
            </a:prstGeom>
            <a:noFill/>
            <a:ln w="1270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dirty="0"/>
            </a:p>
          </p:txBody>
        </p:sp>
        <p:sp>
          <p:nvSpPr>
            <p:cNvPr id="10" name="Line 27"/>
            <p:cNvSpPr>
              <a:spLocks noChangeShapeType="1"/>
            </p:cNvSpPr>
            <p:nvPr userDrawn="1"/>
          </p:nvSpPr>
          <p:spPr bwMode="white">
            <a:xfrm>
              <a:off x="1519" y="599"/>
              <a:ext cx="4241" cy="0"/>
            </a:xfrm>
            <a:prstGeom prst="line">
              <a:avLst/>
            </a:prstGeom>
            <a:noFill/>
            <a:ln w="1270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dirty="0"/>
            </a:p>
          </p:txBody>
        </p:sp>
        <p:sp>
          <p:nvSpPr>
            <p:cNvPr id="11" name="Line 28"/>
            <p:cNvSpPr>
              <a:spLocks noChangeShapeType="1"/>
            </p:cNvSpPr>
            <p:nvPr userDrawn="1"/>
          </p:nvSpPr>
          <p:spPr bwMode="white">
            <a:xfrm>
              <a:off x="1519" y="645"/>
              <a:ext cx="4241" cy="0"/>
            </a:xfrm>
            <a:prstGeom prst="line">
              <a:avLst/>
            </a:prstGeom>
            <a:noFill/>
            <a:ln w="1270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dirty="0"/>
            </a:p>
          </p:txBody>
        </p:sp>
      </p:grpSp>
      <p:sp>
        <p:nvSpPr>
          <p:cNvPr id="14" name="모서리가 둥근 직사각형 13"/>
          <p:cNvSpPr/>
          <p:nvPr userDrawn="1"/>
        </p:nvSpPr>
        <p:spPr>
          <a:xfrm>
            <a:off x="104776" y="457200"/>
            <a:ext cx="9686925" cy="6286500"/>
          </a:xfrm>
          <a:prstGeom prst="roundRect">
            <a:avLst>
              <a:gd name="adj" fmla="val 2795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5" name="Picture 48" descr="그림12"/>
          <p:cNvPicPr>
            <a:picLocks noChangeAspect="1" noChangeArrowheads="1"/>
          </p:cNvPicPr>
          <p:nvPr userDrawn="1"/>
        </p:nvPicPr>
        <p:blipFill>
          <a:blip r:embed="rId3" cstate="print"/>
          <a:srcRect t="43333" b="12222"/>
          <a:stretch>
            <a:fillRect/>
          </a:stretch>
        </p:blipFill>
        <p:spPr bwMode="auto">
          <a:xfrm>
            <a:off x="609600" y="0"/>
            <a:ext cx="1371600" cy="457200"/>
          </a:xfrm>
          <a:prstGeom prst="rect">
            <a:avLst/>
          </a:prstGeom>
          <a:noFill/>
        </p:spPr>
      </p:pic>
      <p:pic>
        <p:nvPicPr>
          <p:cNvPr id="16" name="Picture 33" descr="business_page"/>
          <p:cNvPicPr>
            <a:picLocks noChangeAspect="1" noChangeArrowheads="1"/>
          </p:cNvPicPr>
          <p:nvPr userDrawn="1"/>
        </p:nvPicPr>
        <p:blipFill>
          <a:blip cstate="print"/>
          <a:srcRect/>
          <a:stretch>
            <a:fillRect/>
          </a:stretch>
        </p:blipFill>
        <p:spPr bwMode="auto">
          <a:xfrm flipH="1">
            <a:off x="124019" y="485774"/>
            <a:ext cx="9648000" cy="430288"/>
          </a:xfrm>
          <a:prstGeom prst="roundRect">
            <a:avLst>
              <a:gd name="adj" fmla="val 36667"/>
            </a:avLst>
          </a:prstGeom>
          <a:noFill/>
        </p:spPr>
      </p:pic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0)간지_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과학_2copy"/>
          <p:cNvPicPr>
            <a:picLocks noChangeArrowheads="1"/>
          </p:cNvPicPr>
          <p:nvPr userDrawn="1"/>
        </p:nvPicPr>
        <p:blipFill>
          <a:blip r:embed="rId2" cstate="print"/>
          <a:srcRect t="12194"/>
          <a:stretch>
            <a:fillRect/>
          </a:stretch>
        </p:blipFill>
        <p:spPr bwMode="auto">
          <a:xfrm>
            <a:off x="3" y="5"/>
            <a:ext cx="9916319" cy="6873875"/>
          </a:xfrm>
          <a:prstGeom prst="rect">
            <a:avLst/>
          </a:prstGeom>
          <a:noFill/>
        </p:spPr>
      </p:pic>
      <p:sp>
        <p:nvSpPr>
          <p:cNvPr id="6" name="Rectangle 19"/>
          <p:cNvSpPr>
            <a:spLocks noChangeArrowheads="1"/>
          </p:cNvSpPr>
          <p:nvPr userDrawn="1"/>
        </p:nvSpPr>
        <p:spPr bwMode="black">
          <a:xfrm>
            <a:off x="6516688" y="1157292"/>
            <a:ext cx="2627312" cy="28892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7" name="Rectangle 23"/>
          <p:cNvSpPr>
            <a:spLocks noChangeArrowheads="1"/>
          </p:cNvSpPr>
          <p:nvPr userDrawn="1"/>
        </p:nvSpPr>
        <p:spPr bwMode="black">
          <a:xfrm>
            <a:off x="0" y="1095379"/>
            <a:ext cx="9144000" cy="7302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 dirty="0"/>
          </a:p>
        </p:txBody>
      </p:sp>
      <p:grpSp>
        <p:nvGrpSpPr>
          <p:cNvPr id="2" name="Group 30"/>
          <p:cNvGrpSpPr>
            <a:grpSpLocks/>
          </p:cNvGrpSpPr>
          <p:nvPr userDrawn="1"/>
        </p:nvGrpSpPr>
        <p:grpSpPr bwMode="auto">
          <a:xfrm>
            <a:off x="0" y="160339"/>
            <a:ext cx="9906000" cy="144463"/>
            <a:chOff x="1519" y="554"/>
            <a:chExt cx="4241" cy="91"/>
          </a:xfrm>
        </p:grpSpPr>
        <p:sp>
          <p:nvSpPr>
            <p:cNvPr id="9" name="Line 26"/>
            <p:cNvSpPr>
              <a:spLocks noChangeShapeType="1"/>
            </p:cNvSpPr>
            <p:nvPr userDrawn="1"/>
          </p:nvSpPr>
          <p:spPr bwMode="white">
            <a:xfrm>
              <a:off x="1519" y="554"/>
              <a:ext cx="4241" cy="0"/>
            </a:xfrm>
            <a:prstGeom prst="line">
              <a:avLst/>
            </a:prstGeom>
            <a:noFill/>
            <a:ln w="1270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dirty="0"/>
            </a:p>
          </p:txBody>
        </p:sp>
        <p:sp>
          <p:nvSpPr>
            <p:cNvPr id="10" name="Line 27"/>
            <p:cNvSpPr>
              <a:spLocks noChangeShapeType="1"/>
            </p:cNvSpPr>
            <p:nvPr userDrawn="1"/>
          </p:nvSpPr>
          <p:spPr bwMode="white">
            <a:xfrm>
              <a:off x="1519" y="599"/>
              <a:ext cx="4241" cy="0"/>
            </a:xfrm>
            <a:prstGeom prst="line">
              <a:avLst/>
            </a:prstGeom>
            <a:noFill/>
            <a:ln w="1270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dirty="0"/>
            </a:p>
          </p:txBody>
        </p:sp>
        <p:sp>
          <p:nvSpPr>
            <p:cNvPr id="11" name="Line 28"/>
            <p:cNvSpPr>
              <a:spLocks noChangeShapeType="1"/>
            </p:cNvSpPr>
            <p:nvPr userDrawn="1"/>
          </p:nvSpPr>
          <p:spPr bwMode="white">
            <a:xfrm>
              <a:off x="1519" y="645"/>
              <a:ext cx="4241" cy="0"/>
            </a:xfrm>
            <a:prstGeom prst="line">
              <a:avLst/>
            </a:prstGeom>
            <a:noFill/>
            <a:ln w="1270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dirty="0"/>
            </a:p>
          </p:txBody>
        </p:sp>
      </p:grpSp>
      <p:sp>
        <p:nvSpPr>
          <p:cNvPr id="14" name="모서리가 둥근 직사각형 13"/>
          <p:cNvSpPr/>
          <p:nvPr userDrawn="1"/>
        </p:nvSpPr>
        <p:spPr>
          <a:xfrm>
            <a:off x="104776" y="457200"/>
            <a:ext cx="9686925" cy="6286500"/>
          </a:xfrm>
          <a:prstGeom prst="roundRect">
            <a:avLst>
              <a:gd name="adj" fmla="val 2795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5" name="Picture 48" descr="그림12"/>
          <p:cNvPicPr>
            <a:picLocks noChangeAspect="1" noChangeArrowheads="1"/>
          </p:cNvPicPr>
          <p:nvPr userDrawn="1"/>
        </p:nvPicPr>
        <p:blipFill>
          <a:blip r:embed="rId3" cstate="print"/>
          <a:srcRect t="43333" b="12222"/>
          <a:stretch>
            <a:fillRect/>
          </a:stretch>
        </p:blipFill>
        <p:spPr bwMode="auto">
          <a:xfrm>
            <a:off x="609600" y="0"/>
            <a:ext cx="1371600" cy="45720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1) 기본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과학_2copy"/>
          <p:cNvPicPr>
            <a:picLocks noChangeArrowheads="1"/>
          </p:cNvPicPr>
          <p:nvPr userDrawn="1"/>
        </p:nvPicPr>
        <p:blipFill>
          <a:blip r:embed="rId2" cstate="print"/>
          <a:srcRect t="12194"/>
          <a:stretch>
            <a:fillRect/>
          </a:stretch>
        </p:blipFill>
        <p:spPr bwMode="auto">
          <a:xfrm>
            <a:off x="3" y="5"/>
            <a:ext cx="9916319" cy="6873875"/>
          </a:xfrm>
          <a:prstGeom prst="rect">
            <a:avLst/>
          </a:prstGeom>
          <a:noFill/>
        </p:spPr>
      </p:pic>
      <p:pic>
        <p:nvPicPr>
          <p:cNvPr id="29" name="Picture 48" descr="그림12"/>
          <p:cNvPicPr>
            <a:picLocks noChangeAspect="1" noChangeArrowheads="1"/>
          </p:cNvPicPr>
          <p:nvPr userDrawn="1"/>
        </p:nvPicPr>
        <p:blipFill>
          <a:blip r:embed="rId3" cstate="print"/>
          <a:srcRect t="43333" b="12222"/>
          <a:stretch>
            <a:fillRect/>
          </a:stretch>
        </p:blipFill>
        <p:spPr bwMode="auto">
          <a:xfrm>
            <a:off x="609600" y="0"/>
            <a:ext cx="1371600" cy="457200"/>
          </a:xfrm>
          <a:prstGeom prst="rect">
            <a:avLst/>
          </a:prstGeom>
          <a:noFill/>
        </p:spPr>
      </p:pic>
      <p:sp>
        <p:nvSpPr>
          <p:cNvPr id="13" name="모서리가 둥근 직사각형 12"/>
          <p:cNvSpPr/>
          <p:nvPr userDrawn="1"/>
        </p:nvSpPr>
        <p:spPr>
          <a:xfrm>
            <a:off x="61913" y="38104"/>
            <a:ext cx="9789000" cy="6696075"/>
          </a:xfrm>
          <a:prstGeom prst="roundRect">
            <a:avLst>
              <a:gd name="adj" fmla="val 1468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74831" y="57150"/>
            <a:ext cx="9750000" cy="432000"/>
          </a:xfrm>
          <a:prstGeom prst="roundRect">
            <a:avLst>
              <a:gd name="adj" fmla="val 16667"/>
            </a:avLst>
          </a:prstGeom>
          <a:solidFill>
            <a:srgbClr val="FBFDFF"/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 anchorCtr="0">
            <a:noAutofit/>
          </a:bodyPr>
          <a:lstStyle/>
          <a:p>
            <a:endParaRPr lang="ko-KR" altLang="en-US" b="1" dirty="0"/>
          </a:p>
        </p:txBody>
      </p:sp>
      <p:pic>
        <p:nvPicPr>
          <p:cNvPr id="15" name="Picture 2" descr="C:\Documents and Settings\Yohan_Shin\My Documents\워크샵-사진\로고.png"/>
          <p:cNvPicPr>
            <a:picLocks noChangeAspect="1" noChangeArrowheads="1"/>
          </p:cNvPicPr>
          <p:nvPr userDrawn="1"/>
        </p:nvPicPr>
        <p:blipFill>
          <a:blip cstate="print"/>
          <a:srcRect/>
          <a:stretch>
            <a:fillRect/>
          </a:stretch>
        </p:blipFill>
        <p:spPr bwMode="auto">
          <a:xfrm>
            <a:off x="8874128" y="85725"/>
            <a:ext cx="897283" cy="381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TextBox 15"/>
          <p:cNvSpPr txBox="1"/>
          <p:nvPr userDrawn="1"/>
        </p:nvSpPr>
        <p:spPr>
          <a:xfrm>
            <a:off x="74831" y="514349"/>
            <a:ext cx="9750000" cy="288000"/>
          </a:xfrm>
          <a:prstGeom prst="roundRect">
            <a:avLst/>
          </a:prstGeom>
          <a:solidFill>
            <a:srgbClr val="E5FFE5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tIns="0" bIns="0" rtlCol="0" anchor="t" anchorCtr="0"/>
          <a:lstStyle/>
          <a:p>
            <a:pPr>
              <a:lnSpc>
                <a:spcPct val="150000"/>
              </a:lnSpc>
              <a:buSzPct val="200000"/>
            </a:pPr>
            <a:r>
              <a:rPr lang="ko-KR" altLang="en-US" sz="1100" b="1" dirty="0" smtClean="0"/>
              <a:t>     </a:t>
            </a:r>
          </a:p>
        </p:txBody>
      </p:sp>
      <p:pic>
        <p:nvPicPr>
          <p:cNvPr id="17" name="Picture 9" descr="F:\PNG이미지\GT2_sysmetrix.png"/>
          <p:cNvPicPr>
            <a:picLocks noChangeAspect="1" noChangeArrowheads="1"/>
          </p:cNvPicPr>
          <p:nvPr userDrawn="1"/>
        </p:nvPicPr>
        <p:blipFill>
          <a:blip cstate="print">
            <a:lum bright="30000" contrast="30000"/>
          </a:blip>
          <a:srcRect/>
          <a:stretch>
            <a:fillRect/>
          </a:stretch>
        </p:blipFill>
        <p:spPr bwMode="auto">
          <a:xfrm>
            <a:off x="144464" y="542925"/>
            <a:ext cx="234000" cy="216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" name="직사각형 17"/>
          <p:cNvSpPr/>
          <p:nvPr userDrawn="1"/>
        </p:nvSpPr>
        <p:spPr>
          <a:xfrm>
            <a:off x="72231" y="828675"/>
            <a:ext cx="7839000" cy="432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0" name="TextBox 19"/>
          <p:cNvSpPr txBox="1"/>
          <p:nvPr userDrawn="1"/>
        </p:nvSpPr>
        <p:spPr>
          <a:xfrm>
            <a:off x="8134004" y="838201"/>
            <a:ext cx="1560000" cy="340853"/>
          </a:xfrm>
          <a:prstGeom prst="rect">
            <a:avLst/>
          </a:prstGeom>
          <a:solidFill>
            <a:srgbClr val="FFFFD1"/>
          </a:solidFill>
          <a:ln>
            <a:solidFill>
              <a:srgbClr val="FF993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t" anchorCtr="0"/>
          <a:lstStyle/>
          <a:p>
            <a:pPr algn="r">
              <a:lnSpc>
                <a:spcPct val="150000"/>
              </a:lnSpc>
              <a:buSzPct val="200000"/>
            </a:pPr>
            <a:endParaRPr lang="ko-KR" altLang="en-US" sz="1100" b="1" dirty="0">
              <a:solidFill>
                <a:schemeClr val="dk1"/>
              </a:solidFill>
            </a:endParaRPr>
          </a:p>
        </p:txBody>
      </p:sp>
      <p:sp>
        <p:nvSpPr>
          <p:cNvPr id="21" name="직사각형 20"/>
          <p:cNvSpPr/>
          <p:nvPr userDrawn="1"/>
        </p:nvSpPr>
        <p:spPr>
          <a:xfrm>
            <a:off x="7981071" y="990605"/>
            <a:ext cx="1844372" cy="4158915"/>
          </a:xfrm>
          <a:prstGeom prst="rect">
            <a:avLst/>
          </a:prstGeom>
          <a:solidFill>
            <a:srgbClr val="FFFFD1"/>
          </a:solidFill>
          <a:ln>
            <a:solidFill>
              <a:srgbClr val="FF993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rIns="36000" rtlCol="0" anchor="t" anchorCtr="0"/>
          <a:lstStyle/>
          <a:p>
            <a:r>
              <a:rPr lang="en-US" altLang="ko-KR" sz="900" dirty="0" smtClean="0">
                <a:solidFill>
                  <a:schemeClr val="dk1"/>
                </a:solidFill>
              </a:rPr>
              <a:t>       </a:t>
            </a:r>
            <a:r>
              <a:rPr lang="en-US" altLang="ko-KR" sz="1100" dirty="0" smtClean="0">
                <a:solidFill>
                  <a:schemeClr val="dk1"/>
                </a:solidFill>
              </a:rPr>
              <a:t>     </a:t>
            </a:r>
          </a:p>
          <a:p>
            <a:pPr>
              <a:lnSpc>
                <a:spcPts val="1500"/>
              </a:lnSpc>
            </a:pPr>
            <a:endParaRPr lang="en-US" altLang="ko-KR" sz="1100" dirty="0" smtClean="0">
              <a:solidFill>
                <a:schemeClr val="dk1"/>
              </a:solidFill>
            </a:endParaRPr>
          </a:p>
        </p:txBody>
      </p:sp>
      <p:sp>
        <p:nvSpPr>
          <p:cNvPr id="24" name="TextBox 23"/>
          <p:cNvSpPr txBox="1"/>
          <p:nvPr userDrawn="1"/>
        </p:nvSpPr>
        <p:spPr>
          <a:xfrm>
            <a:off x="221423" y="5209625"/>
            <a:ext cx="1702008" cy="288000"/>
          </a:xfrm>
          <a:prstGeom prst="rect">
            <a:avLst/>
          </a:prstGeom>
          <a:solidFill>
            <a:srgbClr val="FFE5FF"/>
          </a:solidFill>
          <a:ln>
            <a:solidFill>
              <a:srgbClr val="80008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>
              <a:buSzPct val="200000"/>
            </a:pPr>
            <a:endParaRPr lang="ko-KR" altLang="en-US" sz="1200" b="1" dirty="0"/>
          </a:p>
        </p:txBody>
      </p:sp>
      <p:sp>
        <p:nvSpPr>
          <p:cNvPr id="25" name="모서리가 둥근 직사각형 24"/>
          <p:cNvSpPr/>
          <p:nvPr userDrawn="1"/>
        </p:nvSpPr>
        <p:spPr>
          <a:xfrm>
            <a:off x="74224" y="5355660"/>
            <a:ext cx="9751219" cy="1330893"/>
          </a:xfrm>
          <a:prstGeom prst="roundRect">
            <a:avLst>
              <a:gd name="adj" fmla="val 5597"/>
            </a:avLst>
          </a:prstGeom>
          <a:solidFill>
            <a:srgbClr val="FFE5FF"/>
          </a:solidFill>
          <a:ln>
            <a:solidFill>
              <a:srgbClr val="80008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pPr>
              <a:lnSpc>
                <a:spcPct val="150000"/>
              </a:lnSpc>
            </a:pPr>
            <a:endParaRPr lang="ko-KR" altLang="en-US" sz="1100" dirty="0"/>
          </a:p>
        </p:txBody>
      </p:sp>
      <p:sp>
        <p:nvSpPr>
          <p:cNvPr id="26" name="TextBox 25"/>
          <p:cNvSpPr txBox="1"/>
          <p:nvPr userDrawn="1"/>
        </p:nvSpPr>
        <p:spPr>
          <a:xfrm>
            <a:off x="226902" y="5220900"/>
            <a:ext cx="1692386" cy="184666"/>
          </a:xfrm>
          <a:prstGeom prst="rect">
            <a:avLst/>
          </a:prstGeom>
          <a:solidFill>
            <a:srgbClr val="FFE5FF"/>
          </a:solidFill>
          <a:ln>
            <a:noFill/>
          </a:ln>
        </p:spPr>
        <p:txBody>
          <a:bodyPr wrap="square" tIns="0" rIns="90000" bIns="0" rtlCol="0">
            <a:spAutoFit/>
          </a:bodyPr>
          <a:lstStyle/>
          <a:p>
            <a:pPr algn="ctr">
              <a:buSzPct val="200000"/>
            </a:pPr>
            <a:r>
              <a:rPr lang="ko-KR" altLang="en-US" sz="1200" b="1" dirty="0" smtClean="0"/>
              <a:t>   메뉴 및 업무순서</a:t>
            </a:r>
            <a:endParaRPr lang="ko-KR" altLang="en-US" sz="1200" b="1" dirty="0"/>
          </a:p>
        </p:txBody>
      </p:sp>
      <p:pic>
        <p:nvPicPr>
          <p:cNvPr id="27" name="Picture 3" descr="F:\PNG이미지\Excellence Folder - Library.png"/>
          <p:cNvPicPr>
            <a:picLocks noChangeAspect="1" noChangeArrowheads="1"/>
          </p:cNvPicPr>
          <p:nvPr userDrawn="1"/>
        </p:nvPicPr>
        <p:blipFill>
          <a:blip cstate="print"/>
          <a:srcRect/>
          <a:stretch>
            <a:fillRect/>
          </a:stretch>
        </p:blipFill>
        <p:spPr bwMode="auto">
          <a:xfrm>
            <a:off x="196490" y="5162655"/>
            <a:ext cx="347398" cy="3206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슬라이드 번호 개체 틀 5"/>
          <p:cNvSpPr>
            <a:spLocks noGrp="1"/>
          </p:cNvSpPr>
          <p:nvPr userDrawn="1">
            <p:ph type="sldNum" sz="quarter" idx="12"/>
          </p:nvPr>
        </p:nvSpPr>
        <p:spPr>
          <a:xfrm>
            <a:off x="3797300" y="6689730"/>
            <a:ext cx="2311400" cy="244475"/>
          </a:xfrm>
          <a:prstGeom prst="rect">
            <a:avLst/>
          </a:prstGeom>
        </p:spPr>
        <p:txBody>
          <a:bodyPr/>
          <a:lstStyle>
            <a:lvl1pPr algn="ctr">
              <a:defRPr sz="10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en-US" altLang="ko-KR" dirty="0" smtClean="0"/>
              <a:t>-</a:t>
            </a:r>
            <a:fld id="{B9BEA640-76D7-41FE-8609-9084CA469197}" type="slidenum">
              <a:rPr lang="ko-KR" altLang="en-US" smtClean="0"/>
              <a:pPr/>
              <a:t>‹#›</a:t>
            </a:fld>
            <a:r>
              <a:rPr lang="en-US" altLang="ko-KR" dirty="0" smtClean="0"/>
              <a:t>-</a:t>
            </a:r>
            <a:endParaRPr lang="ko-KR" altLang="en-US" dirty="0"/>
          </a:p>
        </p:txBody>
      </p:sp>
      <p:sp>
        <p:nvSpPr>
          <p:cNvPr id="28" name="TextBox 27"/>
          <p:cNvSpPr txBox="1"/>
          <p:nvPr userDrawn="1"/>
        </p:nvSpPr>
        <p:spPr>
          <a:xfrm>
            <a:off x="8137528" y="858495"/>
            <a:ext cx="1552574" cy="329857"/>
          </a:xfrm>
          <a:prstGeom prst="rect">
            <a:avLst/>
          </a:prstGeom>
          <a:solidFill>
            <a:srgbClr val="FFFFD1"/>
          </a:solidFill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t" anchorCtr="0"/>
          <a:lstStyle/>
          <a:p>
            <a:pPr algn="ctr">
              <a:lnSpc>
                <a:spcPct val="150000"/>
              </a:lnSpc>
              <a:buSzPct val="200000"/>
            </a:pPr>
            <a:r>
              <a:rPr lang="ko-KR" altLang="en-US" sz="1100" b="1" dirty="0" smtClean="0">
                <a:solidFill>
                  <a:schemeClr val="dk1"/>
                </a:solidFill>
              </a:rPr>
              <a:t>      활용</a:t>
            </a:r>
            <a:r>
              <a:rPr lang="en-US" altLang="ko-KR" sz="1100" b="1" dirty="0">
                <a:solidFill>
                  <a:schemeClr val="dk1"/>
                </a:solidFill>
              </a:rPr>
              <a:t>Tip </a:t>
            </a:r>
            <a:r>
              <a:rPr lang="ko-KR" altLang="en-US" sz="1100" b="1" dirty="0">
                <a:solidFill>
                  <a:schemeClr val="dk1"/>
                </a:solidFill>
              </a:rPr>
              <a:t>및 </a:t>
            </a:r>
            <a:r>
              <a:rPr lang="ko-KR" altLang="en-US" sz="1100" b="1" dirty="0" smtClean="0">
                <a:solidFill>
                  <a:schemeClr val="dk1"/>
                </a:solidFill>
              </a:rPr>
              <a:t>사례</a:t>
            </a:r>
            <a:endParaRPr lang="ko-KR" altLang="en-US" sz="1100" b="1" dirty="0">
              <a:solidFill>
                <a:schemeClr val="dk1"/>
              </a:solidFill>
            </a:endParaRPr>
          </a:p>
        </p:txBody>
      </p:sp>
      <p:pic>
        <p:nvPicPr>
          <p:cNvPr id="23" name="Picture 8" descr="F:\PNG이미지\!.png"/>
          <p:cNvPicPr preferRelativeResize="0">
            <a:picLocks noChangeArrowheads="1"/>
          </p:cNvPicPr>
          <p:nvPr userDrawn="1"/>
        </p:nvPicPr>
        <p:blipFill>
          <a:blip cstate="print"/>
          <a:srcRect/>
          <a:stretch>
            <a:fillRect/>
          </a:stretch>
        </p:blipFill>
        <p:spPr bwMode="auto">
          <a:xfrm>
            <a:off x="8145300" y="852239"/>
            <a:ext cx="351000" cy="324000"/>
          </a:xfrm>
          <a:prstGeom prst="rect">
            <a:avLst/>
          </a:prstGeom>
          <a:noFill/>
          <a:effectLst/>
        </p:spPr>
      </p:pic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2) 활용Tip 및 사례 내용이 많은 경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과학_2copy"/>
          <p:cNvPicPr>
            <a:picLocks noChangeArrowheads="1"/>
          </p:cNvPicPr>
          <p:nvPr userDrawn="1"/>
        </p:nvPicPr>
        <p:blipFill>
          <a:blip r:embed="rId2" cstate="print"/>
          <a:srcRect t="12194"/>
          <a:stretch>
            <a:fillRect/>
          </a:stretch>
        </p:blipFill>
        <p:spPr bwMode="auto">
          <a:xfrm>
            <a:off x="3" y="5"/>
            <a:ext cx="9916319" cy="6873875"/>
          </a:xfrm>
          <a:prstGeom prst="rect">
            <a:avLst/>
          </a:prstGeom>
          <a:noFill/>
        </p:spPr>
      </p:pic>
      <p:pic>
        <p:nvPicPr>
          <p:cNvPr id="39" name="Picture 48" descr="그림12"/>
          <p:cNvPicPr>
            <a:picLocks noChangeAspect="1" noChangeArrowheads="1"/>
          </p:cNvPicPr>
          <p:nvPr userDrawn="1"/>
        </p:nvPicPr>
        <p:blipFill>
          <a:blip r:embed="rId3" cstate="print"/>
          <a:srcRect t="43333" b="12222"/>
          <a:stretch>
            <a:fillRect/>
          </a:stretch>
        </p:blipFill>
        <p:spPr bwMode="auto">
          <a:xfrm>
            <a:off x="609600" y="0"/>
            <a:ext cx="1371600" cy="457200"/>
          </a:xfrm>
          <a:prstGeom prst="rect">
            <a:avLst/>
          </a:prstGeom>
          <a:noFill/>
        </p:spPr>
      </p:pic>
      <p:sp>
        <p:nvSpPr>
          <p:cNvPr id="33" name="모서리가 둥근 직사각형 32"/>
          <p:cNvSpPr/>
          <p:nvPr userDrawn="1"/>
        </p:nvSpPr>
        <p:spPr>
          <a:xfrm>
            <a:off x="61913" y="38104"/>
            <a:ext cx="9789000" cy="6696075"/>
          </a:xfrm>
          <a:prstGeom prst="roundRect">
            <a:avLst>
              <a:gd name="adj" fmla="val 1468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1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3797300" y="6670680"/>
            <a:ext cx="2311400" cy="244475"/>
          </a:xfrm>
          <a:prstGeom prst="rect">
            <a:avLst/>
          </a:prstGeom>
        </p:spPr>
        <p:txBody>
          <a:bodyPr/>
          <a:lstStyle>
            <a:lvl1pPr algn="ctr">
              <a:defRPr sz="105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en-US" altLang="ko-KR" dirty="0" smtClean="0"/>
              <a:t>-</a:t>
            </a:r>
            <a:fld id="{B9BEA640-76D7-41FE-8609-9084CA469197}" type="slidenum">
              <a:rPr lang="ko-KR" altLang="en-US" smtClean="0"/>
              <a:pPr/>
              <a:t>‹#›</a:t>
            </a:fld>
            <a:r>
              <a:rPr lang="en-US" altLang="ko-KR" dirty="0" smtClean="0"/>
              <a:t>-</a:t>
            </a:r>
            <a:endParaRPr lang="ko-KR" altLang="en-US" dirty="0"/>
          </a:p>
        </p:txBody>
      </p:sp>
      <p:sp>
        <p:nvSpPr>
          <p:cNvPr id="18" name="직사각형 17"/>
          <p:cNvSpPr/>
          <p:nvPr userDrawn="1"/>
        </p:nvSpPr>
        <p:spPr>
          <a:xfrm>
            <a:off x="72231" y="828675"/>
            <a:ext cx="7839000" cy="432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4" name="TextBox 23"/>
          <p:cNvSpPr txBox="1"/>
          <p:nvPr userDrawn="1"/>
        </p:nvSpPr>
        <p:spPr>
          <a:xfrm>
            <a:off x="221423" y="5209625"/>
            <a:ext cx="1702008" cy="288000"/>
          </a:xfrm>
          <a:prstGeom prst="rect">
            <a:avLst/>
          </a:prstGeom>
          <a:solidFill>
            <a:srgbClr val="FFE5FF"/>
          </a:solidFill>
          <a:ln>
            <a:solidFill>
              <a:srgbClr val="80008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>
              <a:buSzPct val="200000"/>
            </a:pPr>
            <a:endParaRPr lang="ko-KR" altLang="en-US" sz="1200" b="1" dirty="0"/>
          </a:p>
        </p:txBody>
      </p:sp>
      <p:sp>
        <p:nvSpPr>
          <p:cNvPr id="19" name="TextBox 18"/>
          <p:cNvSpPr txBox="1"/>
          <p:nvPr userDrawn="1"/>
        </p:nvSpPr>
        <p:spPr>
          <a:xfrm>
            <a:off x="8132014" y="838201"/>
            <a:ext cx="1560000" cy="340853"/>
          </a:xfrm>
          <a:prstGeom prst="rect">
            <a:avLst/>
          </a:prstGeom>
          <a:solidFill>
            <a:srgbClr val="FFFFD1"/>
          </a:solidFill>
          <a:ln>
            <a:solidFill>
              <a:srgbClr val="FF993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t" anchorCtr="0"/>
          <a:lstStyle/>
          <a:p>
            <a:pPr algn="r">
              <a:lnSpc>
                <a:spcPct val="150000"/>
              </a:lnSpc>
              <a:buSzPct val="200000"/>
            </a:pPr>
            <a:endParaRPr lang="ko-KR" altLang="en-US" sz="1100" b="1" dirty="0">
              <a:solidFill>
                <a:schemeClr val="dk1"/>
              </a:solidFill>
            </a:endParaRPr>
          </a:p>
        </p:txBody>
      </p:sp>
      <p:sp>
        <p:nvSpPr>
          <p:cNvPr id="28" name="직사각형 27"/>
          <p:cNvSpPr/>
          <p:nvPr userDrawn="1"/>
        </p:nvSpPr>
        <p:spPr>
          <a:xfrm>
            <a:off x="7980461" y="990604"/>
            <a:ext cx="1844372" cy="5676899"/>
          </a:xfrm>
          <a:prstGeom prst="rect">
            <a:avLst/>
          </a:prstGeom>
          <a:solidFill>
            <a:srgbClr val="FFFFD1"/>
          </a:solidFill>
          <a:ln>
            <a:solidFill>
              <a:srgbClr val="FF993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rIns="36000" rtlCol="0" anchor="t" anchorCtr="0"/>
          <a:lstStyle/>
          <a:p>
            <a:r>
              <a:rPr lang="en-US" altLang="ko-KR" sz="900" dirty="0" smtClean="0">
                <a:solidFill>
                  <a:schemeClr val="dk1"/>
                </a:solidFill>
              </a:rPr>
              <a:t>       </a:t>
            </a:r>
            <a:r>
              <a:rPr lang="en-US" altLang="ko-KR" sz="1100" dirty="0" smtClean="0">
                <a:solidFill>
                  <a:schemeClr val="dk1"/>
                </a:solidFill>
              </a:rPr>
              <a:t>     </a:t>
            </a:r>
          </a:p>
          <a:p>
            <a:pPr>
              <a:lnSpc>
                <a:spcPts val="1500"/>
              </a:lnSpc>
            </a:pPr>
            <a:endParaRPr lang="en-US" altLang="ko-KR" sz="1100" dirty="0" smtClean="0">
              <a:solidFill>
                <a:schemeClr val="dk1"/>
              </a:solidFill>
            </a:endParaRPr>
          </a:p>
        </p:txBody>
      </p:sp>
      <p:sp>
        <p:nvSpPr>
          <p:cNvPr id="29" name="TextBox 28"/>
          <p:cNvSpPr txBox="1"/>
          <p:nvPr userDrawn="1"/>
        </p:nvSpPr>
        <p:spPr>
          <a:xfrm>
            <a:off x="8137528" y="858495"/>
            <a:ext cx="1552574" cy="329857"/>
          </a:xfrm>
          <a:prstGeom prst="rect">
            <a:avLst/>
          </a:prstGeom>
          <a:solidFill>
            <a:srgbClr val="FFFFD1"/>
          </a:solidFill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t" anchorCtr="0"/>
          <a:lstStyle/>
          <a:p>
            <a:pPr algn="ctr">
              <a:lnSpc>
                <a:spcPct val="150000"/>
              </a:lnSpc>
              <a:buSzPct val="200000"/>
            </a:pPr>
            <a:r>
              <a:rPr lang="ko-KR" altLang="en-US" sz="1100" b="1" dirty="0" smtClean="0">
                <a:solidFill>
                  <a:schemeClr val="dk1"/>
                </a:solidFill>
              </a:rPr>
              <a:t>      활용</a:t>
            </a:r>
            <a:r>
              <a:rPr lang="en-US" altLang="ko-KR" sz="1100" b="1" dirty="0">
                <a:solidFill>
                  <a:schemeClr val="dk1"/>
                </a:solidFill>
              </a:rPr>
              <a:t>Tip </a:t>
            </a:r>
            <a:r>
              <a:rPr lang="ko-KR" altLang="en-US" sz="1100" b="1" dirty="0">
                <a:solidFill>
                  <a:schemeClr val="dk1"/>
                </a:solidFill>
              </a:rPr>
              <a:t>및 </a:t>
            </a:r>
            <a:r>
              <a:rPr lang="ko-KR" altLang="en-US" sz="1100" b="1" dirty="0" smtClean="0">
                <a:solidFill>
                  <a:schemeClr val="dk1"/>
                </a:solidFill>
              </a:rPr>
              <a:t>사례</a:t>
            </a:r>
            <a:endParaRPr lang="ko-KR" altLang="en-US" sz="1100" b="1" dirty="0">
              <a:solidFill>
                <a:schemeClr val="dk1"/>
              </a:solidFill>
            </a:endParaRPr>
          </a:p>
        </p:txBody>
      </p:sp>
      <p:pic>
        <p:nvPicPr>
          <p:cNvPr id="30" name="Picture 8" descr="F:\PNG이미지\!.png"/>
          <p:cNvPicPr preferRelativeResize="0">
            <a:picLocks noChangeArrowheads="1"/>
          </p:cNvPicPr>
          <p:nvPr userDrawn="1"/>
        </p:nvPicPr>
        <p:blipFill>
          <a:blip cstate="print"/>
          <a:srcRect/>
          <a:stretch>
            <a:fillRect/>
          </a:stretch>
        </p:blipFill>
        <p:spPr bwMode="auto">
          <a:xfrm>
            <a:off x="8143308" y="852238"/>
            <a:ext cx="351000" cy="324000"/>
          </a:xfrm>
          <a:prstGeom prst="rect">
            <a:avLst/>
          </a:prstGeom>
          <a:noFill/>
          <a:effectLst/>
        </p:spPr>
      </p:pic>
      <p:sp>
        <p:nvSpPr>
          <p:cNvPr id="34" name="TextBox 33"/>
          <p:cNvSpPr txBox="1"/>
          <p:nvPr userDrawn="1"/>
        </p:nvSpPr>
        <p:spPr>
          <a:xfrm>
            <a:off x="74831" y="57150"/>
            <a:ext cx="9750000" cy="432000"/>
          </a:xfrm>
          <a:prstGeom prst="roundRect">
            <a:avLst>
              <a:gd name="adj" fmla="val 16667"/>
            </a:avLst>
          </a:prstGeom>
          <a:solidFill>
            <a:srgbClr val="FBFDFF"/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 anchorCtr="0">
            <a:noAutofit/>
          </a:bodyPr>
          <a:lstStyle/>
          <a:p>
            <a:endParaRPr lang="ko-KR" altLang="en-US" b="1" dirty="0"/>
          </a:p>
        </p:txBody>
      </p:sp>
      <p:pic>
        <p:nvPicPr>
          <p:cNvPr id="35" name="Picture 2" descr="C:\Documents and Settings\Yohan_Shin\My Documents\워크샵-사진\로고.png"/>
          <p:cNvPicPr>
            <a:picLocks noChangeAspect="1" noChangeArrowheads="1"/>
          </p:cNvPicPr>
          <p:nvPr userDrawn="1"/>
        </p:nvPicPr>
        <p:blipFill>
          <a:blip cstate="print"/>
          <a:srcRect/>
          <a:stretch>
            <a:fillRect/>
          </a:stretch>
        </p:blipFill>
        <p:spPr bwMode="auto">
          <a:xfrm>
            <a:off x="8874128" y="85725"/>
            <a:ext cx="897283" cy="381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" name="TextBox 35"/>
          <p:cNvSpPr txBox="1"/>
          <p:nvPr userDrawn="1"/>
        </p:nvSpPr>
        <p:spPr>
          <a:xfrm>
            <a:off x="74831" y="514349"/>
            <a:ext cx="9750000" cy="288000"/>
          </a:xfrm>
          <a:prstGeom prst="roundRect">
            <a:avLst/>
          </a:prstGeom>
          <a:solidFill>
            <a:srgbClr val="E5FFE5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tIns="0" bIns="0" rtlCol="0" anchor="t" anchorCtr="0"/>
          <a:lstStyle/>
          <a:p>
            <a:pPr>
              <a:lnSpc>
                <a:spcPct val="150000"/>
              </a:lnSpc>
              <a:buSzPct val="200000"/>
            </a:pPr>
            <a:r>
              <a:rPr lang="ko-KR" altLang="en-US" sz="1100" b="1" dirty="0" smtClean="0"/>
              <a:t>     </a:t>
            </a:r>
          </a:p>
        </p:txBody>
      </p:sp>
      <p:pic>
        <p:nvPicPr>
          <p:cNvPr id="37" name="Picture 9" descr="F:\PNG이미지\GT2_sysmetrix.png"/>
          <p:cNvPicPr>
            <a:picLocks noChangeAspect="1" noChangeArrowheads="1"/>
          </p:cNvPicPr>
          <p:nvPr userDrawn="1"/>
        </p:nvPicPr>
        <p:blipFill>
          <a:blip cstate="print">
            <a:lum bright="30000" contrast="30000"/>
          </a:blip>
          <a:srcRect/>
          <a:stretch>
            <a:fillRect/>
          </a:stretch>
        </p:blipFill>
        <p:spPr bwMode="auto">
          <a:xfrm>
            <a:off x="144464" y="542925"/>
            <a:ext cx="234000" cy="216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8" name="모서리가 둥근 직사각형 37"/>
          <p:cNvSpPr/>
          <p:nvPr userDrawn="1"/>
        </p:nvSpPr>
        <p:spPr>
          <a:xfrm>
            <a:off x="74225" y="5355660"/>
            <a:ext cx="7850578" cy="1330893"/>
          </a:xfrm>
          <a:prstGeom prst="roundRect">
            <a:avLst>
              <a:gd name="adj" fmla="val 5597"/>
            </a:avLst>
          </a:prstGeom>
          <a:solidFill>
            <a:srgbClr val="FFE5FF"/>
          </a:solidFill>
          <a:ln>
            <a:solidFill>
              <a:srgbClr val="80008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pPr>
              <a:lnSpc>
                <a:spcPct val="150000"/>
              </a:lnSpc>
            </a:pPr>
            <a:endParaRPr lang="ko-KR" altLang="en-US" sz="1100" dirty="0"/>
          </a:p>
        </p:txBody>
      </p:sp>
      <p:sp>
        <p:nvSpPr>
          <p:cNvPr id="26" name="TextBox 25"/>
          <p:cNvSpPr txBox="1"/>
          <p:nvPr userDrawn="1"/>
        </p:nvSpPr>
        <p:spPr>
          <a:xfrm>
            <a:off x="226902" y="5220900"/>
            <a:ext cx="1692386" cy="184666"/>
          </a:xfrm>
          <a:prstGeom prst="rect">
            <a:avLst/>
          </a:prstGeom>
          <a:solidFill>
            <a:srgbClr val="FFE5FF"/>
          </a:solidFill>
          <a:ln>
            <a:noFill/>
          </a:ln>
        </p:spPr>
        <p:txBody>
          <a:bodyPr wrap="square" tIns="0" rIns="90000" bIns="0" rtlCol="0">
            <a:spAutoFit/>
          </a:bodyPr>
          <a:lstStyle/>
          <a:p>
            <a:pPr algn="ctr">
              <a:buSzPct val="200000"/>
            </a:pPr>
            <a:r>
              <a:rPr lang="ko-KR" altLang="en-US" sz="1200" b="1" dirty="0" smtClean="0"/>
              <a:t>   메뉴 및 업무순서</a:t>
            </a:r>
            <a:endParaRPr lang="ko-KR" altLang="en-US" sz="1200" b="1" dirty="0"/>
          </a:p>
        </p:txBody>
      </p:sp>
      <p:pic>
        <p:nvPicPr>
          <p:cNvPr id="23" name="Picture 3" descr="F:\PNG이미지\Excellence Folder - Library.png"/>
          <p:cNvPicPr>
            <a:picLocks noChangeAspect="1" noChangeArrowheads="1"/>
          </p:cNvPicPr>
          <p:nvPr userDrawn="1"/>
        </p:nvPicPr>
        <p:blipFill>
          <a:blip cstate="print"/>
          <a:srcRect/>
          <a:stretch>
            <a:fillRect/>
          </a:stretch>
        </p:blipFill>
        <p:spPr bwMode="auto">
          <a:xfrm>
            <a:off x="196490" y="5162655"/>
            <a:ext cx="347398" cy="3206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3) 메뉴 및 업무순서의 내용이 많은 경우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과학_2copy"/>
          <p:cNvPicPr>
            <a:picLocks noChangeArrowheads="1"/>
          </p:cNvPicPr>
          <p:nvPr userDrawn="1"/>
        </p:nvPicPr>
        <p:blipFill>
          <a:blip r:embed="rId2" cstate="print"/>
          <a:srcRect t="12194"/>
          <a:stretch>
            <a:fillRect/>
          </a:stretch>
        </p:blipFill>
        <p:spPr bwMode="auto">
          <a:xfrm>
            <a:off x="3" y="5"/>
            <a:ext cx="9916319" cy="6873875"/>
          </a:xfrm>
          <a:prstGeom prst="rect">
            <a:avLst/>
          </a:prstGeom>
          <a:noFill/>
        </p:spPr>
      </p:pic>
      <p:pic>
        <p:nvPicPr>
          <p:cNvPr id="39" name="Picture 48" descr="그림12"/>
          <p:cNvPicPr>
            <a:picLocks noChangeAspect="1" noChangeArrowheads="1"/>
          </p:cNvPicPr>
          <p:nvPr userDrawn="1"/>
        </p:nvPicPr>
        <p:blipFill>
          <a:blip r:embed="rId3" cstate="print"/>
          <a:srcRect t="43333" b="12222"/>
          <a:stretch>
            <a:fillRect/>
          </a:stretch>
        </p:blipFill>
        <p:spPr bwMode="auto">
          <a:xfrm>
            <a:off x="609600" y="0"/>
            <a:ext cx="1371600" cy="457200"/>
          </a:xfrm>
          <a:prstGeom prst="rect">
            <a:avLst/>
          </a:prstGeom>
          <a:noFill/>
        </p:spPr>
      </p:pic>
      <p:sp>
        <p:nvSpPr>
          <p:cNvPr id="33" name="모서리가 둥근 직사각형 32"/>
          <p:cNvSpPr/>
          <p:nvPr userDrawn="1"/>
        </p:nvSpPr>
        <p:spPr>
          <a:xfrm>
            <a:off x="61913" y="38104"/>
            <a:ext cx="9789000" cy="6696075"/>
          </a:xfrm>
          <a:prstGeom prst="roundRect">
            <a:avLst>
              <a:gd name="adj" fmla="val 1468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9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3797300" y="6670680"/>
            <a:ext cx="2311400" cy="244475"/>
          </a:xfrm>
          <a:prstGeom prst="rect">
            <a:avLst/>
          </a:prstGeom>
        </p:spPr>
        <p:txBody>
          <a:bodyPr/>
          <a:lstStyle>
            <a:lvl1pPr algn="ctr">
              <a:defRPr sz="105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en-US" altLang="ko-KR" dirty="0" smtClean="0"/>
              <a:t>-</a:t>
            </a:r>
            <a:fld id="{B9BEA640-76D7-41FE-8609-9084CA469197}" type="slidenum">
              <a:rPr lang="ko-KR" altLang="en-US" smtClean="0"/>
              <a:pPr/>
              <a:t>‹#›</a:t>
            </a:fld>
            <a:r>
              <a:rPr lang="en-US" altLang="ko-KR" dirty="0" smtClean="0"/>
              <a:t>-</a:t>
            </a:r>
            <a:endParaRPr lang="ko-KR" altLang="en-US" dirty="0"/>
          </a:p>
        </p:txBody>
      </p:sp>
      <p:sp>
        <p:nvSpPr>
          <p:cNvPr id="18" name="직사각형 17"/>
          <p:cNvSpPr/>
          <p:nvPr userDrawn="1"/>
        </p:nvSpPr>
        <p:spPr>
          <a:xfrm>
            <a:off x="72230" y="828675"/>
            <a:ext cx="7215000" cy="432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2" name="그룹 18"/>
          <p:cNvGrpSpPr/>
          <p:nvPr userDrawn="1"/>
        </p:nvGrpSpPr>
        <p:grpSpPr>
          <a:xfrm>
            <a:off x="7346951" y="838205"/>
            <a:ext cx="2476500" cy="4311315"/>
            <a:chOff x="7365303" y="838200"/>
            <a:chExt cx="1702497" cy="4311315"/>
          </a:xfrm>
        </p:grpSpPr>
        <p:sp>
          <p:nvSpPr>
            <p:cNvPr id="20" name="TextBox 19"/>
            <p:cNvSpPr txBox="1"/>
            <p:nvPr userDrawn="1"/>
          </p:nvSpPr>
          <p:spPr>
            <a:xfrm>
              <a:off x="7506474" y="838200"/>
              <a:ext cx="1440000" cy="340853"/>
            </a:xfrm>
            <a:prstGeom prst="rect">
              <a:avLst/>
            </a:prstGeom>
            <a:solidFill>
              <a:srgbClr val="FFFFD1"/>
            </a:solidFill>
            <a:ln>
              <a:solidFill>
                <a:srgbClr val="FF993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36000" tIns="0" rIns="36000" bIns="0" rtlCol="0" anchor="t" anchorCtr="0"/>
            <a:lstStyle/>
            <a:p>
              <a:pPr algn="r">
                <a:lnSpc>
                  <a:spcPct val="150000"/>
                </a:lnSpc>
                <a:buSzPct val="200000"/>
              </a:pPr>
              <a:endParaRPr lang="ko-KR" altLang="en-US" sz="1100" b="1" dirty="0">
                <a:solidFill>
                  <a:schemeClr val="dk1"/>
                </a:solidFill>
              </a:endParaRPr>
            </a:p>
          </p:txBody>
        </p:sp>
        <p:sp>
          <p:nvSpPr>
            <p:cNvPr id="21" name="직사각형 20"/>
            <p:cNvSpPr/>
            <p:nvPr userDrawn="1"/>
          </p:nvSpPr>
          <p:spPr>
            <a:xfrm>
              <a:off x="7365303" y="990600"/>
              <a:ext cx="1702497" cy="4158915"/>
            </a:xfrm>
            <a:prstGeom prst="rect">
              <a:avLst/>
            </a:prstGeom>
            <a:solidFill>
              <a:srgbClr val="FFFFD1"/>
            </a:solidFill>
            <a:ln>
              <a:solidFill>
                <a:srgbClr val="FF993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36000" rIns="36000" rtlCol="0" anchor="t" anchorCtr="0"/>
            <a:lstStyle/>
            <a:p>
              <a:r>
                <a:rPr lang="en-US" altLang="ko-KR" sz="900" dirty="0" smtClean="0">
                  <a:solidFill>
                    <a:schemeClr val="dk1"/>
                  </a:solidFill>
                </a:rPr>
                <a:t>       </a:t>
              </a:r>
              <a:r>
                <a:rPr lang="en-US" altLang="ko-KR" sz="1100" dirty="0" smtClean="0">
                  <a:solidFill>
                    <a:schemeClr val="dk1"/>
                  </a:solidFill>
                </a:rPr>
                <a:t>     </a:t>
              </a:r>
            </a:p>
            <a:p>
              <a:pPr>
                <a:lnSpc>
                  <a:spcPts val="1500"/>
                </a:lnSpc>
              </a:pPr>
              <a:endParaRPr lang="en-US" altLang="ko-KR" sz="1100" dirty="0" smtClean="0">
                <a:solidFill>
                  <a:schemeClr val="dk1"/>
                </a:solidFill>
              </a:endParaRPr>
            </a:p>
          </p:txBody>
        </p:sp>
        <p:sp>
          <p:nvSpPr>
            <p:cNvPr id="22" name="TextBox 21"/>
            <p:cNvSpPr txBox="1"/>
            <p:nvPr userDrawn="1"/>
          </p:nvSpPr>
          <p:spPr>
            <a:xfrm>
              <a:off x="7511542" y="858493"/>
              <a:ext cx="1431844" cy="329857"/>
            </a:xfrm>
            <a:prstGeom prst="rect">
              <a:avLst/>
            </a:prstGeom>
            <a:solidFill>
              <a:srgbClr val="FFFFD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0" tIns="0" rIns="0" bIns="0" rtlCol="0" anchor="t" anchorCtr="0"/>
            <a:lstStyle/>
            <a:p>
              <a:pPr algn="ctr">
                <a:lnSpc>
                  <a:spcPct val="150000"/>
                </a:lnSpc>
                <a:buSzPct val="200000"/>
              </a:pPr>
              <a:r>
                <a:rPr lang="ko-KR" altLang="en-US" sz="1100" b="1" baseline="0" dirty="0" smtClean="0">
                  <a:solidFill>
                    <a:schemeClr val="dk1"/>
                  </a:solidFill>
                </a:rPr>
                <a:t>    </a:t>
              </a:r>
              <a:r>
                <a:rPr lang="ko-KR" altLang="en-US" sz="1100" b="1" dirty="0" smtClean="0">
                  <a:solidFill>
                    <a:schemeClr val="dk1"/>
                  </a:solidFill>
                </a:rPr>
                <a:t>활용</a:t>
              </a:r>
              <a:r>
                <a:rPr lang="en-US" altLang="ko-KR" sz="1100" b="1" dirty="0">
                  <a:solidFill>
                    <a:schemeClr val="dk1"/>
                  </a:solidFill>
                </a:rPr>
                <a:t>Tip </a:t>
              </a:r>
              <a:r>
                <a:rPr lang="ko-KR" altLang="en-US" sz="1100" b="1" dirty="0">
                  <a:solidFill>
                    <a:schemeClr val="dk1"/>
                  </a:solidFill>
                </a:rPr>
                <a:t>및 </a:t>
              </a:r>
              <a:r>
                <a:rPr lang="ko-KR" altLang="en-US" sz="1100" b="1" dirty="0" smtClean="0">
                  <a:solidFill>
                    <a:schemeClr val="dk1"/>
                  </a:solidFill>
                </a:rPr>
                <a:t>사례</a:t>
              </a:r>
              <a:endParaRPr lang="ko-KR" altLang="en-US" sz="1100" b="1" dirty="0">
                <a:solidFill>
                  <a:schemeClr val="dk1"/>
                </a:solidFill>
              </a:endParaRPr>
            </a:p>
          </p:txBody>
        </p:sp>
        <p:pic>
          <p:nvPicPr>
            <p:cNvPr id="23" name="Picture 8" descr="F:\PNG이미지\!.png"/>
            <p:cNvPicPr preferRelativeResize="0">
              <a:picLocks noChangeArrowheads="1"/>
            </p:cNvPicPr>
            <p:nvPr userDrawn="1"/>
          </p:nvPicPr>
          <p:blipFill>
            <a:blip cstate="print"/>
            <a:srcRect/>
            <a:stretch>
              <a:fillRect/>
            </a:stretch>
          </p:blipFill>
          <p:spPr bwMode="auto">
            <a:xfrm>
              <a:off x="7677315" y="852238"/>
              <a:ext cx="241299" cy="324000"/>
            </a:xfrm>
            <a:prstGeom prst="rect">
              <a:avLst/>
            </a:prstGeom>
            <a:noFill/>
            <a:effectLst/>
          </p:spPr>
        </p:pic>
      </p:grpSp>
      <p:sp>
        <p:nvSpPr>
          <p:cNvPr id="24" name="TextBox 23"/>
          <p:cNvSpPr txBox="1"/>
          <p:nvPr userDrawn="1"/>
        </p:nvSpPr>
        <p:spPr>
          <a:xfrm>
            <a:off x="221423" y="5209625"/>
            <a:ext cx="1702008" cy="288000"/>
          </a:xfrm>
          <a:prstGeom prst="rect">
            <a:avLst/>
          </a:prstGeom>
          <a:solidFill>
            <a:srgbClr val="FFE5FF"/>
          </a:solidFill>
          <a:ln>
            <a:solidFill>
              <a:srgbClr val="80008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>
              <a:buSzPct val="200000"/>
            </a:pPr>
            <a:endParaRPr lang="ko-KR" altLang="en-US" sz="1200" b="1" dirty="0"/>
          </a:p>
        </p:txBody>
      </p:sp>
      <p:sp>
        <p:nvSpPr>
          <p:cNvPr id="34" name="TextBox 33"/>
          <p:cNvSpPr txBox="1"/>
          <p:nvPr userDrawn="1"/>
        </p:nvSpPr>
        <p:spPr>
          <a:xfrm>
            <a:off x="74831" y="57150"/>
            <a:ext cx="9750000" cy="432000"/>
          </a:xfrm>
          <a:prstGeom prst="roundRect">
            <a:avLst>
              <a:gd name="adj" fmla="val 16667"/>
            </a:avLst>
          </a:prstGeom>
          <a:solidFill>
            <a:srgbClr val="FBFDFF"/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 anchorCtr="0">
            <a:noAutofit/>
          </a:bodyPr>
          <a:lstStyle/>
          <a:p>
            <a:endParaRPr lang="ko-KR" altLang="en-US" b="1" dirty="0"/>
          </a:p>
        </p:txBody>
      </p:sp>
      <p:pic>
        <p:nvPicPr>
          <p:cNvPr id="35" name="Picture 2" descr="C:\Documents and Settings\Yohan_Shin\My Documents\워크샵-사진\로고.png"/>
          <p:cNvPicPr>
            <a:picLocks noChangeAspect="1" noChangeArrowheads="1"/>
          </p:cNvPicPr>
          <p:nvPr userDrawn="1"/>
        </p:nvPicPr>
        <p:blipFill>
          <a:blip cstate="print"/>
          <a:srcRect/>
          <a:stretch>
            <a:fillRect/>
          </a:stretch>
        </p:blipFill>
        <p:spPr bwMode="auto">
          <a:xfrm>
            <a:off x="8874128" y="85725"/>
            <a:ext cx="897283" cy="381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" name="TextBox 35"/>
          <p:cNvSpPr txBox="1"/>
          <p:nvPr userDrawn="1"/>
        </p:nvSpPr>
        <p:spPr>
          <a:xfrm>
            <a:off x="74831" y="514349"/>
            <a:ext cx="9750000" cy="288000"/>
          </a:xfrm>
          <a:prstGeom prst="roundRect">
            <a:avLst/>
          </a:prstGeom>
          <a:solidFill>
            <a:srgbClr val="E5FFE5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tIns="0" bIns="0" rtlCol="0" anchor="t" anchorCtr="0"/>
          <a:lstStyle/>
          <a:p>
            <a:pPr>
              <a:lnSpc>
                <a:spcPct val="150000"/>
              </a:lnSpc>
              <a:buSzPct val="200000"/>
            </a:pPr>
            <a:r>
              <a:rPr lang="ko-KR" altLang="en-US" sz="1100" b="1" dirty="0" smtClean="0"/>
              <a:t>     </a:t>
            </a:r>
          </a:p>
        </p:txBody>
      </p:sp>
      <p:pic>
        <p:nvPicPr>
          <p:cNvPr id="37" name="Picture 9" descr="F:\PNG이미지\GT2_sysmetrix.png"/>
          <p:cNvPicPr>
            <a:picLocks noChangeAspect="1" noChangeArrowheads="1"/>
          </p:cNvPicPr>
          <p:nvPr userDrawn="1"/>
        </p:nvPicPr>
        <p:blipFill>
          <a:blip cstate="print">
            <a:lum bright="30000" contrast="30000"/>
          </a:blip>
          <a:srcRect/>
          <a:stretch>
            <a:fillRect/>
          </a:stretch>
        </p:blipFill>
        <p:spPr bwMode="auto">
          <a:xfrm>
            <a:off x="144464" y="542925"/>
            <a:ext cx="234000" cy="216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8" name="모서리가 둥근 직사각형 37"/>
          <p:cNvSpPr/>
          <p:nvPr userDrawn="1"/>
        </p:nvSpPr>
        <p:spPr>
          <a:xfrm>
            <a:off x="74224" y="5355660"/>
            <a:ext cx="9751219" cy="1330893"/>
          </a:xfrm>
          <a:prstGeom prst="roundRect">
            <a:avLst>
              <a:gd name="adj" fmla="val 5597"/>
            </a:avLst>
          </a:prstGeom>
          <a:solidFill>
            <a:srgbClr val="FFE5FF"/>
          </a:solidFill>
          <a:ln>
            <a:solidFill>
              <a:srgbClr val="80008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pPr>
              <a:lnSpc>
                <a:spcPct val="150000"/>
              </a:lnSpc>
            </a:pPr>
            <a:endParaRPr lang="ko-KR" altLang="en-US" sz="1100" dirty="0"/>
          </a:p>
        </p:txBody>
      </p:sp>
      <p:sp>
        <p:nvSpPr>
          <p:cNvPr id="26" name="TextBox 25"/>
          <p:cNvSpPr txBox="1"/>
          <p:nvPr userDrawn="1"/>
        </p:nvSpPr>
        <p:spPr>
          <a:xfrm>
            <a:off x="226902" y="5220900"/>
            <a:ext cx="1692386" cy="184666"/>
          </a:xfrm>
          <a:prstGeom prst="rect">
            <a:avLst/>
          </a:prstGeom>
          <a:solidFill>
            <a:srgbClr val="FFE5FF"/>
          </a:solidFill>
          <a:ln>
            <a:noFill/>
          </a:ln>
        </p:spPr>
        <p:txBody>
          <a:bodyPr wrap="square" tIns="0" rIns="90000" bIns="0" rtlCol="0">
            <a:spAutoFit/>
          </a:bodyPr>
          <a:lstStyle/>
          <a:p>
            <a:pPr algn="ctr">
              <a:buSzPct val="200000"/>
            </a:pPr>
            <a:r>
              <a:rPr lang="ko-KR" altLang="en-US" sz="1200" b="1" dirty="0" smtClean="0"/>
              <a:t>   메뉴 및 업무순서</a:t>
            </a:r>
            <a:endParaRPr lang="ko-KR" altLang="en-US" sz="1200" b="1" dirty="0"/>
          </a:p>
        </p:txBody>
      </p:sp>
      <p:pic>
        <p:nvPicPr>
          <p:cNvPr id="31" name="Picture 3" descr="F:\PNG이미지\Excellence Folder - Library.png"/>
          <p:cNvPicPr>
            <a:picLocks noChangeAspect="1" noChangeArrowheads="1"/>
          </p:cNvPicPr>
          <p:nvPr userDrawn="1"/>
        </p:nvPicPr>
        <p:blipFill>
          <a:blip cstate="print"/>
          <a:srcRect/>
          <a:stretch>
            <a:fillRect/>
          </a:stretch>
        </p:blipFill>
        <p:spPr bwMode="auto">
          <a:xfrm>
            <a:off x="196490" y="5162655"/>
            <a:ext cx="347398" cy="3206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4) 메뉴 및 업무순서 내용이 많은 경우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과학_2copy"/>
          <p:cNvPicPr>
            <a:picLocks noChangeArrowheads="1"/>
          </p:cNvPicPr>
          <p:nvPr userDrawn="1"/>
        </p:nvPicPr>
        <p:blipFill>
          <a:blip r:embed="rId2" cstate="print"/>
          <a:srcRect t="12194"/>
          <a:stretch>
            <a:fillRect/>
          </a:stretch>
        </p:blipFill>
        <p:spPr bwMode="auto">
          <a:xfrm>
            <a:off x="3" y="5"/>
            <a:ext cx="9916319" cy="6873875"/>
          </a:xfrm>
          <a:prstGeom prst="rect">
            <a:avLst/>
          </a:prstGeom>
          <a:noFill/>
        </p:spPr>
      </p:pic>
      <p:pic>
        <p:nvPicPr>
          <p:cNvPr id="39" name="Picture 48" descr="그림12"/>
          <p:cNvPicPr>
            <a:picLocks noChangeAspect="1" noChangeArrowheads="1"/>
          </p:cNvPicPr>
          <p:nvPr userDrawn="1"/>
        </p:nvPicPr>
        <p:blipFill>
          <a:blip r:embed="rId3" cstate="print"/>
          <a:srcRect t="43333" b="12222"/>
          <a:stretch>
            <a:fillRect/>
          </a:stretch>
        </p:blipFill>
        <p:spPr bwMode="auto">
          <a:xfrm>
            <a:off x="609600" y="0"/>
            <a:ext cx="1371600" cy="457200"/>
          </a:xfrm>
          <a:prstGeom prst="rect">
            <a:avLst/>
          </a:prstGeom>
          <a:noFill/>
        </p:spPr>
      </p:pic>
      <p:sp>
        <p:nvSpPr>
          <p:cNvPr id="31" name="모서리가 둥근 직사각형 30"/>
          <p:cNvSpPr/>
          <p:nvPr userDrawn="1"/>
        </p:nvSpPr>
        <p:spPr>
          <a:xfrm>
            <a:off x="61913" y="38104"/>
            <a:ext cx="9789000" cy="6696075"/>
          </a:xfrm>
          <a:prstGeom prst="roundRect">
            <a:avLst>
              <a:gd name="adj" fmla="val 1468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9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3797300" y="6670680"/>
            <a:ext cx="2311400" cy="244475"/>
          </a:xfrm>
          <a:prstGeom prst="rect">
            <a:avLst/>
          </a:prstGeom>
        </p:spPr>
        <p:txBody>
          <a:bodyPr/>
          <a:lstStyle>
            <a:lvl1pPr algn="ctr">
              <a:defRPr sz="105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en-US" altLang="ko-KR" dirty="0" smtClean="0"/>
              <a:t>-</a:t>
            </a:r>
            <a:fld id="{B9BEA640-76D7-41FE-8609-9084CA469197}" type="slidenum">
              <a:rPr lang="ko-KR" altLang="en-US" smtClean="0"/>
              <a:pPr/>
              <a:t>‹#›</a:t>
            </a:fld>
            <a:r>
              <a:rPr lang="en-US" altLang="ko-KR" dirty="0" smtClean="0"/>
              <a:t>-</a:t>
            </a:r>
            <a:endParaRPr lang="ko-KR" altLang="en-US" dirty="0"/>
          </a:p>
        </p:txBody>
      </p:sp>
      <p:sp>
        <p:nvSpPr>
          <p:cNvPr id="18" name="직사각형 17"/>
          <p:cNvSpPr/>
          <p:nvPr userDrawn="1"/>
        </p:nvSpPr>
        <p:spPr>
          <a:xfrm>
            <a:off x="72231" y="828680"/>
            <a:ext cx="7839000" cy="366712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0" name="TextBox 19"/>
          <p:cNvSpPr txBox="1"/>
          <p:nvPr userDrawn="1"/>
        </p:nvSpPr>
        <p:spPr>
          <a:xfrm>
            <a:off x="8132014" y="838201"/>
            <a:ext cx="1560000" cy="340853"/>
          </a:xfrm>
          <a:prstGeom prst="rect">
            <a:avLst/>
          </a:prstGeom>
          <a:solidFill>
            <a:srgbClr val="FFFFD1"/>
          </a:solidFill>
          <a:ln>
            <a:solidFill>
              <a:srgbClr val="FF993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t" anchorCtr="0"/>
          <a:lstStyle/>
          <a:p>
            <a:pPr algn="r">
              <a:lnSpc>
                <a:spcPct val="150000"/>
              </a:lnSpc>
              <a:buSzPct val="200000"/>
            </a:pPr>
            <a:endParaRPr lang="ko-KR" altLang="en-US" sz="1100" b="1" dirty="0">
              <a:solidFill>
                <a:schemeClr val="dk1"/>
              </a:solidFill>
            </a:endParaRPr>
          </a:p>
        </p:txBody>
      </p:sp>
      <p:sp>
        <p:nvSpPr>
          <p:cNvPr id="21" name="직사각형 20"/>
          <p:cNvSpPr/>
          <p:nvPr userDrawn="1"/>
        </p:nvSpPr>
        <p:spPr>
          <a:xfrm>
            <a:off x="7979081" y="990601"/>
            <a:ext cx="1844372" cy="3505200"/>
          </a:xfrm>
          <a:prstGeom prst="rect">
            <a:avLst/>
          </a:prstGeom>
          <a:solidFill>
            <a:srgbClr val="FFFFD1"/>
          </a:solidFill>
          <a:ln>
            <a:solidFill>
              <a:srgbClr val="FF993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rIns="36000" rtlCol="0" anchor="t" anchorCtr="0"/>
          <a:lstStyle/>
          <a:p>
            <a:r>
              <a:rPr lang="en-US" altLang="ko-KR" sz="900" dirty="0" smtClean="0">
                <a:solidFill>
                  <a:schemeClr val="dk1"/>
                </a:solidFill>
              </a:rPr>
              <a:t>       </a:t>
            </a:r>
            <a:r>
              <a:rPr lang="en-US" altLang="ko-KR" sz="1100" dirty="0" smtClean="0">
                <a:solidFill>
                  <a:schemeClr val="dk1"/>
                </a:solidFill>
              </a:rPr>
              <a:t>     </a:t>
            </a:r>
          </a:p>
          <a:p>
            <a:pPr>
              <a:lnSpc>
                <a:spcPts val="1500"/>
              </a:lnSpc>
            </a:pPr>
            <a:endParaRPr lang="en-US" altLang="ko-KR" sz="1100" dirty="0" smtClean="0">
              <a:solidFill>
                <a:schemeClr val="dk1"/>
              </a:solidFill>
            </a:endParaRPr>
          </a:p>
        </p:txBody>
      </p:sp>
      <p:sp>
        <p:nvSpPr>
          <p:cNvPr id="24" name="TextBox 23"/>
          <p:cNvSpPr txBox="1"/>
          <p:nvPr userDrawn="1"/>
        </p:nvSpPr>
        <p:spPr>
          <a:xfrm>
            <a:off x="221423" y="4542875"/>
            <a:ext cx="1702008" cy="288000"/>
          </a:xfrm>
          <a:prstGeom prst="rect">
            <a:avLst/>
          </a:prstGeom>
          <a:solidFill>
            <a:srgbClr val="FFE5FF"/>
          </a:solidFill>
          <a:ln>
            <a:solidFill>
              <a:srgbClr val="80008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>
              <a:buSzPct val="200000"/>
            </a:pPr>
            <a:endParaRPr lang="ko-KR" altLang="en-US" sz="1200" b="1" dirty="0"/>
          </a:p>
        </p:txBody>
      </p:sp>
      <p:sp>
        <p:nvSpPr>
          <p:cNvPr id="32" name="TextBox 31"/>
          <p:cNvSpPr txBox="1"/>
          <p:nvPr userDrawn="1"/>
        </p:nvSpPr>
        <p:spPr>
          <a:xfrm>
            <a:off x="74831" y="57150"/>
            <a:ext cx="9750000" cy="432000"/>
          </a:xfrm>
          <a:prstGeom prst="roundRect">
            <a:avLst>
              <a:gd name="adj" fmla="val 16667"/>
            </a:avLst>
          </a:prstGeom>
          <a:solidFill>
            <a:srgbClr val="FBFDFF"/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 anchorCtr="0">
            <a:noAutofit/>
          </a:bodyPr>
          <a:lstStyle/>
          <a:p>
            <a:endParaRPr lang="ko-KR" altLang="en-US" b="1" dirty="0"/>
          </a:p>
        </p:txBody>
      </p:sp>
      <p:pic>
        <p:nvPicPr>
          <p:cNvPr id="33" name="Picture 2" descr="C:\Documents and Settings\Yohan_Shin\My Documents\워크샵-사진\로고.png"/>
          <p:cNvPicPr>
            <a:picLocks noChangeAspect="1" noChangeArrowheads="1"/>
          </p:cNvPicPr>
          <p:nvPr userDrawn="1"/>
        </p:nvPicPr>
        <p:blipFill>
          <a:blip cstate="print"/>
          <a:srcRect/>
          <a:stretch>
            <a:fillRect/>
          </a:stretch>
        </p:blipFill>
        <p:spPr bwMode="auto">
          <a:xfrm>
            <a:off x="8874128" y="85725"/>
            <a:ext cx="897283" cy="381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4" name="TextBox 33"/>
          <p:cNvSpPr txBox="1"/>
          <p:nvPr userDrawn="1"/>
        </p:nvSpPr>
        <p:spPr>
          <a:xfrm>
            <a:off x="74831" y="514349"/>
            <a:ext cx="9750000" cy="288000"/>
          </a:xfrm>
          <a:prstGeom prst="roundRect">
            <a:avLst/>
          </a:prstGeom>
          <a:solidFill>
            <a:srgbClr val="E5FFE5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tIns="0" bIns="0" rtlCol="0" anchor="t" anchorCtr="0"/>
          <a:lstStyle/>
          <a:p>
            <a:pPr>
              <a:lnSpc>
                <a:spcPct val="150000"/>
              </a:lnSpc>
              <a:buSzPct val="200000"/>
            </a:pPr>
            <a:r>
              <a:rPr lang="ko-KR" altLang="en-US" sz="1100" b="1" dirty="0" smtClean="0"/>
              <a:t>     </a:t>
            </a:r>
          </a:p>
        </p:txBody>
      </p:sp>
      <p:pic>
        <p:nvPicPr>
          <p:cNvPr id="35" name="Picture 9" descr="F:\PNG이미지\GT2_sysmetrix.png"/>
          <p:cNvPicPr>
            <a:picLocks noChangeAspect="1" noChangeArrowheads="1"/>
          </p:cNvPicPr>
          <p:nvPr userDrawn="1"/>
        </p:nvPicPr>
        <p:blipFill>
          <a:blip cstate="print">
            <a:lum bright="30000" contrast="30000"/>
          </a:blip>
          <a:srcRect/>
          <a:stretch>
            <a:fillRect/>
          </a:stretch>
        </p:blipFill>
        <p:spPr bwMode="auto">
          <a:xfrm>
            <a:off x="144464" y="542925"/>
            <a:ext cx="234000" cy="216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" name="모서리가 둥근 직사각형 35"/>
          <p:cNvSpPr/>
          <p:nvPr userDrawn="1"/>
        </p:nvSpPr>
        <p:spPr>
          <a:xfrm>
            <a:off x="74224" y="4686304"/>
            <a:ext cx="9751219" cy="2000249"/>
          </a:xfrm>
          <a:prstGeom prst="roundRect">
            <a:avLst>
              <a:gd name="adj" fmla="val 5597"/>
            </a:avLst>
          </a:prstGeom>
          <a:solidFill>
            <a:srgbClr val="FFE5FF"/>
          </a:solidFill>
          <a:ln>
            <a:solidFill>
              <a:srgbClr val="80008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pPr>
              <a:lnSpc>
                <a:spcPct val="150000"/>
              </a:lnSpc>
            </a:pPr>
            <a:endParaRPr lang="ko-KR" altLang="en-US" sz="1100" dirty="0"/>
          </a:p>
        </p:txBody>
      </p:sp>
      <p:sp>
        <p:nvSpPr>
          <p:cNvPr id="26" name="TextBox 25"/>
          <p:cNvSpPr txBox="1"/>
          <p:nvPr userDrawn="1"/>
        </p:nvSpPr>
        <p:spPr>
          <a:xfrm>
            <a:off x="226902" y="4554150"/>
            <a:ext cx="1692386" cy="184666"/>
          </a:xfrm>
          <a:prstGeom prst="rect">
            <a:avLst/>
          </a:prstGeom>
          <a:solidFill>
            <a:srgbClr val="FFE5FF"/>
          </a:solidFill>
          <a:ln>
            <a:noFill/>
          </a:ln>
        </p:spPr>
        <p:txBody>
          <a:bodyPr wrap="square" tIns="0" rIns="90000" bIns="0" rtlCol="0">
            <a:spAutoFit/>
          </a:bodyPr>
          <a:lstStyle/>
          <a:p>
            <a:pPr algn="ctr">
              <a:buSzPct val="200000"/>
            </a:pPr>
            <a:r>
              <a:rPr lang="ko-KR" altLang="en-US" sz="1200" b="1" dirty="0" smtClean="0"/>
              <a:t>   메뉴 및 업무순서</a:t>
            </a:r>
            <a:endParaRPr lang="ko-KR" altLang="en-US" sz="1200" b="1" dirty="0"/>
          </a:p>
        </p:txBody>
      </p:sp>
      <p:pic>
        <p:nvPicPr>
          <p:cNvPr id="27" name="Picture 3" descr="F:\PNG이미지\Excellence Folder - Library.png"/>
          <p:cNvPicPr>
            <a:picLocks noChangeAspect="1" noChangeArrowheads="1"/>
          </p:cNvPicPr>
          <p:nvPr userDrawn="1"/>
        </p:nvPicPr>
        <p:blipFill>
          <a:blip cstate="print"/>
          <a:srcRect/>
          <a:stretch>
            <a:fillRect/>
          </a:stretch>
        </p:blipFill>
        <p:spPr bwMode="auto">
          <a:xfrm>
            <a:off x="196490" y="4505430"/>
            <a:ext cx="347398" cy="3206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8" name="TextBox 37"/>
          <p:cNvSpPr txBox="1"/>
          <p:nvPr userDrawn="1"/>
        </p:nvSpPr>
        <p:spPr>
          <a:xfrm>
            <a:off x="8137528" y="858495"/>
            <a:ext cx="1552574" cy="329857"/>
          </a:xfrm>
          <a:prstGeom prst="rect">
            <a:avLst/>
          </a:prstGeom>
          <a:solidFill>
            <a:srgbClr val="FFFFD1"/>
          </a:solidFill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t" anchorCtr="0"/>
          <a:lstStyle/>
          <a:p>
            <a:pPr algn="ctr">
              <a:lnSpc>
                <a:spcPct val="150000"/>
              </a:lnSpc>
              <a:buSzPct val="200000"/>
            </a:pPr>
            <a:r>
              <a:rPr lang="ko-KR" altLang="en-US" sz="1100" b="1" dirty="0" smtClean="0">
                <a:solidFill>
                  <a:schemeClr val="dk1"/>
                </a:solidFill>
              </a:rPr>
              <a:t>      활용</a:t>
            </a:r>
            <a:r>
              <a:rPr lang="en-US" altLang="ko-KR" sz="1100" b="1" dirty="0">
                <a:solidFill>
                  <a:schemeClr val="dk1"/>
                </a:solidFill>
              </a:rPr>
              <a:t>Tip </a:t>
            </a:r>
            <a:r>
              <a:rPr lang="ko-KR" altLang="en-US" sz="1100" b="1" dirty="0">
                <a:solidFill>
                  <a:schemeClr val="dk1"/>
                </a:solidFill>
              </a:rPr>
              <a:t>및 </a:t>
            </a:r>
            <a:r>
              <a:rPr lang="ko-KR" altLang="en-US" sz="1100" b="1" dirty="0" smtClean="0">
                <a:solidFill>
                  <a:schemeClr val="dk1"/>
                </a:solidFill>
              </a:rPr>
              <a:t>사례</a:t>
            </a:r>
            <a:endParaRPr lang="ko-KR" altLang="en-US" sz="1100" b="1" dirty="0">
              <a:solidFill>
                <a:schemeClr val="dk1"/>
              </a:solidFill>
            </a:endParaRPr>
          </a:p>
        </p:txBody>
      </p:sp>
      <p:pic>
        <p:nvPicPr>
          <p:cNvPr id="23" name="Picture 8" descr="F:\PNG이미지\!.png"/>
          <p:cNvPicPr preferRelativeResize="0">
            <a:picLocks noChangeArrowheads="1"/>
          </p:cNvPicPr>
          <p:nvPr userDrawn="1"/>
        </p:nvPicPr>
        <p:blipFill>
          <a:blip cstate="print"/>
          <a:srcRect/>
          <a:stretch>
            <a:fillRect/>
          </a:stretch>
        </p:blipFill>
        <p:spPr bwMode="auto">
          <a:xfrm>
            <a:off x="8143308" y="852238"/>
            <a:ext cx="351000" cy="324000"/>
          </a:xfrm>
          <a:prstGeom prst="rect">
            <a:avLst/>
          </a:prstGeom>
          <a:noFill/>
          <a:effectLst/>
        </p:spPr>
      </p:pic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5)화면구성과 내용이 많은 경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과학_2copy"/>
          <p:cNvPicPr>
            <a:picLocks noChangeArrowheads="1"/>
          </p:cNvPicPr>
          <p:nvPr userDrawn="1"/>
        </p:nvPicPr>
        <p:blipFill>
          <a:blip r:embed="rId2" cstate="print"/>
          <a:srcRect t="12194"/>
          <a:stretch>
            <a:fillRect/>
          </a:stretch>
        </p:blipFill>
        <p:spPr bwMode="auto">
          <a:xfrm>
            <a:off x="3" y="5"/>
            <a:ext cx="9916319" cy="6873875"/>
          </a:xfrm>
          <a:prstGeom prst="rect">
            <a:avLst/>
          </a:prstGeom>
          <a:noFill/>
        </p:spPr>
      </p:pic>
      <p:pic>
        <p:nvPicPr>
          <p:cNvPr id="33" name="Picture 48" descr="그림12"/>
          <p:cNvPicPr>
            <a:picLocks noChangeAspect="1" noChangeArrowheads="1"/>
          </p:cNvPicPr>
          <p:nvPr userDrawn="1"/>
        </p:nvPicPr>
        <p:blipFill>
          <a:blip r:embed="rId3" cstate="print"/>
          <a:srcRect t="43333" b="12222"/>
          <a:stretch>
            <a:fillRect/>
          </a:stretch>
        </p:blipFill>
        <p:spPr bwMode="auto">
          <a:xfrm>
            <a:off x="609600" y="0"/>
            <a:ext cx="1371600" cy="457200"/>
          </a:xfrm>
          <a:prstGeom prst="rect">
            <a:avLst/>
          </a:prstGeom>
          <a:noFill/>
        </p:spPr>
      </p:pic>
      <p:sp>
        <p:nvSpPr>
          <p:cNvPr id="23" name="모서리가 둥근 직사각형 22"/>
          <p:cNvSpPr/>
          <p:nvPr userDrawn="1"/>
        </p:nvSpPr>
        <p:spPr>
          <a:xfrm>
            <a:off x="61913" y="38104"/>
            <a:ext cx="9789000" cy="6696075"/>
          </a:xfrm>
          <a:prstGeom prst="roundRect">
            <a:avLst>
              <a:gd name="adj" fmla="val 1468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0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3797300" y="6670680"/>
            <a:ext cx="2311400" cy="244475"/>
          </a:xfrm>
          <a:prstGeom prst="rect">
            <a:avLst/>
          </a:prstGeom>
        </p:spPr>
        <p:txBody>
          <a:bodyPr/>
          <a:lstStyle>
            <a:lvl1pPr algn="ctr">
              <a:defRPr sz="105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en-US" altLang="ko-KR" dirty="0" smtClean="0"/>
              <a:t>-</a:t>
            </a:r>
            <a:fld id="{B9BEA640-76D7-41FE-8609-9084CA469197}" type="slidenum">
              <a:rPr lang="ko-KR" altLang="en-US" smtClean="0"/>
              <a:pPr/>
              <a:t>‹#›</a:t>
            </a:fld>
            <a:r>
              <a:rPr lang="en-US" altLang="ko-KR" dirty="0" smtClean="0"/>
              <a:t>-</a:t>
            </a:r>
            <a:endParaRPr lang="ko-KR" altLang="en-US" dirty="0"/>
          </a:p>
        </p:txBody>
      </p:sp>
      <p:sp>
        <p:nvSpPr>
          <p:cNvPr id="18" name="직사각형 17"/>
          <p:cNvSpPr/>
          <p:nvPr userDrawn="1"/>
        </p:nvSpPr>
        <p:spPr>
          <a:xfrm>
            <a:off x="72229" y="828675"/>
            <a:ext cx="9750000" cy="432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4" name="TextBox 23"/>
          <p:cNvSpPr txBox="1"/>
          <p:nvPr userDrawn="1"/>
        </p:nvSpPr>
        <p:spPr>
          <a:xfrm>
            <a:off x="221423" y="5209625"/>
            <a:ext cx="1702008" cy="288000"/>
          </a:xfrm>
          <a:prstGeom prst="rect">
            <a:avLst/>
          </a:prstGeom>
          <a:solidFill>
            <a:srgbClr val="FFE5FF"/>
          </a:solidFill>
          <a:ln>
            <a:solidFill>
              <a:srgbClr val="80008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>
              <a:buSzPct val="200000"/>
            </a:pPr>
            <a:endParaRPr lang="ko-KR" altLang="en-US" sz="1200" b="1" dirty="0"/>
          </a:p>
        </p:txBody>
      </p:sp>
      <p:sp>
        <p:nvSpPr>
          <p:cNvPr id="28" name="TextBox 27"/>
          <p:cNvSpPr txBox="1"/>
          <p:nvPr userDrawn="1"/>
        </p:nvSpPr>
        <p:spPr>
          <a:xfrm>
            <a:off x="74831" y="57150"/>
            <a:ext cx="9750000" cy="432000"/>
          </a:xfrm>
          <a:prstGeom prst="roundRect">
            <a:avLst>
              <a:gd name="adj" fmla="val 16667"/>
            </a:avLst>
          </a:prstGeom>
          <a:solidFill>
            <a:srgbClr val="FBFDFF"/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 anchorCtr="0">
            <a:noAutofit/>
          </a:bodyPr>
          <a:lstStyle/>
          <a:p>
            <a:endParaRPr lang="ko-KR" altLang="en-US" b="1" dirty="0"/>
          </a:p>
        </p:txBody>
      </p:sp>
      <p:pic>
        <p:nvPicPr>
          <p:cNvPr id="29" name="Picture 2" descr="C:\Documents and Settings\Yohan_Shin\My Documents\워크샵-사진\로고.png"/>
          <p:cNvPicPr>
            <a:picLocks noChangeAspect="1" noChangeArrowheads="1"/>
          </p:cNvPicPr>
          <p:nvPr userDrawn="1"/>
        </p:nvPicPr>
        <p:blipFill>
          <a:blip cstate="print"/>
          <a:srcRect/>
          <a:stretch>
            <a:fillRect/>
          </a:stretch>
        </p:blipFill>
        <p:spPr bwMode="auto">
          <a:xfrm>
            <a:off x="8874128" y="85725"/>
            <a:ext cx="897283" cy="381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0" name="TextBox 29"/>
          <p:cNvSpPr txBox="1"/>
          <p:nvPr userDrawn="1"/>
        </p:nvSpPr>
        <p:spPr>
          <a:xfrm>
            <a:off x="74831" y="514349"/>
            <a:ext cx="9750000" cy="288000"/>
          </a:xfrm>
          <a:prstGeom prst="roundRect">
            <a:avLst/>
          </a:prstGeom>
          <a:solidFill>
            <a:srgbClr val="E5FFE5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tIns="0" bIns="0" rtlCol="0" anchor="t" anchorCtr="0"/>
          <a:lstStyle/>
          <a:p>
            <a:pPr>
              <a:lnSpc>
                <a:spcPct val="150000"/>
              </a:lnSpc>
              <a:buSzPct val="200000"/>
            </a:pPr>
            <a:r>
              <a:rPr lang="ko-KR" altLang="en-US" sz="1100" b="1" dirty="0" smtClean="0"/>
              <a:t>     </a:t>
            </a:r>
          </a:p>
        </p:txBody>
      </p:sp>
      <p:pic>
        <p:nvPicPr>
          <p:cNvPr id="31" name="Picture 9" descr="F:\PNG이미지\GT2_sysmetrix.png"/>
          <p:cNvPicPr>
            <a:picLocks noChangeAspect="1" noChangeArrowheads="1"/>
          </p:cNvPicPr>
          <p:nvPr userDrawn="1"/>
        </p:nvPicPr>
        <p:blipFill>
          <a:blip cstate="print">
            <a:lum bright="30000" contrast="30000"/>
          </a:blip>
          <a:srcRect/>
          <a:stretch>
            <a:fillRect/>
          </a:stretch>
        </p:blipFill>
        <p:spPr bwMode="auto">
          <a:xfrm>
            <a:off x="144464" y="542925"/>
            <a:ext cx="234000" cy="216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2" name="모서리가 둥근 직사각형 31"/>
          <p:cNvSpPr/>
          <p:nvPr userDrawn="1"/>
        </p:nvSpPr>
        <p:spPr>
          <a:xfrm>
            <a:off x="74224" y="5355660"/>
            <a:ext cx="9751219" cy="1330893"/>
          </a:xfrm>
          <a:prstGeom prst="roundRect">
            <a:avLst>
              <a:gd name="adj" fmla="val 5597"/>
            </a:avLst>
          </a:prstGeom>
          <a:solidFill>
            <a:srgbClr val="FFE5FF"/>
          </a:solidFill>
          <a:ln>
            <a:solidFill>
              <a:srgbClr val="80008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pPr>
              <a:lnSpc>
                <a:spcPct val="150000"/>
              </a:lnSpc>
            </a:pPr>
            <a:endParaRPr lang="ko-KR" altLang="en-US" sz="1100" dirty="0"/>
          </a:p>
        </p:txBody>
      </p:sp>
      <p:sp>
        <p:nvSpPr>
          <p:cNvPr id="26" name="TextBox 25"/>
          <p:cNvSpPr txBox="1"/>
          <p:nvPr userDrawn="1"/>
        </p:nvSpPr>
        <p:spPr>
          <a:xfrm>
            <a:off x="226902" y="5220900"/>
            <a:ext cx="1692386" cy="184666"/>
          </a:xfrm>
          <a:prstGeom prst="rect">
            <a:avLst/>
          </a:prstGeom>
          <a:solidFill>
            <a:srgbClr val="FFE5FF"/>
          </a:solidFill>
          <a:ln>
            <a:noFill/>
          </a:ln>
        </p:spPr>
        <p:txBody>
          <a:bodyPr wrap="square" tIns="0" rIns="90000" bIns="0" rtlCol="0">
            <a:spAutoFit/>
          </a:bodyPr>
          <a:lstStyle/>
          <a:p>
            <a:pPr algn="ctr">
              <a:buSzPct val="200000"/>
            </a:pPr>
            <a:r>
              <a:rPr lang="ko-KR" altLang="en-US" sz="1200" b="1" dirty="0" smtClean="0"/>
              <a:t>   메뉴 및 업무순서</a:t>
            </a:r>
            <a:endParaRPr lang="ko-KR" altLang="en-US" sz="1200" b="1" dirty="0"/>
          </a:p>
        </p:txBody>
      </p:sp>
      <p:pic>
        <p:nvPicPr>
          <p:cNvPr id="22" name="Picture 3" descr="F:\PNG이미지\Excellence Folder - Library.png"/>
          <p:cNvPicPr>
            <a:picLocks noChangeAspect="1" noChangeArrowheads="1"/>
          </p:cNvPicPr>
          <p:nvPr userDrawn="1"/>
        </p:nvPicPr>
        <p:blipFill>
          <a:blip cstate="print"/>
          <a:srcRect/>
          <a:stretch>
            <a:fillRect/>
          </a:stretch>
        </p:blipFill>
        <p:spPr bwMode="auto">
          <a:xfrm>
            <a:off x="196490" y="5162655"/>
            <a:ext cx="347398" cy="3206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6)화면구성과 메뉴 및 업무순서가 많은 경우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과학_2copy"/>
          <p:cNvPicPr>
            <a:picLocks noChangeArrowheads="1"/>
          </p:cNvPicPr>
          <p:nvPr userDrawn="1"/>
        </p:nvPicPr>
        <p:blipFill>
          <a:blip r:embed="rId2" cstate="print"/>
          <a:srcRect t="12194"/>
          <a:stretch>
            <a:fillRect/>
          </a:stretch>
        </p:blipFill>
        <p:spPr bwMode="auto">
          <a:xfrm>
            <a:off x="3" y="5"/>
            <a:ext cx="9916319" cy="6873875"/>
          </a:xfrm>
          <a:prstGeom prst="rect">
            <a:avLst/>
          </a:prstGeom>
          <a:noFill/>
        </p:spPr>
      </p:pic>
      <p:pic>
        <p:nvPicPr>
          <p:cNvPr id="32" name="Picture 48" descr="그림12"/>
          <p:cNvPicPr>
            <a:picLocks noChangeAspect="1" noChangeArrowheads="1"/>
          </p:cNvPicPr>
          <p:nvPr userDrawn="1"/>
        </p:nvPicPr>
        <p:blipFill>
          <a:blip r:embed="rId3" cstate="print"/>
          <a:srcRect t="43333" b="12222"/>
          <a:stretch>
            <a:fillRect/>
          </a:stretch>
        </p:blipFill>
        <p:spPr bwMode="auto">
          <a:xfrm>
            <a:off x="609600" y="0"/>
            <a:ext cx="1371600" cy="457200"/>
          </a:xfrm>
          <a:prstGeom prst="rect">
            <a:avLst/>
          </a:prstGeom>
          <a:noFill/>
        </p:spPr>
      </p:pic>
      <p:sp>
        <p:nvSpPr>
          <p:cNvPr id="22" name="모서리가 둥근 직사각형 21"/>
          <p:cNvSpPr/>
          <p:nvPr userDrawn="1"/>
        </p:nvSpPr>
        <p:spPr>
          <a:xfrm>
            <a:off x="61913" y="38104"/>
            <a:ext cx="9789000" cy="6696075"/>
          </a:xfrm>
          <a:prstGeom prst="roundRect">
            <a:avLst>
              <a:gd name="adj" fmla="val 1468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0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3797300" y="6670680"/>
            <a:ext cx="2311400" cy="244475"/>
          </a:xfrm>
          <a:prstGeom prst="rect">
            <a:avLst/>
          </a:prstGeom>
        </p:spPr>
        <p:txBody>
          <a:bodyPr/>
          <a:lstStyle>
            <a:lvl1pPr algn="ctr">
              <a:defRPr sz="105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en-US" altLang="ko-KR" dirty="0" smtClean="0"/>
              <a:t>-</a:t>
            </a:r>
            <a:fld id="{B9BEA640-76D7-41FE-8609-9084CA469197}" type="slidenum">
              <a:rPr lang="ko-KR" altLang="en-US" smtClean="0"/>
              <a:pPr/>
              <a:t>‹#›</a:t>
            </a:fld>
            <a:r>
              <a:rPr lang="en-US" altLang="ko-KR" dirty="0" smtClean="0"/>
              <a:t>-</a:t>
            </a:r>
            <a:endParaRPr lang="ko-KR" altLang="en-US" dirty="0"/>
          </a:p>
        </p:txBody>
      </p:sp>
      <p:sp>
        <p:nvSpPr>
          <p:cNvPr id="18" name="직사각형 17"/>
          <p:cNvSpPr/>
          <p:nvPr userDrawn="1"/>
        </p:nvSpPr>
        <p:spPr>
          <a:xfrm>
            <a:off x="72229" y="828674"/>
            <a:ext cx="9750000" cy="396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4" name="TextBox 23"/>
          <p:cNvSpPr txBox="1"/>
          <p:nvPr userDrawn="1"/>
        </p:nvSpPr>
        <p:spPr>
          <a:xfrm>
            <a:off x="221423" y="4845068"/>
            <a:ext cx="1702008" cy="288000"/>
          </a:xfrm>
          <a:prstGeom prst="rect">
            <a:avLst/>
          </a:prstGeom>
          <a:solidFill>
            <a:srgbClr val="FFE5FF"/>
          </a:solidFill>
          <a:ln>
            <a:solidFill>
              <a:srgbClr val="80008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>
              <a:buSzPct val="200000"/>
            </a:pPr>
            <a:endParaRPr lang="ko-KR" altLang="en-US" sz="1200" b="1" dirty="0"/>
          </a:p>
        </p:txBody>
      </p:sp>
      <p:sp>
        <p:nvSpPr>
          <p:cNvPr id="23" name="TextBox 22"/>
          <p:cNvSpPr txBox="1"/>
          <p:nvPr userDrawn="1"/>
        </p:nvSpPr>
        <p:spPr>
          <a:xfrm>
            <a:off x="74831" y="57150"/>
            <a:ext cx="9750000" cy="432000"/>
          </a:xfrm>
          <a:prstGeom prst="roundRect">
            <a:avLst>
              <a:gd name="adj" fmla="val 16667"/>
            </a:avLst>
          </a:prstGeom>
          <a:solidFill>
            <a:srgbClr val="FBFDFF"/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 anchorCtr="0">
            <a:noAutofit/>
          </a:bodyPr>
          <a:lstStyle/>
          <a:p>
            <a:endParaRPr lang="ko-KR" altLang="en-US" b="1" dirty="0"/>
          </a:p>
        </p:txBody>
      </p:sp>
      <p:pic>
        <p:nvPicPr>
          <p:cNvPr id="28" name="Picture 2" descr="C:\Documents and Settings\Yohan_Shin\My Documents\워크샵-사진\로고.png"/>
          <p:cNvPicPr>
            <a:picLocks noChangeAspect="1" noChangeArrowheads="1"/>
          </p:cNvPicPr>
          <p:nvPr userDrawn="1"/>
        </p:nvPicPr>
        <p:blipFill>
          <a:blip cstate="print"/>
          <a:srcRect/>
          <a:stretch>
            <a:fillRect/>
          </a:stretch>
        </p:blipFill>
        <p:spPr bwMode="auto">
          <a:xfrm>
            <a:off x="8874128" y="85725"/>
            <a:ext cx="897283" cy="381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9" name="TextBox 28"/>
          <p:cNvSpPr txBox="1"/>
          <p:nvPr userDrawn="1"/>
        </p:nvSpPr>
        <p:spPr>
          <a:xfrm>
            <a:off x="74831" y="514349"/>
            <a:ext cx="9750000" cy="288000"/>
          </a:xfrm>
          <a:prstGeom prst="roundRect">
            <a:avLst/>
          </a:prstGeom>
          <a:solidFill>
            <a:srgbClr val="E5FFE5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tIns="0" bIns="0" rtlCol="0" anchor="t" anchorCtr="0"/>
          <a:lstStyle/>
          <a:p>
            <a:pPr>
              <a:lnSpc>
                <a:spcPct val="150000"/>
              </a:lnSpc>
              <a:buSzPct val="200000"/>
            </a:pPr>
            <a:r>
              <a:rPr lang="ko-KR" altLang="en-US" sz="1100" b="1" dirty="0" smtClean="0"/>
              <a:t>     </a:t>
            </a:r>
          </a:p>
        </p:txBody>
      </p:sp>
      <p:pic>
        <p:nvPicPr>
          <p:cNvPr id="30" name="Picture 9" descr="F:\PNG이미지\GT2_sysmetrix.png"/>
          <p:cNvPicPr>
            <a:picLocks noChangeAspect="1" noChangeArrowheads="1"/>
          </p:cNvPicPr>
          <p:nvPr userDrawn="1"/>
        </p:nvPicPr>
        <p:blipFill>
          <a:blip cstate="print">
            <a:lum bright="30000" contrast="30000"/>
          </a:blip>
          <a:srcRect/>
          <a:stretch>
            <a:fillRect/>
          </a:stretch>
        </p:blipFill>
        <p:spPr bwMode="auto">
          <a:xfrm>
            <a:off x="144464" y="542925"/>
            <a:ext cx="234000" cy="216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1" name="모서리가 둥근 직사각형 30"/>
          <p:cNvSpPr/>
          <p:nvPr userDrawn="1"/>
        </p:nvSpPr>
        <p:spPr>
          <a:xfrm>
            <a:off x="74224" y="4981576"/>
            <a:ext cx="9751219" cy="1704974"/>
          </a:xfrm>
          <a:prstGeom prst="roundRect">
            <a:avLst>
              <a:gd name="adj" fmla="val 5597"/>
            </a:avLst>
          </a:prstGeom>
          <a:solidFill>
            <a:srgbClr val="FFE5FF"/>
          </a:solidFill>
          <a:ln>
            <a:solidFill>
              <a:srgbClr val="80008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pPr>
              <a:lnSpc>
                <a:spcPct val="150000"/>
              </a:lnSpc>
            </a:pPr>
            <a:endParaRPr lang="ko-KR" altLang="en-US" sz="1100" dirty="0"/>
          </a:p>
        </p:txBody>
      </p:sp>
      <p:sp>
        <p:nvSpPr>
          <p:cNvPr id="26" name="TextBox 25"/>
          <p:cNvSpPr txBox="1"/>
          <p:nvPr userDrawn="1"/>
        </p:nvSpPr>
        <p:spPr>
          <a:xfrm>
            <a:off x="226902" y="4856343"/>
            <a:ext cx="1692386" cy="184666"/>
          </a:xfrm>
          <a:prstGeom prst="rect">
            <a:avLst/>
          </a:prstGeom>
          <a:solidFill>
            <a:srgbClr val="FFE5FF"/>
          </a:solidFill>
          <a:ln>
            <a:noFill/>
          </a:ln>
        </p:spPr>
        <p:txBody>
          <a:bodyPr wrap="square" tIns="0" rIns="90000" bIns="0" rtlCol="0">
            <a:spAutoFit/>
          </a:bodyPr>
          <a:lstStyle/>
          <a:p>
            <a:pPr algn="ctr">
              <a:buSzPct val="200000"/>
            </a:pPr>
            <a:r>
              <a:rPr lang="ko-KR" altLang="en-US" sz="1200" b="1" dirty="0" smtClean="0"/>
              <a:t>   메뉴 및 업무순서</a:t>
            </a:r>
            <a:endParaRPr lang="ko-KR" altLang="en-US" sz="1200" b="1" dirty="0"/>
          </a:p>
        </p:txBody>
      </p:sp>
      <p:pic>
        <p:nvPicPr>
          <p:cNvPr id="27" name="Picture 3" descr="F:\PNG이미지\Excellence Folder - Library.png"/>
          <p:cNvPicPr>
            <a:picLocks noChangeAspect="1" noChangeArrowheads="1"/>
          </p:cNvPicPr>
          <p:nvPr userDrawn="1"/>
        </p:nvPicPr>
        <p:blipFill>
          <a:blip cstate="print"/>
          <a:srcRect/>
          <a:stretch>
            <a:fillRect/>
          </a:stretch>
        </p:blipFill>
        <p:spPr bwMode="auto">
          <a:xfrm>
            <a:off x="196490" y="4788573"/>
            <a:ext cx="347398" cy="3206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(7)화면구성과 활용Tip 및 사례가 많은 경우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과학_2copy"/>
          <p:cNvPicPr>
            <a:picLocks noChangeArrowheads="1"/>
          </p:cNvPicPr>
          <p:nvPr userDrawn="1"/>
        </p:nvPicPr>
        <p:blipFill>
          <a:blip r:embed="rId2" cstate="print"/>
          <a:srcRect t="12194"/>
          <a:stretch>
            <a:fillRect/>
          </a:stretch>
        </p:blipFill>
        <p:spPr bwMode="auto">
          <a:xfrm>
            <a:off x="3" y="5"/>
            <a:ext cx="9916319" cy="6873875"/>
          </a:xfrm>
          <a:prstGeom prst="rect">
            <a:avLst/>
          </a:prstGeom>
          <a:noFill/>
        </p:spPr>
      </p:pic>
      <p:pic>
        <p:nvPicPr>
          <p:cNvPr id="29" name="Picture 48" descr="그림12"/>
          <p:cNvPicPr>
            <a:picLocks noChangeAspect="1" noChangeArrowheads="1"/>
          </p:cNvPicPr>
          <p:nvPr userDrawn="1"/>
        </p:nvPicPr>
        <p:blipFill>
          <a:blip r:embed="rId3" cstate="print"/>
          <a:srcRect t="43333" b="12222"/>
          <a:stretch>
            <a:fillRect/>
          </a:stretch>
        </p:blipFill>
        <p:spPr bwMode="auto">
          <a:xfrm>
            <a:off x="609600" y="0"/>
            <a:ext cx="1371600" cy="457200"/>
          </a:xfrm>
          <a:prstGeom prst="rect">
            <a:avLst/>
          </a:prstGeom>
          <a:noFill/>
        </p:spPr>
      </p:pic>
      <p:sp>
        <p:nvSpPr>
          <p:cNvPr id="22" name="모서리가 둥근 직사각형 21"/>
          <p:cNvSpPr/>
          <p:nvPr userDrawn="1"/>
        </p:nvSpPr>
        <p:spPr>
          <a:xfrm>
            <a:off x="61913" y="38104"/>
            <a:ext cx="9789000" cy="6696075"/>
          </a:xfrm>
          <a:prstGeom prst="roundRect">
            <a:avLst>
              <a:gd name="adj" fmla="val 1468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9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3797300" y="6670680"/>
            <a:ext cx="2311400" cy="244475"/>
          </a:xfrm>
          <a:prstGeom prst="rect">
            <a:avLst/>
          </a:prstGeom>
        </p:spPr>
        <p:txBody>
          <a:bodyPr/>
          <a:lstStyle>
            <a:lvl1pPr algn="ctr">
              <a:defRPr sz="105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en-US" altLang="ko-KR" dirty="0" smtClean="0"/>
              <a:t>-</a:t>
            </a:r>
            <a:fld id="{B9BEA640-76D7-41FE-8609-9084CA469197}" type="slidenum">
              <a:rPr lang="ko-KR" altLang="en-US" smtClean="0"/>
              <a:pPr/>
              <a:t>‹#›</a:t>
            </a:fld>
            <a:r>
              <a:rPr lang="en-US" altLang="ko-KR" dirty="0" smtClean="0"/>
              <a:t>-</a:t>
            </a:r>
            <a:endParaRPr lang="ko-KR" altLang="en-US" dirty="0"/>
          </a:p>
        </p:txBody>
      </p:sp>
      <p:sp>
        <p:nvSpPr>
          <p:cNvPr id="11" name="직사각형 10"/>
          <p:cNvSpPr/>
          <p:nvPr userDrawn="1"/>
        </p:nvSpPr>
        <p:spPr>
          <a:xfrm>
            <a:off x="72231" y="828679"/>
            <a:ext cx="7839000" cy="583882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8132014" y="838201"/>
            <a:ext cx="1560000" cy="340853"/>
          </a:xfrm>
          <a:prstGeom prst="rect">
            <a:avLst/>
          </a:prstGeom>
          <a:solidFill>
            <a:srgbClr val="FFFFD1"/>
          </a:solidFill>
          <a:ln>
            <a:solidFill>
              <a:srgbClr val="FF993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t" anchorCtr="0"/>
          <a:lstStyle/>
          <a:p>
            <a:pPr algn="r">
              <a:lnSpc>
                <a:spcPct val="150000"/>
              </a:lnSpc>
              <a:buSzPct val="200000"/>
            </a:pPr>
            <a:endParaRPr lang="ko-KR" altLang="en-US" sz="1100" b="1" dirty="0">
              <a:solidFill>
                <a:schemeClr val="dk1"/>
              </a:solidFill>
            </a:endParaRPr>
          </a:p>
        </p:txBody>
      </p:sp>
      <p:sp>
        <p:nvSpPr>
          <p:cNvPr id="14" name="직사각형 13"/>
          <p:cNvSpPr/>
          <p:nvPr userDrawn="1"/>
        </p:nvSpPr>
        <p:spPr>
          <a:xfrm>
            <a:off x="7979081" y="990604"/>
            <a:ext cx="1844372" cy="5676899"/>
          </a:xfrm>
          <a:prstGeom prst="rect">
            <a:avLst/>
          </a:prstGeom>
          <a:solidFill>
            <a:srgbClr val="FFFFD1"/>
          </a:solidFill>
          <a:ln>
            <a:solidFill>
              <a:srgbClr val="FF993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rIns="36000" rtlCol="0" anchor="t" anchorCtr="0"/>
          <a:lstStyle/>
          <a:p>
            <a:r>
              <a:rPr lang="en-US" altLang="ko-KR" sz="900" dirty="0" smtClean="0">
                <a:solidFill>
                  <a:schemeClr val="dk1"/>
                </a:solidFill>
              </a:rPr>
              <a:t>       </a:t>
            </a:r>
            <a:r>
              <a:rPr lang="en-US" altLang="ko-KR" sz="1100" dirty="0" smtClean="0">
                <a:solidFill>
                  <a:schemeClr val="dk1"/>
                </a:solidFill>
              </a:rPr>
              <a:t>     </a:t>
            </a:r>
          </a:p>
          <a:p>
            <a:pPr>
              <a:lnSpc>
                <a:spcPts val="1500"/>
              </a:lnSpc>
            </a:pPr>
            <a:endParaRPr lang="en-US" altLang="ko-KR" sz="1100" dirty="0" smtClean="0">
              <a:solidFill>
                <a:schemeClr val="dk1"/>
              </a:solidFill>
            </a:endParaRPr>
          </a:p>
        </p:txBody>
      </p:sp>
      <p:sp>
        <p:nvSpPr>
          <p:cNvPr id="23" name="TextBox 22"/>
          <p:cNvSpPr txBox="1"/>
          <p:nvPr userDrawn="1"/>
        </p:nvSpPr>
        <p:spPr>
          <a:xfrm>
            <a:off x="74831" y="57150"/>
            <a:ext cx="9750000" cy="432000"/>
          </a:xfrm>
          <a:prstGeom prst="roundRect">
            <a:avLst>
              <a:gd name="adj" fmla="val 16667"/>
            </a:avLst>
          </a:prstGeom>
          <a:solidFill>
            <a:srgbClr val="FBFDFF"/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 anchorCtr="0">
            <a:noAutofit/>
          </a:bodyPr>
          <a:lstStyle/>
          <a:p>
            <a:endParaRPr lang="ko-KR" altLang="en-US" b="1" dirty="0"/>
          </a:p>
        </p:txBody>
      </p:sp>
      <p:pic>
        <p:nvPicPr>
          <p:cNvPr id="24" name="Picture 2" descr="C:\Documents and Settings\Yohan_Shin\My Documents\워크샵-사진\로고.png"/>
          <p:cNvPicPr>
            <a:picLocks noChangeAspect="1" noChangeArrowheads="1"/>
          </p:cNvPicPr>
          <p:nvPr userDrawn="1"/>
        </p:nvPicPr>
        <p:blipFill>
          <a:blip cstate="print"/>
          <a:srcRect/>
          <a:stretch>
            <a:fillRect/>
          </a:stretch>
        </p:blipFill>
        <p:spPr bwMode="auto">
          <a:xfrm>
            <a:off x="8874128" y="85725"/>
            <a:ext cx="897283" cy="381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5" name="TextBox 24"/>
          <p:cNvSpPr txBox="1"/>
          <p:nvPr userDrawn="1"/>
        </p:nvSpPr>
        <p:spPr>
          <a:xfrm>
            <a:off x="74831" y="514349"/>
            <a:ext cx="9750000" cy="288000"/>
          </a:xfrm>
          <a:prstGeom prst="roundRect">
            <a:avLst/>
          </a:prstGeom>
          <a:solidFill>
            <a:srgbClr val="E5FFE5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tIns="0" bIns="0" rtlCol="0" anchor="t" anchorCtr="0"/>
          <a:lstStyle/>
          <a:p>
            <a:pPr>
              <a:lnSpc>
                <a:spcPct val="150000"/>
              </a:lnSpc>
              <a:buSzPct val="200000"/>
            </a:pPr>
            <a:r>
              <a:rPr lang="ko-KR" altLang="en-US" sz="1100" b="1" dirty="0" smtClean="0"/>
              <a:t>     </a:t>
            </a:r>
          </a:p>
        </p:txBody>
      </p:sp>
      <p:pic>
        <p:nvPicPr>
          <p:cNvPr id="26" name="Picture 9" descr="F:\PNG이미지\GT2_sysmetrix.png"/>
          <p:cNvPicPr>
            <a:picLocks noChangeAspect="1" noChangeArrowheads="1"/>
          </p:cNvPicPr>
          <p:nvPr userDrawn="1"/>
        </p:nvPicPr>
        <p:blipFill>
          <a:blip cstate="print">
            <a:lum bright="30000" contrast="30000"/>
          </a:blip>
          <a:srcRect/>
          <a:stretch>
            <a:fillRect/>
          </a:stretch>
        </p:blipFill>
        <p:spPr bwMode="auto">
          <a:xfrm>
            <a:off x="144464" y="542925"/>
            <a:ext cx="234000" cy="216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8" name="TextBox 27"/>
          <p:cNvSpPr txBox="1"/>
          <p:nvPr userDrawn="1"/>
        </p:nvSpPr>
        <p:spPr>
          <a:xfrm>
            <a:off x="8137528" y="858495"/>
            <a:ext cx="1552574" cy="329857"/>
          </a:xfrm>
          <a:prstGeom prst="rect">
            <a:avLst/>
          </a:prstGeom>
          <a:solidFill>
            <a:srgbClr val="FFFFD1"/>
          </a:solidFill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t" anchorCtr="0"/>
          <a:lstStyle/>
          <a:p>
            <a:pPr algn="ctr">
              <a:lnSpc>
                <a:spcPct val="150000"/>
              </a:lnSpc>
              <a:buSzPct val="200000"/>
            </a:pPr>
            <a:r>
              <a:rPr lang="ko-KR" altLang="en-US" sz="1100" b="1" dirty="0" smtClean="0">
                <a:solidFill>
                  <a:schemeClr val="dk1"/>
                </a:solidFill>
              </a:rPr>
              <a:t>      활용</a:t>
            </a:r>
            <a:r>
              <a:rPr lang="en-US" altLang="ko-KR" sz="1100" b="1" dirty="0">
                <a:solidFill>
                  <a:schemeClr val="dk1"/>
                </a:solidFill>
              </a:rPr>
              <a:t>Tip </a:t>
            </a:r>
            <a:r>
              <a:rPr lang="ko-KR" altLang="en-US" sz="1100" b="1" dirty="0">
                <a:solidFill>
                  <a:schemeClr val="dk1"/>
                </a:solidFill>
              </a:rPr>
              <a:t>및 </a:t>
            </a:r>
            <a:r>
              <a:rPr lang="ko-KR" altLang="en-US" sz="1100" b="1" dirty="0" smtClean="0">
                <a:solidFill>
                  <a:schemeClr val="dk1"/>
                </a:solidFill>
              </a:rPr>
              <a:t>사례</a:t>
            </a:r>
            <a:endParaRPr lang="ko-KR" altLang="en-US" sz="1100" b="1" dirty="0">
              <a:solidFill>
                <a:schemeClr val="dk1"/>
              </a:solidFill>
            </a:endParaRPr>
          </a:p>
        </p:txBody>
      </p:sp>
      <p:pic>
        <p:nvPicPr>
          <p:cNvPr id="16" name="Picture 8" descr="F:\PNG이미지\!.png"/>
          <p:cNvPicPr preferRelativeResize="0">
            <a:picLocks noChangeArrowheads="1"/>
          </p:cNvPicPr>
          <p:nvPr userDrawn="1"/>
        </p:nvPicPr>
        <p:blipFill>
          <a:blip cstate="print"/>
          <a:srcRect/>
          <a:stretch>
            <a:fillRect/>
          </a:stretch>
        </p:blipFill>
        <p:spPr bwMode="auto">
          <a:xfrm>
            <a:off x="8143308" y="852238"/>
            <a:ext cx="351000" cy="324000"/>
          </a:xfrm>
          <a:prstGeom prst="rect">
            <a:avLst/>
          </a:prstGeom>
          <a:noFill/>
          <a:effectLst/>
        </p:spPr>
      </p:pic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(8)화면구성과 활용Tip 및 사례가 많은 경우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과학_2copy"/>
          <p:cNvPicPr>
            <a:picLocks noChangeArrowheads="1"/>
          </p:cNvPicPr>
          <p:nvPr userDrawn="1"/>
        </p:nvPicPr>
        <p:blipFill>
          <a:blip r:embed="rId2" cstate="print"/>
          <a:srcRect t="12194"/>
          <a:stretch>
            <a:fillRect/>
          </a:stretch>
        </p:blipFill>
        <p:spPr bwMode="auto">
          <a:xfrm>
            <a:off x="3" y="5"/>
            <a:ext cx="9916319" cy="6873875"/>
          </a:xfrm>
          <a:prstGeom prst="rect">
            <a:avLst/>
          </a:prstGeom>
          <a:noFill/>
        </p:spPr>
      </p:pic>
      <p:pic>
        <p:nvPicPr>
          <p:cNvPr id="34" name="Picture 48" descr="그림12"/>
          <p:cNvPicPr>
            <a:picLocks noChangeAspect="1" noChangeArrowheads="1"/>
          </p:cNvPicPr>
          <p:nvPr userDrawn="1"/>
        </p:nvPicPr>
        <p:blipFill>
          <a:blip r:embed="rId3" cstate="print"/>
          <a:srcRect t="43333" b="12222"/>
          <a:stretch>
            <a:fillRect/>
          </a:stretch>
        </p:blipFill>
        <p:spPr bwMode="auto">
          <a:xfrm>
            <a:off x="609600" y="0"/>
            <a:ext cx="1371600" cy="457200"/>
          </a:xfrm>
          <a:prstGeom prst="rect">
            <a:avLst/>
          </a:prstGeom>
          <a:noFill/>
        </p:spPr>
      </p:pic>
      <p:sp>
        <p:nvSpPr>
          <p:cNvPr id="17" name="모서리가 둥근 직사각형 16"/>
          <p:cNvSpPr/>
          <p:nvPr userDrawn="1"/>
        </p:nvSpPr>
        <p:spPr>
          <a:xfrm>
            <a:off x="61913" y="38104"/>
            <a:ext cx="9789000" cy="6696075"/>
          </a:xfrm>
          <a:prstGeom prst="roundRect">
            <a:avLst>
              <a:gd name="adj" fmla="val 1468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5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3797300" y="6670680"/>
            <a:ext cx="2311400" cy="244475"/>
          </a:xfrm>
          <a:prstGeom prst="rect">
            <a:avLst/>
          </a:prstGeom>
        </p:spPr>
        <p:txBody>
          <a:bodyPr/>
          <a:lstStyle>
            <a:lvl1pPr algn="ctr">
              <a:defRPr sz="105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en-US" altLang="ko-KR" dirty="0" smtClean="0"/>
              <a:t>-</a:t>
            </a:r>
            <a:fld id="{B9BEA640-76D7-41FE-8609-9084CA469197}" type="slidenum">
              <a:rPr lang="ko-KR" altLang="en-US" smtClean="0"/>
              <a:pPr/>
              <a:t>‹#›</a:t>
            </a:fld>
            <a:r>
              <a:rPr lang="en-US" altLang="ko-KR" dirty="0" smtClean="0"/>
              <a:t>-</a:t>
            </a:r>
            <a:endParaRPr lang="ko-KR" altLang="en-US" dirty="0"/>
          </a:p>
        </p:txBody>
      </p:sp>
      <p:sp>
        <p:nvSpPr>
          <p:cNvPr id="11" name="직사각형 10"/>
          <p:cNvSpPr/>
          <p:nvPr userDrawn="1"/>
        </p:nvSpPr>
        <p:spPr>
          <a:xfrm>
            <a:off x="72231" y="828679"/>
            <a:ext cx="7215000" cy="583882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8" name="TextBox 17"/>
          <p:cNvSpPr txBox="1"/>
          <p:nvPr userDrawn="1"/>
        </p:nvSpPr>
        <p:spPr>
          <a:xfrm>
            <a:off x="74831" y="57150"/>
            <a:ext cx="9750000" cy="432000"/>
          </a:xfrm>
          <a:prstGeom prst="roundRect">
            <a:avLst>
              <a:gd name="adj" fmla="val 16667"/>
            </a:avLst>
          </a:prstGeom>
          <a:solidFill>
            <a:srgbClr val="FBFDFF"/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 anchorCtr="0">
            <a:noAutofit/>
          </a:bodyPr>
          <a:lstStyle/>
          <a:p>
            <a:endParaRPr lang="ko-KR" altLang="en-US" b="1" dirty="0"/>
          </a:p>
        </p:txBody>
      </p:sp>
      <p:pic>
        <p:nvPicPr>
          <p:cNvPr id="19" name="Picture 2" descr="C:\Documents and Settings\Yohan_Shin\My Documents\워크샵-사진\로고.png"/>
          <p:cNvPicPr>
            <a:picLocks noChangeAspect="1" noChangeArrowheads="1"/>
          </p:cNvPicPr>
          <p:nvPr userDrawn="1"/>
        </p:nvPicPr>
        <p:blipFill>
          <a:blip cstate="print"/>
          <a:srcRect/>
          <a:stretch>
            <a:fillRect/>
          </a:stretch>
        </p:blipFill>
        <p:spPr bwMode="auto">
          <a:xfrm>
            <a:off x="8874128" y="85725"/>
            <a:ext cx="897283" cy="381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0" name="TextBox 19"/>
          <p:cNvSpPr txBox="1"/>
          <p:nvPr userDrawn="1"/>
        </p:nvSpPr>
        <p:spPr>
          <a:xfrm>
            <a:off x="74831" y="514349"/>
            <a:ext cx="9750000" cy="288000"/>
          </a:xfrm>
          <a:prstGeom prst="roundRect">
            <a:avLst/>
          </a:prstGeom>
          <a:solidFill>
            <a:srgbClr val="E5FFE5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tIns="0" bIns="0" rtlCol="0" anchor="t" anchorCtr="0"/>
          <a:lstStyle/>
          <a:p>
            <a:pPr>
              <a:lnSpc>
                <a:spcPct val="150000"/>
              </a:lnSpc>
              <a:buSzPct val="200000"/>
            </a:pPr>
            <a:r>
              <a:rPr lang="ko-KR" altLang="en-US" sz="1100" b="1" dirty="0" smtClean="0"/>
              <a:t>     </a:t>
            </a:r>
          </a:p>
        </p:txBody>
      </p:sp>
      <p:pic>
        <p:nvPicPr>
          <p:cNvPr id="22" name="Picture 9" descr="F:\PNG이미지\GT2_sysmetrix.png"/>
          <p:cNvPicPr>
            <a:picLocks noChangeAspect="1" noChangeArrowheads="1"/>
          </p:cNvPicPr>
          <p:nvPr userDrawn="1"/>
        </p:nvPicPr>
        <p:blipFill>
          <a:blip cstate="print">
            <a:lum bright="30000" contrast="30000"/>
          </a:blip>
          <a:srcRect/>
          <a:stretch>
            <a:fillRect/>
          </a:stretch>
        </p:blipFill>
        <p:spPr bwMode="auto">
          <a:xfrm>
            <a:off x="144464" y="542925"/>
            <a:ext cx="234000" cy="216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0" name="TextBox 29"/>
          <p:cNvSpPr txBox="1"/>
          <p:nvPr userDrawn="1"/>
        </p:nvSpPr>
        <p:spPr>
          <a:xfrm>
            <a:off x="7552302" y="838201"/>
            <a:ext cx="2094664" cy="340853"/>
          </a:xfrm>
          <a:prstGeom prst="rect">
            <a:avLst/>
          </a:prstGeom>
          <a:solidFill>
            <a:srgbClr val="FFFFD1"/>
          </a:solidFill>
          <a:ln>
            <a:solidFill>
              <a:srgbClr val="FF993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t" anchorCtr="0"/>
          <a:lstStyle/>
          <a:p>
            <a:pPr algn="r">
              <a:lnSpc>
                <a:spcPct val="150000"/>
              </a:lnSpc>
              <a:buSzPct val="200000"/>
            </a:pPr>
            <a:endParaRPr lang="ko-KR" altLang="en-US" sz="1100" b="1" dirty="0">
              <a:solidFill>
                <a:schemeClr val="dk1"/>
              </a:solidFill>
            </a:endParaRPr>
          </a:p>
        </p:txBody>
      </p:sp>
      <p:sp>
        <p:nvSpPr>
          <p:cNvPr id="31" name="직사각형 30"/>
          <p:cNvSpPr/>
          <p:nvPr userDrawn="1"/>
        </p:nvSpPr>
        <p:spPr>
          <a:xfrm>
            <a:off x="7346951" y="990605"/>
            <a:ext cx="2476500" cy="5676899"/>
          </a:xfrm>
          <a:prstGeom prst="rect">
            <a:avLst/>
          </a:prstGeom>
          <a:solidFill>
            <a:srgbClr val="FFFFD1"/>
          </a:solidFill>
          <a:ln>
            <a:solidFill>
              <a:srgbClr val="FF993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rIns="36000" rtlCol="0" anchor="t" anchorCtr="0"/>
          <a:lstStyle/>
          <a:p>
            <a:r>
              <a:rPr lang="en-US" altLang="ko-KR" sz="900" dirty="0" smtClean="0">
                <a:solidFill>
                  <a:schemeClr val="dk1"/>
                </a:solidFill>
              </a:rPr>
              <a:t>       </a:t>
            </a:r>
            <a:r>
              <a:rPr lang="en-US" altLang="ko-KR" sz="1100" dirty="0" smtClean="0">
                <a:solidFill>
                  <a:schemeClr val="dk1"/>
                </a:solidFill>
              </a:rPr>
              <a:t>     </a:t>
            </a:r>
          </a:p>
          <a:p>
            <a:pPr>
              <a:lnSpc>
                <a:spcPts val="1500"/>
              </a:lnSpc>
            </a:pPr>
            <a:endParaRPr lang="en-US" altLang="ko-KR" sz="1100" dirty="0" smtClean="0">
              <a:solidFill>
                <a:schemeClr val="dk1"/>
              </a:solidFill>
            </a:endParaRPr>
          </a:p>
        </p:txBody>
      </p:sp>
      <p:sp>
        <p:nvSpPr>
          <p:cNvPr id="32" name="TextBox 31"/>
          <p:cNvSpPr txBox="1"/>
          <p:nvPr userDrawn="1"/>
        </p:nvSpPr>
        <p:spPr>
          <a:xfrm>
            <a:off x="7559674" y="858495"/>
            <a:ext cx="2082802" cy="329857"/>
          </a:xfrm>
          <a:prstGeom prst="rect">
            <a:avLst/>
          </a:prstGeom>
          <a:solidFill>
            <a:srgbClr val="FFFFD1"/>
          </a:solidFill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t" anchorCtr="0"/>
          <a:lstStyle/>
          <a:p>
            <a:pPr algn="ctr">
              <a:lnSpc>
                <a:spcPct val="150000"/>
              </a:lnSpc>
              <a:buSzPct val="200000"/>
            </a:pPr>
            <a:r>
              <a:rPr lang="ko-KR" altLang="en-US" sz="1100" b="1" baseline="0" dirty="0" smtClean="0">
                <a:solidFill>
                  <a:schemeClr val="dk1"/>
                </a:solidFill>
              </a:rPr>
              <a:t>    </a:t>
            </a:r>
            <a:r>
              <a:rPr lang="ko-KR" altLang="en-US" sz="1100" b="1" dirty="0" smtClean="0">
                <a:solidFill>
                  <a:schemeClr val="dk1"/>
                </a:solidFill>
              </a:rPr>
              <a:t>활용</a:t>
            </a:r>
            <a:r>
              <a:rPr lang="en-US" altLang="ko-KR" sz="1100" b="1" dirty="0">
                <a:solidFill>
                  <a:schemeClr val="dk1"/>
                </a:solidFill>
              </a:rPr>
              <a:t>Tip </a:t>
            </a:r>
            <a:r>
              <a:rPr lang="ko-KR" altLang="en-US" sz="1100" b="1" dirty="0">
                <a:solidFill>
                  <a:schemeClr val="dk1"/>
                </a:solidFill>
              </a:rPr>
              <a:t>및 </a:t>
            </a:r>
            <a:r>
              <a:rPr lang="ko-KR" altLang="en-US" sz="1100" b="1" dirty="0" smtClean="0">
                <a:solidFill>
                  <a:schemeClr val="dk1"/>
                </a:solidFill>
              </a:rPr>
              <a:t>사례</a:t>
            </a:r>
            <a:endParaRPr lang="ko-KR" altLang="en-US" sz="1100" b="1" dirty="0">
              <a:solidFill>
                <a:schemeClr val="dk1"/>
              </a:solidFill>
            </a:endParaRPr>
          </a:p>
        </p:txBody>
      </p:sp>
      <p:pic>
        <p:nvPicPr>
          <p:cNvPr id="33" name="Picture 8" descr="F:\PNG이미지\!.png"/>
          <p:cNvPicPr preferRelativeResize="0">
            <a:picLocks noChangeArrowheads="1"/>
          </p:cNvPicPr>
          <p:nvPr userDrawn="1"/>
        </p:nvPicPr>
        <p:blipFill>
          <a:blip cstate="print"/>
          <a:srcRect/>
          <a:stretch>
            <a:fillRect/>
          </a:stretch>
        </p:blipFill>
        <p:spPr bwMode="auto">
          <a:xfrm>
            <a:off x="7800813" y="852239"/>
            <a:ext cx="351000" cy="324000"/>
          </a:xfrm>
          <a:prstGeom prst="rect">
            <a:avLst/>
          </a:prstGeom>
          <a:noFill/>
          <a:effectLst/>
        </p:spPr>
      </p:pic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9)FAQ_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과학_2copy"/>
          <p:cNvPicPr>
            <a:picLocks noChangeArrowheads="1"/>
          </p:cNvPicPr>
          <p:nvPr userDrawn="1"/>
        </p:nvPicPr>
        <p:blipFill>
          <a:blip r:embed="rId2" cstate="print"/>
          <a:srcRect t="12194"/>
          <a:stretch>
            <a:fillRect/>
          </a:stretch>
        </p:blipFill>
        <p:spPr bwMode="auto">
          <a:xfrm>
            <a:off x="3" y="5"/>
            <a:ext cx="9916319" cy="6873875"/>
          </a:xfrm>
          <a:prstGeom prst="rect">
            <a:avLst/>
          </a:prstGeom>
          <a:noFill/>
        </p:spPr>
      </p:pic>
      <p:sp>
        <p:nvSpPr>
          <p:cNvPr id="6" name="Rectangle 19"/>
          <p:cNvSpPr>
            <a:spLocks noChangeArrowheads="1"/>
          </p:cNvSpPr>
          <p:nvPr userDrawn="1"/>
        </p:nvSpPr>
        <p:spPr bwMode="black">
          <a:xfrm>
            <a:off x="6516688" y="1157292"/>
            <a:ext cx="2627312" cy="28892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7" name="Rectangle 23"/>
          <p:cNvSpPr>
            <a:spLocks noChangeArrowheads="1"/>
          </p:cNvSpPr>
          <p:nvPr userDrawn="1"/>
        </p:nvSpPr>
        <p:spPr bwMode="black">
          <a:xfrm>
            <a:off x="0" y="1095379"/>
            <a:ext cx="9144000" cy="7302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 dirty="0"/>
          </a:p>
        </p:txBody>
      </p:sp>
      <p:grpSp>
        <p:nvGrpSpPr>
          <p:cNvPr id="2" name="Group 30"/>
          <p:cNvGrpSpPr>
            <a:grpSpLocks/>
          </p:cNvGrpSpPr>
          <p:nvPr userDrawn="1"/>
        </p:nvGrpSpPr>
        <p:grpSpPr bwMode="auto">
          <a:xfrm>
            <a:off x="0" y="160339"/>
            <a:ext cx="9906000" cy="144463"/>
            <a:chOff x="1519" y="554"/>
            <a:chExt cx="4241" cy="91"/>
          </a:xfrm>
        </p:grpSpPr>
        <p:sp>
          <p:nvSpPr>
            <p:cNvPr id="9" name="Line 26"/>
            <p:cNvSpPr>
              <a:spLocks noChangeShapeType="1"/>
            </p:cNvSpPr>
            <p:nvPr userDrawn="1"/>
          </p:nvSpPr>
          <p:spPr bwMode="white">
            <a:xfrm>
              <a:off x="1519" y="554"/>
              <a:ext cx="4241" cy="0"/>
            </a:xfrm>
            <a:prstGeom prst="line">
              <a:avLst/>
            </a:prstGeom>
            <a:noFill/>
            <a:ln w="1270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dirty="0"/>
            </a:p>
          </p:txBody>
        </p:sp>
        <p:sp>
          <p:nvSpPr>
            <p:cNvPr id="10" name="Line 27"/>
            <p:cNvSpPr>
              <a:spLocks noChangeShapeType="1"/>
            </p:cNvSpPr>
            <p:nvPr userDrawn="1"/>
          </p:nvSpPr>
          <p:spPr bwMode="white">
            <a:xfrm>
              <a:off x="1519" y="599"/>
              <a:ext cx="4241" cy="0"/>
            </a:xfrm>
            <a:prstGeom prst="line">
              <a:avLst/>
            </a:prstGeom>
            <a:noFill/>
            <a:ln w="1270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dirty="0"/>
            </a:p>
          </p:txBody>
        </p:sp>
        <p:sp>
          <p:nvSpPr>
            <p:cNvPr id="11" name="Line 28"/>
            <p:cNvSpPr>
              <a:spLocks noChangeShapeType="1"/>
            </p:cNvSpPr>
            <p:nvPr userDrawn="1"/>
          </p:nvSpPr>
          <p:spPr bwMode="white">
            <a:xfrm>
              <a:off x="1519" y="645"/>
              <a:ext cx="4241" cy="0"/>
            </a:xfrm>
            <a:prstGeom prst="line">
              <a:avLst/>
            </a:prstGeom>
            <a:noFill/>
            <a:ln w="1270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dirty="0"/>
            </a:p>
          </p:txBody>
        </p:sp>
      </p:grpSp>
      <p:sp>
        <p:nvSpPr>
          <p:cNvPr id="14" name="모서리가 둥근 직사각형 13"/>
          <p:cNvSpPr/>
          <p:nvPr userDrawn="1"/>
        </p:nvSpPr>
        <p:spPr>
          <a:xfrm>
            <a:off x="104776" y="457200"/>
            <a:ext cx="9686925" cy="6286500"/>
          </a:xfrm>
          <a:prstGeom prst="roundRect">
            <a:avLst>
              <a:gd name="adj" fmla="val 2795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5" name="Picture 48" descr="그림12"/>
          <p:cNvPicPr>
            <a:picLocks noChangeAspect="1" noChangeArrowheads="1"/>
          </p:cNvPicPr>
          <p:nvPr userDrawn="1"/>
        </p:nvPicPr>
        <p:blipFill>
          <a:blip r:embed="rId3" cstate="print"/>
          <a:srcRect t="43333" b="12222"/>
          <a:stretch>
            <a:fillRect/>
          </a:stretch>
        </p:blipFill>
        <p:spPr bwMode="auto">
          <a:xfrm>
            <a:off x="609600" y="0"/>
            <a:ext cx="1371600" cy="457200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 userDrawn="1"/>
        </p:nvSpPr>
        <p:spPr>
          <a:xfrm>
            <a:off x="762002" y="47135"/>
            <a:ext cx="1050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ko-KR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FAQ</a:t>
            </a:r>
            <a:endParaRPr lang="ko-KR" alt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둥근헤드라인" pitchFamily="18" charset="-127"/>
              <a:ea typeface="휴먼둥근헤드라인" pitchFamily="18" charset="-127"/>
            </a:endParaRP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(10)부록_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과학_2copy"/>
          <p:cNvPicPr>
            <a:picLocks noChangeArrowheads="1"/>
          </p:cNvPicPr>
          <p:nvPr userDrawn="1"/>
        </p:nvPicPr>
        <p:blipFill>
          <a:blip r:embed="rId2" cstate="print"/>
          <a:srcRect t="12194"/>
          <a:stretch>
            <a:fillRect/>
          </a:stretch>
        </p:blipFill>
        <p:spPr bwMode="auto">
          <a:xfrm>
            <a:off x="3" y="5"/>
            <a:ext cx="9916319" cy="6873875"/>
          </a:xfrm>
          <a:prstGeom prst="rect">
            <a:avLst/>
          </a:prstGeom>
          <a:noFill/>
        </p:spPr>
      </p:pic>
      <p:sp>
        <p:nvSpPr>
          <p:cNvPr id="6" name="Rectangle 19"/>
          <p:cNvSpPr>
            <a:spLocks noChangeArrowheads="1"/>
          </p:cNvSpPr>
          <p:nvPr userDrawn="1"/>
        </p:nvSpPr>
        <p:spPr bwMode="black">
          <a:xfrm>
            <a:off x="6516688" y="1157292"/>
            <a:ext cx="2627312" cy="28892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7" name="Rectangle 23"/>
          <p:cNvSpPr>
            <a:spLocks noChangeArrowheads="1"/>
          </p:cNvSpPr>
          <p:nvPr userDrawn="1"/>
        </p:nvSpPr>
        <p:spPr bwMode="black">
          <a:xfrm>
            <a:off x="0" y="1095379"/>
            <a:ext cx="9144000" cy="7302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 dirty="0"/>
          </a:p>
        </p:txBody>
      </p:sp>
      <p:grpSp>
        <p:nvGrpSpPr>
          <p:cNvPr id="2" name="Group 30"/>
          <p:cNvGrpSpPr>
            <a:grpSpLocks/>
          </p:cNvGrpSpPr>
          <p:nvPr userDrawn="1"/>
        </p:nvGrpSpPr>
        <p:grpSpPr bwMode="auto">
          <a:xfrm>
            <a:off x="0" y="160339"/>
            <a:ext cx="9906000" cy="144463"/>
            <a:chOff x="1519" y="554"/>
            <a:chExt cx="4241" cy="91"/>
          </a:xfrm>
        </p:grpSpPr>
        <p:sp>
          <p:nvSpPr>
            <p:cNvPr id="9" name="Line 26"/>
            <p:cNvSpPr>
              <a:spLocks noChangeShapeType="1"/>
            </p:cNvSpPr>
            <p:nvPr userDrawn="1"/>
          </p:nvSpPr>
          <p:spPr bwMode="white">
            <a:xfrm>
              <a:off x="1519" y="554"/>
              <a:ext cx="4241" cy="0"/>
            </a:xfrm>
            <a:prstGeom prst="line">
              <a:avLst/>
            </a:prstGeom>
            <a:noFill/>
            <a:ln w="1270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dirty="0"/>
            </a:p>
          </p:txBody>
        </p:sp>
        <p:sp>
          <p:nvSpPr>
            <p:cNvPr id="10" name="Line 27"/>
            <p:cNvSpPr>
              <a:spLocks noChangeShapeType="1"/>
            </p:cNvSpPr>
            <p:nvPr userDrawn="1"/>
          </p:nvSpPr>
          <p:spPr bwMode="white">
            <a:xfrm>
              <a:off x="1519" y="599"/>
              <a:ext cx="4241" cy="0"/>
            </a:xfrm>
            <a:prstGeom prst="line">
              <a:avLst/>
            </a:prstGeom>
            <a:noFill/>
            <a:ln w="1270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dirty="0"/>
            </a:p>
          </p:txBody>
        </p:sp>
        <p:sp>
          <p:nvSpPr>
            <p:cNvPr id="11" name="Line 28"/>
            <p:cNvSpPr>
              <a:spLocks noChangeShapeType="1"/>
            </p:cNvSpPr>
            <p:nvPr userDrawn="1"/>
          </p:nvSpPr>
          <p:spPr bwMode="white">
            <a:xfrm>
              <a:off x="1519" y="645"/>
              <a:ext cx="4241" cy="0"/>
            </a:xfrm>
            <a:prstGeom prst="line">
              <a:avLst/>
            </a:prstGeom>
            <a:noFill/>
            <a:ln w="1270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dirty="0"/>
            </a:p>
          </p:txBody>
        </p:sp>
      </p:grpSp>
      <p:sp>
        <p:nvSpPr>
          <p:cNvPr id="14" name="모서리가 둥근 직사각형 13"/>
          <p:cNvSpPr/>
          <p:nvPr userDrawn="1"/>
        </p:nvSpPr>
        <p:spPr>
          <a:xfrm>
            <a:off x="104776" y="457200"/>
            <a:ext cx="9686925" cy="6286500"/>
          </a:xfrm>
          <a:prstGeom prst="roundRect">
            <a:avLst>
              <a:gd name="adj" fmla="val 2795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5" name="Picture 48" descr="그림12"/>
          <p:cNvPicPr>
            <a:picLocks noChangeAspect="1" noChangeArrowheads="1"/>
          </p:cNvPicPr>
          <p:nvPr userDrawn="1"/>
        </p:nvPicPr>
        <p:blipFill>
          <a:blip r:embed="rId3" cstate="print"/>
          <a:srcRect t="43333" b="12222"/>
          <a:stretch>
            <a:fillRect/>
          </a:stretch>
        </p:blipFill>
        <p:spPr bwMode="auto">
          <a:xfrm>
            <a:off x="609600" y="0"/>
            <a:ext cx="1371600" cy="457200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 userDrawn="1"/>
        </p:nvSpPr>
        <p:spPr>
          <a:xfrm>
            <a:off x="762002" y="47135"/>
            <a:ext cx="1050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ko-KR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부록</a:t>
            </a:r>
            <a:endParaRPr lang="ko-KR" alt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둥근헤드라인" pitchFamily="18" charset="-127"/>
              <a:ea typeface="휴먼둥근헤드라인" pitchFamily="18" charset="-127"/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5300" y="1600205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355"/>
            <a:ext cx="2311400" cy="365125"/>
          </a:xfrm>
          <a:prstGeom prst="rect">
            <a:avLst/>
          </a:prstGeom>
        </p:spPr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2018-04-16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5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355"/>
            <a:ext cx="2311400" cy="365125"/>
          </a:xfrm>
          <a:prstGeom prst="rect">
            <a:avLst/>
          </a:prstGeom>
        </p:spPr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업무흐름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(11)개요_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과학_2copy"/>
          <p:cNvPicPr>
            <a:picLocks noChangeArrowheads="1"/>
          </p:cNvPicPr>
          <p:nvPr userDrawn="1"/>
        </p:nvPicPr>
        <p:blipFill>
          <a:blip r:embed="rId2" cstate="print"/>
          <a:srcRect t="12194"/>
          <a:stretch>
            <a:fillRect/>
          </a:stretch>
        </p:blipFill>
        <p:spPr bwMode="auto">
          <a:xfrm>
            <a:off x="3" y="5"/>
            <a:ext cx="9916319" cy="6873875"/>
          </a:xfrm>
          <a:prstGeom prst="rect">
            <a:avLst/>
          </a:prstGeom>
          <a:noFill/>
        </p:spPr>
      </p:pic>
      <p:sp>
        <p:nvSpPr>
          <p:cNvPr id="6" name="Rectangle 19"/>
          <p:cNvSpPr>
            <a:spLocks noChangeArrowheads="1"/>
          </p:cNvSpPr>
          <p:nvPr userDrawn="1"/>
        </p:nvSpPr>
        <p:spPr bwMode="black">
          <a:xfrm>
            <a:off x="6516688" y="1157292"/>
            <a:ext cx="2627312" cy="28892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" name="Rectangle 23"/>
          <p:cNvSpPr>
            <a:spLocks noChangeArrowheads="1"/>
          </p:cNvSpPr>
          <p:nvPr userDrawn="1"/>
        </p:nvSpPr>
        <p:spPr bwMode="black">
          <a:xfrm>
            <a:off x="0" y="1095379"/>
            <a:ext cx="9144000" cy="7302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30"/>
          <p:cNvGrpSpPr>
            <a:grpSpLocks/>
          </p:cNvGrpSpPr>
          <p:nvPr userDrawn="1"/>
        </p:nvGrpSpPr>
        <p:grpSpPr bwMode="auto">
          <a:xfrm>
            <a:off x="0" y="160339"/>
            <a:ext cx="9906000" cy="144463"/>
            <a:chOff x="1519" y="554"/>
            <a:chExt cx="4241" cy="91"/>
          </a:xfrm>
        </p:grpSpPr>
        <p:sp>
          <p:nvSpPr>
            <p:cNvPr id="9" name="Line 26"/>
            <p:cNvSpPr>
              <a:spLocks noChangeShapeType="1"/>
            </p:cNvSpPr>
            <p:nvPr userDrawn="1"/>
          </p:nvSpPr>
          <p:spPr bwMode="white">
            <a:xfrm>
              <a:off x="1519" y="554"/>
              <a:ext cx="4241" cy="0"/>
            </a:xfrm>
            <a:prstGeom prst="line">
              <a:avLst/>
            </a:prstGeom>
            <a:noFill/>
            <a:ln w="1270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dirty="0"/>
            </a:p>
          </p:txBody>
        </p:sp>
        <p:sp>
          <p:nvSpPr>
            <p:cNvPr id="10" name="Line 27"/>
            <p:cNvSpPr>
              <a:spLocks noChangeShapeType="1"/>
            </p:cNvSpPr>
            <p:nvPr userDrawn="1"/>
          </p:nvSpPr>
          <p:spPr bwMode="white">
            <a:xfrm>
              <a:off x="1519" y="599"/>
              <a:ext cx="4241" cy="0"/>
            </a:xfrm>
            <a:prstGeom prst="line">
              <a:avLst/>
            </a:prstGeom>
            <a:noFill/>
            <a:ln w="1270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1" name="Line 28"/>
            <p:cNvSpPr>
              <a:spLocks noChangeShapeType="1"/>
            </p:cNvSpPr>
            <p:nvPr userDrawn="1"/>
          </p:nvSpPr>
          <p:spPr bwMode="white">
            <a:xfrm>
              <a:off x="1519" y="645"/>
              <a:ext cx="4241" cy="0"/>
            </a:xfrm>
            <a:prstGeom prst="line">
              <a:avLst/>
            </a:prstGeom>
            <a:noFill/>
            <a:ln w="1270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14" name="모서리가 둥근 직사각형 13"/>
          <p:cNvSpPr/>
          <p:nvPr userDrawn="1"/>
        </p:nvSpPr>
        <p:spPr>
          <a:xfrm>
            <a:off x="104776" y="457200"/>
            <a:ext cx="9686925" cy="6286500"/>
          </a:xfrm>
          <a:prstGeom prst="roundRect">
            <a:avLst>
              <a:gd name="adj" fmla="val 2795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5" name="Picture 48" descr="그림12"/>
          <p:cNvPicPr>
            <a:picLocks noChangeAspect="1" noChangeArrowheads="1"/>
          </p:cNvPicPr>
          <p:nvPr userDrawn="1"/>
        </p:nvPicPr>
        <p:blipFill>
          <a:blip r:embed="rId3" cstate="print"/>
          <a:srcRect t="43333" b="12222"/>
          <a:stretch>
            <a:fillRect/>
          </a:stretch>
        </p:blipFill>
        <p:spPr bwMode="auto">
          <a:xfrm>
            <a:off x="609600" y="0"/>
            <a:ext cx="1371600" cy="457200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 userDrawn="1"/>
        </p:nvSpPr>
        <p:spPr>
          <a:xfrm>
            <a:off x="762002" y="47135"/>
            <a:ext cx="1050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ko-KR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개요</a:t>
            </a:r>
            <a:endParaRPr lang="ko-KR" alt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둥근헤드라인" pitchFamily="18" charset="-127"/>
              <a:ea typeface="휴먼둥근헤드라인" pitchFamily="18" charset="-127"/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B2111-30F8-4E13-8CC5-275A3D58BB14}" type="datetimeFigureOut">
              <a:rPr lang="ko-KR" altLang="en-US" smtClean="0"/>
              <a:pPr/>
              <a:t>2018-04-16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8C566-349F-4AE8-8F88-EFC9467D8B7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B2111-30F8-4E13-8CC5-275A3D58BB14}" type="datetimeFigureOut">
              <a:rPr lang="ko-KR" altLang="en-US" smtClean="0"/>
              <a:pPr/>
              <a:t>2018-04-16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8C566-349F-4AE8-8F88-EFC9467D8B7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B2111-30F8-4E13-8CC5-275A3D58BB14}" type="datetimeFigureOut">
              <a:rPr lang="ko-KR" altLang="en-US" smtClean="0"/>
              <a:pPr/>
              <a:t>2018-04-16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8C566-349F-4AE8-8F88-EFC9467D8B7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B2111-30F8-4E13-8CC5-275A3D58BB14}" type="datetimeFigureOut">
              <a:rPr lang="ko-KR" altLang="en-US" smtClean="0"/>
              <a:pPr/>
              <a:t>2018-04-16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8C566-349F-4AE8-8F88-EFC9467D8B7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B2111-30F8-4E13-8CC5-275A3D58BB14}" type="datetimeFigureOut">
              <a:rPr lang="ko-KR" altLang="en-US" smtClean="0"/>
              <a:pPr/>
              <a:t>2018-04-16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8C566-349F-4AE8-8F88-EFC9467D8B7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B2111-30F8-4E13-8CC5-275A3D58BB14}" type="datetimeFigureOut">
              <a:rPr lang="ko-KR" altLang="en-US" smtClean="0"/>
              <a:pPr/>
              <a:t>2018-04-16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8C566-349F-4AE8-8F88-EFC9467D8B7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B2111-30F8-4E13-8CC5-275A3D58BB14}" type="datetimeFigureOut">
              <a:rPr lang="ko-KR" altLang="en-US" smtClean="0"/>
              <a:pPr/>
              <a:t>2018-04-16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8C566-349F-4AE8-8F88-EFC9467D8B7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B2111-30F8-4E13-8CC5-275A3D58BB14}" type="datetimeFigureOut">
              <a:rPr lang="ko-KR" altLang="en-US" smtClean="0"/>
              <a:pPr/>
              <a:t>2018-04-16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8C566-349F-4AE8-8F88-EFC9467D8B7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B2111-30F8-4E13-8CC5-275A3D58BB14}" type="datetimeFigureOut">
              <a:rPr lang="ko-KR" altLang="en-US" smtClean="0"/>
              <a:pPr/>
              <a:t>2018-04-16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8C566-349F-4AE8-8F88-EFC9467D8B7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B2111-30F8-4E13-8CC5-275A3D58BB14}" type="datetimeFigureOut">
              <a:rPr lang="ko-KR" altLang="en-US" smtClean="0"/>
              <a:pPr/>
              <a:t>2018-04-16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8C566-349F-4AE8-8F88-EFC9467D8B7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B2111-30F8-4E13-8CC5-275A3D58BB14}" type="datetimeFigureOut">
              <a:rPr lang="ko-KR" altLang="en-US" smtClean="0"/>
              <a:pPr/>
              <a:t>2018-04-16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8C566-349F-4AE8-8F88-EFC9467D8B7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CEB2A-ED1D-4828-ACBA-FC912159CDF2}" type="datetimeFigureOut">
              <a:rPr lang="ko-KR" altLang="en-US" smtClean="0"/>
              <a:pPr/>
              <a:t>2018-04-16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EC357-F433-41A0-8A64-FDD499687DC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CEB2A-ED1D-4828-ACBA-FC912159CDF2}" type="datetimeFigureOut">
              <a:rPr lang="ko-KR" altLang="en-US" smtClean="0"/>
              <a:pPr/>
              <a:t>2018-04-16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EC357-F433-41A0-8A64-FDD499687DC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CEB2A-ED1D-4828-ACBA-FC912159CDF2}" type="datetimeFigureOut">
              <a:rPr lang="ko-KR" altLang="en-US" smtClean="0"/>
              <a:pPr/>
              <a:t>2018-04-16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EC357-F433-41A0-8A64-FDD499687DC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CEB2A-ED1D-4828-ACBA-FC912159CDF2}" type="datetimeFigureOut">
              <a:rPr lang="ko-KR" altLang="en-US" smtClean="0"/>
              <a:pPr/>
              <a:t>2018-04-16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EC357-F433-41A0-8A64-FDD499687DC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CEB2A-ED1D-4828-ACBA-FC912159CDF2}" type="datetimeFigureOut">
              <a:rPr lang="ko-KR" altLang="en-US" smtClean="0"/>
              <a:pPr/>
              <a:t>2018-04-16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EC357-F433-41A0-8A64-FDD499687DC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CEB2A-ED1D-4828-ACBA-FC912159CDF2}" type="datetimeFigureOut">
              <a:rPr lang="ko-KR" altLang="en-US" smtClean="0"/>
              <a:pPr/>
              <a:t>2018-04-16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EC357-F433-41A0-8A64-FDD499687DC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CEB2A-ED1D-4828-ACBA-FC912159CDF2}" type="datetimeFigureOut">
              <a:rPr lang="ko-KR" altLang="en-US" smtClean="0"/>
              <a:pPr/>
              <a:t>2018-04-16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EC357-F433-41A0-8A64-FDD499687DC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CEB2A-ED1D-4828-ACBA-FC912159CDF2}" type="datetimeFigureOut">
              <a:rPr lang="ko-KR" altLang="en-US" smtClean="0"/>
              <a:pPr/>
              <a:t>2018-04-16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EC357-F433-41A0-8A64-FDD499687DC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CEB2A-ED1D-4828-ACBA-FC912159CDF2}" type="datetimeFigureOut">
              <a:rPr lang="ko-KR" altLang="en-US" smtClean="0"/>
              <a:pPr/>
              <a:t>2018-04-16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EC357-F433-41A0-8A64-FDD499687DC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CEB2A-ED1D-4828-ACBA-FC912159CDF2}" type="datetimeFigureOut">
              <a:rPr lang="ko-KR" altLang="en-US" smtClean="0"/>
              <a:pPr/>
              <a:t>2018-04-16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EC357-F433-41A0-8A64-FDD499687DC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CEB2A-ED1D-4828-ACBA-FC912159CDF2}" type="datetimeFigureOut">
              <a:rPr lang="ko-KR" altLang="en-US" smtClean="0"/>
              <a:pPr/>
              <a:t>2018-04-16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EC357-F433-41A0-8A64-FDD499687DC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slideLayout" Target="../slideLayouts/slideLayout62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51.xml"/><Relationship Id="rId16" Type="http://schemas.openxmlformats.org/officeDocument/2006/relationships/slideLayout" Target="../slideLayouts/slideLayout65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slideLayout" Target="../slideLayouts/slideLayout6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3" Type="http://schemas.openxmlformats.org/officeDocument/2006/relationships/slideLayout" Target="../slideLayouts/slideLayout79.xml"/><Relationship Id="rId7" Type="http://schemas.openxmlformats.org/officeDocument/2006/relationships/slideLayout" Target="../slideLayouts/slideLayout8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8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86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56" r:id="rId4"/>
    <p:sldLayoutId id="2147483659" r:id="rId5"/>
    <p:sldLayoutId id="2147483658" r:id="rId6"/>
    <p:sldLayoutId id="2147483657" r:id="rId7"/>
    <p:sldLayoutId id="2147483660" r:id="rId8"/>
    <p:sldLayoutId id="2147483661" r:id="rId9"/>
    <p:sldLayoutId id="2147483655" r:id="rId10"/>
    <p:sldLayoutId id="2147483709" r:id="rId11"/>
    <p:sldLayoutId id="2147483693" r:id="rId12"/>
    <p:sldLayoutId id="2147483691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7EE168-A928-4C9D-B955-EEEFBE6414A9}" type="datetimeFigureOut">
              <a:rPr lang="ko-KR" altLang="en-US" smtClean="0"/>
              <a:pPr/>
              <a:t>2018-04-16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F1BB7-F79F-45D6-891C-F9C4C80AD4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DF3A42-64C3-4D04-B716-76677953C5D6}" type="datetimeFigureOut">
              <a:rPr lang="ko-KR" altLang="en-US" smtClean="0"/>
              <a:pPr/>
              <a:t>2018-04-16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AD2CD7-AB29-4EC3-A998-6F4CEA2F12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  <p:sldLayoutId id="2147483752" r:id="rId13"/>
    <p:sldLayoutId id="2147483753" r:id="rId14"/>
    <p:sldLayoutId id="2147483754" r:id="rId15"/>
    <p:sldLayoutId id="2147483755" r:id="rId16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EB2111-30F8-4E13-8CC5-275A3D58BB14}" type="datetimeFigureOut">
              <a:rPr lang="ko-KR" altLang="en-US" smtClean="0"/>
              <a:pPr/>
              <a:t>2018-04-16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D8C566-349F-4AE8-8F88-EFC9467D8B7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2CEB2A-ED1D-4828-ACBA-FC912159CDF2}" type="datetimeFigureOut">
              <a:rPr lang="ko-KR" altLang="en-US" smtClean="0"/>
              <a:pPr/>
              <a:t>2018-04-16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5EC357-F433-41A0-8A64-FDD499687DC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9.png"/><Relationship Id="rId4" Type="http://schemas.openxmlformats.org/officeDocument/2006/relationships/image" Target="../media/image3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gif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2426130" y="2064603"/>
            <a:ext cx="505779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안전점검</a:t>
            </a:r>
            <a:r>
              <a:rPr lang="en-US" altLang="ko-KR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(</a:t>
            </a:r>
            <a:r>
              <a:rPr lang="ko-KR" altLang="en-US" sz="48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지자체</a:t>
            </a:r>
            <a:r>
              <a:rPr lang="en-US" altLang="ko-KR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)</a:t>
            </a:r>
            <a:endParaRPr lang="ko-KR" altLang="en-US" sz="4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둥근헤드라인" pitchFamily="18" charset="-127"/>
              <a:ea typeface="휴먼둥근헤드라인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09303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776536" y="1333892"/>
            <a:ext cx="82809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Char char="v"/>
            </a:pPr>
            <a:r>
              <a:rPr lang="ko-KR" altLang="en-US" sz="4800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 </a:t>
            </a:r>
            <a:r>
              <a:rPr lang="ko-KR" altLang="en-US" sz="4800" spc="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목차</a:t>
            </a:r>
            <a:endParaRPr lang="ko-KR" altLang="en-US" sz="4800" spc="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둥근헤드라인" pitchFamily="18" charset="-127"/>
              <a:ea typeface="휴먼둥근헤드라인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1295400" y="2553350"/>
            <a:ext cx="59436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457200">
              <a:lnSpc>
                <a:spcPct val="150000"/>
              </a:lnSpc>
            </a:pPr>
            <a:r>
              <a:rPr lang="en-US" altLang="ko-KR" sz="2000" dirty="0" smtClean="0">
                <a:solidFill>
                  <a:srgbClr val="0000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1.</a:t>
            </a:r>
            <a:r>
              <a:rPr lang="ko-KR" altLang="en-US" sz="2000" dirty="0" smtClean="0">
                <a:solidFill>
                  <a:srgbClr val="0000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 안전점검 </a:t>
            </a:r>
            <a:r>
              <a:rPr lang="ko-KR" altLang="en-US" sz="2000" dirty="0">
                <a:solidFill>
                  <a:srgbClr val="0000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일정조회</a:t>
            </a:r>
            <a:endParaRPr lang="en-US" altLang="ko-KR" sz="2000" dirty="0">
              <a:solidFill>
                <a:srgbClr val="00003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둥근헤드라인" pitchFamily="18" charset="-127"/>
              <a:ea typeface="휴먼둥근헤드라인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>
                <a:solidFill>
                  <a:srgbClr val="0000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2.1 </a:t>
            </a:r>
            <a:r>
              <a:rPr lang="ko-KR" altLang="en-US" sz="2000" dirty="0" smtClean="0">
                <a:solidFill>
                  <a:srgbClr val="0000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시설 </a:t>
            </a:r>
            <a:r>
              <a:rPr lang="ko-KR" altLang="en-US" sz="2000" dirty="0" err="1" smtClean="0">
                <a:solidFill>
                  <a:srgbClr val="0000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안전점검표</a:t>
            </a:r>
            <a:r>
              <a:rPr lang="ko-KR" altLang="en-US" sz="2000" dirty="0" smtClean="0">
                <a:solidFill>
                  <a:srgbClr val="0000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 </a:t>
            </a:r>
            <a:r>
              <a:rPr lang="ko-KR" altLang="en-US" sz="2000" dirty="0">
                <a:solidFill>
                  <a:srgbClr val="0000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관리</a:t>
            </a:r>
            <a:r>
              <a:rPr lang="en-US" altLang="ko-KR" sz="2000" dirty="0">
                <a:solidFill>
                  <a:srgbClr val="0000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(</a:t>
            </a:r>
            <a:r>
              <a:rPr lang="ko-KR" altLang="en-US" sz="2000" dirty="0">
                <a:solidFill>
                  <a:srgbClr val="0000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조회</a:t>
            </a:r>
            <a:r>
              <a:rPr lang="en-US" altLang="ko-KR" sz="2000" dirty="0">
                <a:solidFill>
                  <a:srgbClr val="0000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)</a:t>
            </a:r>
            <a:endParaRPr lang="ko-KR" altLang="en-US" sz="2000" dirty="0">
              <a:solidFill>
                <a:srgbClr val="00003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둥근헤드라인" pitchFamily="18" charset="-127"/>
              <a:ea typeface="휴먼둥근헤드라인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>
                <a:solidFill>
                  <a:srgbClr val="0000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2.2 </a:t>
            </a:r>
            <a:r>
              <a:rPr lang="ko-KR" altLang="en-US" sz="2000" dirty="0" smtClean="0">
                <a:solidFill>
                  <a:srgbClr val="0000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시설 </a:t>
            </a:r>
            <a:r>
              <a:rPr lang="ko-KR" altLang="en-US" sz="2000" dirty="0" err="1" smtClean="0">
                <a:solidFill>
                  <a:srgbClr val="0000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안전점검표</a:t>
            </a:r>
            <a:r>
              <a:rPr lang="ko-KR" altLang="en-US" sz="2000" dirty="0" smtClean="0">
                <a:solidFill>
                  <a:srgbClr val="0000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 </a:t>
            </a:r>
            <a:r>
              <a:rPr lang="ko-KR" altLang="en-US" sz="2000" dirty="0">
                <a:solidFill>
                  <a:srgbClr val="0000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관리</a:t>
            </a:r>
            <a:r>
              <a:rPr lang="en-US" altLang="ko-KR" sz="2000" dirty="0">
                <a:solidFill>
                  <a:srgbClr val="0000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(</a:t>
            </a:r>
            <a:r>
              <a:rPr lang="ko-KR" altLang="en-US" sz="2000" dirty="0">
                <a:solidFill>
                  <a:srgbClr val="0000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승인</a:t>
            </a:r>
            <a:r>
              <a:rPr lang="en-US" altLang="ko-KR" sz="2000" dirty="0">
                <a:solidFill>
                  <a:srgbClr val="0000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/</a:t>
            </a:r>
            <a:r>
              <a:rPr lang="ko-KR" altLang="en-US" sz="2000" dirty="0">
                <a:solidFill>
                  <a:srgbClr val="0000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반려처리</a:t>
            </a:r>
            <a:r>
              <a:rPr lang="en-US" altLang="ko-KR" sz="2000" dirty="0">
                <a:solidFill>
                  <a:srgbClr val="0000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)</a:t>
            </a:r>
            <a:endParaRPr lang="ko-KR" altLang="en-US" sz="2000" dirty="0">
              <a:solidFill>
                <a:srgbClr val="00003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둥근헤드라인" pitchFamily="18" charset="-127"/>
              <a:ea typeface="휴먼둥근헤드라인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>
                <a:solidFill>
                  <a:srgbClr val="0000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3.1 </a:t>
            </a:r>
            <a:r>
              <a:rPr lang="ko-KR" altLang="en-US" sz="2000" dirty="0" err="1" smtClean="0">
                <a:solidFill>
                  <a:srgbClr val="0000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지자체</a:t>
            </a:r>
            <a:r>
              <a:rPr lang="ko-KR" altLang="en-US" sz="2000" dirty="0" smtClean="0">
                <a:solidFill>
                  <a:srgbClr val="0000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 </a:t>
            </a:r>
            <a:r>
              <a:rPr lang="ko-KR" altLang="en-US" sz="2000" dirty="0" err="1" smtClean="0">
                <a:solidFill>
                  <a:srgbClr val="0000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안전점검표</a:t>
            </a:r>
            <a:r>
              <a:rPr lang="ko-KR" altLang="en-US" sz="2000" dirty="0" smtClean="0">
                <a:solidFill>
                  <a:srgbClr val="0000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 </a:t>
            </a:r>
            <a:r>
              <a:rPr lang="ko-KR" altLang="en-US" sz="2000" dirty="0">
                <a:solidFill>
                  <a:srgbClr val="0000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관리</a:t>
            </a:r>
            <a:r>
              <a:rPr lang="en-US" altLang="ko-KR" sz="2000" dirty="0">
                <a:solidFill>
                  <a:srgbClr val="0000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(</a:t>
            </a:r>
            <a:r>
              <a:rPr lang="ko-KR" altLang="en-US" sz="2000" dirty="0">
                <a:solidFill>
                  <a:srgbClr val="0000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조회</a:t>
            </a:r>
            <a:r>
              <a:rPr lang="en-US" altLang="ko-KR" sz="2000" dirty="0">
                <a:solidFill>
                  <a:srgbClr val="0000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)</a:t>
            </a:r>
            <a:endParaRPr lang="ko-KR" altLang="en-US" sz="2000" dirty="0">
              <a:solidFill>
                <a:srgbClr val="00003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둥근헤드라인" pitchFamily="18" charset="-127"/>
              <a:ea typeface="휴먼둥근헤드라인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>
                <a:solidFill>
                  <a:srgbClr val="0000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3.2 </a:t>
            </a:r>
            <a:r>
              <a:rPr lang="ko-KR" altLang="en-US" sz="2000" dirty="0" err="1" smtClean="0">
                <a:solidFill>
                  <a:srgbClr val="0000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지자체</a:t>
            </a:r>
            <a:r>
              <a:rPr lang="ko-KR" altLang="en-US" sz="2000" dirty="0" smtClean="0">
                <a:solidFill>
                  <a:srgbClr val="0000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 </a:t>
            </a:r>
            <a:r>
              <a:rPr lang="ko-KR" altLang="en-US" sz="2000" dirty="0" err="1" smtClean="0">
                <a:solidFill>
                  <a:srgbClr val="0000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안전점검표</a:t>
            </a:r>
            <a:r>
              <a:rPr lang="ko-KR" altLang="en-US" sz="2000" dirty="0" smtClean="0">
                <a:solidFill>
                  <a:srgbClr val="0000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 </a:t>
            </a:r>
            <a:r>
              <a:rPr lang="ko-KR" altLang="en-US" sz="2000" dirty="0">
                <a:solidFill>
                  <a:srgbClr val="0000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관리</a:t>
            </a:r>
            <a:r>
              <a:rPr lang="en-US" altLang="ko-KR" sz="2000" dirty="0">
                <a:solidFill>
                  <a:srgbClr val="0000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(</a:t>
            </a:r>
            <a:r>
              <a:rPr lang="ko-KR" altLang="en-US" sz="2000" dirty="0" err="1">
                <a:solidFill>
                  <a:srgbClr val="0000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안전점검표</a:t>
            </a:r>
            <a:r>
              <a:rPr lang="ko-KR" altLang="en-US" sz="2000" dirty="0">
                <a:solidFill>
                  <a:srgbClr val="0000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 등록</a:t>
            </a:r>
            <a:r>
              <a:rPr lang="en-US" altLang="ko-KR" sz="2000" dirty="0">
                <a:solidFill>
                  <a:srgbClr val="0000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)</a:t>
            </a:r>
            <a:endParaRPr lang="ko-KR" altLang="en-US" sz="2000" dirty="0">
              <a:solidFill>
                <a:srgbClr val="00003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둥근헤드라인" pitchFamily="18" charset="-127"/>
              <a:ea typeface="휴먼둥근헤드라인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>
                <a:solidFill>
                  <a:srgbClr val="0000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3.3 </a:t>
            </a:r>
            <a:r>
              <a:rPr lang="ko-KR" altLang="en-US" sz="2000" dirty="0" err="1" smtClean="0">
                <a:solidFill>
                  <a:srgbClr val="0000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지자체</a:t>
            </a:r>
            <a:r>
              <a:rPr lang="ko-KR" altLang="en-US" sz="2000" dirty="0" smtClean="0">
                <a:solidFill>
                  <a:srgbClr val="0000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 </a:t>
            </a:r>
            <a:r>
              <a:rPr lang="ko-KR" altLang="en-US" sz="2000" dirty="0" err="1" smtClean="0">
                <a:solidFill>
                  <a:srgbClr val="0000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안전점검표</a:t>
            </a:r>
            <a:r>
              <a:rPr lang="ko-KR" altLang="en-US" sz="2000" dirty="0" smtClean="0">
                <a:solidFill>
                  <a:srgbClr val="0000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 </a:t>
            </a:r>
            <a:r>
              <a:rPr lang="ko-KR" altLang="en-US" sz="2000" dirty="0">
                <a:solidFill>
                  <a:srgbClr val="0000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관리</a:t>
            </a:r>
            <a:r>
              <a:rPr lang="en-US" altLang="ko-KR" sz="2000" dirty="0">
                <a:solidFill>
                  <a:srgbClr val="0000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(</a:t>
            </a:r>
            <a:r>
              <a:rPr lang="ko-KR" altLang="en-US" sz="2000" dirty="0">
                <a:solidFill>
                  <a:srgbClr val="0000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조사자 등록</a:t>
            </a:r>
            <a:r>
              <a:rPr lang="en-US" altLang="ko-KR" sz="2000" dirty="0">
                <a:solidFill>
                  <a:srgbClr val="0000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)</a:t>
            </a:r>
            <a:endParaRPr lang="ko-KR" altLang="en-US" sz="2000" dirty="0">
              <a:solidFill>
                <a:srgbClr val="00003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둥근헤드라인" pitchFamily="18" charset="-127"/>
              <a:ea typeface="휴먼둥근헤드라인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>
                <a:solidFill>
                  <a:srgbClr val="0000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3.4 </a:t>
            </a:r>
            <a:r>
              <a:rPr lang="ko-KR" altLang="en-US" sz="2000" dirty="0" err="1" smtClean="0">
                <a:solidFill>
                  <a:srgbClr val="0000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지자체</a:t>
            </a:r>
            <a:r>
              <a:rPr lang="ko-KR" altLang="en-US" sz="2000" dirty="0" smtClean="0">
                <a:solidFill>
                  <a:srgbClr val="0000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 </a:t>
            </a:r>
            <a:r>
              <a:rPr lang="ko-KR" altLang="en-US" sz="2000" dirty="0" err="1" smtClean="0">
                <a:solidFill>
                  <a:srgbClr val="0000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안전점검표</a:t>
            </a:r>
            <a:r>
              <a:rPr lang="ko-KR" altLang="en-US" sz="2000" dirty="0" smtClean="0">
                <a:solidFill>
                  <a:srgbClr val="0000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 </a:t>
            </a:r>
            <a:r>
              <a:rPr lang="ko-KR" altLang="en-US" sz="2000" dirty="0">
                <a:solidFill>
                  <a:srgbClr val="0000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관리</a:t>
            </a:r>
            <a:r>
              <a:rPr lang="en-US" altLang="ko-KR" sz="2000" dirty="0">
                <a:solidFill>
                  <a:srgbClr val="0000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(</a:t>
            </a:r>
            <a:r>
              <a:rPr lang="ko-KR" altLang="en-US" sz="2000" dirty="0">
                <a:solidFill>
                  <a:srgbClr val="0000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제출</a:t>
            </a:r>
            <a:r>
              <a:rPr lang="en-US" altLang="ko-KR" sz="2000" dirty="0" smtClean="0">
                <a:solidFill>
                  <a:srgbClr val="0000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solidFill>
                  <a:srgbClr val="0000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3.5 </a:t>
            </a:r>
            <a:r>
              <a:rPr lang="ko-KR" altLang="en-US" sz="2000" dirty="0" err="1" smtClean="0">
                <a:solidFill>
                  <a:srgbClr val="0000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지자체</a:t>
            </a:r>
            <a:r>
              <a:rPr lang="ko-KR" altLang="en-US" sz="2000" dirty="0" smtClean="0">
                <a:solidFill>
                  <a:srgbClr val="0000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 </a:t>
            </a:r>
            <a:r>
              <a:rPr lang="ko-KR" altLang="en-US" sz="2000" dirty="0" err="1" smtClean="0">
                <a:solidFill>
                  <a:srgbClr val="0000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안전점검표</a:t>
            </a:r>
            <a:r>
              <a:rPr lang="ko-KR" altLang="en-US" sz="2000" dirty="0" smtClean="0">
                <a:solidFill>
                  <a:srgbClr val="0000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 관리</a:t>
            </a:r>
            <a:r>
              <a:rPr lang="en-US" altLang="ko-KR" sz="2000" dirty="0" smtClean="0">
                <a:solidFill>
                  <a:srgbClr val="0000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(</a:t>
            </a:r>
            <a:r>
              <a:rPr lang="ko-KR" altLang="en-US" sz="2000" dirty="0" smtClean="0">
                <a:solidFill>
                  <a:srgbClr val="0000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반려</a:t>
            </a:r>
            <a:r>
              <a:rPr lang="en-US" altLang="ko-KR" sz="2000" dirty="0" smtClean="0">
                <a:solidFill>
                  <a:srgbClr val="0000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)</a:t>
            </a:r>
            <a:endParaRPr lang="ko-KR" altLang="en-US" sz="2000" dirty="0">
              <a:solidFill>
                <a:srgbClr val="00003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둥근헤드라인" pitchFamily="18" charset="-127"/>
              <a:ea typeface="휴먼둥근헤드라인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22401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776536" y="1333892"/>
            <a:ext cx="82809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Char char="v"/>
            </a:pPr>
            <a:r>
              <a:rPr lang="ko-KR" altLang="en-US" sz="4800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 </a:t>
            </a:r>
            <a:r>
              <a:rPr lang="ko-KR" altLang="en-US" sz="4800" spc="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안전점검</a:t>
            </a:r>
            <a:endParaRPr lang="ko-KR" altLang="en-US" sz="4800" spc="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둥근헤드라인" pitchFamily="18" charset="-127"/>
              <a:ea typeface="휴먼둥근헤드라인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295400" y="2647940"/>
            <a:ext cx="5943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dirty="0" smtClean="0">
                <a:solidFill>
                  <a:srgbClr val="0000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4   </a:t>
            </a:r>
            <a:r>
              <a:rPr lang="ko-KR" altLang="en-US" sz="2000" dirty="0">
                <a:solidFill>
                  <a:srgbClr val="0000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시설안전관리공단 점검결과</a:t>
            </a:r>
          </a:p>
          <a:p>
            <a:pPr marL="457200" indent="-457200">
              <a:lnSpc>
                <a:spcPct val="150000"/>
              </a:lnSpc>
              <a:buAutoNum type="arabicPlain" startAt="5"/>
            </a:pPr>
            <a:r>
              <a:rPr lang="ko-KR" altLang="en-US" sz="2000" dirty="0" err="1" smtClean="0">
                <a:solidFill>
                  <a:srgbClr val="0000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안전점검표</a:t>
            </a:r>
            <a:r>
              <a:rPr lang="ko-KR" altLang="en-US" sz="2000" dirty="0" smtClean="0">
                <a:solidFill>
                  <a:srgbClr val="0000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 입력현황조회</a:t>
            </a:r>
            <a:endParaRPr lang="en-US" altLang="ko-KR" sz="2000" dirty="0">
              <a:solidFill>
                <a:srgbClr val="00003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둥근헤드라인" pitchFamily="18" charset="-127"/>
              <a:ea typeface="휴먼둥근헤드라인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83148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76200" y="5441285"/>
            <a:ext cx="7924800" cy="127374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228600" indent="-228600">
              <a:lnSpc>
                <a:spcPct val="150000"/>
              </a:lnSpc>
            </a:pPr>
            <a:r>
              <a:rPr lang="en-US" altLang="ko-KR" sz="1100" dirty="0" smtClean="0">
                <a:solidFill>
                  <a:srgbClr val="131313"/>
                </a:solidFill>
              </a:rPr>
              <a:t> (1) </a:t>
            </a:r>
            <a:r>
              <a:rPr lang="ko-KR" altLang="en-US" sz="1100" dirty="0" err="1" smtClean="0">
                <a:solidFill>
                  <a:srgbClr val="131313"/>
                </a:solidFill>
              </a:rPr>
              <a:t>지자체</a:t>
            </a:r>
            <a:r>
              <a:rPr lang="ko-KR" altLang="en-US" sz="1100" dirty="0" smtClean="0">
                <a:solidFill>
                  <a:srgbClr val="131313"/>
                </a:solidFill>
              </a:rPr>
              <a:t> 계정으로 로그인 후 안전점검관리 메뉴를 클릭합니다</a:t>
            </a:r>
            <a:r>
              <a:rPr lang="en-US" altLang="ko-KR" sz="1100" dirty="0" smtClean="0">
                <a:solidFill>
                  <a:srgbClr val="131313"/>
                </a:solidFill>
              </a:rPr>
              <a:t>.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ko-KR" sz="1100" dirty="0" smtClean="0">
                <a:solidFill>
                  <a:srgbClr val="131313"/>
                </a:solidFill>
              </a:rPr>
              <a:t> (2) </a:t>
            </a:r>
            <a:r>
              <a:rPr lang="ko-KR" altLang="en-US" sz="1100" dirty="0" smtClean="0">
                <a:solidFill>
                  <a:srgbClr val="131313"/>
                </a:solidFill>
              </a:rPr>
              <a:t>왼쪽 메뉴 리스트에서 안전점검 일정조회를 더블 클릭합니다</a:t>
            </a:r>
            <a:r>
              <a:rPr lang="en-US" altLang="ko-KR" sz="1100" dirty="0" smtClean="0">
                <a:solidFill>
                  <a:srgbClr val="131313"/>
                </a:solidFill>
              </a:rPr>
              <a:t>.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ko-KR" sz="1100" dirty="0" smtClean="0">
                <a:solidFill>
                  <a:srgbClr val="131313"/>
                </a:solidFill>
              </a:rPr>
              <a:t> (3) </a:t>
            </a:r>
            <a:r>
              <a:rPr lang="ko-KR" altLang="en-US" sz="1100" dirty="0" err="1" smtClean="0">
                <a:solidFill>
                  <a:srgbClr val="131313"/>
                </a:solidFill>
              </a:rPr>
              <a:t>점검년도</a:t>
            </a:r>
            <a:r>
              <a:rPr lang="en-US" altLang="ko-KR" sz="1100" dirty="0" smtClean="0">
                <a:solidFill>
                  <a:srgbClr val="131313"/>
                </a:solidFill>
              </a:rPr>
              <a:t>, </a:t>
            </a:r>
            <a:r>
              <a:rPr lang="ko-KR" altLang="en-US" sz="1100" dirty="0" err="1" smtClean="0">
                <a:solidFill>
                  <a:srgbClr val="131313"/>
                </a:solidFill>
              </a:rPr>
              <a:t>점검표구분</a:t>
            </a:r>
            <a:r>
              <a:rPr lang="en-US" altLang="ko-KR" sz="1100" dirty="0">
                <a:solidFill>
                  <a:srgbClr val="131313"/>
                </a:solidFill>
              </a:rPr>
              <a:t> </a:t>
            </a:r>
            <a:r>
              <a:rPr lang="ko-KR" altLang="en-US" sz="1100" dirty="0" smtClean="0">
                <a:solidFill>
                  <a:srgbClr val="131313"/>
                </a:solidFill>
              </a:rPr>
              <a:t>선택 후 조회버튼을 클릭하여  </a:t>
            </a:r>
            <a:r>
              <a:rPr lang="ko-KR" altLang="en-US" sz="1100" dirty="0" err="1" smtClean="0">
                <a:solidFill>
                  <a:srgbClr val="131313"/>
                </a:solidFill>
              </a:rPr>
              <a:t>보고자구분이</a:t>
            </a:r>
            <a:r>
              <a:rPr lang="ko-KR" altLang="en-US" sz="1100" dirty="0" smtClean="0">
                <a:solidFill>
                  <a:srgbClr val="131313"/>
                </a:solidFill>
              </a:rPr>
              <a:t> </a:t>
            </a:r>
            <a:r>
              <a:rPr lang="ko-KR" altLang="en-US" sz="1100" dirty="0" err="1" smtClean="0">
                <a:solidFill>
                  <a:srgbClr val="131313"/>
                </a:solidFill>
              </a:rPr>
              <a:t>지자체</a:t>
            </a:r>
            <a:r>
              <a:rPr lang="ko-KR" altLang="en-US" sz="1100" dirty="0" smtClean="0">
                <a:solidFill>
                  <a:srgbClr val="131313"/>
                </a:solidFill>
              </a:rPr>
              <a:t> 담당자인 안전점검 일정목록 및 상세정보를 확인합니다</a:t>
            </a:r>
            <a:r>
              <a:rPr lang="en-US" altLang="ko-KR" sz="1100" dirty="0" smtClean="0">
                <a:solidFill>
                  <a:srgbClr val="131313"/>
                </a:solidFill>
              </a:rPr>
              <a:t>.</a:t>
            </a:r>
            <a:endParaRPr lang="en-US" altLang="ko-KR" sz="1100" spc="-150" dirty="0" smtClean="0">
              <a:solidFill>
                <a:srgbClr val="131313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8007350" y="990605"/>
            <a:ext cx="1844372" cy="415891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rIns="36000" rtlCol="0" anchor="t" anchorCtr="0"/>
          <a:lstStyle/>
          <a:p>
            <a:pPr>
              <a:lnSpc>
                <a:spcPts val="1500"/>
              </a:lnSpc>
            </a:pPr>
            <a:endParaRPr lang="en-US" altLang="ko-KR" sz="1050" dirty="0" smtClean="0"/>
          </a:p>
          <a:p>
            <a:pPr>
              <a:lnSpc>
                <a:spcPts val="1500"/>
              </a:lnSpc>
              <a:buBlip>
                <a:blip r:embed="rId2"/>
              </a:buBlip>
            </a:pPr>
            <a:r>
              <a:rPr lang="ko-KR" altLang="en-US" sz="1050" dirty="0" smtClean="0"/>
              <a:t> 보고마감일이 경과한 경우에는 자동으로 마감여부 항목이 </a:t>
            </a:r>
            <a:r>
              <a:rPr lang="en-US" altLang="ko-KR" sz="1050" dirty="0" smtClean="0"/>
              <a:t>‘</a:t>
            </a:r>
            <a:r>
              <a:rPr lang="ko-KR" altLang="en-US" sz="1050" dirty="0" smtClean="0"/>
              <a:t>마감</a:t>
            </a:r>
            <a:r>
              <a:rPr lang="en-US" altLang="ko-KR" sz="1050" dirty="0" smtClean="0"/>
              <a:t>’</a:t>
            </a:r>
            <a:r>
              <a:rPr lang="ko-KR" altLang="en-US" sz="1050" dirty="0" smtClean="0"/>
              <a:t>으로 표시됩니다</a:t>
            </a:r>
            <a:r>
              <a:rPr lang="en-US" altLang="ko-KR" sz="1050" dirty="0" smtClean="0"/>
              <a:t>.</a:t>
            </a:r>
          </a:p>
          <a:p>
            <a:pPr>
              <a:lnSpc>
                <a:spcPts val="1500"/>
              </a:lnSpc>
              <a:buBlip>
                <a:blip r:embed="rId2"/>
              </a:buBlip>
            </a:pPr>
            <a:endParaRPr lang="en-US" altLang="ko-KR" sz="1050" dirty="0"/>
          </a:p>
          <a:p>
            <a:pPr>
              <a:lnSpc>
                <a:spcPts val="1500"/>
              </a:lnSpc>
              <a:buBlip>
                <a:blip r:embed="rId2"/>
              </a:buBlip>
            </a:pPr>
            <a:r>
              <a:rPr lang="ko-KR" altLang="en-US" sz="1050" dirty="0" smtClean="0"/>
              <a:t>마감된 일정에 대해서는 모든 처리가 불가능합니다</a:t>
            </a:r>
            <a:r>
              <a:rPr lang="en-US" altLang="ko-KR" sz="1050" dirty="0" smtClean="0"/>
              <a:t>.</a:t>
            </a:r>
          </a:p>
          <a:p>
            <a:pPr>
              <a:lnSpc>
                <a:spcPts val="1500"/>
              </a:lnSpc>
            </a:pPr>
            <a:endParaRPr lang="en-US" altLang="ko-KR" sz="105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30200" y="476641"/>
            <a:ext cx="9245600" cy="288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tIns="0" bIns="0" rtlCol="0" anchor="t" anchorCtr="0"/>
          <a:lstStyle/>
          <a:p>
            <a:pPr>
              <a:lnSpc>
                <a:spcPct val="150000"/>
              </a:lnSpc>
              <a:buSzPct val="200000"/>
            </a:pPr>
            <a:r>
              <a:rPr lang="en-US" altLang="ko-KR" sz="1100" b="1" dirty="0" smtClean="0"/>
              <a:t>[</a:t>
            </a:r>
            <a:r>
              <a:rPr lang="ko-KR" altLang="en-US" sz="1100" b="1" dirty="0" smtClean="0"/>
              <a:t>메뉴 위치</a:t>
            </a:r>
            <a:r>
              <a:rPr lang="en-US" altLang="ko-KR" sz="1100" b="1" dirty="0" smtClean="0"/>
              <a:t>] | </a:t>
            </a:r>
            <a:r>
              <a:rPr lang="ko-KR" altLang="en-US" sz="1100" b="1" dirty="0" smtClean="0"/>
              <a:t>안전점검관리 ▶ 안전점검 일정 ▶ 안전점검 일정조회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552" y="57150"/>
            <a:ext cx="8667751" cy="43200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 anchorCtr="0">
            <a:noAutofit/>
          </a:bodyPr>
          <a:lstStyle/>
          <a:p>
            <a:r>
              <a:rPr lang="en-US" altLang="ko-KR" b="1" dirty="0" smtClean="0">
                <a:solidFill>
                  <a:srgbClr val="131313"/>
                </a:solidFill>
              </a:rPr>
              <a:t>1 </a:t>
            </a:r>
            <a:r>
              <a:rPr lang="ko-KR" altLang="en-US" b="1" dirty="0" smtClean="0">
                <a:solidFill>
                  <a:srgbClr val="131313"/>
                </a:solidFill>
              </a:rPr>
              <a:t>안전점검 일정조회</a:t>
            </a:r>
            <a:endParaRPr lang="ko-KR" altLang="en-US" b="1" dirty="0">
              <a:solidFill>
                <a:srgbClr val="131313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092" y="857232"/>
            <a:ext cx="6643734" cy="414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직사각형 13"/>
          <p:cNvSpPr/>
          <p:nvPr/>
        </p:nvSpPr>
        <p:spPr>
          <a:xfrm>
            <a:off x="534416" y="1747826"/>
            <a:ext cx="650468" cy="142876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2066071" y="1104446"/>
            <a:ext cx="529475" cy="128074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타원 19"/>
          <p:cNvSpPr/>
          <p:nvPr/>
        </p:nvSpPr>
        <p:spPr>
          <a:xfrm>
            <a:off x="1881166" y="946768"/>
            <a:ext cx="228600" cy="228600"/>
          </a:xfrm>
          <a:prstGeom prst="ellipse">
            <a:avLst/>
          </a:prstGeom>
          <a:solidFill>
            <a:srgbClr val="FFFF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solidFill>
                  <a:schemeClr val="tx1"/>
                </a:solidFill>
                <a:ea typeface="굴림" pitchFamily="50" charset="-127"/>
              </a:rPr>
              <a:t>1</a:t>
            </a:r>
            <a:endParaRPr lang="ko-KR" altLang="en-US" sz="1400" b="1" dirty="0">
              <a:solidFill>
                <a:schemeClr val="tx1"/>
              </a:solidFill>
              <a:ea typeface="굴림" pitchFamily="50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1451221" y="1684008"/>
            <a:ext cx="5430605" cy="255272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타원 12"/>
          <p:cNvSpPr/>
          <p:nvPr/>
        </p:nvSpPr>
        <p:spPr>
          <a:xfrm>
            <a:off x="366682" y="1589710"/>
            <a:ext cx="228600" cy="228600"/>
          </a:xfrm>
          <a:prstGeom prst="ellipse">
            <a:avLst/>
          </a:prstGeom>
          <a:solidFill>
            <a:srgbClr val="FFFF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solidFill>
                  <a:schemeClr val="tx1"/>
                </a:solidFill>
                <a:ea typeface="굴림" pitchFamily="50" charset="-127"/>
              </a:rPr>
              <a:t>2</a:t>
            </a:r>
            <a:endParaRPr lang="ko-KR" altLang="en-US" sz="1400" b="1" dirty="0">
              <a:solidFill>
                <a:schemeClr val="tx1"/>
              </a:solidFill>
              <a:ea typeface="굴림" pitchFamily="50" charset="-127"/>
            </a:endParaRPr>
          </a:p>
        </p:txBody>
      </p:sp>
      <p:sp>
        <p:nvSpPr>
          <p:cNvPr id="17" name="타원 16"/>
          <p:cNvSpPr/>
          <p:nvPr/>
        </p:nvSpPr>
        <p:spPr>
          <a:xfrm>
            <a:off x="1295376" y="1589710"/>
            <a:ext cx="228600" cy="228600"/>
          </a:xfrm>
          <a:prstGeom prst="ellipse">
            <a:avLst/>
          </a:prstGeom>
          <a:solidFill>
            <a:srgbClr val="FFFF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ea typeface="굴림" pitchFamily="50" charset="-127"/>
              </a:rPr>
              <a:t>3</a:t>
            </a:r>
            <a:endParaRPr lang="ko-KR" altLang="en-US" sz="1400" b="1" dirty="0">
              <a:solidFill>
                <a:schemeClr val="tx1"/>
              </a:solidFill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6310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6654" y="857232"/>
            <a:ext cx="7500990" cy="4198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직사각형 2"/>
          <p:cNvSpPr/>
          <p:nvPr/>
        </p:nvSpPr>
        <p:spPr>
          <a:xfrm>
            <a:off x="0" y="5441285"/>
            <a:ext cx="7924800" cy="127374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228600" indent="-228600">
              <a:lnSpc>
                <a:spcPct val="150000"/>
              </a:lnSpc>
            </a:pPr>
            <a:r>
              <a:rPr lang="en-US" altLang="ko-KR" sz="1100" dirty="0">
                <a:solidFill>
                  <a:srgbClr val="131313"/>
                </a:solidFill>
              </a:rPr>
              <a:t> (1) </a:t>
            </a:r>
            <a:r>
              <a:rPr lang="ko-KR" altLang="en-US" sz="1100" dirty="0" err="1">
                <a:solidFill>
                  <a:srgbClr val="131313"/>
                </a:solidFill>
              </a:rPr>
              <a:t>지자체</a:t>
            </a:r>
            <a:r>
              <a:rPr lang="ko-KR" altLang="en-US" sz="1100" dirty="0">
                <a:solidFill>
                  <a:srgbClr val="131313"/>
                </a:solidFill>
              </a:rPr>
              <a:t> 계정으로 로그인 후 </a:t>
            </a:r>
            <a:r>
              <a:rPr lang="ko-KR" altLang="en-US" sz="1100" dirty="0" smtClean="0">
                <a:solidFill>
                  <a:srgbClr val="131313"/>
                </a:solidFill>
              </a:rPr>
              <a:t>안전점검관리 </a:t>
            </a:r>
            <a:r>
              <a:rPr lang="ko-KR" altLang="en-US" sz="1100" dirty="0">
                <a:solidFill>
                  <a:srgbClr val="131313"/>
                </a:solidFill>
              </a:rPr>
              <a:t>메뉴를 클릭합니다</a:t>
            </a:r>
            <a:r>
              <a:rPr lang="en-US" altLang="ko-KR" sz="1100" dirty="0">
                <a:solidFill>
                  <a:srgbClr val="131313"/>
                </a:solidFill>
              </a:rPr>
              <a:t>.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ko-KR" sz="1100" dirty="0" smtClean="0">
                <a:solidFill>
                  <a:srgbClr val="131313"/>
                </a:solidFill>
              </a:rPr>
              <a:t> (2) </a:t>
            </a:r>
            <a:r>
              <a:rPr lang="ko-KR" altLang="en-US" sz="1100" dirty="0" smtClean="0">
                <a:solidFill>
                  <a:srgbClr val="131313"/>
                </a:solidFill>
              </a:rPr>
              <a:t>왼쪽 메뉴 리스트에서 시설 </a:t>
            </a:r>
            <a:r>
              <a:rPr lang="ko-KR" altLang="en-US" sz="1100" dirty="0" err="1" smtClean="0">
                <a:solidFill>
                  <a:srgbClr val="131313"/>
                </a:solidFill>
              </a:rPr>
              <a:t>안전점검표</a:t>
            </a:r>
            <a:r>
              <a:rPr lang="ko-KR" altLang="en-US" sz="1100" dirty="0" smtClean="0">
                <a:solidFill>
                  <a:srgbClr val="131313"/>
                </a:solidFill>
              </a:rPr>
              <a:t> 관리를 더블 클릭합니다</a:t>
            </a:r>
            <a:r>
              <a:rPr lang="en-US" altLang="ko-KR" sz="1100" dirty="0" smtClean="0">
                <a:solidFill>
                  <a:srgbClr val="131313"/>
                </a:solidFill>
              </a:rPr>
              <a:t>.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ko-KR" sz="1100" dirty="0" smtClean="0">
                <a:solidFill>
                  <a:srgbClr val="131313"/>
                </a:solidFill>
              </a:rPr>
              <a:t> (3) </a:t>
            </a:r>
            <a:r>
              <a:rPr lang="ko-KR" altLang="en-US" sz="1100" dirty="0" err="1" smtClean="0">
                <a:solidFill>
                  <a:srgbClr val="131313"/>
                </a:solidFill>
              </a:rPr>
              <a:t>점검년도</a:t>
            </a:r>
            <a:r>
              <a:rPr lang="en-US" altLang="ko-KR" sz="1100" dirty="0" smtClean="0">
                <a:solidFill>
                  <a:srgbClr val="131313"/>
                </a:solidFill>
              </a:rPr>
              <a:t>, </a:t>
            </a:r>
            <a:r>
              <a:rPr lang="ko-KR" altLang="en-US" sz="1100" dirty="0" smtClean="0">
                <a:solidFill>
                  <a:srgbClr val="131313"/>
                </a:solidFill>
              </a:rPr>
              <a:t>보고제목</a:t>
            </a:r>
            <a:r>
              <a:rPr lang="en-US" altLang="ko-KR" sz="1100" dirty="0" smtClean="0">
                <a:solidFill>
                  <a:srgbClr val="131313"/>
                </a:solidFill>
              </a:rPr>
              <a:t>, </a:t>
            </a:r>
            <a:r>
              <a:rPr lang="ko-KR" altLang="en-US" sz="1100" dirty="0" err="1" smtClean="0">
                <a:solidFill>
                  <a:srgbClr val="131313"/>
                </a:solidFill>
              </a:rPr>
              <a:t>시설명</a:t>
            </a:r>
            <a:r>
              <a:rPr lang="ko-KR" altLang="en-US" sz="1100" dirty="0" smtClean="0">
                <a:solidFill>
                  <a:srgbClr val="131313"/>
                </a:solidFill>
              </a:rPr>
              <a:t> 선택 후 조회버튼을 클릭하면 왼쪽화면에 시설 </a:t>
            </a:r>
            <a:r>
              <a:rPr lang="ko-KR" altLang="en-US" sz="1100" dirty="0" err="1" smtClean="0">
                <a:solidFill>
                  <a:srgbClr val="131313"/>
                </a:solidFill>
              </a:rPr>
              <a:t>안전점검표</a:t>
            </a:r>
            <a:r>
              <a:rPr lang="ko-KR" altLang="en-US" sz="1100" dirty="0" smtClean="0">
                <a:solidFill>
                  <a:srgbClr val="131313"/>
                </a:solidFill>
              </a:rPr>
              <a:t> 관리 목록이 출력되며</a:t>
            </a:r>
            <a:r>
              <a:rPr lang="en-US" altLang="ko-KR" sz="1100" dirty="0" smtClean="0">
                <a:solidFill>
                  <a:srgbClr val="131313"/>
                </a:solidFill>
              </a:rPr>
              <a:t>,</a:t>
            </a:r>
            <a:r>
              <a:rPr lang="ko-KR" altLang="en-US" sz="1100" dirty="0" smtClean="0">
                <a:solidFill>
                  <a:srgbClr val="131313"/>
                </a:solidFill>
              </a:rPr>
              <a:t> </a:t>
            </a:r>
            <a:r>
              <a:rPr lang="ko-KR" altLang="en-US" sz="1100" dirty="0" err="1" smtClean="0">
                <a:solidFill>
                  <a:srgbClr val="131313"/>
                </a:solidFill>
              </a:rPr>
              <a:t>안전점검표</a:t>
            </a:r>
            <a:r>
              <a:rPr lang="ko-KR" altLang="en-US" sz="1100" dirty="0" smtClean="0">
                <a:solidFill>
                  <a:srgbClr val="131313"/>
                </a:solidFill>
              </a:rPr>
              <a:t> 관리에서 항목 선택 시 오른쪽 화면에 시설정보 및 </a:t>
            </a:r>
            <a:r>
              <a:rPr lang="ko-KR" altLang="en-US" sz="1100" dirty="0" err="1" smtClean="0">
                <a:solidFill>
                  <a:srgbClr val="131313"/>
                </a:solidFill>
              </a:rPr>
              <a:t>안전점검표</a:t>
            </a:r>
            <a:r>
              <a:rPr lang="ko-KR" altLang="en-US" sz="1100" dirty="0" smtClean="0">
                <a:solidFill>
                  <a:srgbClr val="131313"/>
                </a:solidFill>
              </a:rPr>
              <a:t> 입력 항목이 출력됩니다</a:t>
            </a:r>
            <a:r>
              <a:rPr lang="en-US" altLang="ko-KR" sz="1100" dirty="0" smtClean="0">
                <a:solidFill>
                  <a:srgbClr val="131313"/>
                </a:solidFill>
              </a:rPr>
              <a:t>. 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ko-KR" sz="1100" dirty="0">
                <a:solidFill>
                  <a:srgbClr val="131313"/>
                </a:solidFill>
              </a:rPr>
              <a:t> </a:t>
            </a:r>
            <a:r>
              <a:rPr lang="en-US" altLang="ko-KR" sz="1100" dirty="0" smtClean="0">
                <a:solidFill>
                  <a:srgbClr val="131313"/>
                </a:solidFill>
              </a:rPr>
              <a:t>(4) </a:t>
            </a:r>
            <a:r>
              <a:rPr lang="ko-KR" altLang="en-US" sz="1100" dirty="0" smtClean="0">
                <a:solidFill>
                  <a:srgbClr val="131313"/>
                </a:solidFill>
              </a:rPr>
              <a:t>시설 </a:t>
            </a:r>
            <a:r>
              <a:rPr lang="ko-KR" altLang="en-US" sz="1100" dirty="0" err="1" smtClean="0">
                <a:solidFill>
                  <a:srgbClr val="131313"/>
                </a:solidFill>
              </a:rPr>
              <a:t>안전점검표</a:t>
            </a:r>
            <a:r>
              <a:rPr lang="ko-KR" altLang="en-US" sz="1100" dirty="0" smtClean="0">
                <a:solidFill>
                  <a:srgbClr val="131313"/>
                </a:solidFill>
              </a:rPr>
              <a:t> 관리 목록에서 이력 버튼 클릭 시 제출 이력 팝업이 출력됩니다</a:t>
            </a:r>
            <a:r>
              <a:rPr lang="en-US" altLang="ko-KR" sz="1100" dirty="0" smtClean="0">
                <a:solidFill>
                  <a:srgbClr val="131313"/>
                </a:solidFill>
              </a:rPr>
              <a:t>. </a:t>
            </a:r>
            <a:endParaRPr lang="en-US" altLang="ko-KR" sz="1100" spc="-150" dirty="0" smtClean="0">
              <a:solidFill>
                <a:srgbClr val="131313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8007350" y="990605"/>
            <a:ext cx="1844372" cy="415891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rIns="36000" rtlCol="0" anchor="t" anchorCtr="0"/>
          <a:lstStyle/>
          <a:p>
            <a:pPr>
              <a:lnSpc>
                <a:spcPts val="1500"/>
              </a:lnSpc>
            </a:pPr>
            <a:endParaRPr lang="en-US" altLang="ko-KR" sz="1050" dirty="0" smtClean="0"/>
          </a:p>
          <a:p>
            <a:pPr>
              <a:lnSpc>
                <a:spcPts val="1500"/>
              </a:lnSpc>
              <a:buBlip>
                <a:blip r:embed="rId3"/>
              </a:buBlip>
            </a:pPr>
            <a:r>
              <a:rPr lang="en-US" altLang="ko-KR" sz="1050" dirty="0" smtClean="0"/>
              <a:t> </a:t>
            </a:r>
            <a:r>
              <a:rPr lang="ko-KR" altLang="en-US" sz="1050" dirty="0" smtClean="0"/>
              <a:t>제출상태가</a:t>
            </a:r>
            <a:r>
              <a:rPr lang="en-US" altLang="ko-KR" sz="1050" dirty="0" smtClean="0"/>
              <a:t> </a:t>
            </a:r>
            <a:r>
              <a:rPr lang="ko-KR" altLang="en-US" sz="1050" dirty="0" smtClean="0"/>
              <a:t>제출 및 승인 일 경우만 조회가 가능합니다</a:t>
            </a:r>
            <a:r>
              <a:rPr lang="en-US" altLang="ko-KR" sz="1050" dirty="0" smtClean="0"/>
              <a:t>. </a:t>
            </a:r>
          </a:p>
          <a:p>
            <a:pPr>
              <a:lnSpc>
                <a:spcPts val="1500"/>
              </a:lnSpc>
            </a:pPr>
            <a:r>
              <a:rPr lang="ko-KR" altLang="en-US" sz="1050" dirty="0" smtClean="0"/>
              <a:t> </a:t>
            </a:r>
            <a:endParaRPr lang="en-US" altLang="ko-KR" sz="1050" dirty="0"/>
          </a:p>
          <a:p>
            <a:pPr>
              <a:lnSpc>
                <a:spcPts val="1500"/>
              </a:lnSpc>
              <a:buBlip>
                <a:blip r:embed="rId3"/>
              </a:buBlip>
            </a:pPr>
            <a:r>
              <a:rPr lang="ko-KR" altLang="en-US" sz="1050" dirty="0" err="1" smtClean="0"/>
              <a:t>안전점검표</a:t>
            </a:r>
            <a:r>
              <a:rPr lang="ko-KR" altLang="en-US" sz="1050" dirty="0" smtClean="0"/>
              <a:t> 입력 점검결과가 기타로 표시된 경우에는 버튼이 자동으로 출력되며 해당 버튼 클릭 시 기타에 입력한 항목이 팝업으로 출력됩니다</a:t>
            </a:r>
            <a:r>
              <a:rPr lang="en-US" altLang="ko-KR" sz="1050" dirty="0" smtClean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0200" y="476641"/>
            <a:ext cx="9245600" cy="288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tIns="0" bIns="0" rtlCol="0" anchor="t" anchorCtr="0"/>
          <a:lstStyle/>
          <a:p>
            <a:pPr>
              <a:lnSpc>
                <a:spcPct val="150000"/>
              </a:lnSpc>
              <a:buSzPct val="200000"/>
            </a:pPr>
            <a:r>
              <a:rPr lang="en-US" altLang="ko-KR" sz="1100" b="1" dirty="0" smtClean="0"/>
              <a:t>[</a:t>
            </a:r>
            <a:r>
              <a:rPr lang="ko-KR" altLang="en-US" sz="1100" b="1" dirty="0" smtClean="0"/>
              <a:t>메뉴 위치</a:t>
            </a:r>
            <a:r>
              <a:rPr lang="en-US" altLang="ko-KR" sz="1100" b="1" dirty="0" smtClean="0"/>
              <a:t>] | </a:t>
            </a:r>
            <a:r>
              <a:rPr lang="ko-KR" altLang="en-US" sz="1100" b="1" dirty="0" smtClean="0"/>
              <a:t>안전점검관리 ▶ </a:t>
            </a:r>
            <a:r>
              <a:rPr lang="ko-KR" altLang="en-US" sz="1100" b="1" dirty="0" err="1" smtClean="0"/>
              <a:t>안전점검표</a:t>
            </a:r>
            <a:r>
              <a:rPr lang="ko-KR" altLang="en-US" sz="1100" b="1" dirty="0" smtClean="0"/>
              <a:t> ▶ 시설 </a:t>
            </a:r>
            <a:r>
              <a:rPr lang="ko-KR" altLang="en-US" sz="1100" b="1" dirty="0" err="1" smtClean="0"/>
              <a:t>안전점검표</a:t>
            </a:r>
            <a:r>
              <a:rPr lang="ko-KR" altLang="en-US" sz="1100" b="1" dirty="0" smtClean="0"/>
              <a:t> 관리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552" y="57150"/>
            <a:ext cx="8667751" cy="43200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 anchorCtr="0">
            <a:noAutofit/>
          </a:bodyPr>
          <a:lstStyle/>
          <a:p>
            <a:r>
              <a:rPr lang="en-US" altLang="ko-KR" b="1" dirty="0" smtClean="0">
                <a:solidFill>
                  <a:srgbClr val="131313"/>
                </a:solidFill>
              </a:rPr>
              <a:t>2.1 </a:t>
            </a:r>
            <a:r>
              <a:rPr lang="ko-KR" altLang="en-US" b="1" dirty="0" smtClean="0">
                <a:solidFill>
                  <a:srgbClr val="131313"/>
                </a:solidFill>
              </a:rPr>
              <a:t>시설 </a:t>
            </a:r>
            <a:r>
              <a:rPr lang="ko-KR" altLang="en-US" b="1" dirty="0" err="1" smtClean="0">
                <a:solidFill>
                  <a:srgbClr val="131313"/>
                </a:solidFill>
              </a:rPr>
              <a:t>안전점검표</a:t>
            </a:r>
            <a:r>
              <a:rPr lang="ko-KR" altLang="en-US" b="1" dirty="0" smtClean="0">
                <a:solidFill>
                  <a:srgbClr val="131313"/>
                </a:solidFill>
              </a:rPr>
              <a:t> 관리</a:t>
            </a:r>
            <a:r>
              <a:rPr lang="en-US" altLang="ko-KR" b="1" dirty="0" smtClean="0">
                <a:solidFill>
                  <a:srgbClr val="131313"/>
                </a:solidFill>
              </a:rPr>
              <a:t>(</a:t>
            </a:r>
            <a:r>
              <a:rPr lang="ko-KR" altLang="en-US" b="1" dirty="0" smtClean="0">
                <a:solidFill>
                  <a:srgbClr val="131313"/>
                </a:solidFill>
              </a:rPr>
              <a:t>조회</a:t>
            </a:r>
            <a:r>
              <a:rPr lang="en-US" altLang="ko-KR" b="1" dirty="0" smtClean="0">
                <a:solidFill>
                  <a:srgbClr val="131313"/>
                </a:solidFill>
              </a:rPr>
              <a:t>)</a:t>
            </a:r>
            <a:endParaRPr lang="ko-KR" altLang="en-US" b="1" dirty="0">
              <a:solidFill>
                <a:srgbClr val="131313"/>
              </a:solidFill>
            </a:endParaRPr>
          </a:p>
        </p:txBody>
      </p:sp>
      <p:sp>
        <p:nvSpPr>
          <p:cNvPr id="13" name="타원 12"/>
          <p:cNvSpPr/>
          <p:nvPr/>
        </p:nvSpPr>
        <p:spPr>
          <a:xfrm>
            <a:off x="174537" y="1801692"/>
            <a:ext cx="228600" cy="228600"/>
          </a:xfrm>
          <a:prstGeom prst="ellipse">
            <a:avLst/>
          </a:prstGeom>
          <a:solidFill>
            <a:srgbClr val="FFFF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solidFill>
                  <a:schemeClr val="tx1"/>
                </a:solidFill>
                <a:ea typeface="굴림" pitchFamily="50" charset="-127"/>
              </a:rPr>
              <a:t>2</a:t>
            </a:r>
            <a:endParaRPr lang="ko-KR" altLang="en-US" sz="1400" b="1" dirty="0">
              <a:solidFill>
                <a:schemeClr val="tx1"/>
              </a:solidFill>
              <a:ea typeface="굴림" pitchFamily="50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17414" y="1944568"/>
            <a:ext cx="786774" cy="166525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3394277" y="2413102"/>
            <a:ext cx="344277" cy="102140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0" name="꺾인 연결선 9"/>
          <p:cNvCxnSpPr>
            <a:stCxn id="18" idx="2"/>
            <a:endCxn id="2052" idx="0"/>
          </p:cNvCxnSpPr>
          <p:nvPr/>
        </p:nvCxnSpPr>
        <p:spPr>
          <a:xfrm rot="5400000">
            <a:off x="2808540" y="2313934"/>
            <a:ext cx="556568" cy="959184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직사각형 15"/>
          <p:cNvSpPr/>
          <p:nvPr/>
        </p:nvSpPr>
        <p:spPr>
          <a:xfrm>
            <a:off x="1875669" y="1110138"/>
            <a:ext cx="608533" cy="150934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타원 16"/>
          <p:cNvSpPr/>
          <p:nvPr/>
        </p:nvSpPr>
        <p:spPr>
          <a:xfrm>
            <a:off x="1728279" y="926045"/>
            <a:ext cx="228600" cy="228600"/>
          </a:xfrm>
          <a:prstGeom prst="ellipse">
            <a:avLst/>
          </a:prstGeom>
          <a:solidFill>
            <a:srgbClr val="FFFF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solidFill>
                  <a:schemeClr val="tx1"/>
                </a:solidFill>
                <a:ea typeface="굴림" pitchFamily="50" charset="-127"/>
              </a:rPr>
              <a:t>1</a:t>
            </a:r>
            <a:endParaRPr lang="ko-KR" altLang="en-US" sz="1400" b="1" dirty="0">
              <a:solidFill>
                <a:schemeClr val="tx1"/>
              </a:solidFill>
              <a:ea typeface="굴림" pitchFamily="50" charset="-127"/>
            </a:endParaRPr>
          </a:p>
        </p:txBody>
      </p:sp>
      <p:sp>
        <p:nvSpPr>
          <p:cNvPr id="19" name="타원 18"/>
          <p:cNvSpPr/>
          <p:nvPr/>
        </p:nvSpPr>
        <p:spPr>
          <a:xfrm>
            <a:off x="1150529" y="1595261"/>
            <a:ext cx="228600" cy="228600"/>
          </a:xfrm>
          <a:prstGeom prst="ellipse">
            <a:avLst/>
          </a:prstGeom>
          <a:solidFill>
            <a:srgbClr val="FFFF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ea typeface="굴림" pitchFamily="50" charset="-127"/>
              </a:rPr>
              <a:t>3</a:t>
            </a:r>
            <a:endParaRPr lang="ko-KR" altLang="en-US" sz="1400" b="1" dirty="0">
              <a:solidFill>
                <a:schemeClr val="tx1"/>
              </a:solidFill>
              <a:ea typeface="굴림" pitchFamily="50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1340551" y="1720827"/>
            <a:ext cx="6239398" cy="198000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3976" y="3071810"/>
            <a:ext cx="2166512" cy="121444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</p:pic>
      <p:sp>
        <p:nvSpPr>
          <p:cNvPr id="21" name="타원 20"/>
          <p:cNvSpPr/>
          <p:nvPr/>
        </p:nvSpPr>
        <p:spPr>
          <a:xfrm>
            <a:off x="1452538" y="2928934"/>
            <a:ext cx="228600" cy="228600"/>
          </a:xfrm>
          <a:prstGeom prst="ellipse">
            <a:avLst/>
          </a:prstGeom>
          <a:solidFill>
            <a:srgbClr val="FFFF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solidFill>
                  <a:schemeClr val="tx1"/>
                </a:solidFill>
                <a:ea typeface="굴림" pitchFamily="50" charset="-127"/>
              </a:rPr>
              <a:t>4</a:t>
            </a:r>
            <a:endParaRPr lang="ko-KR" altLang="en-US" sz="1400" b="1" dirty="0">
              <a:solidFill>
                <a:schemeClr val="tx1"/>
              </a:solidFill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3343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6654" y="857232"/>
            <a:ext cx="7500990" cy="4198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직사각형 2"/>
          <p:cNvSpPr/>
          <p:nvPr/>
        </p:nvSpPr>
        <p:spPr>
          <a:xfrm>
            <a:off x="0" y="5441285"/>
            <a:ext cx="7924800" cy="127374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228600" indent="-228600">
              <a:lnSpc>
                <a:spcPct val="150000"/>
              </a:lnSpc>
            </a:pPr>
            <a:r>
              <a:rPr lang="en-US" altLang="ko-KR" sz="1100" dirty="0">
                <a:solidFill>
                  <a:srgbClr val="131313"/>
                </a:solidFill>
              </a:rPr>
              <a:t> (1</a:t>
            </a:r>
            <a:r>
              <a:rPr lang="en-US" altLang="ko-KR" sz="1100" dirty="0" smtClean="0">
                <a:solidFill>
                  <a:srgbClr val="131313"/>
                </a:solidFill>
              </a:rPr>
              <a:t>) </a:t>
            </a:r>
            <a:r>
              <a:rPr lang="ko-KR" altLang="en-US" sz="1100" dirty="0" smtClean="0">
                <a:solidFill>
                  <a:srgbClr val="131313"/>
                </a:solidFill>
              </a:rPr>
              <a:t>시설 </a:t>
            </a:r>
            <a:r>
              <a:rPr lang="ko-KR" altLang="en-US" sz="1100" dirty="0" err="1" smtClean="0">
                <a:solidFill>
                  <a:srgbClr val="131313"/>
                </a:solidFill>
              </a:rPr>
              <a:t>안전점검표</a:t>
            </a:r>
            <a:r>
              <a:rPr lang="ko-KR" altLang="en-US" sz="1100" dirty="0" smtClean="0">
                <a:solidFill>
                  <a:srgbClr val="131313"/>
                </a:solidFill>
              </a:rPr>
              <a:t> 승인처리는 체크박스를 선택하여 일괄승인처리</a:t>
            </a:r>
            <a:r>
              <a:rPr lang="en-US" altLang="ko-KR" sz="1100" dirty="0" smtClean="0">
                <a:solidFill>
                  <a:srgbClr val="131313"/>
                </a:solidFill>
              </a:rPr>
              <a:t> </a:t>
            </a:r>
            <a:r>
              <a:rPr lang="ko-KR" altLang="en-US" sz="1100" dirty="0" smtClean="0">
                <a:solidFill>
                  <a:srgbClr val="131313"/>
                </a:solidFill>
              </a:rPr>
              <a:t>및 현재 화면에 표시된 </a:t>
            </a:r>
            <a:r>
              <a:rPr lang="ko-KR" altLang="en-US" sz="1100" dirty="0" err="1" smtClean="0">
                <a:solidFill>
                  <a:srgbClr val="131313"/>
                </a:solidFill>
              </a:rPr>
              <a:t>점검표를</a:t>
            </a:r>
            <a:r>
              <a:rPr lang="ko-KR" altLang="en-US" sz="1100" dirty="0" smtClean="0">
                <a:solidFill>
                  <a:srgbClr val="131313"/>
                </a:solidFill>
              </a:rPr>
              <a:t> </a:t>
            </a:r>
            <a:r>
              <a:rPr lang="ko-KR" altLang="en-US" sz="1100" dirty="0" err="1" smtClean="0">
                <a:solidFill>
                  <a:srgbClr val="131313"/>
                </a:solidFill>
              </a:rPr>
              <a:t>한건씩</a:t>
            </a:r>
            <a:r>
              <a:rPr lang="ko-KR" altLang="en-US" sz="1100" dirty="0" smtClean="0">
                <a:solidFill>
                  <a:srgbClr val="131313"/>
                </a:solidFill>
              </a:rPr>
              <a:t> 승인 처리 </a:t>
            </a:r>
            <a:r>
              <a:rPr lang="ko-KR" altLang="en-US" sz="1100" dirty="0" err="1" smtClean="0">
                <a:solidFill>
                  <a:srgbClr val="131313"/>
                </a:solidFill>
              </a:rPr>
              <a:t>할수</a:t>
            </a:r>
            <a:r>
              <a:rPr lang="ko-KR" altLang="en-US" sz="1100" dirty="0" smtClean="0">
                <a:solidFill>
                  <a:srgbClr val="131313"/>
                </a:solidFill>
              </a:rPr>
              <a:t> 있는 </a:t>
            </a:r>
            <a:r>
              <a:rPr lang="en-US" altLang="ko-KR" sz="1100" dirty="0" smtClean="0">
                <a:solidFill>
                  <a:srgbClr val="131313"/>
                </a:solidFill>
              </a:rPr>
              <a:t>2</a:t>
            </a:r>
            <a:r>
              <a:rPr lang="ko-KR" altLang="en-US" sz="1100" dirty="0" smtClean="0">
                <a:solidFill>
                  <a:srgbClr val="131313"/>
                </a:solidFill>
              </a:rPr>
              <a:t>가지 방법이 사용 가능합니다</a:t>
            </a:r>
            <a:r>
              <a:rPr lang="en-US" altLang="ko-KR" sz="1100" dirty="0" smtClean="0">
                <a:solidFill>
                  <a:srgbClr val="131313"/>
                </a:solidFill>
              </a:rPr>
              <a:t>.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ko-KR" sz="1100" dirty="0" smtClean="0">
                <a:solidFill>
                  <a:srgbClr val="131313"/>
                </a:solidFill>
              </a:rPr>
              <a:t> (2) </a:t>
            </a:r>
            <a:r>
              <a:rPr lang="ko-KR" altLang="en-US" sz="1100" dirty="0" smtClean="0">
                <a:solidFill>
                  <a:srgbClr val="131313"/>
                </a:solidFill>
              </a:rPr>
              <a:t>승인된 </a:t>
            </a:r>
            <a:r>
              <a:rPr lang="ko-KR" altLang="en-US" sz="1100" dirty="0" err="1" smtClean="0">
                <a:solidFill>
                  <a:srgbClr val="131313"/>
                </a:solidFill>
              </a:rPr>
              <a:t>점검표에</a:t>
            </a:r>
            <a:r>
              <a:rPr lang="ko-KR" altLang="en-US" sz="1100" dirty="0" smtClean="0">
                <a:solidFill>
                  <a:srgbClr val="131313"/>
                </a:solidFill>
              </a:rPr>
              <a:t> 대하여 일정마감 이전에는 </a:t>
            </a:r>
            <a:r>
              <a:rPr lang="ko-KR" altLang="en-US" sz="1100" dirty="0" err="1" smtClean="0">
                <a:solidFill>
                  <a:srgbClr val="131313"/>
                </a:solidFill>
              </a:rPr>
              <a:t>승인취소할</a:t>
            </a:r>
            <a:r>
              <a:rPr lang="ko-KR" altLang="en-US" sz="1100" dirty="0" smtClean="0">
                <a:solidFill>
                  <a:srgbClr val="131313"/>
                </a:solidFill>
              </a:rPr>
              <a:t> 수 있습니다</a:t>
            </a:r>
            <a:r>
              <a:rPr lang="en-US" altLang="ko-KR" sz="1100" dirty="0" smtClean="0">
                <a:solidFill>
                  <a:srgbClr val="131313"/>
                </a:solidFill>
              </a:rPr>
              <a:t>.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ko-KR" sz="1100" dirty="0" smtClean="0">
                <a:solidFill>
                  <a:srgbClr val="131313"/>
                </a:solidFill>
              </a:rPr>
              <a:t> (3) </a:t>
            </a:r>
            <a:r>
              <a:rPr lang="ko-KR" altLang="en-US" sz="1100" dirty="0" smtClean="0">
                <a:solidFill>
                  <a:srgbClr val="131313"/>
                </a:solidFill>
              </a:rPr>
              <a:t>반려처리는 체크박스 기능을 사용할 수 없으며</a:t>
            </a:r>
            <a:r>
              <a:rPr lang="en-US" altLang="ko-KR" sz="1100" dirty="0" smtClean="0">
                <a:solidFill>
                  <a:srgbClr val="131313"/>
                </a:solidFill>
              </a:rPr>
              <a:t>, </a:t>
            </a:r>
            <a:r>
              <a:rPr lang="ko-KR" altLang="en-US" sz="1100" dirty="0" smtClean="0">
                <a:solidFill>
                  <a:srgbClr val="131313"/>
                </a:solidFill>
              </a:rPr>
              <a:t>한 건씩 처리가 가능합니다</a:t>
            </a:r>
            <a:r>
              <a:rPr lang="en-US" altLang="ko-KR" sz="1100" dirty="0" smtClean="0">
                <a:solidFill>
                  <a:srgbClr val="131313"/>
                </a:solidFill>
              </a:rPr>
              <a:t>. </a:t>
            </a:r>
            <a:r>
              <a:rPr lang="ko-KR" altLang="en-US" sz="1100" dirty="0" smtClean="0">
                <a:solidFill>
                  <a:srgbClr val="131313"/>
                </a:solidFill>
              </a:rPr>
              <a:t>반려처리 시 반려처리사유는 반드시 입력해야 합니다</a:t>
            </a:r>
            <a:r>
              <a:rPr lang="en-US" altLang="ko-KR" sz="1100" dirty="0" smtClean="0">
                <a:solidFill>
                  <a:srgbClr val="131313"/>
                </a:solidFill>
              </a:rPr>
              <a:t>. </a:t>
            </a:r>
            <a:endParaRPr lang="en-US" altLang="ko-KR" sz="1100" spc="-150" dirty="0" smtClean="0">
              <a:solidFill>
                <a:srgbClr val="131313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8007350" y="990605"/>
            <a:ext cx="1844372" cy="415891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rIns="36000" rtlCol="0" anchor="t" anchorCtr="0"/>
          <a:lstStyle/>
          <a:p>
            <a:pPr>
              <a:lnSpc>
                <a:spcPts val="1500"/>
              </a:lnSpc>
            </a:pPr>
            <a:r>
              <a:rPr lang="ko-KR" altLang="en-US" sz="1050" dirty="0" smtClean="0"/>
              <a:t> </a:t>
            </a:r>
            <a:endParaRPr lang="en-US" altLang="ko-KR" sz="1050" dirty="0" smtClean="0"/>
          </a:p>
          <a:p>
            <a:pPr>
              <a:lnSpc>
                <a:spcPts val="1500"/>
              </a:lnSpc>
              <a:buBlip>
                <a:blip r:embed="rId3"/>
              </a:buBlip>
            </a:pPr>
            <a:r>
              <a:rPr lang="en-US" altLang="ko-KR" sz="1050" dirty="0" smtClean="0"/>
              <a:t> </a:t>
            </a:r>
            <a:r>
              <a:rPr lang="ko-KR" altLang="en-US" sz="1050" dirty="0" smtClean="0"/>
              <a:t>승인처리</a:t>
            </a:r>
            <a:r>
              <a:rPr lang="en-US" altLang="ko-KR" sz="1050" dirty="0" smtClean="0"/>
              <a:t>/</a:t>
            </a:r>
            <a:r>
              <a:rPr lang="ko-KR" altLang="en-US" sz="1050" dirty="0" smtClean="0"/>
              <a:t>반려처리  </a:t>
            </a:r>
            <a:r>
              <a:rPr lang="ko-KR" altLang="en-US" sz="1050" dirty="0" err="1" smtClean="0"/>
              <a:t>할수</a:t>
            </a:r>
            <a:r>
              <a:rPr lang="ko-KR" altLang="en-US" sz="1050" dirty="0" smtClean="0"/>
              <a:t> 없는 경우에는 해당 버튼이 비활성화 됩니다</a:t>
            </a:r>
            <a:r>
              <a:rPr lang="en-US" altLang="ko-KR" sz="1050" dirty="0" smtClean="0"/>
              <a:t>. </a:t>
            </a:r>
          </a:p>
          <a:p>
            <a:pPr>
              <a:lnSpc>
                <a:spcPts val="1500"/>
              </a:lnSpc>
            </a:pPr>
            <a:r>
              <a:rPr lang="en-US" altLang="ko-KR" sz="1050" dirty="0" smtClean="0"/>
              <a:t>(</a:t>
            </a:r>
            <a:r>
              <a:rPr lang="ko-KR" altLang="en-US" sz="1050" dirty="0" smtClean="0"/>
              <a:t>일정마감 또는 이미 </a:t>
            </a:r>
            <a:r>
              <a:rPr lang="ko-KR" altLang="en-US" sz="1050" dirty="0" err="1" smtClean="0"/>
              <a:t>승인처리된</a:t>
            </a:r>
            <a:r>
              <a:rPr lang="ko-KR" altLang="en-US" sz="1050" dirty="0" smtClean="0"/>
              <a:t> 경우</a:t>
            </a:r>
            <a:r>
              <a:rPr lang="en-US" altLang="ko-KR" sz="1050" dirty="0" smtClean="0"/>
              <a:t>)</a:t>
            </a:r>
          </a:p>
          <a:p>
            <a:pPr>
              <a:lnSpc>
                <a:spcPts val="1500"/>
              </a:lnSpc>
              <a:buBlip>
                <a:blip r:embed="rId3"/>
              </a:buBlip>
            </a:pPr>
            <a:endParaRPr lang="en-US" altLang="ko-KR" sz="1050" dirty="0"/>
          </a:p>
          <a:p>
            <a:pPr>
              <a:lnSpc>
                <a:spcPts val="1500"/>
              </a:lnSpc>
              <a:buBlip>
                <a:blip r:embed="rId3"/>
              </a:buBlip>
            </a:pPr>
            <a:r>
              <a:rPr lang="ko-KR" altLang="en-US" sz="1050" dirty="0" smtClean="0"/>
              <a:t>승인처리 또는 </a:t>
            </a:r>
            <a:r>
              <a:rPr lang="ko-KR" altLang="en-US" sz="1050" dirty="0" err="1" smtClean="0"/>
              <a:t>반려처리된</a:t>
            </a:r>
            <a:r>
              <a:rPr lang="ko-KR" altLang="en-US" sz="1050" dirty="0" smtClean="0"/>
              <a:t> 경우에는 제출이력에 데이터가 기록됩니다</a:t>
            </a:r>
            <a:r>
              <a:rPr lang="en-US" altLang="ko-KR" sz="1050" dirty="0" smtClean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0200" y="476641"/>
            <a:ext cx="9245600" cy="288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tIns="0" bIns="0" rtlCol="0" anchor="t" anchorCtr="0"/>
          <a:lstStyle/>
          <a:p>
            <a:pPr>
              <a:lnSpc>
                <a:spcPct val="150000"/>
              </a:lnSpc>
              <a:buSzPct val="200000"/>
            </a:pPr>
            <a:r>
              <a:rPr lang="en-US" altLang="ko-KR" sz="1100" b="1" dirty="0" smtClean="0"/>
              <a:t>[</a:t>
            </a:r>
            <a:r>
              <a:rPr lang="ko-KR" altLang="en-US" sz="1100" b="1" dirty="0" smtClean="0"/>
              <a:t>메뉴 위치</a:t>
            </a:r>
            <a:r>
              <a:rPr lang="en-US" altLang="ko-KR" sz="1100" b="1" dirty="0" smtClean="0"/>
              <a:t>] | </a:t>
            </a:r>
            <a:r>
              <a:rPr lang="ko-KR" altLang="en-US" sz="1100" b="1" dirty="0" smtClean="0"/>
              <a:t>안전점검관리 ▶ </a:t>
            </a:r>
            <a:r>
              <a:rPr lang="ko-KR" altLang="en-US" sz="1100" b="1" dirty="0" err="1" smtClean="0"/>
              <a:t>안전점검표</a:t>
            </a:r>
            <a:r>
              <a:rPr lang="ko-KR" altLang="en-US" sz="1100" b="1" dirty="0" smtClean="0"/>
              <a:t> ▶ 시설 </a:t>
            </a:r>
            <a:r>
              <a:rPr lang="ko-KR" altLang="en-US" sz="1100" b="1" dirty="0" err="1" smtClean="0"/>
              <a:t>안전점검표</a:t>
            </a:r>
            <a:r>
              <a:rPr lang="ko-KR" altLang="en-US" sz="1100" b="1" dirty="0" smtClean="0"/>
              <a:t> 관리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552" y="57150"/>
            <a:ext cx="8667751" cy="43200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 anchorCtr="0">
            <a:noAutofit/>
          </a:bodyPr>
          <a:lstStyle/>
          <a:p>
            <a:r>
              <a:rPr lang="en-US" altLang="ko-KR" b="1" dirty="0" smtClean="0">
                <a:solidFill>
                  <a:srgbClr val="131313"/>
                </a:solidFill>
              </a:rPr>
              <a:t>2.2 </a:t>
            </a:r>
            <a:r>
              <a:rPr lang="ko-KR" altLang="en-US" b="1" dirty="0" smtClean="0">
                <a:solidFill>
                  <a:srgbClr val="131313"/>
                </a:solidFill>
              </a:rPr>
              <a:t>시설 </a:t>
            </a:r>
            <a:r>
              <a:rPr lang="ko-KR" altLang="en-US" b="1" dirty="0" err="1" smtClean="0">
                <a:solidFill>
                  <a:srgbClr val="131313"/>
                </a:solidFill>
              </a:rPr>
              <a:t>안전점검표</a:t>
            </a:r>
            <a:r>
              <a:rPr lang="ko-KR" altLang="en-US" b="1" dirty="0" smtClean="0">
                <a:solidFill>
                  <a:srgbClr val="131313"/>
                </a:solidFill>
              </a:rPr>
              <a:t> 관리</a:t>
            </a:r>
            <a:r>
              <a:rPr lang="en-US" altLang="ko-KR" b="1" dirty="0" smtClean="0">
                <a:solidFill>
                  <a:srgbClr val="131313"/>
                </a:solidFill>
              </a:rPr>
              <a:t>(</a:t>
            </a:r>
            <a:r>
              <a:rPr lang="ko-KR" altLang="en-US" b="1" dirty="0" smtClean="0">
                <a:solidFill>
                  <a:srgbClr val="131313"/>
                </a:solidFill>
              </a:rPr>
              <a:t>승인</a:t>
            </a:r>
            <a:r>
              <a:rPr lang="en-US" altLang="ko-KR" b="1" dirty="0" smtClean="0">
                <a:solidFill>
                  <a:srgbClr val="131313"/>
                </a:solidFill>
              </a:rPr>
              <a:t>/</a:t>
            </a:r>
            <a:r>
              <a:rPr lang="ko-KR" altLang="en-US" b="1" dirty="0" smtClean="0">
                <a:solidFill>
                  <a:srgbClr val="131313"/>
                </a:solidFill>
              </a:rPr>
              <a:t>반려처리</a:t>
            </a:r>
            <a:r>
              <a:rPr lang="en-US" altLang="ko-KR" b="1" dirty="0" smtClean="0">
                <a:solidFill>
                  <a:srgbClr val="131313"/>
                </a:solidFill>
              </a:rPr>
              <a:t>)</a:t>
            </a:r>
            <a:endParaRPr lang="ko-KR" altLang="en-US" b="1" dirty="0">
              <a:solidFill>
                <a:srgbClr val="131313"/>
              </a:solidFill>
            </a:endParaRPr>
          </a:p>
        </p:txBody>
      </p:sp>
      <p:sp>
        <p:nvSpPr>
          <p:cNvPr id="13" name="타원 12"/>
          <p:cNvSpPr/>
          <p:nvPr/>
        </p:nvSpPr>
        <p:spPr>
          <a:xfrm>
            <a:off x="6310322" y="1722108"/>
            <a:ext cx="228600" cy="228600"/>
          </a:xfrm>
          <a:prstGeom prst="ellipse">
            <a:avLst/>
          </a:prstGeom>
          <a:solidFill>
            <a:srgbClr val="FFFF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solidFill>
                  <a:schemeClr val="tx1"/>
                </a:solidFill>
                <a:ea typeface="굴림" pitchFamily="50" charset="-127"/>
              </a:rPr>
              <a:t>2</a:t>
            </a:r>
            <a:endParaRPr lang="ko-KR" altLang="en-US" sz="1400" b="1" dirty="0">
              <a:solidFill>
                <a:schemeClr val="tx1"/>
              </a:solidFill>
              <a:ea typeface="굴림" pitchFamily="50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5985522" y="1913562"/>
            <a:ext cx="467676" cy="158116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6904686" y="1921182"/>
            <a:ext cx="405768" cy="150496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1309662" y="2214554"/>
            <a:ext cx="214314" cy="214313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타원 16"/>
          <p:cNvSpPr/>
          <p:nvPr/>
        </p:nvSpPr>
        <p:spPr>
          <a:xfrm>
            <a:off x="5810256" y="1714488"/>
            <a:ext cx="228600" cy="228600"/>
          </a:xfrm>
          <a:prstGeom prst="ellipse">
            <a:avLst/>
          </a:prstGeom>
          <a:solidFill>
            <a:srgbClr val="FFFF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solidFill>
                  <a:schemeClr val="tx1"/>
                </a:solidFill>
                <a:ea typeface="굴림" pitchFamily="50" charset="-127"/>
              </a:rPr>
              <a:t>1</a:t>
            </a:r>
            <a:endParaRPr lang="ko-KR" altLang="en-US" sz="1400" b="1" dirty="0">
              <a:solidFill>
                <a:schemeClr val="tx1"/>
              </a:solidFill>
              <a:ea typeface="굴림" pitchFamily="50" charset="-127"/>
            </a:endParaRPr>
          </a:p>
        </p:txBody>
      </p:sp>
      <p:cxnSp>
        <p:nvCxnSpPr>
          <p:cNvPr id="24" name="꺾인 연결선 23"/>
          <p:cNvCxnSpPr>
            <a:stCxn id="20" idx="1"/>
            <a:endCxn id="23" idx="3"/>
          </p:cNvCxnSpPr>
          <p:nvPr/>
        </p:nvCxnSpPr>
        <p:spPr>
          <a:xfrm rot="10800000" flipV="1">
            <a:off x="1523976" y="1992619"/>
            <a:ext cx="4461546" cy="329091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직사각형 24"/>
          <p:cNvSpPr/>
          <p:nvPr/>
        </p:nvSpPr>
        <p:spPr>
          <a:xfrm>
            <a:off x="3799514" y="4594868"/>
            <a:ext cx="3796692" cy="262892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6" name="꺾인 연결선 25"/>
          <p:cNvCxnSpPr>
            <a:stCxn id="21" idx="2"/>
            <a:endCxn id="25" idx="0"/>
          </p:cNvCxnSpPr>
          <p:nvPr/>
        </p:nvCxnSpPr>
        <p:spPr>
          <a:xfrm rot="5400000">
            <a:off x="5141120" y="2628418"/>
            <a:ext cx="2523190" cy="1409710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직사각형 30"/>
          <p:cNvSpPr/>
          <p:nvPr/>
        </p:nvSpPr>
        <p:spPr>
          <a:xfrm>
            <a:off x="6453198" y="1928802"/>
            <a:ext cx="428628" cy="142876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타원 31"/>
          <p:cNvSpPr/>
          <p:nvPr/>
        </p:nvSpPr>
        <p:spPr>
          <a:xfrm>
            <a:off x="6796102" y="1714488"/>
            <a:ext cx="228600" cy="228600"/>
          </a:xfrm>
          <a:prstGeom prst="ellipse">
            <a:avLst/>
          </a:prstGeom>
          <a:solidFill>
            <a:srgbClr val="FFFF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solidFill>
                  <a:schemeClr val="tx1"/>
                </a:solidFill>
                <a:ea typeface="굴림" pitchFamily="50" charset="-127"/>
              </a:rPr>
              <a:t>3</a:t>
            </a:r>
            <a:endParaRPr lang="ko-KR" altLang="en-US" sz="1400" b="1" dirty="0">
              <a:solidFill>
                <a:schemeClr val="tx1"/>
              </a:solidFill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72847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kimyh5173\Desktop\20180416_지자체 안전점검표 관리.png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500" y="851584"/>
            <a:ext cx="7642800" cy="4233600"/>
          </a:xfrm>
          <a:prstGeom prst="rect">
            <a:avLst/>
          </a:prstGeom>
          <a:noFill/>
        </p:spPr>
      </p:pic>
      <p:sp>
        <p:nvSpPr>
          <p:cNvPr id="3" name="직사각형 2"/>
          <p:cNvSpPr/>
          <p:nvPr/>
        </p:nvSpPr>
        <p:spPr>
          <a:xfrm>
            <a:off x="0" y="5441285"/>
            <a:ext cx="7924800" cy="127374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228600" indent="-228600">
              <a:lnSpc>
                <a:spcPct val="150000"/>
              </a:lnSpc>
            </a:pPr>
            <a:r>
              <a:rPr lang="en-US" altLang="ko-KR" sz="1100" dirty="0">
                <a:solidFill>
                  <a:srgbClr val="131313"/>
                </a:solidFill>
              </a:rPr>
              <a:t> (1) </a:t>
            </a:r>
            <a:r>
              <a:rPr lang="ko-KR" altLang="en-US" sz="1100" dirty="0" err="1">
                <a:solidFill>
                  <a:srgbClr val="131313"/>
                </a:solidFill>
              </a:rPr>
              <a:t>지자체</a:t>
            </a:r>
            <a:r>
              <a:rPr lang="ko-KR" altLang="en-US" sz="1100" dirty="0">
                <a:solidFill>
                  <a:srgbClr val="131313"/>
                </a:solidFill>
              </a:rPr>
              <a:t> 계정으로 로그인 후 시설안전점검관리 메뉴를 클릭합니다</a:t>
            </a:r>
            <a:r>
              <a:rPr lang="en-US" altLang="ko-KR" sz="1100" dirty="0">
                <a:solidFill>
                  <a:srgbClr val="131313"/>
                </a:solidFill>
              </a:rPr>
              <a:t>.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ko-KR" sz="1100" dirty="0" smtClean="0">
                <a:solidFill>
                  <a:srgbClr val="131313"/>
                </a:solidFill>
              </a:rPr>
              <a:t> (2) </a:t>
            </a:r>
            <a:r>
              <a:rPr lang="ko-KR" altLang="en-US" sz="1100" dirty="0" smtClean="0">
                <a:solidFill>
                  <a:srgbClr val="131313"/>
                </a:solidFill>
              </a:rPr>
              <a:t>왼쪽 메뉴 리스트에서 </a:t>
            </a:r>
            <a:r>
              <a:rPr lang="ko-KR" altLang="en-US" sz="1100" dirty="0" err="1" smtClean="0">
                <a:solidFill>
                  <a:srgbClr val="131313"/>
                </a:solidFill>
              </a:rPr>
              <a:t>지자체</a:t>
            </a:r>
            <a:r>
              <a:rPr lang="ko-KR" altLang="en-US" sz="1100" dirty="0" smtClean="0">
                <a:solidFill>
                  <a:srgbClr val="131313"/>
                </a:solidFill>
              </a:rPr>
              <a:t> </a:t>
            </a:r>
            <a:r>
              <a:rPr lang="ko-KR" altLang="en-US" sz="1100" dirty="0" err="1" smtClean="0">
                <a:solidFill>
                  <a:srgbClr val="131313"/>
                </a:solidFill>
              </a:rPr>
              <a:t>안전점검표</a:t>
            </a:r>
            <a:r>
              <a:rPr lang="ko-KR" altLang="en-US" sz="1100" dirty="0" smtClean="0">
                <a:solidFill>
                  <a:srgbClr val="131313"/>
                </a:solidFill>
              </a:rPr>
              <a:t> 관리를 더블 클릭합니다</a:t>
            </a:r>
            <a:r>
              <a:rPr lang="en-US" altLang="ko-KR" sz="1100" dirty="0" smtClean="0">
                <a:solidFill>
                  <a:srgbClr val="131313"/>
                </a:solidFill>
              </a:rPr>
              <a:t>.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ko-KR" sz="1100" dirty="0" smtClean="0">
                <a:solidFill>
                  <a:srgbClr val="131313"/>
                </a:solidFill>
              </a:rPr>
              <a:t> (3) </a:t>
            </a:r>
            <a:r>
              <a:rPr lang="ko-KR" altLang="en-US" sz="1100" dirty="0" err="1" smtClean="0">
                <a:solidFill>
                  <a:srgbClr val="131313"/>
                </a:solidFill>
              </a:rPr>
              <a:t>점검년도</a:t>
            </a:r>
            <a:r>
              <a:rPr lang="en-US" altLang="ko-KR" sz="1100" dirty="0" smtClean="0">
                <a:solidFill>
                  <a:srgbClr val="131313"/>
                </a:solidFill>
              </a:rPr>
              <a:t>, </a:t>
            </a:r>
            <a:r>
              <a:rPr lang="ko-KR" altLang="en-US" sz="1100" dirty="0" smtClean="0">
                <a:solidFill>
                  <a:srgbClr val="131313"/>
                </a:solidFill>
              </a:rPr>
              <a:t>보고제목</a:t>
            </a:r>
            <a:r>
              <a:rPr lang="en-US" altLang="ko-KR" sz="1100" dirty="0" smtClean="0">
                <a:solidFill>
                  <a:srgbClr val="131313"/>
                </a:solidFill>
              </a:rPr>
              <a:t>, </a:t>
            </a:r>
            <a:r>
              <a:rPr lang="ko-KR" altLang="en-US" sz="1100" dirty="0" err="1" smtClean="0">
                <a:solidFill>
                  <a:srgbClr val="131313"/>
                </a:solidFill>
              </a:rPr>
              <a:t>시설명</a:t>
            </a:r>
            <a:r>
              <a:rPr lang="ko-KR" altLang="en-US" sz="1100" dirty="0" smtClean="0">
                <a:solidFill>
                  <a:srgbClr val="131313"/>
                </a:solidFill>
              </a:rPr>
              <a:t> 선택 후 조회버튼을 클릭 한 후 </a:t>
            </a:r>
            <a:r>
              <a:rPr lang="ko-KR" altLang="en-US" sz="1100" dirty="0" err="1" smtClean="0">
                <a:solidFill>
                  <a:srgbClr val="131313"/>
                </a:solidFill>
              </a:rPr>
              <a:t>지자체</a:t>
            </a:r>
            <a:r>
              <a:rPr lang="ko-KR" altLang="en-US" sz="1100" dirty="0" smtClean="0">
                <a:solidFill>
                  <a:srgbClr val="131313"/>
                </a:solidFill>
              </a:rPr>
              <a:t> </a:t>
            </a:r>
            <a:r>
              <a:rPr lang="ko-KR" altLang="en-US" sz="1100" dirty="0" err="1" smtClean="0">
                <a:solidFill>
                  <a:srgbClr val="131313"/>
                </a:solidFill>
              </a:rPr>
              <a:t>안전점검표</a:t>
            </a:r>
            <a:r>
              <a:rPr lang="ko-KR" altLang="en-US" sz="1100" dirty="0">
                <a:solidFill>
                  <a:srgbClr val="131313"/>
                </a:solidFill>
              </a:rPr>
              <a:t> </a:t>
            </a:r>
            <a:r>
              <a:rPr lang="ko-KR" altLang="en-US" sz="1100" dirty="0" smtClean="0">
                <a:solidFill>
                  <a:srgbClr val="131313"/>
                </a:solidFill>
              </a:rPr>
              <a:t>관리에서 항목 선택 시 오른쪽 화면에 시설정보 및 </a:t>
            </a:r>
            <a:r>
              <a:rPr lang="ko-KR" altLang="en-US" sz="1100" dirty="0" err="1" smtClean="0">
                <a:solidFill>
                  <a:srgbClr val="131313"/>
                </a:solidFill>
              </a:rPr>
              <a:t>안전점검표</a:t>
            </a:r>
            <a:r>
              <a:rPr lang="ko-KR" altLang="en-US" sz="1100" dirty="0" smtClean="0">
                <a:solidFill>
                  <a:srgbClr val="131313"/>
                </a:solidFill>
              </a:rPr>
              <a:t> 입력 항목이 출력됩니다</a:t>
            </a:r>
            <a:r>
              <a:rPr lang="en-US" altLang="ko-KR" sz="1100" dirty="0" smtClean="0">
                <a:solidFill>
                  <a:srgbClr val="131313"/>
                </a:solidFill>
              </a:rPr>
              <a:t>. 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ko-KR" sz="1100" dirty="0">
                <a:solidFill>
                  <a:srgbClr val="131313"/>
                </a:solidFill>
              </a:rPr>
              <a:t> </a:t>
            </a:r>
            <a:r>
              <a:rPr lang="en-US" altLang="ko-KR" sz="1100" dirty="0" smtClean="0">
                <a:solidFill>
                  <a:srgbClr val="131313"/>
                </a:solidFill>
              </a:rPr>
              <a:t>(4) </a:t>
            </a:r>
            <a:r>
              <a:rPr lang="ko-KR" altLang="en-US" sz="1100" dirty="0" smtClean="0">
                <a:solidFill>
                  <a:srgbClr val="131313"/>
                </a:solidFill>
              </a:rPr>
              <a:t>제출상태는 제출</a:t>
            </a:r>
            <a:r>
              <a:rPr lang="en-US" altLang="ko-KR" sz="1100" dirty="0" smtClean="0">
                <a:solidFill>
                  <a:srgbClr val="131313"/>
                </a:solidFill>
              </a:rPr>
              <a:t>/</a:t>
            </a:r>
            <a:r>
              <a:rPr lang="ko-KR" altLang="en-US" sz="1100" dirty="0" err="1" smtClean="0">
                <a:solidFill>
                  <a:srgbClr val="131313"/>
                </a:solidFill>
              </a:rPr>
              <a:t>미제출</a:t>
            </a:r>
            <a:r>
              <a:rPr lang="en-US" altLang="ko-KR" sz="1100" dirty="0" smtClean="0">
                <a:solidFill>
                  <a:srgbClr val="131313"/>
                </a:solidFill>
              </a:rPr>
              <a:t>/</a:t>
            </a:r>
            <a:r>
              <a:rPr lang="ko-KR" altLang="en-US" sz="1100" dirty="0" smtClean="0">
                <a:solidFill>
                  <a:srgbClr val="131313"/>
                </a:solidFill>
              </a:rPr>
              <a:t>반려로 구분됩니다</a:t>
            </a:r>
            <a:r>
              <a:rPr lang="en-US" altLang="ko-KR" sz="1100" dirty="0" smtClean="0">
                <a:solidFill>
                  <a:srgbClr val="131313"/>
                </a:solidFill>
              </a:rPr>
              <a:t>.</a:t>
            </a:r>
            <a:endParaRPr lang="en-US" altLang="ko-KR" sz="1100" spc="-150" dirty="0" smtClean="0">
              <a:solidFill>
                <a:srgbClr val="131313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8007350" y="990605"/>
            <a:ext cx="1844372" cy="415891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rIns="36000" rtlCol="0" anchor="t" anchorCtr="0"/>
          <a:lstStyle/>
          <a:p>
            <a:pPr>
              <a:lnSpc>
                <a:spcPts val="1500"/>
              </a:lnSpc>
            </a:pPr>
            <a:endParaRPr lang="en-US" altLang="ko-KR" sz="1050" dirty="0" smtClean="0"/>
          </a:p>
          <a:p>
            <a:pPr>
              <a:lnSpc>
                <a:spcPts val="1500"/>
              </a:lnSpc>
              <a:buBlip>
                <a:blip r:embed="rId3"/>
              </a:buBlip>
            </a:pPr>
            <a:r>
              <a:rPr lang="ko-KR" altLang="en-US" sz="1050" dirty="0" smtClean="0"/>
              <a:t>반려 처리된 데이터는 반려처리사유가 출력됩니다</a:t>
            </a:r>
            <a:r>
              <a:rPr lang="en-US" altLang="ko-KR" sz="1050" dirty="0" smtClean="0"/>
              <a:t>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0200" y="476641"/>
            <a:ext cx="9245600" cy="288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tIns="0" bIns="0" rtlCol="0" anchor="t" anchorCtr="0"/>
          <a:lstStyle/>
          <a:p>
            <a:pPr>
              <a:lnSpc>
                <a:spcPct val="150000"/>
              </a:lnSpc>
              <a:buSzPct val="200000"/>
            </a:pPr>
            <a:r>
              <a:rPr lang="en-US" altLang="ko-KR" sz="1100" b="1" dirty="0" smtClean="0"/>
              <a:t>[</a:t>
            </a:r>
            <a:r>
              <a:rPr lang="ko-KR" altLang="en-US" sz="1100" b="1" dirty="0" smtClean="0"/>
              <a:t>메뉴 위치</a:t>
            </a:r>
            <a:r>
              <a:rPr lang="en-US" altLang="ko-KR" sz="1100" b="1" dirty="0" smtClean="0"/>
              <a:t>] | </a:t>
            </a:r>
            <a:r>
              <a:rPr lang="ko-KR" altLang="en-US" sz="1100" b="1" dirty="0" smtClean="0"/>
              <a:t>안전점검관리 ▶ </a:t>
            </a:r>
            <a:r>
              <a:rPr lang="ko-KR" altLang="en-US" sz="1100" b="1" dirty="0" err="1" smtClean="0"/>
              <a:t>안전점검표</a:t>
            </a:r>
            <a:r>
              <a:rPr lang="ko-KR" altLang="en-US" sz="1100" b="1" dirty="0" smtClean="0"/>
              <a:t> ▶ </a:t>
            </a:r>
            <a:r>
              <a:rPr lang="ko-KR" altLang="en-US" sz="1100" b="1" dirty="0" err="1" smtClean="0"/>
              <a:t>지자체</a:t>
            </a:r>
            <a:r>
              <a:rPr lang="ko-KR" altLang="en-US" sz="1100" b="1" dirty="0" smtClean="0"/>
              <a:t> </a:t>
            </a:r>
            <a:r>
              <a:rPr lang="ko-KR" altLang="en-US" sz="1100" b="1" dirty="0" err="1" smtClean="0"/>
              <a:t>안전점검표</a:t>
            </a:r>
            <a:r>
              <a:rPr lang="ko-KR" altLang="en-US" sz="1100" b="1" dirty="0" smtClean="0"/>
              <a:t> 관리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552" y="57150"/>
            <a:ext cx="8667751" cy="43200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 anchorCtr="0">
            <a:noAutofit/>
          </a:bodyPr>
          <a:lstStyle/>
          <a:p>
            <a:r>
              <a:rPr lang="en-US" altLang="ko-KR" b="1" dirty="0" smtClean="0">
                <a:solidFill>
                  <a:srgbClr val="131313"/>
                </a:solidFill>
              </a:rPr>
              <a:t>3.1 </a:t>
            </a:r>
            <a:r>
              <a:rPr lang="ko-KR" altLang="en-US" b="1" dirty="0" err="1" smtClean="0">
                <a:solidFill>
                  <a:srgbClr val="131313"/>
                </a:solidFill>
              </a:rPr>
              <a:t>지자체</a:t>
            </a:r>
            <a:r>
              <a:rPr lang="ko-KR" altLang="en-US" b="1" dirty="0" smtClean="0">
                <a:solidFill>
                  <a:srgbClr val="131313"/>
                </a:solidFill>
              </a:rPr>
              <a:t> </a:t>
            </a:r>
            <a:r>
              <a:rPr lang="ko-KR" altLang="en-US" b="1" dirty="0" err="1" smtClean="0">
                <a:solidFill>
                  <a:srgbClr val="131313"/>
                </a:solidFill>
              </a:rPr>
              <a:t>안전점검표</a:t>
            </a:r>
            <a:r>
              <a:rPr lang="ko-KR" altLang="en-US" b="1" dirty="0" smtClean="0">
                <a:solidFill>
                  <a:srgbClr val="131313"/>
                </a:solidFill>
              </a:rPr>
              <a:t> 관리</a:t>
            </a:r>
            <a:r>
              <a:rPr lang="en-US" altLang="ko-KR" b="1" dirty="0" smtClean="0">
                <a:solidFill>
                  <a:srgbClr val="131313"/>
                </a:solidFill>
              </a:rPr>
              <a:t>(</a:t>
            </a:r>
            <a:r>
              <a:rPr lang="ko-KR" altLang="en-US" b="1" dirty="0" smtClean="0">
                <a:solidFill>
                  <a:srgbClr val="131313"/>
                </a:solidFill>
              </a:rPr>
              <a:t>조회</a:t>
            </a:r>
            <a:r>
              <a:rPr lang="en-US" altLang="ko-KR" b="1" dirty="0">
                <a:solidFill>
                  <a:srgbClr val="131313"/>
                </a:solidFill>
              </a:rPr>
              <a:t>)</a:t>
            </a:r>
            <a:endParaRPr lang="ko-KR" altLang="en-US" b="1" dirty="0">
              <a:solidFill>
                <a:srgbClr val="131313"/>
              </a:solidFill>
            </a:endParaRPr>
          </a:p>
        </p:txBody>
      </p:sp>
      <p:sp>
        <p:nvSpPr>
          <p:cNvPr id="13" name="타원 12"/>
          <p:cNvSpPr/>
          <p:nvPr/>
        </p:nvSpPr>
        <p:spPr>
          <a:xfrm>
            <a:off x="149606" y="1851220"/>
            <a:ext cx="228600" cy="228600"/>
          </a:xfrm>
          <a:prstGeom prst="ellipse">
            <a:avLst/>
          </a:prstGeom>
          <a:solidFill>
            <a:srgbClr val="FFFF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solidFill>
                  <a:schemeClr val="tx1"/>
                </a:solidFill>
                <a:ea typeface="굴림" pitchFamily="50" charset="-127"/>
              </a:rPr>
              <a:t>2</a:t>
            </a:r>
            <a:endParaRPr lang="ko-KR" altLang="en-US" sz="1400" b="1" dirty="0">
              <a:solidFill>
                <a:schemeClr val="tx1"/>
              </a:solidFill>
              <a:ea typeface="굴림" pitchFamily="50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41060" y="1993735"/>
            <a:ext cx="857256" cy="220819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2400251" y="1093936"/>
            <a:ext cx="608533" cy="150934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타원 22"/>
          <p:cNvSpPr/>
          <p:nvPr/>
        </p:nvSpPr>
        <p:spPr>
          <a:xfrm>
            <a:off x="2252861" y="909843"/>
            <a:ext cx="228600" cy="228600"/>
          </a:xfrm>
          <a:prstGeom prst="ellipse">
            <a:avLst/>
          </a:prstGeom>
          <a:solidFill>
            <a:srgbClr val="FFFF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solidFill>
                  <a:schemeClr val="tx1"/>
                </a:solidFill>
                <a:ea typeface="굴림" pitchFamily="50" charset="-127"/>
              </a:rPr>
              <a:t>1</a:t>
            </a:r>
            <a:endParaRPr lang="ko-KR" altLang="en-US" sz="1400" b="1" dirty="0">
              <a:solidFill>
                <a:schemeClr val="tx1"/>
              </a:solidFill>
              <a:ea typeface="굴림" pitchFamily="50" charset="-127"/>
            </a:endParaRPr>
          </a:p>
        </p:txBody>
      </p:sp>
      <p:sp>
        <p:nvSpPr>
          <p:cNvPr id="15" name="타원 14"/>
          <p:cNvSpPr/>
          <p:nvPr/>
        </p:nvSpPr>
        <p:spPr>
          <a:xfrm>
            <a:off x="1103922" y="1538274"/>
            <a:ext cx="228600" cy="228600"/>
          </a:xfrm>
          <a:prstGeom prst="ellipse">
            <a:avLst/>
          </a:prstGeom>
          <a:solidFill>
            <a:srgbClr val="FFFF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ea typeface="굴림" pitchFamily="50" charset="-127"/>
              </a:rPr>
              <a:t>3</a:t>
            </a:r>
            <a:endParaRPr lang="ko-KR" altLang="en-US" sz="1400" b="1" dirty="0">
              <a:solidFill>
                <a:schemeClr val="tx1"/>
              </a:solidFill>
              <a:ea typeface="굴림" pitchFamily="50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1308345" y="1700068"/>
            <a:ext cx="6502175" cy="239244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타원 23"/>
          <p:cNvSpPr/>
          <p:nvPr/>
        </p:nvSpPr>
        <p:spPr>
          <a:xfrm>
            <a:off x="1652566" y="2057392"/>
            <a:ext cx="228600" cy="228600"/>
          </a:xfrm>
          <a:prstGeom prst="ellipse">
            <a:avLst/>
          </a:prstGeom>
          <a:solidFill>
            <a:srgbClr val="FFFF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solidFill>
                  <a:schemeClr val="tx1"/>
                </a:solidFill>
                <a:ea typeface="굴림" pitchFamily="50" charset="-127"/>
              </a:rPr>
              <a:t>4</a:t>
            </a:r>
            <a:endParaRPr lang="ko-KR" altLang="en-US" sz="1400" b="1" dirty="0">
              <a:solidFill>
                <a:schemeClr val="tx1"/>
              </a:solidFill>
              <a:ea typeface="굴림" pitchFamily="50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1838303" y="2214554"/>
            <a:ext cx="306385" cy="638381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8577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C:\Users\kimyh5173\Desktop\20180416_지자체 안전점검표 관리.png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500" y="851584"/>
            <a:ext cx="7642800" cy="4233600"/>
          </a:xfrm>
          <a:prstGeom prst="rect">
            <a:avLst/>
          </a:prstGeom>
          <a:noFill/>
        </p:spPr>
      </p:pic>
      <p:sp>
        <p:nvSpPr>
          <p:cNvPr id="3" name="직사각형 2"/>
          <p:cNvSpPr/>
          <p:nvPr/>
        </p:nvSpPr>
        <p:spPr>
          <a:xfrm>
            <a:off x="0" y="5441285"/>
            <a:ext cx="7924800" cy="127374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228600" indent="-228600">
              <a:lnSpc>
                <a:spcPct val="150000"/>
              </a:lnSpc>
            </a:pPr>
            <a:r>
              <a:rPr lang="en-US" altLang="ko-KR" sz="1100" dirty="0">
                <a:solidFill>
                  <a:srgbClr val="131313"/>
                </a:solidFill>
              </a:rPr>
              <a:t> (1</a:t>
            </a:r>
            <a:r>
              <a:rPr lang="en-US" altLang="ko-KR" sz="1100" dirty="0" smtClean="0">
                <a:solidFill>
                  <a:srgbClr val="131313"/>
                </a:solidFill>
              </a:rPr>
              <a:t>) </a:t>
            </a:r>
            <a:r>
              <a:rPr lang="ko-KR" altLang="en-US" sz="1100" dirty="0" smtClean="0">
                <a:solidFill>
                  <a:srgbClr val="131313"/>
                </a:solidFill>
              </a:rPr>
              <a:t>신규 버튼을 클릭합니다</a:t>
            </a:r>
            <a:r>
              <a:rPr lang="en-US" altLang="ko-KR" sz="1100" dirty="0" smtClean="0">
                <a:solidFill>
                  <a:srgbClr val="131313"/>
                </a:solidFill>
              </a:rPr>
              <a:t>.</a:t>
            </a:r>
            <a:endParaRPr lang="en-US" altLang="ko-KR" sz="1100" dirty="0">
              <a:solidFill>
                <a:srgbClr val="131313"/>
              </a:solidFill>
            </a:endParaRPr>
          </a:p>
          <a:p>
            <a:pPr marL="228600" indent="-228600">
              <a:lnSpc>
                <a:spcPct val="150000"/>
              </a:lnSpc>
            </a:pPr>
            <a:r>
              <a:rPr lang="en-US" altLang="ko-KR" sz="1100" dirty="0" smtClean="0">
                <a:solidFill>
                  <a:srgbClr val="131313"/>
                </a:solidFill>
              </a:rPr>
              <a:t> (2) </a:t>
            </a:r>
            <a:r>
              <a:rPr lang="ko-KR" altLang="en-US" sz="1100" dirty="0" err="1" smtClean="0">
                <a:solidFill>
                  <a:srgbClr val="131313"/>
                </a:solidFill>
              </a:rPr>
              <a:t>점검년도</a:t>
            </a:r>
            <a:r>
              <a:rPr lang="ko-KR" altLang="en-US" sz="1100" dirty="0">
                <a:solidFill>
                  <a:srgbClr val="131313"/>
                </a:solidFill>
              </a:rPr>
              <a:t> </a:t>
            </a:r>
            <a:r>
              <a:rPr lang="ko-KR" altLang="en-US" sz="1100" dirty="0" smtClean="0">
                <a:solidFill>
                  <a:srgbClr val="131313"/>
                </a:solidFill>
              </a:rPr>
              <a:t>및 보고제목을 선택 합니다</a:t>
            </a:r>
            <a:r>
              <a:rPr lang="en-US" altLang="ko-KR" sz="1100" dirty="0" smtClean="0">
                <a:solidFill>
                  <a:srgbClr val="131313"/>
                </a:solidFill>
              </a:rPr>
              <a:t>.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ko-KR" sz="1100" dirty="0" smtClean="0">
                <a:solidFill>
                  <a:srgbClr val="131313"/>
                </a:solidFill>
              </a:rPr>
              <a:t> (3) </a:t>
            </a:r>
            <a:r>
              <a:rPr lang="ko-KR" altLang="en-US" sz="1100" dirty="0" err="1" smtClean="0">
                <a:solidFill>
                  <a:srgbClr val="131313"/>
                </a:solidFill>
              </a:rPr>
              <a:t>시설명</a:t>
            </a:r>
            <a:r>
              <a:rPr lang="ko-KR" altLang="en-US" sz="1100" dirty="0" smtClean="0">
                <a:solidFill>
                  <a:srgbClr val="131313"/>
                </a:solidFill>
              </a:rPr>
              <a:t> 팝업을 선택 하여</a:t>
            </a:r>
            <a:r>
              <a:rPr lang="en-US" altLang="ko-KR" sz="1100" dirty="0" smtClean="0">
                <a:solidFill>
                  <a:srgbClr val="131313"/>
                </a:solidFill>
              </a:rPr>
              <a:t>, </a:t>
            </a:r>
            <a:r>
              <a:rPr lang="ko-KR" altLang="en-US" sz="1100" dirty="0" err="1" smtClean="0">
                <a:solidFill>
                  <a:srgbClr val="131313"/>
                </a:solidFill>
              </a:rPr>
              <a:t>안전점검표</a:t>
            </a:r>
            <a:r>
              <a:rPr lang="ko-KR" altLang="en-US" sz="1100" dirty="0" smtClean="0">
                <a:solidFill>
                  <a:srgbClr val="131313"/>
                </a:solidFill>
              </a:rPr>
              <a:t> 결과를 입력할 </a:t>
            </a:r>
            <a:r>
              <a:rPr lang="ko-KR" altLang="en-US" sz="1100" dirty="0" err="1" smtClean="0">
                <a:solidFill>
                  <a:srgbClr val="131313"/>
                </a:solidFill>
              </a:rPr>
              <a:t>시설명을</a:t>
            </a:r>
            <a:r>
              <a:rPr lang="ko-KR" altLang="en-US" sz="1100" dirty="0" smtClean="0">
                <a:solidFill>
                  <a:srgbClr val="131313"/>
                </a:solidFill>
              </a:rPr>
              <a:t> 선택하면</a:t>
            </a:r>
            <a:r>
              <a:rPr lang="en-US" altLang="ko-KR" sz="1100" dirty="0" smtClean="0">
                <a:solidFill>
                  <a:srgbClr val="131313"/>
                </a:solidFill>
              </a:rPr>
              <a:t>, </a:t>
            </a:r>
            <a:r>
              <a:rPr lang="ko-KR" altLang="en-US" sz="1100" dirty="0" smtClean="0">
                <a:solidFill>
                  <a:srgbClr val="131313"/>
                </a:solidFill>
              </a:rPr>
              <a:t>정보가 자동으로 </a:t>
            </a:r>
            <a:r>
              <a:rPr lang="ko-KR" altLang="en-US" sz="1100" dirty="0" err="1" smtClean="0">
                <a:solidFill>
                  <a:srgbClr val="131313"/>
                </a:solidFill>
              </a:rPr>
              <a:t>로드되어</a:t>
            </a:r>
            <a:r>
              <a:rPr lang="ko-KR" altLang="en-US" sz="1100" dirty="0" smtClean="0">
                <a:solidFill>
                  <a:srgbClr val="131313"/>
                </a:solidFill>
              </a:rPr>
              <a:t> 화면에 표시됩니다</a:t>
            </a:r>
            <a:r>
              <a:rPr lang="en-US" altLang="ko-KR" sz="1100" dirty="0" smtClean="0">
                <a:solidFill>
                  <a:srgbClr val="131313"/>
                </a:solidFill>
              </a:rPr>
              <a:t>.. 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ko-KR" sz="1100" dirty="0" smtClean="0">
                <a:solidFill>
                  <a:srgbClr val="131313"/>
                </a:solidFill>
              </a:rPr>
              <a:t> (4) </a:t>
            </a:r>
            <a:r>
              <a:rPr lang="ko-KR" altLang="en-US" sz="1100" dirty="0" smtClean="0">
                <a:solidFill>
                  <a:srgbClr val="131313"/>
                </a:solidFill>
              </a:rPr>
              <a:t>시설담당자 버튼 클릭 시 팝업이 화면에 출력되며</a:t>
            </a:r>
            <a:r>
              <a:rPr lang="en-US" altLang="ko-KR" sz="1100" dirty="0" smtClean="0">
                <a:solidFill>
                  <a:srgbClr val="131313"/>
                </a:solidFill>
              </a:rPr>
              <a:t>, </a:t>
            </a:r>
            <a:r>
              <a:rPr lang="ko-KR" altLang="en-US" sz="1100" dirty="0" smtClean="0">
                <a:solidFill>
                  <a:srgbClr val="131313"/>
                </a:solidFill>
              </a:rPr>
              <a:t>담당자 및 연락처를 선택할 수 있습니다</a:t>
            </a:r>
            <a:r>
              <a:rPr lang="en-US" altLang="ko-KR" sz="1100" dirty="0" smtClean="0">
                <a:solidFill>
                  <a:srgbClr val="131313"/>
                </a:solidFill>
              </a:rPr>
              <a:t>.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ko-KR" sz="1100" dirty="0">
                <a:solidFill>
                  <a:srgbClr val="131313"/>
                </a:solidFill>
              </a:rPr>
              <a:t> </a:t>
            </a:r>
            <a:r>
              <a:rPr lang="en-US" altLang="ko-KR" sz="1100" dirty="0" smtClean="0">
                <a:solidFill>
                  <a:srgbClr val="131313"/>
                </a:solidFill>
              </a:rPr>
              <a:t>(5) </a:t>
            </a:r>
            <a:r>
              <a:rPr lang="ko-KR" altLang="en-US" sz="1100" dirty="0" err="1" smtClean="0">
                <a:solidFill>
                  <a:srgbClr val="131313"/>
                </a:solidFill>
              </a:rPr>
              <a:t>안전점검표</a:t>
            </a:r>
            <a:r>
              <a:rPr lang="ko-KR" altLang="en-US" sz="1100" dirty="0" smtClean="0">
                <a:solidFill>
                  <a:srgbClr val="131313"/>
                </a:solidFill>
              </a:rPr>
              <a:t> 결과를 </a:t>
            </a:r>
            <a:r>
              <a:rPr lang="ko-KR" altLang="en-US" sz="1100" dirty="0" err="1" smtClean="0">
                <a:solidFill>
                  <a:srgbClr val="131313"/>
                </a:solidFill>
              </a:rPr>
              <a:t>콤보박스</a:t>
            </a:r>
            <a:r>
              <a:rPr lang="ko-KR" altLang="en-US" sz="1100" dirty="0" smtClean="0">
                <a:solidFill>
                  <a:srgbClr val="131313"/>
                </a:solidFill>
              </a:rPr>
              <a:t> 선택 또는 숫자로 입력합니다</a:t>
            </a:r>
            <a:r>
              <a:rPr lang="en-US" altLang="ko-KR" sz="1100" dirty="0" smtClean="0">
                <a:solidFill>
                  <a:srgbClr val="131313"/>
                </a:solidFill>
              </a:rPr>
              <a:t>.</a:t>
            </a:r>
            <a:endParaRPr lang="en-US" altLang="ko-KR" sz="1100" spc="-150" dirty="0" smtClean="0">
              <a:solidFill>
                <a:srgbClr val="131313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8007350" y="990605"/>
            <a:ext cx="1844372" cy="415891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rIns="36000" rtlCol="0" anchor="t" anchorCtr="0"/>
          <a:lstStyle/>
          <a:p>
            <a:pPr>
              <a:lnSpc>
                <a:spcPts val="1500"/>
              </a:lnSpc>
            </a:pPr>
            <a:endParaRPr lang="en-US" altLang="ko-KR" sz="1050" dirty="0" smtClean="0"/>
          </a:p>
          <a:p>
            <a:pPr>
              <a:lnSpc>
                <a:spcPts val="1500"/>
              </a:lnSpc>
              <a:buBlip>
                <a:blip r:embed="rId3"/>
              </a:buBlip>
            </a:pPr>
            <a:r>
              <a:rPr lang="en-US" altLang="ko-KR" sz="1050" dirty="0" smtClean="0"/>
              <a:t> </a:t>
            </a:r>
            <a:r>
              <a:rPr lang="ko-KR" altLang="en-US" sz="1050" dirty="0" smtClean="0"/>
              <a:t>점검결과 </a:t>
            </a:r>
            <a:r>
              <a:rPr lang="ko-KR" altLang="en-US" sz="1050" dirty="0" err="1" smtClean="0"/>
              <a:t>콤보박스에서</a:t>
            </a:r>
            <a:r>
              <a:rPr lang="ko-KR" altLang="en-US" sz="1050" dirty="0" smtClean="0"/>
              <a:t> 기타 선택 시 기타내용을 입력할 수 있는  팝업이 출력됩니다</a:t>
            </a:r>
            <a:r>
              <a:rPr lang="en-US" altLang="ko-KR" sz="1050" dirty="0" smtClean="0"/>
              <a:t>.</a:t>
            </a:r>
          </a:p>
          <a:p>
            <a:pPr>
              <a:lnSpc>
                <a:spcPts val="1500"/>
              </a:lnSpc>
              <a:buBlip>
                <a:blip r:embed="rId3"/>
              </a:buBlip>
            </a:pPr>
            <a:endParaRPr lang="en-US" altLang="ko-KR" sz="1050" dirty="0" smtClean="0"/>
          </a:p>
          <a:p>
            <a:pPr>
              <a:lnSpc>
                <a:spcPts val="1500"/>
              </a:lnSpc>
              <a:buBlip>
                <a:blip r:embed="rId3"/>
              </a:buBlip>
            </a:pPr>
            <a:r>
              <a:rPr lang="ko-KR" altLang="en-US" sz="1050" dirty="0" smtClean="0"/>
              <a:t>저장은 모든 데이터가 입력되지 않아도 가능합니다</a:t>
            </a:r>
            <a:r>
              <a:rPr lang="en-US" altLang="ko-KR" sz="1050" dirty="0" smtClean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0200" y="476641"/>
            <a:ext cx="9245600" cy="288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tIns="0" bIns="0" rtlCol="0" anchor="t" anchorCtr="0"/>
          <a:lstStyle/>
          <a:p>
            <a:pPr>
              <a:lnSpc>
                <a:spcPct val="150000"/>
              </a:lnSpc>
              <a:buSzPct val="200000"/>
            </a:pPr>
            <a:r>
              <a:rPr lang="en-US" altLang="ko-KR" sz="1100" b="1" dirty="0" smtClean="0"/>
              <a:t>[</a:t>
            </a:r>
            <a:r>
              <a:rPr lang="ko-KR" altLang="en-US" sz="1100" b="1" dirty="0" smtClean="0"/>
              <a:t>메뉴 위치</a:t>
            </a:r>
            <a:r>
              <a:rPr lang="en-US" altLang="ko-KR" sz="1100" b="1" dirty="0" smtClean="0"/>
              <a:t>] | </a:t>
            </a:r>
            <a:r>
              <a:rPr lang="ko-KR" altLang="en-US" sz="1100" b="1" dirty="0" smtClean="0"/>
              <a:t>안전점검관리 ▶ </a:t>
            </a:r>
            <a:r>
              <a:rPr lang="ko-KR" altLang="en-US" sz="1100" b="1" dirty="0" err="1" smtClean="0"/>
              <a:t>안전점검표</a:t>
            </a:r>
            <a:r>
              <a:rPr lang="ko-KR" altLang="en-US" sz="1100" b="1" dirty="0" smtClean="0"/>
              <a:t> ▶ </a:t>
            </a:r>
            <a:r>
              <a:rPr lang="ko-KR" altLang="en-US" sz="1100" b="1" dirty="0" err="1" smtClean="0"/>
              <a:t>지자체</a:t>
            </a:r>
            <a:r>
              <a:rPr lang="ko-KR" altLang="en-US" sz="1100" b="1" dirty="0" smtClean="0"/>
              <a:t> </a:t>
            </a:r>
            <a:r>
              <a:rPr lang="ko-KR" altLang="en-US" sz="1100" b="1" dirty="0" err="1" smtClean="0"/>
              <a:t>안전점검표</a:t>
            </a:r>
            <a:r>
              <a:rPr lang="ko-KR" altLang="en-US" sz="1100" b="1" dirty="0" smtClean="0"/>
              <a:t> 관리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552" y="57150"/>
            <a:ext cx="8667751" cy="43200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 anchorCtr="0">
            <a:noAutofit/>
          </a:bodyPr>
          <a:lstStyle/>
          <a:p>
            <a:r>
              <a:rPr lang="en-US" altLang="ko-KR" b="1" dirty="0">
                <a:solidFill>
                  <a:srgbClr val="131313"/>
                </a:solidFill>
              </a:rPr>
              <a:t>3</a:t>
            </a:r>
            <a:r>
              <a:rPr lang="en-US" altLang="ko-KR" b="1" dirty="0" smtClean="0">
                <a:solidFill>
                  <a:srgbClr val="131313"/>
                </a:solidFill>
              </a:rPr>
              <a:t>.2 </a:t>
            </a:r>
            <a:r>
              <a:rPr lang="ko-KR" altLang="en-US" b="1" dirty="0" err="1" smtClean="0">
                <a:solidFill>
                  <a:srgbClr val="131313"/>
                </a:solidFill>
              </a:rPr>
              <a:t>지자체</a:t>
            </a:r>
            <a:r>
              <a:rPr lang="ko-KR" altLang="en-US" b="1" dirty="0" smtClean="0">
                <a:solidFill>
                  <a:srgbClr val="131313"/>
                </a:solidFill>
              </a:rPr>
              <a:t> </a:t>
            </a:r>
            <a:r>
              <a:rPr lang="ko-KR" altLang="en-US" b="1" dirty="0" err="1" smtClean="0">
                <a:solidFill>
                  <a:srgbClr val="131313"/>
                </a:solidFill>
              </a:rPr>
              <a:t>안전점검표</a:t>
            </a:r>
            <a:r>
              <a:rPr lang="ko-KR" altLang="en-US" b="1" dirty="0" smtClean="0">
                <a:solidFill>
                  <a:srgbClr val="131313"/>
                </a:solidFill>
              </a:rPr>
              <a:t> 관리</a:t>
            </a:r>
            <a:r>
              <a:rPr lang="en-US" altLang="ko-KR" b="1" dirty="0" smtClean="0">
                <a:solidFill>
                  <a:srgbClr val="131313"/>
                </a:solidFill>
              </a:rPr>
              <a:t>(</a:t>
            </a:r>
            <a:r>
              <a:rPr lang="ko-KR" altLang="en-US" b="1" dirty="0" err="1" smtClean="0">
                <a:solidFill>
                  <a:srgbClr val="131313"/>
                </a:solidFill>
              </a:rPr>
              <a:t>안전점검표</a:t>
            </a:r>
            <a:r>
              <a:rPr lang="ko-KR" altLang="en-US" b="1" dirty="0" smtClean="0">
                <a:solidFill>
                  <a:srgbClr val="131313"/>
                </a:solidFill>
              </a:rPr>
              <a:t> 등록</a:t>
            </a:r>
            <a:r>
              <a:rPr lang="en-US" altLang="ko-KR" b="1" dirty="0" smtClean="0">
                <a:solidFill>
                  <a:srgbClr val="131313"/>
                </a:solidFill>
              </a:rPr>
              <a:t>)</a:t>
            </a:r>
            <a:endParaRPr lang="ko-KR" altLang="en-US" b="1" dirty="0">
              <a:solidFill>
                <a:srgbClr val="131313"/>
              </a:solidFill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3891047" y="2076645"/>
            <a:ext cx="2096212" cy="150513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타원 22"/>
          <p:cNvSpPr/>
          <p:nvPr/>
        </p:nvSpPr>
        <p:spPr>
          <a:xfrm>
            <a:off x="3736102" y="1880224"/>
            <a:ext cx="228600" cy="228600"/>
          </a:xfrm>
          <a:prstGeom prst="ellipse">
            <a:avLst/>
          </a:prstGeom>
          <a:solidFill>
            <a:srgbClr val="FFFF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solidFill>
                  <a:schemeClr val="tx1"/>
                </a:solidFill>
                <a:ea typeface="굴림" pitchFamily="50" charset="-127"/>
              </a:rPr>
              <a:t>2</a:t>
            </a:r>
            <a:endParaRPr lang="ko-KR" altLang="en-US" sz="1400" b="1" dirty="0">
              <a:solidFill>
                <a:schemeClr val="tx1"/>
              </a:solidFill>
              <a:ea typeface="굴림" pitchFamily="50" charset="-127"/>
            </a:endParaRPr>
          </a:p>
        </p:txBody>
      </p:sp>
      <p:sp>
        <p:nvSpPr>
          <p:cNvPr id="19" name="타원 18"/>
          <p:cNvSpPr/>
          <p:nvPr/>
        </p:nvSpPr>
        <p:spPr>
          <a:xfrm>
            <a:off x="6138871" y="1724013"/>
            <a:ext cx="228600" cy="228600"/>
          </a:xfrm>
          <a:prstGeom prst="ellipse">
            <a:avLst/>
          </a:prstGeom>
          <a:solidFill>
            <a:srgbClr val="FFFF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solidFill>
                  <a:schemeClr val="tx1"/>
                </a:solidFill>
                <a:ea typeface="굴림" pitchFamily="50" charset="-127"/>
              </a:rPr>
              <a:t>1</a:t>
            </a:r>
            <a:endParaRPr lang="ko-KR" altLang="en-US" sz="1400" b="1" dirty="0">
              <a:solidFill>
                <a:schemeClr val="tx1"/>
              </a:solidFill>
              <a:ea typeface="굴림" pitchFamily="50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6299746" y="1936140"/>
            <a:ext cx="276301" cy="122942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타원 27"/>
          <p:cNvSpPr/>
          <p:nvPr/>
        </p:nvSpPr>
        <p:spPr>
          <a:xfrm>
            <a:off x="3723314" y="2229794"/>
            <a:ext cx="228600" cy="228600"/>
          </a:xfrm>
          <a:prstGeom prst="ellipse">
            <a:avLst/>
          </a:prstGeom>
          <a:solidFill>
            <a:srgbClr val="FFFF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solidFill>
                  <a:schemeClr val="tx1"/>
                </a:solidFill>
                <a:ea typeface="굴림" pitchFamily="50" charset="-127"/>
              </a:rPr>
              <a:t>4</a:t>
            </a:r>
            <a:endParaRPr lang="ko-KR" altLang="en-US" sz="1400" b="1" dirty="0">
              <a:solidFill>
                <a:schemeClr val="tx1"/>
              </a:solidFill>
              <a:ea typeface="굴림" pitchFamily="50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6020877" y="2078477"/>
            <a:ext cx="1609846" cy="150513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3835725" y="2696522"/>
            <a:ext cx="3819277" cy="1770710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타원 30"/>
          <p:cNvSpPr/>
          <p:nvPr/>
        </p:nvSpPr>
        <p:spPr>
          <a:xfrm>
            <a:off x="5904488" y="3933668"/>
            <a:ext cx="228600" cy="228600"/>
          </a:xfrm>
          <a:prstGeom prst="ellipse">
            <a:avLst/>
          </a:prstGeom>
          <a:solidFill>
            <a:srgbClr val="FFFF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solidFill>
                  <a:schemeClr val="tx1"/>
                </a:solidFill>
                <a:ea typeface="굴림" pitchFamily="50" charset="-127"/>
              </a:rPr>
              <a:t>5</a:t>
            </a:r>
            <a:endParaRPr lang="ko-KR" altLang="en-US" sz="1400" b="1" dirty="0">
              <a:solidFill>
                <a:schemeClr val="tx1"/>
              </a:solidFill>
              <a:ea typeface="굴림" pitchFamily="50" charset="-127"/>
            </a:endParaRPr>
          </a:p>
        </p:txBody>
      </p:sp>
      <p:sp>
        <p:nvSpPr>
          <p:cNvPr id="34" name="타원 33"/>
          <p:cNvSpPr/>
          <p:nvPr/>
        </p:nvSpPr>
        <p:spPr>
          <a:xfrm>
            <a:off x="5867408" y="1914516"/>
            <a:ext cx="228600" cy="228600"/>
          </a:xfrm>
          <a:prstGeom prst="ellipse">
            <a:avLst/>
          </a:prstGeom>
          <a:solidFill>
            <a:srgbClr val="FFFF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solidFill>
                  <a:schemeClr val="tx1"/>
                </a:solidFill>
                <a:ea typeface="굴림" pitchFamily="50" charset="-127"/>
              </a:rPr>
              <a:t>3</a:t>
            </a:r>
            <a:endParaRPr lang="ko-KR" altLang="en-US" sz="1400" b="1" dirty="0">
              <a:solidFill>
                <a:schemeClr val="tx1"/>
              </a:solidFill>
              <a:ea typeface="굴림" pitchFamily="50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3903538" y="2367940"/>
            <a:ext cx="2100332" cy="150513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28" name="Picture 4" descr="C:\Users\sam\Desktop\지자체안전점검표 캡쳐\20151215_160641_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1130" y="2206934"/>
            <a:ext cx="1836262" cy="1178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sam\Desktop\지자체안전점검표 캡쳐\20151215_160641_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28" y="3429000"/>
            <a:ext cx="1814669" cy="1164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6" name="꺾인 연결선 35"/>
          <p:cNvCxnSpPr>
            <a:stCxn id="28" idx="4"/>
            <a:endCxn id="1028" idx="0"/>
          </p:cNvCxnSpPr>
          <p:nvPr/>
        </p:nvCxnSpPr>
        <p:spPr>
          <a:xfrm rot="5400000" flipH="1">
            <a:off x="3052708" y="1673488"/>
            <a:ext cx="251460" cy="1318353"/>
          </a:xfrm>
          <a:prstGeom prst="bentConnector5">
            <a:avLst>
              <a:gd name="adj1" fmla="val -90909"/>
              <a:gd name="adj2" fmla="val 19514"/>
              <a:gd name="adj3" fmla="val 190909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꺾인 연결선 36"/>
          <p:cNvCxnSpPr>
            <a:stCxn id="29" idx="2"/>
            <a:endCxn id="1027" idx="3"/>
          </p:cNvCxnSpPr>
          <p:nvPr/>
        </p:nvCxnSpPr>
        <p:spPr>
          <a:xfrm rot="5400000">
            <a:off x="4333899" y="1519489"/>
            <a:ext cx="1782400" cy="3201403"/>
          </a:xfrm>
          <a:prstGeom prst="bentConnector2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363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sam\Desktop\지자체안전점검표 캡쳐\20151215_160641_1.jpg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000" y="900000"/>
            <a:ext cx="7632000" cy="41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0" y="5441285"/>
            <a:ext cx="7924800" cy="127374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228600" indent="-228600">
              <a:lnSpc>
                <a:spcPct val="150000"/>
              </a:lnSpc>
            </a:pPr>
            <a:r>
              <a:rPr lang="en-US" altLang="ko-KR" sz="1100" dirty="0">
                <a:solidFill>
                  <a:srgbClr val="131313"/>
                </a:solidFill>
              </a:rPr>
              <a:t> </a:t>
            </a:r>
            <a:r>
              <a:rPr lang="en-US" altLang="ko-KR" sz="1100" dirty="0" smtClean="0">
                <a:solidFill>
                  <a:srgbClr val="131313"/>
                </a:solidFill>
              </a:rPr>
              <a:t>(</a:t>
            </a:r>
            <a:r>
              <a:rPr lang="en-US" altLang="ko-KR" sz="1100" dirty="0">
                <a:solidFill>
                  <a:srgbClr val="131313"/>
                </a:solidFill>
              </a:rPr>
              <a:t>1) </a:t>
            </a:r>
            <a:r>
              <a:rPr lang="ko-KR" altLang="en-US" sz="1100" dirty="0" err="1">
                <a:solidFill>
                  <a:srgbClr val="131313"/>
                </a:solidFill>
              </a:rPr>
              <a:t>펼치기버튼</a:t>
            </a:r>
            <a:r>
              <a:rPr lang="ko-KR" altLang="en-US" sz="1100" dirty="0">
                <a:solidFill>
                  <a:srgbClr val="131313"/>
                </a:solidFill>
              </a:rPr>
              <a:t> 클릭 시 </a:t>
            </a:r>
            <a:r>
              <a:rPr lang="ko-KR" altLang="en-US" sz="1100" dirty="0" err="1">
                <a:solidFill>
                  <a:srgbClr val="131313"/>
                </a:solidFill>
              </a:rPr>
              <a:t>안전점검표</a:t>
            </a:r>
            <a:r>
              <a:rPr lang="ko-KR" altLang="en-US" sz="1100" dirty="0">
                <a:solidFill>
                  <a:srgbClr val="131313"/>
                </a:solidFill>
              </a:rPr>
              <a:t> 조사자 입력 화면이 화면에 출력되며</a:t>
            </a:r>
            <a:r>
              <a:rPr lang="en-US" altLang="ko-KR" sz="1100" dirty="0">
                <a:solidFill>
                  <a:srgbClr val="131313"/>
                </a:solidFill>
              </a:rPr>
              <a:t>, </a:t>
            </a:r>
            <a:r>
              <a:rPr lang="ko-KR" altLang="en-US" sz="1100" dirty="0">
                <a:solidFill>
                  <a:srgbClr val="131313"/>
                </a:solidFill>
              </a:rPr>
              <a:t>접기 버튼 </a:t>
            </a:r>
            <a:r>
              <a:rPr lang="ko-KR" altLang="en-US" sz="1100" dirty="0" err="1">
                <a:solidFill>
                  <a:srgbClr val="131313"/>
                </a:solidFill>
              </a:rPr>
              <a:t>클릭시</a:t>
            </a:r>
            <a:r>
              <a:rPr lang="ko-KR" altLang="en-US" sz="1100" dirty="0">
                <a:solidFill>
                  <a:srgbClr val="131313"/>
                </a:solidFill>
              </a:rPr>
              <a:t> </a:t>
            </a:r>
            <a:r>
              <a:rPr lang="ko-KR" altLang="en-US" sz="1100" dirty="0" err="1">
                <a:solidFill>
                  <a:srgbClr val="131313"/>
                </a:solidFill>
              </a:rPr>
              <a:t>안전점검표</a:t>
            </a:r>
            <a:r>
              <a:rPr lang="ko-KR" altLang="en-US" sz="1100" dirty="0">
                <a:solidFill>
                  <a:srgbClr val="131313"/>
                </a:solidFill>
              </a:rPr>
              <a:t> 화면이 출력됩니다</a:t>
            </a:r>
            <a:r>
              <a:rPr lang="en-US" altLang="ko-KR" sz="1100" dirty="0">
                <a:solidFill>
                  <a:srgbClr val="131313"/>
                </a:solidFill>
              </a:rPr>
              <a:t>.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ko-KR" sz="1100" dirty="0" smtClean="0">
                <a:solidFill>
                  <a:srgbClr val="131313"/>
                </a:solidFill>
              </a:rPr>
              <a:t> (2) </a:t>
            </a:r>
            <a:r>
              <a:rPr lang="ko-KR" altLang="en-US" sz="1100" dirty="0">
                <a:solidFill>
                  <a:srgbClr val="131313"/>
                </a:solidFill>
              </a:rPr>
              <a:t>추가</a:t>
            </a:r>
            <a:r>
              <a:rPr lang="en-US" altLang="ko-KR" sz="1100" dirty="0">
                <a:solidFill>
                  <a:srgbClr val="131313"/>
                </a:solidFill>
              </a:rPr>
              <a:t>/</a:t>
            </a:r>
            <a:r>
              <a:rPr lang="ko-KR" altLang="en-US" sz="1100" dirty="0">
                <a:solidFill>
                  <a:srgbClr val="131313"/>
                </a:solidFill>
              </a:rPr>
              <a:t>삭제</a:t>
            </a:r>
            <a:r>
              <a:rPr lang="en-US" altLang="ko-KR" sz="1100" dirty="0">
                <a:solidFill>
                  <a:srgbClr val="131313"/>
                </a:solidFill>
              </a:rPr>
              <a:t>/</a:t>
            </a:r>
            <a:r>
              <a:rPr lang="ko-KR" altLang="en-US" sz="1100" dirty="0">
                <a:solidFill>
                  <a:srgbClr val="131313"/>
                </a:solidFill>
              </a:rPr>
              <a:t>취소 버튼을  클릭하여</a:t>
            </a:r>
            <a:r>
              <a:rPr lang="en-US" altLang="ko-KR" sz="1100" dirty="0">
                <a:solidFill>
                  <a:srgbClr val="131313"/>
                </a:solidFill>
              </a:rPr>
              <a:t>, </a:t>
            </a:r>
            <a:r>
              <a:rPr lang="ko-KR" altLang="en-US" sz="1100" dirty="0" err="1">
                <a:solidFill>
                  <a:srgbClr val="131313"/>
                </a:solidFill>
              </a:rPr>
              <a:t>조사자를</a:t>
            </a:r>
            <a:r>
              <a:rPr lang="ko-KR" altLang="en-US" sz="1100" dirty="0">
                <a:solidFill>
                  <a:srgbClr val="131313"/>
                </a:solidFill>
              </a:rPr>
              <a:t> 추가 </a:t>
            </a:r>
            <a:r>
              <a:rPr lang="en-US" altLang="ko-KR" sz="1100" dirty="0">
                <a:solidFill>
                  <a:srgbClr val="131313"/>
                </a:solidFill>
              </a:rPr>
              <a:t>, </a:t>
            </a:r>
            <a:r>
              <a:rPr lang="ko-KR" altLang="en-US" sz="1100" dirty="0">
                <a:solidFill>
                  <a:srgbClr val="131313"/>
                </a:solidFill>
              </a:rPr>
              <a:t>삭제  또는 입력데이터를 취소할 수 있습니다</a:t>
            </a:r>
            <a:r>
              <a:rPr lang="en-US" altLang="ko-KR" sz="1100" dirty="0">
                <a:solidFill>
                  <a:srgbClr val="131313"/>
                </a:solidFill>
              </a:rPr>
              <a:t>.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ko-KR" sz="1100" dirty="0" smtClean="0">
                <a:solidFill>
                  <a:srgbClr val="131313"/>
                </a:solidFill>
              </a:rPr>
              <a:t> </a:t>
            </a:r>
            <a:r>
              <a:rPr lang="en-US" altLang="ko-KR" sz="1100" dirty="0">
                <a:solidFill>
                  <a:srgbClr val="131313"/>
                </a:solidFill>
              </a:rPr>
              <a:t>(3) </a:t>
            </a:r>
            <a:r>
              <a:rPr lang="ko-KR" altLang="en-US" sz="1100" dirty="0" smtClean="0">
                <a:solidFill>
                  <a:srgbClr val="131313"/>
                </a:solidFill>
              </a:rPr>
              <a:t>조사자 구분항목에서 내부조사자 선택 시 </a:t>
            </a:r>
            <a:r>
              <a:rPr lang="ko-KR" altLang="en-US" sz="1100" dirty="0" err="1" smtClean="0">
                <a:solidFill>
                  <a:srgbClr val="131313"/>
                </a:solidFill>
              </a:rPr>
              <a:t>조사자를</a:t>
            </a:r>
            <a:r>
              <a:rPr lang="ko-KR" altLang="en-US" sz="1100" dirty="0" smtClean="0">
                <a:solidFill>
                  <a:srgbClr val="131313"/>
                </a:solidFill>
              </a:rPr>
              <a:t> 선택 할 수 있는 팝업이 호출되며</a:t>
            </a:r>
            <a:r>
              <a:rPr lang="en-US" altLang="ko-KR" sz="1100" dirty="0" smtClean="0">
                <a:solidFill>
                  <a:srgbClr val="131313"/>
                </a:solidFill>
              </a:rPr>
              <a:t>, </a:t>
            </a:r>
            <a:r>
              <a:rPr lang="ko-KR" altLang="en-US" sz="1100" dirty="0" smtClean="0">
                <a:solidFill>
                  <a:srgbClr val="131313"/>
                </a:solidFill>
              </a:rPr>
              <a:t>외부조사자 선택 시 화면에 직접 입력이 가능합니다</a:t>
            </a:r>
            <a:r>
              <a:rPr lang="en-US" altLang="ko-KR" sz="1100" dirty="0" smtClean="0">
                <a:solidFill>
                  <a:srgbClr val="131313"/>
                </a:solidFill>
              </a:rPr>
              <a:t>. 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8007350" y="990605"/>
            <a:ext cx="1844372" cy="415891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rIns="36000" rtlCol="0" anchor="t" anchorCtr="0"/>
          <a:lstStyle/>
          <a:p>
            <a:pPr>
              <a:lnSpc>
                <a:spcPts val="1500"/>
              </a:lnSpc>
            </a:pPr>
            <a:endParaRPr lang="en-US" altLang="ko-KR" sz="1050" dirty="0" smtClean="0"/>
          </a:p>
          <a:p>
            <a:pPr>
              <a:lnSpc>
                <a:spcPts val="1500"/>
              </a:lnSpc>
              <a:buBlip>
                <a:blip r:embed="rId3"/>
              </a:buBlip>
            </a:pPr>
            <a:r>
              <a:rPr lang="ko-KR" altLang="en-US" sz="1050" dirty="0" smtClean="0"/>
              <a:t>동일 </a:t>
            </a:r>
            <a:r>
              <a:rPr lang="ko-KR" altLang="en-US" sz="1050" dirty="0" err="1" smtClean="0"/>
              <a:t>조사자는</a:t>
            </a:r>
            <a:r>
              <a:rPr lang="ko-KR" altLang="en-US" sz="1050" dirty="0" smtClean="0"/>
              <a:t> 중복해서 입력이 불가능합니다</a:t>
            </a:r>
            <a:r>
              <a:rPr lang="en-US" altLang="ko-KR" sz="1050" dirty="0" smtClean="0"/>
              <a:t>. </a:t>
            </a:r>
          </a:p>
          <a:p>
            <a:pPr>
              <a:lnSpc>
                <a:spcPts val="1500"/>
              </a:lnSpc>
              <a:buBlip>
                <a:blip r:embed="rId3"/>
              </a:buBlip>
            </a:pPr>
            <a:endParaRPr lang="en-US" altLang="ko-KR" sz="1050" dirty="0" smtClean="0"/>
          </a:p>
          <a:p>
            <a:pPr>
              <a:lnSpc>
                <a:spcPts val="1500"/>
              </a:lnSpc>
              <a:buBlip>
                <a:blip r:embed="rId3"/>
              </a:buBlip>
            </a:pPr>
            <a:r>
              <a:rPr lang="ko-KR" altLang="en-US" sz="1050" dirty="0"/>
              <a:t>제출 시 </a:t>
            </a:r>
            <a:r>
              <a:rPr lang="ko-KR" altLang="en-US" sz="1050" dirty="0" err="1"/>
              <a:t>조사자는</a:t>
            </a:r>
            <a:r>
              <a:rPr lang="ko-KR" altLang="en-US" sz="1050" dirty="0"/>
              <a:t> 반드시 </a:t>
            </a:r>
            <a:r>
              <a:rPr lang="ko-KR" altLang="en-US" sz="1050" dirty="0" err="1" smtClean="0"/>
              <a:t>한명</a:t>
            </a:r>
            <a:r>
              <a:rPr lang="ko-KR" altLang="en-US" sz="1050" dirty="0" smtClean="0"/>
              <a:t> 이상 </a:t>
            </a:r>
            <a:r>
              <a:rPr lang="ko-KR" altLang="en-US" sz="1050" dirty="0"/>
              <a:t>입력해야 합니다</a:t>
            </a:r>
            <a:r>
              <a:rPr lang="en-US" altLang="ko-KR" sz="1050" dirty="0" smtClean="0"/>
              <a:t>.</a:t>
            </a:r>
          </a:p>
          <a:p>
            <a:pPr>
              <a:lnSpc>
                <a:spcPts val="1500"/>
              </a:lnSpc>
              <a:buBlip>
                <a:blip r:embed="rId3"/>
              </a:buBlip>
            </a:pPr>
            <a:endParaRPr lang="en-US" altLang="ko-KR" sz="105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30200" y="476641"/>
            <a:ext cx="9245600" cy="288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tIns="0" bIns="0" rtlCol="0" anchor="t" anchorCtr="0"/>
          <a:lstStyle/>
          <a:p>
            <a:pPr>
              <a:lnSpc>
                <a:spcPct val="150000"/>
              </a:lnSpc>
              <a:buSzPct val="200000"/>
            </a:pPr>
            <a:r>
              <a:rPr lang="en-US" altLang="ko-KR" sz="1100" b="1" dirty="0" smtClean="0"/>
              <a:t>[</a:t>
            </a:r>
            <a:r>
              <a:rPr lang="ko-KR" altLang="en-US" sz="1100" b="1" dirty="0" smtClean="0"/>
              <a:t>메뉴 위치</a:t>
            </a:r>
            <a:r>
              <a:rPr lang="en-US" altLang="ko-KR" sz="1100" b="1" dirty="0" smtClean="0"/>
              <a:t>] | </a:t>
            </a:r>
            <a:r>
              <a:rPr lang="ko-KR" altLang="en-US" sz="1100" b="1" dirty="0" smtClean="0"/>
              <a:t>안전점검관리 ▶ </a:t>
            </a:r>
            <a:r>
              <a:rPr lang="ko-KR" altLang="en-US" sz="1100" b="1" dirty="0" err="1" smtClean="0"/>
              <a:t>안전점검표</a:t>
            </a:r>
            <a:r>
              <a:rPr lang="ko-KR" altLang="en-US" sz="1100" b="1" dirty="0" smtClean="0"/>
              <a:t> ▶ </a:t>
            </a:r>
            <a:r>
              <a:rPr lang="ko-KR" altLang="en-US" sz="1100" b="1" dirty="0" err="1" smtClean="0"/>
              <a:t>지자체</a:t>
            </a:r>
            <a:r>
              <a:rPr lang="ko-KR" altLang="en-US" sz="1100" b="1" dirty="0" smtClean="0"/>
              <a:t> </a:t>
            </a:r>
            <a:r>
              <a:rPr lang="ko-KR" altLang="en-US" sz="1100" b="1" dirty="0" err="1" smtClean="0"/>
              <a:t>안전점검표</a:t>
            </a:r>
            <a:r>
              <a:rPr lang="ko-KR" altLang="en-US" sz="1100" b="1" dirty="0" smtClean="0"/>
              <a:t> 관리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552" y="57150"/>
            <a:ext cx="8667751" cy="43200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 anchorCtr="0">
            <a:noAutofit/>
          </a:bodyPr>
          <a:lstStyle/>
          <a:p>
            <a:r>
              <a:rPr lang="en-US" altLang="ko-KR" b="1" dirty="0">
                <a:solidFill>
                  <a:srgbClr val="131313"/>
                </a:solidFill>
              </a:rPr>
              <a:t>3</a:t>
            </a:r>
            <a:r>
              <a:rPr lang="en-US" altLang="ko-KR" b="1" dirty="0" smtClean="0">
                <a:solidFill>
                  <a:srgbClr val="131313"/>
                </a:solidFill>
              </a:rPr>
              <a:t>.3 </a:t>
            </a:r>
            <a:r>
              <a:rPr lang="ko-KR" altLang="en-US" b="1" dirty="0" err="1" smtClean="0">
                <a:solidFill>
                  <a:srgbClr val="131313"/>
                </a:solidFill>
              </a:rPr>
              <a:t>지자체</a:t>
            </a:r>
            <a:r>
              <a:rPr lang="ko-KR" altLang="en-US" b="1" dirty="0" smtClean="0">
                <a:solidFill>
                  <a:srgbClr val="131313"/>
                </a:solidFill>
              </a:rPr>
              <a:t> </a:t>
            </a:r>
            <a:r>
              <a:rPr lang="ko-KR" altLang="en-US" b="1" dirty="0" err="1" smtClean="0">
                <a:solidFill>
                  <a:srgbClr val="131313"/>
                </a:solidFill>
              </a:rPr>
              <a:t>안전점검표</a:t>
            </a:r>
            <a:r>
              <a:rPr lang="ko-KR" altLang="en-US" b="1" dirty="0" smtClean="0">
                <a:solidFill>
                  <a:srgbClr val="131313"/>
                </a:solidFill>
              </a:rPr>
              <a:t> 관리</a:t>
            </a:r>
            <a:r>
              <a:rPr lang="en-US" altLang="ko-KR" b="1" dirty="0" smtClean="0">
                <a:solidFill>
                  <a:srgbClr val="131313"/>
                </a:solidFill>
              </a:rPr>
              <a:t>(</a:t>
            </a:r>
            <a:r>
              <a:rPr lang="ko-KR" altLang="en-US" b="1" dirty="0" smtClean="0">
                <a:solidFill>
                  <a:srgbClr val="131313"/>
                </a:solidFill>
              </a:rPr>
              <a:t>조사자 등록</a:t>
            </a:r>
            <a:r>
              <a:rPr lang="en-US" altLang="ko-KR" b="1" dirty="0" smtClean="0">
                <a:solidFill>
                  <a:srgbClr val="131313"/>
                </a:solidFill>
              </a:rPr>
              <a:t>)</a:t>
            </a:r>
            <a:endParaRPr lang="ko-KR" altLang="en-US" b="1" dirty="0">
              <a:solidFill>
                <a:srgbClr val="131313"/>
              </a:solidFill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6920872" y="2228667"/>
            <a:ext cx="868938" cy="150513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타원 22"/>
          <p:cNvSpPr/>
          <p:nvPr/>
        </p:nvSpPr>
        <p:spPr>
          <a:xfrm>
            <a:off x="6674333" y="2197244"/>
            <a:ext cx="228600" cy="228600"/>
          </a:xfrm>
          <a:prstGeom prst="ellipse">
            <a:avLst/>
          </a:prstGeom>
          <a:solidFill>
            <a:srgbClr val="FFFF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solidFill>
                  <a:schemeClr val="tx1"/>
                </a:solidFill>
                <a:ea typeface="굴림" pitchFamily="50" charset="-127"/>
              </a:rPr>
              <a:t>2</a:t>
            </a:r>
            <a:endParaRPr lang="ko-KR" altLang="en-US" sz="1400" b="1" dirty="0">
              <a:solidFill>
                <a:schemeClr val="tx1"/>
              </a:solidFill>
              <a:ea typeface="굴림" pitchFamily="50" charset="-127"/>
            </a:endParaRPr>
          </a:p>
        </p:txBody>
      </p:sp>
      <p:sp>
        <p:nvSpPr>
          <p:cNvPr id="19" name="타원 18"/>
          <p:cNvSpPr/>
          <p:nvPr/>
        </p:nvSpPr>
        <p:spPr>
          <a:xfrm>
            <a:off x="5097016" y="2204864"/>
            <a:ext cx="228600" cy="228600"/>
          </a:xfrm>
          <a:prstGeom prst="ellipse">
            <a:avLst/>
          </a:prstGeom>
          <a:solidFill>
            <a:srgbClr val="FFFF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solidFill>
                  <a:schemeClr val="tx1"/>
                </a:solidFill>
                <a:ea typeface="굴림" pitchFamily="50" charset="-127"/>
              </a:rPr>
              <a:t>1</a:t>
            </a:r>
            <a:endParaRPr lang="ko-KR" altLang="en-US" sz="1400" b="1" dirty="0">
              <a:solidFill>
                <a:schemeClr val="tx1"/>
              </a:solidFill>
              <a:ea typeface="굴림" pitchFamily="50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4744554" y="2234833"/>
            <a:ext cx="303931" cy="122942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타원 27"/>
          <p:cNvSpPr/>
          <p:nvPr/>
        </p:nvSpPr>
        <p:spPr>
          <a:xfrm>
            <a:off x="3771136" y="2523376"/>
            <a:ext cx="228600" cy="228600"/>
          </a:xfrm>
          <a:prstGeom prst="ellipse">
            <a:avLst/>
          </a:prstGeom>
          <a:solidFill>
            <a:srgbClr val="FFFF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solidFill>
                  <a:schemeClr val="tx1"/>
                </a:solidFill>
                <a:ea typeface="굴림" pitchFamily="50" charset="-127"/>
              </a:rPr>
              <a:t>3</a:t>
            </a:r>
            <a:endParaRPr lang="ko-KR" altLang="en-US" sz="1400" b="1" dirty="0">
              <a:solidFill>
                <a:schemeClr val="tx1"/>
              </a:solidFill>
              <a:ea typeface="굴림" pitchFamily="50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4029053" y="2570204"/>
            <a:ext cx="3760757" cy="136830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51" name="Picture 3" descr="C:\Users\sam\Desktop\지자체안전점검표 캡쳐\20151215_160641_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2720" y="3022378"/>
            <a:ext cx="2102276" cy="1252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8" name="꺾인 연결선 17"/>
          <p:cNvCxnSpPr>
            <a:stCxn id="28" idx="2"/>
            <a:endCxn id="2051" idx="0"/>
          </p:cNvCxnSpPr>
          <p:nvPr/>
        </p:nvCxnSpPr>
        <p:spPr>
          <a:xfrm rot="10800000" flipV="1">
            <a:off x="3483858" y="2637676"/>
            <a:ext cx="287278" cy="384702"/>
          </a:xfrm>
          <a:prstGeom prst="bentConnector2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2" descr="C:\Users\kimyh5173\Desktop\20180416_지자체 안전점검표 관리_버튼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17862" y="1391756"/>
            <a:ext cx="1896000" cy="144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17340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sam\Desktop\제목 없음.jpg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000" y="900000"/>
            <a:ext cx="7632000" cy="41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0" y="5441285"/>
            <a:ext cx="7924800" cy="127374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228600" indent="-228600">
              <a:lnSpc>
                <a:spcPct val="150000"/>
              </a:lnSpc>
            </a:pPr>
            <a:r>
              <a:rPr lang="en-US" altLang="ko-KR" sz="1100" dirty="0">
                <a:solidFill>
                  <a:srgbClr val="131313"/>
                </a:solidFill>
              </a:rPr>
              <a:t> </a:t>
            </a:r>
            <a:r>
              <a:rPr lang="en-US" altLang="ko-KR" sz="1100" dirty="0" smtClean="0">
                <a:solidFill>
                  <a:srgbClr val="131313"/>
                </a:solidFill>
              </a:rPr>
              <a:t>(</a:t>
            </a:r>
            <a:r>
              <a:rPr lang="en-US" altLang="ko-KR" sz="1100" dirty="0">
                <a:solidFill>
                  <a:srgbClr val="131313"/>
                </a:solidFill>
              </a:rPr>
              <a:t>1</a:t>
            </a:r>
            <a:r>
              <a:rPr lang="en-US" altLang="ko-KR" sz="1100" dirty="0" smtClean="0">
                <a:solidFill>
                  <a:srgbClr val="131313"/>
                </a:solidFill>
              </a:rPr>
              <a:t>) </a:t>
            </a:r>
            <a:r>
              <a:rPr lang="ko-KR" altLang="en-US" sz="1100" dirty="0" smtClean="0">
                <a:solidFill>
                  <a:srgbClr val="131313"/>
                </a:solidFill>
              </a:rPr>
              <a:t>제출상태가 </a:t>
            </a:r>
            <a:r>
              <a:rPr lang="ko-KR" altLang="en-US" sz="1100" dirty="0" err="1" smtClean="0">
                <a:solidFill>
                  <a:srgbClr val="131313"/>
                </a:solidFill>
              </a:rPr>
              <a:t>미제출</a:t>
            </a:r>
            <a:r>
              <a:rPr lang="ko-KR" altLang="en-US" sz="1100" dirty="0">
                <a:solidFill>
                  <a:srgbClr val="131313"/>
                </a:solidFill>
              </a:rPr>
              <a:t> </a:t>
            </a:r>
            <a:r>
              <a:rPr lang="ko-KR" altLang="en-US" sz="1100" dirty="0" smtClean="0">
                <a:solidFill>
                  <a:srgbClr val="131313"/>
                </a:solidFill>
              </a:rPr>
              <a:t>또는 반려 일 경우</a:t>
            </a:r>
            <a:r>
              <a:rPr lang="en-US" altLang="ko-KR" sz="1100" dirty="0" smtClean="0">
                <a:solidFill>
                  <a:srgbClr val="131313"/>
                </a:solidFill>
              </a:rPr>
              <a:t>, </a:t>
            </a:r>
            <a:r>
              <a:rPr lang="ko-KR" altLang="en-US" sz="1100" dirty="0" smtClean="0">
                <a:solidFill>
                  <a:srgbClr val="131313"/>
                </a:solidFill>
              </a:rPr>
              <a:t>제출 버튼이  활성화 됩니다</a:t>
            </a:r>
            <a:r>
              <a:rPr lang="en-US" altLang="ko-KR" sz="1100" dirty="0" smtClean="0">
                <a:solidFill>
                  <a:srgbClr val="131313"/>
                </a:solidFill>
              </a:rPr>
              <a:t>.</a:t>
            </a:r>
            <a:endParaRPr lang="en-US" altLang="ko-KR" sz="1100" spc="-150" dirty="0" smtClean="0">
              <a:solidFill>
                <a:srgbClr val="131313"/>
              </a:solidFill>
            </a:endParaRPr>
          </a:p>
          <a:p>
            <a:pPr marL="228600" indent="-228600">
              <a:lnSpc>
                <a:spcPct val="150000"/>
              </a:lnSpc>
            </a:pPr>
            <a:r>
              <a:rPr lang="en-US" altLang="ko-KR" sz="1100" dirty="0" smtClean="0">
                <a:solidFill>
                  <a:srgbClr val="131313"/>
                </a:solidFill>
              </a:rPr>
              <a:t> (2) </a:t>
            </a:r>
            <a:r>
              <a:rPr lang="ko-KR" altLang="en-US" sz="1100" dirty="0" smtClean="0">
                <a:solidFill>
                  <a:srgbClr val="131313"/>
                </a:solidFill>
              </a:rPr>
              <a:t>제출 버튼 클릭 시 안내메시지가 출력되며</a:t>
            </a:r>
            <a:r>
              <a:rPr lang="en-US" altLang="ko-KR" sz="1100" dirty="0" smtClean="0">
                <a:solidFill>
                  <a:srgbClr val="131313"/>
                </a:solidFill>
              </a:rPr>
              <a:t>, </a:t>
            </a:r>
            <a:r>
              <a:rPr lang="ko-KR" altLang="en-US" sz="1100" dirty="0" smtClean="0">
                <a:solidFill>
                  <a:srgbClr val="131313"/>
                </a:solidFill>
              </a:rPr>
              <a:t>제출된 데이터는 수정 및 </a:t>
            </a:r>
            <a:r>
              <a:rPr lang="ko-KR" altLang="en-US" sz="1100" dirty="0" err="1" smtClean="0">
                <a:solidFill>
                  <a:srgbClr val="131313"/>
                </a:solidFill>
              </a:rPr>
              <a:t>재제출이</a:t>
            </a:r>
            <a:r>
              <a:rPr lang="ko-KR" altLang="en-US" sz="1100" dirty="0" smtClean="0">
                <a:solidFill>
                  <a:srgbClr val="131313"/>
                </a:solidFill>
              </a:rPr>
              <a:t> 불가능합니다</a:t>
            </a:r>
            <a:r>
              <a:rPr lang="en-US" altLang="ko-KR" sz="1100" dirty="0" smtClean="0">
                <a:solidFill>
                  <a:srgbClr val="131313"/>
                </a:solidFill>
              </a:rPr>
              <a:t>. </a:t>
            </a:r>
            <a:endParaRPr lang="en-US" altLang="ko-KR" sz="1100" spc="-150" dirty="0" smtClean="0">
              <a:solidFill>
                <a:srgbClr val="131313"/>
              </a:solidFill>
            </a:endParaRPr>
          </a:p>
          <a:p>
            <a:pPr marL="228600" indent="-228600">
              <a:lnSpc>
                <a:spcPct val="150000"/>
              </a:lnSpc>
            </a:pPr>
            <a:r>
              <a:rPr lang="en-US" altLang="ko-KR" sz="1100" dirty="0" smtClean="0">
                <a:solidFill>
                  <a:srgbClr val="131313"/>
                </a:solidFill>
              </a:rPr>
              <a:t> (3) </a:t>
            </a:r>
            <a:r>
              <a:rPr lang="ko-KR" altLang="en-US" sz="1100" dirty="0" smtClean="0">
                <a:solidFill>
                  <a:srgbClr val="131313"/>
                </a:solidFill>
              </a:rPr>
              <a:t>제출이력 버튼 클릭 시 제출 이력</a:t>
            </a:r>
            <a:r>
              <a:rPr lang="en-US" altLang="ko-KR" sz="1100" dirty="0" smtClean="0">
                <a:solidFill>
                  <a:srgbClr val="131313"/>
                </a:solidFill>
              </a:rPr>
              <a:t>(</a:t>
            </a:r>
            <a:r>
              <a:rPr lang="ko-KR" altLang="en-US" sz="1100" dirty="0" smtClean="0">
                <a:solidFill>
                  <a:srgbClr val="131313"/>
                </a:solidFill>
              </a:rPr>
              <a:t>제출</a:t>
            </a:r>
            <a:r>
              <a:rPr lang="en-US" altLang="ko-KR" sz="1100" dirty="0" smtClean="0">
                <a:solidFill>
                  <a:srgbClr val="131313"/>
                </a:solidFill>
              </a:rPr>
              <a:t>/</a:t>
            </a:r>
            <a:r>
              <a:rPr lang="ko-KR" altLang="en-US" sz="1100" dirty="0" smtClean="0">
                <a:solidFill>
                  <a:srgbClr val="131313"/>
                </a:solidFill>
              </a:rPr>
              <a:t>반려</a:t>
            </a:r>
            <a:r>
              <a:rPr lang="en-US" altLang="ko-KR" sz="1100" dirty="0" smtClean="0">
                <a:solidFill>
                  <a:srgbClr val="131313"/>
                </a:solidFill>
              </a:rPr>
              <a:t>/</a:t>
            </a:r>
            <a:r>
              <a:rPr lang="ko-KR" altLang="en-US" sz="1100" dirty="0" smtClean="0">
                <a:solidFill>
                  <a:srgbClr val="131313"/>
                </a:solidFill>
              </a:rPr>
              <a:t>승인</a:t>
            </a:r>
            <a:r>
              <a:rPr lang="en-US" altLang="ko-KR" sz="1100" dirty="0" smtClean="0">
                <a:solidFill>
                  <a:srgbClr val="131313"/>
                </a:solidFill>
              </a:rPr>
              <a:t>/</a:t>
            </a:r>
            <a:r>
              <a:rPr lang="ko-KR" altLang="en-US" sz="1100" dirty="0" smtClean="0">
                <a:solidFill>
                  <a:srgbClr val="131313"/>
                </a:solidFill>
              </a:rPr>
              <a:t>반려처리사유</a:t>
            </a:r>
            <a:r>
              <a:rPr lang="en-US" altLang="ko-KR" sz="1100" dirty="0" smtClean="0">
                <a:solidFill>
                  <a:srgbClr val="131313"/>
                </a:solidFill>
              </a:rPr>
              <a:t>)</a:t>
            </a:r>
            <a:r>
              <a:rPr lang="ko-KR" altLang="en-US" sz="1100" dirty="0" smtClean="0">
                <a:solidFill>
                  <a:srgbClr val="131313"/>
                </a:solidFill>
              </a:rPr>
              <a:t>이 조회됩니다</a:t>
            </a:r>
            <a:r>
              <a:rPr lang="en-US" altLang="ko-KR" sz="1100" dirty="0" smtClean="0">
                <a:solidFill>
                  <a:srgbClr val="131313"/>
                </a:solidFill>
              </a:rPr>
              <a:t>. 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8007350" y="990605"/>
            <a:ext cx="1844372" cy="415891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rIns="36000" rtlCol="0" anchor="t" anchorCtr="0"/>
          <a:lstStyle/>
          <a:p>
            <a:pPr>
              <a:lnSpc>
                <a:spcPts val="1500"/>
              </a:lnSpc>
            </a:pPr>
            <a:endParaRPr lang="en-US" altLang="ko-KR" sz="1050" dirty="0" smtClean="0"/>
          </a:p>
          <a:p>
            <a:pPr>
              <a:lnSpc>
                <a:spcPts val="1500"/>
              </a:lnSpc>
              <a:buBlip>
                <a:blip r:embed="rId3"/>
              </a:buBlip>
            </a:pPr>
            <a:r>
              <a:rPr lang="ko-KR" altLang="en-US" sz="1050" dirty="0" smtClean="0"/>
              <a:t>제출시에는 유효성 검사를 통하여</a:t>
            </a:r>
            <a:r>
              <a:rPr lang="en-US" altLang="ko-KR" sz="1050" dirty="0" smtClean="0"/>
              <a:t>, </a:t>
            </a:r>
            <a:r>
              <a:rPr lang="ko-KR" altLang="en-US" sz="1050" dirty="0" smtClean="0"/>
              <a:t>데이터가 입력되지 않은 경우</a:t>
            </a:r>
            <a:r>
              <a:rPr lang="en-US" altLang="ko-KR" sz="1050" dirty="0" smtClean="0"/>
              <a:t>, </a:t>
            </a:r>
            <a:r>
              <a:rPr lang="ko-KR" altLang="en-US" sz="1050" dirty="0" smtClean="0"/>
              <a:t>해당 메시지를 화면에 출력합니다</a:t>
            </a:r>
            <a:r>
              <a:rPr lang="en-US" altLang="ko-KR" sz="1050" dirty="0" smtClean="0"/>
              <a:t>. </a:t>
            </a:r>
          </a:p>
          <a:p>
            <a:pPr>
              <a:lnSpc>
                <a:spcPts val="1500"/>
              </a:lnSpc>
              <a:buBlip>
                <a:blip r:embed="rId3"/>
              </a:buBlip>
            </a:pPr>
            <a:endParaRPr lang="en-US" altLang="ko-KR" sz="1050" dirty="0"/>
          </a:p>
          <a:p>
            <a:pPr>
              <a:lnSpc>
                <a:spcPts val="1500"/>
              </a:lnSpc>
              <a:buBlip>
                <a:blip r:embed="rId3"/>
              </a:buBlip>
            </a:pPr>
            <a:r>
              <a:rPr lang="ko-KR" altLang="en-US" sz="1050" dirty="0" smtClean="0"/>
              <a:t>제출된 데이터는 복지부가 확인을 통하여</a:t>
            </a:r>
            <a:r>
              <a:rPr lang="en-US" altLang="ko-KR" sz="1050" dirty="0" smtClean="0"/>
              <a:t>, </a:t>
            </a:r>
            <a:r>
              <a:rPr lang="ko-KR" altLang="en-US" sz="1050" dirty="0" smtClean="0"/>
              <a:t>반려 할 수 있으며</a:t>
            </a:r>
            <a:r>
              <a:rPr lang="en-US" altLang="ko-KR" sz="1050" dirty="0"/>
              <a:t> </a:t>
            </a:r>
            <a:r>
              <a:rPr lang="ko-KR" altLang="en-US" sz="1050" dirty="0" smtClean="0"/>
              <a:t>반려된 데이터는 수정 및 다시 제출이 가능합니다</a:t>
            </a:r>
            <a:r>
              <a:rPr lang="en-US" altLang="ko-KR" sz="1050" dirty="0" smtClean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0200" y="476641"/>
            <a:ext cx="9245600" cy="288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tIns="0" bIns="0" rtlCol="0" anchor="t" anchorCtr="0"/>
          <a:lstStyle/>
          <a:p>
            <a:pPr>
              <a:lnSpc>
                <a:spcPct val="150000"/>
              </a:lnSpc>
              <a:buSzPct val="200000"/>
            </a:pPr>
            <a:r>
              <a:rPr lang="en-US" altLang="ko-KR" sz="1100" b="1" dirty="0" smtClean="0"/>
              <a:t>[</a:t>
            </a:r>
            <a:r>
              <a:rPr lang="ko-KR" altLang="en-US" sz="1100" b="1" dirty="0" smtClean="0"/>
              <a:t>메뉴 위치</a:t>
            </a:r>
            <a:r>
              <a:rPr lang="en-US" altLang="ko-KR" sz="1100" b="1" dirty="0" smtClean="0"/>
              <a:t>] | </a:t>
            </a:r>
            <a:r>
              <a:rPr lang="ko-KR" altLang="en-US" sz="1100" b="1" dirty="0" smtClean="0"/>
              <a:t>안전점검관리 ▶ </a:t>
            </a:r>
            <a:r>
              <a:rPr lang="ko-KR" altLang="en-US" sz="1100" b="1" dirty="0" err="1" smtClean="0"/>
              <a:t>안전점검표</a:t>
            </a:r>
            <a:r>
              <a:rPr lang="ko-KR" altLang="en-US" sz="1100" b="1" dirty="0" smtClean="0"/>
              <a:t> ▶ </a:t>
            </a:r>
            <a:r>
              <a:rPr lang="ko-KR" altLang="en-US" sz="1100" b="1" dirty="0" err="1" smtClean="0"/>
              <a:t>지자체</a:t>
            </a:r>
            <a:r>
              <a:rPr lang="ko-KR" altLang="en-US" sz="1100" b="1" dirty="0" smtClean="0"/>
              <a:t> </a:t>
            </a:r>
            <a:r>
              <a:rPr lang="ko-KR" altLang="en-US" sz="1100" b="1" dirty="0" err="1" smtClean="0"/>
              <a:t>안전점검표</a:t>
            </a:r>
            <a:r>
              <a:rPr lang="ko-KR" altLang="en-US" sz="1100" b="1" dirty="0" smtClean="0"/>
              <a:t> 관리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552" y="57150"/>
            <a:ext cx="8667751" cy="43200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 anchorCtr="0">
            <a:noAutofit/>
          </a:bodyPr>
          <a:lstStyle/>
          <a:p>
            <a:r>
              <a:rPr lang="en-US" altLang="ko-KR" b="1" dirty="0" smtClean="0">
                <a:solidFill>
                  <a:srgbClr val="131313"/>
                </a:solidFill>
              </a:rPr>
              <a:t>3.4 </a:t>
            </a:r>
            <a:r>
              <a:rPr lang="ko-KR" altLang="en-US" b="1" dirty="0" err="1" smtClean="0">
                <a:solidFill>
                  <a:srgbClr val="131313"/>
                </a:solidFill>
              </a:rPr>
              <a:t>지자체</a:t>
            </a:r>
            <a:r>
              <a:rPr lang="ko-KR" altLang="en-US" b="1" dirty="0" smtClean="0">
                <a:solidFill>
                  <a:srgbClr val="131313"/>
                </a:solidFill>
              </a:rPr>
              <a:t> </a:t>
            </a:r>
            <a:r>
              <a:rPr lang="ko-KR" altLang="en-US" b="1" dirty="0" err="1" smtClean="0">
                <a:solidFill>
                  <a:srgbClr val="131313"/>
                </a:solidFill>
              </a:rPr>
              <a:t>안전점검표</a:t>
            </a:r>
            <a:r>
              <a:rPr lang="ko-KR" altLang="en-US" b="1" dirty="0" smtClean="0">
                <a:solidFill>
                  <a:srgbClr val="131313"/>
                </a:solidFill>
              </a:rPr>
              <a:t> 관리</a:t>
            </a:r>
            <a:r>
              <a:rPr lang="en-US" altLang="ko-KR" b="1" dirty="0" smtClean="0">
                <a:solidFill>
                  <a:srgbClr val="131313"/>
                </a:solidFill>
              </a:rPr>
              <a:t>(</a:t>
            </a:r>
            <a:r>
              <a:rPr lang="ko-KR" altLang="en-US" b="1" dirty="0" smtClean="0">
                <a:solidFill>
                  <a:srgbClr val="131313"/>
                </a:solidFill>
              </a:rPr>
              <a:t>제</a:t>
            </a:r>
            <a:r>
              <a:rPr lang="ko-KR" altLang="en-US" b="1" dirty="0">
                <a:solidFill>
                  <a:srgbClr val="131313"/>
                </a:solidFill>
              </a:rPr>
              <a:t>출</a:t>
            </a:r>
            <a:r>
              <a:rPr lang="en-US" altLang="ko-KR" b="1" dirty="0" smtClean="0">
                <a:solidFill>
                  <a:srgbClr val="131313"/>
                </a:solidFill>
              </a:rPr>
              <a:t>)</a:t>
            </a:r>
            <a:endParaRPr lang="ko-KR" altLang="en-US" b="1" dirty="0">
              <a:solidFill>
                <a:srgbClr val="131313"/>
              </a:solidFill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816721" y="1700808"/>
            <a:ext cx="334324" cy="2088232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3103652" y="1701691"/>
            <a:ext cx="312979" cy="2087349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6" name="Picture 3" descr="C:\Users\sam\Desktop\메뉴얼캡쳐\팝업\제출이력조회팝업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8865" y="3212976"/>
            <a:ext cx="1626644" cy="911821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타원 19"/>
          <p:cNvSpPr/>
          <p:nvPr/>
        </p:nvSpPr>
        <p:spPr>
          <a:xfrm>
            <a:off x="2931209" y="1586508"/>
            <a:ext cx="228600" cy="228600"/>
          </a:xfrm>
          <a:prstGeom prst="ellipse">
            <a:avLst/>
          </a:prstGeom>
          <a:solidFill>
            <a:srgbClr val="FFFF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solidFill>
                  <a:schemeClr val="tx1"/>
                </a:solidFill>
                <a:ea typeface="굴림" pitchFamily="50" charset="-127"/>
              </a:rPr>
              <a:t>3</a:t>
            </a:r>
            <a:endParaRPr lang="ko-KR" altLang="en-US" sz="1400" b="1" dirty="0">
              <a:solidFill>
                <a:schemeClr val="tx1"/>
              </a:solidFill>
              <a:ea typeface="굴림" pitchFamily="50" charset="-127"/>
            </a:endParaRPr>
          </a:p>
        </p:txBody>
      </p:sp>
      <p:cxnSp>
        <p:nvCxnSpPr>
          <p:cNvPr id="21" name="꺾인 연결선 20"/>
          <p:cNvCxnSpPr>
            <a:stCxn id="15" idx="1"/>
            <a:endCxn id="16" idx="0"/>
          </p:cNvCxnSpPr>
          <p:nvPr/>
        </p:nvCxnSpPr>
        <p:spPr>
          <a:xfrm rot="10800000" flipV="1">
            <a:off x="2232188" y="2745366"/>
            <a:ext cx="871465" cy="467610"/>
          </a:xfrm>
          <a:prstGeom prst="bentConnector2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타원 18"/>
          <p:cNvSpPr/>
          <p:nvPr/>
        </p:nvSpPr>
        <p:spPr>
          <a:xfrm>
            <a:off x="1036745" y="1593598"/>
            <a:ext cx="228600" cy="228600"/>
          </a:xfrm>
          <a:prstGeom prst="ellipse">
            <a:avLst/>
          </a:prstGeom>
          <a:solidFill>
            <a:srgbClr val="FFFF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solidFill>
                  <a:schemeClr val="tx1"/>
                </a:solidFill>
                <a:ea typeface="굴림" pitchFamily="50" charset="-127"/>
              </a:rPr>
              <a:t>1</a:t>
            </a:r>
            <a:endParaRPr lang="ko-KR" altLang="en-US" sz="1400" b="1" dirty="0">
              <a:solidFill>
                <a:schemeClr val="tx1"/>
              </a:solidFill>
              <a:ea typeface="굴림" pitchFamily="50" charset="-127"/>
            </a:endParaRPr>
          </a:p>
        </p:txBody>
      </p:sp>
      <p:pic>
        <p:nvPicPr>
          <p:cNvPr id="2050" name="Picture 2" descr="C:\Users\kimyh5173\Desktop\20180416_지자체 안전점검표 관리_버튼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28372" y="1381246"/>
            <a:ext cx="1896000" cy="144000"/>
          </a:xfrm>
          <a:prstGeom prst="rect">
            <a:avLst/>
          </a:prstGeom>
          <a:noFill/>
        </p:spPr>
      </p:pic>
      <p:sp>
        <p:nvSpPr>
          <p:cNvPr id="22" name="직사각형 21"/>
          <p:cNvSpPr/>
          <p:nvPr/>
        </p:nvSpPr>
        <p:spPr>
          <a:xfrm>
            <a:off x="6891200" y="1361666"/>
            <a:ext cx="304558" cy="136830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타원 23"/>
          <p:cNvSpPr/>
          <p:nvPr/>
        </p:nvSpPr>
        <p:spPr>
          <a:xfrm>
            <a:off x="6780340" y="1163382"/>
            <a:ext cx="228600" cy="228600"/>
          </a:xfrm>
          <a:prstGeom prst="ellipse">
            <a:avLst/>
          </a:prstGeom>
          <a:solidFill>
            <a:srgbClr val="FFFF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solidFill>
                  <a:schemeClr val="tx1"/>
                </a:solidFill>
                <a:ea typeface="굴림" pitchFamily="50" charset="-127"/>
              </a:rPr>
              <a:t>2</a:t>
            </a:r>
            <a:endParaRPr lang="ko-KR" altLang="en-US" sz="1400" b="1" dirty="0">
              <a:solidFill>
                <a:schemeClr val="tx1"/>
              </a:solidFill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41228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C:\Users\kimyh5173\Desktop\20180416_지자체 안전점검표 관리.png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500" y="851584"/>
            <a:ext cx="7642800" cy="4233600"/>
          </a:xfrm>
          <a:prstGeom prst="rect">
            <a:avLst/>
          </a:prstGeom>
          <a:noFill/>
        </p:spPr>
      </p:pic>
      <p:sp>
        <p:nvSpPr>
          <p:cNvPr id="3" name="직사각형 2"/>
          <p:cNvSpPr/>
          <p:nvPr/>
        </p:nvSpPr>
        <p:spPr>
          <a:xfrm>
            <a:off x="75396" y="5441285"/>
            <a:ext cx="7924800" cy="127374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228600" indent="-228600">
              <a:lnSpc>
                <a:spcPct val="150000"/>
              </a:lnSpc>
            </a:pPr>
            <a:r>
              <a:rPr lang="en-US" altLang="ko-KR" sz="1100" dirty="0" smtClean="0">
                <a:solidFill>
                  <a:srgbClr val="131313"/>
                </a:solidFill>
              </a:rPr>
              <a:t> (1) </a:t>
            </a:r>
            <a:r>
              <a:rPr lang="ko-KR" altLang="en-US" sz="1100" dirty="0">
                <a:solidFill>
                  <a:srgbClr val="131313"/>
                </a:solidFill>
              </a:rPr>
              <a:t>반려처리 버튼을 클릭하여 반려처리를 할 수 있으며 반려 처리사유가 등록됩니다</a:t>
            </a:r>
            <a:r>
              <a:rPr lang="en-US" altLang="ko-KR" sz="1100" dirty="0" smtClean="0">
                <a:solidFill>
                  <a:srgbClr val="131313"/>
                </a:solidFill>
              </a:rPr>
              <a:t>.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ko-KR" sz="1100" dirty="0" smtClean="0">
                <a:solidFill>
                  <a:srgbClr val="131313"/>
                </a:solidFill>
              </a:rPr>
              <a:t>     - </a:t>
            </a:r>
            <a:r>
              <a:rPr lang="ko-KR" altLang="en-US" sz="1100" dirty="0" smtClean="0">
                <a:solidFill>
                  <a:srgbClr val="131313"/>
                </a:solidFill>
              </a:rPr>
              <a:t>반려처리는 시도담당자 권한에서만 사용이 가능합니다</a:t>
            </a:r>
            <a:r>
              <a:rPr lang="en-US" altLang="ko-KR" sz="1100" dirty="0" smtClean="0">
                <a:solidFill>
                  <a:srgbClr val="131313"/>
                </a:solidFill>
              </a:rPr>
              <a:t>.</a:t>
            </a:r>
            <a:endParaRPr lang="en-US" altLang="ko-KR" sz="1100" dirty="0">
              <a:solidFill>
                <a:srgbClr val="131313"/>
              </a:solidFill>
            </a:endParaRPr>
          </a:p>
          <a:p>
            <a:pPr marL="228600" indent="-228600">
              <a:lnSpc>
                <a:spcPct val="150000"/>
              </a:lnSpc>
            </a:pPr>
            <a:r>
              <a:rPr lang="en-US" altLang="ko-KR" sz="1100" dirty="0" smtClean="0">
                <a:solidFill>
                  <a:srgbClr val="131313"/>
                </a:solidFill>
              </a:rPr>
              <a:t> </a:t>
            </a:r>
            <a:r>
              <a:rPr lang="en-US" altLang="ko-KR" sz="1100" dirty="0">
                <a:solidFill>
                  <a:srgbClr val="131313"/>
                </a:solidFill>
              </a:rPr>
              <a:t>(</a:t>
            </a:r>
            <a:r>
              <a:rPr lang="en-US" altLang="ko-KR" sz="1100" dirty="0" smtClean="0">
                <a:solidFill>
                  <a:srgbClr val="131313"/>
                </a:solidFill>
              </a:rPr>
              <a:t>2) </a:t>
            </a:r>
            <a:r>
              <a:rPr lang="ko-KR" altLang="en-US" sz="1100" dirty="0"/>
              <a:t>제출이력 버튼을 클릭 </a:t>
            </a:r>
            <a:r>
              <a:rPr lang="ko-KR" altLang="en-US" sz="1100" dirty="0" smtClean="0"/>
              <a:t>시</a:t>
            </a:r>
            <a:r>
              <a:rPr lang="en-US" altLang="ko-KR" sz="1100" dirty="0" smtClean="0"/>
              <a:t> </a:t>
            </a:r>
            <a:r>
              <a:rPr lang="ko-KR" altLang="en-US" sz="1100" dirty="0"/>
              <a:t>제출이력이 </a:t>
            </a:r>
            <a:r>
              <a:rPr lang="ko-KR" altLang="en-US" sz="1100" dirty="0" smtClean="0"/>
              <a:t>조회됩니다</a:t>
            </a:r>
            <a:r>
              <a:rPr lang="en-US" altLang="ko-KR" sz="1100" dirty="0" smtClean="0"/>
              <a:t>.</a:t>
            </a:r>
            <a:endParaRPr lang="en-US" altLang="ko-KR" sz="1100" spc="-150" dirty="0" smtClean="0">
              <a:solidFill>
                <a:srgbClr val="131313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8007350" y="990605"/>
            <a:ext cx="1844372" cy="415891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rIns="36000" rtlCol="0" anchor="t" anchorCtr="0"/>
          <a:lstStyle/>
          <a:p>
            <a:pPr>
              <a:lnSpc>
                <a:spcPts val="1500"/>
              </a:lnSpc>
            </a:pPr>
            <a:endParaRPr lang="en-US" altLang="ko-KR" sz="1050" dirty="0" smtClean="0"/>
          </a:p>
          <a:p>
            <a:pPr>
              <a:lnSpc>
                <a:spcPts val="1500"/>
              </a:lnSpc>
              <a:buBlip>
                <a:blip r:embed="rId3"/>
              </a:buBlip>
            </a:pPr>
            <a:r>
              <a:rPr lang="ko-KR" altLang="en-US" sz="1050" dirty="0" smtClean="0"/>
              <a:t> 반려처리 시 반려 처리 </a:t>
            </a:r>
            <a:endParaRPr lang="en-US" altLang="ko-KR" sz="1050" dirty="0" smtClean="0"/>
          </a:p>
          <a:p>
            <a:pPr>
              <a:lnSpc>
                <a:spcPts val="1500"/>
              </a:lnSpc>
            </a:pPr>
            <a:r>
              <a:rPr lang="en-US" altLang="ko-KR" sz="1050" dirty="0" smtClean="0"/>
              <a:t>   </a:t>
            </a:r>
            <a:r>
              <a:rPr lang="ko-KR" altLang="en-US" sz="1050" dirty="0" smtClean="0"/>
              <a:t>사유는 반드시 입력합니다</a:t>
            </a:r>
            <a:r>
              <a:rPr lang="en-US" altLang="ko-KR" sz="1050" dirty="0" smtClean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0200" y="476641"/>
            <a:ext cx="9245600" cy="288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tIns="0" bIns="0" rtlCol="0" anchor="t" anchorCtr="0"/>
          <a:lstStyle/>
          <a:p>
            <a:pPr>
              <a:lnSpc>
                <a:spcPct val="150000"/>
              </a:lnSpc>
              <a:buSzPct val="200000"/>
            </a:pPr>
            <a:r>
              <a:rPr lang="en-US" altLang="ko-KR" sz="1100" b="1" dirty="0" smtClean="0"/>
              <a:t>[</a:t>
            </a:r>
            <a:r>
              <a:rPr lang="ko-KR" altLang="en-US" sz="1100" b="1" dirty="0" smtClean="0"/>
              <a:t>메뉴 위치</a:t>
            </a:r>
            <a:r>
              <a:rPr lang="en-US" altLang="ko-KR" sz="1100" b="1" dirty="0" smtClean="0"/>
              <a:t>] | </a:t>
            </a:r>
            <a:r>
              <a:rPr lang="ko-KR" altLang="en-US" sz="1100" b="1" dirty="0" smtClean="0"/>
              <a:t>안전점검관리 ▶ </a:t>
            </a:r>
            <a:r>
              <a:rPr lang="ko-KR" altLang="en-US" sz="1100" b="1" dirty="0" err="1" smtClean="0"/>
              <a:t>안전점검표</a:t>
            </a:r>
            <a:r>
              <a:rPr lang="ko-KR" altLang="en-US" sz="1100" b="1" dirty="0" smtClean="0"/>
              <a:t> ▶ </a:t>
            </a:r>
            <a:r>
              <a:rPr lang="ko-KR" altLang="en-US" sz="1100" b="1" dirty="0" err="1" smtClean="0"/>
              <a:t>지자체</a:t>
            </a:r>
            <a:r>
              <a:rPr lang="ko-KR" altLang="en-US" sz="1100" b="1" dirty="0" smtClean="0"/>
              <a:t> </a:t>
            </a:r>
            <a:r>
              <a:rPr lang="ko-KR" altLang="en-US" sz="1100" b="1" dirty="0" err="1" smtClean="0"/>
              <a:t>안전점검표</a:t>
            </a:r>
            <a:r>
              <a:rPr lang="ko-KR" altLang="en-US" sz="1100" b="1" dirty="0" smtClean="0"/>
              <a:t> 관리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552" y="57150"/>
            <a:ext cx="8667751" cy="43200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 anchorCtr="0">
            <a:noAutofit/>
          </a:bodyPr>
          <a:lstStyle/>
          <a:p>
            <a:r>
              <a:rPr lang="en-US" altLang="ko-KR" b="1" dirty="0" smtClean="0">
                <a:solidFill>
                  <a:srgbClr val="131313"/>
                </a:solidFill>
              </a:rPr>
              <a:t>3.5 </a:t>
            </a:r>
            <a:r>
              <a:rPr lang="ko-KR" altLang="en-US" b="1" dirty="0" err="1" smtClean="0">
                <a:solidFill>
                  <a:srgbClr val="131313"/>
                </a:solidFill>
              </a:rPr>
              <a:t>지자체</a:t>
            </a:r>
            <a:r>
              <a:rPr lang="ko-KR" altLang="en-US" b="1" dirty="0" smtClean="0">
                <a:solidFill>
                  <a:srgbClr val="131313"/>
                </a:solidFill>
              </a:rPr>
              <a:t> </a:t>
            </a:r>
            <a:r>
              <a:rPr lang="ko-KR" altLang="en-US" b="1" dirty="0" err="1" smtClean="0">
                <a:solidFill>
                  <a:srgbClr val="131313"/>
                </a:solidFill>
              </a:rPr>
              <a:t>안전점검표</a:t>
            </a:r>
            <a:r>
              <a:rPr lang="ko-KR" altLang="en-US" b="1" dirty="0" smtClean="0">
                <a:solidFill>
                  <a:srgbClr val="131313"/>
                </a:solidFill>
              </a:rPr>
              <a:t> 관리</a:t>
            </a:r>
            <a:r>
              <a:rPr lang="en-US" altLang="ko-KR" b="1" dirty="0" smtClean="0">
                <a:solidFill>
                  <a:srgbClr val="131313"/>
                </a:solidFill>
              </a:rPr>
              <a:t>(</a:t>
            </a:r>
            <a:r>
              <a:rPr lang="ko-KR" altLang="en-US" b="1" dirty="0" smtClean="0">
                <a:solidFill>
                  <a:srgbClr val="131313"/>
                </a:solidFill>
              </a:rPr>
              <a:t>반려</a:t>
            </a:r>
            <a:r>
              <a:rPr lang="en-US" altLang="ko-KR" b="1" dirty="0" smtClean="0">
                <a:solidFill>
                  <a:srgbClr val="131313"/>
                </a:solidFill>
              </a:rPr>
              <a:t>)</a:t>
            </a:r>
            <a:endParaRPr lang="ko-KR" altLang="en-US" b="1" dirty="0">
              <a:solidFill>
                <a:srgbClr val="131313"/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3312579" y="2371115"/>
            <a:ext cx="344277" cy="396044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타원 19"/>
          <p:cNvSpPr/>
          <p:nvPr/>
        </p:nvSpPr>
        <p:spPr>
          <a:xfrm>
            <a:off x="3037624" y="2349360"/>
            <a:ext cx="228600" cy="228600"/>
          </a:xfrm>
          <a:prstGeom prst="ellipse">
            <a:avLst/>
          </a:prstGeom>
          <a:solidFill>
            <a:srgbClr val="FFFF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solidFill>
                  <a:schemeClr val="tx1"/>
                </a:solidFill>
                <a:ea typeface="굴림" pitchFamily="50" charset="-127"/>
              </a:rPr>
              <a:t>2</a:t>
            </a:r>
            <a:endParaRPr lang="ko-KR" altLang="en-US" sz="1400" b="1" dirty="0">
              <a:solidFill>
                <a:schemeClr val="tx1"/>
              </a:solidFill>
              <a:ea typeface="굴림" pitchFamily="50" charset="-127"/>
            </a:endParaRPr>
          </a:p>
        </p:txBody>
      </p:sp>
      <p:pic>
        <p:nvPicPr>
          <p:cNvPr id="2051" name="Picture 3" descr="C:\Users\sam\Desktop\메뉴얼캡쳐\팝업\제출이력조회팝업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6895" y="2928207"/>
            <a:ext cx="1626644" cy="911821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" name="꺾인 연결선 15"/>
          <p:cNvCxnSpPr>
            <a:stCxn id="18" idx="2"/>
            <a:endCxn id="2051" idx="3"/>
          </p:cNvCxnSpPr>
          <p:nvPr/>
        </p:nvCxnSpPr>
        <p:spPr>
          <a:xfrm rot="5400000">
            <a:off x="3090650" y="2990049"/>
            <a:ext cx="616959" cy="171179"/>
          </a:xfrm>
          <a:prstGeom prst="bentConnector2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직사각형 27"/>
          <p:cNvSpPr/>
          <p:nvPr/>
        </p:nvSpPr>
        <p:spPr>
          <a:xfrm>
            <a:off x="7427545" y="1929979"/>
            <a:ext cx="344277" cy="111760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타원 24"/>
          <p:cNvSpPr/>
          <p:nvPr/>
        </p:nvSpPr>
        <p:spPr>
          <a:xfrm>
            <a:off x="7244680" y="1700808"/>
            <a:ext cx="228600" cy="228600"/>
          </a:xfrm>
          <a:prstGeom prst="ellipse">
            <a:avLst/>
          </a:prstGeom>
          <a:solidFill>
            <a:srgbClr val="FFFF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solidFill>
                  <a:schemeClr val="tx1"/>
                </a:solidFill>
                <a:ea typeface="굴림" pitchFamily="50" charset="-127"/>
              </a:rPr>
              <a:t>1</a:t>
            </a:r>
            <a:endParaRPr lang="ko-KR" altLang="en-US" sz="1400" b="1" dirty="0">
              <a:solidFill>
                <a:schemeClr val="tx1"/>
              </a:solidFill>
              <a:ea typeface="굴림" pitchFamily="50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4457701" y="4625340"/>
            <a:ext cx="3374468" cy="198120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2" name="꺾인 연결선 21"/>
          <p:cNvCxnSpPr>
            <a:stCxn id="28" idx="2"/>
            <a:endCxn id="29" idx="0"/>
          </p:cNvCxnSpPr>
          <p:nvPr/>
        </p:nvCxnSpPr>
        <p:spPr>
          <a:xfrm rot="5400000">
            <a:off x="5580510" y="2606165"/>
            <a:ext cx="2583601" cy="1454749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7901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sam\Desktop\메뉴얼캡쳐\지자체\지_시설안전점검결과.jpg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000" y="900000"/>
            <a:ext cx="7632000" cy="41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092" y="1071546"/>
            <a:ext cx="3571900" cy="228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직사각형 2"/>
          <p:cNvSpPr/>
          <p:nvPr/>
        </p:nvSpPr>
        <p:spPr>
          <a:xfrm>
            <a:off x="76200" y="5441285"/>
            <a:ext cx="7924800" cy="127374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228600" indent="-228600">
              <a:lnSpc>
                <a:spcPct val="150000"/>
              </a:lnSpc>
            </a:pPr>
            <a:r>
              <a:rPr lang="en-US" altLang="ko-KR" sz="1100" dirty="0">
                <a:solidFill>
                  <a:srgbClr val="131313"/>
                </a:solidFill>
              </a:rPr>
              <a:t> (1) </a:t>
            </a:r>
            <a:r>
              <a:rPr lang="ko-KR" altLang="en-US" sz="1100" dirty="0" err="1">
                <a:solidFill>
                  <a:srgbClr val="131313"/>
                </a:solidFill>
              </a:rPr>
              <a:t>지자체</a:t>
            </a:r>
            <a:r>
              <a:rPr lang="ko-KR" altLang="en-US" sz="1100" dirty="0">
                <a:solidFill>
                  <a:srgbClr val="131313"/>
                </a:solidFill>
              </a:rPr>
              <a:t> 계정으로 로그인 후 시설안전점검관리 메뉴를 클릭합니다</a:t>
            </a:r>
            <a:r>
              <a:rPr lang="en-US" altLang="ko-KR" sz="1100" dirty="0">
                <a:solidFill>
                  <a:srgbClr val="131313"/>
                </a:solidFill>
              </a:rPr>
              <a:t>.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ko-KR" sz="1100" dirty="0" smtClean="0">
                <a:solidFill>
                  <a:srgbClr val="131313"/>
                </a:solidFill>
              </a:rPr>
              <a:t> </a:t>
            </a:r>
            <a:r>
              <a:rPr lang="en-US" altLang="ko-KR" sz="1100" dirty="0">
                <a:solidFill>
                  <a:srgbClr val="131313"/>
                </a:solidFill>
              </a:rPr>
              <a:t>(2) </a:t>
            </a:r>
            <a:r>
              <a:rPr lang="ko-KR" altLang="en-US" sz="1100" dirty="0">
                <a:solidFill>
                  <a:srgbClr val="131313"/>
                </a:solidFill>
              </a:rPr>
              <a:t>왼쪽 메뉴 리스트에서 </a:t>
            </a:r>
            <a:r>
              <a:rPr lang="ko-KR" altLang="en-US" sz="1100" dirty="0" smtClean="0">
                <a:solidFill>
                  <a:srgbClr val="131313"/>
                </a:solidFill>
              </a:rPr>
              <a:t>시설안전관리공단 점검결과를 </a:t>
            </a:r>
            <a:r>
              <a:rPr lang="ko-KR" altLang="en-US" sz="1100" dirty="0">
                <a:solidFill>
                  <a:srgbClr val="131313"/>
                </a:solidFill>
              </a:rPr>
              <a:t>더블 클릭합니다</a:t>
            </a:r>
            <a:r>
              <a:rPr lang="en-US" altLang="ko-KR" sz="1100" dirty="0">
                <a:solidFill>
                  <a:srgbClr val="131313"/>
                </a:solidFill>
              </a:rPr>
              <a:t>.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ko-KR" sz="1100" dirty="0">
                <a:solidFill>
                  <a:srgbClr val="131313"/>
                </a:solidFill>
              </a:rPr>
              <a:t> (3) </a:t>
            </a:r>
            <a:r>
              <a:rPr lang="ko-KR" altLang="en-US" sz="1100" dirty="0" err="1" smtClean="0">
                <a:solidFill>
                  <a:srgbClr val="131313"/>
                </a:solidFill>
              </a:rPr>
              <a:t>점검년도</a:t>
            </a:r>
            <a:r>
              <a:rPr lang="en-US" altLang="ko-KR" sz="1100" dirty="0" smtClean="0">
                <a:solidFill>
                  <a:srgbClr val="131313"/>
                </a:solidFill>
              </a:rPr>
              <a:t>, </a:t>
            </a:r>
            <a:r>
              <a:rPr lang="ko-KR" altLang="en-US" sz="1100" dirty="0" err="1" smtClean="0">
                <a:solidFill>
                  <a:srgbClr val="131313"/>
                </a:solidFill>
              </a:rPr>
              <a:t>시설명</a:t>
            </a:r>
            <a:r>
              <a:rPr lang="ko-KR" altLang="en-US" sz="1100" dirty="0" smtClean="0">
                <a:solidFill>
                  <a:srgbClr val="131313"/>
                </a:solidFill>
              </a:rPr>
              <a:t> 선택 후 조회버튼을 클릭하면</a:t>
            </a:r>
            <a:r>
              <a:rPr lang="en-US" altLang="ko-KR" sz="1100" dirty="0" smtClean="0">
                <a:solidFill>
                  <a:srgbClr val="131313"/>
                </a:solidFill>
              </a:rPr>
              <a:t>, </a:t>
            </a:r>
            <a:r>
              <a:rPr lang="ko-KR" altLang="en-US" sz="1100" dirty="0" smtClean="0">
                <a:solidFill>
                  <a:srgbClr val="131313"/>
                </a:solidFill>
              </a:rPr>
              <a:t>시설안전관리공단 점검결과 목록이 조회됩니다</a:t>
            </a:r>
            <a:r>
              <a:rPr lang="en-US" altLang="ko-KR" sz="1100" dirty="0" smtClean="0">
                <a:solidFill>
                  <a:srgbClr val="131313"/>
                </a:solidFill>
              </a:rPr>
              <a:t>. 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ko-KR" sz="1100" dirty="0">
                <a:solidFill>
                  <a:srgbClr val="131313"/>
                </a:solidFill>
              </a:rPr>
              <a:t> </a:t>
            </a:r>
            <a:r>
              <a:rPr lang="en-US" altLang="ko-KR" sz="1100" dirty="0" smtClean="0">
                <a:solidFill>
                  <a:srgbClr val="131313"/>
                </a:solidFill>
              </a:rPr>
              <a:t>(4) </a:t>
            </a:r>
            <a:r>
              <a:rPr lang="ko-KR" altLang="en-US" sz="1100" dirty="0" err="1" smtClean="0">
                <a:solidFill>
                  <a:srgbClr val="131313"/>
                </a:solidFill>
              </a:rPr>
              <a:t>시설명</a:t>
            </a:r>
            <a:r>
              <a:rPr lang="ko-KR" altLang="en-US" sz="1100" dirty="0" smtClean="0">
                <a:solidFill>
                  <a:srgbClr val="131313"/>
                </a:solidFill>
              </a:rPr>
              <a:t> 항목에서 돋보기 버튼 클릭 시 해당 시설정보가 팝업으로 출력됩니다</a:t>
            </a:r>
            <a:r>
              <a:rPr lang="en-US" altLang="ko-KR" sz="1100" dirty="0" smtClean="0">
                <a:solidFill>
                  <a:srgbClr val="131313"/>
                </a:solidFill>
              </a:rPr>
              <a:t>. </a:t>
            </a:r>
          </a:p>
          <a:p>
            <a:pPr marL="228600" indent="-228600">
              <a:lnSpc>
                <a:spcPct val="150000"/>
              </a:lnSpc>
            </a:pPr>
            <a:endParaRPr lang="en-US" altLang="ko-KR" sz="1100" dirty="0">
              <a:solidFill>
                <a:srgbClr val="131313"/>
              </a:solidFill>
            </a:endParaRPr>
          </a:p>
          <a:p>
            <a:pPr marL="228600" indent="-228600">
              <a:lnSpc>
                <a:spcPct val="150000"/>
              </a:lnSpc>
            </a:pPr>
            <a:endParaRPr lang="en-US" altLang="ko-KR" sz="1100" dirty="0" smtClean="0">
              <a:solidFill>
                <a:srgbClr val="131313"/>
              </a:solidFill>
            </a:endParaRPr>
          </a:p>
          <a:p>
            <a:pPr marL="228600" indent="-228600">
              <a:lnSpc>
                <a:spcPct val="150000"/>
              </a:lnSpc>
            </a:pPr>
            <a:endParaRPr lang="en-US" altLang="ko-KR" sz="1100" dirty="0">
              <a:solidFill>
                <a:srgbClr val="131313"/>
              </a:solidFill>
            </a:endParaRPr>
          </a:p>
          <a:p>
            <a:pPr marL="228600" indent="-228600">
              <a:lnSpc>
                <a:spcPct val="150000"/>
              </a:lnSpc>
            </a:pPr>
            <a:endParaRPr lang="en-US" altLang="ko-KR" sz="1100" dirty="0" smtClean="0">
              <a:solidFill>
                <a:srgbClr val="131313"/>
              </a:solidFill>
            </a:endParaRPr>
          </a:p>
          <a:p>
            <a:pPr marL="228600" indent="-228600">
              <a:lnSpc>
                <a:spcPct val="150000"/>
              </a:lnSpc>
            </a:pPr>
            <a:endParaRPr lang="en-US" altLang="ko-KR" sz="1100" dirty="0">
              <a:solidFill>
                <a:srgbClr val="131313"/>
              </a:solidFill>
            </a:endParaRPr>
          </a:p>
          <a:p>
            <a:pPr marL="228600" indent="-228600">
              <a:lnSpc>
                <a:spcPct val="150000"/>
              </a:lnSpc>
            </a:pPr>
            <a:endParaRPr lang="en-US" altLang="ko-KR" sz="1100" dirty="0" smtClean="0">
              <a:solidFill>
                <a:srgbClr val="131313"/>
              </a:solidFill>
            </a:endParaRPr>
          </a:p>
          <a:p>
            <a:pPr marL="228600" indent="-228600">
              <a:lnSpc>
                <a:spcPct val="150000"/>
              </a:lnSpc>
            </a:pPr>
            <a:endParaRPr lang="en-US" altLang="ko-KR" sz="1100" dirty="0">
              <a:solidFill>
                <a:srgbClr val="131313"/>
              </a:solidFill>
            </a:endParaRPr>
          </a:p>
          <a:p>
            <a:pPr marL="228600" indent="-228600">
              <a:lnSpc>
                <a:spcPct val="150000"/>
              </a:lnSpc>
            </a:pPr>
            <a:endParaRPr lang="en-US" altLang="ko-KR" sz="1100" dirty="0" smtClean="0">
              <a:solidFill>
                <a:srgbClr val="131313"/>
              </a:solidFill>
            </a:endParaRPr>
          </a:p>
          <a:p>
            <a:pPr marL="228600" indent="-228600">
              <a:lnSpc>
                <a:spcPct val="150000"/>
              </a:lnSpc>
            </a:pPr>
            <a:endParaRPr lang="en-US" altLang="ko-KR" sz="1100" dirty="0">
              <a:solidFill>
                <a:srgbClr val="131313"/>
              </a:solidFill>
            </a:endParaRPr>
          </a:p>
          <a:p>
            <a:pPr marL="228600" indent="-228600">
              <a:lnSpc>
                <a:spcPct val="150000"/>
              </a:lnSpc>
            </a:pPr>
            <a:endParaRPr lang="en-US" altLang="ko-KR" sz="1100" dirty="0" smtClean="0">
              <a:solidFill>
                <a:srgbClr val="131313"/>
              </a:solidFill>
            </a:endParaRPr>
          </a:p>
          <a:p>
            <a:pPr marL="228600" indent="-228600">
              <a:lnSpc>
                <a:spcPct val="150000"/>
              </a:lnSpc>
            </a:pPr>
            <a:endParaRPr lang="en-US" altLang="ko-KR" sz="1100" dirty="0">
              <a:solidFill>
                <a:srgbClr val="131313"/>
              </a:solidFill>
            </a:endParaRPr>
          </a:p>
          <a:p>
            <a:pPr marL="228600" indent="-228600">
              <a:lnSpc>
                <a:spcPct val="150000"/>
              </a:lnSpc>
            </a:pPr>
            <a:endParaRPr lang="en-US" altLang="ko-KR" sz="1100" dirty="0" smtClean="0">
              <a:solidFill>
                <a:srgbClr val="131313"/>
              </a:solidFill>
            </a:endParaRPr>
          </a:p>
          <a:p>
            <a:pPr marL="228600" indent="-228600">
              <a:lnSpc>
                <a:spcPct val="150000"/>
              </a:lnSpc>
            </a:pPr>
            <a:r>
              <a:rPr lang="en-US" altLang="ko-KR" sz="1100" dirty="0">
                <a:solidFill>
                  <a:srgbClr val="131313"/>
                </a:solidFill>
              </a:rPr>
              <a:t>0</a:t>
            </a:r>
            <a:r>
              <a:rPr lang="ko-KR" altLang="en-US" sz="1100" dirty="0" smtClean="0">
                <a:solidFill>
                  <a:srgbClr val="131313"/>
                </a:solidFill>
              </a:rPr>
              <a:t> </a:t>
            </a:r>
            <a:endParaRPr lang="en-US" altLang="ko-KR" sz="1100" dirty="0">
              <a:solidFill>
                <a:srgbClr val="131313"/>
              </a:solidFill>
            </a:endParaRPr>
          </a:p>
          <a:p>
            <a:pPr marL="228600" indent="-228600">
              <a:lnSpc>
                <a:spcPct val="150000"/>
              </a:lnSpc>
            </a:pPr>
            <a:endParaRPr lang="en-US" altLang="ko-KR" sz="1100" dirty="0">
              <a:solidFill>
                <a:srgbClr val="131313"/>
              </a:solidFill>
            </a:endParaRPr>
          </a:p>
          <a:p>
            <a:pPr marL="228600" indent="-228600">
              <a:lnSpc>
                <a:spcPts val="1500"/>
              </a:lnSpc>
            </a:pPr>
            <a:endParaRPr lang="en-US" altLang="ko-KR" sz="1100" spc="-150" dirty="0">
              <a:solidFill>
                <a:srgbClr val="131313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0200" y="476641"/>
            <a:ext cx="9245600" cy="288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tIns="0" bIns="0" rtlCol="0" anchor="t" anchorCtr="0"/>
          <a:lstStyle/>
          <a:p>
            <a:pPr>
              <a:lnSpc>
                <a:spcPct val="150000"/>
              </a:lnSpc>
              <a:buSzPct val="200000"/>
            </a:pPr>
            <a:r>
              <a:rPr lang="en-US" altLang="ko-KR" sz="1100" b="1" dirty="0" smtClean="0"/>
              <a:t>[</a:t>
            </a:r>
            <a:r>
              <a:rPr lang="ko-KR" altLang="en-US" sz="1100" b="1" dirty="0" smtClean="0"/>
              <a:t>메뉴 위치</a:t>
            </a:r>
            <a:r>
              <a:rPr lang="en-US" altLang="ko-KR" sz="1100" b="1" dirty="0" smtClean="0"/>
              <a:t>] | </a:t>
            </a:r>
            <a:r>
              <a:rPr lang="ko-KR" altLang="en-US" sz="1100" b="1" dirty="0" smtClean="0"/>
              <a:t>안전점검관리 ▶ 점검결과 연계자료 관리 ▶ 시설안전관리공단 점검결과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552" y="57150"/>
            <a:ext cx="8667751" cy="43200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 anchorCtr="0">
            <a:noAutofit/>
          </a:bodyPr>
          <a:lstStyle/>
          <a:p>
            <a:r>
              <a:rPr lang="en-US" altLang="ko-KR" b="1" dirty="0" smtClean="0">
                <a:solidFill>
                  <a:srgbClr val="131313"/>
                </a:solidFill>
              </a:rPr>
              <a:t>4 </a:t>
            </a:r>
            <a:r>
              <a:rPr lang="ko-KR" altLang="en-US" b="1" dirty="0" smtClean="0">
                <a:solidFill>
                  <a:srgbClr val="131313"/>
                </a:solidFill>
              </a:rPr>
              <a:t>시설안전관리공단 점검결과</a:t>
            </a:r>
            <a:endParaRPr lang="ko-KR" altLang="en-US" b="1" dirty="0">
              <a:solidFill>
                <a:srgbClr val="131313"/>
              </a:solidFill>
            </a:endParaRPr>
          </a:p>
        </p:txBody>
      </p:sp>
      <p:sp>
        <p:nvSpPr>
          <p:cNvPr id="13" name="타원 12"/>
          <p:cNvSpPr/>
          <p:nvPr/>
        </p:nvSpPr>
        <p:spPr>
          <a:xfrm>
            <a:off x="146327" y="2054433"/>
            <a:ext cx="228600" cy="228600"/>
          </a:xfrm>
          <a:prstGeom prst="ellipse">
            <a:avLst/>
          </a:prstGeom>
          <a:solidFill>
            <a:srgbClr val="FFFF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solidFill>
                  <a:schemeClr val="tx1"/>
                </a:solidFill>
                <a:ea typeface="굴림" pitchFamily="50" charset="-127"/>
              </a:rPr>
              <a:t>2</a:t>
            </a:r>
            <a:endParaRPr lang="ko-KR" altLang="en-US" sz="1400" b="1" dirty="0">
              <a:solidFill>
                <a:schemeClr val="tx1"/>
              </a:solidFill>
              <a:ea typeface="굴림" pitchFamily="50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93977" y="2106571"/>
            <a:ext cx="743874" cy="124325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3872881" y="2283033"/>
            <a:ext cx="216024" cy="281871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1701261" y="1118021"/>
            <a:ext cx="608533" cy="150934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타원 15"/>
          <p:cNvSpPr/>
          <p:nvPr/>
        </p:nvSpPr>
        <p:spPr>
          <a:xfrm>
            <a:off x="1553871" y="933928"/>
            <a:ext cx="228600" cy="228600"/>
          </a:xfrm>
          <a:prstGeom prst="ellipse">
            <a:avLst/>
          </a:prstGeom>
          <a:solidFill>
            <a:srgbClr val="FFFF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solidFill>
                  <a:schemeClr val="tx1"/>
                </a:solidFill>
                <a:ea typeface="굴림" pitchFamily="50" charset="-127"/>
              </a:rPr>
              <a:t>1</a:t>
            </a:r>
            <a:endParaRPr lang="ko-KR" altLang="en-US" sz="1400" b="1" dirty="0">
              <a:solidFill>
                <a:schemeClr val="tx1"/>
              </a:solidFill>
              <a:ea typeface="굴림" pitchFamily="50" charset="-127"/>
            </a:endParaRPr>
          </a:p>
        </p:txBody>
      </p:sp>
      <p:sp>
        <p:nvSpPr>
          <p:cNvPr id="17" name="타원 16"/>
          <p:cNvSpPr/>
          <p:nvPr/>
        </p:nvSpPr>
        <p:spPr>
          <a:xfrm>
            <a:off x="3581761" y="2314293"/>
            <a:ext cx="228600" cy="228600"/>
          </a:xfrm>
          <a:prstGeom prst="ellipse">
            <a:avLst/>
          </a:prstGeom>
          <a:solidFill>
            <a:srgbClr val="FFFF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solidFill>
                  <a:schemeClr val="tx1"/>
                </a:solidFill>
                <a:ea typeface="굴림" pitchFamily="50" charset="-127"/>
              </a:rPr>
              <a:t>4</a:t>
            </a:r>
            <a:endParaRPr lang="ko-KR" altLang="en-US" sz="1400" b="1" dirty="0">
              <a:solidFill>
                <a:schemeClr val="tx1"/>
              </a:solidFill>
              <a:ea typeface="굴림" pitchFamily="50" charset="-127"/>
            </a:endParaRPr>
          </a:p>
        </p:txBody>
      </p:sp>
      <p:cxnSp>
        <p:nvCxnSpPr>
          <p:cNvPr id="24" name="꺾인 연결선 23"/>
          <p:cNvCxnSpPr/>
          <p:nvPr/>
        </p:nvCxnSpPr>
        <p:spPr>
          <a:xfrm rot="5400000">
            <a:off x="3431062" y="2807161"/>
            <a:ext cx="792091" cy="307575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9" name="Picture 3" descr="C:\Users\sam\Desktop\메뉴얼캡쳐\팝업\기타팝업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4397" y="3315069"/>
            <a:ext cx="2432030" cy="772873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타원 24"/>
          <p:cNvSpPr/>
          <p:nvPr/>
        </p:nvSpPr>
        <p:spPr>
          <a:xfrm>
            <a:off x="985332" y="1680807"/>
            <a:ext cx="228600" cy="228600"/>
          </a:xfrm>
          <a:prstGeom prst="ellipse">
            <a:avLst/>
          </a:prstGeom>
          <a:solidFill>
            <a:srgbClr val="FFFF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ea typeface="굴림" pitchFamily="50" charset="-127"/>
              </a:rPr>
              <a:t>3</a:t>
            </a:r>
            <a:endParaRPr lang="ko-KR" altLang="en-US" sz="1400" b="1" dirty="0">
              <a:solidFill>
                <a:schemeClr val="tx1"/>
              </a:solidFill>
              <a:ea typeface="굴림" pitchFamily="50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1213932" y="1697178"/>
            <a:ext cx="6614571" cy="198000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6508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sam\Desktop\메뉴얼캡쳐\지자체\지_입력현황조회.jpg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000" y="900000"/>
            <a:ext cx="7632000" cy="41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092" y="1071546"/>
            <a:ext cx="3571900" cy="228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직사각형 2"/>
          <p:cNvSpPr/>
          <p:nvPr/>
        </p:nvSpPr>
        <p:spPr>
          <a:xfrm>
            <a:off x="76200" y="5441285"/>
            <a:ext cx="7924800" cy="127374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228600" indent="-228600">
              <a:lnSpc>
                <a:spcPct val="150000"/>
              </a:lnSpc>
            </a:pPr>
            <a:r>
              <a:rPr lang="en-US" altLang="ko-KR" sz="1100" dirty="0">
                <a:solidFill>
                  <a:srgbClr val="131313"/>
                </a:solidFill>
              </a:rPr>
              <a:t> (1) </a:t>
            </a:r>
            <a:r>
              <a:rPr lang="ko-KR" altLang="en-US" sz="1100" dirty="0" err="1">
                <a:solidFill>
                  <a:srgbClr val="131313"/>
                </a:solidFill>
              </a:rPr>
              <a:t>지자체</a:t>
            </a:r>
            <a:r>
              <a:rPr lang="ko-KR" altLang="en-US" sz="1100" dirty="0">
                <a:solidFill>
                  <a:srgbClr val="131313"/>
                </a:solidFill>
              </a:rPr>
              <a:t> 계정으로 로그인 후 시설안전점검관리 메뉴를 클릭합니다</a:t>
            </a:r>
            <a:r>
              <a:rPr lang="en-US" altLang="ko-KR" sz="1100" dirty="0">
                <a:solidFill>
                  <a:srgbClr val="131313"/>
                </a:solidFill>
              </a:rPr>
              <a:t>.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ko-KR" sz="1100" dirty="0" smtClean="0">
                <a:solidFill>
                  <a:srgbClr val="131313"/>
                </a:solidFill>
              </a:rPr>
              <a:t> </a:t>
            </a:r>
            <a:r>
              <a:rPr lang="en-US" altLang="ko-KR" sz="1100" dirty="0">
                <a:solidFill>
                  <a:srgbClr val="131313"/>
                </a:solidFill>
              </a:rPr>
              <a:t>(2) </a:t>
            </a:r>
            <a:r>
              <a:rPr lang="ko-KR" altLang="en-US" sz="1100" dirty="0">
                <a:solidFill>
                  <a:srgbClr val="131313"/>
                </a:solidFill>
              </a:rPr>
              <a:t>왼쪽 메뉴 리스트에서 </a:t>
            </a:r>
            <a:r>
              <a:rPr lang="ko-KR" altLang="en-US" sz="1100" dirty="0" err="1" smtClean="0">
                <a:solidFill>
                  <a:srgbClr val="131313"/>
                </a:solidFill>
              </a:rPr>
              <a:t>안전점검표</a:t>
            </a:r>
            <a:r>
              <a:rPr lang="ko-KR" altLang="en-US" sz="1100" dirty="0" smtClean="0">
                <a:solidFill>
                  <a:srgbClr val="131313"/>
                </a:solidFill>
              </a:rPr>
              <a:t> 입력현황조회를 </a:t>
            </a:r>
            <a:r>
              <a:rPr lang="ko-KR" altLang="en-US" sz="1100" dirty="0">
                <a:solidFill>
                  <a:srgbClr val="131313"/>
                </a:solidFill>
              </a:rPr>
              <a:t>더블 클릭합니다</a:t>
            </a:r>
            <a:r>
              <a:rPr lang="en-US" altLang="ko-KR" sz="1100" dirty="0" smtClean="0">
                <a:solidFill>
                  <a:srgbClr val="131313"/>
                </a:solidFill>
              </a:rPr>
              <a:t>.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ko-KR" sz="1100" dirty="0">
                <a:solidFill>
                  <a:srgbClr val="131313"/>
                </a:solidFill>
              </a:rPr>
              <a:t> (3) </a:t>
            </a:r>
            <a:r>
              <a:rPr lang="ko-KR" altLang="en-US" sz="1100" dirty="0" err="1">
                <a:solidFill>
                  <a:srgbClr val="131313"/>
                </a:solidFill>
              </a:rPr>
              <a:t>점검년도</a:t>
            </a:r>
            <a:r>
              <a:rPr lang="en-US" altLang="ko-KR" sz="1100" dirty="0">
                <a:solidFill>
                  <a:srgbClr val="131313"/>
                </a:solidFill>
              </a:rPr>
              <a:t>, </a:t>
            </a:r>
            <a:r>
              <a:rPr lang="ko-KR" altLang="en-US" sz="1100" dirty="0">
                <a:solidFill>
                  <a:srgbClr val="131313"/>
                </a:solidFill>
              </a:rPr>
              <a:t>보고제목</a:t>
            </a:r>
            <a:r>
              <a:rPr lang="en-US" altLang="ko-KR" sz="1100" dirty="0">
                <a:solidFill>
                  <a:srgbClr val="131313"/>
                </a:solidFill>
              </a:rPr>
              <a:t>, </a:t>
            </a:r>
            <a:r>
              <a:rPr lang="ko-KR" altLang="en-US" sz="1100" dirty="0">
                <a:solidFill>
                  <a:srgbClr val="131313"/>
                </a:solidFill>
              </a:rPr>
              <a:t>최종처리상태</a:t>
            </a:r>
            <a:r>
              <a:rPr lang="en-US" altLang="ko-KR" sz="1100" dirty="0">
                <a:solidFill>
                  <a:srgbClr val="131313"/>
                </a:solidFill>
              </a:rPr>
              <a:t>, </a:t>
            </a:r>
            <a:r>
              <a:rPr lang="ko-KR" altLang="en-US" sz="1100" dirty="0">
                <a:solidFill>
                  <a:srgbClr val="131313"/>
                </a:solidFill>
              </a:rPr>
              <a:t>시설유형</a:t>
            </a:r>
            <a:r>
              <a:rPr lang="en-US" altLang="ko-KR" sz="1100" dirty="0">
                <a:solidFill>
                  <a:srgbClr val="131313"/>
                </a:solidFill>
              </a:rPr>
              <a:t>, </a:t>
            </a:r>
            <a:r>
              <a:rPr lang="ko-KR" altLang="en-US" sz="1100" dirty="0" err="1">
                <a:solidFill>
                  <a:srgbClr val="131313"/>
                </a:solidFill>
              </a:rPr>
              <a:t>시설명</a:t>
            </a:r>
            <a:r>
              <a:rPr lang="ko-KR" altLang="en-US" sz="1100" dirty="0">
                <a:solidFill>
                  <a:srgbClr val="131313"/>
                </a:solidFill>
              </a:rPr>
              <a:t> 선택 후 조회버튼을 </a:t>
            </a:r>
            <a:r>
              <a:rPr lang="ko-KR" altLang="en-US" sz="1100" dirty="0" smtClean="0">
                <a:solidFill>
                  <a:srgbClr val="131313"/>
                </a:solidFill>
              </a:rPr>
              <a:t>클릭하면</a:t>
            </a:r>
            <a:r>
              <a:rPr lang="en-US" altLang="ko-KR" sz="1100" dirty="0" smtClean="0">
                <a:solidFill>
                  <a:srgbClr val="131313"/>
                </a:solidFill>
              </a:rPr>
              <a:t>, </a:t>
            </a:r>
            <a:r>
              <a:rPr lang="ko-KR" altLang="en-US" sz="1100" dirty="0" smtClean="0">
                <a:solidFill>
                  <a:srgbClr val="131313"/>
                </a:solidFill>
              </a:rPr>
              <a:t>해당 </a:t>
            </a:r>
            <a:r>
              <a:rPr lang="ko-KR" altLang="en-US" sz="1100" dirty="0" err="1" smtClean="0">
                <a:solidFill>
                  <a:srgbClr val="131313"/>
                </a:solidFill>
              </a:rPr>
              <a:t>지자체의</a:t>
            </a:r>
            <a:r>
              <a:rPr lang="ko-KR" altLang="en-US" sz="1100" dirty="0" smtClean="0">
                <a:solidFill>
                  <a:srgbClr val="131313"/>
                </a:solidFill>
              </a:rPr>
              <a:t> 모든 시설에 대한 </a:t>
            </a:r>
            <a:r>
              <a:rPr lang="ko-KR" altLang="en-US" sz="1100" dirty="0" err="1" smtClean="0">
                <a:solidFill>
                  <a:srgbClr val="131313"/>
                </a:solidFill>
              </a:rPr>
              <a:t>안전점검표</a:t>
            </a:r>
            <a:r>
              <a:rPr lang="ko-KR" altLang="en-US" sz="1100" dirty="0" smtClean="0">
                <a:solidFill>
                  <a:srgbClr val="131313"/>
                </a:solidFill>
              </a:rPr>
              <a:t> 입력현황이 조회됩니다</a:t>
            </a:r>
            <a:r>
              <a:rPr lang="en-US" altLang="ko-KR" sz="1100" dirty="0" smtClean="0">
                <a:solidFill>
                  <a:srgbClr val="131313"/>
                </a:solidFill>
              </a:rPr>
              <a:t>. </a:t>
            </a:r>
            <a:endParaRPr lang="en-US" altLang="ko-KR" sz="1100" dirty="0">
              <a:solidFill>
                <a:srgbClr val="131313"/>
              </a:solidFill>
            </a:endParaRPr>
          </a:p>
          <a:p>
            <a:pPr marL="228600" indent="-228600">
              <a:lnSpc>
                <a:spcPct val="150000"/>
              </a:lnSpc>
            </a:pPr>
            <a:endParaRPr lang="en-US" altLang="ko-KR" sz="1100" dirty="0">
              <a:solidFill>
                <a:srgbClr val="131313"/>
              </a:solidFill>
            </a:endParaRPr>
          </a:p>
          <a:p>
            <a:pPr marL="228600" indent="-228600">
              <a:lnSpc>
                <a:spcPct val="150000"/>
              </a:lnSpc>
            </a:pPr>
            <a:r>
              <a:rPr lang="en-US" altLang="ko-KR" sz="1100" spc="-150" dirty="0" smtClean="0">
                <a:solidFill>
                  <a:srgbClr val="131313"/>
                </a:solidFill>
              </a:rPr>
              <a:t> </a:t>
            </a:r>
            <a:endParaRPr lang="en-US" altLang="ko-KR" sz="1100" spc="-150" dirty="0">
              <a:solidFill>
                <a:srgbClr val="131313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8007350" y="990605"/>
            <a:ext cx="1844372" cy="415891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rIns="36000" rtlCol="0" anchor="t" anchorCtr="0"/>
          <a:lstStyle/>
          <a:p>
            <a:pPr>
              <a:lnSpc>
                <a:spcPts val="1500"/>
              </a:lnSpc>
            </a:pPr>
            <a:endParaRPr lang="en-US" altLang="ko-KR" sz="1050" dirty="0" smtClean="0"/>
          </a:p>
          <a:p>
            <a:pPr>
              <a:lnSpc>
                <a:spcPts val="1500"/>
              </a:lnSpc>
              <a:buBlip>
                <a:blip r:embed="rId4"/>
              </a:buBlip>
            </a:pPr>
            <a:r>
              <a:rPr lang="en-US" altLang="ko-KR" sz="1050" dirty="0" smtClean="0"/>
              <a:t> </a:t>
            </a:r>
            <a:r>
              <a:rPr lang="ko-KR" altLang="en-US" sz="1050" dirty="0" smtClean="0"/>
              <a:t>최종처리상태는 </a:t>
            </a:r>
            <a:r>
              <a:rPr lang="ko-KR" altLang="en-US" sz="1050" dirty="0" err="1" smtClean="0"/>
              <a:t>미제출</a:t>
            </a:r>
            <a:r>
              <a:rPr lang="en-US" altLang="ko-KR" sz="1050" dirty="0" smtClean="0"/>
              <a:t>, </a:t>
            </a:r>
            <a:r>
              <a:rPr lang="ko-KR" altLang="en-US" sz="1050" dirty="0" smtClean="0"/>
              <a:t>제출</a:t>
            </a:r>
            <a:r>
              <a:rPr lang="en-US" altLang="ko-KR" sz="1050" dirty="0" smtClean="0"/>
              <a:t>, </a:t>
            </a:r>
            <a:r>
              <a:rPr lang="ko-KR" altLang="en-US" sz="1050" dirty="0" smtClean="0"/>
              <a:t>반려</a:t>
            </a:r>
            <a:r>
              <a:rPr lang="en-US" altLang="ko-KR" sz="1050" dirty="0" smtClean="0"/>
              <a:t>, </a:t>
            </a:r>
            <a:r>
              <a:rPr lang="ko-KR" altLang="en-US" sz="1050" dirty="0" smtClean="0"/>
              <a:t>승인으로 구분됩니다</a:t>
            </a:r>
            <a:r>
              <a:rPr lang="en-US" altLang="ko-KR" sz="1050" dirty="0" smtClean="0"/>
              <a:t>. </a:t>
            </a:r>
          </a:p>
          <a:p>
            <a:pPr>
              <a:lnSpc>
                <a:spcPts val="1500"/>
              </a:lnSpc>
              <a:buBlip>
                <a:blip r:embed="rId4"/>
              </a:buBlip>
            </a:pPr>
            <a:endParaRPr lang="en-US" altLang="ko-KR" sz="1050" dirty="0"/>
          </a:p>
          <a:p>
            <a:pPr>
              <a:lnSpc>
                <a:spcPts val="1500"/>
              </a:lnSpc>
              <a:buBlip>
                <a:blip r:embed="rId4"/>
              </a:buBlip>
            </a:pPr>
            <a:r>
              <a:rPr lang="ko-KR" altLang="en-US" sz="1050" dirty="0" err="1" smtClean="0"/>
              <a:t>미제출</a:t>
            </a:r>
            <a:r>
              <a:rPr lang="ko-KR" altLang="en-US" sz="1050" dirty="0" smtClean="0"/>
              <a:t> 상태일 경우에는 최종제출일자 및 최종처리일자가 출력되지 않습니다</a:t>
            </a:r>
            <a:r>
              <a:rPr lang="en-US" altLang="ko-KR" sz="1050" dirty="0" smtClean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0200" y="476641"/>
            <a:ext cx="9245600" cy="288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tIns="0" bIns="0" rtlCol="0" anchor="t" anchorCtr="0"/>
          <a:lstStyle/>
          <a:p>
            <a:pPr>
              <a:lnSpc>
                <a:spcPct val="150000"/>
              </a:lnSpc>
              <a:buSzPct val="200000"/>
            </a:pPr>
            <a:r>
              <a:rPr lang="en-US" altLang="ko-KR" sz="1100" b="1" dirty="0" smtClean="0"/>
              <a:t>[</a:t>
            </a:r>
            <a:r>
              <a:rPr lang="ko-KR" altLang="en-US" sz="1100" b="1" dirty="0" smtClean="0"/>
              <a:t>메뉴 위치</a:t>
            </a:r>
            <a:r>
              <a:rPr lang="en-US" altLang="ko-KR" sz="1100" b="1" dirty="0" smtClean="0"/>
              <a:t>] | </a:t>
            </a:r>
            <a:r>
              <a:rPr lang="ko-KR" altLang="en-US" sz="1100" b="1" dirty="0" smtClean="0"/>
              <a:t>안전점검관리 ▶ </a:t>
            </a:r>
            <a:r>
              <a:rPr lang="ko-KR" altLang="en-US" sz="1100" b="1" dirty="0" err="1" smtClean="0"/>
              <a:t>안전점검표</a:t>
            </a:r>
            <a:r>
              <a:rPr lang="ko-KR" altLang="en-US" sz="1100" b="1" dirty="0" smtClean="0"/>
              <a:t> 입력현황 ▶ </a:t>
            </a:r>
            <a:r>
              <a:rPr lang="ko-KR" altLang="en-US" sz="1100" b="1" dirty="0" err="1" smtClean="0"/>
              <a:t>안전점검표</a:t>
            </a:r>
            <a:r>
              <a:rPr lang="ko-KR" altLang="en-US" sz="1100" b="1" dirty="0" smtClean="0"/>
              <a:t> 입력현황조회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552" y="57150"/>
            <a:ext cx="8667751" cy="43200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 anchorCtr="0">
            <a:noAutofit/>
          </a:bodyPr>
          <a:lstStyle/>
          <a:p>
            <a:r>
              <a:rPr lang="en-US" altLang="ko-KR" b="1" dirty="0">
                <a:solidFill>
                  <a:srgbClr val="131313"/>
                </a:solidFill>
              </a:rPr>
              <a:t>5</a:t>
            </a:r>
            <a:r>
              <a:rPr lang="en-US" altLang="ko-KR" b="1" dirty="0" smtClean="0">
                <a:solidFill>
                  <a:srgbClr val="131313"/>
                </a:solidFill>
              </a:rPr>
              <a:t> </a:t>
            </a:r>
            <a:r>
              <a:rPr lang="ko-KR" altLang="en-US" b="1" dirty="0" err="1" smtClean="0">
                <a:solidFill>
                  <a:srgbClr val="131313"/>
                </a:solidFill>
              </a:rPr>
              <a:t>안전점검표</a:t>
            </a:r>
            <a:r>
              <a:rPr lang="ko-KR" altLang="en-US" b="1" dirty="0" smtClean="0">
                <a:solidFill>
                  <a:srgbClr val="131313"/>
                </a:solidFill>
              </a:rPr>
              <a:t> 입력현황조회</a:t>
            </a:r>
            <a:endParaRPr lang="ko-KR" altLang="en-US" b="1" dirty="0">
              <a:solidFill>
                <a:srgbClr val="131313"/>
              </a:solidFill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68577" y="2294338"/>
            <a:ext cx="743874" cy="113023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타원 12"/>
          <p:cNvSpPr/>
          <p:nvPr/>
        </p:nvSpPr>
        <p:spPr>
          <a:xfrm>
            <a:off x="166564" y="2213496"/>
            <a:ext cx="228600" cy="228600"/>
          </a:xfrm>
          <a:prstGeom prst="ellipse">
            <a:avLst/>
          </a:prstGeom>
          <a:solidFill>
            <a:srgbClr val="FFFF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solidFill>
                  <a:schemeClr val="tx1"/>
                </a:solidFill>
                <a:ea typeface="굴림" pitchFamily="50" charset="-127"/>
              </a:rPr>
              <a:t>2</a:t>
            </a:r>
            <a:endParaRPr lang="ko-KR" altLang="en-US" sz="1400" b="1" dirty="0">
              <a:solidFill>
                <a:schemeClr val="tx1"/>
              </a:solidFill>
              <a:ea typeface="굴림" pitchFamily="50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1701261" y="1118021"/>
            <a:ext cx="608533" cy="150934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타원 15"/>
          <p:cNvSpPr/>
          <p:nvPr/>
        </p:nvSpPr>
        <p:spPr>
          <a:xfrm>
            <a:off x="1553871" y="933928"/>
            <a:ext cx="228600" cy="228600"/>
          </a:xfrm>
          <a:prstGeom prst="ellipse">
            <a:avLst/>
          </a:prstGeom>
          <a:solidFill>
            <a:srgbClr val="FFFF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solidFill>
                  <a:schemeClr val="tx1"/>
                </a:solidFill>
                <a:ea typeface="굴림" pitchFamily="50" charset="-127"/>
              </a:rPr>
              <a:t>1</a:t>
            </a:r>
            <a:endParaRPr lang="ko-KR" altLang="en-US" sz="1400" b="1" dirty="0">
              <a:solidFill>
                <a:schemeClr val="tx1"/>
              </a:solidFill>
              <a:ea typeface="굴림" pitchFamily="50" charset="-127"/>
            </a:endParaRPr>
          </a:p>
        </p:txBody>
      </p:sp>
      <p:sp>
        <p:nvSpPr>
          <p:cNvPr id="17" name="타원 16"/>
          <p:cNvSpPr/>
          <p:nvPr/>
        </p:nvSpPr>
        <p:spPr>
          <a:xfrm>
            <a:off x="985332" y="1680807"/>
            <a:ext cx="228600" cy="228600"/>
          </a:xfrm>
          <a:prstGeom prst="ellipse">
            <a:avLst/>
          </a:prstGeom>
          <a:solidFill>
            <a:srgbClr val="FFFF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ea typeface="굴림" pitchFamily="50" charset="-127"/>
              </a:rPr>
              <a:t>3</a:t>
            </a:r>
            <a:endParaRPr lang="ko-KR" altLang="en-US" sz="1400" b="1" dirty="0">
              <a:solidFill>
                <a:schemeClr val="tx1"/>
              </a:solidFill>
              <a:ea typeface="굴림" pitchFamily="50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1213932" y="1697178"/>
            <a:ext cx="6614571" cy="331200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78616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sam\Desktop\메뉴얼캡쳐\지자체\지_통계.jpg"/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000" y="900000"/>
            <a:ext cx="7632000" cy="41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8092" y="1071546"/>
            <a:ext cx="3571900" cy="228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직사각형 2"/>
          <p:cNvSpPr/>
          <p:nvPr/>
        </p:nvSpPr>
        <p:spPr>
          <a:xfrm>
            <a:off x="76200" y="5441285"/>
            <a:ext cx="7924800" cy="127374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228600" indent="-228600">
              <a:lnSpc>
                <a:spcPct val="150000"/>
              </a:lnSpc>
            </a:pPr>
            <a:r>
              <a:rPr lang="en-US" altLang="ko-KR" sz="1100" dirty="0">
                <a:solidFill>
                  <a:srgbClr val="131313"/>
                </a:solidFill>
              </a:rPr>
              <a:t> (1) </a:t>
            </a:r>
            <a:r>
              <a:rPr lang="ko-KR" altLang="en-US" sz="1100" dirty="0" err="1">
                <a:solidFill>
                  <a:srgbClr val="131313"/>
                </a:solidFill>
              </a:rPr>
              <a:t>지자체</a:t>
            </a:r>
            <a:r>
              <a:rPr lang="ko-KR" altLang="en-US" sz="1100" dirty="0">
                <a:solidFill>
                  <a:srgbClr val="131313"/>
                </a:solidFill>
              </a:rPr>
              <a:t> 계정으로 로그인 후 시설안전점검관리 메뉴를 클릭합니다</a:t>
            </a:r>
            <a:r>
              <a:rPr lang="en-US" altLang="ko-KR" sz="1100" dirty="0">
                <a:solidFill>
                  <a:srgbClr val="131313"/>
                </a:solidFill>
              </a:rPr>
              <a:t>.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ko-KR" sz="1100" dirty="0" smtClean="0">
                <a:solidFill>
                  <a:srgbClr val="131313"/>
                </a:solidFill>
              </a:rPr>
              <a:t> </a:t>
            </a:r>
            <a:r>
              <a:rPr lang="en-US" altLang="ko-KR" sz="1100" dirty="0">
                <a:solidFill>
                  <a:srgbClr val="131313"/>
                </a:solidFill>
              </a:rPr>
              <a:t>(2) </a:t>
            </a:r>
            <a:r>
              <a:rPr lang="ko-KR" altLang="en-US" sz="1100" dirty="0">
                <a:solidFill>
                  <a:srgbClr val="131313"/>
                </a:solidFill>
              </a:rPr>
              <a:t>왼쪽 메뉴 리스트에서 </a:t>
            </a:r>
            <a:r>
              <a:rPr lang="ko-KR" altLang="en-US" sz="1100" dirty="0" err="1" smtClean="0">
                <a:solidFill>
                  <a:srgbClr val="131313"/>
                </a:solidFill>
              </a:rPr>
              <a:t>안전점검표</a:t>
            </a:r>
            <a:r>
              <a:rPr lang="ko-KR" altLang="en-US" sz="1100" dirty="0" smtClean="0">
                <a:solidFill>
                  <a:srgbClr val="131313"/>
                </a:solidFill>
              </a:rPr>
              <a:t> </a:t>
            </a:r>
            <a:r>
              <a:rPr lang="ko-KR" altLang="en-US" sz="1100" dirty="0" err="1" smtClean="0">
                <a:solidFill>
                  <a:srgbClr val="131313"/>
                </a:solidFill>
              </a:rPr>
              <a:t>지적건수</a:t>
            </a:r>
            <a:r>
              <a:rPr lang="ko-KR" altLang="en-US" sz="1100" dirty="0" smtClean="0">
                <a:solidFill>
                  <a:srgbClr val="131313"/>
                </a:solidFill>
              </a:rPr>
              <a:t> 통계를 더블 </a:t>
            </a:r>
            <a:r>
              <a:rPr lang="ko-KR" altLang="en-US" sz="1100" dirty="0">
                <a:solidFill>
                  <a:srgbClr val="131313"/>
                </a:solidFill>
              </a:rPr>
              <a:t>클릭합니다</a:t>
            </a:r>
            <a:r>
              <a:rPr lang="en-US" altLang="ko-KR" sz="1100" dirty="0">
                <a:solidFill>
                  <a:srgbClr val="131313"/>
                </a:solidFill>
              </a:rPr>
              <a:t>.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ko-KR" sz="1100" dirty="0">
                <a:solidFill>
                  <a:srgbClr val="131313"/>
                </a:solidFill>
              </a:rPr>
              <a:t> (3) </a:t>
            </a:r>
            <a:r>
              <a:rPr lang="ko-KR" altLang="en-US" sz="1100" dirty="0" err="1" smtClean="0">
                <a:solidFill>
                  <a:srgbClr val="131313"/>
                </a:solidFill>
              </a:rPr>
              <a:t>점검년도</a:t>
            </a:r>
            <a:r>
              <a:rPr lang="en-US" altLang="ko-KR" sz="1100" dirty="0" smtClean="0">
                <a:solidFill>
                  <a:srgbClr val="131313"/>
                </a:solidFill>
              </a:rPr>
              <a:t>, </a:t>
            </a:r>
            <a:r>
              <a:rPr lang="ko-KR" altLang="en-US" sz="1100" dirty="0" smtClean="0">
                <a:solidFill>
                  <a:srgbClr val="131313"/>
                </a:solidFill>
              </a:rPr>
              <a:t>보고제목</a:t>
            </a:r>
            <a:r>
              <a:rPr lang="en-US" altLang="ko-KR" sz="1100" dirty="0" smtClean="0">
                <a:solidFill>
                  <a:srgbClr val="131313"/>
                </a:solidFill>
              </a:rPr>
              <a:t>, </a:t>
            </a:r>
            <a:r>
              <a:rPr lang="ko-KR" altLang="en-US" sz="1100" dirty="0" smtClean="0">
                <a:solidFill>
                  <a:srgbClr val="131313"/>
                </a:solidFill>
              </a:rPr>
              <a:t>시설유형</a:t>
            </a:r>
            <a:r>
              <a:rPr lang="en-US" altLang="ko-KR" sz="1100" dirty="0" smtClean="0">
                <a:solidFill>
                  <a:srgbClr val="131313"/>
                </a:solidFill>
              </a:rPr>
              <a:t>, </a:t>
            </a:r>
            <a:r>
              <a:rPr lang="ko-KR" altLang="en-US" sz="1100" dirty="0" smtClean="0">
                <a:solidFill>
                  <a:srgbClr val="131313"/>
                </a:solidFill>
              </a:rPr>
              <a:t>시설구분</a:t>
            </a:r>
            <a:r>
              <a:rPr lang="en-US" altLang="ko-KR" sz="1100" dirty="0" smtClean="0">
                <a:solidFill>
                  <a:srgbClr val="131313"/>
                </a:solidFill>
              </a:rPr>
              <a:t>, </a:t>
            </a:r>
            <a:r>
              <a:rPr lang="ko-KR" altLang="en-US" sz="1100" dirty="0" smtClean="0">
                <a:solidFill>
                  <a:srgbClr val="131313"/>
                </a:solidFill>
              </a:rPr>
              <a:t>점검구분 선택 후 조회버튼을 클릭하면</a:t>
            </a:r>
            <a:r>
              <a:rPr lang="en-US" altLang="ko-KR" sz="1100" dirty="0" smtClean="0">
                <a:solidFill>
                  <a:srgbClr val="131313"/>
                </a:solidFill>
              </a:rPr>
              <a:t>, </a:t>
            </a:r>
            <a:r>
              <a:rPr lang="ko-KR" altLang="en-US" sz="1100" dirty="0" smtClean="0">
                <a:solidFill>
                  <a:srgbClr val="131313"/>
                </a:solidFill>
              </a:rPr>
              <a:t>안전점검결과 지적 건 수 통계 목록이 출력됩니다</a:t>
            </a:r>
            <a:r>
              <a:rPr lang="en-US" altLang="ko-KR" sz="1100" dirty="0" smtClean="0">
                <a:solidFill>
                  <a:srgbClr val="131313"/>
                </a:solidFill>
              </a:rPr>
              <a:t>. </a:t>
            </a:r>
            <a:endParaRPr lang="en-US" altLang="ko-KR" sz="1100" spc="-150" dirty="0">
              <a:solidFill>
                <a:srgbClr val="131313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0200" y="476641"/>
            <a:ext cx="9245600" cy="288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tIns="0" bIns="0" rtlCol="0" anchor="t" anchorCtr="0"/>
          <a:lstStyle/>
          <a:p>
            <a:pPr>
              <a:lnSpc>
                <a:spcPct val="150000"/>
              </a:lnSpc>
              <a:buSzPct val="200000"/>
            </a:pPr>
            <a:r>
              <a:rPr lang="en-US" altLang="ko-KR" sz="1100" b="1" dirty="0" smtClean="0"/>
              <a:t>[</a:t>
            </a:r>
            <a:r>
              <a:rPr lang="ko-KR" altLang="en-US" sz="1100" b="1" dirty="0" smtClean="0"/>
              <a:t>메뉴 위치</a:t>
            </a:r>
            <a:r>
              <a:rPr lang="en-US" altLang="ko-KR" sz="1100" b="1" dirty="0" smtClean="0"/>
              <a:t>] | </a:t>
            </a:r>
            <a:r>
              <a:rPr lang="ko-KR" altLang="en-US" sz="1100" b="1" dirty="0" smtClean="0"/>
              <a:t>안전점검관리 ▶ </a:t>
            </a:r>
            <a:r>
              <a:rPr lang="ko-KR" altLang="en-US" sz="1100" b="1" dirty="0" err="1" smtClean="0"/>
              <a:t>지적건수</a:t>
            </a:r>
            <a:r>
              <a:rPr lang="ko-KR" altLang="en-US" sz="1100" b="1" dirty="0" smtClean="0"/>
              <a:t> 통계조회 ▶ </a:t>
            </a:r>
            <a:r>
              <a:rPr lang="ko-KR" altLang="en-US" sz="1100" b="1" dirty="0" err="1" smtClean="0"/>
              <a:t>안전점검표</a:t>
            </a:r>
            <a:r>
              <a:rPr lang="ko-KR" altLang="en-US" sz="1100" b="1" dirty="0" smtClean="0"/>
              <a:t> </a:t>
            </a:r>
            <a:r>
              <a:rPr lang="ko-KR" altLang="en-US" sz="1100" b="1" dirty="0" err="1" smtClean="0"/>
              <a:t>지적건수</a:t>
            </a:r>
            <a:r>
              <a:rPr lang="ko-KR" altLang="en-US" sz="1100" b="1" dirty="0" smtClean="0"/>
              <a:t> 통계조회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552" y="57150"/>
            <a:ext cx="8667751" cy="43200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 anchorCtr="0">
            <a:noAutofit/>
          </a:bodyPr>
          <a:lstStyle/>
          <a:p>
            <a:r>
              <a:rPr lang="en-US" altLang="ko-KR" b="1" dirty="0" smtClean="0">
                <a:solidFill>
                  <a:srgbClr val="131313"/>
                </a:solidFill>
              </a:rPr>
              <a:t>5 </a:t>
            </a:r>
            <a:r>
              <a:rPr lang="ko-KR" altLang="en-US" b="1" dirty="0" err="1" smtClean="0">
                <a:solidFill>
                  <a:srgbClr val="131313"/>
                </a:solidFill>
              </a:rPr>
              <a:t>안전점검표</a:t>
            </a:r>
            <a:r>
              <a:rPr lang="ko-KR" altLang="en-US" b="1" dirty="0" smtClean="0">
                <a:solidFill>
                  <a:srgbClr val="131313"/>
                </a:solidFill>
              </a:rPr>
              <a:t> </a:t>
            </a:r>
            <a:r>
              <a:rPr lang="ko-KR" altLang="en-US" b="1" dirty="0" err="1" smtClean="0">
                <a:solidFill>
                  <a:srgbClr val="131313"/>
                </a:solidFill>
              </a:rPr>
              <a:t>지적건수</a:t>
            </a:r>
            <a:r>
              <a:rPr lang="ko-KR" altLang="en-US" b="1" dirty="0" smtClean="0">
                <a:solidFill>
                  <a:srgbClr val="131313"/>
                </a:solidFill>
              </a:rPr>
              <a:t> 통계조회</a:t>
            </a:r>
            <a:endParaRPr lang="ko-KR" altLang="en-US" b="1" dirty="0">
              <a:solidFill>
                <a:srgbClr val="131313"/>
              </a:solidFill>
            </a:endParaRPr>
          </a:p>
        </p:txBody>
      </p:sp>
      <p:sp>
        <p:nvSpPr>
          <p:cNvPr id="13" name="타원 12"/>
          <p:cNvSpPr/>
          <p:nvPr/>
        </p:nvSpPr>
        <p:spPr>
          <a:xfrm>
            <a:off x="130419" y="2404897"/>
            <a:ext cx="228600" cy="228600"/>
          </a:xfrm>
          <a:prstGeom prst="ellipse">
            <a:avLst/>
          </a:prstGeom>
          <a:solidFill>
            <a:srgbClr val="FFFF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solidFill>
                  <a:schemeClr val="tx1"/>
                </a:solidFill>
                <a:ea typeface="굴림" pitchFamily="50" charset="-127"/>
              </a:rPr>
              <a:t>2</a:t>
            </a:r>
            <a:endParaRPr lang="ko-KR" altLang="en-US" sz="1400" b="1" dirty="0">
              <a:solidFill>
                <a:schemeClr val="tx1"/>
              </a:solidFill>
              <a:ea typeface="굴림" pitchFamily="50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70532" y="2475197"/>
            <a:ext cx="743874" cy="113023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1701261" y="1118021"/>
            <a:ext cx="608533" cy="150934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타원 15"/>
          <p:cNvSpPr/>
          <p:nvPr/>
        </p:nvSpPr>
        <p:spPr>
          <a:xfrm>
            <a:off x="1553871" y="933928"/>
            <a:ext cx="228600" cy="228600"/>
          </a:xfrm>
          <a:prstGeom prst="ellipse">
            <a:avLst/>
          </a:prstGeom>
          <a:solidFill>
            <a:srgbClr val="FFFF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solidFill>
                  <a:schemeClr val="tx1"/>
                </a:solidFill>
                <a:ea typeface="굴림" pitchFamily="50" charset="-127"/>
              </a:rPr>
              <a:t>1</a:t>
            </a:r>
            <a:endParaRPr lang="ko-KR" altLang="en-US" sz="1400" b="1" dirty="0">
              <a:solidFill>
                <a:schemeClr val="tx1"/>
              </a:solidFill>
              <a:ea typeface="굴림" pitchFamily="50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8007350" y="990605"/>
            <a:ext cx="1844372" cy="415891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rIns="36000" rtlCol="0" anchor="t" anchorCtr="0"/>
          <a:lstStyle/>
          <a:p>
            <a:pPr>
              <a:lnSpc>
                <a:spcPts val="1500"/>
              </a:lnSpc>
            </a:pPr>
            <a:endParaRPr lang="en-US" altLang="ko-KR" sz="1050" dirty="0" smtClean="0"/>
          </a:p>
          <a:p>
            <a:pPr>
              <a:lnSpc>
                <a:spcPts val="1500"/>
              </a:lnSpc>
              <a:buBlip>
                <a:blip r:embed="rId5"/>
              </a:buBlip>
            </a:pPr>
            <a:r>
              <a:rPr lang="ko-KR" altLang="en-US" sz="1050" dirty="0" smtClean="0"/>
              <a:t>점검구분은 </a:t>
            </a:r>
            <a:r>
              <a:rPr lang="ko-KR" altLang="en-US" sz="1050" dirty="0" err="1" smtClean="0"/>
              <a:t>시설수</a:t>
            </a:r>
            <a:r>
              <a:rPr lang="en-US" altLang="ko-KR" sz="1050" dirty="0" smtClean="0"/>
              <a:t>/</a:t>
            </a:r>
            <a:r>
              <a:rPr lang="ko-KR" altLang="en-US" sz="1050" dirty="0" err="1" smtClean="0"/>
              <a:t>지적건수를</a:t>
            </a:r>
            <a:r>
              <a:rPr lang="ko-KR" altLang="en-US" sz="1050" dirty="0" smtClean="0"/>
              <a:t> 선택 할 수 있습니다</a:t>
            </a:r>
            <a:r>
              <a:rPr lang="en-US" altLang="ko-KR" sz="1050" dirty="0" smtClean="0"/>
              <a:t>.</a:t>
            </a:r>
          </a:p>
          <a:p>
            <a:pPr>
              <a:lnSpc>
                <a:spcPts val="1500"/>
              </a:lnSpc>
              <a:buBlip>
                <a:blip r:embed="rId5"/>
              </a:buBlip>
            </a:pPr>
            <a:endParaRPr lang="en-US" altLang="ko-KR" sz="1050" dirty="0"/>
          </a:p>
          <a:p>
            <a:pPr>
              <a:lnSpc>
                <a:spcPts val="1500"/>
              </a:lnSpc>
              <a:buBlip>
                <a:blip r:embed="rId5"/>
              </a:buBlip>
            </a:pPr>
            <a:r>
              <a:rPr lang="ko-KR" altLang="en-US" sz="1050" dirty="0" err="1" smtClean="0"/>
              <a:t>지적건수는</a:t>
            </a:r>
            <a:r>
              <a:rPr lang="ko-KR" altLang="en-US" sz="1050" dirty="0" smtClean="0"/>
              <a:t> </a:t>
            </a:r>
            <a:r>
              <a:rPr lang="ko-KR" altLang="en-US" sz="1050" dirty="0" err="1" smtClean="0"/>
              <a:t>안전점검표결과에서</a:t>
            </a:r>
            <a:r>
              <a:rPr lang="ko-KR" altLang="en-US" sz="1050" dirty="0" smtClean="0"/>
              <a:t> 해당분야에 대해 미흡으로 선택된 항목을 통계하여 제공합니다</a:t>
            </a:r>
            <a:r>
              <a:rPr lang="en-US" altLang="ko-KR" sz="1050" dirty="0" smtClean="0"/>
              <a:t>. </a:t>
            </a:r>
          </a:p>
        </p:txBody>
      </p:sp>
      <p:sp>
        <p:nvSpPr>
          <p:cNvPr id="18" name="타원 17"/>
          <p:cNvSpPr/>
          <p:nvPr/>
        </p:nvSpPr>
        <p:spPr>
          <a:xfrm>
            <a:off x="985332" y="1680807"/>
            <a:ext cx="228600" cy="228600"/>
          </a:xfrm>
          <a:prstGeom prst="ellipse">
            <a:avLst/>
          </a:prstGeom>
          <a:solidFill>
            <a:srgbClr val="FFFF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ea typeface="굴림" pitchFamily="50" charset="-127"/>
              </a:rPr>
              <a:t>3</a:t>
            </a:r>
            <a:endParaRPr lang="ko-KR" altLang="en-US" sz="1400" b="1" dirty="0">
              <a:solidFill>
                <a:schemeClr val="tx1"/>
              </a:solidFill>
              <a:ea typeface="굴림" pitchFamily="50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1213932" y="1697178"/>
            <a:ext cx="6614571" cy="331200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6652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28575"/>
      </a:spPr>
      <a:bodyPr rtlCol="0" anchor="ctr"/>
      <a:lstStyle>
        <a:defPPr algn="ctr">
          <a:defRPr/>
        </a:defPPr>
      </a:lstStyle>
      <a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a:style>
    </a:spDef>
  </a:objectDefaults>
  <a:extraClrSchemeLst/>
</a:theme>
</file>

<file path=ppt/theme/theme2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28575"/>
      </a:spPr>
      <a:bodyPr rtlCol="0" anchor="ctr"/>
      <a:lstStyle>
        <a:defPPr algn="ctr">
          <a:defRPr/>
        </a:defPPr>
      </a:lstStyle>
      <a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a:style>
    </a:spDef>
  </a:objectDefaults>
  <a:extraClrSchemeLst/>
</a:theme>
</file>

<file path=ppt/theme/theme3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업무흐름도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652</TotalTime>
  <Words>1146</Words>
  <Application>Microsoft Office PowerPoint</Application>
  <PresentationFormat>A4 용지(210x297mm)</PresentationFormat>
  <Paragraphs>164</Paragraphs>
  <Slides>14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7</vt:i4>
      </vt:variant>
      <vt:variant>
        <vt:lpstr>슬라이드 제목</vt:lpstr>
      </vt:variant>
      <vt:variant>
        <vt:i4>14</vt:i4>
      </vt:variant>
    </vt:vector>
  </HeadingPairs>
  <TitlesOfParts>
    <vt:vector size="21" baseType="lpstr">
      <vt:lpstr>Office 테마</vt:lpstr>
      <vt:lpstr>1_Office 테마</vt:lpstr>
      <vt:lpstr>1_디자인 사용자 지정</vt:lpstr>
      <vt:lpstr>디자인 사용자 지정</vt:lpstr>
      <vt:lpstr>업무흐름도</vt:lpstr>
      <vt:lpstr>Office 테마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JJE</dc:creator>
  <cp:lastModifiedBy>Mohw-UP</cp:lastModifiedBy>
  <cp:revision>212</cp:revision>
  <cp:lastPrinted>2018-04-16T01:42:20Z</cp:lastPrinted>
  <dcterms:modified xsi:type="dcterms:W3CDTF">2018-04-16T01:43:48Z</dcterms:modified>
</cp:coreProperties>
</file>