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25" r:id="rId20"/>
    <p:sldMasterId id="2147483726" r:id="rId22"/>
  </p:sldMasterIdLst>
  <p:notesMasterIdLst>
    <p:notesMasterId r:id="rId23"/>
  </p:notes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4929"/>
    <p:restoredTop sz="90099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presProps" Target="presProps.xml"  /><Relationship Id="rId19" Type="http://schemas.openxmlformats.org/officeDocument/2006/relationships/viewProps" Target="viewProps.xml"  /><Relationship Id="rId2" Type="http://schemas.openxmlformats.org/officeDocument/2006/relationships/slide" Target="slides/slide2.xml"  /><Relationship Id="rId20" Type="http://schemas.openxmlformats.org/officeDocument/2006/relationships/slideMaster" Target="slideMasters/slideMaster1.xml"  /><Relationship Id="rId21" Type="http://schemas.openxmlformats.org/officeDocument/2006/relationships/theme" Target="theme/theme1.xml"  /><Relationship Id="rId22" Type="http://schemas.openxmlformats.org/officeDocument/2006/relationships/slideMaster" Target="slideMasters/slideMaster2.xml"  /><Relationship Id="rId23" Type="http://schemas.openxmlformats.org/officeDocument/2006/relationships/notesMaster" Target="notesMasters/notesMaster1.xml"  /><Relationship Id="rId24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2009-03-26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9" y="685800"/>
            <a:ext cx="4571981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7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17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1.pn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Relationship Id="rId10" Type="http://schemas.openxmlformats.org/officeDocument/2006/relationships/slideLayout" Target="../slideLayouts/slideLayout21.xml"  /><Relationship Id="rId11" Type="http://schemas.openxmlformats.org/officeDocument/2006/relationships/slideLayout" Target="../slideLayouts/slideLayout22.xml"  /><Relationship Id="rId12" Type="http://schemas.openxmlformats.org/officeDocument/2006/relationships/slideLayout" Target="../slideLayouts/slideLayout23.xml"  /><Relationship Id="rId13" Type="http://schemas.openxmlformats.org/officeDocument/2006/relationships/slideLayout" Target="../slideLayouts/slideLayout24.xml"  /><Relationship Id="rId2" Type="http://schemas.openxmlformats.org/officeDocument/2006/relationships/slideLayout" Target="../slideLayouts/slideLayout13.xml"  /><Relationship Id="rId3" Type="http://schemas.openxmlformats.org/officeDocument/2006/relationships/slideLayout" Target="../slideLayouts/slideLayout14.xml"  /><Relationship Id="rId4" Type="http://schemas.openxmlformats.org/officeDocument/2006/relationships/slideLayout" Target="../slideLayouts/slideLayout15.xml"  /><Relationship Id="rId5" Type="http://schemas.openxmlformats.org/officeDocument/2006/relationships/slideLayout" Target="../slideLayouts/slideLayout16.xml"  /><Relationship Id="rId6" Type="http://schemas.openxmlformats.org/officeDocument/2006/relationships/slideLayout" Target="../slideLayouts/slideLayout17.xml"  /><Relationship Id="rId7" Type="http://schemas.openxmlformats.org/officeDocument/2006/relationships/slideLayout" Target="../slideLayouts/slideLayout18.xml"  /><Relationship Id="rId8" Type="http://schemas.openxmlformats.org/officeDocument/2006/relationships/slideLayout" Target="../slideLayouts/slideLayout19.xml"  /><Relationship Id="rId9" Type="http://schemas.openxmlformats.org/officeDocument/2006/relationships/slideLayout" Target="../slideLayouts/slideLayout20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63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457401"/>
            <a:ext cx="9148135" cy="92127"/>
          </a:xfrm>
          <a:prstGeom prst="rect">
            <a:avLst/>
          </a:prstGeom>
          <a:gradFill flip="xy" rotWithShape="0">
            <a:gsLst>
              <a:gs pos="0">
                <a:srgbClr val="d7dfce">
                  <a:alpha val="100000"/>
                </a:srgbClr>
              </a:gs>
              <a:gs pos="100000">
                <a:srgbClr val="7f7f7f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</p:sp>
      <p:sp>
        <p:nvSpPr>
          <p:cNvPr id="3" name="직사각형 2"/>
          <p:cNvSpPr/>
          <p:nvPr/>
        </p:nvSpPr>
        <p:spPr>
          <a:xfrm>
            <a:off x="0" y="457401"/>
            <a:ext cx="9148135" cy="92127"/>
          </a:xfrm>
          <a:prstGeom prst="rect">
            <a:avLst/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chemeClr val="bg1">
                  <a:alpha val="49800"/>
                </a:scheme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4" name="자유형 3"/>
          <p:cNvSpPr/>
          <p:nvPr/>
        </p:nvSpPr>
        <p:spPr>
          <a:xfrm rot="21600000" flipH="1">
            <a:off x="4937777" y="6416402"/>
            <a:ext cx="4207175" cy="444726"/>
          </a:xfrm>
          <a:custGeom>
            <a:avLst/>
            <a:gdLst/>
            <a:rect l="l" t="t" r="r" b="b"/>
            <a:pathLst>
              <a:path w="2649" h="280" extrusionOk="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solidFill>
            <a:srgbClr val="d7dfce"/>
          </a:solidFill>
          <a:ln w="25400" cap="flat" cmpd="sng" algn="ctr">
            <a:noFill/>
            <a:prstDash val="solid"/>
            <a:round/>
          </a:ln>
        </p:spPr>
      </p:sp>
      <p:grpSp>
        <p:nvGrpSpPr>
          <p:cNvPr id="5" name="그룹 4"/>
          <p:cNvGrpSpPr/>
          <p:nvPr/>
        </p:nvGrpSpPr>
        <p:grpSpPr>
          <a:xfrm rot="0">
            <a:off x="0" y="0"/>
            <a:ext cx="3583050" cy="4005554"/>
            <a:chOff x="0" y="0"/>
            <a:chExt cx="3583050" cy="4005554"/>
          </a:xfrm>
        </p:grpSpPr>
        <p:sp>
          <p:nvSpPr>
            <p:cNvPr id="6" name="자유형 5"/>
            <p:cNvSpPr/>
            <p:nvPr/>
          </p:nvSpPr>
          <p:spPr>
            <a:xfrm rot="21600000" flipV="1">
              <a:off x="0" y="2882654"/>
              <a:ext cx="1842335" cy="1122899"/>
            </a:xfrm>
            <a:custGeom>
              <a:avLst/>
              <a:gdLst/>
              <a:rect l="l" t="t" r="r" b="b"/>
              <a:pathLst>
                <a:path w="2600" h="1587" extrusionOk="0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fe6"/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7" name="자유형 6"/>
            <p:cNvSpPr/>
            <p:nvPr/>
          </p:nvSpPr>
          <p:spPr>
            <a:xfrm rot="21600000" flipV="1">
              <a:off x="0" y="0"/>
              <a:ext cx="1421450" cy="2912805"/>
            </a:xfrm>
            <a:custGeom>
              <a:avLst/>
              <a:gdLst/>
              <a:rect l="l" t="t" r="r" b="b"/>
              <a:pathLst>
                <a:path w="857" h="2024" extrusionOk="0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rgbClr val="d7dfce">
                <a:alpha val="43920"/>
              </a:srgbClr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8" name="자유형 7"/>
            <p:cNvSpPr/>
            <p:nvPr/>
          </p:nvSpPr>
          <p:spPr>
            <a:xfrm rot="21600000" flipV="1">
              <a:off x="0" y="2669867"/>
              <a:ext cx="1292805" cy="962429"/>
            </a:xfrm>
            <a:custGeom>
              <a:avLst/>
              <a:gdLst/>
              <a:rect l="l" t="t" r="r" b="b"/>
              <a:pathLst>
                <a:path w="1974" h="1357" extrusionOk="0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7dfce"/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9" name="자유형 8"/>
            <p:cNvSpPr/>
            <p:nvPr/>
          </p:nvSpPr>
          <p:spPr>
            <a:xfrm rot="21600000" flipV="1">
              <a:off x="670244" y="0"/>
              <a:ext cx="2912805" cy="2642787"/>
            </a:xfrm>
            <a:custGeom>
              <a:avLst/>
              <a:gdLst/>
              <a:rect l="l" t="t" r="r" b="b"/>
              <a:pathLst>
                <a:path w="2552" h="2085" extrusionOk="0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rgbClr val="f2f2f2">
                <a:alpha val="34120"/>
              </a:srgbClr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10" name="자유형 9"/>
            <p:cNvSpPr/>
            <p:nvPr/>
          </p:nvSpPr>
          <p:spPr>
            <a:xfrm rot="21600000" flipV="1">
              <a:off x="514576" y="55"/>
              <a:ext cx="1527871" cy="2545913"/>
            </a:xfrm>
            <a:custGeom>
              <a:avLst/>
              <a:gdLst/>
              <a:rect l="l" t="t" r="r" b="b"/>
              <a:pathLst>
                <a:path w="718" h="1804" extrusionOk="0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rgbClr val="c4d0b5">
                <a:alpha val="36860"/>
              </a:srgbClr>
            </a:solidFill>
            <a:ln w="25400" cap="flat" cmpd="sng" algn="ctr">
              <a:noFill/>
              <a:prstDash val="solid"/>
              <a:round/>
            </a:ln>
          </p:spPr>
        </p:sp>
      </p:grpSp>
      <p:pic>
        <p:nvPicPr>
          <p:cNvPr id="11" name="그림 10"/>
          <p:cNvPicPr/>
          <p:nvPr/>
        </p:nvPicPr>
        <p:blipFill rotWithShape="1"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>
          <a:xfrm>
            <a:off x="8204745" y="6395743"/>
            <a:ext cx="908492" cy="3494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2" name="직사각형 11"/>
          <p:cNvSpPr/>
          <p:nvPr/>
        </p:nvSpPr>
        <p:spPr>
          <a:xfrm>
            <a:off x="0" y="6668944"/>
            <a:ext cx="8463652" cy="17476"/>
          </a:xfrm>
          <a:prstGeom prst="rect">
            <a:avLst/>
          </a:prstGeom>
          <a:solidFill>
            <a:srgbClr val="d7dfce"/>
          </a:solidFill>
          <a:ln w="25400" cap="flat" cmpd="sng" algn="ctr">
            <a:noFill/>
            <a:prstDash val="solid"/>
            <a:round/>
          </a:ln>
        </p:spPr>
      </p:sp>
      <p:grpSp>
        <p:nvGrpSpPr>
          <p:cNvPr id="13" name="그룹 12"/>
          <p:cNvGrpSpPr/>
          <p:nvPr/>
        </p:nvGrpSpPr>
        <p:grpSpPr>
          <a:xfrm rot="0">
            <a:off x="4178587" y="6570451"/>
            <a:ext cx="798888" cy="216026"/>
            <a:chOff x="4178587" y="6570451"/>
            <a:chExt cx="798888" cy="216026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4178587" y="6570451"/>
              <a:ext cx="798888" cy="216026"/>
            </a:xfrm>
            <a:prstGeom prst="roundRect">
              <a:avLst>
                <a:gd name="adj" fmla="val 50000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cfd9c5">
                    <a:alpha val="100000"/>
                  </a:srgbClr>
                </a:gs>
              </a:gsLst>
              <a:lin ang="16200000" scaled="0"/>
              <a:tileRect b="50000"/>
            </a:gradFill>
            <a:ln w="9523" cap="rnd" cmpd="sng" algn="ctr">
              <a:solidFill>
                <a:srgbClr val="ffffff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모서리가 둥근 직사각형 14"/>
            <p:cNvSpPr/>
            <p:nvPr/>
          </p:nvSpPr>
          <p:spPr>
            <a:xfrm rot="21600000">
              <a:off x="4243747" y="6595856"/>
              <a:ext cx="678173" cy="16521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</a:ln>
            <a:effectLst>
              <a:outerShdw dist="17924" dir="2700000" algn="tl">
                <a:srgbClr val="c0c0c0"/>
              </a:outerShdw>
            </a:effectLst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한컴오피스">
    <p:bg>
      <p:bgPr shadeToTitle="0"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63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0.xml"  /><Relationship Id="rId2" Type="http://schemas.openxmlformats.org/officeDocument/2006/relationships/image" Target="../media/image2.jpeg"  /><Relationship Id="rId3" Type="http://schemas.openxmlformats.org/officeDocument/2006/relationships/image" Target="../media/image3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6.jpeg"  /><Relationship Id="rId4" Type="http://schemas.openxmlformats.org/officeDocument/2006/relationships/image" Target="../media/image7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8.png"  /><Relationship Id="rId3" Type="http://schemas.openxmlformats.org/officeDocument/2006/relationships/image" Target="../media/image5.png"  /><Relationship Id="rId4" Type="http://schemas.openxmlformats.org/officeDocument/2006/relationships/image" Target="../media/image9.png"  /><Relationship Id="rId5" Type="http://schemas.openxmlformats.org/officeDocument/2006/relationships/image" Target="../media/image10.png"  /><Relationship Id="rId6" Type="http://schemas.openxmlformats.org/officeDocument/2006/relationships/image" Target="../media/image1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2.png"  /><Relationship Id="rId4" Type="http://schemas.openxmlformats.org/officeDocument/2006/relationships/image" Target="../media/image13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4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5.png"  /><Relationship Id="rId4" Type="http://schemas.openxmlformats.org/officeDocument/2006/relationships/image" Target="../media/image14.png"  /><Relationship Id="rId5" Type="http://schemas.openxmlformats.org/officeDocument/2006/relationships/image" Target="../media/image16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7.png"  /><Relationship Id="rId3" Type="http://schemas.openxmlformats.org/officeDocument/2006/relationships/image" Target="../media/image5.png"  /><Relationship Id="rId4" Type="http://schemas.openxmlformats.org/officeDocument/2006/relationships/image" Target="../media/image15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8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4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9.png"  /><Relationship Id="rId3" Type="http://schemas.openxmlformats.org/officeDocument/2006/relationships/image" Target="../media/image14.png"  /><Relationship Id="rId4" Type="http://schemas.openxmlformats.org/officeDocument/2006/relationships/image" Target="../media/image5.png"  /><Relationship Id="rId5" Type="http://schemas.openxmlformats.org/officeDocument/2006/relationships/image" Target="../media/image20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5.png"  /><Relationship Id="rId3" Type="http://schemas.openxmlformats.org/officeDocument/2006/relationships/image" Target="../media/image5.png"  /><Relationship Id="rId4" Type="http://schemas.openxmlformats.org/officeDocument/2006/relationships/image" Target="../media/image14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5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Relationship Id="rId3" Type="http://schemas.openxmlformats.org/officeDocument/2006/relationships/image" Target="../media/image14.png"  /><Relationship Id="rId4" Type="http://schemas.openxmlformats.org/officeDocument/2006/relationships/image" Target="../media/image21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2.png"  /><Relationship Id="rId3" Type="http://schemas.openxmlformats.org/officeDocument/2006/relationships/notesSlide" Target="../notesSlides/notesSlide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-1507" y="-26968"/>
            <a:ext cx="9157627" cy="402928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7588492" y="6240131"/>
            <a:ext cx="1451656" cy="55902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4" name="직사각형 3"/>
          <p:cNvSpPr txBox="1"/>
          <p:nvPr/>
        </p:nvSpPr>
        <p:spPr>
          <a:xfrm>
            <a:off x="2671374" y="5509529"/>
            <a:ext cx="3811750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ctr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현대로템 기술연구소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" name="직사각형 4"/>
          <p:cNvSpPr txBox="1"/>
          <p:nvPr/>
        </p:nvSpPr>
        <p:spPr>
          <a:xfrm>
            <a:off x="3263785" y="6024105"/>
            <a:ext cx="2626930" cy="3605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ctr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신호팀장 이종성 수석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3263785" y="4726553"/>
            <a:ext cx="2626930" cy="3605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ctr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2014.02.20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1011676" y="3935593"/>
            <a:ext cx="7164481" cy="63847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ctr" defTabSz="81010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철도신호시스템 국제 표준화 동향</a:t>
            </a:r>
            <a:endParaRPr xmlns:mc="http://schemas.openxmlformats.org/markup-compatibility/2006" xmlns:hp="http://schemas.haansoft.com/office/presentation/8.0" lang="ko-KR" altLang="en-US" sz="36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5400000" flipH="1">
            <a:off x="5970113" y="1446855"/>
            <a:ext cx="4432749" cy="4432749"/>
          </a:xfrm>
          <a:custGeom>
            <a:avLst/>
            <a:gdLst/>
            <a:rect l="l" t="t" r="r" b="b"/>
            <a:pathLst>
              <a:path w="21600" h="21600" extrusionOk="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 flip="xy" rotWithShape="0">
            <a:gsLst>
              <a:gs pos="0">
                <a:srgbClr val="d9d9d9">
                  <a:alpha val="100000"/>
                </a:srgbClr>
              </a:gs>
              <a:gs pos="100000">
                <a:srgbClr val="7f7f7f">
                  <a:alpha val="100000"/>
                </a:srgb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3" name="직사각형 2"/>
          <p:cNvSpPr txBox="1"/>
          <p:nvPr/>
        </p:nvSpPr>
        <p:spPr>
          <a:xfrm>
            <a:off x="41317" y="0"/>
            <a:ext cx="3811694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목차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210790" y="1959867"/>
            <a:ext cx="4337438" cy="457401"/>
          </a:xfrm>
          <a:prstGeom prst="roundRect">
            <a:avLst>
              <a:gd name="adj" fmla="val 50000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c1c1c1">
                  <a:alpha val="100000"/>
                </a:srgbClr>
              </a:gs>
            </a:gsLst>
            <a:lin ang="16200000" scaled="0"/>
            <a:tileRect b="50000"/>
          </a:gradFill>
          <a:ln w="28682" cap="rnd" cmpd="sng" algn="ctr">
            <a:solidFill>
              <a:srgbClr val="ffff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91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1. 개요 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6300489" y="2188568"/>
            <a:ext cx="331939" cy="304915"/>
            <a:chOff x="6300489" y="2188568"/>
            <a:chExt cx="331939" cy="304915"/>
          </a:xfrm>
        </p:grpSpPr>
        <p:sp>
          <p:nvSpPr>
            <p:cNvPr id="6" name="타원 5"/>
            <p:cNvSpPr/>
            <p:nvPr/>
          </p:nvSpPr>
          <p:spPr>
            <a:xfrm>
              <a:off x="6300489" y="2188568"/>
              <a:ext cx="331939" cy="304915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767676">
                    <a:alpha val="100000"/>
                  </a:srgbClr>
                </a:gs>
              </a:gsLst>
              <a:lin ang="16200000" scaled="0"/>
              <a:tileRect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7" name="타원 6"/>
            <p:cNvSpPr/>
            <p:nvPr/>
          </p:nvSpPr>
          <p:spPr>
            <a:xfrm>
              <a:off x="6319528" y="2206044"/>
              <a:ext cx="293804" cy="270018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a2a2a2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8" name="타원 7"/>
            <p:cNvSpPr/>
            <p:nvPr/>
          </p:nvSpPr>
          <p:spPr>
            <a:xfrm>
              <a:off x="6337005" y="2221902"/>
              <a:ext cx="258851" cy="238248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9" name="타원 8"/>
            <p:cNvSpPr/>
            <p:nvPr/>
          </p:nvSpPr>
          <p:spPr>
            <a:xfrm>
              <a:off x="6337005" y="2221902"/>
              <a:ext cx="258851" cy="238248"/>
            </a:xfrm>
            <a:prstGeom prst="ellipse">
              <a:avLst/>
            </a:prstGeom>
            <a:gradFill flip="xy" rotWithShape="0">
              <a:gsLst>
                <a:gs pos="0">
                  <a:srgbClr val="ffcc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0" name="타원 9"/>
            <p:cNvSpPr/>
            <p:nvPr/>
          </p:nvSpPr>
          <p:spPr>
            <a:xfrm>
              <a:off x="6354481" y="2237815"/>
              <a:ext cx="223954" cy="204859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376b84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1" name="타원 10"/>
            <p:cNvSpPr/>
            <p:nvPr/>
          </p:nvSpPr>
          <p:spPr>
            <a:xfrm>
              <a:off x="6354481" y="2237815"/>
              <a:ext cx="223954" cy="204859"/>
            </a:xfrm>
            <a:prstGeom prst="ellipse">
              <a:avLst/>
            </a:prstGeom>
            <a:gradFill flip="xy" rotWithShape="0">
              <a:gsLst>
                <a:gs pos="0">
                  <a:srgbClr val="7c6300">
                    <a:alpha val="100000"/>
                  </a:srgbClr>
                </a:gs>
                <a:gs pos="100000">
                  <a:srgbClr val="ffcc00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12" name="모서리가 둥근 직사각형 11"/>
          <p:cNvSpPr/>
          <p:nvPr/>
        </p:nvSpPr>
        <p:spPr>
          <a:xfrm>
            <a:off x="1810564" y="2825423"/>
            <a:ext cx="4337438" cy="457401"/>
          </a:xfrm>
          <a:prstGeom prst="roundRect">
            <a:avLst>
              <a:gd name="adj" fmla="val 50000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c1c1c1">
                  <a:alpha val="100000"/>
                </a:srgbClr>
              </a:gs>
            </a:gsLst>
            <a:lin ang="16200000" scaled="0"/>
            <a:tileRect b="50000"/>
          </a:gradFill>
          <a:ln w="28682" cap="rnd" cmpd="sng" algn="ctr">
            <a:solidFill>
              <a:srgbClr val="ffff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91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2. 간선/고속철도 신호시스템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13" name="그룹 12"/>
          <p:cNvGrpSpPr/>
          <p:nvPr/>
        </p:nvGrpSpPr>
        <p:grpSpPr>
          <a:xfrm rot="0">
            <a:off x="5900262" y="3054124"/>
            <a:ext cx="331939" cy="304971"/>
            <a:chOff x="5900262" y="3054124"/>
            <a:chExt cx="331939" cy="304971"/>
          </a:xfrm>
        </p:grpSpPr>
        <p:sp>
          <p:nvSpPr>
            <p:cNvPr id="14" name="타원 13"/>
            <p:cNvSpPr/>
            <p:nvPr/>
          </p:nvSpPr>
          <p:spPr>
            <a:xfrm>
              <a:off x="5900262" y="3054124"/>
              <a:ext cx="331939" cy="304971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767676">
                    <a:alpha val="100000"/>
                  </a:srgbClr>
                </a:gs>
              </a:gsLst>
              <a:lin ang="16200000" scaled="0"/>
              <a:tileRect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5" name="타원 14"/>
            <p:cNvSpPr/>
            <p:nvPr/>
          </p:nvSpPr>
          <p:spPr>
            <a:xfrm>
              <a:off x="5919302" y="3071600"/>
              <a:ext cx="293804" cy="270018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a2a2a2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6" name="타원 15"/>
            <p:cNvSpPr/>
            <p:nvPr/>
          </p:nvSpPr>
          <p:spPr>
            <a:xfrm>
              <a:off x="5936779" y="3087513"/>
              <a:ext cx="258851" cy="238248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7" name="타원 16"/>
            <p:cNvSpPr/>
            <p:nvPr/>
          </p:nvSpPr>
          <p:spPr>
            <a:xfrm>
              <a:off x="5936779" y="3087513"/>
              <a:ext cx="258851" cy="238248"/>
            </a:xfrm>
            <a:prstGeom prst="ellipse">
              <a:avLst/>
            </a:prstGeom>
            <a:gradFill flip="xy" rotWithShape="0">
              <a:gsLst>
                <a:gs pos="0">
                  <a:srgbClr val="48be67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8" name="타원 17"/>
            <p:cNvSpPr/>
            <p:nvPr/>
          </p:nvSpPr>
          <p:spPr>
            <a:xfrm>
              <a:off x="5954255" y="3103370"/>
              <a:ext cx="223898" cy="204914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376b84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9" name="타원 18"/>
            <p:cNvSpPr/>
            <p:nvPr/>
          </p:nvSpPr>
          <p:spPr>
            <a:xfrm>
              <a:off x="5954255" y="3103370"/>
              <a:ext cx="223898" cy="204914"/>
            </a:xfrm>
            <a:prstGeom prst="ellipse">
              <a:avLst/>
            </a:prstGeom>
            <a:gradFill flip="xy" rotWithShape="0">
              <a:gsLst>
                <a:gs pos="0">
                  <a:srgbClr val="235c32">
                    <a:alpha val="100000"/>
                  </a:srgbClr>
                </a:gs>
                <a:gs pos="100000">
                  <a:srgbClr val="48be67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20" name="모서리가 둥근 직사각형 19"/>
          <p:cNvSpPr/>
          <p:nvPr/>
        </p:nvSpPr>
        <p:spPr>
          <a:xfrm>
            <a:off x="1764500" y="3689416"/>
            <a:ext cx="4337438" cy="457401"/>
          </a:xfrm>
          <a:prstGeom prst="roundRect">
            <a:avLst>
              <a:gd name="adj" fmla="val 50000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c1c1c1">
                  <a:alpha val="100000"/>
                </a:srgbClr>
              </a:gs>
            </a:gsLst>
            <a:lin ang="16200000" scaled="0"/>
            <a:tileRect b="50000"/>
          </a:gradFill>
          <a:ln w="28682" cap="rnd" cmpd="sng" algn="ctr">
            <a:solidFill>
              <a:srgbClr val="ffff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91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3. 도시철도/경전철 신호시스템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21" name="그룹 20"/>
          <p:cNvGrpSpPr/>
          <p:nvPr/>
        </p:nvGrpSpPr>
        <p:grpSpPr>
          <a:xfrm rot="0">
            <a:off x="5854199" y="3918116"/>
            <a:ext cx="331939" cy="304971"/>
            <a:chOff x="5854199" y="3918116"/>
            <a:chExt cx="331939" cy="304971"/>
          </a:xfrm>
        </p:grpSpPr>
        <p:sp>
          <p:nvSpPr>
            <p:cNvPr id="22" name="타원 21"/>
            <p:cNvSpPr/>
            <p:nvPr/>
          </p:nvSpPr>
          <p:spPr>
            <a:xfrm>
              <a:off x="5854199" y="3918116"/>
              <a:ext cx="331939" cy="304971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767676">
                    <a:alpha val="100000"/>
                  </a:srgbClr>
                </a:gs>
              </a:gsLst>
              <a:lin ang="16200000" scaled="0"/>
              <a:tileRect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3" name="타원 22"/>
            <p:cNvSpPr/>
            <p:nvPr/>
          </p:nvSpPr>
          <p:spPr>
            <a:xfrm>
              <a:off x="5873238" y="3935593"/>
              <a:ext cx="293804" cy="270018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a2a2a2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4" name="타원 23"/>
            <p:cNvSpPr/>
            <p:nvPr/>
          </p:nvSpPr>
          <p:spPr>
            <a:xfrm>
              <a:off x="5890715" y="3951506"/>
              <a:ext cx="258851" cy="238192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5" name="타원 24"/>
            <p:cNvSpPr/>
            <p:nvPr/>
          </p:nvSpPr>
          <p:spPr>
            <a:xfrm>
              <a:off x="5890715" y="3951506"/>
              <a:ext cx="258851" cy="238192"/>
            </a:xfrm>
            <a:prstGeom prst="ellipse">
              <a:avLst/>
            </a:prstGeom>
            <a:gradFill flip="xy" rotWithShape="0">
              <a:gsLst>
                <a:gs pos="0">
                  <a:srgbClr val="0f5368">
                    <a:alpha val="100000"/>
                  </a:srgbClr>
                </a:gs>
                <a:gs pos="100000">
                  <a:srgbClr val="21b3e1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6" name="타원 25"/>
            <p:cNvSpPr/>
            <p:nvPr/>
          </p:nvSpPr>
          <p:spPr>
            <a:xfrm>
              <a:off x="5908191" y="3967363"/>
              <a:ext cx="223954" cy="204914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376b84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7" name="타원 26"/>
            <p:cNvSpPr/>
            <p:nvPr/>
          </p:nvSpPr>
          <p:spPr>
            <a:xfrm>
              <a:off x="5908191" y="3967363"/>
              <a:ext cx="223954" cy="204914"/>
            </a:xfrm>
            <a:prstGeom prst="ellipse">
              <a:avLst/>
            </a:prstGeom>
            <a:gradFill flip="xy" rotWithShape="0">
              <a:gsLst>
                <a:gs pos="0">
                  <a:srgbClr val="10576d">
                    <a:alpha val="100000"/>
                  </a:srgbClr>
                </a:gs>
                <a:gs pos="100000">
                  <a:srgbClr val="21b3e1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28" name="모서리가 둥근 직사각형 27"/>
          <p:cNvSpPr/>
          <p:nvPr/>
        </p:nvSpPr>
        <p:spPr>
          <a:xfrm>
            <a:off x="2098059" y="4553408"/>
            <a:ext cx="4337438" cy="457401"/>
          </a:xfrm>
          <a:prstGeom prst="roundRect">
            <a:avLst>
              <a:gd name="adj" fmla="val 50000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c1c1c1">
                  <a:alpha val="100000"/>
                </a:srgbClr>
              </a:gs>
            </a:gsLst>
            <a:lin ang="16200000" scaled="0"/>
            <a:tileRect b="50000"/>
          </a:gradFill>
          <a:ln w="28682" cap="rnd" cmpd="sng" algn="ctr">
            <a:solidFill>
              <a:srgbClr val="ffff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360091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4. 국내 신호시스템의 나아갈 방향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29" name="그룹 28"/>
          <p:cNvGrpSpPr/>
          <p:nvPr/>
        </p:nvGrpSpPr>
        <p:grpSpPr>
          <a:xfrm rot="0">
            <a:off x="6187702" y="4782109"/>
            <a:ext cx="331939" cy="304971"/>
            <a:chOff x="6187702" y="4782109"/>
            <a:chExt cx="331939" cy="304971"/>
          </a:xfrm>
        </p:grpSpPr>
        <p:sp>
          <p:nvSpPr>
            <p:cNvPr id="30" name="타원 29"/>
            <p:cNvSpPr/>
            <p:nvPr/>
          </p:nvSpPr>
          <p:spPr>
            <a:xfrm>
              <a:off x="6187702" y="4782109"/>
              <a:ext cx="331939" cy="304971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767676">
                    <a:alpha val="100000"/>
                  </a:srgbClr>
                </a:gs>
              </a:gsLst>
              <a:lin ang="16200000" scaled="0"/>
              <a:tileRect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31" name="타원 30"/>
            <p:cNvSpPr/>
            <p:nvPr/>
          </p:nvSpPr>
          <p:spPr>
            <a:xfrm>
              <a:off x="6206741" y="4799585"/>
              <a:ext cx="293860" cy="270018"/>
            </a:xfrm>
            <a:prstGeom prst="ellipse">
              <a:avLst/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a2a2a2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32" name="타원 31"/>
            <p:cNvSpPr/>
            <p:nvPr/>
          </p:nvSpPr>
          <p:spPr>
            <a:xfrm>
              <a:off x="6224218" y="4815498"/>
              <a:ext cx="258907" cy="238192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33" name="타원 32"/>
            <p:cNvSpPr/>
            <p:nvPr/>
          </p:nvSpPr>
          <p:spPr>
            <a:xfrm>
              <a:off x="6224218" y="4815498"/>
              <a:ext cx="258907" cy="238192"/>
            </a:xfrm>
            <a:prstGeom prst="ellipse">
              <a:avLst/>
            </a:prstGeom>
            <a:gradFill flip="xy" rotWithShape="0">
              <a:gsLst>
                <a:gs pos="0">
                  <a:srgbClr val="8d67e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34" name="타원 33"/>
            <p:cNvSpPr/>
            <p:nvPr/>
          </p:nvSpPr>
          <p:spPr>
            <a:xfrm>
              <a:off x="6241694" y="4831355"/>
              <a:ext cx="223954" cy="204914"/>
            </a:xfrm>
            <a:prstGeom prst="ellipse">
              <a:avLst/>
            </a:prstGeom>
            <a:gradFill flip="xy" rotWithShape="0">
              <a:gsLst>
                <a:gs pos="0">
                  <a:srgbClr val="66c5f4">
                    <a:alpha val="100000"/>
                  </a:srgbClr>
                </a:gs>
                <a:gs pos="100000">
                  <a:srgbClr val="376b84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35" name="타원 34"/>
            <p:cNvSpPr/>
            <p:nvPr/>
          </p:nvSpPr>
          <p:spPr>
            <a:xfrm>
              <a:off x="6241694" y="4831355"/>
              <a:ext cx="223954" cy="204914"/>
            </a:xfrm>
            <a:prstGeom prst="ellipse">
              <a:avLst/>
            </a:prstGeom>
            <a:gradFill flip="xy" rotWithShape="0">
              <a:gsLst>
                <a:gs pos="0">
                  <a:srgbClr val="45326d">
                    <a:alpha val="100000"/>
                  </a:srgbClr>
                </a:gs>
                <a:gs pos="100000">
                  <a:srgbClr val="8d67e1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rot="16200000">
            <a:off x="7118417" y="2868305"/>
            <a:ext cx="1734350" cy="1534236"/>
          </a:xfrm>
          <a:prstGeom prst="rect">
            <a:avLst/>
          </a:prstGeom>
          <a:solidFill>
            <a:srgbClr val="92afd6"/>
          </a:solidFill>
          <a:ln w="25400" cap="flat" cmpd="sng" algn="ctr">
            <a:noFill/>
            <a:prstDash val="solid"/>
            <a:round/>
          </a:ln>
        </p:spPr>
      </p:sp>
      <p:sp>
        <p:nvSpPr>
          <p:cNvPr id="3" name="자유형 2"/>
          <p:cNvSpPr/>
          <p:nvPr/>
        </p:nvSpPr>
        <p:spPr>
          <a:xfrm rot="5400000" flipV="1">
            <a:off x="6151186" y="3425818"/>
            <a:ext cx="1731167" cy="417702"/>
          </a:xfrm>
          <a:custGeom>
            <a:avLst/>
            <a:gd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7494" y="21600"/>
                </a:lnTo>
                <a:lnTo>
                  <a:pt x="14106" y="21600"/>
                </a:lnTo>
                <a:lnTo>
                  <a:pt x="21600" y="0"/>
                </a:lnTo>
                <a:close/>
              </a:path>
            </a:pathLst>
          </a:custGeom>
          <a:gradFill flip="xy" rotWithShape="0">
            <a:gsLst>
              <a:gs pos="0">
                <a:srgbClr val="92afd6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4" name="직사각형 3"/>
          <p:cNvSpPr/>
          <p:nvPr/>
        </p:nvSpPr>
        <p:spPr>
          <a:xfrm rot="16200000" flipH="1">
            <a:off x="306534" y="2857193"/>
            <a:ext cx="1747024" cy="1569189"/>
          </a:xfrm>
          <a:prstGeom prst="rect">
            <a:avLst/>
          </a:prstGeom>
          <a:solidFill>
            <a:srgbClr val="92afd6"/>
          </a:solidFill>
          <a:ln w="25400" cap="flat" cmpd="sng" algn="ctr">
            <a:noFill/>
            <a:prstDash val="solid"/>
            <a:round/>
          </a:ln>
        </p:spPr>
      </p:sp>
      <p:sp>
        <p:nvSpPr>
          <p:cNvPr id="5" name="자유형 4"/>
          <p:cNvSpPr/>
          <p:nvPr/>
        </p:nvSpPr>
        <p:spPr>
          <a:xfrm rot="5400000" flipH="1" flipV="1">
            <a:off x="1286440" y="3428945"/>
            <a:ext cx="1758191" cy="416139"/>
          </a:xfrm>
          <a:custGeom>
            <a:avLst/>
            <a:gd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7494" y="21600"/>
                </a:lnTo>
                <a:lnTo>
                  <a:pt x="14106" y="21600"/>
                </a:lnTo>
                <a:lnTo>
                  <a:pt x="21600" y="0"/>
                </a:lnTo>
                <a:close/>
              </a:path>
            </a:pathLst>
          </a:cu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92afd6">
                  <a:alpha val="100000"/>
                </a:srgb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6" name="자유형 5"/>
          <p:cNvSpPr/>
          <p:nvPr/>
        </p:nvSpPr>
        <p:spPr>
          <a:xfrm rot="21600000" flipV="1">
            <a:off x="1907438" y="4116666"/>
            <a:ext cx="5260225" cy="964048"/>
          </a:xfrm>
          <a:custGeom>
            <a:avLst/>
            <a:gd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5726" y="21600"/>
                </a:lnTo>
                <a:lnTo>
                  <a:pt x="15874" y="21600"/>
                </a:lnTo>
                <a:lnTo>
                  <a:pt x="21600" y="0"/>
                </a:lnTo>
                <a:close/>
              </a:path>
            </a:pathLst>
          </a:custGeom>
          <a:gradFill flip="xy" rotWithShape="0">
            <a:gsLst>
              <a:gs pos="0">
                <a:srgbClr val="d8e3c9">
                  <a:alpha val="100000"/>
                </a:srgbClr>
              </a:gs>
              <a:gs pos="100000">
                <a:schemeClr val="bg1">
                  <a:alpha val="100000"/>
                </a:scheme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7" name="직사각형 6"/>
          <p:cNvSpPr txBox="1"/>
          <p:nvPr/>
        </p:nvSpPr>
        <p:spPr>
          <a:xfrm>
            <a:off x="41317" y="0"/>
            <a:ext cx="3811694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개요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2628493" y="3727551"/>
            <a:ext cx="3840338" cy="999001"/>
          </a:xfrm>
          <a:custGeom>
            <a:avLst/>
            <a:gdLst/>
            <a:rect l="l" t="t" r="r" b="b"/>
            <a:pathLst>
              <a:path w="768" h="432" extrusionOk="0">
                <a:moveTo>
                  <a:pt x="48" y="198"/>
                </a:moveTo>
                <a:lnTo>
                  <a:pt x="150" y="198"/>
                </a:lnTo>
                <a:lnTo>
                  <a:pt x="0" y="0"/>
                </a:lnTo>
                <a:lnTo>
                  <a:pt x="768" y="0"/>
                </a:lnTo>
                <a:lnTo>
                  <a:pt x="630" y="192"/>
                </a:lnTo>
                <a:lnTo>
                  <a:pt x="720" y="192"/>
                </a:lnTo>
                <a:lnTo>
                  <a:pt x="384" y="432"/>
                </a:lnTo>
                <a:lnTo>
                  <a:pt x="48" y="198"/>
                </a:lnTo>
                <a:close/>
              </a:path>
            </a:pathLst>
          </a:custGeom>
          <a:gradFill flip="xy" rotWithShape="0">
            <a:gsLst>
              <a:gs pos="0">
                <a:srgbClr val="e4eade">
                  <a:alpha val="100000"/>
                </a:srgbClr>
              </a:gs>
              <a:gs pos="100000">
                <a:srgbClr val="cfd9c5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9" name="타원 8"/>
          <p:cNvSpPr/>
          <p:nvPr/>
        </p:nvSpPr>
        <p:spPr>
          <a:xfrm rot="21600000">
            <a:off x="2196497" y="2766685"/>
            <a:ext cx="4702711" cy="1300734"/>
          </a:xfrm>
          <a:prstGeom prst="ellipse">
            <a:avLst/>
          </a:prstGeom>
          <a:solidFill>
            <a:srgbClr val="d8e3c9"/>
          </a:solidFill>
          <a:ln w="28682" cap="rnd" cmpd="sng" algn="ctr">
            <a:solidFill>
              <a:srgbClr val="ffffff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</p:sp>
      <p:sp>
        <p:nvSpPr>
          <p:cNvPr id="10" name="직사각형 9"/>
          <p:cNvSpPr/>
          <p:nvPr/>
        </p:nvSpPr>
        <p:spPr>
          <a:xfrm rot="21600000" flipV="1">
            <a:off x="1916986" y="5096628"/>
            <a:ext cx="5250677" cy="782975"/>
          </a:xfrm>
          <a:prstGeom prst="rect">
            <a:avLst/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d8e3c9">
                  <a:alpha val="100000"/>
                </a:srgbClr>
              </a:gs>
            </a:gsLst>
            <a:lin ang="16200000" scaled="0"/>
            <a:tileRect b="50000"/>
          </a:gradFill>
          <a:ln w="9523" cap="rnd" cmpd="sng" algn="ctr">
            <a:solidFill>
              <a:srgbClr val="000000"/>
            </a:solidFill>
            <a:prstDash val="solid"/>
            <a:round/>
          </a:ln>
        </p:spPr>
      </p:sp>
      <p:sp>
        <p:nvSpPr>
          <p:cNvPr id="11" name="빗면 10"/>
          <p:cNvSpPr/>
          <p:nvPr/>
        </p:nvSpPr>
        <p:spPr>
          <a:xfrm flipH="1" flipV="1">
            <a:off x="1974161" y="5161732"/>
            <a:ext cx="5114048" cy="611450"/>
          </a:xfrm>
          <a:prstGeom prst="bevel">
            <a:avLst>
              <a:gd name="adj" fmla="val 1562"/>
            </a:avLst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빗면 11"/>
          <p:cNvSpPr/>
          <p:nvPr/>
        </p:nvSpPr>
        <p:spPr>
          <a:xfrm>
            <a:off x="3230451" y="4964801"/>
            <a:ext cx="2693597" cy="309661"/>
          </a:xfrm>
          <a:prstGeom prst="bevel">
            <a:avLst>
              <a:gd name="adj" fmla="val 12500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d8e3c9">
                  <a:alpha val="100000"/>
                </a:srgbClr>
              </a:gs>
            </a:gsLst>
            <a:path path="rect">
              <a:fillToRect r="100000" b="100000"/>
            </a:path>
            <a:tileRect l="-100000" t="-100000"/>
          </a:gradFill>
          <a:ln w="12716" cap="rnd" cmpd="sng" algn="ctr">
            <a:solidFill>
              <a:srgbClr val="ffff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직사각형 12"/>
          <p:cNvSpPr/>
          <p:nvPr/>
        </p:nvSpPr>
        <p:spPr>
          <a:xfrm>
            <a:off x="2628493" y="2102805"/>
            <a:ext cx="1712127" cy="1329322"/>
          </a:xfrm>
          <a:prstGeom prst="rect">
            <a:avLst/>
          </a:prstGeom>
          <a:solidFill>
            <a:srgbClr val="d8e3c9"/>
          </a:solidFill>
          <a:ln w="25400" cap="flat" cmpd="sng" algn="ctr">
            <a:noFill/>
            <a:prstDash val="solid"/>
            <a:round/>
          </a:ln>
        </p:spPr>
      </p:sp>
      <p:sp>
        <p:nvSpPr>
          <p:cNvPr id="14" name="직사각형 13"/>
          <p:cNvSpPr/>
          <p:nvPr/>
        </p:nvSpPr>
        <p:spPr>
          <a:xfrm>
            <a:off x="4759886" y="2102805"/>
            <a:ext cx="1759754" cy="1329322"/>
          </a:xfrm>
          <a:prstGeom prst="rect">
            <a:avLst/>
          </a:prstGeom>
          <a:solidFill>
            <a:srgbClr val="d8e3c9"/>
          </a:solidFill>
          <a:ln w="25400" cap="flat" cmpd="sng" algn="ctr">
            <a:noFill/>
            <a:prstDash val="solid"/>
            <a:round/>
          </a:ln>
        </p:spPr>
      </p:sp>
      <p:sp>
        <p:nvSpPr>
          <p:cNvPr id="15" name="자유형 14"/>
          <p:cNvSpPr/>
          <p:nvPr/>
        </p:nvSpPr>
        <p:spPr>
          <a:xfrm>
            <a:off x="2623747" y="1613634"/>
            <a:ext cx="1716873" cy="490734"/>
          </a:xfrm>
          <a:custGeom>
            <a:avLst/>
            <a:gdLst/>
            <a:rect l="l" t="t" r="r" b="b"/>
            <a:pathLst>
              <a:path w="672" h="528" extrusionOk="0">
                <a:moveTo>
                  <a:pt x="240" y="0"/>
                </a:moveTo>
                <a:lnTo>
                  <a:pt x="0" y="528"/>
                </a:lnTo>
                <a:lnTo>
                  <a:pt x="672" y="528"/>
                </a:lnTo>
                <a:lnTo>
                  <a:pt x="672" y="0"/>
                </a:lnTo>
                <a:lnTo>
                  <a:pt x="240" y="0"/>
                </a:lnTo>
                <a:close/>
              </a:path>
            </a:pathLst>
          </a:custGeom>
          <a:gradFill flip="xy" rotWithShape="0">
            <a:gsLst>
              <a:gs pos="0">
                <a:srgbClr val="d8e3c9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16" name="자유형 15"/>
          <p:cNvSpPr/>
          <p:nvPr/>
        </p:nvSpPr>
        <p:spPr>
          <a:xfrm rot="21600000" flipH="1">
            <a:off x="4759886" y="1613634"/>
            <a:ext cx="1758191" cy="490734"/>
          </a:xfrm>
          <a:custGeom>
            <a:avLst/>
            <a:gdLst/>
            <a:rect l="l" t="t" r="r" b="b"/>
            <a:pathLst>
              <a:path w="672" h="528" extrusionOk="0">
                <a:moveTo>
                  <a:pt x="240" y="0"/>
                </a:moveTo>
                <a:lnTo>
                  <a:pt x="0" y="528"/>
                </a:lnTo>
                <a:lnTo>
                  <a:pt x="672" y="528"/>
                </a:lnTo>
                <a:lnTo>
                  <a:pt x="672" y="0"/>
                </a:lnTo>
                <a:lnTo>
                  <a:pt x="240" y="0"/>
                </a:lnTo>
                <a:close/>
              </a:path>
            </a:pathLst>
          </a:custGeom>
          <a:gradFill flip="xy" rotWithShape="0">
            <a:gsLst>
              <a:gs pos="0">
                <a:srgbClr val="d8e3c9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17" name="모서리가 둥근 직사각형 16"/>
          <p:cNvSpPr/>
          <p:nvPr/>
        </p:nvSpPr>
        <p:spPr>
          <a:xfrm>
            <a:off x="2701581" y="2144123"/>
            <a:ext cx="1586610" cy="124674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모서리가 둥근 직사각형 17"/>
          <p:cNvSpPr/>
          <p:nvPr/>
        </p:nvSpPr>
        <p:spPr>
          <a:xfrm>
            <a:off x="4809133" y="2144123"/>
            <a:ext cx="1642222" cy="124674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직사각형 18"/>
          <p:cNvSpPr/>
          <p:nvPr/>
        </p:nvSpPr>
        <p:spPr>
          <a:xfrm>
            <a:off x="395480" y="667062"/>
            <a:ext cx="5619133" cy="3398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전세계 고속/간선철도 및 도시철도/경전철 신호시스템 동향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20" name="그림 19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6516" y="620998"/>
            <a:ext cx="431996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1" name="직사각형 20"/>
          <p:cNvSpPr/>
          <p:nvPr/>
        </p:nvSpPr>
        <p:spPr>
          <a:xfrm>
            <a:off x="2679303" y="5376139"/>
            <a:ext cx="3789528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국내 신호시스템의 나아갈 방향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349547" y="3540169"/>
            <a:ext cx="2449039" cy="3398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발전/구축 현황 및 동향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723804" y="2476063"/>
            <a:ext cx="1516760" cy="58604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고속/간선철도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신호시스템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70998" y="2476063"/>
            <a:ext cx="1718492" cy="58604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도시철도/경전철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신호시스템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5" name="직사각형 24"/>
          <p:cNvSpPr/>
          <p:nvPr/>
        </p:nvSpPr>
        <p:spPr>
          <a:xfrm rot="21600000">
            <a:off x="468512" y="2838154"/>
            <a:ext cx="1430997" cy="1607269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시스템 발전현황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구축현황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발전동향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6" name="직사각형 25"/>
          <p:cNvSpPr/>
          <p:nvPr/>
        </p:nvSpPr>
        <p:spPr>
          <a:xfrm rot="21600000">
            <a:off x="7272466" y="2838154"/>
            <a:ext cx="1407156" cy="1607269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시스템 발전현황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구축 현황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ü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국제 </a:t>
            </a:r>
            <a:b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표준화 동향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95480" y="1084764"/>
            <a:ext cx="5619133" cy="3398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ERTMS/ETCS(이하 ETCS) 및 CBTC 표준화 동향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28" name="그림 27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6516" y="1038700"/>
            <a:ext cx="431996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9" name="직사각형 28"/>
          <p:cNvSpPr/>
          <p:nvPr/>
        </p:nvSpPr>
        <p:spPr>
          <a:xfrm>
            <a:off x="6027287" y="649585"/>
            <a:ext cx="2919170" cy="102597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ERTMS(European Rail Traffic Management System) : 유럽철도교통관리시스템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ETCS(European Traffic Control System)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유럽열차제어 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CBTC(Communication Based Train Control)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통신기반 열차 제어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184952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간선/고속철도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4502598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간선/고속철도 신호시스템 발전/구축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95480" y="2611016"/>
            <a:ext cx="6556157" cy="355764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014613" y="756007"/>
            <a:ext cx="2881035" cy="50821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90000" lvl="0" indent="-9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PTC(Positive Train Control)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안전성 증대를 위한 미국의 열차 운행제어 및 모니터링 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480" y="2277513"/>
            <a:ext cx="6556157" cy="333503"/>
          </a:xfrm>
          <a:prstGeom prst="rect">
            <a:avLst/>
          </a:prstGeom>
          <a:solidFill>
            <a:srgbClr val="ffccff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latin typeface="현대하모니 L"/>
                <a:ea typeface="현대하모니 L"/>
                <a:sym typeface="Wingdings"/>
              </a:rPr>
              <a:t>최신 신호시스템의 발전 및 적용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latin typeface="현대하모니 L"/>
              <a:ea typeface="현대하모니 L"/>
              <a:sym typeface="Wingdings"/>
            </a:endParaRPr>
          </a:p>
        </p:txBody>
      </p:sp>
      <p:sp>
        <p:nvSpPr>
          <p:cNvPr id="10" name="위쪽 화살표 9"/>
          <p:cNvSpPr/>
          <p:nvPr/>
        </p:nvSpPr>
        <p:spPr>
          <a:xfrm rot="10800000" flipH="1">
            <a:off x="1280131" y="3665630"/>
            <a:ext cx="360527" cy="249359"/>
          </a:xfrm>
          <a:prstGeom prst="upArrow">
            <a:avLst>
              <a:gd name="adj1" fmla="val 50000"/>
              <a:gd name="adj2" fmla="val 100000"/>
            </a:avLst>
          </a:prstGeom>
          <a:gradFill flip="xy" rotWithShape="0">
            <a:gsLst>
              <a:gs pos="0">
                <a:srgbClr val="bfbfbf">
                  <a:alpha val="100000"/>
                </a:srgbClr>
              </a:gs>
              <a:gs pos="100000">
                <a:srgbClr val="bfbfbf">
                  <a:alpha val="100000"/>
                </a:srgb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그룹 10"/>
          <p:cNvGrpSpPr/>
          <p:nvPr/>
        </p:nvGrpSpPr>
        <p:grpSpPr>
          <a:xfrm rot="0">
            <a:off x="1207043" y="3286007"/>
            <a:ext cx="505084" cy="505084"/>
            <a:chOff x="1207043" y="3286007"/>
            <a:chExt cx="505084" cy="505084"/>
          </a:xfrm>
        </p:grpSpPr>
        <p:sp>
          <p:nvSpPr>
            <p:cNvPr id="12" name="타원 11"/>
            <p:cNvSpPr/>
            <p:nvPr/>
          </p:nvSpPr>
          <p:spPr>
            <a:xfrm>
              <a:off x="1207043" y="3286007"/>
              <a:ext cx="505084" cy="505084"/>
            </a:xfrm>
            <a:prstGeom prst="ellipse">
              <a:avLst/>
            </a:prstGeom>
            <a:gradFill flip="xy" rotWithShape="0">
              <a:gsLst>
                <a:gs pos="0">
                  <a:srgbClr val="9cc769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3" name="타원 12"/>
            <p:cNvSpPr/>
            <p:nvPr/>
          </p:nvSpPr>
          <p:spPr>
            <a:xfrm>
              <a:off x="1207043" y="3286007"/>
              <a:ext cx="505084" cy="505084"/>
            </a:xfrm>
            <a:prstGeom prst="ellipse">
              <a:avLst/>
            </a:prstGeom>
            <a:gradFill flip="xy" rotWithShape="0">
              <a:gsLst>
                <a:gs pos="0">
                  <a:srgbClr val="000000">
                    <a:alpha val="89800"/>
                  </a:srgbClr>
                </a:gs>
                <a:gs pos="100000">
                  <a:srgbClr val="9cc769">
                    <a:alpha val="3216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4" name="타원 13"/>
            <p:cNvSpPr/>
            <p:nvPr/>
          </p:nvSpPr>
          <p:spPr>
            <a:xfrm>
              <a:off x="1240376" y="3317777"/>
              <a:ext cx="438361" cy="438361"/>
            </a:xfrm>
            <a:prstGeom prst="ellipse">
              <a:avLst/>
            </a:prstGeom>
            <a:gradFill flip="xy" rotWithShape="0">
              <a:gsLst>
                <a:gs pos="0">
                  <a:srgbClr val="9cc769">
                    <a:alpha val="100000"/>
                  </a:srgbClr>
                </a:gs>
                <a:gs pos="100000">
                  <a:srgbClr val="546c39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5" name="타원 14"/>
            <p:cNvSpPr/>
            <p:nvPr/>
          </p:nvSpPr>
          <p:spPr>
            <a:xfrm>
              <a:off x="1240376" y="3317777"/>
              <a:ext cx="439980" cy="439980"/>
            </a:xfrm>
            <a:prstGeom prst="ellipse">
              <a:avLst/>
            </a:prstGeom>
            <a:gradFill flip="xy" rotWithShape="0">
              <a:gsLst>
                <a:gs pos="0">
                  <a:srgbClr val="9cc769">
                    <a:alpha val="0"/>
                  </a:srgbClr>
                </a:gs>
                <a:gs pos="100000">
                  <a:srgbClr val="637e43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6" name="타원 15"/>
            <p:cNvSpPr/>
            <p:nvPr/>
          </p:nvSpPr>
          <p:spPr>
            <a:xfrm>
              <a:off x="1261035" y="3340055"/>
              <a:ext cx="395480" cy="395424"/>
            </a:xfrm>
            <a:prstGeom prst="ellipse">
              <a:avLst/>
            </a:prstGeom>
            <a:solidFill>
              <a:srgbClr val="333333"/>
            </a:solidFill>
            <a:ln w="25400" cap="flat" cmpd="sng" algn="ctr">
              <a:noFill/>
              <a:prstDash val="solid"/>
              <a:round/>
            </a:ln>
          </p:spPr>
        </p:sp>
        <p:grpSp>
          <p:nvGrpSpPr>
            <p:cNvPr id="17" name="그룹 16"/>
            <p:cNvGrpSpPr/>
            <p:nvPr/>
          </p:nvGrpSpPr>
          <p:grpSpPr>
            <a:xfrm rot="0">
              <a:off x="1267401" y="3346365"/>
              <a:ext cx="382749" cy="382749"/>
              <a:chOff x="1267401" y="3346365"/>
              <a:chExt cx="382749" cy="382749"/>
            </a:xfrm>
          </p:grpSpPr>
          <p:sp>
            <p:nvSpPr>
              <p:cNvPr id="18" name="타원 17"/>
              <p:cNvSpPr/>
              <p:nvPr/>
            </p:nvSpPr>
            <p:spPr>
              <a:xfrm>
                <a:off x="1267401" y="3346365"/>
                <a:ext cx="382749" cy="382749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100000"/>
                    </a:srgbClr>
                  </a:gs>
                  <a:gs pos="100000">
                    <a:srgbClr val="636869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19" name="타원 18"/>
              <p:cNvSpPr/>
              <p:nvPr/>
            </p:nvSpPr>
            <p:spPr>
              <a:xfrm>
                <a:off x="1272147" y="3347984"/>
                <a:ext cx="373257" cy="373201"/>
              </a:xfrm>
              <a:prstGeom prst="ellipse">
                <a:avLst/>
              </a:prstGeom>
              <a:gradFill flip="xy" rotWithShape="0">
                <a:gsLst>
                  <a:gs pos="0">
                    <a:srgbClr val="f1f5f5">
                      <a:alpha val="100000"/>
                    </a:srgbClr>
                  </a:gs>
                  <a:gs pos="100000">
                    <a:srgbClr val="d6e1e2">
                      <a:alpha val="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0" name="타원 19"/>
              <p:cNvSpPr/>
              <p:nvPr/>
            </p:nvSpPr>
            <p:spPr>
              <a:xfrm>
                <a:off x="1275329" y="3351167"/>
                <a:ext cx="355781" cy="349360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47840"/>
                    </a:srgbClr>
                  </a:gs>
                  <a:gs pos="100000">
                    <a:srgbClr val="aab2b3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1" name="타원 20"/>
              <p:cNvSpPr/>
              <p:nvPr/>
            </p:nvSpPr>
            <p:spPr>
              <a:xfrm>
                <a:off x="1295988" y="3360659"/>
                <a:ext cx="316082" cy="284312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3804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</p:grpSp>
      </p:grpSp>
      <p:sp>
        <p:nvSpPr>
          <p:cNvPr id="22" name="직사각형 21"/>
          <p:cNvSpPr/>
          <p:nvPr/>
        </p:nvSpPr>
        <p:spPr>
          <a:xfrm>
            <a:off x="1218154" y="3397231"/>
            <a:ext cx="482806" cy="2778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ff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HY울릉도M"/>
                <a:sym typeface="Wingdings"/>
              </a:rPr>
              <a:t>PTC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ff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Tahoma"/>
              <a:ea typeface="HY울릉도M"/>
              <a:sym typeface="Wingdings"/>
            </a:endParaRPr>
          </a:p>
        </p:txBody>
      </p:sp>
      <p:sp>
        <p:nvSpPr>
          <p:cNvPr id="23" name="위쪽 화살표 22"/>
          <p:cNvSpPr/>
          <p:nvPr/>
        </p:nvSpPr>
        <p:spPr>
          <a:xfrm rot="10800000" flipH="1">
            <a:off x="3398794" y="3406723"/>
            <a:ext cx="551092" cy="249359"/>
          </a:xfrm>
          <a:prstGeom prst="upArrow">
            <a:avLst>
              <a:gd name="adj1" fmla="val 50000"/>
              <a:gd name="adj2" fmla="val 100000"/>
            </a:avLst>
          </a:prstGeom>
          <a:gradFill flip="xy" rotWithShape="0">
            <a:gsLst>
              <a:gs pos="0">
                <a:srgbClr val="bfbfbf">
                  <a:alpha val="100000"/>
                </a:srgbClr>
              </a:gs>
              <a:gs pos="100000">
                <a:srgbClr val="bfbfbf">
                  <a:alpha val="100000"/>
                </a:srgbClr>
              </a:gs>
            </a:gsLst>
            <a:lin ang="10800000" scaled="0"/>
            <a:tileRect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4" name="그룹 23"/>
          <p:cNvGrpSpPr/>
          <p:nvPr/>
        </p:nvGrpSpPr>
        <p:grpSpPr>
          <a:xfrm rot="0">
            <a:off x="3133577" y="2422015"/>
            <a:ext cx="1079962" cy="1080018"/>
            <a:chOff x="3133577" y="2422015"/>
            <a:chExt cx="1079962" cy="1080018"/>
          </a:xfrm>
        </p:grpSpPr>
        <p:sp>
          <p:nvSpPr>
            <p:cNvPr id="25" name="타원 24"/>
            <p:cNvSpPr/>
            <p:nvPr/>
          </p:nvSpPr>
          <p:spPr>
            <a:xfrm>
              <a:off x="3133577" y="2422015"/>
              <a:ext cx="1079962" cy="1080018"/>
            </a:xfrm>
            <a:prstGeom prst="ellipse">
              <a:avLst/>
            </a:prstGeom>
            <a:gradFill flip="xy" rotWithShape="0">
              <a:gsLst>
                <a:gs pos="0">
                  <a:srgbClr val="4987e3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 r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6" name="타원 25"/>
            <p:cNvSpPr/>
            <p:nvPr/>
          </p:nvSpPr>
          <p:spPr>
            <a:xfrm>
              <a:off x="3133577" y="2422015"/>
              <a:ext cx="1079962" cy="1080018"/>
            </a:xfrm>
            <a:prstGeom prst="ellipse">
              <a:avLst/>
            </a:prstGeom>
            <a:gradFill flip="xy" rotWithShape="0">
              <a:gsLst>
                <a:gs pos="0">
                  <a:srgbClr val="223e69">
                    <a:alpha val="100000"/>
                  </a:srgbClr>
                </a:gs>
                <a:gs pos="100000">
                  <a:srgbClr val="4987e3">
                    <a:alpha val="3216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7" name="타원 26"/>
            <p:cNvSpPr/>
            <p:nvPr/>
          </p:nvSpPr>
          <p:spPr>
            <a:xfrm>
              <a:off x="3201864" y="2491920"/>
              <a:ext cx="941826" cy="938643"/>
            </a:xfrm>
            <a:prstGeom prst="ellipse">
              <a:avLst/>
            </a:prstGeom>
            <a:gradFill flip="xy" rotWithShape="0">
              <a:gsLst>
                <a:gs pos="0">
                  <a:srgbClr val="4987e3">
                    <a:alpha val="100000"/>
                  </a:srgbClr>
                </a:gs>
                <a:gs pos="100000">
                  <a:srgbClr val="28497b">
                    <a:alpha val="100000"/>
                  </a:srgbClr>
                </a:gs>
              </a:gsLst>
              <a:lin ang="18900000" scaled="0"/>
              <a:tileRect l="50000" b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8" name="타원 27"/>
            <p:cNvSpPr/>
            <p:nvPr/>
          </p:nvSpPr>
          <p:spPr>
            <a:xfrm>
              <a:off x="3203427" y="2491920"/>
              <a:ext cx="938643" cy="940207"/>
            </a:xfrm>
            <a:prstGeom prst="ellipse">
              <a:avLst/>
            </a:prstGeom>
            <a:gradFill flip="xy" rotWithShape="0">
              <a:gsLst>
                <a:gs pos="0">
                  <a:srgbClr val="4987e3">
                    <a:alpha val="0"/>
                  </a:srgbClr>
                </a:gs>
                <a:gs pos="100000">
                  <a:srgbClr val="2e5690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9" name="타원 28"/>
            <p:cNvSpPr/>
            <p:nvPr/>
          </p:nvSpPr>
          <p:spPr>
            <a:xfrm>
              <a:off x="3249491" y="2537984"/>
              <a:ext cx="844952" cy="844952"/>
            </a:xfrm>
            <a:prstGeom prst="ellipse">
              <a:avLst/>
            </a:prstGeom>
            <a:solidFill>
              <a:srgbClr val="333333"/>
            </a:solidFill>
            <a:ln w="25400" cap="flat" cmpd="sng" algn="ctr">
              <a:noFill/>
              <a:prstDash val="solid"/>
              <a:round/>
            </a:ln>
          </p:spPr>
        </p:sp>
        <p:grpSp>
          <p:nvGrpSpPr>
            <p:cNvPr id="30" name="그룹 29"/>
            <p:cNvGrpSpPr/>
            <p:nvPr/>
          </p:nvGrpSpPr>
          <p:grpSpPr>
            <a:xfrm rot="0">
              <a:off x="3263785" y="2547532"/>
              <a:ext cx="817928" cy="817928"/>
              <a:chOff x="3263785" y="2547532"/>
              <a:chExt cx="817928" cy="817928"/>
            </a:xfrm>
          </p:grpSpPr>
          <p:sp>
            <p:nvSpPr>
              <p:cNvPr id="31" name="타원 30"/>
              <p:cNvSpPr/>
              <p:nvPr/>
            </p:nvSpPr>
            <p:spPr>
              <a:xfrm>
                <a:off x="3263785" y="2547532"/>
                <a:ext cx="817928" cy="817928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100000"/>
                    </a:srgbClr>
                  </a:gs>
                  <a:gs pos="100000">
                    <a:srgbClr val="636869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2" name="타원 31"/>
              <p:cNvSpPr/>
              <p:nvPr/>
            </p:nvSpPr>
            <p:spPr>
              <a:xfrm>
                <a:off x="3273333" y="2550659"/>
                <a:ext cx="798888" cy="798888"/>
              </a:xfrm>
              <a:prstGeom prst="ellipse">
                <a:avLst/>
              </a:prstGeom>
              <a:gradFill flip="xy" rotWithShape="0">
                <a:gsLst>
                  <a:gs pos="0">
                    <a:srgbClr val="f1f5f5">
                      <a:alpha val="100000"/>
                    </a:srgbClr>
                  </a:gs>
                  <a:gs pos="100000">
                    <a:srgbClr val="d6e1e2">
                      <a:alpha val="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3" name="타원 32"/>
              <p:cNvSpPr/>
              <p:nvPr/>
            </p:nvSpPr>
            <p:spPr>
              <a:xfrm>
                <a:off x="3281261" y="2558643"/>
                <a:ext cx="759189" cy="746459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47840"/>
                    </a:srgbClr>
                  </a:gs>
                  <a:gs pos="100000">
                    <a:srgbClr val="aab2b3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4" name="타원 33"/>
              <p:cNvSpPr/>
              <p:nvPr/>
            </p:nvSpPr>
            <p:spPr>
              <a:xfrm>
                <a:off x="3325762" y="2579246"/>
                <a:ext cx="674990" cy="605140"/>
              </a:xfrm>
              <a:prstGeom prst="ellipse">
                <a:avLst/>
              </a:prstGeom>
              <a:gradFill flip="xy" rotWithShape="0">
                <a:gsLst>
                  <a:gs pos="0">
                    <a:srgbClr val="d6e1e2">
                      <a:alpha val="3804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6200000" scaled="0"/>
                <a:tileRect/>
              </a:gradFill>
              <a:ln w="25400" cap="flat" cmpd="sng" algn="ctr">
                <a:noFill/>
                <a:prstDash val="solid"/>
                <a:round/>
              </a:ln>
            </p:spPr>
          </p:sp>
        </p:grpSp>
      </p:grpSp>
      <p:sp>
        <p:nvSpPr>
          <p:cNvPr id="35" name="직사각형 34"/>
          <p:cNvSpPr/>
          <p:nvPr/>
        </p:nvSpPr>
        <p:spPr>
          <a:xfrm>
            <a:off x="3281261" y="2776233"/>
            <a:ext cx="768681" cy="3700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ff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HY울릉도M"/>
                <a:sym typeface="Wingdings"/>
              </a:rPr>
              <a:t>ETCS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ff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Tahoma"/>
              <a:ea typeface="HY울릉도M"/>
              <a:sym typeface="Wingdings"/>
            </a:endParaRPr>
          </a:p>
        </p:txBody>
      </p:sp>
      <p:sp>
        <p:nvSpPr>
          <p:cNvPr id="36" name="자유형 35"/>
          <p:cNvSpPr/>
          <p:nvPr/>
        </p:nvSpPr>
        <p:spPr>
          <a:xfrm rot="4800000">
            <a:off x="4213540" y="3077965"/>
            <a:ext cx="576553" cy="1508832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37" name="자유형 36"/>
          <p:cNvSpPr/>
          <p:nvPr/>
        </p:nvSpPr>
        <p:spPr>
          <a:xfrm rot="18720000" flipV="1">
            <a:off x="3517890" y="3710075"/>
            <a:ext cx="227137" cy="405027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38" name="자유형 37"/>
          <p:cNvSpPr/>
          <p:nvPr/>
        </p:nvSpPr>
        <p:spPr>
          <a:xfrm rot="7200000" flipH="1">
            <a:off x="2674557" y="3517890"/>
            <a:ext cx="498719" cy="1796271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39" name="자유형 38"/>
          <p:cNvSpPr/>
          <p:nvPr/>
        </p:nvSpPr>
        <p:spPr>
          <a:xfrm rot="2820000">
            <a:off x="4078530" y="2993822"/>
            <a:ext cx="1499284" cy="1257853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40" name="자유형 39"/>
          <p:cNvSpPr/>
          <p:nvPr/>
        </p:nvSpPr>
        <p:spPr>
          <a:xfrm rot="5700000" flipH="1">
            <a:off x="2291807" y="2939774"/>
            <a:ext cx="395480" cy="2107607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41" name="직사각형 40"/>
          <p:cNvSpPr/>
          <p:nvPr/>
        </p:nvSpPr>
        <p:spPr>
          <a:xfrm>
            <a:off x="0" y="6168662"/>
            <a:ext cx="9148135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</a:t>
            </a: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는 유럽 표준으로 시작하여 전세계 표준으로 확대 적용 중임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42" name="자유형 41"/>
          <p:cNvSpPr/>
          <p:nvPr/>
        </p:nvSpPr>
        <p:spPr>
          <a:xfrm rot="10800000" flipV="1">
            <a:off x="365273" y="1521506"/>
            <a:ext cx="5585799" cy="539981"/>
          </a:xfrm>
          <a:custGeom>
            <a:avLst/>
            <a:gdLst/>
            <a:rect l="l" t="t" r="r" b="b"/>
            <a:pathLst>
              <a:path w="5583238" h="539750" extrusionOk="0">
                <a:moveTo>
                  <a:pt x="0" y="539750"/>
                </a:moveTo>
                <a:lnTo>
                  <a:pt x="134938" y="0"/>
                </a:lnTo>
                <a:lnTo>
                  <a:pt x="5448301" y="0"/>
                </a:lnTo>
                <a:lnTo>
                  <a:pt x="5583238" y="539750"/>
                </a:lnTo>
                <a:close/>
              </a:path>
            </a:pathLst>
          </a:custGeom>
          <a:gradFill flip="xy" rotWithShape="0">
            <a:gsLst>
              <a:gs pos="0">
                <a:srgbClr val="ededed">
                  <a:alpha val="100000"/>
                </a:srgbClr>
              </a:gs>
              <a:gs pos="100000">
                <a:srgbClr val="cbcbcb">
                  <a:alpha val="100000"/>
                </a:srgbClr>
              </a:gs>
            </a:gsLst>
            <a:lin ang="13500000" scaled="0"/>
            <a:tileRect r="50000" b="50000"/>
          </a:gra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4f6228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개발도상국, 후진국 등 여전히 전통적인 지상신호시스템 적용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4f6228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4f6228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TGV, ICE, 신간센 등 해당국가 고유의 고속철도 시스템 연장 구축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4f6228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08211" y="1197495"/>
            <a:ext cx="5290376" cy="287494"/>
          </a:xfrm>
          <a:prstGeom prst="rect">
            <a:avLst/>
          </a:prstGeom>
          <a:solidFill>
            <a:srgbClr val="ffff99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ffffff">
                    <a:alpha val="100000"/>
                  </a:srgbClr>
                </a:solidFill>
                <a:latin typeface="현대하모니 L"/>
                <a:ea typeface="현대하모니 L"/>
                <a:sym typeface="Wingdings"/>
              </a:rPr>
              <a:t>기존 신호 시스템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ffffff">
                  <a:alpha val="100000"/>
                </a:srgbClr>
              </a:solidFill>
              <a:latin typeface="현대하모니 L"/>
              <a:ea typeface="현대하모니 L"/>
              <a:sym typeface="Wingdings"/>
            </a:endParaRPr>
          </a:p>
        </p:txBody>
      </p:sp>
      <p:sp>
        <p:nvSpPr>
          <p:cNvPr id="44" name="자유형 43"/>
          <p:cNvSpPr/>
          <p:nvPr/>
        </p:nvSpPr>
        <p:spPr>
          <a:xfrm rot="6720000">
            <a:off x="4642354" y="3054124"/>
            <a:ext cx="312899" cy="2625366"/>
          </a:xfrm>
          <a:custGeom>
            <a:avLst/>
            <a:gdLst/>
            <a:rect l="l" t="t" r="r" b="b"/>
            <a:pathLst>
              <a:path w="1824" h="2648" extrusionOk="0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flip="xy" rotWithShape="0">
            <a:gsLst>
              <a:gs pos="0">
                <a:srgbClr val="222268">
                  <a:alpha val="100000"/>
                </a:srgbClr>
              </a:gs>
              <a:gs pos="100000">
                <a:srgbClr val="222268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</p:sp>
      <p:sp>
        <p:nvSpPr>
          <p:cNvPr id="45" name="직사각형 44"/>
          <p:cNvSpPr/>
          <p:nvPr/>
        </p:nvSpPr>
        <p:spPr>
          <a:xfrm>
            <a:off x="6951638" y="3683106"/>
            <a:ext cx="2196497" cy="138487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1" i="0" spc="5" mc:Ignorable="hp" hp:hslEmbossed="0">
                <a:solidFill>
                  <a:srgbClr val="000099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운영/구축 중인 유럽 외 국가</a:t>
            </a:r>
            <a:endParaRPr xmlns:mc="http://schemas.openxmlformats.org/markup-compatibility/2006" xmlns:hp="http://schemas.haansoft.com/office/presentation/8.0" lang="ko-KR" altLang="en-US" sz="1000" b="1" i="0" spc="5" mc:Ignorable="hp" hp:hslEmbossed="0">
              <a:solidFill>
                <a:srgbClr val="000099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아시아 : 한국, 중국, 대만, 인도,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  사우디아라비아,아랍 에미레이트, 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  인도네시아,말레이시아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아메리카 : 멕시코, 브라질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아프리카 : 알제리, 리비아,모로코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오세아니아 : 호주, 뉴질랜드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grpSp>
        <p:nvGrpSpPr>
          <p:cNvPr id="46" name="그룹 45"/>
          <p:cNvGrpSpPr/>
          <p:nvPr/>
        </p:nvGrpSpPr>
        <p:grpSpPr>
          <a:xfrm rot="0">
            <a:off x="7096195" y="3170093"/>
            <a:ext cx="1559586" cy="466949"/>
            <a:chOff x="7096195" y="3170093"/>
            <a:chExt cx="1559586" cy="466949"/>
          </a:xfrm>
        </p:grpSpPr>
        <p:sp>
          <p:nvSpPr>
            <p:cNvPr id="47" name="자유형 46"/>
            <p:cNvSpPr/>
            <p:nvPr/>
          </p:nvSpPr>
          <p:spPr>
            <a:xfrm>
              <a:off x="7096195" y="3170093"/>
              <a:ext cx="1559586" cy="466948"/>
            </a:xfrm>
            <a:custGeom>
              <a:avLst/>
              <a:gdLst/>
              <a:rect l="l" t="t" r="r" b="b"/>
              <a:pathLst>
                <a:path w="21600" h="21600" extrusionOk="0">
                  <a:moveTo>
                    <a:pt x="2002" y="10350"/>
                  </a:moveTo>
                  <a:cubicBezTo>
                    <a:pt x="2242" y="5665"/>
                    <a:pt x="6109" y="1990"/>
                    <a:pt x="10800" y="1991"/>
                  </a:cubicBezTo>
                  <a:cubicBezTo>
                    <a:pt x="15490" y="1991"/>
                    <a:pt x="19357" y="5665"/>
                    <a:pt x="19597" y="10350"/>
                  </a:cubicBezTo>
                  <a:lnTo>
                    <a:pt x="21585" y="10248"/>
                  </a:lnTo>
                  <a:cubicBezTo>
                    <a:pt x="21292" y="4505"/>
                    <a:pt x="16550" y="-1"/>
                    <a:pt x="10799" y="0"/>
                  </a:cubicBezTo>
                  <a:cubicBezTo>
                    <a:pt x="5049" y="0"/>
                    <a:pt x="307" y="4505"/>
                    <a:pt x="14" y="10248"/>
                  </a:cubicBezTo>
                  <a:lnTo>
                    <a:pt x="2002" y="1035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4f7fc">
                    <a:alpha val="100000"/>
                  </a:srgbClr>
                </a:gs>
                <a:gs pos="100000">
                  <a:srgbClr val="b9c9e9">
                    <a:alpha val="100000"/>
                  </a:srgbClr>
                </a:gs>
              </a:gsLst>
              <a:lin ang="10800000" scaled="0"/>
              <a:tileRect r="50000"/>
            </a:gradFill>
            <a:ln w="9523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8" name="자유형 47"/>
            <p:cNvSpPr/>
            <p:nvPr/>
          </p:nvSpPr>
          <p:spPr>
            <a:xfrm>
              <a:off x="7099322" y="3392429"/>
              <a:ext cx="222391" cy="223954"/>
            </a:xfrm>
            <a:custGeom>
              <a:avLst/>
              <a:gdLst/>
              <a:rect l="l" t="t" r="r" b="b"/>
              <a:pathLst>
                <a:path w="576" h="816" extrusionOk="0">
                  <a:moveTo>
                    <a:pt x="0" y="0"/>
                  </a:moveTo>
                  <a:lnTo>
                    <a:pt x="288" y="816"/>
                  </a:lnTo>
                  <a:lnTo>
                    <a:pt x="576" y="816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94b2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49" name="자유형 48"/>
            <p:cNvSpPr/>
            <p:nvPr/>
          </p:nvSpPr>
          <p:spPr>
            <a:xfrm rot="21600000" flipH="1">
              <a:off x="8428700" y="3392429"/>
              <a:ext cx="222335" cy="223954"/>
            </a:xfrm>
            <a:custGeom>
              <a:avLst/>
              <a:gdLst/>
              <a:rect l="l" t="t" r="r" b="b"/>
              <a:pathLst>
                <a:path w="576" h="816" extrusionOk="0">
                  <a:moveTo>
                    <a:pt x="0" y="0"/>
                  </a:moveTo>
                  <a:lnTo>
                    <a:pt x="288" y="816"/>
                  </a:lnTo>
                  <a:lnTo>
                    <a:pt x="576" y="816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94b2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  <p:pic>
        <p:nvPicPr>
          <p:cNvPr id="50" name="그림 49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7490055" y="3311468"/>
            <a:ext cx="773483" cy="26203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47853" y="1052994"/>
            <a:ext cx="8252428" cy="323045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 txBox="1"/>
          <p:nvPr/>
        </p:nvSpPr>
        <p:spPr>
          <a:xfrm>
            <a:off x="41317" y="0"/>
            <a:ext cx="4184952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간선/고속철도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4" name="그룹 3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5" name="그림 4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7" name="직사각형 6"/>
          <p:cNvSpPr/>
          <p:nvPr/>
        </p:nvSpPr>
        <p:spPr>
          <a:xfrm>
            <a:off x="395480" y="682919"/>
            <a:ext cx="4720188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전세계 ETCS 실행(계획, 운영, 구축 중)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51638" y="1126026"/>
            <a:ext cx="1734350" cy="2461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출처 : ERTMS ATLAS 2012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9" name="그림 8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3201864" y="4551845"/>
            <a:ext cx="2884218" cy="17359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6152749" y="4551845"/>
            <a:ext cx="2671430" cy="17359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324011" y="4551845"/>
            <a:ext cx="2807947" cy="17359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2" name="직사각형 11"/>
          <p:cNvSpPr/>
          <p:nvPr/>
        </p:nvSpPr>
        <p:spPr>
          <a:xfrm>
            <a:off x="324011" y="6262353"/>
            <a:ext cx="850016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차/지상 모두 증가 추세. 특히, Level 2 시스템 구축이 증가하고 있음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901393" y="4339001"/>
            <a:ext cx="922786" cy="2461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출처 : UNIFE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184952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간선/고속철도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2390245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향후 ETCS 구축 계획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951638" y="878286"/>
            <a:ext cx="1734350" cy="2477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출처 : ERTMS ATLAS 2012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131958" y="6219472"/>
            <a:ext cx="2955687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&lt; 2030년 운영 노선 전망 &gt;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9" name="그림 8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211224" y="1143502"/>
            <a:ext cx="8685988" cy="509662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246176" y="1168907"/>
            <a:ext cx="3481374" cy="333530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1" name="타원 10"/>
          <p:cNvSpPr/>
          <p:nvPr/>
        </p:nvSpPr>
        <p:spPr>
          <a:xfrm rot="21600000">
            <a:off x="3926101" y="2422015"/>
            <a:ext cx="1585046" cy="1656515"/>
          </a:xfrm>
          <a:prstGeom prst="ellipse">
            <a:avLst/>
          </a:prstGeom>
          <a:noFill/>
          <a:ln w="25489" cap="rnd" cmpd="sng" algn="ctr">
            <a:solidFill>
              <a:srgbClr val="ffff00"/>
            </a:solidFill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</p:sp>
      <p:sp>
        <p:nvSpPr>
          <p:cNvPr id="12" name="자유형 11"/>
          <p:cNvSpPr/>
          <p:nvPr/>
        </p:nvSpPr>
        <p:spPr>
          <a:xfrm rot="19800000">
            <a:off x="3613201" y="2009114"/>
            <a:ext cx="625744" cy="965612"/>
          </a:xfrm>
          <a:custGeom>
            <a:avLst/>
            <a:gdLst/>
            <a:rect l="l" t="t" r="r" b="b"/>
            <a:pathLst>
              <a:path w="5516" h="8507" extrusionOk="0">
                <a:moveTo>
                  <a:pt x="1654" y="8466"/>
                </a:moveTo>
                <a:lnTo>
                  <a:pt x="1683" y="8463"/>
                </a:lnTo>
                <a:lnTo>
                  <a:pt x="1761" y="8451"/>
                </a:lnTo>
                <a:lnTo>
                  <a:pt x="1818" y="8442"/>
                </a:lnTo>
                <a:lnTo>
                  <a:pt x="1884" y="8428"/>
                </a:lnTo>
                <a:lnTo>
                  <a:pt x="1959" y="8411"/>
                </a:lnTo>
                <a:lnTo>
                  <a:pt x="2043" y="8391"/>
                </a:lnTo>
                <a:lnTo>
                  <a:pt x="2135" y="8368"/>
                </a:lnTo>
                <a:lnTo>
                  <a:pt x="2233" y="8339"/>
                </a:lnTo>
                <a:lnTo>
                  <a:pt x="2337" y="8307"/>
                </a:lnTo>
                <a:lnTo>
                  <a:pt x="2446" y="8268"/>
                </a:lnTo>
                <a:lnTo>
                  <a:pt x="2559" y="8225"/>
                </a:lnTo>
                <a:lnTo>
                  <a:pt x="2676" y="8176"/>
                </a:lnTo>
                <a:lnTo>
                  <a:pt x="2795" y="8122"/>
                </a:lnTo>
                <a:lnTo>
                  <a:pt x="2915" y="8060"/>
                </a:lnTo>
                <a:lnTo>
                  <a:pt x="3036" y="7993"/>
                </a:lnTo>
                <a:lnTo>
                  <a:pt x="3157" y="7918"/>
                </a:lnTo>
                <a:lnTo>
                  <a:pt x="3277" y="7837"/>
                </a:lnTo>
                <a:lnTo>
                  <a:pt x="3395" y="7748"/>
                </a:lnTo>
                <a:lnTo>
                  <a:pt x="3509" y="7652"/>
                </a:lnTo>
                <a:lnTo>
                  <a:pt x="3621" y="7547"/>
                </a:lnTo>
                <a:lnTo>
                  <a:pt x="3729" y="7433"/>
                </a:lnTo>
                <a:lnTo>
                  <a:pt x="3830" y="7312"/>
                </a:lnTo>
                <a:lnTo>
                  <a:pt x="3926" y="7181"/>
                </a:lnTo>
                <a:lnTo>
                  <a:pt x="4015" y="7040"/>
                </a:lnTo>
                <a:lnTo>
                  <a:pt x="4095" y="6890"/>
                </a:lnTo>
                <a:lnTo>
                  <a:pt x="4167" y="6730"/>
                </a:lnTo>
                <a:lnTo>
                  <a:pt x="4229" y="6560"/>
                </a:lnTo>
                <a:lnTo>
                  <a:pt x="4281" y="6379"/>
                </a:lnTo>
                <a:lnTo>
                  <a:pt x="4321" y="6187"/>
                </a:lnTo>
                <a:lnTo>
                  <a:pt x="4350" y="5983"/>
                </a:lnTo>
                <a:lnTo>
                  <a:pt x="4362" y="5775"/>
                </a:lnTo>
                <a:lnTo>
                  <a:pt x="4354" y="5567"/>
                </a:lnTo>
                <a:lnTo>
                  <a:pt x="4328" y="5358"/>
                </a:lnTo>
                <a:lnTo>
                  <a:pt x="4284" y="5151"/>
                </a:lnTo>
                <a:lnTo>
                  <a:pt x="4225" y="4946"/>
                </a:lnTo>
                <a:lnTo>
                  <a:pt x="4150" y="4742"/>
                </a:lnTo>
                <a:lnTo>
                  <a:pt x="4062" y="4539"/>
                </a:lnTo>
                <a:lnTo>
                  <a:pt x="3960" y="4340"/>
                </a:lnTo>
                <a:lnTo>
                  <a:pt x="3846" y="4144"/>
                </a:lnTo>
                <a:lnTo>
                  <a:pt x="3722" y="3950"/>
                </a:lnTo>
                <a:lnTo>
                  <a:pt x="3587" y="3759"/>
                </a:lnTo>
                <a:lnTo>
                  <a:pt x="3444" y="3573"/>
                </a:lnTo>
                <a:lnTo>
                  <a:pt x="3293" y="3392"/>
                </a:lnTo>
                <a:lnTo>
                  <a:pt x="3136" y="3215"/>
                </a:lnTo>
                <a:lnTo>
                  <a:pt x="2973" y="3042"/>
                </a:lnTo>
                <a:lnTo>
                  <a:pt x="2806" y="2875"/>
                </a:lnTo>
                <a:lnTo>
                  <a:pt x="2636" y="2714"/>
                </a:lnTo>
                <a:lnTo>
                  <a:pt x="2463" y="2559"/>
                </a:lnTo>
                <a:lnTo>
                  <a:pt x="2289" y="2410"/>
                </a:lnTo>
                <a:lnTo>
                  <a:pt x="2114" y="2268"/>
                </a:lnTo>
                <a:lnTo>
                  <a:pt x="1940" y="2134"/>
                </a:lnTo>
                <a:lnTo>
                  <a:pt x="1769" y="2007"/>
                </a:lnTo>
                <a:lnTo>
                  <a:pt x="1601" y="1888"/>
                </a:lnTo>
                <a:lnTo>
                  <a:pt x="1437" y="1777"/>
                </a:lnTo>
                <a:lnTo>
                  <a:pt x="1278" y="1675"/>
                </a:lnTo>
                <a:lnTo>
                  <a:pt x="1126" y="1581"/>
                </a:lnTo>
                <a:lnTo>
                  <a:pt x="980" y="1497"/>
                </a:lnTo>
                <a:lnTo>
                  <a:pt x="844" y="1423"/>
                </a:lnTo>
                <a:lnTo>
                  <a:pt x="716" y="1360"/>
                </a:lnTo>
                <a:lnTo>
                  <a:pt x="600" y="1305"/>
                </a:lnTo>
                <a:lnTo>
                  <a:pt x="495" y="1263"/>
                </a:lnTo>
                <a:lnTo>
                  <a:pt x="402" y="1231"/>
                </a:lnTo>
                <a:lnTo>
                  <a:pt x="127" y="1528"/>
                </a:lnTo>
                <a:lnTo>
                  <a:pt x="0" y="255"/>
                </a:lnTo>
                <a:lnTo>
                  <a:pt x="1623" y="0"/>
                </a:lnTo>
                <a:lnTo>
                  <a:pt x="1400" y="298"/>
                </a:lnTo>
                <a:lnTo>
                  <a:pt x="1450" y="327"/>
                </a:lnTo>
                <a:lnTo>
                  <a:pt x="1591" y="414"/>
                </a:lnTo>
                <a:lnTo>
                  <a:pt x="1691" y="477"/>
                </a:lnTo>
                <a:lnTo>
                  <a:pt x="1809" y="554"/>
                </a:lnTo>
                <a:lnTo>
                  <a:pt x="1942" y="642"/>
                </a:lnTo>
                <a:lnTo>
                  <a:pt x="2091" y="742"/>
                </a:lnTo>
                <a:lnTo>
                  <a:pt x="2251" y="853"/>
                </a:lnTo>
                <a:lnTo>
                  <a:pt x="2422" y="975"/>
                </a:lnTo>
                <a:lnTo>
                  <a:pt x="2604" y="1108"/>
                </a:lnTo>
                <a:lnTo>
                  <a:pt x="2791" y="1251"/>
                </a:lnTo>
                <a:lnTo>
                  <a:pt x="2985" y="1403"/>
                </a:lnTo>
                <a:lnTo>
                  <a:pt x="3182" y="1564"/>
                </a:lnTo>
                <a:lnTo>
                  <a:pt x="3383" y="1733"/>
                </a:lnTo>
                <a:lnTo>
                  <a:pt x="3583" y="1910"/>
                </a:lnTo>
                <a:lnTo>
                  <a:pt x="3783" y="2095"/>
                </a:lnTo>
                <a:lnTo>
                  <a:pt x="3979" y="2286"/>
                </a:lnTo>
                <a:lnTo>
                  <a:pt x="4173" y="2485"/>
                </a:lnTo>
                <a:lnTo>
                  <a:pt x="4359" y="2689"/>
                </a:lnTo>
                <a:lnTo>
                  <a:pt x="4537" y="2898"/>
                </a:lnTo>
                <a:lnTo>
                  <a:pt x="4706" y="3113"/>
                </a:lnTo>
                <a:lnTo>
                  <a:pt x="4863" y="3333"/>
                </a:lnTo>
                <a:lnTo>
                  <a:pt x="5008" y="3556"/>
                </a:lnTo>
                <a:lnTo>
                  <a:pt x="5138" y="3783"/>
                </a:lnTo>
                <a:lnTo>
                  <a:pt x="5251" y="4013"/>
                </a:lnTo>
                <a:lnTo>
                  <a:pt x="5347" y="4245"/>
                </a:lnTo>
                <a:lnTo>
                  <a:pt x="5424" y="4481"/>
                </a:lnTo>
                <a:lnTo>
                  <a:pt x="5478" y="4717"/>
                </a:lnTo>
                <a:lnTo>
                  <a:pt x="5509" y="4955"/>
                </a:lnTo>
                <a:lnTo>
                  <a:pt x="5516" y="5193"/>
                </a:lnTo>
                <a:lnTo>
                  <a:pt x="5496" y="5432"/>
                </a:lnTo>
                <a:lnTo>
                  <a:pt x="5456" y="5665"/>
                </a:lnTo>
                <a:lnTo>
                  <a:pt x="5403" y="5889"/>
                </a:lnTo>
                <a:lnTo>
                  <a:pt x="5340" y="6101"/>
                </a:lnTo>
                <a:lnTo>
                  <a:pt x="5267" y="6303"/>
                </a:lnTo>
                <a:lnTo>
                  <a:pt x="5182" y="6495"/>
                </a:lnTo>
                <a:lnTo>
                  <a:pt x="5089" y="6678"/>
                </a:lnTo>
                <a:lnTo>
                  <a:pt x="4988" y="6851"/>
                </a:lnTo>
                <a:lnTo>
                  <a:pt x="4878" y="7013"/>
                </a:lnTo>
                <a:lnTo>
                  <a:pt x="4760" y="7167"/>
                </a:lnTo>
                <a:lnTo>
                  <a:pt x="4638" y="7312"/>
                </a:lnTo>
                <a:lnTo>
                  <a:pt x="4508" y="7446"/>
                </a:lnTo>
                <a:lnTo>
                  <a:pt x="4374" y="7572"/>
                </a:lnTo>
                <a:lnTo>
                  <a:pt x="4235" y="7690"/>
                </a:lnTo>
                <a:lnTo>
                  <a:pt x="4092" y="7799"/>
                </a:lnTo>
                <a:lnTo>
                  <a:pt x="3946" y="7899"/>
                </a:lnTo>
                <a:lnTo>
                  <a:pt x="3798" y="7992"/>
                </a:lnTo>
                <a:lnTo>
                  <a:pt x="3648" y="8075"/>
                </a:lnTo>
                <a:lnTo>
                  <a:pt x="3497" y="8152"/>
                </a:lnTo>
                <a:lnTo>
                  <a:pt x="3345" y="8219"/>
                </a:lnTo>
                <a:lnTo>
                  <a:pt x="3194" y="8281"/>
                </a:lnTo>
                <a:lnTo>
                  <a:pt x="3044" y="8333"/>
                </a:lnTo>
                <a:lnTo>
                  <a:pt x="2896" y="8379"/>
                </a:lnTo>
                <a:lnTo>
                  <a:pt x="2750" y="8417"/>
                </a:lnTo>
                <a:lnTo>
                  <a:pt x="2608" y="8449"/>
                </a:lnTo>
                <a:lnTo>
                  <a:pt x="2468" y="8474"/>
                </a:lnTo>
                <a:lnTo>
                  <a:pt x="2333" y="8491"/>
                </a:lnTo>
                <a:lnTo>
                  <a:pt x="2203" y="8502"/>
                </a:lnTo>
                <a:lnTo>
                  <a:pt x="2079" y="8507"/>
                </a:lnTo>
                <a:lnTo>
                  <a:pt x="1961" y="8506"/>
                </a:lnTo>
                <a:lnTo>
                  <a:pt x="1852" y="8499"/>
                </a:lnTo>
                <a:lnTo>
                  <a:pt x="1749" y="8485"/>
                </a:lnTo>
                <a:lnTo>
                  <a:pt x="1654" y="8466"/>
                </a:lnTo>
                <a:close/>
              </a:path>
            </a:pathLst>
          </a:custGeom>
          <a:solidFill>
            <a:srgbClr val="ffff00"/>
          </a:solidFill>
          <a:ln w="9523" cap="rnd" cmpd="sng" algn="ctr">
            <a:solidFill>
              <a:srgbClr val="d9d9d9"/>
            </a:solidFill>
            <a:prstDash val="solid"/>
            <a:round/>
          </a:ln>
        </p:spPr>
      </p:sp>
      <p:sp>
        <p:nvSpPr>
          <p:cNvPr id="13" name="직사각형 12"/>
          <p:cNvSpPr/>
          <p:nvPr/>
        </p:nvSpPr>
        <p:spPr>
          <a:xfrm rot="21600000">
            <a:off x="5870056" y="1939209"/>
            <a:ext cx="3027156" cy="6988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ffff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HY울릉도M"/>
                <a:sym typeface="Wingdings"/>
              </a:rPr>
              <a:t>UIC,UNIFE에 보고된 유럽국가의 중장기계획으로 유럽 외 국가 계획은 집계되지 않은 상태임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ffff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Tahoma"/>
              <a:ea typeface="HY울릉도M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757137" y="4078530"/>
            <a:ext cx="876722" cy="2461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약 35000km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539981" y="4891713"/>
            <a:ext cx="8357231" cy="1292805"/>
            <a:chOff x="539981" y="4891713"/>
            <a:chExt cx="8357231" cy="1292805"/>
          </a:xfrm>
        </p:grpSpPr>
        <p:sp>
          <p:nvSpPr>
            <p:cNvPr id="3" name="자유형 2"/>
            <p:cNvSpPr/>
            <p:nvPr/>
          </p:nvSpPr>
          <p:spPr>
            <a:xfrm rot="21600000" flipV="1">
              <a:off x="539981" y="4947325"/>
              <a:ext cx="8357230" cy="1237194"/>
            </a:xfrm>
            <a:custGeom>
              <a:avLst/>
              <a:gd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860" y="21600"/>
                  </a:lnTo>
                  <a:lnTo>
                    <a:pt x="1874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bbd8e7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4" name="자유형 3"/>
            <p:cNvSpPr/>
            <p:nvPr/>
          </p:nvSpPr>
          <p:spPr>
            <a:xfrm>
              <a:off x="700395" y="4891713"/>
              <a:ext cx="8050696" cy="1237250"/>
            </a:xfrm>
            <a:custGeom>
              <a:avLst/>
              <a:gdLst/>
              <a:rect l="l" t="t" r="r" b="b"/>
              <a:pathLst>
                <a:path w="3448" h="792" extrusionOk="0">
                  <a:moveTo>
                    <a:pt x="2984" y="0"/>
                  </a:moveTo>
                  <a:lnTo>
                    <a:pt x="448" y="0"/>
                  </a:lnTo>
                  <a:lnTo>
                    <a:pt x="0" y="792"/>
                  </a:lnTo>
                  <a:lnTo>
                    <a:pt x="3448" y="792"/>
                  </a:lnTo>
                  <a:lnTo>
                    <a:pt x="2984" y="0"/>
                  </a:lnTo>
                  <a:close/>
                </a:path>
              </a:pathLst>
            </a:custGeom>
            <a:solidFill>
              <a:srgbClr val="ffffff">
                <a:alpha val="49800"/>
              </a:srgbClr>
            </a:solidFill>
            <a:ln w="9523" cap="rnd" cmpd="sng" algn="ctr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5" name="그룹 4"/>
          <p:cNvGrpSpPr/>
          <p:nvPr/>
        </p:nvGrpSpPr>
        <p:grpSpPr>
          <a:xfrm rot="0">
            <a:off x="3818060" y="4007062"/>
            <a:ext cx="1526308" cy="698832"/>
            <a:chOff x="3818060" y="4007062"/>
            <a:chExt cx="1526308" cy="698832"/>
          </a:xfrm>
        </p:grpSpPr>
        <p:sp>
          <p:nvSpPr>
            <p:cNvPr id="6" name="자유형 5"/>
            <p:cNvSpPr/>
            <p:nvPr/>
          </p:nvSpPr>
          <p:spPr>
            <a:xfrm>
              <a:off x="3818060" y="4007062"/>
              <a:ext cx="1526308" cy="611506"/>
            </a:xfrm>
            <a:custGeom>
              <a:avLst/>
              <a:gdLst/>
              <a:rect l="l" t="t" r="r" b="b"/>
              <a:pathLst>
                <a:path w="751" h="379" extrusionOk="0">
                  <a:moveTo>
                    <a:pt x="159" y="0"/>
                  </a:moveTo>
                  <a:lnTo>
                    <a:pt x="590" y="0"/>
                  </a:lnTo>
                  <a:lnTo>
                    <a:pt x="636" y="206"/>
                  </a:lnTo>
                  <a:lnTo>
                    <a:pt x="750" y="206"/>
                  </a:lnTo>
                  <a:lnTo>
                    <a:pt x="374" y="378"/>
                  </a:lnTo>
                  <a:lnTo>
                    <a:pt x="0" y="206"/>
                  </a:lnTo>
                  <a:lnTo>
                    <a:pt x="113" y="206"/>
                  </a:lnTo>
                  <a:lnTo>
                    <a:pt x="159" y="0"/>
                  </a:lnTo>
                </a:path>
              </a:pathLst>
            </a:custGeom>
            <a:solidFill>
              <a:srgbClr val="d8e3cf"/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7" name="자유형 6"/>
            <p:cNvSpPr/>
            <p:nvPr/>
          </p:nvSpPr>
          <p:spPr>
            <a:xfrm>
              <a:off x="3818060" y="4318398"/>
              <a:ext cx="760753" cy="387495"/>
            </a:xfrm>
            <a:custGeom>
              <a:avLst/>
              <a:gdLst/>
              <a:rect l="l" t="t" r="r" b="b"/>
              <a:pathLst>
                <a:path w="374" h="241" extrusionOk="0">
                  <a:moveTo>
                    <a:pt x="0" y="0"/>
                  </a:moveTo>
                  <a:lnTo>
                    <a:pt x="373" y="171"/>
                  </a:lnTo>
                  <a:lnTo>
                    <a:pt x="373" y="240"/>
                  </a:lnTo>
                  <a:lnTo>
                    <a:pt x="0" y="51"/>
                  </a:lnTo>
                  <a:lnTo>
                    <a:pt x="0" y="0"/>
                  </a:lnTo>
                </a:path>
              </a:pathLst>
            </a:custGeom>
            <a:gradFill flip="xy" rotWithShape="0">
              <a:gsLst>
                <a:gs pos="0">
                  <a:srgbClr val="d8e3c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81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8" name="자유형 7"/>
            <p:cNvSpPr/>
            <p:nvPr/>
          </p:nvSpPr>
          <p:spPr>
            <a:xfrm>
              <a:off x="4575686" y="4318398"/>
              <a:ext cx="768681" cy="387495"/>
            </a:xfrm>
            <a:custGeom>
              <a:avLst/>
              <a:gdLst/>
              <a:rect l="l" t="t" r="r" b="b"/>
              <a:pathLst>
                <a:path w="378" h="241" extrusionOk="0">
                  <a:moveTo>
                    <a:pt x="0" y="171"/>
                  </a:moveTo>
                  <a:lnTo>
                    <a:pt x="0" y="240"/>
                  </a:lnTo>
                  <a:lnTo>
                    <a:pt x="377" y="51"/>
                  </a:lnTo>
                  <a:lnTo>
                    <a:pt x="377" y="0"/>
                  </a:lnTo>
                  <a:lnTo>
                    <a:pt x="0" y="171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d8e3cf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</p:grpSp>
      <p:grpSp>
        <p:nvGrpSpPr>
          <p:cNvPr id="9" name="그룹 8"/>
          <p:cNvGrpSpPr/>
          <p:nvPr/>
        </p:nvGrpSpPr>
        <p:grpSpPr>
          <a:xfrm rot="0">
            <a:off x="1188003" y="3214538"/>
            <a:ext cx="6753088" cy="1110169"/>
            <a:chOff x="1188003" y="3214538"/>
            <a:chExt cx="6753088" cy="1110169"/>
          </a:xfrm>
        </p:grpSpPr>
        <p:sp>
          <p:nvSpPr>
            <p:cNvPr id="10" name="타원 9"/>
            <p:cNvSpPr/>
            <p:nvPr/>
          </p:nvSpPr>
          <p:spPr>
            <a:xfrm>
              <a:off x="1188003" y="3262221"/>
              <a:ext cx="6753088" cy="1062486"/>
            </a:xfrm>
            <a:prstGeom prst="ellipse">
              <a:avLst/>
            </a:prstGeom>
            <a:solidFill>
              <a:srgbClr val="9bcdeb">
                <a:alpha val="49800"/>
              </a:srgbClr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11" name="타원 10"/>
            <p:cNvSpPr/>
            <p:nvPr/>
          </p:nvSpPr>
          <p:spPr>
            <a:xfrm>
              <a:off x="1650150" y="3214538"/>
              <a:ext cx="5836722" cy="90056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</a:ln>
          </p:spPr>
        </p:sp>
      </p:grpSp>
      <p:grpSp>
        <p:nvGrpSpPr>
          <p:cNvPr id="12" name="그룹 11"/>
          <p:cNvGrpSpPr/>
          <p:nvPr/>
        </p:nvGrpSpPr>
        <p:grpSpPr>
          <a:xfrm rot="0">
            <a:off x="1052994" y="2142504"/>
            <a:ext cx="6865875" cy="481243"/>
            <a:chOff x="1052994" y="2142504"/>
            <a:chExt cx="6865875" cy="481243"/>
          </a:xfrm>
        </p:grpSpPr>
        <p:sp>
          <p:nvSpPr>
            <p:cNvPr id="13" name="자유형 12"/>
            <p:cNvSpPr/>
            <p:nvPr/>
          </p:nvSpPr>
          <p:spPr>
            <a:xfrm rot="21600000" flipH="1" flipV="1">
              <a:off x="1052994" y="2148869"/>
              <a:ext cx="6865875" cy="474877"/>
            </a:xfrm>
            <a:custGeom>
              <a:avLst/>
              <a:gd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5697" y="21600"/>
                  </a:lnTo>
                  <a:lnTo>
                    <a:pt x="15903" y="21600"/>
                  </a:lnTo>
                  <a:lnTo>
                    <a:pt x="2160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92afd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grpSp>
          <p:nvGrpSpPr>
            <p:cNvPr id="14" name="그룹 13"/>
            <p:cNvGrpSpPr/>
            <p:nvPr/>
          </p:nvGrpSpPr>
          <p:grpSpPr>
            <a:xfrm rot="0">
              <a:off x="1885216" y="2142504"/>
              <a:ext cx="5304669" cy="481243"/>
              <a:chOff x="1885216" y="2142504"/>
              <a:chExt cx="5304669" cy="481243"/>
            </a:xfrm>
          </p:grpSpPr>
          <p:grpSp>
            <p:nvGrpSpPr>
              <p:cNvPr id="15" name="그룹 14"/>
              <p:cNvGrpSpPr/>
              <p:nvPr/>
            </p:nvGrpSpPr>
            <p:grpSpPr>
              <a:xfrm rot="0">
                <a:off x="2757137" y="2142504"/>
                <a:ext cx="1673992" cy="481243"/>
                <a:chOff x="2757137" y="2142504"/>
                <a:chExt cx="1673992" cy="481243"/>
              </a:xfrm>
            </p:grpSpPr>
            <p:cxnSp>
              <p:nvCxnSpPr>
                <p:cNvPr id="16" name="직선 연결선 15"/>
                <p:cNvCxnSpPr/>
                <p:nvPr/>
              </p:nvCxnSpPr>
              <p:spPr>
                <a:xfrm rot="21600000" flipH="1">
                  <a:off x="2757137" y="2164727"/>
                  <a:ext cx="987890" cy="459020"/>
                </a:xfrm>
                <a:prstGeom prst="line">
                  <a:avLst/>
                </a:prstGeom>
                <a:ln w="12716" cap="rnd" cmpd="sng" algn="ctr">
                  <a:solidFill>
                    <a:srgbClr val="ffffff"/>
                  </a:solidFill>
                  <a:prstDash val="solid"/>
                  <a:round/>
                </a:ln>
              </p:spPr>
            </p:cxnSp>
            <p:cxnSp>
              <p:nvCxnSpPr>
                <p:cNvPr id="17" name="직선 연결선 16"/>
                <p:cNvCxnSpPr/>
                <p:nvPr/>
              </p:nvCxnSpPr>
              <p:spPr>
                <a:xfrm rot="21600000" flipH="1">
                  <a:off x="3646535" y="2142504"/>
                  <a:ext cx="519378" cy="481242"/>
                </a:xfrm>
                <a:prstGeom prst="line">
                  <a:avLst/>
                </a:prstGeom>
                <a:ln w="12716" cap="rnd" cmpd="sng" algn="ctr">
                  <a:solidFill>
                    <a:srgbClr val="ffffff"/>
                  </a:solidFill>
                  <a:prstDash val="solid"/>
                  <a:round/>
                </a:ln>
              </p:spPr>
            </p:cxnSp>
            <p:cxnSp>
              <p:nvCxnSpPr>
                <p:cNvPr id="18" name="직선 연결선 17"/>
                <p:cNvCxnSpPr/>
                <p:nvPr/>
              </p:nvCxnSpPr>
              <p:spPr>
                <a:xfrm rot="21600000" flipH="1">
                  <a:off x="4270716" y="2164727"/>
                  <a:ext cx="160414" cy="459020"/>
                </a:xfrm>
                <a:prstGeom prst="line">
                  <a:avLst/>
                </a:prstGeom>
                <a:ln w="12716" cap="rnd" cmpd="sng" algn="ctr">
                  <a:solidFill>
                    <a:srgbClr val="ffffff"/>
                  </a:solidFill>
                  <a:prstDash val="solid"/>
                  <a:round/>
                </a:ln>
              </p:spPr>
            </p:cxnSp>
          </p:grpSp>
          <p:cxnSp>
            <p:nvCxnSpPr>
              <p:cNvPr id="19" name="직선 연결선 18"/>
              <p:cNvCxnSpPr/>
              <p:nvPr/>
            </p:nvCxnSpPr>
            <p:spPr>
              <a:xfrm>
                <a:off x="5325329" y="2164727"/>
                <a:ext cx="987834" cy="45902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0" name="직선 연결선 19"/>
              <p:cNvCxnSpPr/>
              <p:nvPr/>
            </p:nvCxnSpPr>
            <p:spPr>
              <a:xfrm>
                <a:off x="4902824" y="2142504"/>
                <a:ext cx="516195" cy="481242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4639171" y="2164727"/>
                <a:ext cx="157231" cy="45902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2" name="직선 연결선 21"/>
              <p:cNvCxnSpPr/>
              <p:nvPr/>
            </p:nvCxnSpPr>
            <p:spPr>
              <a:xfrm rot="21600000" flipV="1">
                <a:off x="1885216" y="2156798"/>
                <a:ext cx="1516760" cy="466948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3" name="직선 연결선 22"/>
              <p:cNvCxnSpPr/>
              <p:nvPr/>
            </p:nvCxnSpPr>
            <p:spPr>
              <a:xfrm rot="21600000" flipH="1" flipV="1">
                <a:off x="5676308" y="2156798"/>
                <a:ext cx="1513578" cy="466948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</p:grpSp>
        <p:grpSp>
          <p:nvGrpSpPr>
            <p:cNvPr id="24" name="그룹 23"/>
            <p:cNvGrpSpPr/>
            <p:nvPr/>
          </p:nvGrpSpPr>
          <p:grpSpPr>
            <a:xfrm rot="0">
              <a:off x="1396045" y="2240998"/>
              <a:ext cx="6186138" cy="273145"/>
              <a:chOff x="1396045" y="2240997"/>
              <a:chExt cx="6186138" cy="273145"/>
            </a:xfrm>
          </p:grpSpPr>
          <p:cxnSp>
            <p:nvCxnSpPr>
              <p:cNvPr id="25" name="직선 연결선 24"/>
              <p:cNvCxnSpPr/>
              <p:nvPr/>
            </p:nvCxnSpPr>
            <p:spPr>
              <a:xfrm>
                <a:off x="1396045" y="2514143"/>
                <a:ext cx="6186138" cy="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1797890" y="2401411"/>
                <a:ext cx="5406289" cy="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2218719" y="2323577"/>
                <a:ext cx="4588417" cy="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2520508" y="2240997"/>
                <a:ext cx="3943577" cy="0"/>
              </a:xfrm>
              <a:prstGeom prst="line">
                <a:avLst/>
              </a:prstGeom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cxnSp>
        </p:grpSp>
      </p:grpSp>
      <p:sp>
        <p:nvSpPr>
          <p:cNvPr id="29" name="직사각형 28"/>
          <p:cNvSpPr txBox="1"/>
          <p:nvPr/>
        </p:nvSpPr>
        <p:spPr>
          <a:xfrm>
            <a:off x="41317" y="0"/>
            <a:ext cx="4184952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간선/고속철도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0" name="그룹 29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31" name="그림 30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32" name="직사각형 31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33" name="직사각형 32"/>
          <p:cNvSpPr/>
          <p:nvPr/>
        </p:nvSpPr>
        <p:spPr>
          <a:xfrm>
            <a:off x="395480" y="682919"/>
            <a:ext cx="1866120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발전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11450" y="1154614"/>
            <a:ext cx="2509397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Global Standard로의 도약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35" name="그림 3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1049811"/>
            <a:ext cx="617815" cy="5765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6" name="직사각형 35"/>
          <p:cNvSpPr/>
          <p:nvPr/>
        </p:nvSpPr>
        <p:spPr>
          <a:xfrm>
            <a:off x="474877" y="1484990"/>
            <a:ext cx="8204745" cy="33986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전세계 적용 가능한 글로벌 신호시스템으로 도약 및 지속적인 진화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7" name="직사각형 36"/>
          <p:cNvSpPr/>
          <p:nvPr/>
        </p:nvSpPr>
        <p:spPr>
          <a:xfrm rot="21600000">
            <a:off x="539981" y="2426816"/>
            <a:ext cx="3276515" cy="1013295"/>
          </a:xfrm>
          <a:prstGeom prst="rect">
            <a:avLst/>
          </a:prstGeom>
          <a:solidFill>
            <a:srgbClr val="82acda"/>
          </a:solidFill>
          <a:ln w="25400" cap="flat" cmpd="sng" algn="ctr">
            <a:noFill/>
            <a:prstDash val="solid"/>
            <a:round/>
          </a:ln>
          <a:effectLst>
            <a:outerShdw dist="17924" dir="13500000" algn="br">
              <a:srgbClr val="4e6783"/>
            </a:outerShdw>
          </a:effectLst>
        </p:spPr>
      </p:sp>
      <p:sp>
        <p:nvSpPr>
          <p:cNvPr id="38" name="모서리가 둥근 직사각형 37"/>
          <p:cNvSpPr/>
          <p:nvPr/>
        </p:nvSpPr>
        <p:spPr>
          <a:xfrm rot="21600000">
            <a:off x="665442" y="2450602"/>
            <a:ext cx="3014481" cy="96723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90000" lvl="1" indent="-90000" algn="l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SzPct val="100000"/>
              <a:buFont typeface="Wingdings"/>
              <a:buChar char="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 내 국가별 ETCS 투자 및 적용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1" indent="-90000" algn="l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  증가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1" indent="-90000" algn="l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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 국가간 연결 노선 적용 예정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9" name="직사각형 38"/>
          <p:cNvSpPr/>
          <p:nvPr/>
        </p:nvSpPr>
        <p:spPr>
          <a:xfrm rot="21600000">
            <a:off x="5147438" y="2423634"/>
            <a:ext cx="3460715" cy="1013295"/>
          </a:xfrm>
          <a:prstGeom prst="rect">
            <a:avLst/>
          </a:prstGeom>
          <a:solidFill>
            <a:srgbClr val="82acda"/>
          </a:solidFill>
          <a:ln w="25400" cap="flat" cmpd="sng" algn="ctr">
            <a:noFill/>
            <a:prstDash val="solid"/>
            <a:round/>
          </a:ln>
          <a:effectLst>
            <a:outerShdw dist="17924" dir="13500000" algn="br">
              <a:srgbClr val="4e6783"/>
            </a:outerShdw>
          </a:effectLst>
        </p:spPr>
      </p:sp>
      <p:sp>
        <p:nvSpPr>
          <p:cNvPr id="40" name="모서리가 둥근 직사각형 39"/>
          <p:cNvSpPr/>
          <p:nvPr/>
        </p:nvSpPr>
        <p:spPr>
          <a:xfrm rot="21600000">
            <a:off x="5285574" y="2447475"/>
            <a:ext cx="3203483" cy="967175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450000" lvl="1" indent="-90000" algn="l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 외 국가에서 시스템 구축 증가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450000" lvl="1" indent="-90000" algn="l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 외 지상 29000km, 3000대 이상의 차량 적용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41" name="자유형 40"/>
          <p:cNvSpPr/>
          <p:nvPr/>
        </p:nvSpPr>
        <p:spPr>
          <a:xfrm rot="16200000">
            <a:off x="5015611" y="2560207"/>
            <a:ext cx="806817" cy="536798"/>
          </a:xfrm>
          <a:custGeom>
            <a:avLst/>
            <a:gd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51" y="21600"/>
                </a:lnTo>
                <a:lnTo>
                  <a:pt x="1944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2a5b90"/>
          </a:solidFill>
          <a:ln w="25400" cap="flat" cmpd="sng" algn="ctr">
            <a:noFill/>
            <a:prstDash val="solid"/>
            <a:round/>
          </a:ln>
        </p:spPr>
      </p:sp>
      <p:sp>
        <p:nvSpPr>
          <p:cNvPr id="42" name="자유형 41"/>
          <p:cNvSpPr/>
          <p:nvPr/>
        </p:nvSpPr>
        <p:spPr>
          <a:xfrm rot="16200000" flipH="1">
            <a:off x="3146252" y="2558643"/>
            <a:ext cx="803634" cy="541544"/>
          </a:xfrm>
          <a:custGeom>
            <a:avLst/>
            <a:gd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259" y="21600"/>
                </a:lnTo>
                <a:lnTo>
                  <a:pt x="1934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2a5b90"/>
          </a:solidFill>
          <a:ln w="25400" cap="flat" cmpd="sng" algn="ctr">
            <a:noFill/>
            <a:prstDash val="solid"/>
            <a:round/>
          </a:ln>
        </p:spPr>
      </p:sp>
      <p:sp>
        <p:nvSpPr>
          <p:cNvPr id="43" name="직사각형 42"/>
          <p:cNvSpPr/>
          <p:nvPr/>
        </p:nvSpPr>
        <p:spPr>
          <a:xfrm>
            <a:off x="3252673" y="2509397"/>
            <a:ext cx="2468079" cy="1011676"/>
          </a:xfrm>
          <a:prstGeom prst="rect">
            <a:avLst/>
          </a:prstGeom>
          <a:solidFill>
            <a:srgbClr val="b5cee9"/>
          </a:solidFill>
          <a:ln w="25400" cap="flat" cmpd="sng" algn="ctr">
            <a:noFill/>
            <a:prstDash val="solid"/>
            <a:round/>
          </a:ln>
        </p:spPr>
      </p:sp>
      <p:sp>
        <p:nvSpPr>
          <p:cNvPr id="44" name="모서리가 둥근 직사각형 43"/>
          <p:cNvSpPr/>
          <p:nvPr/>
        </p:nvSpPr>
        <p:spPr>
          <a:xfrm rot="21600000">
            <a:off x="3284444" y="2533238"/>
            <a:ext cx="2393427" cy="96561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0" lvl="1" indent="0" algn="ctr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전세계적으로 지상 70000km, 9000대 이상의 차량 적용 중</a:t>
            </a:r>
            <a:endParaRPr xmlns:mc="http://schemas.openxmlformats.org/markup-compatibility/2006" xmlns:hp="http://schemas.haansoft.com/office/presentation/8.0" lang="ko-KR" altLang="en-US" sz="13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1" indent="0" algn="ctr" defTabSz="900112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다양한 차종에 적합함 입증</a:t>
            </a:r>
            <a:endParaRPr xmlns:mc="http://schemas.openxmlformats.org/markup-compatibility/2006" xmlns:hp="http://schemas.haansoft.com/office/presentation/8.0" lang="ko-KR" altLang="en-US" sz="13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grpSp>
        <p:nvGrpSpPr>
          <p:cNvPr id="45" name="그룹 44"/>
          <p:cNvGrpSpPr/>
          <p:nvPr/>
        </p:nvGrpSpPr>
        <p:grpSpPr>
          <a:xfrm rot="0">
            <a:off x="2344236" y="1961431"/>
            <a:ext cx="4153182" cy="354218"/>
            <a:chOff x="2344236" y="1961431"/>
            <a:chExt cx="4153182" cy="354218"/>
          </a:xfrm>
        </p:grpSpPr>
        <p:sp>
          <p:nvSpPr>
            <p:cNvPr id="46" name="자유형 45"/>
            <p:cNvSpPr/>
            <p:nvPr/>
          </p:nvSpPr>
          <p:spPr>
            <a:xfrm>
              <a:off x="2344236" y="1961431"/>
              <a:ext cx="327137" cy="354217"/>
            </a:xfrm>
            <a:custGeom>
              <a:avLst/>
              <a:gdLst/>
              <a:rect l="l" t="t" r="r" b="b"/>
              <a:pathLst>
                <a:path w="288" h="576" extrusionOk="0">
                  <a:moveTo>
                    <a:pt x="288" y="0"/>
                  </a:moveTo>
                  <a:lnTo>
                    <a:pt x="0" y="432"/>
                  </a:lnTo>
                  <a:lnTo>
                    <a:pt x="96" y="576"/>
                  </a:lnTo>
                  <a:lnTo>
                    <a:pt x="288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9bcdeb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47" name="자유형 46"/>
            <p:cNvSpPr/>
            <p:nvPr/>
          </p:nvSpPr>
          <p:spPr>
            <a:xfrm rot="21600000" flipH="1">
              <a:off x="6224218" y="1961431"/>
              <a:ext cx="273201" cy="354217"/>
            </a:xfrm>
            <a:custGeom>
              <a:avLst/>
              <a:gdLst/>
              <a:rect l="l" t="t" r="r" b="b"/>
              <a:pathLst>
                <a:path w="240" h="576" extrusionOk="0">
                  <a:moveTo>
                    <a:pt x="240" y="0"/>
                  </a:moveTo>
                  <a:lnTo>
                    <a:pt x="0" y="432"/>
                  </a:lnTo>
                  <a:lnTo>
                    <a:pt x="96" y="576"/>
                  </a:lnTo>
                  <a:lnTo>
                    <a:pt x="24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9bcdeb">
                    <a:alpha val="100000"/>
                  </a:srgbClr>
                </a:gs>
              </a:gsLst>
              <a:lin ang="81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48" name="자유형 47"/>
            <p:cNvSpPr/>
            <p:nvPr/>
          </p:nvSpPr>
          <p:spPr>
            <a:xfrm>
              <a:off x="2452222" y="1961431"/>
              <a:ext cx="3935593" cy="354217"/>
            </a:xfrm>
            <a:custGeom>
              <a:avLst/>
              <a:gdLst/>
              <a:rect l="l" t="t" r="r" b="b"/>
              <a:pathLst>
                <a:path w="3456" h="576" extrusionOk="0">
                  <a:moveTo>
                    <a:pt x="192" y="0"/>
                  </a:moveTo>
                  <a:lnTo>
                    <a:pt x="3312" y="0"/>
                  </a:lnTo>
                  <a:lnTo>
                    <a:pt x="3456" y="576"/>
                  </a:lnTo>
                  <a:lnTo>
                    <a:pt x="0" y="576"/>
                  </a:lnTo>
                  <a:lnTo>
                    <a:pt x="192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9bcdeb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49" name="자유형 48"/>
            <p:cNvSpPr/>
            <p:nvPr/>
          </p:nvSpPr>
          <p:spPr>
            <a:xfrm rot="21600000">
              <a:off x="2534802" y="1990018"/>
              <a:ext cx="3800583" cy="297042"/>
            </a:xfrm>
            <a:custGeom>
              <a:avLst/>
              <a:gdLst/>
              <a:rect l="l" t="t" r="r" b="b"/>
              <a:pathLst>
                <a:path w="3429" h="482" extrusionOk="0">
                  <a:moveTo>
                    <a:pt x="165" y="0"/>
                  </a:moveTo>
                  <a:lnTo>
                    <a:pt x="3285" y="0"/>
                  </a:lnTo>
                  <a:lnTo>
                    <a:pt x="3429" y="480"/>
                  </a:lnTo>
                  <a:lnTo>
                    <a:pt x="0" y="482"/>
                  </a:lnTo>
                  <a:lnTo>
                    <a:pt x="165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d4f2fc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  <a:effectLst>
              <a:outerShdw dist="17924" dir="2700000" algn="tl">
                <a:srgbClr val="7f9197"/>
              </a:outerShdw>
            </a:effectLst>
          </p:spPr>
        </p:sp>
      </p:grpSp>
      <p:sp>
        <p:nvSpPr>
          <p:cNvPr id="50" name="직사각형 49"/>
          <p:cNvSpPr txBox="1"/>
          <p:nvPr/>
        </p:nvSpPr>
        <p:spPr>
          <a:xfrm>
            <a:off x="3692598" y="1994820"/>
            <a:ext cx="1483427" cy="34623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500" b="1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글로벌화</a:t>
            </a:r>
            <a:endParaRPr xmlns:mc="http://schemas.openxmlformats.org/markup-compatibility/2006" xmlns:hp="http://schemas.haansoft.com/office/presentation/8.0" lang="ko-KR" altLang="en-US" sz="1500" b="1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034519" y="3575066"/>
            <a:ext cx="5061675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1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기존 신호시스템에 적용할 수 있는 통합/검증된 사양과 제품으로 증명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1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유럽을 넘어서 전세계 표준화를 위한 신뢰할 수 있는 솔루션으로 인식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23954" y="6240131"/>
            <a:ext cx="8064989" cy="2779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1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※ 2012년 4/24 ~ 26일 [ERTMS - 글로벌 표준]이란 주제로 국제철도연합(UIC) 글로벌 ERTMS 컨퍼런스 개최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grpSp>
        <p:nvGrpSpPr>
          <p:cNvPr id="53" name="그룹 52"/>
          <p:cNvGrpSpPr/>
          <p:nvPr/>
        </p:nvGrpSpPr>
        <p:grpSpPr>
          <a:xfrm rot="0">
            <a:off x="2572937" y="4655084"/>
            <a:ext cx="3992768" cy="444671"/>
            <a:chOff x="2572937" y="4655084"/>
            <a:chExt cx="3992768" cy="444671"/>
          </a:xfrm>
        </p:grpSpPr>
        <p:sp>
          <p:nvSpPr>
            <p:cNvPr id="54" name="자유형 53"/>
            <p:cNvSpPr/>
            <p:nvPr/>
          </p:nvSpPr>
          <p:spPr>
            <a:xfrm>
              <a:off x="2572937" y="4977476"/>
              <a:ext cx="3992768" cy="119152"/>
            </a:xfrm>
            <a:custGeom>
              <a:avLst/>
              <a:gdLst/>
              <a:rect l="l" t="t" r="r" b="b"/>
              <a:pathLst>
                <a:path w="2357" h="154" extrusionOk="0">
                  <a:moveTo>
                    <a:pt x="0" y="154"/>
                  </a:moveTo>
                  <a:lnTo>
                    <a:pt x="2357" y="154"/>
                  </a:lnTo>
                  <a:lnTo>
                    <a:pt x="2231" y="0"/>
                  </a:lnTo>
                  <a:lnTo>
                    <a:pt x="131" y="5"/>
                  </a:lnTo>
                  <a:lnTo>
                    <a:pt x="0" y="154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5c1e6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55" name="자유형 54"/>
            <p:cNvSpPr/>
            <p:nvPr/>
          </p:nvSpPr>
          <p:spPr>
            <a:xfrm>
              <a:off x="6343370" y="4655084"/>
              <a:ext cx="217589" cy="444670"/>
            </a:xfrm>
            <a:custGeom>
              <a:avLst/>
              <a:gdLst/>
              <a:rect l="l" t="t" r="r" b="b"/>
              <a:pathLst>
                <a:path w="76" h="563" extrusionOk="0">
                  <a:moveTo>
                    <a:pt x="4" y="0"/>
                  </a:moveTo>
                  <a:lnTo>
                    <a:pt x="73" y="170"/>
                  </a:lnTo>
                  <a:lnTo>
                    <a:pt x="76" y="563"/>
                  </a:lnTo>
                  <a:lnTo>
                    <a:pt x="0" y="405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5c1e6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56" name="자유형 55"/>
            <p:cNvSpPr/>
            <p:nvPr/>
          </p:nvSpPr>
          <p:spPr>
            <a:xfrm rot="21600000" flipH="1">
              <a:off x="2582429" y="4656647"/>
              <a:ext cx="227137" cy="438361"/>
            </a:xfrm>
            <a:custGeom>
              <a:avLst/>
              <a:gdLst/>
              <a:rect l="l" t="t" r="r" b="b"/>
              <a:pathLst>
                <a:path w="76" h="563" extrusionOk="0">
                  <a:moveTo>
                    <a:pt x="4" y="0"/>
                  </a:moveTo>
                  <a:lnTo>
                    <a:pt x="73" y="170"/>
                  </a:lnTo>
                  <a:lnTo>
                    <a:pt x="76" y="563"/>
                  </a:lnTo>
                  <a:lnTo>
                    <a:pt x="0" y="405"/>
                  </a:lnTo>
                </a:path>
              </a:pathLst>
            </a:custGeom>
            <a:gradFill flip="xy" rotWithShape="0">
              <a:gsLst>
                <a:gs pos="0">
                  <a:srgbClr val="85c1e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57" name="직사각형 56"/>
            <p:cNvSpPr/>
            <p:nvPr/>
          </p:nvSpPr>
          <p:spPr>
            <a:xfrm>
              <a:off x="2798455" y="4655084"/>
              <a:ext cx="3551224" cy="327137"/>
            </a:xfrm>
            <a:prstGeom prst="rect">
              <a:avLst/>
            </a:prstGeom>
            <a:solidFill>
              <a:srgbClr val="85c1e6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1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100" b="0" i="0" spc="5" mc:Ignorable="hp" hp:hslEmbossed="0">
                  <a:solidFill>
                    <a:schemeClr val="tx1"/>
                  </a:solidFill>
                  <a:latin typeface="Tahoma"/>
                  <a:ea typeface="HY울릉도M"/>
                  <a:sym typeface="Wingdings"/>
                </a:rPr>
                <a:t>ERTMS의 글로벌화 해결 과제</a:t>
              </a:r>
              <a:endPara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endParaRPr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1650150" y="5087080"/>
            <a:ext cx="6165479" cy="104188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180000" lvl="1" indent="-180000" algn="l" defTabSz="900112">
              <a:lnSpc>
                <a:spcPct val="100000"/>
              </a:lnSpc>
              <a:spcBef>
                <a:spcPct val="3000"/>
              </a:spcBef>
              <a:spcAft>
                <a:spcPct val="3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GSM-R 사용 문제점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1" indent="-180000" algn="l" defTabSz="900112">
              <a:lnSpc>
                <a:spcPct val="100000"/>
              </a:lnSpc>
              <a:spcBef>
                <a:spcPct val="3000"/>
              </a:spcBef>
              <a:spcAft>
                <a:spcPct val="3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광역철도 적용 증가에 따른 새로운 기능 및 인터페이스 요구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1" indent="-180000" algn="l" defTabSz="900112">
              <a:lnSpc>
                <a:spcPct val="100000"/>
              </a:lnSpc>
              <a:spcBef>
                <a:spcPct val="3000"/>
              </a:spcBef>
              <a:spcAft>
                <a:spcPct val="3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각 국가별 지리적 상황에 따른 요구사항 발생(저밀도, 장거리 적용 등)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1" indent="-180000" algn="l" defTabSz="900112">
              <a:lnSpc>
                <a:spcPct val="100000"/>
              </a:lnSpc>
              <a:spcBef>
                <a:spcPct val="3000"/>
              </a:spcBef>
              <a:spcAft>
                <a:spcPct val="3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유럽 중부 일부 국가는 ETCS 설치 계획에 여전히 머뭇거리고 있음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1" indent="-180000" algn="l" defTabSz="900112">
              <a:lnSpc>
                <a:spcPct val="100000"/>
              </a:lnSpc>
              <a:spcBef>
                <a:spcPct val="3000"/>
              </a:spcBef>
              <a:spcAft>
                <a:spcPct val="3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Baseline 2 사양의 일부 상호호환성 문제성 제기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014613" y="765499"/>
            <a:ext cx="3025536" cy="5590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GSM-R(Global System for Mobile Communications-Railway) : 철도전용 무선통신시스템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UIC(International Union of Railways) : 세계철도연맹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" presetClass="entr" presetSubtype="0" fill="hold" grpId="0" nodeType="clickEffect" mc:Ignorable="hp" hp:hslPresetID="3" hp:hslPresetSubtype="DirectionNone" hp:hslDuration="1" hp:hslTextDuration="1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" presetID="1" presetClass="entr" presetSubtype="0" fill="hold" grpId="0" nodeType="withEffect" mc:Ignorable="hp" hp:hslPresetID="3" hp:hslPresetSubtype="DirectionNone" hp:hslDuration="1" hp:hslTextDuration="1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9" presetID="1" presetClass="entr" presetSubtype="0" fill="hold" grpId="0" nodeType="withEffect" mc:Ignorable="hp" hp:hslPresetID="3" hp:hslPresetSubtype="DirectionNone" hp:hslDuration="1" hp:hslTextDuration="1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1" presetID="1" presetClass="entr" presetSubtype="0" fill="hold" grpId="0" nodeType="withEffect" mc:Ignorable="hp" hp:hslPresetID="3" hp:hslPresetSubtype="DirectionNone" hp:hslDuration="1" hp:hslTextDuration="1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22" presetClass="entr" presetSubtype="4" fill="hold" nodeType="clickEffect" mc:Ignorable="hp" hp:hslPresetID="2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8" presetID="22" presetClass="entr" presetSubtype="4" fill="hold" nodeType="withEffect" mc:Ignorable="hp" hp:hslPresetID="2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1" presetID="22" presetClass="entr" presetSubtype="4" fill="hold" grpId="0" nodeType="withEffect" mc:Ignorable="hp" hp:hslPresetID="2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4" presetID="22" presetClass="entr" presetSubtype="4" fill="hold" grpId="0" nodeType="withEffect" mc:Ignorable="hp" hp:hslPresetID="2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2" presetClass="entr" presetSubtype="4" fill="hold" grpId="0" nodeType="clickEffect" mc:Ignorable="hp" hp:hslPresetID="1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3" presetID="2" presetClass="entr" presetSubtype="4" fill="hold" nodeType="withEffect" mc:Ignorable="hp" hp:hslPresetID="1" hp:hslPresetSubtype="DirectionBottomToTop" hp:hslDuration="500" hp:hslText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9" presetID="42" presetClass="entr" presetSubtype="0" fill="hold" nodeType="clickEffect" mc:Ignorable="hp" hp:hslPresetID="15" hp:hslPresetSubtype="DirectionNone" hp:hslDuration="1000" hp:hslText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4" presetID="42" presetClass="entr" presetSubtype="0" fill="hold" nodeType="withEffect" mc:Ignorable="hp" hp:hslPresetID="15" hp:hslPresetSubtype="DirectionNone" hp:hslDuration="1000" hp:hslText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9" presetID="42" presetClass="entr" presetSubtype="0" fill="hold" nodeType="withEffect" mc:Ignorable="hp" hp:hslPresetID="15" hp:hslPresetSubtype="DirectionNone" hp:hslDuration="1000" hp:hslText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4" presetID="42" presetClass="entr" presetSubtype="0" fill="hold" grpId="0" nodeType="withEffect" mc:Ignorable="hp" hp:hslPresetID="15" hp:hslPresetSubtype="DirectionNone" hp:hslDuration="1000" hp:hslText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9" presetID="42" presetClass="entr" presetSubtype="0" fill="hold" grpId="0" nodeType="withEffect" mc:Ignorable="hp" hp:hslPresetID="15" hp:hslPresetSubtype="DirectionNone" hp:hslDuration="1000" hp:hslText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 autoUpdateAnimBg="1"/>
      <p:bldP spid="37" grpId="0" animBg="1" autoUpdateAnimBg="1"/>
      <p:bldP spid="40" grpId="0" animBg="1" autoUpdateAnimBg="1"/>
      <p:bldP spid="39" grpId="0" animBg="1" autoUpdateAnimBg="1"/>
      <p:bldP spid="44" grpId="0" animBg="1" autoUpdateAnimBg="1"/>
      <p:bldP spid="43" grpId="0" animBg="1" autoUpdateAnimBg="1"/>
      <p:bldP spid="51" grpId="0" animBg="0" autoUpdateAnimBg="0"/>
      <p:bldP spid="58" grpId="0" animBg="0" autoUpdateAnimBg="0"/>
      <p:bldP spid="52" grpId="0" animBg="0" autoUpdateAnimBg="0"/>
    </p:bld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184952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간선/고속철도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1866120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발전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1413521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11450" y="1507212"/>
            <a:ext cx="206628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Baseline 3 도입/적용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11450" y="1916986"/>
            <a:ext cx="8068172" cy="1369020"/>
          </a:xfrm>
          <a:prstGeom prst="rect">
            <a:avLst/>
          </a:prstGeom>
          <a:solidFill>
            <a:srgbClr val="ffffcc"/>
          </a:solidFill>
          <a:ln w="38205" cap="rnd" cmpd="sng" algn="ctr">
            <a:solidFill>
              <a:srgbClr val="ffffff"/>
            </a:solidFill>
            <a:prstDash val="solid"/>
            <a:round/>
          </a:ln>
        </p:spPr>
        <p:txBody>
          <a:bodyPr vert="horz" wrap="square" lIns="17976" tIns="10774" rIns="17976" bIns="10774" anchor="ctr">
            <a:noAutofit/>
          </a:bodyPr>
          <a:p>
            <a:pPr marL="180000" lvl="0" indent="-180000" algn="l" defTabSz="1080135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Baselin2에서 포함되지 못한 기능 추가(신규 변수, 운영모드 등)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1080135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2012년 4월 철도기관 (UNIFE, CER, UIC, EIM, ERFA, GSM-R 산업 그룹) 양해각서(MOU) 서명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270000" lvl="1" indent="-180000" algn="l" defTabSz="1080135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기존의 ETCS 시스템과 상호호환 운행이 가능한 </a:t>
            </a: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Baseline 3으로 진행할 것을 확인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270000" lvl="1" indent="-180000" algn="l" defTabSz="1080135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Baseline 3는 향후 ETCS 구축을 활성화 하는 시스템으로 안전적이고 신뢰성을 증가 시킬 것으로 기대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1080135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선진 제작사는 이미 Baseline 3 시스템 개발 진행 중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07985" y="3359095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1" name="직사각형 10"/>
          <p:cNvSpPr/>
          <p:nvPr/>
        </p:nvSpPr>
        <p:spPr>
          <a:xfrm>
            <a:off x="611450" y="3452786"/>
            <a:ext cx="2301355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ETCS 기술적 발전/진화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450" y="4054745"/>
            <a:ext cx="8068172" cy="671808"/>
          </a:xfrm>
          <a:prstGeom prst="roundRect">
            <a:avLst>
              <a:gd name="adj" fmla="val 6250"/>
            </a:avLst>
          </a:prstGeom>
          <a:noFill/>
          <a:ln w="12716" cap="rnd" cmpd="sng" algn="ctr">
            <a:solidFill>
              <a:srgbClr val="0066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b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현재는 대부분 Level1, Level 2 프로젝트 구축 진행 중임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이동폐색 원리를 지원하는 Level3의 일부 기능들을 포함하는 시스템을 구현 중에 있음(북유럽)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 rot="21600000">
            <a:off x="557457" y="3924482"/>
            <a:ext cx="3824425" cy="273201"/>
          </a:xfrm>
          <a:prstGeom prst="roundRect">
            <a:avLst>
              <a:gd name="adj" fmla="val 18750"/>
            </a:avLst>
          </a:prstGeom>
          <a:solidFill>
            <a:srgbClr val="3366ff"/>
          </a:solidFill>
          <a:ln w="25400" cap="flat" cmpd="sng" algn="ctr">
            <a:noFill/>
            <a:prstDash val="solid"/>
            <a:round/>
          </a:ln>
          <a:effectLst>
            <a:outerShdw dist="53536" dir="2700000" algn="tl">
              <a:srgbClr val="80808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bg1"/>
                </a:solidFill>
                <a:latin typeface="Tahoma"/>
                <a:ea typeface="HY울릉도M"/>
                <a:sym typeface="Wingdings"/>
              </a:rPr>
              <a:t>Level 3 시스템으로의 전환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bg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11450" y="5001317"/>
            <a:ext cx="8068172" cy="1383314"/>
          </a:xfrm>
          <a:prstGeom prst="roundRect">
            <a:avLst>
              <a:gd name="adj" fmla="val 5729"/>
            </a:avLst>
          </a:prstGeom>
          <a:noFill/>
          <a:ln w="12716" cap="rnd" cmpd="sng" algn="ctr">
            <a:solidFill>
              <a:srgbClr val="0066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b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필요에 의해 소위 ERTMS-Regional(ERTMS-R)이라 칭하는 시스템 도입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ERTMS/ETCS 표준 차상장치의 상호호환성을 유지하면서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저밀도, 운행회수가 낮은 라인에 적용하기 위해 L2/L3를 기본으로</a:t>
            </a:r>
            <a:b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선로변 장치를 수정/감소시킨 사양임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스웨덴 Vasterdal 노선 (Malung ~ Repbäcken) 에 2010년 부터 적용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일부 신규 ERTMS/ETCS 프로젝트(러시아 등)는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ERTMS에 GPS 위치검지 기능을 결합한 시스템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을 적용할 것으로 예상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1600000">
            <a:off x="557457" y="4871054"/>
            <a:ext cx="3824425" cy="273201"/>
          </a:xfrm>
          <a:prstGeom prst="roundRect">
            <a:avLst>
              <a:gd name="adj" fmla="val 18750"/>
            </a:avLst>
          </a:prstGeom>
          <a:solidFill>
            <a:srgbClr val="3366ff"/>
          </a:solidFill>
          <a:ln w="25400" cap="flat" cmpd="sng" algn="ctr">
            <a:noFill/>
            <a:prstDash val="solid"/>
            <a:round/>
          </a:ln>
          <a:effectLst>
            <a:outerShdw dist="53536" dir="2700000" algn="tl">
              <a:srgbClr val="80808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bg1"/>
                </a:solidFill>
                <a:latin typeface="Tahoma"/>
                <a:ea typeface="HY울릉도M"/>
                <a:sym typeface="Wingdings"/>
              </a:rPr>
              <a:t>ERTMS/ETCS의 기술적 진화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bg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4877" y="1075216"/>
            <a:ext cx="7960187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지속적인 사양 개선 및 기술적 진화 전개 중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591110" y="765499"/>
            <a:ext cx="2306101" cy="8005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UNIFE : 유럽철도산업연합 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CER : 유럽 철도·인프라회사 공동체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EIM : 유럽 철도인프라 관리자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ERFA : 유럽 철도화물협회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959566" y="1548530"/>
            <a:ext cx="1519943" cy="308098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99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Baseline 3 상세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99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9" name="그림 18">
            <a:hlinkClick r:id="" action="ppaction://noaction"/>
          </p:cNvPr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8508097" y="1491355"/>
            <a:ext cx="433559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0" name="직사각형 19"/>
          <p:cNvSpPr/>
          <p:nvPr/>
        </p:nvSpPr>
        <p:spPr>
          <a:xfrm>
            <a:off x="6959566" y="4940960"/>
            <a:ext cx="1475498" cy="308098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99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ERTMS - R상세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99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21" name="그림 20">
            <a:hlinkClick r:id="" action="ppaction://noaction"/>
          </p:cNvPr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8508097" y="4885348"/>
            <a:ext cx="433559" cy="4319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756139" y="1885216"/>
            <a:ext cx="5593728" cy="12801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오각형 2"/>
          <p:cNvSpPr/>
          <p:nvPr/>
        </p:nvSpPr>
        <p:spPr>
          <a:xfrm>
            <a:off x="539981" y="1342052"/>
            <a:ext cx="3776798" cy="628926"/>
          </a:xfrm>
          <a:prstGeom prst="homePlate">
            <a:avLst>
              <a:gd name="adj" fmla="val 23437"/>
            </a:avLst>
          </a:prstGeom>
          <a:gradFill flip="xy" rotWithShape="0">
            <a:gsLst>
              <a:gs pos="0">
                <a:srgbClr val="ededed">
                  <a:alpha val="100000"/>
                </a:srgbClr>
              </a:gs>
              <a:gs pos="100000">
                <a:srgbClr val="cbcbcb">
                  <a:alpha val="100000"/>
                </a:srgbClr>
              </a:gs>
            </a:gsLst>
            <a:lin ang="13500000" scaled="0"/>
            <a:tileRect r="50000" b="50000"/>
          </a:gra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4f6228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기존노선 연장, 일부 신규 노선 등에 기존의 궤도회로/속도코드 방식의 시스템 여전히 적용되고 있음 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4f6228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4" name="직사각형 3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6" name="그림 5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8" name="직사각형 7"/>
          <p:cNvSpPr/>
          <p:nvPr/>
        </p:nvSpPr>
        <p:spPr>
          <a:xfrm>
            <a:off x="395480" y="682919"/>
            <a:ext cx="4191317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도시철도/경전철 신호시스템 발전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85235" y="1567570"/>
            <a:ext cx="3776798" cy="648022"/>
          </a:xfrm>
          <a:prstGeom prst="rect">
            <a:avLst/>
          </a:prstGeom>
          <a:gradFill flip="xy" rotWithShape="0">
            <a:gsLst>
              <a:gs pos="0">
                <a:srgbClr val="ededed">
                  <a:alpha val="100000"/>
                </a:srgbClr>
              </a:gs>
              <a:gs pos="100000">
                <a:srgbClr val="cbcbcb">
                  <a:alpha val="100000"/>
                </a:srgbClr>
              </a:gs>
            </a:gsLst>
            <a:lin ang="13500000" scaled="0"/>
            <a:tileRect r="50000" b="50000"/>
          </a:gra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rgbClr val="215968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RF-CBTC 방식의 신호시스템이 전 세계적으로 확대 적용되고 있음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rgbClr val="215968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85235" y="1248361"/>
            <a:ext cx="3776798" cy="287439"/>
          </a:xfrm>
          <a:prstGeom prst="rect">
            <a:avLst/>
          </a:prstGeom>
          <a:solidFill>
            <a:srgbClr val="ccffff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ffff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신호시스템 적용 확대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ffff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4011" y="5933596"/>
            <a:ext cx="8428700" cy="5225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신호 제작사 별 독자적인 CBTC 시스템 보유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 및 유비보수에 효과적인 RF-CBTC/이동폐색 방식의 시스템 적용이 증가하는 추세임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11450" y="2812749"/>
            <a:ext cx="277623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제작사 별 CBTC 시스템 현황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3" name="그림 12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07985" y="2709510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4" name="오각형 13"/>
          <p:cNvSpPr/>
          <p:nvPr/>
        </p:nvSpPr>
        <p:spPr>
          <a:xfrm>
            <a:off x="539981" y="2040884"/>
            <a:ext cx="3776798" cy="628926"/>
          </a:xfrm>
          <a:prstGeom prst="homePlate">
            <a:avLst>
              <a:gd name="adj" fmla="val 23437"/>
            </a:avLst>
          </a:prstGeom>
          <a:gradFill flip="xy" rotWithShape="0">
            <a:gsLst>
              <a:gs pos="0">
                <a:srgbClr val="ededed">
                  <a:alpha val="100000"/>
                </a:srgbClr>
              </a:gs>
              <a:gs pos="100000">
                <a:srgbClr val="cbcbcb">
                  <a:alpha val="100000"/>
                </a:srgbClr>
              </a:gs>
            </a:gsLst>
            <a:lin ang="13500000" scaled="0"/>
            <a:tileRect r="50000" b="50000"/>
          </a:gra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4f6228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대부분의 신규노선에는 CBTC시스템  적용추세 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4f6228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graphicFrame>
        <p:nvGraphicFramePr>
          <p:cNvPr id="15" name="표 14"/>
          <p:cNvGraphicFramePr/>
          <p:nvPr/>
        </p:nvGraphicFramePr>
        <p:xfrm>
          <a:off x="539981" y="3143069"/>
          <a:ext cx="8466835" cy="2726063"/>
        </p:xfrm>
        <a:graphic>
          <a:graphicData uri="http://schemas.openxmlformats.org/drawingml/2006/table">
            <a:tbl>
              <a:tblPr firstRow="1" bandRow="1"/>
              <a:tblGrid>
                <a:gridCol w="1040319"/>
                <a:gridCol w="970358"/>
                <a:gridCol w="2998568"/>
                <a:gridCol w="2410959"/>
                <a:gridCol w="1046629"/>
              </a:tblGrid>
              <a:tr h="157231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제작사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제품명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차-지상 통신 프로토콜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열차 절대위치 보정(결정)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비고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24461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Alstom 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URBALIS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(독자 프로토콜) IAGO Microwave wave guide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Eurobalise or URBALIS: Unknown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4557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Ansaldo STS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CBTC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 : 802.11 (WiFi)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Beacon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461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Bombardier 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CITYFLO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 (상용품) Safetran S3 Link Ethernet Radio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 Industry Standard Tag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4557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GE Signaling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CBTC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 EPLRS (독자 프로토콜)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Radio Ranging using EPLRS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06534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Hyundai-Rotem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CBTC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개방형 IEEE 802.11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Industry Standard Tag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461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Nippon Signal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SPARCS 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독자 프로토콜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Beacon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9704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Siemens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Trainguard MT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IL: 독자 프로토콜</a:t>
                      </a:r>
                      <a:b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</a:b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GSM, Meteor(Air Gap proprietary)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IL: Loop crossover</a:t>
                      </a:r>
                      <a:b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</a:b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NYCT RF-ID Tag or Eurobalise 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9704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Thales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Seltrac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개방형 IEEE 802.11 Alvarion</a:t>
                      </a:r>
                      <a:b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</a:b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IL:  LZB &amp; 56 kHz carrier 기본 독자 프로토콜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Industry Standard Tag</a:t>
                      </a:r>
                      <a:b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</a:b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IL: Loop Crossover  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4613"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Wabtec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2735" tIns="2735" rIns="2735" bIns="2735" anchor="ctr" anchorCtr="0">
                      <a:noAutofit/>
                    </a:bodyPr>
                    <a:p>
                      <a:pPr marL="0" lvl="0" indent="0" algn="ctr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1" i="0" spc="5" mc:Ignorable="hp" hp:hslEmbossed="0">
                          <a:solidFill>
                            <a:srgbClr val="0000ff">
                              <a:alpha val="100000"/>
                            </a:srgbClr>
                          </a:solidFill>
                          <a:latin typeface="Tahoma"/>
                          <a:ea typeface="HY울릉도M"/>
                          <a:sym typeface="Wingdings"/>
                        </a:rPr>
                        <a:t>CBTM </a:t>
                      </a:r>
                      <a:endParaRPr xmlns:mc="http://schemas.openxmlformats.org/markup-compatibility/2006" xmlns:hp="http://schemas.haansoft.com/office/presentation/8.0" lang="ko-KR" altLang="en-US" sz="1000" b="1" i="0" spc="5" mc:Ignorable="hp" hp:hslEmbossed="0">
                        <a:solidFill>
                          <a:srgbClr val="0000ff">
                            <a:alpha val="100000"/>
                          </a:srgbClr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2735" marR="2735" marT="2735" marB="2735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RF: IEEE 802.11, ATCS 200 , 독자 프로토콜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ctr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000" b="0" i="0" spc="5" mc:Ignorable="hp" hp:hslEmbossed="0">
                          <a:solidFill>
                            <a:schemeClr val="tx1"/>
                          </a:solidFill>
                          <a:latin typeface="Tahoma"/>
                          <a:ea typeface="HY울릉도M"/>
                          <a:sym typeface="Wingdings"/>
                        </a:rPr>
                        <a:t>-</a:t>
                      </a:r>
                      <a:endParaRPr xmlns:mc="http://schemas.openxmlformats.org/markup-compatibility/2006" xmlns:hp="http://schemas.haansoft.com/office/presentation/8.0" lang="ko-KR" altLang="en-US" sz="1000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57" tIns="45673" rIns="91457" bIns="45673" anchor="t" anchorCtr="0">
                      <a:noAutofit/>
                    </a:bodyPr>
                    <a:p>
                      <a:pPr marL="0" lvl="0" indent="0" algn="l" defTabSz="900112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Tahoma"/>
                        <a:ea typeface="HY울릉도M"/>
                        <a:sym typeface="Wingdings"/>
                      </a:endParaRPr>
                    </a:p>
                  </a:txBody>
                  <a:tcPr marL="91457" marR="91457" marT="45673" marB="45673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1799453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구축 현황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03973" y="6076534"/>
            <a:ext cx="6807136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&lt; RF- CBTC 프로젝트 구축 현황 &gt;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3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>
          <a:xfrm>
            <a:off x="34952" y="1256289"/>
            <a:ext cx="9071920" cy="43358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9" name="직사각형 8"/>
          <p:cNvSpPr/>
          <p:nvPr/>
        </p:nvSpPr>
        <p:spPr>
          <a:xfrm>
            <a:off x="7645668" y="1021224"/>
            <a:ext cx="1130828" cy="2461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2012년 7월 기준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4011" y="5519076"/>
            <a:ext cx="8573201" cy="2779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Top 3 제작사 Siemens, Thales , Bombardier 3개 회사가 전체 시장의 70% 이상을 점유하고 있음.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2102805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표준화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11450" y="1157796"/>
            <a:ext cx="6562522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프로젝트 (Modular Urban Guided Rail System project) 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1052994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9" name="모서리가 둥근 직사각형 8"/>
          <p:cNvSpPr/>
          <p:nvPr/>
        </p:nvSpPr>
        <p:spPr>
          <a:xfrm>
            <a:off x="611450" y="1688286"/>
            <a:ext cx="8068172" cy="1526252"/>
          </a:xfrm>
          <a:prstGeom prst="roundRect">
            <a:avLst>
              <a:gd name="adj" fmla="val 5729"/>
            </a:avLst>
          </a:prstGeom>
          <a:noFill/>
          <a:ln w="12716" cap="rnd" cmpd="sng" algn="ctr">
            <a:solidFill>
              <a:srgbClr val="0066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b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유럽 중심의 도시철도 시스템 전체에 대한 표준화 프로젝트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주요 철도산업 제작사 및 유럽 철도 운영기관이 공동으로 진행한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연구개발 프로젝트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차세대 도시 대중교통시스템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방안으로 혁신적/개방형의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공통 핵심 시스템 구조와 인터페이스(제어, 에너지 절감, 서브 </a:t>
            </a:r>
            <a:b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시스템 인터페이스)에 대한 설계, 개발, 시험 진행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12개 유럽공동체 국가에서 총 39 컨소시엄사 참여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2005년 1월 1일에 시작, 2008년 까지 4년간 진행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 rot="21600000">
            <a:off x="557457" y="1558022"/>
            <a:ext cx="3824425" cy="273201"/>
          </a:xfrm>
          <a:prstGeom prst="roundRect">
            <a:avLst>
              <a:gd name="adj" fmla="val 18750"/>
            </a:avLst>
          </a:prstGeom>
          <a:solidFill>
            <a:srgbClr val="3366ff"/>
          </a:solidFill>
          <a:ln w="25400" cap="flat" cmpd="sng" algn="ctr">
            <a:noFill/>
            <a:prstDash val="solid"/>
            <a:round/>
          </a:ln>
          <a:effectLst>
            <a:outerShdw dist="53536" dir="2700000" algn="tl">
              <a:srgbClr val="80808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bg1"/>
                </a:solidFill>
                <a:latin typeface="Tahoma"/>
                <a:ea typeface="HY울릉도M"/>
                <a:sym typeface="Wingdings"/>
              </a:rPr>
              <a:t>개요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bg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450" y="3502033"/>
            <a:ext cx="8068172" cy="1369020"/>
          </a:xfrm>
          <a:prstGeom prst="roundRect">
            <a:avLst>
              <a:gd name="adj" fmla="val 5729"/>
            </a:avLst>
          </a:prstGeom>
          <a:noFill/>
          <a:ln w="12716" cap="rnd" cmpd="sng" algn="ctr">
            <a:solidFill>
              <a:srgbClr val="0066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b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평균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10% 비용 절감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모듈화된 시스템 구조로 인한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공급사 입찰 비용 절감(약 25%)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운영사를 위한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25% 이상 신뢰성 향상, 30%이상 유지보수 비용 절감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수송능력 향상 (예: 80초 운전시격, 최소 영업운행속도 : 30km/h 이상)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에너지 효율 증가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 rot="21600000">
            <a:off x="557457" y="3371770"/>
            <a:ext cx="3824425" cy="273201"/>
          </a:xfrm>
          <a:prstGeom prst="roundRect">
            <a:avLst>
              <a:gd name="adj" fmla="val 18750"/>
            </a:avLst>
          </a:prstGeom>
          <a:solidFill>
            <a:srgbClr val="3366ff"/>
          </a:solidFill>
          <a:ln w="25400" cap="flat" cmpd="sng" algn="ctr">
            <a:noFill/>
            <a:prstDash val="solid"/>
            <a:round/>
          </a:ln>
          <a:effectLst>
            <a:outerShdw dist="53536" dir="2700000" algn="tl">
              <a:srgbClr val="80808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bg1"/>
                </a:solidFill>
                <a:latin typeface="Tahoma"/>
                <a:ea typeface="HY울릉도M"/>
                <a:sym typeface="Wingdings"/>
              </a:rPr>
              <a:t>목표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bg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11450" y="5160113"/>
            <a:ext cx="8068172" cy="1151487"/>
          </a:xfrm>
          <a:prstGeom prst="roundRect">
            <a:avLst>
              <a:gd name="adj" fmla="val 6250"/>
            </a:avLst>
          </a:prstGeom>
          <a:noFill/>
          <a:ln w="12716" cap="rnd" cmpd="sng" algn="ctr">
            <a:solidFill>
              <a:srgbClr val="0066ff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b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기존 노선의 연장, 개보수 및 신규 노선에 적용할 수 있음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비용 측면에서 유인운전에서 무인운전으로의 효과적인 전환을 가능하게 함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검증되지 않은 서브시스템/신규 차량에서 발생할 수 있는 위험성을 회피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프로토타입 장비는 실제 조건에서 시험(마드리드 메트로)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 rot="21600000">
            <a:off x="557457" y="5029905"/>
            <a:ext cx="3824425" cy="273145"/>
          </a:xfrm>
          <a:prstGeom prst="roundRect">
            <a:avLst>
              <a:gd name="adj" fmla="val 18750"/>
            </a:avLst>
          </a:prstGeom>
          <a:solidFill>
            <a:srgbClr val="3366ff"/>
          </a:solidFill>
          <a:ln w="25400" cap="flat" cmpd="sng" algn="ctr">
            <a:noFill/>
            <a:prstDash val="solid"/>
            <a:round/>
          </a:ln>
          <a:effectLst>
            <a:outerShdw dist="53536" dir="2700000" algn="tl">
              <a:srgbClr val="80808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bg1"/>
                </a:solidFill>
                <a:latin typeface="Tahoma"/>
                <a:ea typeface="HY울릉도M"/>
                <a:sym typeface="Wingdings"/>
              </a:rPr>
              <a:t>특징 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bg1"/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1450" y="1095875"/>
            <a:ext cx="242525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시스템 구조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3" name="그림 2"/>
          <p:cNvPicPr/>
          <p:nvPr/>
        </p:nvPicPr>
        <p:blipFill rotWithShape="1"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>
          <a:xfrm>
            <a:off x="395480" y="2471261"/>
            <a:ext cx="5619133" cy="41293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4" name="직사각형 3"/>
          <p:cNvSpPr/>
          <p:nvPr/>
        </p:nvSpPr>
        <p:spPr>
          <a:xfrm>
            <a:off x="395480" y="1535800"/>
            <a:ext cx="5619133" cy="863992"/>
          </a:xfrm>
          <a:prstGeom prst="rect">
            <a:avLst/>
          </a:prstGeom>
          <a:noFill/>
          <a:ln w="31819" cap="rnd" cmpd="sng" algn="ctr">
            <a:solidFill>
              <a:srgbClr val="ffffff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공통 구조 정의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옵션 사항을 제한하여 기능 할당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상호 교환가능한 모듈 정의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인터페이스의 사양 레벨 정의 (기능별 또는 전체)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5" name="직사각형 4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6" name="그림 5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999001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7" name="그룹 6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8" name="그림 7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9" name="직사각형 8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10" name="직사각형 9"/>
          <p:cNvSpPr/>
          <p:nvPr/>
        </p:nvSpPr>
        <p:spPr>
          <a:xfrm>
            <a:off x="395480" y="682919"/>
            <a:ext cx="2102805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표준화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07136" y="965612"/>
            <a:ext cx="1673936" cy="308153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99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참고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99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2" name="그림 11">
            <a:hlinkClick r:id="" action="ppaction://noaction"/>
          </p:cNvPr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8508097" y="908437"/>
            <a:ext cx="433559" cy="43361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3" name="모서리가 둥근 직사각형 12"/>
          <p:cNvSpPr/>
          <p:nvPr/>
        </p:nvSpPr>
        <p:spPr>
          <a:xfrm rot="21600000">
            <a:off x="287494" y="4294557"/>
            <a:ext cx="1261035" cy="505028"/>
          </a:xfrm>
          <a:prstGeom prst="roundRect">
            <a:avLst>
              <a:gd name="adj" fmla="val 18750"/>
            </a:avLst>
          </a:prstGeom>
          <a:noFill/>
          <a:ln w="9523" cap="rnd" cmpd="sng" algn="ctr">
            <a:solidFill>
              <a:srgbClr val="ff0000"/>
            </a:solidFill>
            <a:prstDash val="dash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직사각형 13"/>
          <p:cNvSpPr/>
          <p:nvPr/>
        </p:nvSpPr>
        <p:spPr>
          <a:xfrm>
            <a:off x="6087645" y="2925480"/>
            <a:ext cx="3025592" cy="253005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FIS(Functional Interface Specification)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인터페이스 사양서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FFFIS(Form Fit Functional Interface Specification)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인터페이스 사양서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IL (Interlocking) : 연동장치 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OIS(Onboard passenger Information System)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차내 승객 안내 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WDCN(Wayside Data Communication Network)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선로변 데이터 통신 네트워크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WIS(Wayside Passenger Information System)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지상 승객 정보 시스템 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SPTA(Spot Transmission Antenna)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점(불연속) 전송 안테나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90000" lvl="0" indent="-90000" algn="l" defTabSz="900112">
              <a:lnSpc>
                <a:spcPct val="100000"/>
              </a:lnSpc>
              <a:spcBef>
                <a:spcPct val="5000"/>
              </a:spcBef>
              <a:spcAft>
                <a:spcPct val="500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SPTS(Spot Transmission Sub System) : </a:t>
            </a:r>
            <a:b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9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점(불연속) 전송 서브 시스템</a:t>
            </a:r>
            <a:endParaRPr xmlns:mc="http://schemas.openxmlformats.org/markup-compatibility/2006" xmlns:hp="http://schemas.haansoft.com/office/presentation/8.0" lang="ko-KR" altLang="en-US" sz="9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92410" y="1100621"/>
            <a:ext cx="3281261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프로젝트 최종 결과 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3860" y="1510395"/>
            <a:ext cx="7996703" cy="1272147"/>
          </a:xfrm>
          <a:prstGeom prst="rect">
            <a:avLst/>
          </a:prstGeom>
          <a:noFill/>
          <a:ln w="31819" cap="rnd" cmpd="sng" algn="ctr">
            <a:solidFill>
              <a:srgbClr val="ffffff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2008년 12월 4일 UITP(국제 공공교통연합) 메트로 컨퍼런스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의 주요 진행 결과 발표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2008년 12월 16일 마드리드 메트로 시험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마드리드 메트로 노선에서 MODURBAN 시스템 </a:t>
            </a: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시험 완료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92410" y="2981092"/>
            <a:ext cx="1745461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MODURBAN 결론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480" y="3413088"/>
            <a:ext cx="7996703" cy="2971544"/>
          </a:xfrm>
          <a:prstGeom prst="rect">
            <a:avLst/>
          </a:prstGeom>
          <a:noFill/>
          <a:ln w="31819" cap="rnd" cmpd="sng" algn="ctr">
            <a:solidFill>
              <a:srgbClr val="ffffff"/>
            </a:solidFill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즉시 사용 가능한 </a:t>
            </a: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시스템 기능 요구사양서 제공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모든 운영사에 적합한 수동운전 열차부터 무인 운전까지 다양한 시스템에 적용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공통의 기본 구조 정의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옵션 사항을 제한하여 기능을 할당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상호 교환가능한 모듈 정의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소프트웨어 및 하드웨어 모듈화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운영사 및 산업에 장점 제공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시스템 비용 감소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    - 개발 비용, 프로젝트 수행 비용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입찰제안서 및 입찰 과정 간소화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에너지 절감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운영사와 공급사간 역할 및 책임 명료화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규격화된 표준 솔루션의 요구사항 및 개발 기준으로 기대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2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9012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1" u="sng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2008년 완료 이후 더이상 진행사항 없음 (현재까지 실용화로 이어지지 못함)</a:t>
            </a:r>
            <a:endParaRPr xmlns:mc="http://schemas.openxmlformats.org/markup-compatibility/2006" xmlns:hp="http://schemas.haansoft.com/office/presentation/8.0" lang="ko-KR" altLang="en-US" sz="1400" b="0" i="1" u="sng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07985" y="981525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8" name="그룹 7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9" name="그림 8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11" name="직사각형 10"/>
          <p:cNvSpPr/>
          <p:nvPr/>
        </p:nvSpPr>
        <p:spPr>
          <a:xfrm>
            <a:off x="395480" y="682919"/>
            <a:ext cx="2102805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표준화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2" name="그림 11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07985" y="2854011"/>
            <a:ext cx="617815" cy="5765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2193314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굴림"/>
                <a:sym typeface="Wingdings"/>
              </a:rPr>
              <a:t>CBTC 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표준화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937024"/>
            <a:ext cx="617815" cy="5765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11450" y="1054557"/>
            <a:ext cx="221397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– CBTC Standard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813747" y="2350546"/>
            <a:ext cx="6945272" cy="954556"/>
          </a:xfrm>
          <a:prstGeom prst="rect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</p:sp>
      <p:sp>
        <p:nvSpPr>
          <p:cNvPr id="10" name="모서리가 둥근 직사각형 9"/>
          <p:cNvSpPr/>
          <p:nvPr/>
        </p:nvSpPr>
        <p:spPr>
          <a:xfrm rot="21600000">
            <a:off x="1853446" y="2401411"/>
            <a:ext cx="6840470" cy="8369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Communications-Based Train Control (CBTC) Performance and Functional Requirements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1999년 최초 제정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, 2004년 무인열차 운전 관련 개정, 2009년 개정 없이 재확인(re-affirm )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전 세계적으로 통용되는 표준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PTC(Positive Train Control)에 대한 FRA(Federal Railway Administration)최종 규정에서 참조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815310" y="3359095"/>
            <a:ext cx="6943709" cy="913238"/>
          </a:xfrm>
          <a:prstGeom prst="rect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</p:sp>
      <p:sp>
        <p:nvSpPr>
          <p:cNvPr id="12" name="모서리가 둥근 직사각형 11"/>
          <p:cNvSpPr/>
          <p:nvPr/>
        </p:nvSpPr>
        <p:spPr>
          <a:xfrm rot="21600000">
            <a:off x="1855065" y="3411524"/>
            <a:ext cx="6838850" cy="78297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User Interface Requirements in Communications-Based Train Control (CBTC) Systems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2003년 최초 제정,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2008년 개정 없이 재확인(re-affirm)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운영관련 및 유지보수 관련 사용자 인터페이스 제공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PTC(Positive Train Control)에 대한 FRA(Federal Railway Administration) 최종 규정에서 참조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815310" y="4339001"/>
            <a:ext cx="6943709" cy="1108606"/>
          </a:xfrm>
          <a:prstGeom prst="rect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</p:sp>
      <p:sp>
        <p:nvSpPr>
          <p:cNvPr id="14" name="모서리가 둥근 직사각형 13"/>
          <p:cNvSpPr/>
          <p:nvPr/>
        </p:nvSpPr>
        <p:spPr>
          <a:xfrm rot="21600000">
            <a:off x="1882033" y="4392994"/>
            <a:ext cx="6811882" cy="976779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Recommended Practice for Communications-Based Train Control (CBTC) System Design and Functional </a:t>
            </a:r>
            <a:b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</a:b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Allocations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2008년 9월 최초 제정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개별 CBTC 서브시스템에 대한 기능 요구사항을 할당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하는데 최신의 기술 및 최적의 사례를 제공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더 나은 CBTC 시스템 구조/ 운영 원리를 이해하기 위한 유용성 제공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5" name="순서도: 카드 14"/>
          <p:cNvSpPr/>
          <p:nvPr/>
        </p:nvSpPr>
        <p:spPr>
          <a:xfrm>
            <a:off x="374821" y="2350546"/>
            <a:ext cx="1348417" cy="908492"/>
          </a:xfrm>
          <a:prstGeom prst="flowChartPunchedCard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순서도: 카드 15"/>
          <p:cNvSpPr/>
          <p:nvPr/>
        </p:nvSpPr>
        <p:spPr>
          <a:xfrm rot="21600000">
            <a:off x="417702" y="2388681"/>
            <a:ext cx="1348417" cy="910056"/>
          </a:xfrm>
          <a:prstGeom prst="flowChartPunchedCard">
            <a:avLst/>
          </a:prstGeom>
          <a:solidFill>
            <a:srgbClr val="e4f1d3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89917f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순서도: 카드 16"/>
          <p:cNvSpPr/>
          <p:nvPr/>
        </p:nvSpPr>
        <p:spPr>
          <a:xfrm>
            <a:off x="374821" y="3362278"/>
            <a:ext cx="1348417" cy="865555"/>
          </a:xfrm>
          <a:prstGeom prst="flowChartPunchedCard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순서도: 카드 17"/>
          <p:cNvSpPr/>
          <p:nvPr/>
        </p:nvSpPr>
        <p:spPr>
          <a:xfrm rot="21600000">
            <a:off x="417702" y="3401977"/>
            <a:ext cx="1348417" cy="870357"/>
          </a:xfrm>
          <a:prstGeom prst="flowChartPunchedCard">
            <a:avLst/>
          </a:prstGeom>
          <a:solidFill>
            <a:srgbClr val="e4f1d3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89917f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그룹 18"/>
          <p:cNvGrpSpPr/>
          <p:nvPr/>
        </p:nvGrpSpPr>
        <p:grpSpPr>
          <a:xfrm rot="0">
            <a:off x="374821" y="4345367"/>
            <a:ext cx="1391299" cy="1102241"/>
            <a:chOff x="374821" y="4345367"/>
            <a:chExt cx="1391299" cy="1102241"/>
          </a:xfrm>
        </p:grpSpPr>
        <p:sp>
          <p:nvSpPr>
            <p:cNvPr id="20" name="순서도: 카드 19"/>
            <p:cNvSpPr/>
            <p:nvPr/>
          </p:nvSpPr>
          <p:spPr>
            <a:xfrm>
              <a:off x="374821" y="4345367"/>
              <a:ext cx="1346798" cy="999001"/>
            </a:xfrm>
            <a:prstGeom prst="flowChartPunchedCard">
              <a:avLst/>
            </a:prstGeom>
            <a:solidFill>
              <a:srgbClr val="cde5a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순서도: 카드 20"/>
            <p:cNvSpPr/>
            <p:nvPr/>
          </p:nvSpPr>
          <p:spPr>
            <a:xfrm rot="21600000">
              <a:off x="417702" y="4386685"/>
              <a:ext cx="1348417" cy="1060922"/>
            </a:xfrm>
            <a:prstGeom prst="flowChartPunchedCard">
              <a:avLst/>
            </a:prstGeom>
            <a:solidFill>
              <a:srgbClr val="e4f1d3"/>
            </a:solidFill>
            <a:ln w="25400" cap="flat" cmpd="sng" algn="ctr">
              <a:noFill/>
              <a:prstDash val="solid"/>
              <a:round/>
            </a:ln>
            <a:effectLst>
              <a:outerShdw dist="17924" dir="2700000" algn="tl">
                <a:srgbClr val="89917f"/>
              </a:outerShdw>
            </a:effectLst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직사각형 21"/>
          <p:cNvSpPr/>
          <p:nvPr/>
        </p:nvSpPr>
        <p:spPr>
          <a:xfrm>
            <a:off x="1815310" y="5561958"/>
            <a:ext cx="6943709" cy="822674"/>
          </a:xfrm>
          <a:prstGeom prst="rect">
            <a:avLst/>
          </a:prstGeom>
          <a:solidFill>
            <a:srgbClr val="cde5ad"/>
          </a:solidFill>
          <a:ln w="25400" cap="flat" cmpd="sng" algn="ctr">
            <a:noFill/>
            <a:prstDash val="solid"/>
            <a:round/>
          </a:ln>
        </p:spPr>
      </p:sp>
      <p:sp>
        <p:nvSpPr>
          <p:cNvPr id="23" name="모서리가 둥근 직사각형 22"/>
          <p:cNvSpPr/>
          <p:nvPr/>
        </p:nvSpPr>
        <p:spPr>
          <a:xfrm rot="21600000">
            <a:off x="1882033" y="5615950"/>
            <a:ext cx="6811882" cy="695649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999999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Recommended Practice for Functional Testing of a Communications-Based Train Control (CBTC) Systems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2011년 9월 최초 제정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180000" lvl="0" indent="-18000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Wingdings"/>
              <a:buChar char="§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시험 효율성 및 효과를 극대화하기 위한 CBTC시스템 off-site/on-site </a:t>
            </a: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기능 시험 범위 및 절차를 정의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grpSp>
        <p:nvGrpSpPr>
          <p:cNvPr id="24" name="그룹 23"/>
          <p:cNvGrpSpPr/>
          <p:nvPr/>
        </p:nvGrpSpPr>
        <p:grpSpPr>
          <a:xfrm rot="0">
            <a:off x="374821" y="5569886"/>
            <a:ext cx="1391299" cy="814745"/>
            <a:chOff x="374821" y="5569886"/>
            <a:chExt cx="1391299" cy="814745"/>
          </a:xfrm>
        </p:grpSpPr>
        <p:sp>
          <p:nvSpPr>
            <p:cNvPr id="25" name="순서도: 카드 24"/>
            <p:cNvSpPr/>
            <p:nvPr/>
          </p:nvSpPr>
          <p:spPr>
            <a:xfrm>
              <a:off x="374821" y="5569886"/>
              <a:ext cx="1346798" cy="779793"/>
            </a:xfrm>
            <a:prstGeom prst="flowChartPunchedCard">
              <a:avLst/>
            </a:prstGeom>
            <a:solidFill>
              <a:srgbClr val="cde5a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순서도: 카드 25"/>
            <p:cNvSpPr/>
            <p:nvPr/>
          </p:nvSpPr>
          <p:spPr>
            <a:xfrm rot="21600000">
              <a:off x="417702" y="5603220"/>
              <a:ext cx="1348417" cy="781412"/>
            </a:xfrm>
            <a:prstGeom prst="flowChartPunchedCard">
              <a:avLst/>
            </a:prstGeom>
            <a:solidFill>
              <a:srgbClr val="e4f1d3"/>
            </a:solidFill>
            <a:ln w="25400" cap="flat" cmpd="sng" algn="ctr">
              <a:noFill/>
              <a:prstDash val="solid"/>
              <a:round/>
            </a:ln>
            <a:effectLst>
              <a:outerShdw dist="17924" dir="2700000" algn="tl">
                <a:srgbClr val="89917f"/>
              </a:outerShdw>
            </a:effectLst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7" name="자유형 26"/>
          <p:cNvSpPr/>
          <p:nvPr/>
        </p:nvSpPr>
        <p:spPr>
          <a:xfrm rot="21600000">
            <a:off x="385932" y="2350546"/>
            <a:ext cx="376440" cy="292240"/>
          </a:xfrm>
          <a:custGeom>
            <a:avLst/>
            <a:gdLst/>
            <a:rect l="l" t="t" r="r" b="b"/>
            <a:pathLst>
              <a:path w="307" h="286" extrusionOk="0">
                <a:moveTo>
                  <a:pt x="0" y="0"/>
                </a:moveTo>
                <a:lnTo>
                  <a:pt x="307" y="2"/>
                </a:lnTo>
                <a:lnTo>
                  <a:pt x="1" y="286"/>
                </a:lnTo>
                <a:lnTo>
                  <a:pt x="0" y="0"/>
                </a:lnTo>
                <a:close/>
              </a:path>
            </a:pathLst>
          </a:custGeom>
          <a:solidFill>
            <a:srgbClr val="98c561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5b763a"/>
            </a:outerShdw>
          </a:effectLst>
        </p:spPr>
      </p:sp>
      <p:sp>
        <p:nvSpPr>
          <p:cNvPr id="28" name="자유형 27"/>
          <p:cNvSpPr/>
          <p:nvPr/>
        </p:nvSpPr>
        <p:spPr>
          <a:xfrm rot="21600000">
            <a:off x="385932" y="3362278"/>
            <a:ext cx="376440" cy="292240"/>
          </a:xfrm>
          <a:custGeom>
            <a:avLst/>
            <a:gdLst/>
            <a:rect l="l" t="t" r="r" b="b"/>
            <a:pathLst>
              <a:path w="307" h="286" extrusionOk="0">
                <a:moveTo>
                  <a:pt x="0" y="0"/>
                </a:moveTo>
                <a:lnTo>
                  <a:pt x="307" y="2"/>
                </a:lnTo>
                <a:lnTo>
                  <a:pt x="1" y="286"/>
                </a:lnTo>
                <a:lnTo>
                  <a:pt x="0" y="0"/>
                </a:lnTo>
                <a:close/>
              </a:path>
            </a:pathLst>
          </a:custGeom>
          <a:solidFill>
            <a:srgbClr val="98c561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5b763a"/>
            </a:outerShdw>
          </a:effectLst>
        </p:spPr>
      </p:sp>
      <p:sp>
        <p:nvSpPr>
          <p:cNvPr id="29" name="자유형 28"/>
          <p:cNvSpPr/>
          <p:nvPr/>
        </p:nvSpPr>
        <p:spPr>
          <a:xfrm rot="21600000">
            <a:off x="385932" y="4339001"/>
            <a:ext cx="376440" cy="292240"/>
          </a:xfrm>
          <a:custGeom>
            <a:avLst/>
            <a:gdLst/>
            <a:rect l="l" t="t" r="r" b="b"/>
            <a:pathLst>
              <a:path w="307" h="286" extrusionOk="0">
                <a:moveTo>
                  <a:pt x="0" y="0"/>
                </a:moveTo>
                <a:lnTo>
                  <a:pt x="307" y="2"/>
                </a:lnTo>
                <a:lnTo>
                  <a:pt x="1" y="286"/>
                </a:lnTo>
                <a:lnTo>
                  <a:pt x="0" y="0"/>
                </a:lnTo>
                <a:close/>
              </a:path>
            </a:pathLst>
          </a:custGeom>
          <a:solidFill>
            <a:srgbClr val="98c561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5b763a"/>
            </a:outerShdw>
          </a:effectLst>
        </p:spPr>
      </p:sp>
      <p:sp>
        <p:nvSpPr>
          <p:cNvPr id="30" name="자유형 29"/>
          <p:cNvSpPr/>
          <p:nvPr/>
        </p:nvSpPr>
        <p:spPr>
          <a:xfrm rot="21600000">
            <a:off x="385932" y="5569886"/>
            <a:ext cx="376440" cy="292240"/>
          </a:xfrm>
          <a:custGeom>
            <a:avLst/>
            <a:gdLst/>
            <a:rect l="l" t="t" r="r" b="b"/>
            <a:pathLst>
              <a:path w="307" h="286" extrusionOk="0">
                <a:moveTo>
                  <a:pt x="0" y="0"/>
                </a:moveTo>
                <a:lnTo>
                  <a:pt x="307" y="2"/>
                </a:lnTo>
                <a:lnTo>
                  <a:pt x="1" y="286"/>
                </a:lnTo>
                <a:lnTo>
                  <a:pt x="0" y="0"/>
                </a:lnTo>
                <a:close/>
              </a:path>
            </a:pathLst>
          </a:custGeom>
          <a:solidFill>
            <a:srgbClr val="98c561"/>
          </a:solidFill>
          <a:ln w="25400" cap="flat" cmpd="sng" algn="ctr">
            <a:noFill/>
            <a:prstDash val="solid"/>
            <a:round/>
          </a:ln>
          <a:effectLst>
            <a:outerShdw dist="17924" dir="2700000" algn="tl">
              <a:srgbClr val="5b763a"/>
            </a:outerShdw>
          </a:effectLst>
        </p:spPr>
      </p:sp>
      <p:sp>
        <p:nvSpPr>
          <p:cNvPr id="31" name="직사각형 30"/>
          <p:cNvSpPr/>
          <p:nvPr/>
        </p:nvSpPr>
        <p:spPr>
          <a:xfrm>
            <a:off x="374821" y="1845517"/>
            <a:ext cx="8384199" cy="49235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IEEE RTSC(Rail Transportation Standards Committee) WG2는 CBTC 워킹그룹으로 아래의 4개 CBTC 표준을 개발. </a:t>
            </a:r>
            <a:endParaRPr xmlns:mc="http://schemas.openxmlformats.org/markup-compatibility/2006" xmlns:hp="http://schemas.haansoft.com/office/presentation/8.0" lang="ko-KR" altLang="en-US" sz="13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0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CBTC 표준을 개발함에 있어 WG2는 운영사, 공급사 및 관련 기관의 지원에 의함.</a:t>
            </a:r>
            <a:endParaRPr xmlns:mc="http://schemas.openxmlformats.org/markup-compatibility/2006" xmlns:hp="http://schemas.haansoft.com/office/presentation/8.0" lang="ko-KR" altLang="en-US" sz="1300" b="0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491355" y="1435743"/>
            <a:ext cx="5692165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IEEE 워킹그룹을 통한 표준규격 개정/추가 진행 중  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 rot="21600000">
            <a:off x="324011" y="2422015"/>
            <a:ext cx="1537363" cy="814801"/>
          </a:xfrm>
          <a:prstGeom prst="roundRect">
            <a:avLst>
              <a:gd name="adj" fmla="val 18750"/>
            </a:avLst>
          </a:prstGeom>
          <a:noFill/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9" tIns="36009" rIns="36009" bIns="36009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Std 1474.1TM  2004 (R2009)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성능/기능 요구사항</a:t>
            </a: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 rot="21600000">
            <a:off x="330376" y="3484557"/>
            <a:ext cx="1513522" cy="738530"/>
          </a:xfrm>
          <a:prstGeom prst="roundRect">
            <a:avLst>
              <a:gd name="adj" fmla="val 18750"/>
            </a:avLst>
          </a:prstGeom>
          <a:noFill/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9" tIns="36009" rIns="36009" bIns="36009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Std 1474.2TM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2003 (R2008)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사용자 인터페이스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요구사항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 rot="21600000">
            <a:off x="330376" y="4510527"/>
            <a:ext cx="1513522" cy="725856"/>
          </a:xfrm>
          <a:prstGeom prst="roundRect">
            <a:avLst>
              <a:gd name="adj" fmla="val 18750"/>
            </a:avLst>
          </a:prstGeom>
          <a:noFill/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9" tIns="36009" rIns="36009" bIns="36009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Std 1474.3TM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 2008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설계, 기능할당 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권장 사항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 rot="21600000">
            <a:off x="381186" y="5615950"/>
            <a:ext cx="1462712" cy="695649"/>
          </a:xfrm>
          <a:prstGeom prst="roundRect">
            <a:avLst>
              <a:gd name="adj" fmla="val 18750"/>
            </a:avLst>
          </a:prstGeom>
          <a:noFill/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9" tIns="36009" rIns="36009" bIns="36009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Std1474.4TM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rgbClr val="00206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2011</a:t>
            </a:r>
            <a:endParaRPr xmlns:mc="http://schemas.openxmlformats.org/markup-compatibility/2006" xmlns:hp="http://schemas.haansoft.com/office/presentation/8.0" lang="ko-KR" altLang="en-US" sz="1200" b="0" i="0" spc="5" mc:Ignorable="hp" hp:hslEmbossed="0">
              <a:solidFill>
                <a:srgbClr val="00206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100" b="0" i="0" spc="5" mc:Ignorable="hp" hp:hslEmbossed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기능시험 권장사항</a:t>
            </a:r>
            <a:endParaRPr xmlns:mc="http://schemas.openxmlformats.org/markup-compatibility/2006" xmlns:hp="http://schemas.haansoft.com/office/presentation/8.0" lang="ko-KR" altLang="en-US" sz="1100" b="0" i="0" spc="5" mc:Ignorable="hp" hp:hslEmbossed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1317" y="0"/>
            <a:ext cx="4604218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도시철도/경전철 신호시스템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-18983" y="665442"/>
            <a:ext cx="427138" cy="425686"/>
            <a:chOff x="-18983" y="665442"/>
            <a:chExt cx="427138" cy="425686"/>
          </a:xfrm>
        </p:grpSpPr>
        <p:pic>
          <p:nvPicPr>
            <p:cNvPr id="4" name="그림 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-18983" y="665442"/>
              <a:ext cx="427138" cy="4256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5" name="직사각형 4"/>
            <p:cNvSpPr/>
            <p:nvPr/>
          </p:nvSpPr>
          <p:spPr>
            <a:xfrm>
              <a:off x="133390" y="805253"/>
              <a:ext cx="127080" cy="1270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</p:grpSp>
      <p:sp>
        <p:nvSpPr>
          <p:cNvPr id="6" name="직사각형 5"/>
          <p:cNvSpPr/>
          <p:nvPr/>
        </p:nvSpPr>
        <p:spPr>
          <a:xfrm>
            <a:off x="395480" y="682919"/>
            <a:ext cx="2193314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굴림"/>
                <a:sym typeface="Wingdings"/>
              </a:rPr>
              <a:t>CBTC </a:t>
            </a: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표준화 동향 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07985" y="1052994"/>
            <a:ext cx="617815" cy="57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8" name="직사각형 7"/>
          <p:cNvSpPr/>
          <p:nvPr/>
        </p:nvSpPr>
        <p:spPr>
          <a:xfrm>
            <a:off x="611450" y="1126026"/>
            <a:ext cx="2213973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rgbClr val="000000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IEEE – CBTC Standard</a:t>
            </a:r>
            <a:endParaRPr xmlns:mc="http://schemas.openxmlformats.org/markup-compatibility/2006" xmlns:hp="http://schemas.haansoft.com/office/presentation/8.0" lang="ko-KR" altLang="en-US" sz="1600" b="0" i="0" spc="5" mc:Ignorable="hp" hp:hslEmbossed="0">
              <a:solidFill>
                <a:srgbClr val="000000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480" y="6143257"/>
            <a:ext cx="8285762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선진 제작사는 워킹그룹에 가입하여 CBTC 표준 개정/작성에 적극적으로 참여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>
          <a:xfrm>
            <a:off x="466948" y="1789905"/>
            <a:ext cx="8214293" cy="39451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1" name="직사각형 10"/>
          <p:cNvSpPr/>
          <p:nvPr/>
        </p:nvSpPr>
        <p:spPr>
          <a:xfrm>
            <a:off x="3421016" y="1916986"/>
            <a:ext cx="2306101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CBTC 표준간  관계 구축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37042" y="4007062"/>
            <a:ext cx="695649" cy="246176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[2008년]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580564" y="3359095"/>
            <a:ext cx="595593" cy="246176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000" b="0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2011년</a:t>
            </a:r>
            <a:endParaRPr xmlns:mc="http://schemas.openxmlformats.org/markup-compatibility/2006" xmlns:hp="http://schemas.haansoft.com/office/presentation/8.0" lang="ko-KR" altLang="en-US" sz="1000" b="0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 rot="21600000">
            <a:off x="5222089" y="821111"/>
            <a:ext cx="937024" cy="3860941"/>
          </a:xfrm>
          <a:prstGeom prst="roundRect">
            <a:avLst>
              <a:gd name="adj" fmla="val 27083"/>
            </a:avLst>
          </a:prstGeom>
          <a:solidFill>
            <a:srgbClr val="669900"/>
          </a:solidFill>
          <a:ln w="25400" cap="flat" cmpd="sng" algn="ctr">
            <a:noFill/>
            <a:prstDash val="solid"/>
            <a:round/>
          </a:ln>
          <a:effectLst>
            <a:outerShdw dist="38060" dir="2700000" algn="br">
              <a:srgbClr val="000000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직사각형 2"/>
          <p:cNvSpPr txBox="1"/>
          <p:nvPr/>
        </p:nvSpPr>
        <p:spPr>
          <a:xfrm>
            <a:off x="41317" y="0"/>
            <a:ext cx="4964745" cy="45421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3965" tIns="41982" rIns="83965" bIns="41982" anchor="t">
            <a:noAutofit/>
          </a:bodyPr>
          <a:p>
            <a:pPr marL="0" lvl="0" indent="0" algn="l" defTabSz="81010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HY울릉도M"/>
                <a:ea typeface="HY울릉도M"/>
                <a:sym typeface="Wingdings"/>
              </a:rPr>
              <a:t>. 국내 신호시스템의 나아갈 방향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4" name="그룹 3"/>
          <p:cNvGrpSpPr/>
          <p:nvPr/>
        </p:nvGrpSpPr>
        <p:grpSpPr>
          <a:xfrm rot="0">
            <a:off x="324011" y="979850"/>
            <a:ext cx="2020197" cy="5260280"/>
            <a:chOff x="324011" y="979850"/>
            <a:chExt cx="2020197" cy="5260280"/>
          </a:xfrm>
        </p:grpSpPr>
        <p:sp>
          <p:nvSpPr>
            <p:cNvPr id="5" name="자유형 4"/>
            <p:cNvSpPr/>
            <p:nvPr/>
          </p:nvSpPr>
          <p:spPr>
            <a:xfrm rot="5400000">
              <a:off x="443107" y="865555"/>
              <a:ext cx="1335687" cy="1570753"/>
            </a:xfrm>
            <a:custGeom>
              <a:avLst/>
              <a:gdLst/>
              <a:rect l="l" t="t" r="r" b="b"/>
              <a:pathLst>
                <a:path w="1686" h="1934" extrusionOk="0">
                  <a:moveTo>
                    <a:pt x="0" y="0"/>
                  </a:moveTo>
                  <a:lnTo>
                    <a:pt x="1676" y="271"/>
                  </a:lnTo>
                  <a:lnTo>
                    <a:pt x="1686" y="1934"/>
                  </a:lnTo>
                  <a:lnTo>
                    <a:pt x="0" y="1562"/>
                  </a:lnTo>
                  <a:lnTo>
                    <a:pt x="0" y="0"/>
                  </a:lnTo>
                </a:path>
              </a:pathLst>
            </a:custGeom>
            <a:gradFill flip="xy" rotWithShape="0">
              <a:gsLst>
                <a:gs pos="0">
                  <a:srgbClr val="badde1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6" name="자유형 5"/>
            <p:cNvSpPr/>
            <p:nvPr/>
          </p:nvSpPr>
          <p:spPr>
            <a:xfrm rot="16200000" flipH="1">
              <a:off x="941826" y="1673992"/>
              <a:ext cx="578116" cy="1813747"/>
            </a:xfrm>
            <a:custGeom>
              <a:avLst/>
              <a:gdLst/>
              <a:rect l="l" t="t" r="r" b="b"/>
              <a:pathLst>
                <a:path w="532" h="1624" extrusionOk="0">
                  <a:moveTo>
                    <a:pt x="0" y="0"/>
                  </a:moveTo>
                  <a:lnTo>
                    <a:pt x="0" y="1028"/>
                  </a:lnTo>
                  <a:lnTo>
                    <a:pt x="518" y="1624"/>
                  </a:lnTo>
                  <a:lnTo>
                    <a:pt x="532" y="416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c6cd">
                    <a:alpha val="100000"/>
                  </a:srgbClr>
                </a:gs>
              </a:gsLst>
              <a:lin ang="162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7" name="자유형 6"/>
            <p:cNvSpPr/>
            <p:nvPr/>
          </p:nvSpPr>
          <p:spPr>
            <a:xfrm rot="16200000" flipH="1">
              <a:off x="1041045" y="1612852"/>
              <a:ext cx="1891637" cy="625632"/>
            </a:xfrm>
            <a:custGeom>
              <a:avLst/>
              <a:gdLst/>
              <a:rect l="l" t="t" r="r" b="b"/>
              <a:pathLst>
                <a:path w="1740" h="560" extrusionOk="0">
                  <a:moveTo>
                    <a:pt x="524" y="560"/>
                  </a:moveTo>
                  <a:lnTo>
                    <a:pt x="0" y="150"/>
                  </a:lnTo>
                  <a:lnTo>
                    <a:pt x="933" y="0"/>
                  </a:lnTo>
                  <a:lnTo>
                    <a:pt x="1740" y="370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c6cd">
                    <a:alpha val="100000"/>
                  </a:srgbClr>
                </a:gs>
              </a:gsLst>
              <a:lin ang="135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8" name="자유형 7"/>
            <p:cNvSpPr/>
            <p:nvPr/>
          </p:nvSpPr>
          <p:spPr>
            <a:xfrm rot="5400000" flipH="1" flipV="1">
              <a:off x="501901" y="917984"/>
              <a:ext cx="1222900" cy="1435743"/>
            </a:xfrm>
            <a:custGeom>
              <a:avLst/>
              <a:gdLst/>
              <a:rect l="l" t="t" r="r" b="b"/>
              <a:pathLst>
                <a:path w="959" h="711" extrusionOk="0">
                  <a:moveTo>
                    <a:pt x="959" y="127"/>
                  </a:moveTo>
                  <a:lnTo>
                    <a:pt x="0" y="0"/>
                  </a:lnTo>
                  <a:lnTo>
                    <a:pt x="0" y="606"/>
                  </a:lnTo>
                  <a:lnTo>
                    <a:pt x="957" y="711"/>
                  </a:lnTo>
                  <a:lnTo>
                    <a:pt x="959" y="127"/>
                  </a:lnTo>
                  <a:close/>
                </a:path>
              </a:pathLst>
            </a:custGeom>
            <a:solidFill>
              <a:srgbClr val="ffffff"/>
            </a:solidFill>
            <a:ln w="12716" cap="rnd" cmpd="sng" algn="ctr">
              <a:solidFill>
                <a:srgbClr val="d8e3c9"/>
              </a:solidFill>
              <a:prstDash val="solid"/>
              <a:round/>
            </a:ln>
          </p:spPr>
        </p:sp>
        <p:sp>
          <p:nvSpPr>
            <p:cNvPr id="9" name="자유형 8"/>
            <p:cNvSpPr/>
            <p:nvPr/>
          </p:nvSpPr>
          <p:spPr>
            <a:xfrm rot="16200000" flipH="1">
              <a:off x="474095" y="4762288"/>
              <a:ext cx="1416648" cy="1529435"/>
            </a:xfrm>
            <a:custGeom>
              <a:avLst/>
              <a:gdLst/>
              <a:rect l="l" t="t" r="r" b="b"/>
              <a:pathLst>
                <a:path w="1686" h="1934" extrusionOk="0">
                  <a:moveTo>
                    <a:pt x="0" y="0"/>
                  </a:moveTo>
                  <a:lnTo>
                    <a:pt x="1676" y="271"/>
                  </a:lnTo>
                  <a:lnTo>
                    <a:pt x="1686" y="1934"/>
                  </a:lnTo>
                  <a:lnTo>
                    <a:pt x="0" y="1562"/>
                  </a:lnTo>
                  <a:lnTo>
                    <a:pt x="0" y="0"/>
                  </a:lnTo>
                </a:path>
              </a:pathLst>
            </a:custGeom>
            <a:gradFill flip="xy" rotWithShape="0">
              <a:gsLst>
                <a:gs pos="0">
                  <a:srgbClr val="badde1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0" name="자유형 9"/>
            <p:cNvSpPr/>
            <p:nvPr/>
          </p:nvSpPr>
          <p:spPr>
            <a:xfrm rot="5400000">
              <a:off x="1026025" y="3689416"/>
              <a:ext cx="612901" cy="1699453"/>
            </a:xfrm>
            <a:custGeom>
              <a:avLst/>
              <a:gdLst/>
              <a:rect l="l" t="t" r="r" b="b"/>
              <a:pathLst>
                <a:path w="532" h="1624" extrusionOk="0">
                  <a:moveTo>
                    <a:pt x="0" y="0"/>
                  </a:moveTo>
                  <a:lnTo>
                    <a:pt x="0" y="1028"/>
                  </a:lnTo>
                  <a:lnTo>
                    <a:pt x="518" y="1624"/>
                  </a:lnTo>
                  <a:lnTo>
                    <a:pt x="532" y="416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c6cd">
                    <a:alpha val="100000"/>
                  </a:srgbClr>
                </a:gs>
              </a:gsLst>
              <a:lin ang="81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1" name="자유형 10"/>
            <p:cNvSpPr/>
            <p:nvPr/>
          </p:nvSpPr>
          <p:spPr>
            <a:xfrm rot="5400000">
              <a:off x="1034680" y="4932249"/>
              <a:ext cx="2005987" cy="609775"/>
            </a:xfrm>
            <a:custGeom>
              <a:avLst/>
              <a:gdLst/>
              <a:rect l="l" t="t" r="r" b="b"/>
              <a:pathLst>
                <a:path w="1740" h="560" extrusionOk="0">
                  <a:moveTo>
                    <a:pt x="524" y="560"/>
                  </a:moveTo>
                  <a:lnTo>
                    <a:pt x="0" y="150"/>
                  </a:lnTo>
                  <a:lnTo>
                    <a:pt x="933" y="0"/>
                  </a:lnTo>
                  <a:lnTo>
                    <a:pt x="1740" y="370"/>
                  </a:lnTo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c6cd">
                    <a:alpha val="100000"/>
                  </a:srgbClr>
                </a:gs>
              </a:gsLst>
              <a:lin ang="81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12" name="자유형 11"/>
            <p:cNvSpPr/>
            <p:nvPr/>
          </p:nvSpPr>
          <p:spPr>
            <a:xfrm rot="5400000" flipH="1" flipV="1">
              <a:off x="536017" y="4817844"/>
              <a:ext cx="1291242" cy="1397664"/>
            </a:xfrm>
            <a:custGeom>
              <a:avLst/>
              <a:gdLst/>
              <a:rect l="l" t="t" r="r" b="b"/>
              <a:pathLst>
                <a:path w="957" h="711" extrusionOk="0">
                  <a:moveTo>
                    <a:pt x="0" y="150"/>
                  </a:moveTo>
                  <a:lnTo>
                    <a:pt x="957" y="0"/>
                  </a:lnTo>
                  <a:lnTo>
                    <a:pt x="957" y="606"/>
                  </a:lnTo>
                  <a:lnTo>
                    <a:pt x="0" y="71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ffffff"/>
            </a:solidFill>
            <a:ln w="12716" cap="rnd" cmpd="sng" algn="ctr">
              <a:solidFill>
                <a:srgbClr val="d8e3c9"/>
              </a:solidFill>
              <a:prstDash val="solid"/>
              <a:round/>
            </a:ln>
          </p:spPr>
        </p:sp>
        <p:grpSp>
          <p:nvGrpSpPr>
            <p:cNvPr id="13" name="그룹 12"/>
            <p:cNvGrpSpPr/>
            <p:nvPr/>
          </p:nvGrpSpPr>
          <p:grpSpPr>
            <a:xfrm rot="5400000">
              <a:off x="925969" y="2583992"/>
              <a:ext cx="468400" cy="204915"/>
              <a:chOff x="925969" y="2583992"/>
              <a:chExt cx="468400" cy="204915"/>
            </a:xfrm>
          </p:grpSpPr>
          <p:sp>
            <p:nvSpPr>
              <p:cNvPr id="14" name="타원 13"/>
              <p:cNvSpPr/>
              <p:nvPr/>
            </p:nvSpPr>
            <p:spPr>
              <a:xfrm rot="21600000" flipV="1">
                <a:off x="925969" y="2583992"/>
                <a:ext cx="76326" cy="200838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15" name="직사각형 14"/>
              <p:cNvSpPr/>
              <p:nvPr/>
            </p:nvSpPr>
            <p:spPr>
              <a:xfrm rot="21600000" flipV="1">
                <a:off x="969576" y="2586672"/>
                <a:ext cx="388444" cy="198884"/>
              </a:xfrm>
              <a:prstGeom prst="rect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16" name="타원 15"/>
              <p:cNvSpPr/>
              <p:nvPr/>
            </p:nvSpPr>
            <p:spPr>
              <a:xfrm rot="21600000" flipV="1">
                <a:off x="1321784" y="2597560"/>
                <a:ext cx="72585" cy="191346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7" name="타원 16"/>
              <p:cNvSpPr/>
              <p:nvPr/>
            </p:nvSpPr>
            <p:spPr>
              <a:xfrm rot="21600000" flipV="1">
                <a:off x="1361706" y="2667075"/>
                <a:ext cx="18146" cy="57901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</p:grpSp>
        <p:grpSp>
          <p:nvGrpSpPr>
            <p:cNvPr id="18" name="그룹 17"/>
            <p:cNvGrpSpPr/>
            <p:nvPr/>
          </p:nvGrpSpPr>
          <p:grpSpPr>
            <a:xfrm rot="16200000">
              <a:off x="925969" y="4337382"/>
              <a:ext cx="468400" cy="204915"/>
              <a:chOff x="925969" y="4337382"/>
              <a:chExt cx="468400" cy="204915"/>
            </a:xfrm>
          </p:grpSpPr>
          <p:sp>
            <p:nvSpPr>
              <p:cNvPr id="19" name="타원 18"/>
              <p:cNvSpPr/>
              <p:nvPr/>
            </p:nvSpPr>
            <p:spPr>
              <a:xfrm>
                <a:off x="925969" y="4337382"/>
                <a:ext cx="74372" cy="203574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0" name="직사각형 19"/>
              <p:cNvSpPr/>
              <p:nvPr/>
            </p:nvSpPr>
            <p:spPr>
              <a:xfrm>
                <a:off x="955617" y="4338052"/>
                <a:ext cx="394195" cy="204244"/>
              </a:xfrm>
              <a:prstGeom prst="rect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1" name="타원 20"/>
              <p:cNvSpPr/>
              <p:nvPr/>
            </p:nvSpPr>
            <p:spPr>
              <a:xfrm>
                <a:off x="1308942" y="4341514"/>
                <a:ext cx="74372" cy="194585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12716" cap="rnd" cmpd="sng" algn="ctr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22" name="타원 21"/>
              <p:cNvSpPr/>
              <p:nvPr/>
            </p:nvSpPr>
            <p:spPr>
              <a:xfrm>
                <a:off x="1372036" y="4403379"/>
                <a:ext cx="22334" cy="59017"/>
              </a:xfrm>
              <a:prstGeom prst="ellipse">
                <a:avLst/>
              </a:prstGeom>
              <a:gradFill flip="xy"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10800000" scaled="0"/>
                <a:tileRect r="50000"/>
              </a:gradFill>
              <a:ln w="25400" cap="flat" cmpd="sng" algn="ctr">
                <a:noFill/>
                <a:prstDash val="solid"/>
                <a:round/>
              </a:ln>
            </p:spPr>
          </p:sp>
        </p:grpSp>
        <p:sp>
          <p:nvSpPr>
            <p:cNvPr id="23" name="직사각형 22"/>
            <p:cNvSpPr/>
            <p:nvPr/>
          </p:nvSpPr>
          <p:spPr>
            <a:xfrm rot="16200000" flipH="1">
              <a:off x="339924" y="2809566"/>
              <a:ext cx="1589737" cy="1437363"/>
            </a:xfrm>
            <a:prstGeom prst="rect">
              <a:avLst/>
            </a:prstGeom>
            <a:gradFill flip="xy" rotWithShape="0">
              <a:gsLst>
                <a:gs pos="0">
                  <a:srgbClr val="badde1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4" name="자유형 23"/>
            <p:cNvSpPr/>
            <p:nvPr/>
          </p:nvSpPr>
          <p:spPr>
            <a:xfrm rot="5400000" flipH="1" flipV="1">
              <a:off x="1300790" y="3287627"/>
              <a:ext cx="1583371" cy="503465"/>
            </a:xfrm>
            <a:custGeom>
              <a:avLst/>
              <a:gd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7494" y="21600"/>
                  </a:lnTo>
                  <a:lnTo>
                    <a:pt x="14106" y="21600"/>
                  </a:lnTo>
                  <a:lnTo>
                    <a:pt x="21600" y="0"/>
                  </a:lnTo>
                  <a:close/>
                </a:path>
              </a:pathLst>
            </a:cu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8ac6cd">
                    <a:alpha val="100000"/>
                  </a:srgbClr>
                </a:gs>
              </a:gsLst>
              <a:lin ang="10800000" scaled="0"/>
              <a:tileRect/>
            </a:gradFill>
            <a:ln w="25400" cap="flat" cmpd="sng" algn="ctr">
              <a:noFill/>
              <a:prstDash val="solid"/>
              <a:round/>
            </a:ln>
          </p:spPr>
        </p:sp>
        <p:sp>
          <p:nvSpPr>
            <p:cNvPr id="25" name="직사각형 24"/>
            <p:cNvSpPr/>
            <p:nvPr/>
          </p:nvSpPr>
          <p:spPr>
            <a:xfrm rot="5400000" flipH="1" flipV="1">
              <a:off x="359689" y="2875508"/>
              <a:ext cx="1505649" cy="1297496"/>
            </a:xfrm>
            <a:prstGeom prst="rect">
              <a:avLst/>
            </a:prstGeom>
            <a:solidFill>
              <a:srgbClr val="ffffff"/>
            </a:solidFill>
            <a:ln w="12716" cap="rnd" cmpd="sng" algn="ctr">
              <a:solidFill>
                <a:srgbClr val="d8e3c9"/>
              </a:solidFill>
              <a:prstDash val="solid"/>
              <a:round/>
            </a:ln>
          </p:spPr>
        </p:sp>
      </p:grpSp>
      <p:sp>
        <p:nvSpPr>
          <p:cNvPr id="26" name="모서리가 둥근 직사각형 25"/>
          <p:cNvSpPr/>
          <p:nvPr/>
        </p:nvSpPr>
        <p:spPr>
          <a:xfrm rot="21600000">
            <a:off x="2701581" y="981525"/>
            <a:ext cx="5835103" cy="1221337"/>
          </a:xfrm>
          <a:prstGeom prst="roundRect">
            <a:avLst>
              <a:gd name="adj" fmla="val 9375"/>
            </a:avLst>
          </a:prstGeom>
          <a:gradFill flip="xy" rotWithShape="0">
            <a:gsLst>
              <a:gs pos="0">
                <a:srgbClr val="f2f2f2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13500000" scaled="0"/>
            <a:tileRect r="50000" b="50000"/>
          </a:gradFill>
          <a:ln w="25489" cap="rnd" cmpd="sng" algn="ctr">
            <a:solidFill>
              <a:srgbClr val="ffffff"/>
            </a:solidFill>
            <a:prstDash val="solid"/>
            <a:round/>
          </a:ln>
          <a:effectLst>
            <a:outerShdw dist="107073" dir="2700000" algn="tl">
              <a:srgbClr val="8ac6cd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국제 동향에 맞춰 ETCS 시스템 표준화 개발 및 실용화 적용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ETCS는 전세계 Global 표준으로 확대 적용 중임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무선 전용주파수 할당에 따른 고속열차 제어 시스템 개발 필요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국내 노선은 물론 향후 중국 연결,유라시아 철도, 해외시장 등 대비 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 rot="21600000">
            <a:off x="2701581" y="3146252"/>
            <a:ext cx="5835103" cy="1302353"/>
          </a:xfrm>
          <a:prstGeom prst="roundRect">
            <a:avLst>
              <a:gd name="adj" fmla="val 9375"/>
            </a:avLst>
          </a:prstGeom>
          <a:gradFill flip="xy" rotWithShape="0">
            <a:gsLst>
              <a:gs pos="0">
                <a:srgbClr val="f2f2f2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13500000" scaled="0"/>
            <a:tileRect r="50000" b="50000"/>
          </a:gradFill>
          <a:ln w="25489" cap="rnd" cmpd="sng" algn="ctr">
            <a:solidFill>
              <a:srgbClr val="ffffff"/>
            </a:solidFill>
            <a:prstDash val="solid"/>
            <a:round/>
          </a:ln>
          <a:effectLst>
            <a:outerShdw dist="107073" dir="2700000" algn="tl">
              <a:srgbClr val="8ac6cd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국제 표준의 RF-CBTC 무인운전 시스템 개발 적용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운전시격 감소, 수송능력 향상 등의 장점으로 인해 CBTC 시스템 선호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현재 도시철도 시장의 약 25% 수준, 향후 CBTC시스템 확대 적용 예상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무인운전 시스템 요구 증가에 따른 무인운전 RF-CBTC 시스템 필요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 rot="21600000">
            <a:off x="2701581" y="4871054"/>
            <a:ext cx="5835103" cy="1221337"/>
          </a:xfrm>
          <a:prstGeom prst="roundRect">
            <a:avLst>
              <a:gd name="adj" fmla="val 9375"/>
            </a:avLst>
          </a:prstGeom>
          <a:gradFill flip="xy" rotWithShape="0">
            <a:gsLst>
              <a:gs pos="0">
                <a:srgbClr val="f2f2f2">
                  <a:alpha val="100000"/>
                </a:srgbClr>
              </a:gs>
              <a:gs pos="100000">
                <a:srgbClr val="d9d9d9">
                  <a:alpha val="100000"/>
                </a:srgbClr>
              </a:gs>
            </a:gsLst>
            <a:lin ang="13500000" scaled="0"/>
            <a:tileRect r="50000" b="50000"/>
          </a:gradFill>
          <a:ln w="25489" cap="rnd" cmpd="sng" algn="ctr">
            <a:solidFill>
              <a:srgbClr val="ffffff"/>
            </a:solidFill>
            <a:prstDash val="solid"/>
            <a:round/>
          </a:ln>
          <a:effectLst>
            <a:outerShdw dist="107073" dir="2700000" algn="tl">
              <a:srgbClr val="8ac6cd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국제 규격인증 획득을 통한 기존 신호시스템의 기술·가격 경쟁력 강화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기존신호시스템도 신흥국에 여전히 사용되고 있음 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Char char="l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국내 신호제작사가 보유한 기술에 대한 안전성, 품질 등 경쟁력 강화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Font typeface="Wingdings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300" b="1" i="0" spc="5" mc:Ignorable="hp" hp:hslEmbossed="0">
                <a:solidFill>
                  <a:schemeClr val="tx1"/>
                </a:solidFill>
                <a:latin typeface="Tahoma"/>
                <a:ea typeface="HY울릉도M"/>
                <a:sym typeface="Wingdings"/>
              </a:rPr>
              <a:t>     (연동장치, 차축검지기, 궤도회로 등 토탈 솔루션  확보 및 SIL 인증)</a:t>
            </a:r>
            <a:endParaRPr xmlns:mc="http://schemas.openxmlformats.org/markup-compatibility/2006" xmlns:hp="http://schemas.haansoft.com/office/presentation/8.0" lang="ko-KR" altLang="en-US" sz="1300" b="1" i="0" spc="5" mc:Ignorable="hp" hp:hslEmbossed="0">
              <a:solidFill>
                <a:schemeClr val="tx1"/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68568" y="1359528"/>
            <a:ext cx="1089510" cy="6464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고속/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간선철도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90791" y="3214538"/>
            <a:ext cx="1087947" cy="6464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도시철도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/경전철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11619" y="5396798"/>
            <a:ext cx="638474" cy="3700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rgbClr val="0000ff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기타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rgbClr val="0000ff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2773050" y="2350546"/>
            <a:ext cx="5835103" cy="676609"/>
          </a:xfrm>
          <a:prstGeom prst="roundRect">
            <a:avLst>
              <a:gd name="adj" fmla="val 6250"/>
            </a:avLst>
          </a:prstGeom>
          <a:solidFill>
            <a:srgbClr val="66990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직사각형 33"/>
          <p:cNvSpPr/>
          <p:nvPr/>
        </p:nvSpPr>
        <p:spPr>
          <a:xfrm>
            <a:off x="2828606" y="2545913"/>
            <a:ext cx="5708078" cy="32401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500" b="1" i="0" spc="5" mc:Ignorable="hp" hp:hslEmbossed="0">
                <a:solidFill>
                  <a:srgbClr val="f2f2f2">
                    <a:alpha val="100000"/>
                  </a:srgbClr>
                </a:solidFill>
                <a:latin typeface="Tahoma"/>
                <a:ea typeface="HY울릉도M"/>
                <a:sym typeface="Wingdings"/>
              </a:rPr>
              <a:t>자동운전 + ETCS 운행 필요 노선을 고려한 신호시스템 개발 필요 </a:t>
            </a:r>
            <a:endParaRPr xmlns:mc="http://schemas.openxmlformats.org/markup-compatibility/2006" xmlns:hp="http://schemas.haansoft.com/office/presentation/8.0" lang="ko-KR" altLang="en-US" sz="1500" b="1" i="0" spc="5" mc:Ignorable="hp" hp:hslEmbossed="0">
              <a:solidFill>
                <a:srgbClr val="f2f2f2">
                  <a:alpha val="100000"/>
                </a:srgbClr>
              </a:solidFill>
              <a:latin typeface="Tahoma"/>
              <a:ea typeface="HY울릉도M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56" shapeIndex="27" text="Q &amp; A " fontName="+mj-lt" fontSize="36" i="0" b="1">
            <p:nvSpPr>
              <p:cNvPr id="2" name="자유형 1"/>
              <p:cNvSpPr>
                <a:spLocks noEditPoints="1" noChangeShapeType="1" noTextEdit="1"/>
              </p:cNvSpPr>
              <p:nvPr/>
            </p:nvSpPr>
            <p:spPr>
              <a:xfrm>
                <a:off x="3668813" y="4423201"/>
                <a:ext cx="1842335" cy="736911"/>
              </a:xfrm>
              <a:solidFill>
                <a:srgbClr val="0000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</p:spPr>
            <p:t>Q &amp; A
</p:t>
          </hp:hncWordshop>
        </mc:Choice>
        <mc:Fallback>
          <p:sp>
            <p:nvSpPr>
              <p:cNvPr id="2" name="자유형 1"/>
              <p:cNvSpPr>
                <a:spLocks noEditPoints="1" noChangeShapeType="1" noTextEdit="1"/>
              </p:cNvSpPr>
              <p:nvPr/>
            </p:nvSpPr>
            <p:spPr>
              <a:xfrm>
                <a:off x="3668813" y="4423201"/>
                <a:ext cx="1842335" cy="736911"/>
              </a:xfrm>
              <a:custGeom>
                <a:avLst/>
                <a:gdLst/>
                <a:rect l="l" t="t" r="r" b="b"/>
                <a:pathLst>
                  <a:path w="1842335" h="736911">
                    <a:moveTo>
                      <a:pt x="342900" y="609600"/>
                    </a:moveTo>
                    <a:lnTo>
                      <a:pt x="276225" y="561975"/>
                    </a:lnTo>
                    <a:cubicBezTo>
                      <a:pt x="276225" y="561975"/>
                      <a:pt x="266700" y="552450"/>
                      <a:pt x="247650" y="561975"/>
                    </a:cubicBezTo>
                    <a:cubicBezTo>
                      <a:pt x="247650" y="561975"/>
                      <a:pt x="238124" y="561975"/>
                      <a:pt x="238124" y="571500"/>
                    </a:cubicBezTo>
                    <a:cubicBezTo>
                      <a:pt x="238124" y="571500"/>
                      <a:pt x="228600" y="581025"/>
                      <a:pt x="228600" y="590550"/>
                    </a:cubicBezTo>
                    <a:cubicBezTo>
                      <a:pt x="228600" y="590550"/>
                      <a:pt x="228600" y="600075"/>
                      <a:pt x="238124" y="609600"/>
                    </a:cubicBezTo>
                    <a:lnTo>
                      <a:pt x="304800" y="647700"/>
                    </a:lnTo>
                    <a:cubicBezTo>
                      <a:pt x="304800" y="647700"/>
                      <a:pt x="295275" y="647700"/>
                      <a:pt x="276225" y="657225"/>
                    </a:cubicBezTo>
                    <a:cubicBezTo>
                      <a:pt x="276225" y="657225"/>
                      <a:pt x="247650" y="666750"/>
                      <a:pt x="228600" y="666750"/>
                    </a:cubicBezTo>
                    <a:cubicBezTo>
                      <a:pt x="228600" y="666750"/>
                      <a:pt x="142875" y="685800"/>
                      <a:pt x="95250" y="628650"/>
                    </a:cubicBezTo>
                    <a:cubicBezTo>
                      <a:pt x="95250" y="628650"/>
                      <a:pt x="57150" y="571500"/>
                      <a:pt x="57150" y="485775"/>
                    </a:cubicBezTo>
                    <a:cubicBezTo>
                      <a:pt x="57150" y="485775"/>
                      <a:pt x="57150" y="400050"/>
                      <a:pt x="95250" y="333375"/>
                    </a:cubicBezTo>
                    <a:cubicBezTo>
                      <a:pt x="95250" y="333375"/>
                      <a:pt x="142875" y="266700"/>
                      <a:pt x="228600" y="257175"/>
                    </a:cubicBezTo>
                    <a:cubicBezTo>
                      <a:pt x="228600" y="257175"/>
                      <a:pt x="314325" y="247650"/>
                      <a:pt x="352425" y="295275"/>
                    </a:cubicBezTo>
                    <a:cubicBezTo>
                      <a:pt x="352425" y="295275"/>
                      <a:pt x="400050" y="342900"/>
                      <a:pt x="400050" y="438150"/>
                    </a:cubicBezTo>
                    <a:cubicBezTo>
                      <a:pt x="400050" y="438150"/>
                      <a:pt x="400050" y="495300"/>
                      <a:pt x="381000" y="542925"/>
                    </a:cubicBezTo>
                    <a:cubicBezTo>
                      <a:pt x="381000" y="542925"/>
                      <a:pt x="361950" y="581025"/>
                      <a:pt x="342900" y="609600"/>
                    </a:cubicBezTo>
                    <a:lnTo>
                      <a:pt x="342900" y="609600"/>
                    </a:lnTo>
                    <a:moveTo>
                      <a:pt x="342900" y="676275"/>
                    </a:moveTo>
                    <a:lnTo>
                      <a:pt x="400050" y="714375"/>
                    </a:lnTo>
                    <a:cubicBezTo>
                      <a:pt x="400050" y="714375"/>
                      <a:pt x="409575" y="714375"/>
                      <a:pt x="419100" y="714375"/>
                    </a:cubicBezTo>
                    <a:cubicBezTo>
                      <a:pt x="419100" y="714375"/>
                      <a:pt x="428625" y="714375"/>
                      <a:pt x="438150" y="704850"/>
                    </a:cubicBezTo>
                    <a:cubicBezTo>
                      <a:pt x="438150" y="704850"/>
                      <a:pt x="447675" y="695325"/>
                      <a:pt x="447675" y="685800"/>
                    </a:cubicBezTo>
                    <a:cubicBezTo>
                      <a:pt x="447675" y="685800"/>
                      <a:pt x="447675" y="676275"/>
                      <a:pt x="438150" y="666750"/>
                    </a:cubicBezTo>
                    <a:lnTo>
                      <a:pt x="381000" y="638175"/>
                    </a:lnTo>
                    <a:cubicBezTo>
                      <a:pt x="381000" y="638175"/>
                      <a:pt x="409575" y="600075"/>
                      <a:pt x="438150" y="542925"/>
                    </a:cubicBezTo>
                    <a:cubicBezTo>
                      <a:pt x="438150" y="542925"/>
                      <a:pt x="457200" y="495300"/>
                      <a:pt x="457200" y="428625"/>
                    </a:cubicBezTo>
                    <a:cubicBezTo>
                      <a:pt x="457200" y="428625"/>
                      <a:pt x="457200" y="323850"/>
                      <a:pt x="400050" y="257175"/>
                    </a:cubicBezTo>
                    <a:cubicBezTo>
                      <a:pt x="400050" y="257175"/>
                      <a:pt x="333375" y="190500"/>
                      <a:pt x="228600" y="209550"/>
                    </a:cubicBezTo>
                    <a:cubicBezTo>
                      <a:pt x="228600" y="209550"/>
                      <a:pt x="114300" y="219075"/>
                      <a:pt x="57150" y="304800"/>
                    </a:cubicBezTo>
                    <a:cubicBezTo>
                      <a:pt x="57150" y="304800"/>
                      <a:pt x="0" y="390525"/>
                      <a:pt x="0" y="495300"/>
                    </a:cubicBezTo>
                    <a:cubicBezTo>
                      <a:pt x="0" y="495300"/>
                      <a:pt x="0" y="600075"/>
                      <a:pt x="57150" y="657225"/>
                    </a:cubicBezTo>
                    <a:cubicBezTo>
                      <a:pt x="57150" y="657225"/>
                      <a:pt x="114300" y="733425"/>
                      <a:pt x="228600" y="714375"/>
                    </a:cubicBezTo>
                    <a:cubicBezTo>
                      <a:pt x="228600" y="714375"/>
                      <a:pt x="257175" y="714375"/>
                      <a:pt x="295275" y="695325"/>
                    </a:cubicBezTo>
                    <a:cubicBezTo>
                      <a:pt x="295275" y="695325"/>
                      <a:pt x="323850" y="685800"/>
                      <a:pt x="342900" y="676275"/>
                    </a:cubicBezTo>
                    <a:lnTo>
                      <a:pt x="342900" y="676275"/>
                    </a:lnTo>
                    <a:moveTo>
                      <a:pt x="1085850" y="476249"/>
                    </a:moveTo>
                    <a:cubicBezTo>
                      <a:pt x="1085850" y="476249"/>
                      <a:pt x="1104900" y="447675"/>
                      <a:pt x="1114425" y="419100"/>
                    </a:cubicBezTo>
                    <a:cubicBezTo>
                      <a:pt x="1114425" y="419100"/>
                      <a:pt x="1123950" y="400050"/>
                      <a:pt x="1133475" y="371475"/>
                    </a:cubicBezTo>
                    <a:cubicBezTo>
                      <a:pt x="1133475" y="371475"/>
                      <a:pt x="1133475" y="361950"/>
                      <a:pt x="1123950" y="352425"/>
                    </a:cubicBezTo>
                    <a:cubicBezTo>
                      <a:pt x="1123950" y="352425"/>
                      <a:pt x="1114425" y="342900"/>
                      <a:pt x="1104900" y="342900"/>
                    </a:cubicBezTo>
                    <a:cubicBezTo>
                      <a:pt x="1104900" y="342900"/>
                      <a:pt x="1095375" y="342900"/>
                      <a:pt x="1085850" y="352425"/>
                    </a:cubicBezTo>
                    <a:cubicBezTo>
                      <a:pt x="1085850" y="352425"/>
                      <a:pt x="1076325" y="352425"/>
                      <a:pt x="1076325" y="371475"/>
                    </a:cubicBezTo>
                    <a:cubicBezTo>
                      <a:pt x="1076325" y="371475"/>
                      <a:pt x="1076325" y="390525"/>
                      <a:pt x="1066800" y="409575"/>
                    </a:cubicBezTo>
                    <a:cubicBezTo>
                      <a:pt x="1066800" y="409575"/>
                      <a:pt x="1057275" y="428625"/>
                      <a:pt x="1047750" y="438150"/>
                    </a:cubicBezTo>
                    <a:lnTo>
                      <a:pt x="942975" y="333375"/>
                    </a:lnTo>
                    <a:cubicBezTo>
                      <a:pt x="942975" y="333375"/>
                      <a:pt x="990600" y="304800"/>
                      <a:pt x="1019175" y="266700"/>
                    </a:cubicBezTo>
                    <a:cubicBezTo>
                      <a:pt x="1019175" y="266700"/>
                      <a:pt x="1047750" y="228600"/>
                      <a:pt x="1047750" y="180975"/>
                    </a:cubicBezTo>
                    <a:cubicBezTo>
                      <a:pt x="1047750" y="180975"/>
                      <a:pt x="1047750" y="142875"/>
                      <a:pt x="1028700" y="123825"/>
                    </a:cubicBezTo>
                    <a:cubicBezTo>
                      <a:pt x="1028700" y="123825"/>
                      <a:pt x="990600" y="95250"/>
                      <a:pt x="933450" y="104775"/>
                    </a:cubicBezTo>
                    <a:cubicBezTo>
                      <a:pt x="933450" y="104775"/>
                      <a:pt x="876300" y="114300"/>
                      <a:pt x="838200" y="152400"/>
                    </a:cubicBezTo>
                    <a:cubicBezTo>
                      <a:pt x="838200" y="152400"/>
                      <a:pt x="809625" y="180975"/>
                      <a:pt x="809625" y="228600"/>
                    </a:cubicBezTo>
                    <a:cubicBezTo>
                      <a:pt x="809625" y="228600"/>
                      <a:pt x="809625" y="257175"/>
                      <a:pt x="828675" y="285750"/>
                    </a:cubicBezTo>
                    <a:cubicBezTo>
                      <a:pt x="828675" y="285750"/>
                      <a:pt x="838200" y="304800"/>
                      <a:pt x="876300" y="333375"/>
                    </a:cubicBezTo>
                    <a:lnTo>
                      <a:pt x="876300" y="333375"/>
                    </a:lnTo>
                    <a:cubicBezTo>
                      <a:pt x="876300" y="333375"/>
                      <a:pt x="809625" y="381000"/>
                      <a:pt x="781050" y="419100"/>
                    </a:cubicBezTo>
                    <a:cubicBezTo>
                      <a:pt x="781050" y="419100"/>
                      <a:pt x="752475" y="466725"/>
                      <a:pt x="752475" y="514350"/>
                    </a:cubicBezTo>
                    <a:cubicBezTo>
                      <a:pt x="752475" y="514350"/>
                      <a:pt x="752475" y="552450"/>
                      <a:pt x="781050" y="590550"/>
                    </a:cubicBezTo>
                    <a:cubicBezTo>
                      <a:pt x="781050" y="590550"/>
                      <a:pt x="819150" y="628650"/>
                      <a:pt x="904875" y="619125"/>
                    </a:cubicBezTo>
                    <a:cubicBezTo>
                      <a:pt x="904875" y="619125"/>
                      <a:pt x="952499" y="609600"/>
                      <a:pt x="1000125" y="581025"/>
                    </a:cubicBezTo>
                    <a:cubicBezTo>
                      <a:pt x="1000125" y="581025"/>
                      <a:pt x="1028700" y="561975"/>
                      <a:pt x="1057275" y="523875"/>
                    </a:cubicBezTo>
                    <a:lnTo>
                      <a:pt x="1114425" y="581025"/>
                    </a:lnTo>
                    <a:cubicBezTo>
                      <a:pt x="1114425" y="581025"/>
                      <a:pt x="1123950" y="590550"/>
                      <a:pt x="1133475" y="590550"/>
                    </a:cubicBezTo>
                    <a:cubicBezTo>
                      <a:pt x="1133475" y="590550"/>
                      <a:pt x="1143000" y="590550"/>
                      <a:pt x="1152525" y="581025"/>
                    </a:cubicBezTo>
                    <a:cubicBezTo>
                      <a:pt x="1152525" y="581025"/>
                      <a:pt x="1162050" y="571500"/>
                      <a:pt x="1162050" y="561975"/>
                    </a:cubicBezTo>
                    <a:cubicBezTo>
                      <a:pt x="1162050" y="561975"/>
                      <a:pt x="1162050" y="552450"/>
                      <a:pt x="1162050" y="542925"/>
                    </a:cubicBezTo>
                    <a:lnTo>
                      <a:pt x="1085850" y="476249"/>
                    </a:lnTo>
                    <a:moveTo>
                      <a:pt x="923924" y="304800"/>
                    </a:moveTo>
                    <a:cubicBezTo>
                      <a:pt x="923924" y="304800"/>
                      <a:pt x="895350" y="276225"/>
                      <a:pt x="885825" y="257175"/>
                    </a:cubicBezTo>
                    <a:cubicBezTo>
                      <a:pt x="885825" y="257175"/>
                      <a:pt x="866775" y="238124"/>
                      <a:pt x="866775" y="219075"/>
                    </a:cubicBezTo>
                    <a:cubicBezTo>
                      <a:pt x="866775" y="219075"/>
                      <a:pt x="866775" y="190500"/>
                      <a:pt x="885825" y="171450"/>
                    </a:cubicBezTo>
                    <a:cubicBezTo>
                      <a:pt x="885825" y="171450"/>
                      <a:pt x="895350" y="152400"/>
                      <a:pt x="933450" y="152400"/>
                    </a:cubicBezTo>
                    <a:cubicBezTo>
                      <a:pt x="933450" y="152400"/>
                      <a:pt x="962025" y="142875"/>
                      <a:pt x="971550" y="152400"/>
                    </a:cubicBezTo>
                    <a:cubicBezTo>
                      <a:pt x="971550" y="152400"/>
                      <a:pt x="990600" y="161925"/>
                      <a:pt x="990600" y="190500"/>
                    </a:cubicBezTo>
                    <a:cubicBezTo>
                      <a:pt x="990600" y="190500"/>
                      <a:pt x="990600" y="219075"/>
                      <a:pt x="971550" y="257175"/>
                    </a:cubicBezTo>
                    <a:cubicBezTo>
                      <a:pt x="971550" y="257175"/>
                      <a:pt x="952499" y="276225"/>
                      <a:pt x="923924" y="304800"/>
                    </a:cubicBezTo>
                    <a:lnTo>
                      <a:pt x="923924" y="304800"/>
                    </a:lnTo>
                    <a:moveTo>
                      <a:pt x="1028700" y="495300"/>
                    </a:moveTo>
                    <a:cubicBezTo>
                      <a:pt x="1028700" y="495300"/>
                      <a:pt x="1000125" y="523875"/>
                      <a:pt x="971550" y="542925"/>
                    </a:cubicBezTo>
                    <a:cubicBezTo>
                      <a:pt x="971550" y="542925"/>
                      <a:pt x="942975" y="571500"/>
                      <a:pt x="904875" y="571500"/>
                    </a:cubicBezTo>
                    <a:cubicBezTo>
                      <a:pt x="904875" y="571500"/>
                      <a:pt x="866775" y="581025"/>
                      <a:pt x="838200" y="561975"/>
                    </a:cubicBezTo>
                    <a:cubicBezTo>
                      <a:pt x="838200" y="561975"/>
                      <a:pt x="809625" y="533400"/>
                      <a:pt x="809625" y="495300"/>
                    </a:cubicBezTo>
                    <a:cubicBezTo>
                      <a:pt x="809625" y="495300"/>
                      <a:pt x="809625" y="466725"/>
                      <a:pt x="838200" y="428625"/>
                    </a:cubicBezTo>
                    <a:cubicBezTo>
                      <a:pt x="838200" y="428625"/>
                      <a:pt x="857250" y="400050"/>
                      <a:pt x="904875" y="361950"/>
                    </a:cubicBezTo>
                    <a:lnTo>
                      <a:pt x="1028700" y="495300"/>
                    </a:lnTo>
                    <a:moveTo>
                      <a:pt x="1543050" y="304800"/>
                    </a:moveTo>
                    <a:lnTo>
                      <a:pt x="1628775" y="66675"/>
                    </a:lnTo>
                    <a:lnTo>
                      <a:pt x="1619250" y="66675"/>
                    </a:lnTo>
                    <a:lnTo>
                      <a:pt x="1714500" y="285750"/>
                    </a:lnTo>
                    <a:lnTo>
                      <a:pt x="1543050" y="304800"/>
                    </a:lnTo>
                    <a:moveTo>
                      <a:pt x="1581150" y="38100"/>
                    </a:moveTo>
                    <a:lnTo>
                      <a:pt x="1419225" y="504824"/>
                    </a:lnTo>
                    <a:cubicBezTo>
                      <a:pt x="1419225" y="504824"/>
                      <a:pt x="1419225" y="523875"/>
                      <a:pt x="1419225" y="523875"/>
                    </a:cubicBezTo>
                    <a:cubicBezTo>
                      <a:pt x="1419225" y="523875"/>
                      <a:pt x="1419225" y="542925"/>
                      <a:pt x="1438275" y="542925"/>
                    </a:cubicBezTo>
                    <a:cubicBezTo>
                      <a:pt x="1438275" y="542925"/>
                      <a:pt x="1447800" y="542925"/>
                      <a:pt x="1457325" y="533400"/>
                    </a:cubicBezTo>
                    <a:cubicBezTo>
                      <a:pt x="1457325" y="533400"/>
                      <a:pt x="1466850" y="523875"/>
                      <a:pt x="1476375" y="514350"/>
                    </a:cubicBezTo>
                    <a:lnTo>
                      <a:pt x="1524000" y="361950"/>
                    </a:lnTo>
                    <a:lnTo>
                      <a:pt x="1724025" y="333375"/>
                    </a:lnTo>
                    <a:lnTo>
                      <a:pt x="1781175" y="466725"/>
                    </a:lnTo>
                    <a:cubicBezTo>
                      <a:pt x="1781175" y="466725"/>
                      <a:pt x="1790700" y="476249"/>
                      <a:pt x="1800225" y="485775"/>
                    </a:cubicBezTo>
                    <a:cubicBezTo>
                      <a:pt x="1800225" y="485775"/>
                      <a:pt x="1809750" y="485775"/>
                      <a:pt x="1819275" y="485775"/>
                    </a:cubicBezTo>
                    <a:cubicBezTo>
                      <a:pt x="1819275" y="485775"/>
                      <a:pt x="1828800" y="476249"/>
                      <a:pt x="1838325" y="466725"/>
                    </a:cubicBezTo>
                    <a:cubicBezTo>
                      <a:pt x="1838325" y="466725"/>
                      <a:pt x="1838325" y="457200"/>
                      <a:pt x="1838325" y="438150"/>
                    </a:cubicBezTo>
                    <a:lnTo>
                      <a:pt x="1666875" y="28575"/>
                    </a:lnTo>
                    <a:cubicBezTo>
                      <a:pt x="1666875" y="28575"/>
                      <a:pt x="1666875" y="9525"/>
                      <a:pt x="1647825" y="9525"/>
                    </a:cubicBezTo>
                    <a:cubicBezTo>
                      <a:pt x="1647825" y="9525"/>
                      <a:pt x="1638300" y="0"/>
                      <a:pt x="1628775" y="0"/>
                    </a:cubicBezTo>
                    <a:cubicBezTo>
                      <a:pt x="1628775" y="0"/>
                      <a:pt x="1609725" y="0"/>
                      <a:pt x="1600200" y="19050"/>
                    </a:cubicBezTo>
                    <a:cubicBezTo>
                      <a:pt x="1600200" y="19050"/>
                      <a:pt x="1590675" y="28575"/>
                      <a:pt x="1581150" y="38100"/>
                    </a:cubicBezTo>
                    <a:lnTo>
                      <a:pt x="1581150" y="38100"/>
                    </a:lnTo>
                  </a:path>
                </a:pathLst>
              </a:custGeom>
              <a:solidFill>
                <a:srgbClr val="0000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</p:spPr>
          </p:sp>
        </mc:Fallback>
      </mc:AlternateContent>
      <p:pic>
        <p:nvPicPr>
          <p:cNvPr id="3" name="그림 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18606" y="1842335"/>
            <a:ext cx="5233201" cy="14564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1_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집</ep:Company>
  <ep:Words>1457</ep:Words>
  <ep:PresentationFormat>화면 슬라이드 쇼(4:3)</ep:PresentationFormat>
  <ep:Paragraphs>233</ep:Paragraphs>
  <ep:Slides>17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ep:HeadingPairs>
  <ep:TitlesOfParts>
    <vt:vector size="19" baseType="lpstr">
      <vt:lpstr>한컴오피스</vt:lpstr>
      <vt:lpstr>1_한컴오피스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유엘</dc:creator>
  <dc:description/>
  <cp:keywords/>
  <cp:lastModifiedBy>정삼모</cp:lastModifiedBy>
  <dcterms:modified xsi:type="dcterms:W3CDTF">2014-02-24T06:15:24.187</dcterms:modified>
  <cp:revision>3</cp:revision>
  <dc:subject/>
  <dc:title>슬라이드 1</dc:title>
</cp:coreProperties>
</file>