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27" r:id="rId2"/>
    <p:sldId id="480" r:id="rId3"/>
    <p:sldId id="481" r:id="rId4"/>
    <p:sldId id="487" r:id="rId5"/>
    <p:sldId id="489" r:id="rId6"/>
    <p:sldId id="491" r:id="rId7"/>
    <p:sldId id="482" r:id="rId8"/>
    <p:sldId id="488" r:id="rId9"/>
    <p:sldId id="492" r:id="rId10"/>
  </p:sldIdLst>
  <p:sldSz cx="9144000" cy="6858000" type="screen4x3"/>
  <p:notesSz cx="6805613" cy="9939338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Arial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480"/>
    <a:srgbClr val="54536D"/>
    <a:srgbClr val="009900"/>
    <a:srgbClr val="00CC00"/>
    <a:srgbClr val="CCCC00"/>
    <a:srgbClr val="2E6DFA"/>
    <a:srgbClr val="2C6CFC"/>
    <a:srgbClr val="E12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2" autoAdjust="0"/>
    <p:restoredTop sz="94438" autoAdjust="0"/>
  </p:normalViewPr>
  <p:slideViewPr>
    <p:cSldViewPr>
      <p:cViewPr>
        <p:scale>
          <a:sx n="100" d="100"/>
          <a:sy n="100" d="100"/>
        </p:scale>
        <p:origin x="-930" y="648"/>
      </p:cViewPr>
      <p:guideLst>
        <p:guide orient="horz" pos="2886"/>
        <p:guide orient="horz" pos="119"/>
        <p:guide orient="horz" pos="1253"/>
        <p:guide orient="horz" pos="3339"/>
        <p:guide orient="horz" pos="3294"/>
        <p:guide orient="horz" pos="3475"/>
        <p:guide orient="horz" pos="4156"/>
        <p:guide orient="horz" pos="2296"/>
        <p:guide pos="2880"/>
        <p:guide pos="22"/>
        <p:guide pos="612"/>
        <p:guide pos="521"/>
        <p:guide pos="431"/>
        <p:guide pos="1429"/>
        <p:guide pos="5148"/>
        <p:guide pos="54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76"/>
    </p:cViewPr>
  </p:sorterViewPr>
  <p:notesViewPr>
    <p:cSldViewPr>
      <p:cViewPr varScale="1">
        <p:scale>
          <a:sx n="77" d="100"/>
          <a:sy n="77" d="100"/>
        </p:scale>
        <p:origin x="-2190" y="-9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t" anchorCtr="0" compatLnSpc="1">
            <a:prstTxWarp prst="textNoShape">
              <a:avLst/>
            </a:prstTxWarp>
          </a:bodyPr>
          <a:lstStyle>
            <a:lvl1pPr algn="l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t" anchorCtr="0" compatLnSpc="1">
            <a:prstTxWarp prst="textNoShape">
              <a:avLst/>
            </a:prstTxWarp>
          </a:bodyPr>
          <a:lstStyle>
            <a:lvl1pPr algn="r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b" anchorCtr="0" compatLnSpc="1">
            <a:prstTxWarp prst="textNoShape">
              <a:avLst/>
            </a:prstTxWarp>
          </a:bodyPr>
          <a:lstStyle>
            <a:lvl1pPr algn="l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9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b" anchorCtr="0" compatLnSpc="1">
            <a:prstTxWarp prst="textNoShape">
              <a:avLst/>
            </a:prstTxWarp>
          </a:bodyPr>
          <a:lstStyle>
            <a:lvl1pPr algn="r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fld id="{22E61198-02DD-4A95-907A-F08243516B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0288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t" anchorCtr="0" compatLnSpc="1">
            <a:prstTxWarp prst="textNoShape">
              <a:avLst/>
            </a:prstTxWarp>
          </a:bodyPr>
          <a:lstStyle>
            <a:lvl1pPr algn="l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t" anchorCtr="0" compatLnSpc="1">
            <a:prstTxWarp prst="textNoShape">
              <a:avLst/>
            </a:prstTxWarp>
          </a:bodyPr>
          <a:lstStyle>
            <a:lvl1pPr algn="r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887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21225"/>
            <a:ext cx="5446713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b" anchorCtr="0" compatLnSpc="1">
            <a:prstTxWarp prst="textNoShape">
              <a:avLst/>
            </a:prstTxWarp>
          </a:bodyPr>
          <a:lstStyle>
            <a:lvl1pPr algn="l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6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3" tIns="45917" rIns="91833" bIns="45917" numCol="1" anchor="b" anchorCtr="0" compatLnSpc="1">
            <a:prstTxWarp prst="textNoShape">
              <a:avLst/>
            </a:prstTxWarp>
          </a:bodyPr>
          <a:lstStyle>
            <a:lvl1pPr algn="r" defTabSz="917575" latinLnBrk="0">
              <a:defRPr kumimoji="0" sz="1200">
                <a:ea typeface="굴림" pitchFamily="50" charset="-127"/>
              </a:defRPr>
            </a:lvl1pPr>
          </a:lstStyle>
          <a:p>
            <a:pPr>
              <a:defRPr/>
            </a:pPr>
            <a:fld id="{27B48379-F3FB-4E09-ADF0-9EC9F7B0F85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29326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BB1E26-60D7-408F-9B0F-08376AE21A19}" type="slidenum">
              <a:rPr lang="ko-KR" altLang="en-US" smtClean="0">
                <a:ea typeface="굴림" charset="-127"/>
              </a:rPr>
              <a:pPr/>
              <a:t>1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8875" cy="3725863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434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DC7DBF-5E87-485B-BFE0-5C02F25B178D}" type="slidenum">
              <a:rPr lang="ko-KR" altLang="en-US" smtClean="0">
                <a:ea typeface="굴림" charset="-127"/>
              </a:rPr>
              <a:pPr/>
              <a:t>2</a:t>
            </a:fld>
            <a:endParaRPr lang="en-US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232ED5-CF52-41A6-A8B3-7E8F33229BF9}" type="slidenum">
              <a:rPr lang="ko-KR" altLang="en-US" smtClean="0">
                <a:ea typeface="굴림" charset="-127"/>
              </a:rPr>
              <a:pPr/>
              <a:t>3</a:t>
            </a:fld>
            <a:endParaRPr lang="en-US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63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95A4D3-D715-46A3-9EAA-22266BCA8652}" type="slidenum">
              <a:rPr lang="ko-KR" altLang="en-US" smtClean="0">
                <a:ea typeface="굴림" charset="-127"/>
              </a:rPr>
              <a:pPr/>
              <a:t>4</a:t>
            </a:fld>
            <a:endParaRPr lang="en-US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C1FB8-62CD-45F0-948B-40FEADFECABE}" type="slidenum">
              <a:rPr lang="ko-KR" altLang="en-US" smtClean="0">
                <a:ea typeface="굴림" charset="-127"/>
              </a:rPr>
              <a:pPr/>
              <a:t>5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8875" cy="372586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8457A-9F0C-4DB5-A2E6-141B1DA6915F}" type="slidenum">
              <a:rPr lang="ko-KR" altLang="en-US" smtClean="0">
                <a:ea typeface="굴림" charset="-127"/>
              </a:rPr>
              <a:pPr/>
              <a:t>6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8875" cy="3725863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3B2C6D-50DD-4113-8E23-AC8038B0C7CE}" type="slidenum">
              <a:rPr lang="ko-KR" altLang="en-US" smtClean="0">
                <a:ea typeface="굴림" charset="-127"/>
              </a:rPr>
              <a:pPr/>
              <a:t>7</a:t>
            </a:fld>
            <a:endParaRPr lang="en-US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04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703F9C-3280-4E4E-A785-DDE584343DDD}" type="slidenum">
              <a:rPr lang="ko-KR" altLang="en-US" smtClean="0">
                <a:ea typeface="굴림" charset="-127"/>
              </a:rPr>
              <a:pPr/>
              <a:t>8</a:t>
            </a:fld>
            <a:endParaRPr lang="en-US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150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87C87A-C77E-4411-B46A-32A259AE05DA}" type="slidenum">
              <a:rPr lang="ko-KR" altLang="en-US" smtClean="0">
                <a:ea typeface="굴림" charset="-127"/>
              </a:rPr>
              <a:pPr/>
              <a:t>9</a:t>
            </a:fld>
            <a:endParaRPr lang="en-US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5" descr="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8" descr="logo_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9863" y="6488113"/>
            <a:ext cx="1331912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1" descr="n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" name="Text Box 174"/>
          <p:cNvSpPr txBox="1">
            <a:spLocks noChangeArrowheads="1"/>
          </p:cNvSpPr>
          <p:nvPr userDrawn="1"/>
        </p:nvSpPr>
        <p:spPr bwMode="auto">
          <a:xfrm>
            <a:off x="4576763" y="6453188"/>
            <a:ext cx="590550" cy="29368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95750" tIns="47876" rIns="95750" bIns="47876" anchor="ctr">
            <a:spAutoFit/>
          </a:bodyPr>
          <a:lstStyle/>
          <a:p>
            <a:pPr algn="ctr" defTabSz="957263">
              <a:spcBef>
                <a:spcPct val="50000"/>
              </a:spcBef>
              <a:defRPr/>
            </a:pPr>
            <a:fld id="{64F7D8BA-DE54-40BE-9575-FBF90988806E}" type="slidenum">
              <a:rPr lang="ko-KR" altLang="en-US" sz="13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pPr algn="ctr" defTabSz="957263">
                <a:spcBef>
                  <a:spcPct val="50000"/>
                </a:spcBef>
                <a:defRPr/>
              </a:pPr>
              <a:t>‹#›</a:t>
            </a:fld>
            <a:r>
              <a:rPr lang="en-US" altLang="ko-KR" sz="13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/9</a:t>
            </a:r>
          </a:p>
        </p:txBody>
      </p:sp>
      <p:pic>
        <p:nvPicPr>
          <p:cNvPr id="1028" name="Picture 175" descr="logo_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40650" y="6386513"/>
            <a:ext cx="13589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0" name="Text Box 176"/>
          <p:cNvSpPr txBox="1">
            <a:spLocks noChangeArrowheads="1"/>
          </p:cNvSpPr>
          <p:nvPr userDrawn="1"/>
        </p:nvSpPr>
        <p:spPr bwMode="auto">
          <a:xfrm>
            <a:off x="0" y="6524625"/>
            <a:ext cx="2268538" cy="336550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endParaRPr kumimoji="0" lang="ko-KR" altLang="en-US">
              <a:ea typeface="굴림" pitchFamily="50" charset="-127"/>
            </a:endParaRPr>
          </a:p>
        </p:txBody>
      </p:sp>
      <p:sp>
        <p:nvSpPr>
          <p:cNvPr id="1201" name="Text Box 177"/>
          <p:cNvSpPr txBox="1">
            <a:spLocks noChangeArrowheads="1"/>
          </p:cNvSpPr>
          <p:nvPr userDrawn="1"/>
        </p:nvSpPr>
        <p:spPr bwMode="auto">
          <a:xfrm>
            <a:off x="-22225" y="6464300"/>
            <a:ext cx="3154363" cy="231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kumimoji="0" lang="ko-KR" altLang="en-US" sz="1300" b="1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정보시스템</a:t>
            </a:r>
            <a:r>
              <a:rPr kumimoji="0" lang="ko-KR" altLang="en-US" sz="130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을 통한</a:t>
            </a:r>
            <a:r>
              <a:rPr kumimoji="0" lang="ko-KR" altLang="en-US" sz="1300" b="1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교육신청 </a:t>
            </a:r>
            <a:r>
              <a:rPr kumimoji="0" lang="en-US" altLang="ko-KR" sz="1300" b="1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kumimoji="0" lang="ko-KR" altLang="en-US" sz="1300" b="1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수료통보</a:t>
            </a:r>
            <a:endParaRPr kumimoji="0" lang="en-US" altLang="ko-KR" sz="1300" b="1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8.jpeg"/><Relationship Id="rId4" Type="http://schemas.openxmlformats.org/officeDocument/2006/relationships/image" Target="../media/image7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987675" y="4757738"/>
            <a:ext cx="3435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latinLnBrk="0"/>
            <a:r>
              <a:rPr kumimoji="0"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중앙공무원교육원</a:t>
            </a:r>
            <a:endParaRPr kumimoji="0" lang="en-US" altLang="ko-KR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52611" name="Text Box 3"/>
          <p:cNvSpPr txBox="1">
            <a:spLocks noChangeArrowheads="1"/>
          </p:cNvSpPr>
          <p:nvPr/>
        </p:nvSpPr>
        <p:spPr bwMode="auto">
          <a:xfrm>
            <a:off x="1074738" y="1457325"/>
            <a:ext cx="7510462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3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중앙공무원교육원 교육과정</a:t>
            </a:r>
            <a:r>
              <a:rPr kumimoji="0" lang="ko-KR" alt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</a:t>
            </a:r>
            <a:endParaRPr kumimoji="0" lang="ko-KR" altLang="en-US" sz="36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  <a:p>
            <a:pPr algn="ctr">
              <a:defRPr/>
            </a:pPr>
            <a:r>
              <a:rPr kumimoji="0" lang="ko-KR" altLang="en-US" sz="4400" b="1" i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교육신청 ㆍ수료통보 방법</a:t>
            </a:r>
            <a:endParaRPr kumimoji="0" lang="en-US" altLang="ko-KR" sz="4400" b="1" i="1" dirty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3492500" y="3770313"/>
            <a:ext cx="2397125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35000"/>
              </a:spcBef>
            </a:pPr>
            <a:endParaRPr kumimoji="0"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1076325" y="2008188"/>
            <a:ext cx="7921625" cy="3600450"/>
          </a:xfrm>
          <a:prstGeom prst="rightArrow">
            <a:avLst>
              <a:gd name="adj1" fmla="val 82491"/>
              <a:gd name="adj2" fmla="val 15829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lin ang="0" scaled="1"/>
          </a:gra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sp>
        <p:nvSpPr>
          <p:cNvPr id="4099" name="Rectangle 57"/>
          <p:cNvSpPr>
            <a:spLocks noChangeArrowheads="1"/>
          </p:cNvSpPr>
          <p:nvPr/>
        </p:nvSpPr>
        <p:spPr bwMode="auto">
          <a:xfrm>
            <a:off x="47625" y="49213"/>
            <a:ext cx="8845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-1</a:t>
            </a:r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. e-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사람연계 사용기관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(48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개 기관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별첨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1 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참조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2000" b="1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3019" name="Text Box 59"/>
          <p:cNvSpPr txBox="1">
            <a:spLocks noChangeArrowheads="1"/>
          </p:cNvSpPr>
          <p:nvPr/>
        </p:nvSpPr>
        <p:spPr bwMode="auto">
          <a:xfrm>
            <a:off x="123825" y="1920875"/>
            <a:ext cx="2655888" cy="735013"/>
          </a:xfrm>
          <a:prstGeom prst="rect">
            <a:avLst/>
          </a:prstGeom>
          <a:solidFill>
            <a:schemeClr val="bg1"/>
          </a:solidFill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교육과정 등록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/>
            </a:r>
            <a:br>
              <a:rPr kumimoji="0" lang="ko-KR" altLang="en-US" sz="1200" b="1">
                <a:latin typeface="돋움" pitchFamily="50" charset="-127"/>
                <a:ea typeface="돋움" pitchFamily="50" charset="-127"/>
              </a:rPr>
            </a:br>
            <a:r>
              <a:rPr kumimoji="0" lang="en-US" altLang="ko-KR" sz="1200" b="1">
                <a:latin typeface="돋움" pitchFamily="50" charset="-127"/>
                <a:ea typeface="돋움" pitchFamily="50" charset="-127"/>
              </a:rPr>
              <a:t>- </a:t>
            </a:r>
            <a:r>
              <a:rPr kumimoji="0" lang="ko-KR" altLang="en-US" sz="1200" b="1">
                <a:solidFill>
                  <a:srgbClr val="CC0000"/>
                </a:solidFill>
                <a:ea typeface="굴림" pitchFamily="50" charset="-127"/>
              </a:rPr>
              <a:t>교육훈련관리</a:t>
            </a:r>
            <a:r>
              <a:rPr kumimoji="0" lang="ko-KR" altLang="en-US" sz="1200">
                <a:ea typeface="굴림" pitchFamily="50" charset="-127"/>
              </a:rPr>
              <a:t>에서</a:t>
            </a:r>
            <a:r>
              <a:rPr kumimoji="0" lang="ko-KR" altLang="en-US">
                <a:ea typeface="굴림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등록된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과정을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검색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하여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신청종료일 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등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입력</a:t>
            </a:r>
          </a:p>
        </p:txBody>
      </p:sp>
      <p:sp>
        <p:nvSpPr>
          <p:cNvPr id="4101" name="Text Box 60"/>
          <p:cNvSpPr txBox="1">
            <a:spLocks noChangeArrowheads="1"/>
          </p:cNvSpPr>
          <p:nvPr/>
        </p:nvSpPr>
        <p:spPr bwMode="auto">
          <a:xfrm>
            <a:off x="139700" y="1935163"/>
            <a:ext cx="257175" cy="244475"/>
          </a:xfrm>
          <a:prstGeom prst="rect">
            <a:avLst/>
          </a:prstGeom>
          <a:solidFill>
            <a:srgbClr val="FF99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53021" name="Text Box 61"/>
          <p:cNvSpPr txBox="1">
            <a:spLocks noChangeArrowheads="1"/>
          </p:cNvSpPr>
          <p:nvPr/>
        </p:nvSpPr>
        <p:spPr bwMode="auto">
          <a:xfrm>
            <a:off x="2878138" y="2825750"/>
            <a:ext cx="3170237" cy="91757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L="342900" indent="-342900" algn="r" latinLnBrk="0">
              <a:defRPr/>
            </a:pPr>
            <a:r>
              <a:rPr kumimoji="0" lang="en-US" altLang="ko-KR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e-</a:t>
            </a: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사람 교육신청</a:t>
            </a:r>
          </a:p>
          <a:p>
            <a:pPr marL="342900" indent="-342900" algn="r" latinLnBrk="0"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-</a:t>
            </a:r>
            <a:r>
              <a:rPr kumimoji="0" lang="ko-KR" altLang="en-US">
                <a:ea typeface="굴림" pitchFamily="50" charset="-127"/>
              </a:rPr>
              <a:t>  </a:t>
            </a:r>
            <a:r>
              <a:rPr kumimoji="0" lang="ko-KR" altLang="en-US" sz="1200">
                <a:ea typeface="돋움" pitchFamily="50" charset="-127"/>
              </a:rPr>
              <a:t>메뉴 </a:t>
            </a:r>
            <a:r>
              <a:rPr kumimoji="0" lang="en-US" altLang="ko-KR" sz="1200">
                <a:ea typeface="돋움" pitchFamily="50" charset="-127"/>
              </a:rPr>
              <a:t>: e-</a:t>
            </a:r>
            <a:r>
              <a:rPr kumimoji="0" lang="ko-KR" altLang="en-US" sz="1200">
                <a:ea typeface="돋움" pitchFamily="50" charset="-127"/>
              </a:rPr>
              <a:t>사람 </a:t>
            </a:r>
            <a:r>
              <a:rPr kumimoji="0" lang="en-US" altLang="ko-KR" sz="1200">
                <a:ea typeface="돋움" pitchFamily="50" charset="-127"/>
              </a:rPr>
              <a:t>&gt; </a:t>
            </a:r>
            <a:r>
              <a:rPr kumimoji="0" lang="ko-KR" altLang="en-US" sz="1200">
                <a:ea typeface="돋움" pitchFamily="50" charset="-127"/>
              </a:rPr>
              <a:t>교육훈련신청 </a:t>
            </a:r>
            <a:r>
              <a:rPr kumimoji="0" lang="en-US" altLang="ko-KR" sz="1200">
                <a:ea typeface="돋움" pitchFamily="50" charset="-127"/>
              </a:rPr>
              <a:t>&gt;</a:t>
            </a:r>
            <a:r>
              <a:rPr kumimoji="0" lang="ko-KR" altLang="en-US" sz="1200">
                <a:ea typeface="돋움" pitchFamily="50" charset="-127"/>
              </a:rPr>
              <a:t> 교육신청</a:t>
            </a:r>
          </a:p>
          <a:p>
            <a:pPr marL="342900" indent="-342900" algn="r" latinLnBrk="0">
              <a:defRPr/>
            </a:pPr>
            <a:r>
              <a:rPr kumimoji="0" lang="ko-KR" altLang="en-US" sz="1200">
                <a:ea typeface="돋움" pitchFamily="50" charset="-127"/>
              </a:rPr>
              <a:t> </a:t>
            </a:r>
            <a:r>
              <a:rPr kumimoji="0" lang="en-US" altLang="ko-KR" sz="1200" b="1">
                <a:ea typeface="돋움" pitchFamily="50" charset="-127"/>
              </a:rPr>
              <a:t>※ </a:t>
            </a:r>
            <a:r>
              <a:rPr kumimoji="0" lang="ko-KR" altLang="en-US" sz="1200" b="1">
                <a:ea typeface="돋움" pitchFamily="50" charset="-127"/>
              </a:rPr>
              <a:t>과정명 보이지 않을  경우  본부 교육담당자에게 문의</a:t>
            </a:r>
            <a:r>
              <a:rPr kumimoji="0" lang="ko-KR" altLang="en-US" sz="1200">
                <a:ea typeface="돋움" pitchFamily="50" charset="-127"/>
              </a:rPr>
              <a:t> </a:t>
            </a:r>
            <a:endParaRPr kumimoji="0" lang="en-US" altLang="ko-KR" sz="1200">
              <a:ea typeface="돋움" pitchFamily="50" charset="-127"/>
            </a:endParaRPr>
          </a:p>
        </p:txBody>
      </p:sp>
      <p:sp>
        <p:nvSpPr>
          <p:cNvPr id="4103" name="Text Box 62"/>
          <p:cNvSpPr txBox="1">
            <a:spLocks noChangeArrowheads="1"/>
          </p:cNvSpPr>
          <p:nvPr/>
        </p:nvSpPr>
        <p:spPr bwMode="auto">
          <a:xfrm>
            <a:off x="2873375" y="2825750"/>
            <a:ext cx="287338" cy="244475"/>
          </a:xfrm>
          <a:prstGeom prst="rect">
            <a:avLst/>
          </a:prstGeom>
          <a:solidFill>
            <a:srgbClr val="FF00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53023" name="Text Box 63"/>
          <p:cNvSpPr txBox="1">
            <a:spLocks noChangeArrowheads="1"/>
          </p:cNvSpPr>
          <p:nvPr/>
        </p:nvSpPr>
        <p:spPr bwMode="auto">
          <a:xfrm>
            <a:off x="6184900" y="2830513"/>
            <a:ext cx="2303463" cy="67310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교육대상자추천</a:t>
            </a:r>
          </a:p>
          <a:p>
            <a:pPr algn="r" latinLnBrk="0">
              <a:buFontTx/>
              <a:buChar char="-"/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해당 기관 직원이 </a:t>
            </a: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e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사람으로 신청한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추천대상자 확정</a:t>
            </a:r>
            <a:endParaRPr kumimoji="0" lang="en-US" altLang="ko-KR" sz="120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4105" name="Text Box 65"/>
          <p:cNvSpPr txBox="1">
            <a:spLocks noChangeArrowheads="1"/>
          </p:cNvSpPr>
          <p:nvPr/>
        </p:nvSpPr>
        <p:spPr bwMode="auto">
          <a:xfrm>
            <a:off x="6203950" y="2849563"/>
            <a:ext cx="254000" cy="244475"/>
          </a:xfrm>
          <a:prstGeom prst="rect">
            <a:avLst/>
          </a:prstGeom>
          <a:solidFill>
            <a:srgbClr val="00CCFF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53026" name="Text Box 66"/>
          <p:cNvSpPr txBox="1">
            <a:spLocks noChangeArrowheads="1"/>
          </p:cNvSpPr>
          <p:nvPr/>
        </p:nvSpPr>
        <p:spPr bwMode="auto">
          <a:xfrm>
            <a:off x="6199188" y="3595688"/>
            <a:ext cx="2498725" cy="67310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교육신청송신</a:t>
            </a:r>
          </a:p>
          <a:p>
            <a:pPr algn="r" latinLnBrk="0">
              <a:buFontTx/>
              <a:buChar char="-"/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확정된 추천교육생 송신</a:t>
            </a:r>
            <a:endParaRPr kumimoji="0" lang="en-US" altLang="ko-KR" sz="1200">
              <a:latin typeface="돋움" pitchFamily="50" charset="-127"/>
              <a:ea typeface="돋움" pitchFamily="50" charset="-127"/>
            </a:endParaRPr>
          </a:p>
          <a:p>
            <a:pPr algn="r" latinLnBrk="0">
              <a:defRPr/>
            </a:pP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 붙임다</a:t>
            </a: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송수신 매뉴얼 참조</a:t>
            </a:r>
          </a:p>
        </p:txBody>
      </p:sp>
      <p:sp>
        <p:nvSpPr>
          <p:cNvPr id="4107" name="Text Box 67"/>
          <p:cNvSpPr txBox="1">
            <a:spLocks noChangeArrowheads="1"/>
          </p:cNvSpPr>
          <p:nvPr/>
        </p:nvSpPr>
        <p:spPr bwMode="auto">
          <a:xfrm>
            <a:off x="6213475" y="3602038"/>
            <a:ext cx="254000" cy="244475"/>
          </a:xfrm>
          <a:prstGeom prst="rect">
            <a:avLst/>
          </a:prstGeom>
          <a:solidFill>
            <a:srgbClr val="99CC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4</a:t>
            </a:r>
          </a:p>
        </p:txBody>
      </p:sp>
      <p:graphicFrame>
        <p:nvGraphicFramePr>
          <p:cNvPr id="553132" name="Group 172"/>
          <p:cNvGraphicFramePr>
            <a:graphicFrameLocks noGrp="1"/>
          </p:cNvGraphicFramePr>
          <p:nvPr/>
        </p:nvGraphicFramePr>
        <p:xfrm>
          <a:off x="123825" y="1090613"/>
          <a:ext cx="8956675" cy="4821239"/>
        </p:xfrm>
        <a:graphic>
          <a:graphicData uri="http://schemas.openxmlformats.org/drawingml/2006/table">
            <a:tbl>
              <a:tblPr/>
              <a:tblGrid>
                <a:gridCol w="2700338"/>
                <a:gridCol w="3311525"/>
                <a:gridCol w="2944812"/>
              </a:tblGrid>
              <a:tr h="735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본부 교육담당자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(PPSS)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교육생</a:t>
                      </a: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(e-</a:t>
                      </a: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사람</a:t>
                      </a: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본부 교육담당자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(PPSS)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>
                        <a:alpha val="50000"/>
                      </a:srgbClr>
                    </a:solidFill>
                  </a:tcPr>
                </a:tc>
              </a:tr>
              <a:tr h="954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086" name="Text Box 126"/>
          <p:cNvSpPr txBox="1">
            <a:spLocks noChangeArrowheads="1"/>
          </p:cNvSpPr>
          <p:nvPr/>
        </p:nvSpPr>
        <p:spPr bwMode="auto">
          <a:xfrm>
            <a:off x="6208713" y="4459288"/>
            <a:ext cx="2546350" cy="67310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수료 처리 </a:t>
            </a:r>
            <a:r>
              <a:rPr kumimoji="0" lang="en-US" altLang="ko-KR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(</a:t>
            </a: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교육수료수신</a:t>
            </a:r>
            <a:r>
              <a:rPr kumimoji="0" lang="en-US" altLang="ko-KR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)</a:t>
            </a:r>
          </a:p>
          <a:p>
            <a:pPr algn="r" latinLnBrk="0"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-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자료수신 및 수신자료반영 처리 </a:t>
            </a:r>
            <a:br>
              <a:rPr kumimoji="0" lang="ko-KR" altLang="en-US" sz="1200">
                <a:latin typeface="돋움" pitchFamily="50" charset="-127"/>
                <a:ea typeface="돋움" pitchFamily="50" charset="-127"/>
              </a:rPr>
            </a:b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붙임다</a:t>
            </a:r>
            <a:r>
              <a:rPr kumimoji="0" lang="en-US" altLang="ko-KR" sz="1200">
                <a:ea typeface="굴림" pitchFamily="50" charset="-127"/>
              </a:rPr>
              <a:t> </a:t>
            </a:r>
            <a:r>
              <a:rPr kumimoji="0" lang="ko-KR" altLang="en-US" sz="1200" b="1">
                <a:ea typeface="굴림" pitchFamily="50" charset="-127"/>
              </a:rPr>
              <a:t>송수신 매뉴얼 참조</a:t>
            </a:r>
          </a:p>
        </p:txBody>
      </p:sp>
      <p:sp>
        <p:nvSpPr>
          <p:cNvPr id="4129" name="Text Box 127"/>
          <p:cNvSpPr txBox="1">
            <a:spLocks noChangeArrowheads="1"/>
          </p:cNvSpPr>
          <p:nvPr/>
        </p:nvSpPr>
        <p:spPr bwMode="auto">
          <a:xfrm>
            <a:off x="6213475" y="4464050"/>
            <a:ext cx="222250" cy="244475"/>
          </a:xfrm>
          <a:prstGeom prst="rect">
            <a:avLst/>
          </a:prstGeom>
          <a:solidFill>
            <a:srgbClr val="FF66FF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130" name="Text Box 133"/>
          <p:cNvSpPr txBox="1">
            <a:spLocks noChangeArrowheads="1"/>
          </p:cNvSpPr>
          <p:nvPr/>
        </p:nvSpPr>
        <p:spPr bwMode="auto">
          <a:xfrm>
            <a:off x="6223000" y="5189538"/>
            <a:ext cx="2663825" cy="673100"/>
          </a:xfrm>
          <a:prstGeom prst="rect">
            <a:avLst/>
          </a:prstGeom>
          <a:noFill/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ko-KR" altLang="en-US" sz="1400" b="1">
                <a:solidFill>
                  <a:schemeClr val="tx2"/>
                </a:solidFill>
                <a:ea typeface="돋움" pitchFamily="50" charset="-127"/>
              </a:rPr>
              <a:t>상시학습</a:t>
            </a:r>
            <a:r>
              <a:rPr kumimoji="0" lang="ko-KR" altLang="en-US" sz="1400">
                <a:solidFill>
                  <a:schemeClr val="tx2"/>
                </a:solidFill>
                <a:ea typeface="돋움" pitchFamily="50" charset="-127"/>
              </a:rPr>
              <a:t>으로</a:t>
            </a:r>
            <a:r>
              <a:rPr kumimoji="0" lang="ko-KR" altLang="en-US" sz="1400" b="1">
                <a:solidFill>
                  <a:schemeClr val="tx2"/>
                </a:solidFill>
                <a:ea typeface="돋움" pitchFamily="50" charset="-127"/>
              </a:rPr>
              <a:t> 기록이관</a:t>
            </a:r>
            <a:r>
              <a:rPr kumimoji="0" lang="ko-KR" altLang="en-US" sz="1200" b="1">
                <a:ea typeface="돋움" pitchFamily="50" charset="-127"/>
              </a:rPr>
              <a:t/>
            </a:r>
            <a:br>
              <a:rPr kumimoji="0" lang="ko-KR" altLang="en-US" sz="1200" b="1">
                <a:ea typeface="돋움" pitchFamily="50" charset="-127"/>
              </a:rPr>
            </a:br>
            <a:r>
              <a:rPr kumimoji="0" lang="en-US" altLang="ko-KR" sz="1200">
                <a:ea typeface="돋움" pitchFamily="50" charset="-127"/>
              </a:rPr>
              <a:t>- </a:t>
            </a:r>
            <a:r>
              <a:rPr kumimoji="0" lang="ko-KR" altLang="en-US" sz="1200">
                <a:ea typeface="돋움" pitchFamily="50" charset="-127"/>
              </a:rPr>
              <a:t>교육수료자관리에서 기록이관작업</a:t>
            </a:r>
          </a:p>
          <a:p>
            <a:pPr algn="r" latinLnBrk="0"/>
            <a:r>
              <a:rPr kumimoji="0" lang="en-US" altLang="ko-KR" sz="1200">
                <a:ea typeface="돋움" pitchFamily="50" charset="-127"/>
              </a:rPr>
              <a:t>- </a:t>
            </a:r>
            <a:r>
              <a:rPr kumimoji="0" lang="ko-KR" altLang="en-US" sz="1200">
                <a:ea typeface="돋움" pitchFamily="50" charset="-127"/>
              </a:rPr>
              <a:t>개인별 상시학습에서 확인 가능</a:t>
            </a:r>
          </a:p>
        </p:txBody>
      </p:sp>
      <p:sp>
        <p:nvSpPr>
          <p:cNvPr id="4131" name="Text Box 134"/>
          <p:cNvSpPr txBox="1">
            <a:spLocks noChangeArrowheads="1"/>
          </p:cNvSpPr>
          <p:nvPr/>
        </p:nvSpPr>
        <p:spPr bwMode="auto">
          <a:xfrm>
            <a:off x="6223000" y="5189538"/>
            <a:ext cx="254000" cy="244475"/>
          </a:xfrm>
          <a:prstGeom prst="rect">
            <a:avLst/>
          </a:prstGeom>
          <a:solidFill>
            <a:srgbClr val="2E6DFA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32" name="Text Box 174"/>
          <p:cNvSpPr txBox="1">
            <a:spLocks noChangeArrowheads="1"/>
          </p:cNvSpPr>
          <p:nvPr/>
        </p:nvSpPr>
        <p:spPr bwMode="auto">
          <a:xfrm>
            <a:off x="179388" y="692150"/>
            <a:ext cx="5148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FontTx/>
              <a:buChar char="•"/>
            </a:pPr>
            <a:r>
              <a:rPr kumimoji="0" lang="en-US" altLang="ko-KR" sz="1400" b="1">
                <a:solidFill>
                  <a:schemeClr val="tx2"/>
                </a:solidFill>
              </a:rPr>
              <a:t>  e-</a:t>
            </a:r>
            <a:r>
              <a:rPr kumimoji="0" lang="ko-KR" altLang="en-US" sz="1400" b="1">
                <a:solidFill>
                  <a:schemeClr val="tx2"/>
                </a:solidFill>
              </a:rPr>
              <a:t>사람연계 기관 집합교육 교육신청 </a:t>
            </a:r>
            <a:r>
              <a:rPr kumimoji="0" lang="en-US" altLang="ko-KR" sz="1400" b="1">
                <a:solidFill>
                  <a:schemeClr val="tx2"/>
                </a:solidFill>
              </a:rPr>
              <a:t>/ </a:t>
            </a:r>
            <a:r>
              <a:rPr kumimoji="0" lang="ko-KR" altLang="en-US" sz="1400" b="1">
                <a:solidFill>
                  <a:schemeClr val="tx2"/>
                </a:solidFill>
              </a:rPr>
              <a:t>수료처리 </a:t>
            </a:r>
            <a:r>
              <a:rPr kumimoji="0" lang="en-US" altLang="ko-KR" sz="1400" b="1">
                <a:solidFill>
                  <a:schemeClr val="tx2"/>
                </a:solidFill>
              </a:rPr>
              <a:t>Case Ⅰ</a:t>
            </a:r>
          </a:p>
          <a:p>
            <a:pPr>
              <a:buFontTx/>
              <a:buChar char="•"/>
            </a:pPr>
            <a:endParaRPr lang="ko-KR" altLang="en-US" sz="1000" b="1">
              <a:latin typeface="굴림" charset="-127"/>
              <a:sym typeface="Wingdings" pitchFamily="2" charset="2"/>
            </a:endParaRPr>
          </a:p>
        </p:txBody>
      </p:sp>
      <p:sp>
        <p:nvSpPr>
          <p:cNvPr id="4133" name="Rectangle 175"/>
          <p:cNvSpPr>
            <a:spLocks noChangeArrowheads="1"/>
          </p:cNvSpPr>
          <p:nvPr/>
        </p:nvSpPr>
        <p:spPr bwMode="auto">
          <a:xfrm>
            <a:off x="179388" y="5988050"/>
            <a:ext cx="8678862" cy="338138"/>
          </a:xfrm>
          <a:prstGeom prst="rect">
            <a:avLst/>
          </a:prstGeom>
          <a:solidFill>
            <a:srgbClr val="FFFF99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lang="ko-KR" altLang="en-US" sz="140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en-US" altLang="ko-KR" sz="1400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※ </a:t>
            </a:r>
            <a:r>
              <a:rPr lang="en-US" altLang="ko-KR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e</a:t>
            </a:r>
            <a:r>
              <a:rPr lang="ko-KR" altLang="en-US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사람시스템</a:t>
            </a:r>
            <a:r>
              <a:rPr lang="ko-KR" altLang="en-US" sz="1400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 문의 </a:t>
            </a:r>
            <a:r>
              <a:rPr lang="en-US" altLang="ko-KR" sz="1400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lang="ko-KR" altLang="en-US" sz="1200" b="1">
                <a:solidFill>
                  <a:srgbClr val="E12719"/>
                </a:solidFill>
              </a:rPr>
              <a:t>행정안전부  균형인사정보과</a:t>
            </a:r>
            <a:r>
              <a:rPr lang="en-US" altLang="ko-KR" sz="1400" b="1">
                <a:solidFill>
                  <a:srgbClr val="E12719"/>
                </a:solidFill>
              </a:rPr>
              <a:t>)</a:t>
            </a:r>
            <a:r>
              <a:rPr lang="ko-KR" altLang="en-US" sz="1400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en-US" altLang="ko-KR" sz="1400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: </a:t>
            </a:r>
            <a:r>
              <a:rPr lang="en-US" altLang="ko-KR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02.751.1233~34</a:t>
            </a:r>
            <a:r>
              <a:rPr lang="en-US" altLang="ko-KR" sz="1400" b="1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en-US" altLang="ko-KR" sz="1400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lang="en-US" altLang="ko-KR" sz="1400" b="1">
                <a:solidFill>
                  <a:srgbClr val="E12719"/>
                </a:solidFill>
              </a:rPr>
              <a:t>e</a:t>
            </a:r>
            <a:r>
              <a:rPr lang="ko-KR" altLang="en-US" sz="1400" b="1">
                <a:solidFill>
                  <a:srgbClr val="E12719"/>
                </a:solidFill>
              </a:rPr>
              <a:t>사람 콜센터</a:t>
            </a:r>
            <a:r>
              <a:rPr lang="en-US" altLang="ko-KR" sz="1400" b="1">
                <a:solidFill>
                  <a:srgbClr val="E12719"/>
                </a:solidFill>
              </a:rPr>
              <a:t>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1200150" y="1731963"/>
            <a:ext cx="7807325" cy="3600450"/>
          </a:xfrm>
          <a:prstGeom prst="rightArrow">
            <a:avLst>
              <a:gd name="adj1" fmla="val 82491"/>
              <a:gd name="adj2" fmla="val 15601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lin ang="0" scaled="1"/>
          </a:gra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sp>
        <p:nvSpPr>
          <p:cNvPr id="553988" name="Text Box 4"/>
          <p:cNvSpPr txBox="1">
            <a:spLocks noChangeArrowheads="1"/>
          </p:cNvSpPr>
          <p:nvPr/>
        </p:nvSpPr>
        <p:spPr bwMode="auto">
          <a:xfrm>
            <a:off x="342900" y="1549400"/>
            <a:ext cx="2655888" cy="735013"/>
          </a:xfrm>
          <a:prstGeom prst="rect">
            <a:avLst/>
          </a:prstGeom>
          <a:solidFill>
            <a:schemeClr val="bg1"/>
          </a:solidFill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교육과정 등록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/>
            </a:r>
            <a:br>
              <a:rPr kumimoji="0" lang="ko-KR" altLang="en-US" sz="1200" b="1">
                <a:latin typeface="돋움" pitchFamily="50" charset="-127"/>
                <a:ea typeface="돋움" pitchFamily="50" charset="-127"/>
              </a:rPr>
            </a:br>
            <a:r>
              <a:rPr kumimoji="0" lang="en-US" altLang="ko-KR" sz="1200" b="1">
                <a:latin typeface="돋움" pitchFamily="50" charset="-127"/>
                <a:ea typeface="돋움" pitchFamily="50" charset="-127"/>
              </a:rPr>
              <a:t>- </a:t>
            </a:r>
            <a:r>
              <a:rPr kumimoji="0" lang="ko-KR" altLang="en-US" sz="1200" b="1">
                <a:solidFill>
                  <a:srgbClr val="CC0000"/>
                </a:solidFill>
                <a:ea typeface="굴림" pitchFamily="50" charset="-127"/>
              </a:rPr>
              <a:t>교육훈련관리</a:t>
            </a:r>
            <a:r>
              <a:rPr kumimoji="0" lang="ko-KR" altLang="en-US" sz="1200">
                <a:ea typeface="굴림" pitchFamily="50" charset="-127"/>
              </a:rPr>
              <a:t>에서</a:t>
            </a:r>
            <a:r>
              <a:rPr kumimoji="0" lang="ko-KR" altLang="en-US">
                <a:ea typeface="굴림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등록된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과정을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검색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하여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신청종료일 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등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입력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358775" y="1563688"/>
            <a:ext cx="257175" cy="244475"/>
          </a:xfrm>
          <a:prstGeom prst="rect">
            <a:avLst/>
          </a:prstGeom>
          <a:solidFill>
            <a:srgbClr val="FF99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53992" name="Text Box 8"/>
          <p:cNvSpPr txBox="1">
            <a:spLocks noChangeArrowheads="1"/>
          </p:cNvSpPr>
          <p:nvPr/>
        </p:nvSpPr>
        <p:spPr bwMode="auto">
          <a:xfrm>
            <a:off x="5965825" y="2401888"/>
            <a:ext cx="2303463" cy="67310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교육대상자추천</a:t>
            </a:r>
          </a:p>
          <a:p>
            <a:pPr algn="r" latinLnBrk="0">
              <a:buFontTx/>
              <a:buChar char="-"/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해당 기관 직원이 </a:t>
            </a: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e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사람으로 신청한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추천대상자 확정</a:t>
            </a:r>
            <a:endParaRPr kumimoji="0" lang="en-US" altLang="ko-KR" sz="120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5984875" y="2420938"/>
            <a:ext cx="254000" cy="244475"/>
          </a:xfrm>
          <a:prstGeom prst="rect">
            <a:avLst/>
          </a:prstGeom>
          <a:solidFill>
            <a:srgbClr val="00CCFF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53994" name="Text Box 10"/>
          <p:cNvSpPr txBox="1">
            <a:spLocks noChangeArrowheads="1"/>
          </p:cNvSpPr>
          <p:nvPr/>
        </p:nvSpPr>
        <p:spPr bwMode="auto">
          <a:xfrm>
            <a:off x="5980113" y="3167063"/>
            <a:ext cx="2498725" cy="67310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교육신청송신</a:t>
            </a:r>
          </a:p>
          <a:p>
            <a:pPr algn="r" latinLnBrk="0">
              <a:buFontTx/>
              <a:buChar char="-"/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확정된 추천교육생 송신</a:t>
            </a:r>
            <a:endParaRPr kumimoji="0" lang="en-US" altLang="ko-KR" sz="1200">
              <a:latin typeface="돋움" pitchFamily="50" charset="-127"/>
              <a:ea typeface="돋움" pitchFamily="50" charset="-127"/>
            </a:endParaRPr>
          </a:p>
          <a:p>
            <a:pPr algn="r" latinLnBrk="0">
              <a:defRPr/>
            </a:pP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 붙임다</a:t>
            </a: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 b="1">
                <a:latin typeface="돋움" pitchFamily="50" charset="-127"/>
                <a:ea typeface="돋움" pitchFamily="50" charset="-127"/>
              </a:rPr>
              <a:t>송수신 매뉴얼 참조</a:t>
            </a:r>
          </a:p>
        </p:txBody>
      </p:sp>
      <p:sp>
        <p:nvSpPr>
          <p:cNvPr id="5128" name="Text Box 11"/>
          <p:cNvSpPr txBox="1">
            <a:spLocks noChangeArrowheads="1"/>
          </p:cNvSpPr>
          <p:nvPr/>
        </p:nvSpPr>
        <p:spPr bwMode="auto">
          <a:xfrm>
            <a:off x="5994400" y="3173413"/>
            <a:ext cx="254000" cy="244475"/>
          </a:xfrm>
          <a:prstGeom prst="rect">
            <a:avLst/>
          </a:prstGeom>
          <a:solidFill>
            <a:srgbClr val="99CC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4</a:t>
            </a:r>
          </a:p>
        </p:txBody>
      </p:sp>
      <p:graphicFrame>
        <p:nvGraphicFramePr>
          <p:cNvPr id="554064" name="Group 80"/>
          <p:cNvGraphicFramePr>
            <a:graphicFrameLocks noGrp="1"/>
          </p:cNvGraphicFramePr>
          <p:nvPr/>
        </p:nvGraphicFramePr>
        <p:xfrm>
          <a:off x="222250" y="1049338"/>
          <a:ext cx="8737600" cy="5122864"/>
        </p:xfrm>
        <a:graphic>
          <a:graphicData uri="http://schemas.openxmlformats.org/drawingml/2006/table">
            <a:tbl>
              <a:tblPr/>
              <a:tblGrid>
                <a:gridCol w="2935288"/>
                <a:gridCol w="2697162"/>
                <a:gridCol w="3105150"/>
              </a:tblGrid>
              <a:tr h="4413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본부 교육담당자</a:t>
                      </a: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(PPSS)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65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4022" name="Text Box 38"/>
          <p:cNvSpPr txBox="1">
            <a:spLocks noChangeArrowheads="1"/>
          </p:cNvSpPr>
          <p:nvPr/>
        </p:nvSpPr>
        <p:spPr bwMode="auto">
          <a:xfrm>
            <a:off x="5989638" y="4697413"/>
            <a:ext cx="2546350" cy="67310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수료 처리 </a:t>
            </a:r>
            <a:r>
              <a:rPr kumimoji="0" lang="en-US" altLang="ko-KR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(</a:t>
            </a: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교육수료수신</a:t>
            </a:r>
            <a:r>
              <a:rPr kumimoji="0" lang="en-US" altLang="ko-KR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)</a:t>
            </a:r>
          </a:p>
          <a:p>
            <a:pPr algn="r" latinLnBrk="0"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-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자료수신 및 수신자료반영 처리 </a:t>
            </a:r>
            <a:br>
              <a:rPr kumimoji="0" lang="ko-KR" altLang="en-US" sz="1200">
                <a:latin typeface="돋움" pitchFamily="50" charset="-127"/>
                <a:ea typeface="돋움" pitchFamily="50" charset="-127"/>
              </a:rPr>
            </a:b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붙임다</a:t>
            </a:r>
            <a:r>
              <a:rPr kumimoji="0" lang="en-US" altLang="ko-KR" sz="1200">
                <a:ea typeface="굴림" pitchFamily="50" charset="-127"/>
              </a:rPr>
              <a:t> </a:t>
            </a:r>
            <a:r>
              <a:rPr kumimoji="0" lang="ko-KR" altLang="en-US" sz="1200" b="1">
                <a:ea typeface="굴림" pitchFamily="50" charset="-127"/>
              </a:rPr>
              <a:t>송수신 매뉴얼 참조</a:t>
            </a:r>
          </a:p>
        </p:txBody>
      </p:sp>
      <p:sp>
        <p:nvSpPr>
          <p:cNvPr id="5148" name="Text Box 39"/>
          <p:cNvSpPr txBox="1">
            <a:spLocks noChangeArrowheads="1"/>
          </p:cNvSpPr>
          <p:nvPr/>
        </p:nvSpPr>
        <p:spPr bwMode="auto">
          <a:xfrm>
            <a:off x="5975350" y="4702175"/>
            <a:ext cx="222250" cy="244475"/>
          </a:xfrm>
          <a:prstGeom prst="rect">
            <a:avLst/>
          </a:prstGeom>
          <a:solidFill>
            <a:srgbClr val="FF66FF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5149" name="Text Box 40"/>
          <p:cNvSpPr txBox="1">
            <a:spLocks noChangeArrowheads="1"/>
          </p:cNvSpPr>
          <p:nvPr/>
        </p:nvSpPr>
        <p:spPr bwMode="auto">
          <a:xfrm>
            <a:off x="6003925" y="5427663"/>
            <a:ext cx="2663825" cy="673100"/>
          </a:xfrm>
          <a:prstGeom prst="rect">
            <a:avLst/>
          </a:prstGeom>
          <a:noFill/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ko-KR" altLang="en-US" sz="1400" b="1">
                <a:solidFill>
                  <a:schemeClr val="tx2"/>
                </a:solidFill>
                <a:ea typeface="돋움" pitchFamily="50" charset="-127"/>
              </a:rPr>
              <a:t>상시학습</a:t>
            </a:r>
            <a:r>
              <a:rPr kumimoji="0" lang="ko-KR" altLang="en-US" sz="1400">
                <a:solidFill>
                  <a:schemeClr val="tx2"/>
                </a:solidFill>
                <a:ea typeface="돋움" pitchFamily="50" charset="-127"/>
              </a:rPr>
              <a:t>으로</a:t>
            </a:r>
            <a:r>
              <a:rPr kumimoji="0" lang="ko-KR" altLang="en-US" sz="1400" b="1">
                <a:solidFill>
                  <a:schemeClr val="tx2"/>
                </a:solidFill>
                <a:ea typeface="돋움" pitchFamily="50" charset="-127"/>
              </a:rPr>
              <a:t> 기록이관</a:t>
            </a:r>
            <a:r>
              <a:rPr kumimoji="0" lang="ko-KR" altLang="en-US" sz="1200" b="1">
                <a:ea typeface="돋움" pitchFamily="50" charset="-127"/>
              </a:rPr>
              <a:t/>
            </a:r>
            <a:br>
              <a:rPr kumimoji="0" lang="ko-KR" altLang="en-US" sz="1200" b="1">
                <a:ea typeface="돋움" pitchFamily="50" charset="-127"/>
              </a:rPr>
            </a:br>
            <a:r>
              <a:rPr kumimoji="0" lang="en-US" altLang="ko-KR" sz="1200">
                <a:ea typeface="돋움" pitchFamily="50" charset="-127"/>
              </a:rPr>
              <a:t>- </a:t>
            </a:r>
            <a:r>
              <a:rPr kumimoji="0" lang="ko-KR" altLang="en-US" sz="1200">
                <a:ea typeface="돋움" pitchFamily="50" charset="-127"/>
              </a:rPr>
              <a:t>교육수료자관리에서 기록이관작업</a:t>
            </a:r>
          </a:p>
          <a:p>
            <a:pPr algn="r" latinLnBrk="0"/>
            <a:r>
              <a:rPr kumimoji="0" lang="en-US" altLang="ko-KR" sz="1200">
                <a:ea typeface="돋움" pitchFamily="50" charset="-127"/>
              </a:rPr>
              <a:t>- </a:t>
            </a:r>
            <a:r>
              <a:rPr kumimoji="0" lang="ko-KR" altLang="en-US" sz="1200">
                <a:ea typeface="돋움" pitchFamily="50" charset="-127"/>
              </a:rPr>
              <a:t>개인별 상시학습에서 확인 가능</a:t>
            </a:r>
          </a:p>
        </p:txBody>
      </p:sp>
      <p:sp>
        <p:nvSpPr>
          <p:cNvPr id="5150" name="Text Box 41"/>
          <p:cNvSpPr txBox="1">
            <a:spLocks noChangeArrowheads="1"/>
          </p:cNvSpPr>
          <p:nvPr/>
        </p:nvSpPr>
        <p:spPr bwMode="auto">
          <a:xfrm>
            <a:off x="6003925" y="5427663"/>
            <a:ext cx="254000" cy="244475"/>
          </a:xfrm>
          <a:prstGeom prst="rect">
            <a:avLst/>
          </a:prstGeom>
          <a:solidFill>
            <a:srgbClr val="2E6DFA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5151" name="Text Box 42"/>
          <p:cNvSpPr txBox="1">
            <a:spLocks noChangeArrowheads="1"/>
          </p:cNvSpPr>
          <p:nvPr/>
        </p:nvSpPr>
        <p:spPr bwMode="auto">
          <a:xfrm>
            <a:off x="179388" y="644525"/>
            <a:ext cx="75612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FontTx/>
              <a:buChar char="•"/>
            </a:pPr>
            <a:r>
              <a:rPr kumimoji="0" lang="ko-KR" altLang="en-US" sz="1400" b="1">
                <a:solidFill>
                  <a:srgbClr val="E12719"/>
                </a:solidFill>
                <a:ea typeface="돋움" pitchFamily="50" charset="-127"/>
              </a:rPr>
              <a:t> 부처 본부 교육담당자가 </a:t>
            </a:r>
            <a:r>
              <a:rPr kumimoji="0" lang="ko-KR" altLang="en-US" sz="1400">
                <a:solidFill>
                  <a:srgbClr val="E12719"/>
                </a:solidFill>
                <a:latin typeface="HY헤드라인M" pitchFamily="18" charset="-127"/>
                <a:ea typeface="HY헤드라인M" pitchFamily="18" charset="-127"/>
              </a:rPr>
              <a:t>일괄 교육신청</a:t>
            </a:r>
            <a:r>
              <a:rPr kumimoji="0" lang="ko-KR" altLang="en-US" sz="1400" b="1">
                <a:solidFill>
                  <a:srgbClr val="E12719"/>
                </a:solidFill>
                <a:ea typeface="돋움" pitchFamily="50" charset="-127"/>
              </a:rPr>
              <a:t> 방법 </a:t>
            </a:r>
            <a:r>
              <a:rPr kumimoji="0" lang="en-US" altLang="ko-KR" sz="1400" b="1">
                <a:solidFill>
                  <a:srgbClr val="E12719"/>
                </a:solidFill>
                <a:ea typeface="돋움" pitchFamily="50" charset="-127"/>
              </a:rPr>
              <a:t>- </a:t>
            </a:r>
            <a:r>
              <a:rPr kumimoji="0" lang="en-US" altLang="ko-KR" sz="1400" b="1">
                <a:solidFill>
                  <a:schemeClr val="tx2"/>
                </a:solidFill>
              </a:rPr>
              <a:t>e</a:t>
            </a:r>
            <a:r>
              <a:rPr kumimoji="0" lang="ko-KR" altLang="en-US" sz="1400" b="1">
                <a:solidFill>
                  <a:schemeClr val="tx2"/>
                </a:solidFill>
              </a:rPr>
              <a:t>사람연계 기관 교육신청 </a:t>
            </a:r>
            <a:r>
              <a:rPr kumimoji="0" lang="en-US" altLang="ko-KR" b="1">
                <a:solidFill>
                  <a:srgbClr val="E12719"/>
                </a:solidFill>
              </a:rPr>
              <a:t>Case Ⅱ</a:t>
            </a:r>
            <a:endParaRPr kumimoji="0" lang="en-US" altLang="ko-KR" sz="1400" b="1">
              <a:solidFill>
                <a:schemeClr val="tx2"/>
              </a:solidFill>
              <a:ea typeface="돋움" pitchFamily="50" charset="-127"/>
            </a:endParaRPr>
          </a:p>
          <a:p>
            <a:pPr>
              <a:buFontTx/>
              <a:buChar char="•"/>
            </a:pPr>
            <a:endParaRPr lang="ko-KR" altLang="en-US" sz="1400" b="1">
              <a:solidFill>
                <a:schemeClr val="tx2"/>
              </a:solidFill>
              <a:latin typeface="굴림" charset="-127"/>
              <a:sym typeface="Wingdings" pitchFamily="2" charset="2"/>
            </a:endParaRPr>
          </a:p>
        </p:txBody>
      </p:sp>
      <p:sp>
        <p:nvSpPr>
          <p:cNvPr id="5152" name="Rectangle 44"/>
          <p:cNvSpPr>
            <a:spLocks noChangeArrowheads="1"/>
          </p:cNvSpPr>
          <p:nvPr/>
        </p:nvSpPr>
        <p:spPr bwMode="auto">
          <a:xfrm>
            <a:off x="47625" y="49213"/>
            <a:ext cx="8845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-2</a:t>
            </a:r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. e-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사람연계 사용기관 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(48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개 기관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별첨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1 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참조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2000" b="1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4034" name="Text Box 50"/>
          <p:cNvSpPr txBox="1">
            <a:spLocks noChangeArrowheads="1"/>
          </p:cNvSpPr>
          <p:nvPr/>
        </p:nvSpPr>
        <p:spPr bwMode="auto">
          <a:xfrm>
            <a:off x="3316288" y="2435225"/>
            <a:ext cx="2303462" cy="490538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교육신청자조회</a:t>
            </a:r>
          </a:p>
          <a:p>
            <a:pPr algn="r" latinLnBrk="0">
              <a:buFontTx/>
              <a:buChar char="-"/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추가버튼</a:t>
            </a: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…</a:t>
            </a:r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교육대상자 입력</a:t>
            </a:r>
            <a:endParaRPr kumimoji="0" lang="en-US" altLang="ko-KR" sz="120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5154" name="Text Box 51"/>
          <p:cNvSpPr txBox="1">
            <a:spLocks noChangeArrowheads="1"/>
          </p:cNvSpPr>
          <p:nvPr/>
        </p:nvSpPr>
        <p:spPr bwMode="auto">
          <a:xfrm>
            <a:off x="3316288" y="2435225"/>
            <a:ext cx="254000" cy="244475"/>
          </a:xfrm>
          <a:prstGeom prst="rect">
            <a:avLst/>
          </a:prstGeom>
          <a:solidFill>
            <a:srgbClr val="FF00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155" name="Picture 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3" y="4295775"/>
            <a:ext cx="5492750" cy="1849438"/>
          </a:xfrm>
          <a:prstGeom prst="rect">
            <a:avLst/>
          </a:prstGeom>
          <a:noFill/>
          <a:ln w="22225">
            <a:solidFill>
              <a:srgbClr val="FF00FF"/>
            </a:solidFill>
            <a:miter lim="800000"/>
            <a:headEnd/>
            <a:tailEnd/>
          </a:ln>
        </p:spPr>
      </p:pic>
      <p:sp>
        <p:nvSpPr>
          <p:cNvPr id="5156" name="AutoShape 87"/>
          <p:cNvSpPr>
            <a:spLocks noChangeArrowheads="1"/>
          </p:cNvSpPr>
          <p:nvPr/>
        </p:nvSpPr>
        <p:spPr bwMode="auto">
          <a:xfrm>
            <a:off x="468313" y="3465513"/>
            <a:ext cx="4391025" cy="649287"/>
          </a:xfrm>
          <a:prstGeom prst="wedgeEllipseCallout">
            <a:avLst>
              <a:gd name="adj1" fmla="val 12329"/>
              <a:gd name="adj2" fmla="val 74940"/>
            </a:avLst>
          </a:prstGeom>
          <a:noFill/>
          <a:ln w="28575" algn="ctr">
            <a:solidFill>
              <a:srgbClr val="0000FF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pPr algn="ctr" latinLnBrk="0"/>
            <a:r>
              <a:rPr kumimoji="0" lang="ko-KR" altLang="en-US" sz="1400" b="1"/>
              <a:t>본부 교육담당자 </a:t>
            </a:r>
            <a:r>
              <a:rPr kumimoji="0" lang="en-US" altLang="ko-KR" sz="1400" b="1"/>
              <a:t>PPSS </a:t>
            </a:r>
            <a:r>
              <a:rPr kumimoji="0" lang="ko-KR" altLang="en-US" sz="1400" b="1"/>
              <a:t>일괄 교육신청 메뉴</a:t>
            </a:r>
            <a:r>
              <a:rPr kumimoji="0" lang="en-US" altLang="ko-KR" sz="1400" b="1"/>
              <a:t>(4개)</a:t>
            </a:r>
            <a:endParaRPr kumimoji="0" lang="ko-KR" altLang="en-US" sz="1400" b="1"/>
          </a:p>
        </p:txBody>
      </p:sp>
      <p:sp>
        <p:nvSpPr>
          <p:cNvPr id="5157" name="AutoShape 89"/>
          <p:cNvSpPr>
            <a:spLocks noChangeArrowheads="1"/>
          </p:cNvSpPr>
          <p:nvPr/>
        </p:nvSpPr>
        <p:spPr bwMode="auto">
          <a:xfrm>
            <a:off x="6084888" y="981075"/>
            <a:ext cx="2736850" cy="503238"/>
          </a:xfrm>
          <a:prstGeom prst="wedgeEllipseCallout">
            <a:avLst>
              <a:gd name="adj1" fmla="val -34745"/>
              <a:gd name="adj2" fmla="val -61042"/>
            </a:avLst>
          </a:prstGeom>
          <a:noFill/>
          <a:ln w="28575" algn="ctr">
            <a:solidFill>
              <a:srgbClr val="0000FF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pPr algn="ctr" latinLnBrk="0"/>
            <a:r>
              <a:rPr kumimoji="0" lang="en-US" altLang="ko-KR" sz="1400" b="1"/>
              <a:t>5</a:t>
            </a:r>
            <a:r>
              <a:rPr kumimoji="0" lang="ko-KR" altLang="en-US" sz="1400" b="1"/>
              <a:t>급승진자과정 등 사용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971550" y="2708275"/>
            <a:ext cx="7921625" cy="1800225"/>
          </a:xfrm>
          <a:prstGeom prst="rightArrow">
            <a:avLst>
              <a:gd name="adj1" fmla="val 82491"/>
              <a:gd name="adj2" fmla="val 31658"/>
            </a:avLst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lin ang="0" scaled="1"/>
          </a:gra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sp>
        <p:nvSpPr>
          <p:cNvPr id="6147" name="Text Box 42"/>
          <p:cNvSpPr txBox="1">
            <a:spLocks noChangeArrowheads="1"/>
          </p:cNvSpPr>
          <p:nvPr/>
        </p:nvSpPr>
        <p:spPr bwMode="auto">
          <a:xfrm>
            <a:off x="179388" y="692150"/>
            <a:ext cx="7777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FontTx/>
              <a:buChar char="•"/>
            </a:pPr>
            <a:r>
              <a:rPr kumimoji="0" lang="ko-KR" altLang="en-US" sz="1400" b="1" dirty="0">
                <a:solidFill>
                  <a:schemeClr val="tx2"/>
                </a:solidFill>
              </a:rPr>
              <a:t> 학사정보서비스 교육신청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2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가지 방법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/ 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수료통보조회 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-  </a:t>
            </a:r>
            <a:r>
              <a:rPr kumimoji="0" lang="en-US" altLang="ko-KR" sz="1200" b="1" dirty="0">
                <a:solidFill>
                  <a:schemeClr val="tx2"/>
                </a:solidFill>
              </a:rPr>
              <a:t>e</a:t>
            </a:r>
            <a:r>
              <a:rPr kumimoji="0" lang="ko-KR" altLang="en-US" sz="1200" b="1" dirty="0">
                <a:solidFill>
                  <a:schemeClr val="tx2"/>
                </a:solidFill>
              </a:rPr>
              <a:t>사람연계 </a:t>
            </a:r>
            <a:r>
              <a:rPr kumimoji="0" lang="ko-KR" altLang="en-US" sz="1200" b="1" dirty="0" smtClean="0">
                <a:solidFill>
                  <a:schemeClr val="tx2"/>
                </a:solidFill>
              </a:rPr>
              <a:t>기관 이외 </a:t>
            </a:r>
            <a:r>
              <a:rPr kumimoji="0" lang="ko-KR" altLang="en-US" sz="1200" b="1" dirty="0">
                <a:solidFill>
                  <a:schemeClr val="tx2"/>
                </a:solidFill>
              </a:rPr>
              <a:t>모든 기관 해당</a:t>
            </a:r>
            <a:endParaRPr kumimoji="0" lang="en-US" altLang="ko-KR" sz="1200" b="1" dirty="0">
              <a:solidFill>
                <a:schemeClr val="tx2"/>
              </a:solidFill>
            </a:endParaRPr>
          </a:p>
        </p:txBody>
      </p:sp>
      <p:sp>
        <p:nvSpPr>
          <p:cNvPr id="6148" name="Rectangle 43"/>
          <p:cNvSpPr>
            <a:spLocks noChangeArrowheads="1"/>
          </p:cNvSpPr>
          <p:nvPr/>
        </p:nvSpPr>
        <p:spPr bwMode="auto">
          <a:xfrm>
            <a:off x="257175" y="5445125"/>
            <a:ext cx="8675688" cy="646331"/>
          </a:xfrm>
          <a:prstGeom prst="rect">
            <a:avLst/>
          </a:prstGeom>
          <a:solidFill>
            <a:srgbClr val="FFFF99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altLang="ko-KR" b="1" dirty="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 ※ </a:t>
            </a:r>
            <a:r>
              <a:rPr kumimoji="0" lang="ko-KR" altLang="en-US" b="1" dirty="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기관담당자 </a:t>
            </a:r>
            <a:r>
              <a:rPr kumimoji="0" lang="en-US" altLang="ko-KR" b="1" dirty="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: </a:t>
            </a:r>
            <a:r>
              <a:rPr kumimoji="0" lang="ko-KR" altLang="en-US" b="1" u="sng" dirty="0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부처 단위 본부 교육담당자에게 부여</a:t>
            </a:r>
            <a:r>
              <a:rPr kumimoji="0" lang="en-US" altLang="ko-KR" b="1" u="sng" dirty="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,</a:t>
            </a:r>
            <a:r>
              <a:rPr lang="en-US" altLang="ko-KR" b="1" dirty="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b="1" dirty="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권한 문의 </a:t>
            </a:r>
            <a:r>
              <a:rPr lang="en-US" altLang="ko-KR" sz="1400" b="1" dirty="0" smtClean="0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02-500-8666, 8815</a:t>
            </a:r>
            <a:endParaRPr kumimoji="0" lang="en-US" altLang="ko-KR" b="1" dirty="0">
              <a:solidFill>
                <a:schemeClr val="tx2"/>
              </a:solidFill>
              <a:latin typeface="HY엽서M" pitchFamily="18" charset="-127"/>
              <a:ea typeface="HY엽서M" pitchFamily="18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굴림" charset="-127"/>
              </a:rPr>
              <a:t>       ☞ 기관담당자 권한이 없을 경우 </a:t>
            </a:r>
            <a:r>
              <a:rPr lang="en-US" altLang="ko-KR" sz="1200" b="1" dirty="0">
                <a:solidFill>
                  <a:schemeClr val="tx2"/>
                </a:solidFill>
                <a:latin typeface="굴림" charset="-127"/>
              </a:rPr>
              <a:t>: </a:t>
            </a:r>
            <a:r>
              <a:rPr lang="ko-KR" altLang="en-US" sz="1400" b="1" dirty="0">
                <a:solidFill>
                  <a:srgbClr val="E12719"/>
                </a:solidFill>
                <a:latin typeface="HY엽서M" pitchFamily="18" charset="-127"/>
                <a:ea typeface="HY엽서M" pitchFamily="18" charset="-127"/>
              </a:rPr>
              <a:t>회원등록 후</a:t>
            </a:r>
            <a:r>
              <a:rPr lang="ko-KR" altLang="en-US" sz="1200" b="1" dirty="0">
                <a:solidFill>
                  <a:schemeClr val="tx2"/>
                </a:solidFill>
                <a:latin typeface="굴림" charset="-127"/>
              </a:rPr>
              <a:t>  </a:t>
            </a:r>
            <a:r>
              <a:rPr lang="ko-KR" altLang="en-US" sz="1200" b="1" dirty="0" smtClean="0">
                <a:solidFill>
                  <a:schemeClr val="tx2"/>
                </a:solidFill>
                <a:latin typeface="굴림" charset="-127"/>
              </a:rPr>
              <a:t>중앙공무원교육원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굴림" charset="-127"/>
              </a:rPr>
              <a:t>유지보수팀</a:t>
            </a:r>
            <a:r>
              <a:rPr lang="ko-KR" altLang="en-US" sz="1200" b="1" dirty="0" err="1">
                <a:solidFill>
                  <a:schemeClr val="tx2"/>
                </a:solidFill>
                <a:latin typeface="굴림" charset="-127"/>
              </a:rPr>
              <a:t>으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굴림" charset="-127"/>
              </a:rPr>
              <a:t>로</a:t>
            </a:r>
            <a:r>
              <a:rPr lang="ko-KR" altLang="en-US" sz="1200" b="1" dirty="0" smtClean="0">
                <a:solidFill>
                  <a:schemeClr val="tx2"/>
                </a:solidFill>
                <a:latin typeface="굴림" charset="-127"/>
              </a:rPr>
              <a:t>  </a:t>
            </a:r>
            <a:r>
              <a:rPr lang="ko-KR" altLang="en-US" sz="1200" b="1" dirty="0">
                <a:solidFill>
                  <a:schemeClr val="tx2"/>
                </a:solidFill>
                <a:latin typeface="굴림" charset="-127"/>
              </a:rPr>
              <a:t>권한 부여 요청하시기 </a:t>
            </a:r>
            <a:r>
              <a:rPr lang="ko-KR" altLang="en-US" sz="1200" b="1" dirty="0" smtClean="0">
                <a:solidFill>
                  <a:schemeClr val="tx2"/>
                </a:solidFill>
                <a:latin typeface="굴림" charset="-127"/>
              </a:rPr>
              <a:t> 바랍니다</a:t>
            </a:r>
            <a:r>
              <a:rPr lang="en-US" altLang="ko-KR" sz="1200" b="1" dirty="0">
                <a:solidFill>
                  <a:schemeClr val="tx2"/>
                </a:solidFill>
                <a:latin typeface="굴림" charset="-127"/>
              </a:rPr>
              <a:t>. </a:t>
            </a:r>
          </a:p>
        </p:txBody>
      </p:sp>
      <p:sp>
        <p:nvSpPr>
          <p:cNvPr id="6149" name="Rectangle 44"/>
          <p:cNvSpPr>
            <a:spLocks noChangeArrowheads="1"/>
          </p:cNvSpPr>
          <p:nvPr/>
        </p:nvSpPr>
        <p:spPr bwMode="auto">
          <a:xfrm>
            <a:off x="47625" y="49213"/>
            <a:ext cx="8845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-1</a:t>
            </a:r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학사정보서비스 교육신청</a:t>
            </a:r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수료통보 흐름</a:t>
            </a:r>
            <a:endParaRPr kumimoji="0" lang="en-US" altLang="ko-KR" sz="2000" b="1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67409" name="Text Box 113"/>
          <p:cNvSpPr txBox="1">
            <a:spLocks noChangeArrowheads="1"/>
          </p:cNvSpPr>
          <p:nvPr/>
        </p:nvSpPr>
        <p:spPr bwMode="auto">
          <a:xfrm>
            <a:off x="5418138" y="3224213"/>
            <a:ext cx="3546475" cy="735012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L="342900" indent="-342900" algn="r" latinLnBrk="0">
              <a:defRPr/>
            </a:pPr>
            <a:r>
              <a:rPr kumimoji="0" lang="ko-KR" altLang="en-US" sz="1400" b="1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기관담당자 교육생등록 및 승인</a:t>
            </a:r>
          </a:p>
          <a:p>
            <a:pPr marL="342900" indent="-342900" algn="r" latinLnBrk="0">
              <a:defRPr/>
            </a:pPr>
            <a:r>
              <a:rPr kumimoji="0" lang="en-US" altLang="ko-KR" sz="1200">
                <a:latin typeface="돋움" pitchFamily="50" charset="-127"/>
                <a:ea typeface="돋움" pitchFamily="50" charset="-127"/>
              </a:rPr>
              <a:t>-</a:t>
            </a:r>
            <a:r>
              <a:rPr kumimoji="0" lang="ko-KR" altLang="en-US">
                <a:ea typeface="굴림" pitchFamily="50" charset="-127"/>
              </a:rPr>
              <a:t>  </a:t>
            </a:r>
            <a:r>
              <a:rPr kumimoji="0" lang="ko-KR" altLang="en-US" sz="1200">
                <a:ea typeface="돋움" pitchFamily="50" charset="-127"/>
              </a:rPr>
              <a:t>기관담당자가 교육생등록 화면에서 추천순위까지 입력하여 등록 및 승인합니다</a:t>
            </a:r>
            <a:r>
              <a:rPr kumimoji="0" lang="en-US" altLang="ko-KR" sz="1200">
                <a:ea typeface="돋움" pitchFamily="50" charset="-127"/>
              </a:rPr>
              <a:t>.</a:t>
            </a:r>
          </a:p>
        </p:txBody>
      </p:sp>
      <p:graphicFrame>
        <p:nvGraphicFramePr>
          <p:cNvPr id="567459" name="Group 163"/>
          <p:cNvGraphicFramePr>
            <a:graphicFrameLocks noGrp="1"/>
          </p:cNvGraphicFramePr>
          <p:nvPr/>
        </p:nvGraphicFramePr>
        <p:xfrm>
          <a:off x="352425" y="1241425"/>
          <a:ext cx="8636000" cy="4116402"/>
        </p:xfrm>
        <a:graphic>
          <a:graphicData uri="http://schemas.openxmlformats.org/drawingml/2006/table">
            <a:tbl>
              <a:tblPr/>
              <a:tblGrid>
                <a:gridCol w="1865313"/>
                <a:gridCol w="3046412"/>
                <a:gridCol w="3724275"/>
              </a:tblGrid>
              <a:tr h="67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교육신청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/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수료통보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교육생</a:t>
                      </a:r>
                      <a:endParaRPr kumimoji="0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기관담당자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부처단위 본부 교육담당자</a:t>
                      </a:r>
                      <a:r>
                        <a:rPr kumimoji="0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" pitchFamily="50" charset="-127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>
                        <a:alpha val="50000"/>
                      </a:srgbClr>
                    </a:solidFill>
                  </a:tcPr>
                </a:tc>
              </a:tr>
              <a:tr h="1154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3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1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436" name="Text Box 140"/>
          <p:cNvSpPr txBox="1">
            <a:spLocks noChangeArrowheads="1"/>
          </p:cNvSpPr>
          <p:nvPr/>
        </p:nvSpPr>
        <p:spPr bwMode="auto">
          <a:xfrm>
            <a:off x="5435600" y="4392613"/>
            <a:ext cx="3529013" cy="93345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ko-KR" altLang="en-US" sz="1400" b="1" dirty="0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수료통보조회</a:t>
            </a:r>
            <a:endParaRPr kumimoji="0" lang="en-US" altLang="ko-KR" sz="1400" b="1" dirty="0">
              <a:solidFill>
                <a:schemeClr val="tx2"/>
              </a:solidFill>
              <a:latin typeface="돋움" pitchFamily="50" charset="-127"/>
              <a:ea typeface="돋움" pitchFamily="50" charset="-127"/>
            </a:endParaRPr>
          </a:p>
          <a:p>
            <a:pPr algn="r"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200" dirty="0">
                <a:latin typeface="돋움" pitchFamily="50" charset="-127"/>
                <a:ea typeface="돋움" pitchFamily="50" charset="-127"/>
              </a:rPr>
              <a:t>기관담당자 메뉴</a:t>
            </a:r>
            <a:r>
              <a:rPr kumimoji="0" lang="en-US" altLang="ko-KR" sz="1200" dirty="0">
                <a:latin typeface="돋움" pitchFamily="50" charset="-127"/>
                <a:ea typeface="돋움" pitchFamily="50" charset="-127"/>
              </a:rPr>
              <a:t>(</a:t>
            </a:r>
            <a:r>
              <a:rPr kumimoji="0" lang="ko-KR" altLang="en-US" sz="1200" dirty="0">
                <a:latin typeface="돋움" pitchFamily="50" charset="-127"/>
                <a:ea typeface="돋움" pitchFamily="50" charset="-127"/>
              </a:rPr>
              <a:t>해당기관 전체 수료명단 조회</a:t>
            </a:r>
            <a:r>
              <a:rPr kumimoji="0" lang="en-US" altLang="ko-KR" sz="1200" dirty="0">
                <a:latin typeface="돋움" pitchFamily="50" charset="-127"/>
                <a:ea typeface="돋움" pitchFamily="50" charset="-127"/>
              </a:rPr>
              <a:t>)</a:t>
            </a:r>
          </a:p>
          <a:p>
            <a:pPr algn="r"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200" dirty="0">
                <a:latin typeface="돋움" pitchFamily="50" charset="-127"/>
                <a:ea typeface="돋움" pitchFamily="50" charset="-127"/>
              </a:rPr>
              <a:t> </a:t>
            </a:r>
            <a:r>
              <a:rPr kumimoji="0" lang="ko-KR" altLang="en-US" sz="1200" dirty="0">
                <a:latin typeface="돋움" pitchFamily="50" charset="-127"/>
                <a:ea typeface="돋움" pitchFamily="50" charset="-127"/>
              </a:rPr>
              <a:t>교육생은 학적부 조회 메뉴 이용</a:t>
            </a:r>
            <a:endParaRPr kumimoji="0" lang="ko-KR" altLang="en-US" sz="1200" b="1" dirty="0">
              <a:ea typeface="굴림" pitchFamily="50" charset="-127"/>
            </a:endParaRPr>
          </a:p>
        </p:txBody>
      </p:sp>
      <p:sp>
        <p:nvSpPr>
          <p:cNvPr id="567437" name="Text Box 141"/>
          <p:cNvSpPr txBox="1">
            <a:spLocks noChangeArrowheads="1"/>
          </p:cNvSpPr>
          <p:nvPr/>
        </p:nvSpPr>
        <p:spPr bwMode="auto">
          <a:xfrm>
            <a:off x="2368550" y="1974850"/>
            <a:ext cx="2655888" cy="933450"/>
          </a:xfrm>
          <a:prstGeom prst="rect">
            <a:avLst/>
          </a:prstGeom>
          <a:solidFill>
            <a:schemeClr val="bg1"/>
          </a:solidFill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ko-KR" altLang="en-US" sz="1400" b="1" dirty="0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교육생등록</a:t>
            </a:r>
            <a:r>
              <a:rPr kumimoji="0" lang="ko-KR" altLang="en-US" sz="1200" b="1" dirty="0">
                <a:latin typeface="돋움" pitchFamily="50" charset="-127"/>
                <a:ea typeface="돋움" pitchFamily="50" charset="-127"/>
              </a:rPr>
              <a:t/>
            </a:r>
            <a:br>
              <a:rPr kumimoji="0" lang="ko-KR" altLang="en-US" sz="1200" b="1" dirty="0">
                <a:latin typeface="돋움" pitchFamily="50" charset="-127"/>
                <a:ea typeface="돋움" pitchFamily="50" charset="-127"/>
              </a:rPr>
            </a:br>
            <a:r>
              <a:rPr kumimoji="0" lang="en-US" altLang="ko-KR" sz="1200" b="1" dirty="0">
                <a:latin typeface="돋움" pitchFamily="50" charset="-127"/>
                <a:ea typeface="돋움" pitchFamily="50" charset="-127"/>
              </a:rPr>
              <a:t>-</a:t>
            </a:r>
            <a:r>
              <a:rPr kumimoji="0" lang="ko-KR" altLang="en-US" sz="1200" dirty="0">
                <a:ea typeface="굴림" pitchFamily="50" charset="-127"/>
              </a:rPr>
              <a:t>교육생이 로그인하여</a:t>
            </a:r>
            <a:r>
              <a:rPr kumimoji="0" lang="ko-KR" altLang="en-US" sz="1200" b="1" dirty="0">
                <a:ea typeface="굴림" pitchFamily="50" charset="-127"/>
              </a:rPr>
              <a:t> 본인</a:t>
            </a:r>
            <a:r>
              <a:rPr kumimoji="0" lang="ko-KR" altLang="en-US" sz="1200" dirty="0">
                <a:ea typeface="굴림" pitchFamily="50" charset="-127"/>
              </a:rPr>
              <a:t>을 교육생등록 합니다</a:t>
            </a:r>
            <a:r>
              <a:rPr kumimoji="0" lang="en-US" altLang="ko-KR" sz="1200" dirty="0">
                <a:ea typeface="굴림" pitchFamily="50" charset="-127"/>
              </a:rPr>
              <a:t>.</a:t>
            </a:r>
            <a:endParaRPr kumimoji="0" lang="en-US" altLang="ko-KR" sz="1200" b="1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173" name="Text Box 142"/>
          <p:cNvSpPr txBox="1">
            <a:spLocks noChangeArrowheads="1"/>
          </p:cNvSpPr>
          <p:nvPr/>
        </p:nvSpPr>
        <p:spPr bwMode="auto">
          <a:xfrm>
            <a:off x="2384425" y="2030413"/>
            <a:ext cx="257175" cy="244475"/>
          </a:xfrm>
          <a:prstGeom prst="rect">
            <a:avLst/>
          </a:prstGeom>
          <a:solidFill>
            <a:srgbClr val="FF99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7439" name="Text Box 143"/>
          <p:cNvSpPr txBox="1">
            <a:spLocks noChangeArrowheads="1"/>
          </p:cNvSpPr>
          <p:nvPr/>
        </p:nvSpPr>
        <p:spPr bwMode="auto">
          <a:xfrm>
            <a:off x="5414963" y="2030413"/>
            <a:ext cx="3232150" cy="93345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L="342900" indent="-342900" algn="r" latinLnBrk="0">
              <a:lnSpc>
                <a:spcPct val="150000"/>
              </a:lnSpc>
              <a:defRPr/>
            </a:pPr>
            <a:r>
              <a:rPr kumimoji="0" lang="ko-KR" altLang="en-US" sz="1400" b="1" dirty="0">
                <a:solidFill>
                  <a:schemeClr val="tx2"/>
                </a:solidFill>
                <a:latin typeface="돋움" pitchFamily="50" charset="-127"/>
                <a:ea typeface="돋움" pitchFamily="50" charset="-127"/>
              </a:rPr>
              <a:t>기관담당자 승인</a:t>
            </a:r>
            <a:endParaRPr kumimoji="0" lang="en-US" altLang="ko-KR" sz="1400" b="1" dirty="0">
              <a:solidFill>
                <a:schemeClr val="tx2"/>
              </a:solidFill>
              <a:latin typeface="돋움" pitchFamily="50" charset="-127"/>
              <a:ea typeface="돋움" pitchFamily="50" charset="-127"/>
            </a:endParaRPr>
          </a:p>
          <a:p>
            <a:pPr marL="342900" indent="-342900" algn="r" latinLnBrk="0">
              <a:lnSpc>
                <a:spcPct val="150000"/>
              </a:lnSpc>
              <a:defRPr/>
            </a:pPr>
            <a:r>
              <a:rPr kumimoji="0" lang="en-US" altLang="ko-KR" sz="1200" b="1" dirty="0">
                <a:solidFill>
                  <a:srgbClr val="AC0480"/>
                </a:solidFill>
                <a:latin typeface="돋움" pitchFamily="50" charset="-127"/>
                <a:ea typeface="돋움" pitchFamily="50" charset="-127"/>
              </a:rPr>
              <a:t>-  </a:t>
            </a:r>
            <a:r>
              <a:rPr kumimoji="0" lang="ko-KR" altLang="en-US" sz="1200" b="1" u="sng" dirty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기관담당자가 추천순위를 입력하여 </a:t>
            </a:r>
            <a:r>
              <a:rPr kumimoji="0" lang="ko-KR" altLang="en-US" sz="1200" b="1" dirty="0">
                <a:latin typeface="돋움" pitchFamily="50" charset="-127"/>
                <a:ea typeface="돋움" pitchFamily="50" charset="-127"/>
              </a:rPr>
              <a:t>승인합니다</a:t>
            </a:r>
            <a:r>
              <a:rPr kumimoji="0" lang="en-US" altLang="ko-KR" sz="1200" dirty="0">
                <a:latin typeface="돋움" pitchFamily="50" charset="-127"/>
                <a:ea typeface="돋움" pitchFamily="50" charset="-127"/>
              </a:rPr>
              <a:t>.</a:t>
            </a:r>
            <a:endParaRPr kumimoji="0" lang="en-US" altLang="ko-KR" sz="1200" dirty="0">
              <a:ea typeface="돋움" pitchFamily="50" charset="-127"/>
            </a:endParaRPr>
          </a:p>
        </p:txBody>
      </p:sp>
      <p:sp>
        <p:nvSpPr>
          <p:cNvPr id="6175" name="Text Box 144"/>
          <p:cNvSpPr txBox="1">
            <a:spLocks noChangeArrowheads="1"/>
          </p:cNvSpPr>
          <p:nvPr/>
        </p:nvSpPr>
        <p:spPr bwMode="auto">
          <a:xfrm>
            <a:off x="5421313" y="2032000"/>
            <a:ext cx="238125" cy="244475"/>
          </a:xfrm>
          <a:prstGeom prst="rect">
            <a:avLst/>
          </a:prstGeom>
          <a:solidFill>
            <a:srgbClr val="FF00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176" name="Text Box 145"/>
          <p:cNvSpPr txBox="1">
            <a:spLocks noChangeArrowheads="1"/>
          </p:cNvSpPr>
          <p:nvPr/>
        </p:nvSpPr>
        <p:spPr bwMode="auto">
          <a:xfrm>
            <a:off x="454025" y="2190750"/>
            <a:ext cx="1712913" cy="304800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ko-KR" altLang="en-US" sz="1400" b="1">
                <a:latin typeface="돋움" pitchFamily="50" charset="-127"/>
                <a:ea typeface="돋움" pitchFamily="50" charset="-127"/>
              </a:rPr>
              <a:t>교육신청 방법 </a:t>
            </a:r>
            <a:r>
              <a:rPr kumimoji="0" lang="en-US" altLang="ko-KR" sz="1400" b="1">
                <a:latin typeface="돋움" pitchFamily="50" charset="-127"/>
                <a:ea typeface="돋움" pitchFamily="50" charset="-127"/>
              </a:rPr>
              <a:t>1</a:t>
            </a:r>
          </a:p>
        </p:txBody>
      </p:sp>
      <p:sp>
        <p:nvSpPr>
          <p:cNvPr id="6177" name="Text Box 146"/>
          <p:cNvSpPr txBox="1">
            <a:spLocks noChangeArrowheads="1"/>
          </p:cNvSpPr>
          <p:nvPr/>
        </p:nvSpPr>
        <p:spPr bwMode="auto">
          <a:xfrm>
            <a:off x="468313" y="3400425"/>
            <a:ext cx="1730375" cy="304800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ko-KR" altLang="en-US" sz="1400" b="1">
                <a:latin typeface="돋움" pitchFamily="50" charset="-127"/>
                <a:ea typeface="돋움" pitchFamily="50" charset="-127"/>
              </a:rPr>
              <a:t>교육신청 방법 </a:t>
            </a:r>
            <a:r>
              <a:rPr kumimoji="0" lang="en-US" altLang="ko-KR" sz="1400" b="1">
                <a:latin typeface="돋움" pitchFamily="50" charset="-127"/>
                <a:ea typeface="돋움" pitchFamily="50" charset="-127"/>
              </a:rPr>
              <a:t>2</a:t>
            </a:r>
          </a:p>
        </p:txBody>
      </p:sp>
      <p:sp>
        <p:nvSpPr>
          <p:cNvPr id="6178" name="Text Box 147"/>
          <p:cNvSpPr txBox="1">
            <a:spLocks noChangeArrowheads="1"/>
          </p:cNvSpPr>
          <p:nvPr/>
        </p:nvSpPr>
        <p:spPr bwMode="auto">
          <a:xfrm>
            <a:off x="482600" y="4479925"/>
            <a:ext cx="1584325" cy="304800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ko-KR" altLang="en-US" sz="1400" b="1">
                <a:latin typeface="돋움" pitchFamily="50" charset="-127"/>
                <a:ea typeface="돋움" pitchFamily="50" charset="-127"/>
              </a:rPr>
              <a:t>수료통보조회</a:t>
            </a:r>
            <a:endParaRPr kumimoji="0" lang="en-US" altLang="ko-KR" sz="1400" b="1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179" name="Text Box 149"/>
          <p:cNvSpPr txBox="1">
            <a:spLocks noChangeArrowheads="1"/>
          </p:cNvSpPr>
          <p:nvPr/>
        </p:nvSpPr>
        <p:spPr bwMode="auto">
          <a:xfrm>
            <a:off x="5456238" y="4492625"/>
            <a:ext cx="254000" cy="244475"/>
          </a:xfrm>
          <a:prstGeom prst="rect">
            <a:avLst/>
          </a:prstGeom>
          <a:solidFill>
            <a:srgbClr val="00CCFF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180" name="Text Box 158"/>
          <p:cNvSpPr txBox="1">
            <a:spLocks noChangeArrowheads="1"/>
          </p:cNvSpPr>
          <p:nvPr/>
        </p:nvSpPr>
        <p:spPr bwMode="auto">
          <a:xfrm>
            <a:off x="5421313" y="3241675"/>
            <a:ext cx="519112" cy="244475"/>
          </a:xfrm>
          <a:prstGeom prst="rect">
            <a:avLst/>
          </a:prstGeom>
          <a:solidFill>
            <a:srgbClr val="FF9900"/>
          </a:solidFill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000" b="1">
                <a:solidFill>
                  <a:schemeClr val="bg1"/>
                </a:solidFill>
              </a:rPr>
              <a:t>1 ~ 2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 bwMode="auto">
          <a:xfrm>
            <a:off x="146050" y="1106488"/>
            <a:ext cx="8867775" cy="389413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latinLnBrk="0">
              <a:defRPr/>
            </a:pPr>
            <a:endParaRPr kumimoji="0" lang="ko-KR" altLang="en-US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7171" name="Rectangle 20"/>
          <p:cNvSpPr>
            <a:spLocks noChangeArrowheads="1"/>
          </p:cNvSpPr>
          <p:nvPr/>
        </p:nvSpPr>
        <p:spPr bwMode="auto">
          <a:xfrm>
            <a:off x="47625" y="49213"/>
            <a:ext cx="9096375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-2</a:t>
            </a:r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학사정보서비스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(e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사람연계 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외 모든 기관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) – 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교육생</a:t>
            </a:r>
            <a:endParaRPr kumimoji="0" lang="en-US" altLang="ko-KR" sz="2000" b="1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172" name="Text Box 29"/>
          <p:cNvSpPr txBox="1">
            <a:spLocks noChangeArrowheads="1"/>
          </p:cNvSpPr>
          <p:nvPr/>
        </p:nvSpPr>
        <p:spPr bwMode="auto">
          <a:xfrm>
            <a:off x="60325" y="579438"/>
            <a:ext cx="8858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latin typeface="굴림" charset="-127"/>
              </a:rPr>
              <a:t>▣  </a:t>
            </a:r>
            <a:r>
              <a:rPr lang="ko-KR" altLang="en-US" b="1" dirty="0">
                <a:solidFill>
                  <a:srgbClr val="003130"/>
                </a:solidFill>
                <a:latin typeface="굴림" charset="-127"/>
              </a:rPr>
              <a:t>집합 교육  신청 </a:t>
            </a:r>
            <a:r>
              <a:rPr lang="en-US" altLang="ko-KR" sz="1200" b="1" dirty="0">
                <a:solidFill>
                  <a:srgbClr val="003130"/>
                </a:solidFill>
                <a:latin typeface="굴림" charset="-127"/>
              </a:rPr>
              <a:t>: </a:t>
            </a:r>
            <a:r>
              <a:rPr lang="ko-KR" altLang="en-US" sz="1200" b="1" dirty="0">
                <a:solidFill>
                  <a:srgbClr val="003130"/>
                </a:solidFill>
                <a:latin typeface="굴림" charset="-127"/>
              </a:rPr>
              <a:t>교육원홈페이지 </a:t>
            </a:r>
            <a:r>
              <a:rPr lang="en-US" altLang="ko-KR" sz="1200" b="1" dirty="0">
                <a:solidFill>
                  <a:srgbClr val="003130"/>
                </a:solidFill>
                <a:latin typeface="굴림" charset="-127"/>
              </a:rPr>
              <a:t>www.coti.go.kr → </a:t>
            </a:r>
            <a:r>
              <a:rPr lang="en-US" altLang="ko-KR" sz="1200" dirty="0">
                <a:solidFill>
                  <a:srgbClr val="003130"/>
                </a:solidFill>
                <a:latin typeface="굴림" charset="-127"/>
              </a:rPr>
              <a:t>(</a:t>
            </a:r>
            <a:r>
              <a:rPr lang="ko-KR" altLang="en-US" sz="1200" dirty="0">
                <a:solidFill>
                  <a:srgbClr val="003130"/>
                </a:solidFill>
                <a:latin typeface="굴림" charset="-127"/>
              </a:rPr>
              <a:t>우측 중앙 </a:t>
            </a:r>
            <a:r>
              <a:rPr lang="ko-KR" altLang="en-US" sz="1200" b="1" dirty="0">
                <a:solidFill>
                  <a:srgbClr val="003130"/>
                </a:solidFill>
                <a:latin typeface="굴림" charset="-127"/>
              </a:rPr>
              <a:t>바로가기서비스</a:t>
            </a:r>
            <a:r>
              <a:rPr lang="en-US" altLang="ko-KR" sz="1200" dirty="0">
                <a:solidFill>
                  <a:srgbClr val="003130"/>
                </a:solidFill>
                <a:latin typeface="굴림" charset="-127"/>
              </a:rPr>
              <a:t>)</a:t>
            </a:r>
            <a:r>
              <a:rPr lang="en-US" altLang="ko-KR" sz="1200" b="1" dirty="0">
                <a:solidFill>
                  <a:srgbClr val="003130"/>
                </a:solidFill>
                <a:latin typeface="굴림" charset="-127"/>
              </a:rPr>
              <a:t>  </a:t>
            </a:r>
            <a:r>
              <a:rPr lang="ko-KR" altLang="en-US" sz="1200" b="1" dirty="0">
                <a:solidFill>
                  <a:srgbClr val="0000FF"/>
                </a:solidFill>
                <a:latin typeface="굴림" charset="-127"/>
              </a:rPr>
              <a:t>학사정보서비스  </a:t>
            </a:r>
            <a:r>
              <a:rPr lang="ko-KR" altLang="en-US" sz="1200" b="1" dirty="0">
                <a:solidFill>
                  <a:srgbClr val="003130"/>
                </a:solidFill>
                <a:latin typeface="굴림" charset="-127"/>
              </a:rPr>
              <a:t>→ </a:t>
            </a:r>
            <a:r>
              <a:rPr lang="ko-KR" altLang="en-US" sz="1400" b="1" dirty="0">
                <a:solidFill>
                  <a:srgbClr val="003130"/>
                </a:solidFill>
                <a:latin typeface="굴림" charset="-127"/>
              </a:rPr>
              <a:t>교육생</a:t>
            </a:r>
            <a:endParaRPr lang="ko-KR" altLang="en-US" sz="1400" b="1" dirty="0">
              <a:latin typeface="굴림" charset="-127"/>
              <a:sym typeface="Wingdings" pitchFamily="2" charset="2"/>
            </a:endParaRPr>
          </a:p>
        </p:txBody>
      </p:sp>
      <p:grpSp>
        <p:nvGrpSpPr>
          <p:cNvPr id="7173" name="그룹 55"/>
          <p:cNvGrpSpPr>
            <a:grpSpLocks/>
          </p:cNvGrpSpPr>
          <p:nvPr/>
        </p:nvGrpSpPr>
        <p:grpSpPr bwMode="auto">
          <a:xfrm>
            <a:off x="268288" y="1214438"/>
            <a:ext cx="8661400" cy="3714750"/>
            <a:chOff x="197030" y="1214422"/>
            <a:chExt cx="8847256" cy="4794972"/>
          </a:xfrm>
        </p:grpSpPr>
        <p:grpSp>
          <p:nvGrpSpPr>
            <p:cNvPr id="7177" name="그룹 10"/>
            <p:cNvGrpSpPr>
              <a:grpSpLocks/>
            </p:cNvGrpSpPr>
            <p:nvPr/>
          </p:nvGrpSpPr>
          <p:grpSpPr bwMode="auto">
            <a:xfrm>
              <a:off x="197031" y="1857364"/>
              <a:ext cx="2000264" cy="1357322"/>
              <a:chOff x="571472" y="1214422"/>
              <a:chExt cx="2353585" cy="1466850"/>
            </a:xfrm>
          </p:grpSpPr>
          <p:pic>
            <p:nvPicPr>
              <p:cNvPr id="7" name="그림 6" descr="교육생, 수료생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71472" y="1214422"/>
                <a:ext cx="2352675" cy="1466850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76200" cap="sq">
                <a:noFill/>
                <a:miter lim="800000"/>
              </a:ln>
              <a:effectLst>
                <a:reflection blurRad="12700" stA="33000" endPos="28000" dist="5000" dir="5400000" sy="-100000" algn="bl" rotWithShape="0"/>
              </a:effectLst>
              <a:scene3d>
                <a:camera prst="orthographicFront"/>
                <a:lightRig rig="threePt" dir="t">
                  <a:rot lat="0" lon="0" rev="2700000"/>
                </a:lightRig>
              </a:scene3d>
              <a:sp3d contourW="6350">
                <a:bevelT h="38100"/>
                <a:contourClr>
                  <a:srgbClr val="C0C0C0"/>
                </a:contourClr>
              </a:sp3d>
            </p:spPr>
          </p:pic>
          <p:pic>
            <p:nvPicPr>
              <p:cNvPr id="7208" name="그림 7" descr="교직원.jpg"/>
              <p:cNvPicPr>
                <a:picLocks noChangeAspect="1"/>
              </p:cNvPicPr>
              <p:nvPr/>
            </p:nvPicPr>
            <p:blipFill>
              <a:blip r:embed="rId4" cstate="print"/>
              <a:srcRect l="69434" t="16185" b="38531"/>
              <a:stretch>
                <a:fillRect/>
              </a:stretch>
            </p:blipFill>
            <p:spPr bwMode="auto">
              <a:xfrm>
                <a:off x="2205920" y="1465670"/>
                <a:ext cx="719137" cy="664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09" name="그림 8" descr="예비교육생 일반인.jpg"/>
              <p:cNvPicPr>
                <a:picLocks noChangeAspect="1"/>
              </p:cNvPicPr>
              <p:nvPr/>
            </p:nvPicPr>
            <p:blipFill>
              <a:blip r:embed="rId5" cstate="print"/>
              <a:srcRect l="33755" t="14610" r="29211" b="26949"/>
              <a:stretch>
                <a:fillRect/>
              </a:stretch>
            </p:blipFill>
            <p:spPr bwMode="auto">
              <a:xfrm>
                <a:off x="1365916" y="1437362"/>
                <a:ext cx="871268" cy="857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9698" name="Picture 2" descr="C:\Documents and Settings\Lee Kyungjin\My Documents\0-1 상시\090331 학사관리시스템 교육\캡쳐\기존회원아이디발급.jpg"/>
            <p:cNvPicPr>
              <a:picLocks noChangeAspect="1" noChangeArrowheads="1"/>
            </p:cNvPicPr>
            <p:nvPr/>
          </p:nvPicPr>
          <p:blipFill>
            <a:blip r:embed="rId6" cstate="print"/>
            <a:srcRect l="1733" t="9302" r="66139" b="62546"/>
            <a:stretch>
              <a:fillRect/>
            </a:stretch>
          </p:blipFill>
          <p:spPr bwMode="auto">
            <a:xfrm>
              <a:off x="2580361" y="1857365"/>
              <a:ext cx="1844990" cy="135274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2" name="모서리가 둥근 직사각형 21"/>
            <p:cNvSpPr/>
            <p:nvPr/>
          </p:nvSpPr>
          <p:spPr bwMode="auto">
            <a:xfrm>
              <a:off x="197030" y="1214422"/>
              <a:ext cx="2001011" cy="356549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en-US" altLang="ko-KR" sz="1100" dirty="0">
                  <a:solidFill>
                    <a:schemeClr val="tx1"/>
                  </a:solidFill>
                  <a:ea typeface="굴림" pitchFamily="50" charset="-127"/>
                </a:rPr>
                <a:t>www.coti.go.kr  </a:t>
              </a:r>
              <a:r>
                <a:rPr kumimoji="0" lang="ko-KR" altLang="en-US" sz="1100" dirty="0" smtClean="0">
                  <a:solidFill>
                    <a:schemeClr val="tx1"/>
                  </a:solidFill>
                  <a:ea typeface="굴림" pitchFamily="50" charset="-127"/>
                </a:rPr>
                <a:t>우측 </a:t>
              </a:r>
              <a:r>
                <a:rPr kumimoji="0" lang="ko-KR" altLang="en-US" sz="1100" dirty="0">
                  <a:solidFill>
                    <a:schemeClr val="tx1"/>
                  </a:solidFill>
                  <a:ea typeface="굴림" pitchFamily="50" charset="-127"/>
                </a:rPr>
                <a:t>중앙</a:t>
              </a:r>
            </a:p>
          </p:txBody>
        </p:sp>
        <p:sp>
          <p:nvSpPr>
            <p:cNvPr id="7180" name="모서리가 둥근 직사각형 22"/>
            <p:cNvSpPr>
              <a:spLocks noChangeArrowheads="1"/>
            </p:cNvSpPr>
            <p:nvPr/>
          </p:nvSpPr>
          <p:spPr bwMode="auto">
            <a:xfrm>
              <a:off x="296776" y="2569314"/>
              <a:ext cx="500066" cy="142876"/>
            </a:xfrm>
            <a:prstGeom prst="roundRect">
              <a:avLst>
                <a:gd name="adj" fmla="val 16667"/>
              </a:avLst>
            </a:prstGeom>
            <a:noFill/>
            <a:ln w="28575" algn="ctr">
              <a:noFill/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kumimoji="0" lang="ko-KR" altLang="en-US"/>
            </a:p>
          </p:txBody>
        </p:sp>
        <p:sp>
          <p:nvSpPr>
            <p:cNvPr id="24" name="모서리가 둥근 직사각형 23"/>
            <p:cNvSpPr/>
            <p:nvPr/>
          </p:nvSpPr>
          <p:spPr bwMode="auto">
            <a:xfrm>
              <a:off x="2554785" y="1214422"/>
              <a:ext cx="1934526" cy="356549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en-US" altLang="ko-KR" sz="1000">
                  <a:solidFill>
                    <a:schemeClr val="tx1"/>
                  </a:solidFill>
                  <a:ea typeface="굴림" pitchFamily="50" charset="-127"/>
                </a:rPr>
                <a:t>Cyber.coti.go.kr  </a:t>
              </a:r>
              <a:r>
                <a:rPr kumimoji="0" lang="ko-KR" altLang="en-US" sz="1000">
                  <a:solidFill>
                    <a:schemeClr val="tx1"/>
                  </a:solidFill>
                  <a:ea typeface="굴림" pitchFamily="50" charset="-127"/>
                </a:rPr>
                <a:t>로그인</a:t>
              </a:r>
              <a:endParaRPr kumimoji="0" lang="en-US" altLang="ko-KR" sz="1000">
                <a:solidFill>
                  <a:schemeClr val="tx1"/>
                </a:solidFill>
                <a:ea typeface="굴림" pitchFamily="50" charset="-127"/>
              </a:endParaRPr>
            </a:p>
            <a:p>
              <a:pPr algn="ctr" latinLnBrk="0">
                <a:defRPr/>
              </a:pPr>
              <a:r>
                <a:rPr kumimoji="0" lang="en-US" altLang="ko-KR" sz="1000">
                  <a:solidFill>
                    <a:schemeClr val="tx1"/>
                  </a:solidFill>
                  <a:ea typeface="굴림" pitchFamily="50" charset="-127"/>
                </a:rPr>
                <a:t>( </a:t>
              </a:r>
              <a:r>
                <a:rPr kumimoji="0" lang="ko-KR" altLang="en-US" sz="1000">
                  <a:solidFill>
                    <a:schemeClr val="tx1"/>
                  </a:solidFill>
                  <a:ea typeface="굴림" pitchFamily="50" charset="-127"/>
                </a:rPr>
                <a:t>기존회원 아이디 발급</a:t>
              </a:r>
              <a:r>
                <a:rPr kumimoji="0" lang="en-US" altLang="ko-KR" sz="1000">
                  <a:solidFill>
                    <a:schemeClr val="tx1"/>
                  </a:solidFill>
                  <a:ea typeface="굴림" pitchFamily="50" charset="-127"/>
                </a:rPr>
                <a:t>)</a:t>
              </a:r>
              <a:endParaRPr kumimoji="0" lang="ko-KR" altLang="en-US" sz="1000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27" name="오른쪽 화살표 26"/>
            <p:cNvSpPr/>
            <p:nvPr/>
          </p:nvSpPr>
          <p:spPr bwMode="auto">
            <a:xfrm>
              <a:off x="2297040" y="2391934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 bwMode="auto">
            <a:xfrm>
              <a:off x="4815246" y="1214422"/>
              <a:ext cx="1934526" cy="356549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en-US" altLang="ko-KR" sz="1000">
                  <a:solidFill>
                    <a:schemeClr val="tx1"/>
                  </a:solidFill>
                  <a:ea typeface="굴림" pitchFamily="50" charset="-127"/>
                </a:rPr>
                <a:t>Cyber.coti.go.kr  </a:t>
              </a:r>
              <a:r>
                <a:rPr kumimoji="0" lang="ko-KR" altLang="en-US" sz="1000">
                  <a:solidFill>
                    <a:schemeClr val="tx1"/>
                  </a:solidFill>
                  <a:ea typeface="굴림" pitchFamily="50" charset="-127"/>
                </a:rPr>
                <a:t>로그인</a:t>
              </a:r>
              <a:endParaRPr kumimoji="0" lang="en-US" altLang="ko-KR" sz="1000">
                <a:solidFill>
                  <a:schemeClr val="tx1"/>
                </a:solidFill>
                <a:ea typeface="굴림" pitchFamily="50" charset="-127"/>
              </a:endParaRPr>
            </a:p>
            <a:p>
              <a:pPr algn="ctr" latinLnBrk="0">
                <a:defRPr/>
              </a:pPr>
              <a:r>
                <a:rPr kumimoji="0" lang="en-US" altLang="ko-KR" sz="1000">
                  <a:solidFill>
                    <a:srgbClr val="35567B"/>
                  </a:solidFill>
                  <a:ea typeface="굴림" pitchFamily="50" charset="-127"/>
                </a:rPr>
                <a:t>(</a:t>
              </a:r>
              <a:r>
                <a:rPr kumimoji="0" lang="ko-KR" altLang="en-US" sz="1000">
                  <a:solidFill>
                    <a:srgbClr val="35567B"/>
                  </a:solidFill>
                  <a:ea typeface="굴림" pitchFamily="50" charset="-127"/>
                </a:rPr>
                <a:t>아이디 발급 후 로그인</a:t>
              </a:r>
              <a:r>
                <a:rPr kumimoji="0" lang="en-US" altLang="ko-KR" sz="1000">
                  <a:solidFill>
                    <a:srgbClr val="35567B"/>
                  </a:solidFill>
                  <a:ea typeface="굴림" pitchFamily="50" charset="-127"/>
                </a:rPr>
                <a:t>)</a:t>
              </a:r>
              <a:endParaRPr kumimoji="0" lang="ko-KR" altLang="en-US" sz="1000">
                <a:solidFill>
                  <a:srgbClr val="35567B"/>
                </a:solidFill>
                <a:ea typeface="굴림" pitchFamily="50" charset="-127"/>
              </a:endParaRPr>
            </a:p>
          </p:txBody>
        </p:sp>
        <p:sp>
          <p:nvSpPr>
            <p:cNvPr id="30" name="오른쪽 화살표 29"/>
            <p:cNvSpPr/>
            <p:nvPr/>
          </p:nvSpPr>
          <p:spPr bwMode="auto">
            <a:xfrm>
              <a:off x="4517814" y="2391934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 bwMode="auto">
            <a:xfrm>
              <a:off x="7075707" y="1214422"/>
              <a:ext cx="1934526" cy="356549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200" b="1">
                  <a:solidFill>
                    <a:srgbClr val="35567B"/>
                  </a:solidFill>
                  <a:ea typeface="굴림" pitchFamily="50" charset="-127"/>
                </a:rPr>
                <a:t>집합교육  확인</a:t>
              </a:r>
            </a:p>
          </p:txBody>
        </p:sp>
        <p:sp>
          <p:nvSpPr>
            <p:cNvPr id="33" name="오른쪽 화살표 32"/>
            <p:cNvSpPr/>
            <p:nvPr/>
          </p:nvSpPr>
          <p:spPr bwMode="auto">
            <a:xfrm>
              <a:off x="6826741" y="2391934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pic>
          <p:nvPicPr>
            <p:cNvPr id="29700" name="Picture 4" descr="C:\Documents and Settings\Lee Kyungjin\My Documents\0-2-0 캡쳐\temp\캡쳐\아이디발급후 로그인방법.jpg"/>
            <p:cNvPicPr>
              <a:picLocks noChangeAspect="1" noChangeArrowheads="1"/>
            </p:cNvPicPr>
            <p:nvPr/>
          </p:nvPicPr>
          <p:blipFill>
            <a:blip r:embed="rId7" cstate="print"/>
            <a:srcRect l="1081" t="15476" r="53676" b="46429"/>
            <a:stretch>
              <a:fillRect/>
            </a:stretch>
          </p:blipFill>
          <p:spPr bwMode="auto">
            <a:xfrm>
              <a:off x="4824609" y="1857364"/>
              <a:ext cx="1951150" cy="13573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9701" name="Picture 5" descr="C:\Documents and Settings\Lee Kyungjin\My Documents\0-2-0 캡쳐\temp\090403\신청\일반 두번째 페이지.jpg"/>
            <p:cNvPicPr>
              <a:picLocks noChangeAspect="1" noChangeArrowheads="1"/>
            </p:cNvPicPr>
            <p:nvPr/>
          </p:nvPicPr>
          <p:blipFill>
            <a:blip r:embed="rId8" cstate="print"/>
            <a:srcRect l="1823" t="10416" r="34375" b="35417"/>
            <a:stretch>
              <a:fillRect/>
            </a:stretch>
          </p:blipFill>
          <p:spPr bwMode="auto">
            <a:xfrm>
              <a:off x="7115460" y="2000240"/>
              <a:ext cx="1928826" cy="32147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6" name="오른쪽 화살표 35"/>
            <p:cNvSpPr/>
            <p:nvPr/>
          </p:nvSpPr>
          <p:spPr bwMode="auto">
            <a:xfrm rot="10800000" flipV="1">
              <a:off x="6835367" y="4563382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44" name="오른쪽 화살표 43"/>
            <p:cNvSpPr/>
            <p:nvPr/>
          </p:nvSpPr>
          <p:spPr bwMode="auto">
            <a:xfrm rot="10800000" flipV="1">
              <a:off x="3143240" y="4563382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 bwMode="auto">
            <a:xfrm>
              <a:off x="4087163" y="5652845"/>
              <a:ext cx="2330189" cy="356549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200" b="1">
                  <a:solidFill>
                    <a:srgbClr val="35567B"/>
                  </a:solidFill>
                  <a:ea typeface="굴림" pitchFamily="50" charset="-127"/>
                </a:rPr>
                <a:t>신청 가능한  집합교육  검색 </a:t>
              </a:r>
            </a:p>
          </p:txBody>
        </p:sp>
        <p:pic>
          <p:nvPicPr>
            <p:cNvPr id="29702" name="Picture 6" descr="C:\Documents and Settings\Lee Kyungjin\My Documents\0-2-0 캡쳐\temp\090403\신청\교육신청 집합교육 확인 페이지.jpg"/>
            <p:cNvPicPr>
              <a:picLocks noChangeAspect="1" noChangeArrowheads="1"/>
            </p:cNvPicPr>
            <p:nvPr/>
          </p:nvPicPr>
          <p:blipFill>
            <a:blip r:embed="rId9" cstate="print"/>
            <a:srcRect l="949" t="11573" r="17925" b="50314"/>
            <a:stretch>
              <a:fillRect/>
            </a:stretch>
          </p:blipFill>
          <p:spPr bwMode="auto">
            <a:xfrm>
              <a:off x="3450567" y="3686444"/>
              <a:ext cx="3318759" cy="174173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2" name="모서리가 둥근 직사각형 51"/>
            <p:cNvSpPr/>
            <p:nvPr/>
          </p:nvSpPr>
          <p:spPr bwMode="auto">
            <a:xfrm>
              <a:off x="714309" y="5642598"/>
              <a:ext cx="1934527" cy="358599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200" b="1">
                  <a:solidFill>
                    <a:srgbClr val="35567B"/>
                  </a:solidFill>
                  <a:ea typeface="굴림" pitchFamily="50" charset="-127"/>
                </a:rPr>
                <a:t>원하는 집합교육  신청 </a:t>
              </a:r>
            </a:p>
          </p:txBody>
        </p:sp>
        <p:sp>
          <p:nvSpPr>
            <p:cNvPr id="7204" name="모서리가 둥근 직사각형 52"/>
            <p:cNvSpPr>
              <a:spLocks noChangeArrowheads="1"/>
            </p:cNvSpPr>
            <p:nvPr/>
          </p:nvSpPr>
          <p:spPr bwMode="auto">
            <a:xfrm>
              <a:off x="2643174" y="4286256"/>
              <a:ext cx="214314" cy="428628"/>
            </a:xfrm>
            <a:prstGeom prst="roundRect">
              <a:avLst>
                <a:gd name="adj" fmla="val 16667"/>
              </a:avLst>
            </a:prstGeom>
            <a:noFill/>
            <a:ln w="28575" algn="ctr">
              <a:noFill/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kumimoji="0" lang="ko-KR" altLang="en-US"/>
            </a:p>
          </p:txBody>
        </p:sp>
        <p:pic>
          <p:nvPicPr>
            <p:cNvPr id="29704" name="Picture 8" descr="C:\Documents and Settings\Lee Kyungjin\My Documents\0-2-0 캡쳐\temp\090403\신청\교육신청 집합교육 신청 페이지.jpg"/>
            <p:cNvPicPr>
              <a:picLocks noChangeAspect="1" noChangeArrowheads="1"/>
            </p:cNvPicPr>
            <p:nvPr/>
          </p:nvPicPr>
          <p:blipFill>
            <a:blip r:embed="rId10" cstate="print"/>
            <a:srcRect l="23438" t="40625" r="9635" b="28125"/>
            <a:stretch>
              <a:fillRect/>
            </a:stretch>
          </p:blipFill>
          <p:spPr bwMode="auto">
            <a:xfrm>
              <a:off x="214282" y="3706126"/>
              <a:ext cx="2857520" cy="171451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206" name="모서리가 둥근 직사각형 54"/>
            <p:cNvSpPr>
              <a:spLocks noChangeArrowheads="1"/>
            </p:cNvSpPr>
            <p:nvPr/>
          </p:nvSpPr>
          <p:spPr bwMode="auto">
            <a:xfrm>
              <a:off x="2643174" y="4563382"/>
              <a:ext cx="285752" cy="857256"/>
            </a:xfrm>
            <a:prstGeom prst="roundRect">
              <a:avLst>
                <a:gd name="adj" fmla="val 16667"/>
              </a:avLst>
            </a:prstGeom>
            <a:noFill/>
            <a:ln w="3175" cmpd="dbl" algn="ctr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kumimoji="0" lang="ko-KR" altLang="en-US"/>
            </a:p>
          </p:txBody>
        </p:sp>
      </p:grpSp>
      <p:sp>
        <p:nvSpPr>
          <p:cNvPr id="7174" name="모서리가 둥근 직사각형 57"/>
          <p:cNvSpPr>
            <a:spLocks noChangeArrowheads="1"/>
          </p:cNvSpPr>
          <p:nvPr/>
        </p:nvSpPr>
        <p:spPr bwMode="auto">
          <a:xfrm>
            <a:off x="365125" y="2239963"/>
            <a:ext cx="488950" cy="141287"/>
          </a:xfrm>
          <a:prstGeom prst="roundRect">
            <a:avLst>
              <a:gd name="adj" fmla="val 16667"/>
            </a:avLst>
          </a:prstGeom>
          <a:noFill/>
          <a:ln w="41275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sp>
        <p:nvSpPr>
          <p:cNvPr id="7175" name="모서리가 둥근 직사각형 58"/>
          <p:cNvSpPr>
            <a:spLocks noChangeArrowheads="1"/>
          </p:cNvSpPr>
          <p:nvPr/>
        </p:nvSpPr>
        <p:spPr bwMode="auto">
          <a:xfrm>
            <a:off x="2643188" y="3803650"/>
            <a:ext cx="285750" cy="642938"/>
          </a:xfrm>
          <a:prstGeom prst="roundRect">
            <a:avLst>
              <a:gd name="adj" fmla="val 16667"/>
            </a:avLst>
          </a:prstGeom>
          <a:noFill/>
          <a:ln w="47625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sp>
        <p:nvSpPr>
          <p:cNvPr id="7176" name="Text Box 41"/>
          <p:cNvSpPr txBox="1">
            <a:spLocks noChangeArrowheads="1"/>
          </p:cNvSpPr>
          <p:nvPr/>
        </p:nvSpPr>
        <p:spPr bwMode="auto">
          <a:xfrm>
            <a:off x="171450" y="5110163"/>
            <a:ext cx="8829675" cy="12001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굴림" charset="-127"/>
              </a:rPr>
              <a:t>○ </a:t>
            </a:r>
            <a:r>
              <a:rPr lang="ko-KR" altLang="en-US" sz="1200" b="1" dirty="0">
                <a:latin typeface="굴림" charset="-127"/>
              </a:rPr>
              <a:t>학사정보서비스</a:t>
            </a:r>
            <a:r>
              <a:rPr lang="ko-KR" altLang="en-US" sz="1200" dirty="0">
                <a:latin typeface="굴림" charset="-127"/>
              </a:rPr>
              <a:t>  교육생 집합교육 신청 화면 입니다</a:t>
            </a:r>
            <a:r>
              <a:rPr lang="en-US" altLang="ko-KR" sz="1200" dirty="0">
                <a:latin typeface="굴림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굴림" charset="-127"/>
              </a:rPr>
              <a:t>   ① e</a:t>
            </a:r>
            <a:r>
              <a:rPr lang="ko-KR" altLang="en-US" sz="1200" dirty="0">
                <a:latin typeface="굴림" charset="-127"/>
              </a:rPr>
              <a:t>사람연계 </a:t>
            </a:r>
            <a:r>
              <a:rPr lang="en-US" altLang="ko-KR" sz="1200" dirty="0">
                <a:latin typeface="굴림" charset="-127"/>
              </a:rPr>
              <a:t>48</a:t>
            </a:r>
            <a:r>
              <a:rPr lang="ko-KR" altLang="en-US" sz="1200" dirty="0" smtClean="0">
                <a:latin typeface="굴림" charset="-127"/>
              </a:rPr>
              <a:t>개</a:t>
            </a:r>
            <a:r>
              <a:rPr lang="en-US" altLang="ko-KR" sz="1200" dirty="0" smtClean="0">
                <a:latin typeface="굴림" charset="-127"/>
              </a:rPr>
              <a:t>(</a:t>
            </a:r>
            <a:r>
              <a:rPr lang="ko-KR" altLang="en-US" sz="1200" dirty="0" smtClean="0">
                <a:latin typeface="굴림" charset="-127"/>
              </a:rPr>
              <a:t>별첨</a:t>
            </a:r>
            <a:r>
              <a:rPr lang="en-US" altLang="ko-KR" sz="1200" dirty="0" smtClean="0">
                <a:latin typeface="굴림" charset="-127"/>
              </a:rPr>
              <a:t>1)</a:t>
            </a:r>
            <a:r>
              <a:rPr lang="ko-KR" altLang="en-US" sz="1200" dirty="0" smtClean="0">
                <a:latin typeface="굴림" charset="-127"/>
              </a:rPr>
              <a:t> </a:t>
            </a:r>
            <a:r>
              <a:rPr lang="ko-KR" altLang="en-US" sz="1200" dirty="0">
                <a:latin typeface="굴림" charset="-127"/>
              </a:rPr>
              <a:t>이외의</a:t>
            </a:r>
            <a:r>
              <a:rPr lang="en-US" altLang="ko-KR" sz="1200" dirty="0">
                <a:latin typeface="굴림" charset="-127"/>
              </a:rPr>
              <a:t> </a:t>
            </a:r>
            <a:r>
              <a:rPr lang="ko-KR" altLang="en-US" sz="1200" dirty="0">
                <a:latin typeface="굴림" charset="-127"/>
              </a:rPr>
              <a:t>모든 기관 </a:t>
            </a:r>
            <a:r>
              <a:rPr lang="en-US" altLang="ko-KR" sz="1200" dirty="0">
                <a:latin typeface="굴림" charset="-127"/>
              </a:rPr>
              <a:t>:  </a:t>
            </a:r>
            <a:r>
              <a:rPr lang="ko-KR" altLang="en-US" sz="1200" dirty="0">
                <a:latin typeface="굴림" charset="-127"/>
              </a:rPr>
              <a:t>교육생 </a:t>
            </a:r>
            <a:r>
              <a:rPr lang="ko-KR" altLang="en-US" sz="1200" b="1" dirty="0">
                <a:latin typeface="굴림" charset="-127"/>
              </a:rPr>
              <a:t>개인별로  로그인 하여 집합교육  검색 후 원하는 교육  신청</a:t>
            </a:r>
            <a:r>
              <a:rPr lang="en-US" altLang="ko-KR" sz="1200" dirty="0">
                <a:latin typeface="굴림" charset="-127"/>
              </a:rPr>
              <a:t>           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   ② </a:t>
            </a:r>
            <a:r>
              <a:rPr lang="ko-KR" altLang="en-US" sz="1200" b="1" dirty="0"/>
              <a:t>로그인</a:t>
            </a:r>
            <a:r>
              <a:rPr lang="ko-KR" altLang="en-US" sz="1200" dirty="0"/>
              <a:t> </a:t>
            </a:r>
            <a:r>
              <a:rPr lang="ko-KR" altLang="en-US" sz="1200" b="1" dirty="0"/>
              <a:t>정보는 공무원사이버교육센터의 아이디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패스워드와  동일</a:t>
            </a:r>
            <a:r>
              <a:rPr lang="en-US" altLang="ko-KR" sz="1200" dirty="0">
                <a:latin typeface="굴림" charset="-127"/>
              </a:rPr>
              <a:t> </a:t>
            </a:r>
            <a:r>
              <a:rPr lang="en-US" altLang="ko-KR" sz="1200" dirty="0" smtClean="0">
                <a:latin typeface="굴림" charset="-127"/>
              </a:rPr>
              <a:t>(</a:t>
            </a:r>
            <a:r>
              <a:rPr lang="ko-KR" altLang="en-US" sz="1000" dirty="0" smtClean="0">
                <a:latin typeface="굴림" charset="-127"/>
              </a:rPr>
              <a:t>기존 주민번호가</a:t>
            </a:r>
            <a:r>
              <a:rPr lang="en-US" altLang="ko-KR" sz="1000" dirty="0" smtClean="0">
                <a:latin typeface="굴림" charset="-127"/>
              </a:rPr>
              <a:t> </a:t>
            </a:r>
            <a:r>
              <a:rPr lang="ko-KR" altLang="en-US" sz="1000" dirty="0" smtClean="0">
                <a:latin typeface="굴림" charset="-127"/>
              </a:rPr>
              <a:t>아이디인 경우 신규 아이디 </a:t>
            </a:r>
            <a:r>
              <a:rPr lang="ko-KR" altLang="en-US" sz="1000" dirty="0">
                <a:latin typeface="굴림" charset="-127"/>
              </a:rPr>
              <a:t>계정 발급</a:t>
            </a:r>
            <a:r>
              <a:rPr lang="en-US" altLang="ko-KR" sz="1000" dirty="0">
                <a:latin typeface="굴림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000" dirty="0">
                <a:latin typeface="굴림" charset="-127"/>
              </a:rPr>
              <a:t>   </a:t>
            </a:r>
            <a:r>
              <a:rPr lang="en-US" altLang="ko-KR" sz="1200" dirty="0"/>
              <a:t>③  </a:t>
            </a:r>
            <a:r>
              <a:rPr lang="ko-KR" altLang="en-US" sz="1200" dirty="0"/>
              <a:t>신청방법 요약 </a:t>
            </a:r>
            <a:r>
              <a:rPr lang="en-US" altLang="ko-KR" sz="1200" dirty="0"/>
              <a:t>: [</a:t>
            </a:r>
            <a:r>
              <a:rPr lang="ko-KR" altLang="en-US" sz="1200" dirty="0"/>
              <a:t>집합교육  검색</a:t>
            </a:r>
            <a:r>
              <a:rPr lang="en-US" altLang="ko-KR" sz="1200" dirty="0"/>
              <a:t>] : </a:t>
            </a:r>
            <a:r>
              <a:rPr lang="ko-KR" altLang="en-US" sz="1200" dirty="0"/>
              <a:t>교육구분을 </a:t>
            </a:r>
            <a:r>
              <a:rPr lang="en-US" altLang="ko-KR" sz="1200" dirty="0"/>
              <a:t>“</a:t>
            </a:r>
            <a:r>
              <a:rPr lang="ko-KR" altLang="en-US" sz="1200" dirty="0"/>
              <a:t>집합교육</a:t>
            </a:r>
            <a:r>
              <a:rPr lang="en-US" altLang="ko-KR" sz="1200" dirty="0"/>
              <a:t>” </a:t>
            </a:r>
            <a:r>
              <a:rPr lang="ko-KR" altLang="en-US" sz="1200" dirty="0"/>
              <a:t>으로 검색 </a:t>
            </a:r>
            <a:r>
              <a:rPr lang="en-US" altLang="ko-KR" sz="1200" dirty="0"/>
              <a:t>-&gt; [</a:t>
            </a:r>
            <a:r>
              <a:rPr lang="ko-KR" altLang="en-US" sz="1200" dirty="0"/>
              <a:t>집합교육 신청</a:t>
            </a:r>
            <a:r>
              <a:rPr lang="en-US" altLang="ko-KR" sz="1200" dirty="0"/>
              <a:t>] : </a:t>
            </a:r>
            <a:r>
              <a:rPr lang="ko-KR" altLang="en-US" sz="1200" dirty="0"/>
              <a:t>원하시는 집합교육 신청</a:t>
            </a:r>
            <a:endParaRPr lang="en-US" altLang="ko-KR" sz="1200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 bwMode="auto">
          <a:xfrm>
            <a:off x="146050" y="1106488"/>
            <a:ext cx="8867775" cy="389413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latinLnBrk="0">
              <a:defRPr/>
            </a:pPr>
            <a:endParaRPr kumimoji="0" lang="ko-KR" altLang="en-US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8195" name="Rectangle 20"/>
          <p:cNvSpPr>
            <a:spLocks noChangeArrowheads="1"/>
          </p:cNvSpPr>
          <p:nvPr/>
        </p:nvSpPr>
        <p:spPr bwMode="auto">
          <a:xfrm>
            <a:off x="47625" y="49213"/>
            <a:ext cx="9096375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-2</a:t>
            </a:r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학사정보서비스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(e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사람연계 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외 모든 기관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) – </a:t>
            </a:r>
            <a:r>
              <a:rPr kumimoji="0" lang="ko-KR" altLang="en-US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기관담당자</a:t>
            </a:r>
            <a:r>
              <a:rPr kumimoji="0" lang="en-US" altLang="ko-KR" sz="20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8196" name="Text Box 29"/>
          <p:cNvSpPr txBox="1">
            <a:spLocks noChangeArrowheads="1"/>
          </p:cNvSpPr>
          <p:nvPr/>
        </p:nvSpPr>
        <p:spPr bwMode="auto">
          <a:xfrm>
            <a:off x="60325" y="579438"/>
            <a:ext cx="8858250" cy="40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latin typeface="굴림" charset="-127"/>
              </a:rPr>
              <a:t>▣  </a:t>
            </a:r>
            <a:r>
              <a:rPr lang="ko-KR" altLang="en-US" b="1" dirty="0">
                <a:solidFill>
                  <a:srgbClr val="003130"/>
                </a:solidFill>
                <a:latin typeface="굴림" charset="-127"/>
              </a:rPr>
              <a:t>집합 교육  신청 </a:t>
            </a:r>
            <a:r>
              <a:rPr lang="en-US" altLang="ko-KR" sz="1200" b="1" dirty="0">
                <a:solidFill>
                  <a:srgbClr val="003130"/>
                </a:solidFill>
                <a:latin typeface="굴림" charset="-127"/>
              </a:rPr>
              <a:t>: </a:t>
            </a:r>
            <a:r>
              <a:rPr lang="ko-KR" altLang="en-US" sz="1200" b="1" dirty="0" smtClean="0">
                <a:solidFill>
                  <a:srgbClr val="003130"/>
                </a:solidFill>
                <a:latin typeface="굴림" charset="-127"/>
              </a:rPr>
              <a:t>교육원페이지 </a:t>
            </a:r>
            <a:r>
              <a:rPr lang="en-US" altLang="ko-KR" sz="1200" b="1" dirty="0">
                <a:solidFill>
                  <a:srgbClr val="003130"/>
                </a:solidFill>
                <a:latin typeface="굴림" charset="-127"/>
              </a:rPr>
              <a:t>www.coti.go.kr → </a:t>
            </a:r>
            <a:r>
              <a:rPr lang="en-US" altLang="ko-KR" sz="1200" dirty="0">
                <a:solidFill>
                  <a:srgbClr val="003130"/>
                </a:solidFill>
                <a:latin typeface="굴림" charset="-127"/>
              </a:rPr>
              <a:t>(</a:t>
            </a:r>
            <a:r>
              <a:rPr lang="ko-KR" altLang="en-US" sz="1200" dirty="0">
                <a:solidFill>
                  <a:srgbClr val="003130"/>
                </a:solidFill>
                <a:latin typeface="굴림" charset="-127"/>
              </a:rPr>
              <a:t>우측 중앙 </a:t>
            </a:r>
            <a:r>
              <a:rPr lang="ko-KR" altLang="en-US" sz="1200" b="1" dirty="0">
                <a:solidFill>
                  <a:srgbClr val="003130"/>
                </a:solidFill>
                <a:latin typeface="굴림" charset="-127"/>
              </a:rPr>
              <a:t>바로가기서비스</a:t>
            </a:r>
            <a:r>
              <a:rPr lang="en-US" altLang="ko-KR" sz="1200" dirty="0">
                <a:solidFill>
                  <a:srgbClr val="003130"/>
                </a:solidFill>
                <a:latin typeface="굴림" charset="-127"/>
              </a:rPr>
              <a:t>)</a:t>
            </a:r>
            <a:r>
              <a:rPr lang="en-US" altLang="ko-KR" sz="1200" b="1" dirty="0">
                <a:solidFill>
                  <a:srgbClr val="003130"/>
                </a:solidFill>
                <a:latin typeface="굴림" charset="-127"/>
              </a:rPr>
              <a:t>  </a:t>
            </a:r>
            <a:r>
              <a:rPr lang="ko-KR" altLang="en-US" sz="1200" b="1" dirty="0">
                <a:solidFill>
                  <a:srgbClr val="0000FF"/>
                </a:solidFill>
                <a:latin typeface="굴림" charset="-127"/>
              </a:rPr>
              <a:t>학사정보서비스  </a:t>
            </a:r>
            <a:r>
              <a:rPr lang="ko-KR" altLang="en-US" sz="1200" b="1" dirty="0">
                <a:solidFill>
                  <a:srgbClr val="003130"/>
                </a:solidFill>
                <a:latin typeface="굴림" charset="-127"/>
              </a:rPr>
              <a:t>→ </a:t>
            </a:r>
            <a:r>
              <a:rPr lang="ko-KR" altLang="en-US" sz="1400" b="1" dirty="0">
                <a:solidFill>
                  <a:srgbClr val="003130"/>
                </a:solidFill>
                <a:latin typeface="굴림" charset="-127"/>
              </a:rPr>
              <a:t>기관담당자</a:t>
            </a:r>
            <a:endParaRPr lang="ko-KR" altLang="en-US" sz="1400" b="1" dirty="0">
              <a:latin typeface="굴림" charset="-127"/>
              <a:sym typeface="Wingdings" pitchFamily="2" charset="2"/>
            </a:endParaRPr>
          </a:p>
        </p:txBody>
      </p:sp>
      <p:grpSp>
        <p:nvGrpSpPr>
          <p:cNvPr id="8197" name="그룹 55"/>
          <p:cNvGrpSpPr>
            <a:grpSpLocks/>
          </p:cNvGrpSpPr>
          <p:nvPr/>
        </p:nvGrpSpPr>
        <p:grpSpPr bwMode="auto">
          <a:xfrm>
            <a:off x="268288" y="1214438"/>
            <a:ext cx="8628062" cy="3697287"/>
            <a:chOff x="197030" y="1214422"/>
            <a:chExt cx="8813555" cy="4772704"/>
          </a:xfrm>
        </p:grpSpPr>
        <p:grpSp>
          <p:nvGrpSpPr>
            <p:cNvPr id="8216" name="그룹 10"/>
            <p:cNvGrpSpPr>
              <a:grpSpLocks/>
            </p:cNvGrpSpPr>
            <p:nvPr/>
          </p:nvGrpSpPr>
          <p:grpSpPr bwMode="auto">
            <a:xfrm>
              <a:off x="197031" y="1857364"/>
              <a:ext cx="2000264" cy="1357322"/>
              <a:chOff x="571472" y="1214422"/>
              <a:chExt cx="2353585" cy="1466850"/>
            </a:xfrm>
          </p:grpSpPr>
          <p:pic>
            <p:nvPicPr>
              <p:cNvPr id="7" name="그림 6" descr="교육생, 수료생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71472" y="1214422"/>
                <a:ext cx="2352675" cy="1466850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76200" cap="sq">
                <a:noFill/>
                <a:miter lim="800000"/>
              </a:ln>
              <a:effectLst>
                <a:reflection blurRad="12700" stA="33000" endPos="28000" dist="5000" dir="5400000" sy="-100000" algn="bl" rotWithShape="0"/>
              </a:effectLst>
              <a:scene3d>
                <a:camera prst="orthographicFront"/>
                <a:lightRig rig="threePt" dir="t">
                  <a:rot lat="0" lon="0" rev="2700000"/>
                </a:lightRig>
              </a:scene3d>
              <a:sp3d contourW="6350">
                <a:bevelT h="38100"/>
                <a:contourClr>
                  <a:srgbClr val="C0C0C0"/>
                </a:contourClr>
              </a:sp3d>
            </p:spPr>
          </p:pic>
          <p:pic>
            <p:nvPicPr>
              <p:cNvPr id="8239" name="그림 7" descr="교직원.jpg"/>
              <p:cNvPicPr>
                <a:picLocks noChangeAspect="1"/>
              </p:cNvPicPr>
              <p:nvPr/>
            </p:nvPicPr>
            <p:blipFill>
              <a:blip r:embed="rId4" cstate="print"/>
              <a:srcRect l="69434" t="16185" b="38531"/>
              <a:stretch>
                <a:fillRect/>
              </a:stretch>
            </p:blipFill>
            <p:spPr bwMode="auto">
              <a:xfrm>
                <a:off x="2205920" y="1465670"/>
                <a:ext cx="719137" cy="664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40" name="그림 8" descr="예비교육생 일반인.jpg"/>
              <p:cNvPicPr>
                <a:picLocks noChangeAspect="1"/>
              </p:cNvPicPr>
              <p:nvPr/>
            </p:nvPicPr>
            <p:blipFill>
              <a:blip r:embed="rId5" cstate="print"/>
              <a:srcRect l="33755" t="14610" r="29211" b="26949"/>
              <a:stretch>
                <a:fillRect/>
              </a:stretch>
            </p:blipFill>
            <p:spPr bwMode="auto">
              <a:xfrm>
                <a:off x="1365916" y="1437362"/>
                <a:ext cx="871268" cy="857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2" name="모서리가 둥근 직사각형 21"/>
            <p:cNvSpPr/>
            <p:nvPr/>
          </p:nvSpPr>
          <p:spPr bwMode="auto">
            <a:xfrm>
              <a:off x="197030" y="1214422"/>
              <a:ext cx="1999468" cy="356570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en-US" altLang="ko-KR" sz="1100" dirty="0">
                  <a:solidFill>
                    <a:schemeClr val="tx1"/>
                  </a:solidFill>
                  <a:ea typeface="굴림" pitchFamily="50" charset="-127"/>
                </a:rPr>
                <a:t>www.coti.go.kr  </a:t>
              </a:r>
              <a:r>
                <a:rPr kumimoji="0" lang="ko-KR" altLang="en-US" sz="1100" dirty="0" smtClean="0">
                  <a:solidFill>
                    <a:schemeClr val="tx1"/>
                  </a:solidFill>
                  <a:ea typeface="굴림" pitchFamily="50" charset="-127"/>
                </a:rPr>
                <a:t>우측 </a:t>
              </a:r>
              <a:r>
                <a:rPr kumimoji="0" lang="ko-KR" altLang="en-US" sz="1100" dirty="0">
                  <a:solidFill>
                    <a:schemeClr val="tx1"/>
                  </a:solidFill>
                  <a:ea typeface="굴림" pitchFamily="50" charset="-127"/>
                </a:rPr>
                <a:t>중앙</a:t>
              </a:r>
            </a:p>
          </p:txBody>
        </p:sp>
        <p:sp>
          <p:nvSpPr>
            <p:cNvPr id="8218" name="모서리가 둥근 직사각형 22"/>
            <p:cNvSpPr>
              <a:spLocks noChangeArrowheads="1"/>
            </p:cNvSpPr>
            <p:nvPr/>
          </p:nvSpPr>
          <p:spPr bwMode="auto">
            <a:xfrm>
              <a:off x="296776" y="2569314"/>
              <a:ext cx="500066" cy="142876"/>
            </a:xfrm>
            <a:prstGeom prst="roundRect">
              <a:avLst>
                <a:gd name="adj" fmla="val 16667"/>
              </a:avLst>
            </a:prstGeom>
            <a:noFill/>
            <a:ln w="28575" algn="ctr">
              <a:noFill/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kumimoji="0" lang="ko-KR" altLang="en-US"/>
            </a:p>
          </p:txBody>
        </p:sp>
        <p:sp>
          <p:nvSpPr>
            <p:cNvPr id="24" name="모서리가 둥근 직사각형 23"/>
            <p:cNvSpPr/>
            <p:nvPr/>
          </p:nvSpPr>
          <p:spPr bwMode="auto">
            <a:xfrm>
              <a:off x="2554879" y="1214422"/>
              <a:ext cx="1934603" cy="356570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000" dirty="0">
                  <a:solidFill>
                    <a:schemeClr val="tx1"/>
                  </a:solidFill>
                  <a:ea typeface="굴림" pitchFamily="50" charset="-127"/>
                </a:rPr>
                <a:t>관리자화면</a:t>
              </a:r>
              <a:r>
                <a:rPr kumimoji="0" lang="en-US" altLang="ko-KR" sz="1000" dirty="0">
                  <a:solidFill>
                    <a:schemeClr val="tx1"/>
                  </a:solidFill>
                  <a:ea typeface="굴림" pitchFamily="50" charset="-127"/>
                </a:rPr>
                <a:t>  </a:t>
              </a:r>
              <a:r>
                <a:rPr kumimoji="0" lang="ko-KR" altLang="en-US" sz="1000" dirty="0">
                  <a:solidFill>
                    <a:schemeClr val="tx1"/>
                  </a:solidFill>
                  <a:ea typeface="굴림" pitchFamily="50" charset="-127"/>
                </a:rPr>
                <a:t>로그인</a:t>
              </a:r>
              <a:endParaRPr kumimoji="0" lang="en-US" altLang="ko-KR" sz="1000" dirty="0">
                <a:solidFill>
                  <a:schemeClr val="tx1"/>
                </a:solidFill>
                <a:ea typeface="굴림" pitchFamily="50" charset="-127"/>
              </a:endParaRPr>
            </a:p>
            <a:p>
              <a:pPr algn="ctr" latinLnBrk="0">
                <a:defRPr/>
              </a:pPr>
              <a:r>
                <a:rPr kumimoji="0" lang="en-US" altLang="ko-KR" sz="1000" dirty="0">
                  <a:solidFill>
                    <a:schemeClr val="tx1"/>
                  </a:solidFill>
                  <a:ea typeface="굴림" pitchFamily="50" charset="-127"/>
                </a:rPr>
                <a:t>( </a:t>
              </a:r>
              <a:r>
                <a:rPr kumimoji="0" lang="ko-KR" altLang="en-US" sz="1000" dirty="0" smtClean="0">
                  <a:solidFill>
                    <a:schemeClr val="tx1"/>
                  </a:solidFill>
                  <a:ea typeface="굴림" pitchFamily="50" charset="-127"/>
                </a:rPr>
                <a:t>공인인증서 </a:t>
              </a:r>
              <a:r>
                <a:rPr kumimoji="0" lang="ko-KR" altLang="en-US" sz="1000" dirty="0">
                  <a:solidFill>
                    <a:schemeClr val="tx1"/>
                  </a:solidFill>
                  <a:ea typeface="굴림" pitchFamily="50" charset="-127"/>
                </a:rPr>
                <a:t>만 가능</a:t>
              </a:r>
              <a:r>
                <a:rPr kumimoji="0" lang="en-US" altLang="ko-KR" sz="1000" dirty="0">
                  <a:solidFill>
                    <a:schemeClr val="tx1"/>
                  </a:solidFill>
                  <a:ea typeface="굴림" pitchFamily="50" charset="-127"/>
                </a:rPr>
                <a:t>)</a:t>
              </a:r>
              <a:endParaRPr kumimoji="0" lang="ko-KR" altLang="en-US" sz="1000" dirty="0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27" name="오른쪽 화살표 26"/>
            <p:cNvSpPr/>
            <p:nvPr/>
          </p:nvSpPr>
          <p:spPr bwMode="auto">
            <a:xfrm>
              <a:off x="2297040" y="2391934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 bwMode="auto">
            <a:xfrm>
              <a:off x="4815430" y="1214422"/>
              <a:ext cx="1934603" cy="356570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000" dirty="0">
                  <a:solidFill>
                    <a:srgbClr val="35567B"/>
                  </a:solidFill>
                  <a:ea typeface="굴림" pitchFamily="50" charset="-127"/>
                </a:rPr>
                <a:t>관리자화면 시작 화면</a:t>
              </a:r>
            </a:p>
          </p:txBody>
        </p:sp>
        <p:sp>
          <p:nvSpPr>
            <p:cNvPr id="30" name="오른쪽 화살표 29"/>
            <p:cNvSpPr/>
            <p:nvPr/>
          </p:nvSpPr>
          <p:spPr bwMode="auto">
            <a:xfrm>
              <a:off x="4517814" y="2391934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 bwMode="auto">
            <a:xfrm>
              <a:off x="7075982" y="1214422"/>
              <a:ext cx="1934603" cy="356570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200" b="1" dirty="0">
                  <a:solidFill>
                    <a:srgbClr val="35567B"/>
                  </a:solidFill>
                  <a:ea typeface="굴림" pitchFamily="50" charset="-127"/>
                </a:rPr>
                <a:t>집합교육  과정 검색</a:t>
              </a:r>
            </a:p>
          </p:txBody>
        </p:sp>
        <p:sp>
          <p:nvSpPr>
            <p:cNvPr id="33" name="오른쪽 화살표 32"/>
            <p:cNvSpPr/>
            <p:nvPr/>
          </p:nvSpPr>
          <p:spPr bwMode="auto">
            <a:xfrm>
              <a:off x="6826741" y="2391934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36" name="오른쪽 화살표 35"/>
            <p:cNvSpPr/>
            <p:nvPr/>
          </p:nvSpPr>
          <p:spPr bwMode="auto">
            <a:xfrm rot="10800000" flipV="1">
              <a:off x="6835367" y="4563382"/>
              <a:ext cx="214314" cy="214314"/>
            </a:xfrm>
            <a:prstGeom prst="rightArrow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endParaRPr kumimoji="0" lang="ko-KR" altLang="en-US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 bwMode="auto">
            <a:xfrm>
              <a:off x="3644614" y="5630556"/>
              <a:ext cx="2330281" cy="356570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200" b="1">
                  <a:solidFill>
                    <a:srgbClr val="35567B"/>
                  </a:solidFill>
                  <a:ea typeface="굴림" pitchFamily="50" charset="-127"/>
                </a:rPr>
                <a:t>교육생 추천순위 입력</a:t>
              </a:r>
              <a:r>
                <a:rPr kumimoji="0" lang="en-US" altLang="ko-KR" sz="1200" b="1">
                  <a:solidFill>
                    <a:srgbClr val="35567B"/>
                  </a:solidFill>
                  <a:ea typeface="굴림" pitchFamily="50" charset="-127"/>
                </a:rPr>
                <a:t>, </a:t>
              </a:r>
              <a:r>
                <a:rPr kumimoji="0" lang="ko-KR" altLang="en-US" sz="1200" b="1">
                  <a:solidFill>
                    <a:srgbClr val="35567B"/>
                  </a:solidFill>
                  <a:ea typeface="굴림" pitchFamily="50" charset="-127"/>
                </a:rPr>
                <a:t>등록</a:t>
              </a:r>
            </a:p>
          </p:txBody>
        </p:sp>
        <p:sp>
          <p:nvSpPr>
            <p:cNvPr id="52" name="모서리가 둥근 직사각형 51"/>
            <p:cNvSpPr/>
            <p:nvPr/>
          </p:nvSpPr>
          <p:spPr bwMode="auto">
            <a:xfrm>
              <a:off x="469464" y="5599818"/>
              <a:ext cx="1934603" cy="356570"/>
            </a:xfrm>
            <a:prstGeom prst="round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latinLnBrk="0">
                <a:defRPr/>
              </a:pPr>
              <a:r>
                <a:rPr kumimoji="0" lang="ko-KR" altLang="en-US" sz="1200" b="1" dirty="0">
                  <a:solidFill>
                    <a:srgbClr val="35567B"/>
                  </a:solidFill>
                  <a:ea typeface="굴림" pitchFamily="50" charset="-127"/>
                </a:rPr>
                <a:t>교육생  직접입력</a:t>
              </a:r>
            </a:p>
          </p:txBody>
        </p:sp>
        <p:sp>
          <p:nvSpPr>
            <p:cNvPr id="8236" name="모서리가 둥근 직사각형 52"/>
            <p:cNvSpPr>
              <a:spLocks noChangeArrowheads="1"/>
            </p:cNvSpPr>
            <p:nvPr/>
          </p:nvSpPr>
          <p:spPr bwMode="auto">
            <a:xfrm>
              <a:off x="2643174" y="4286256"/>
              <a:ext cx="214314" cy="428628"/>
            </a:xfrm>
            <a:prstGeom prst="roundRect">
              <a:avLst>
                <a:gd name="adj" fmla="val 16667"/>
              </a:avLst>
            </a:prstGeom>
            <a:noFill/>
            <a:ln w="28575" algn="ctr">
              <a:noFill/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kumimoji="0" lang="ko-KR" altLang="en-US"/>
            </a:p>
          </p:txBody>
        </p:sp>
        <p:sp>
          <p:nvSpPr>
            <p:cNvPr id="8237" name="모서리가 둥근 직사각형 54"/>
            <p:cNvSpPr>
              <a:spLocks noChangeArrowheads="1"/>
            </p:cNvSpPr>
            <p:nvPr/>
          </p:nvSpPr>
          <p:spPr bwMode="auto">
            <a:xfrm>
              <a:off x="6271343" y="4718440"/>
              <a:ext cx="285752" cy="857256"/>
            </a:xfrm>
            <a:prstGeom prst="roundRect">
              <a:avLst>
                <a:gd name="adj" fmla="val 16667"/>
              </a:avLst>
            </a:prstGeom>
            <a:noFill/>
            <a:ln w="3175" cmpd="dbl" algn="ctr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kumimoji="0" lang="ko-KR" altLang="en-US"/>
            </a:p>
          </p:txBody>
        </p:sp>
      </p:grpSp>
      <p:sp>
        <p:nvSpPr>
          <p:cNvPr id="8198" name="모서리가 둥근 직사각형 57"/>
          <p:cNvSpPr>
            <a:spLocks noChangeArrowheads="1"/>
          </p:cNvSpPr>
          <p:nvPr/>
        </p:nvSpPr>
        <p:spPr bwMode="auto">
          <a:xfrm>
            <a:off x="374650" y="2360613"/>
            <a:ext cx="487363" cy="139700"/>
          </a:xfrm>
          <a:prstGeom prst="roundRect">
            <a:avLst>
              <a:gd name="adj" fmla="val 16667"/>
            </a:avLst>
          </a:prstGeom>
          <a:noFill/>
          <a:ln w="41275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pic>
        <p:nvPicPr>
          <p:cNvPr id="30723" name="Picture 3" descr="C:\Documents and Settings\Lee Kyungjin\My Documents\0-2-0 캡쳐\temp\090404\기관담당자\기관담당자-첫화면.jpg"/>
          <p:cNvPicPr>
            <a:picLocks noChangeAspect="1" noChangeArrowheads="1"/>
          </p:cNvPicPr>
          <p:nvPr/>
        </p:nvPicPr>
        <p:blipFill>
          <a:blip r:embed="rId6" cstate="print"/>
          <a:srcRect r="1562" b="48631"/>
          <a:stretch>
            <a:fillRect/>
          </a:stretch>
        </p:blipFill>
        <p:spPr bwMode="auto">
          <a:xfrm>
            <a:off x="4786314" y="1690675"/>
            <a:ext cx="1883266" cy="10715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25" name="Picture 5" descr="C:\Documents and Settings\Lee Kyungjin\My Documents\0-2-0 캡쳐\temp\090404\기관담당자\기관담당자-과정검색.jpg"/>
          <p:cNvPicPr>
            <a:picLocks noChangeAspect="1" noChangeArrowheads="1"/>
          </p:cNvPicPr>
          <p:nvPr/>
        </p:nvPicPr>
        <p:blipFill>
          <a:blip r:embed="rId7" cstate="print"/>
          <a:srcRect r="5468" b="16810"/>
          <a:stretch>
            <a:fillRect/>
          </a:stretch>
        </p:blipFill>
        <p:spPr bwMode="auto">
          <a:xfrm>
            <a:off x="7072330" y="1719250"/>
            <a:ext cx="1785950" cy="29289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202" name="모서리가 둥근 직사각형 36"/>
          <p:cNvSpPr>
            <a:spLocks noChangeArrowheads="1"/>
          </p:cNvSpPr>
          <p:nvPr/>
        </p:nvSpPr>
        <p:spPr bwMode="auto">
          <a:xfrm>
            <a:off x="7929563" y="2214563"/>
            <a:ext cx="857250" cy="357187"/>
          </a:xfrm>
          <a:prstGeom prst="roundRect">
            <a:avLst>
              <a:gd name="adj" fmla="val 16667"/>
            </a:avLst>
          </a:prstGeom>
          <a:noFill/>
          <a:ln w="41275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pic>
        <p:nvPicPr>
          <p:cNvPr id="30726" name="Picture 6" descr="C:\Documents and Settings\Lee Kyungjin\My Documents\0-2-0 캡쳐\temp\090404\기관담당자\추천순위 입력.jpg"/>
          <p:cNvPicPr>
            <a:picLocks noChangeAspect="1" noChangeArrowheads="1"/>
          </p:cNvPicPr>
          <p:nvPr/>
        </p:nvPicPr>
        <p:blipFill>
          <a:blip r:embed="rId8" cstate="print"/>
          <a:srcRect l="21094" t="19888" b="17151"/>
          <a:stretch>
            <a:fillRect/>
          </a:stretch>
        </p:blipFill>
        <p:spPr bwMode="auto">
          <a:xfrm>
            <a:off x="3071802" y="3000372"/>
            <a:ext cx="3571900" cy="14839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204" name="모서리가 둥근 직사각형 58"/>
          <p:cNvSpPr>
            <a:spLocks noChangeArrowheads="1"/>
          </p:cNvSpPr>
          <p:nvPr/>
        </p:nvSpPr>
        <p:spPr bwMode="auto">
          <a:xfrm>
            <a:off x="6215063" y="4214813"/>
            <a:ext cx="285750" cy="357187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pic>
        <p:nvPicPr>
          <p:cNvPr id="30727" name="Picture 7" descr="C:\Documents and Settings\Lee Kyungjin\My Documents\0-2-0 캡쳐\temp\090404\기관담당자\교육생등록.jpg"/>
          <p:cNvPicPr>
            <a:picLocks noChangeAspect="1" noChangeArrowheads="1"/>
          </p:cNvPicPr>
          <p:nvPr/>
        </p:nvPicPr>
        <p:blipFill>
          <a:blip r:embed="rId9" cstate="print"/>
          <a:srcRect l="22656" t="52680" b="11135"/>
          <a:stretch>
            <a:fillRect/>
          </a:stretch>
        </p:blipFill>
        <p:spPr bwMode="auto">
          <a:xfrm>
            <a:off x="357157" y="2993100"/>
            <a:ext cx="2461863" cy="14446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206" name="Text Box 41"/>
          <p:cNvSpPr txBox="1">
            <a:spLocks noChangeArrowheads="1"/>
          </p:cNvSpPr>
          <p:nvPr/>
        </p:nvSpPr>
        <p:spPr bwMode="auto">
          <a:xfrm>
            <a:off x="160338" y="5072063"/>
            <a:ext cx="8840787" cy="10160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 dirty="0">
                <a:latin typeface="굴림" charset="-127"/>
              </a:rPr>
              <a:t>○ </a:t>
            </a:r>
            <a:r>
              <a:rPr lang="ko-KR" altLang="en-US" sz="1200" b="1" dirty="0">
                <a:latin typeface="굴림" charset="-127"/>
              </a:rPr>
              <a:t>학사정보서비스</a:t>
            </a:r>
            <a:r>
              <a:rPr lang="ko-KR" altLang="en-US" sz="1200" dirty="0">
                <a:latin typeface="굴림" charset="-127"/>
              </a:rPr>
              <a:t> </a:t>
            </a:r>
            <a:r>
              <a:rPr lang="ko-KR" altLang="en-US" sz="1200" dirty="0" smtClean="0">
                <a:latin typeface="굴림" charset="-127"/>
              </a:rPr>
              <a:t>기관담당자 </a:t>
            </a:r>
            <a:r>
              <a:rPr lang="ko-KR" altLang="en-US" sz="1200" dirty="0">
                <a:latin typeface="굴림" charset="-127"/>
              </a:rPr>
              <a:t>로그인 및 집합교육 에 대한 추천순위 입력 화면 입니다</a:t>
            </a:r>
            <a:r>
              <a:rPr lang="en-US" altLang="ko-KR" sz="1200" dirty="0">
                <a:latin typeface="굴림" charset="-127"/>
              </a:rPr>
              <a:t>. </a:t>
            </a:r>
          </a:p>
          <a:p>
            <a:r>
              <a:rPr lang="en-US" altLang="ko-KR" sz="1200" dirty="0">
                <a:latin typeface="굴림" charset="-127"/>
              </a:rPr>
              <a:t>   ① e</a:t>
            </a:r>
            <a:r>
              <a:rPr lang="ko-KR" altLang="en-US" sz="1200" dirty="0">
                <a:latin typeface="굴림" charset="-127"/>
              </a:rPr>
              <a:t>사람연계 </a:t>
            </a:r>
            <a:r>
              <a:rPr lang="en-US" altLang="ko-KR" sz="1200" dirty="0">
                <a:latin typeface="굴림" charset="-127"/>
              </a:rPr>
              <a:t>48</a:t>
            </a:r>
            <a:r>
              <a:rPr lang="ko-KR" altLang="en-US" sz="1200" dirty="0" smtClean="0">
                <a:latin typeface="굴림" charset="-127"/>
              </a:rPr>
              <a:t>개</a:t>
            </a:r>
            <a:r>
              <a:rPr lang="en-US" altLang="ko-KR" sz="1200" dirty="0" smtClean="0">
                <a:latin typeface="굴림" charset="-127"/>
              </a:rPr>
              <a:t>(</a:t>
            </a:r>
            <a:r>
              <a:rPr lang="ko-KR" altLang="en-US" sz="1200" dirty="0" smtClean="0">
                <a:latin typeface="굴림" charset="-127"/>
              </a:rPr>
              <a:t>별첨</a:t>
            </a:r>
            <a:r>
              <a:rPr lang="en-US" altLang="ko-KR" sz="1200" dirty="0" smtClean="0">
                <a:latin typeface="굴림" charset="-127"/>
              </a:rPr>
              <a:t>1)</a:t>
            </a:r>
            <a:r>
              <a:rPr lang="ko-KR" altLang="en-US" sz="1200" dirty="0" smtClean="0">
                <a:latin typeface="굴림" charset="-127"/>
              </a:rPr>
              <a:t> </a:t>
            </a:r>
            <a:r>
              <a:rPr lang="ko-KR" altLang="en-US" sz="1200" dirty="0">
                <a:latin typeface="굴림" charset="-127"/>
              </a:rPr>
              <a:t>이외의</a:t>
            </a:r>
            <a:r>
              <a:rPr lang="en-US" altLang="ko-KR" sz="1200" dirty="0">
                <a:latin typeface="굴림" charset="-127"/>
              </a:rPr>
              <a:t> </a:t>
            </a:r>
            <a:r>
              <a:rPr lang="ko-KR" altLang="en-US" sz="1200" dirty="0">
                <a:latin typeface="굴림" charset="-127"/>
              </a:rPr>
              <a:t>모든 기관 </a:t>
            </a:r>
            <a:r>
              <a:rPr lang="en-US" altLang="ko-KR" sz="1200" dirty="0">
                <a:latin typeface="굴림" charset="-127"/>
              </a:rPr>
              <a:t>:  </a:t>
            </a:r>
            <a:r>
              <a:rPr lang="ko-KR" altLang="en-US" sz="1200" b="1" dirty="0">
                <a:latin typeface="굴림" charset="-127"/>
              </a:rPr>
              <a:t>기관담당자</a:t>
            </a:r>
            <a:r>
              <a:rPr lang="en-US" altLang="ko-KR" sz="1200" b="1" dirty="0">
                <a:latin typeface="굴림" charset="-127"/>
              </a:rPr>
              <a:t>(</a:t>
            </a:r>
            <a:r>
              <a:rPr lang="ko-KR" altLang="en-US" sz="1200" b="1" dirty="0">
                <a:latin typeface="굴림" charset="-127"/>
              </a:rPr>
              <a:t>본부 교육담당자</a:t>
            </a:r>
            <a:r>
              <a:rPr lang="en-US" altLang="ko-KR" sz="1200" b="1" dirty="0">
                <a:latin typeface="굴림" charset="-127"/>
              </a:rPr>
              <a:t>) </a:t>
            </a:r>
          </a:p>
          <a:p>
            <a:r>
              <a:rPr lang="en-US" altLang="ko-KR" sz="1200" b="1" dirty="0">
                <a:solidFill>
                  <a:schemeClr val="tx2"/>
                </a:solidFill>
                <a:latin typeface="굴림" charset="-127"/>
              </a:rPr>
              <a:t>      </a:t>
            </a:r>
            <a:r>
              <a:rPr lang="ko-KR" altLang="en-US" sz="1200" b="1" dirty="0">
                <a:solidFill>
                  <a:schemeClr val="tx2"/>
                </a:solidFill>
              </a:rPr>
              <a:t>☞ 기관담당자 권한이 없을 경우 </a:t>
            </a:r>
            <a:r>
              <a:rPr lang="en-US" altLang="ko-KR" sz="1200" b="1" dirty="0">
                <a:solidFill>
                  <a:schemeClr val="tx2"/>
                </a:solidFill>
              </a:rPr>
              <a:t>: </a:t>
            </a:r>
            <a:r>
              <a:rPr lang="ko-KR" altLang="en-US" sz="1200" b="1" dirty="0">
                <a:solidFill>
                  <a:srgbClr val="AD1303"/>
                </a:solidFill>
              </a:rPr>
              <a:t>회원등록 </a:t>
            </a:r>
            <a:r>
              <a:rPr lang="en-US" altLang="ko-KR" sz="1200" b="1" dirty="0" smtClean="0">
                <a:solidFill>
                  <a:srgbClr val="AD1303"/>
                </a:solidFill>
              </a:rPr>
              <a:t>(</a:t>
            </a:r>
            <a:r>
              <a:rPr lang="ko-KR" altLang="en-US" sz="1200" b="1" dirty="0" smtClean="0">
                <a:solidFill>
                  <a:srgbClr val="AD1303"/>
                </a:solidFill>
              </a:rPr>
              <a:t>공공기관은 민간인으로 등록</a:t>
            </a:r>
            <a:r>
              <a:rPr lang="en-US" altLang="ko-KR" sz="1200" b="1" dirty="0" smtClean="0">
                <a:solidFill>
                  <a:srgbClr val="AD1303"/>
                </a:solidFill>
              </a:rPr>
              <a:t>)</a:t>
            </a:r>
            <a:r>
              <a:rPr lang="ko-KR" altLang="en-US" sz="1200" b="1" dirty="0" smtClean="0">
                <a:solidFill>
                  <a:srgbClr val="AD1303"/>
                </a:solidFill>
              </a:rPr>
              <a:t> </a:t>
            </a:r>
            <a:r>
              <a:rPr lang="ko-KR" altLang="en-US" sz="1200" b="1" dirty="0">
                <a:solidFill>
                  <a:srgbClr val="AD1303"/>
                </a:solidFill>
              </a:rPr>
              <a:t>후  </a:t>
            </a:r>
            <a:r>
              <a:rPr lang="ko-KR" altLang="en-US" sz="1200" b="1" dirty="0" smtClean="0">
                <a:solidFill>
                  <a:srgbClr val="AD1303"/>
                </a:solidFill>
              </a:rPr>
              <a:t>교육총괄과로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  </a:t>
            </a:r>
            <a:r>
              <a:rPr lang="ko-KR" altLang="en-US" sz="1200" b="1" dirty="0">
                <a:solidFill>
                  <a:schemeClr val="tx2"/>
                </a:solidFill>
              </a:rPr>
              <a:t>권한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부여를 </a:t>
            </a:r>
            <a:r>
              <a:rPr lang="ko-KR" altLang="en-US" sz="1200" b="1" dirty="0">
                <a:solidFill>
                  <a:schemeClr val="tx2"/>
                </a:solidFill>
              </a:rPr>
              <a:t>요청하시기 바랍니다</a:t>
            </a:r>
          </a:p>
          <a:p>
            <a:r>
              <a:rPr lang="ko-KR" altLang="en-US" sz="1200" dirty="0"/>
              <a:t>   ② </a:t>
            </a:r>
            <a:r>
              <a:rPr lang="ko-KR" altLang="en-US" sz="1200" b="1" dirty="0"/>
              <a:t>로그인</a:t>
            </a:r>
            <a:r>
              <a:rPr lang="ko-KR" altLang="en-US" sz="1200" dirty="0"/>
              <a:t> </a:t>
            </a:r>
            <a:r>
              <a:rPr lang="ko-KR" altLang="en-US" sz="1200" b="1" dirty="0"/>
              <a:t>정보는 공무원사이버교육센터의 아이디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패스워드와  동일</a:t>
            </a:r>
            <a:r>
              <a:rPr lang="en-US" altLang="ko-KR" sz="1200" dirty="0">
                <a:latin typeface="굴림" charset="-127"/>
              </a:rPr>
              <a:t> </a:t>
            </a:r>
            <a:r>
              <a:rPr lang="en-US" altLang="ko-KR" sz="1000" dirty="0" smtClean="0">
                <a:latin typeface="굴림" charset="-127"/>
              </a:rPr>
              <a:t>(</a:t>
            </a:r>
            <a:r>
              <a:rPr lang="ko-KR" altLang="en-US" sz="1000" dirty="0" smtClean="0">
                <a:latin typeface="굴림" charset="-127"/>
              </a:rPr>
              <a:t>기존 주민번호가</a:t>
            </a:r>
            <a:r>
              <a:rPr lang="en-US" altLang="ko-KR" sz="1000" dirty="0" smtClean="0">
                <a:latin typeface="굴림" charset="-127"/>
              </a:rPr>
              <a:t> </a:t>
            </a:r>
            <a:r>
              <a:rPr lang="ko-KR" altLang="en-US" sz="1000" dirty="0" smtClean="0">
                <a:latin typeface="굴림" charset="-127"/>
              </a:rPr>
              <a:t>아이디인 경우 신규 아이디 계정 발급</a:t>
            </a:r>
            <a:r>
              <a:rPr lang="en-US" altLang="ko-KR" sz="1000" dirty="0" smtClean="0">
                <a:latin typeface="굴림" charset="-127"/>
              </a:rPr>
              <a:t>)</a:t>
            </a:r>
            <a:endParaRPr lang="en-US" altLang="ko-KR" sz="1000" dirty="0">
              <a:latin typeface="굴림" charset="-127"/>
            </a:endParaRPr>
          </a:p>
          <a:p>
            <a:r>
              <a:rPr lang="en-US" altLang="ko-KR" sz="1000" dirty="0">
                <a:latin typeface="굴림" charset="-127"/>
              </a:rPr>
              <a:t>   </a:t>
            </a:r>
            <a:r>
              <a:rPr lang="en-US" altLang="ko-KR" sz="1200" dirty="0"/>
              <a:t>③ </a:t>
            </a:r>
            <a:r>
              <a:rPr lang="ko-KR" altLang="en-US" sz="1200" dirty="0"/>
              <a:t>신청방법 요약  </a:t>
            </a:r>
            <a:r>
              <a:rPr lang="en-US" altLang="ko-KR" sz="1200" dirty="0"/>
              <a:t>: [</a:t>
            </a:r>
            <a:r>
              <a:rPr lang="ko-KR" altLang="en-US" sz="1200" dirty="0"/>
              <a:t>과정검색</a:t>
            </a:r>
            <a:r>
              <a:rPr lang="en-US" altLang="ko-KR" sz="1200" dirty="0"/>
              <a:t>] : </a:t>
            </a:r>
            <a:r>
              <a:rPr lang="ko-KR" altLang="en-US" sz="1200" dirty="0"/>
              <a:t>해당 집합교육 검색</a:t>
            </a:r>
            <a:r>
              <a:rPr lang="en-US" altLang="ko-KR" sz="1200" dirty="0"/>
              <a:t>,</a:t>
            </a:r>
            <a:r>
              <a:rPr lang="ko-KR" altLang="en-US" sz="1200" dirty="0"/>
              <a:t>선택 </a:t>
            </a:r>
            <a:r>
              <a:rPr lang="en-US" altLang="ko-KR" sz="1200" dirty="0"/>
              <a:t>-&gt; [</a:t>
            </a:r>
            <a:r>
              <a:rPr lang="ko-KR" altLang="en-US" sz="1200" dirty="0"/>
              <a:t>추천순위 입력</a:t>
            </a:r>
            <a:r>
              <a:rPr lang="en-US" altLang="ko-KR" sz="1200" dirty="0"/>
              <a:t>] : </a:t>
            </a:r>
            <a:r>
              <a:rPr lang="ko-KR" altLang="en-US" sz="1200" dirty="0"/>
              <a:t>승인상태  전체</a:t>
            </a:r>
            <a:r>
              <a:rPr lang="en-US" altLang="ko-KR" sz="1200" dirty="0"/>
              <a:t>, </a:t>
            </a:r>
            <a:r>
              <a:rPr lang="ko-KR" altLang="en-US" sz="1200" dirty="0"/>
              <a:t>미승인 조회</a:t>
            </a:r>
            <a:r>
              <a:rPr lang="en-US" altLang="ko-KR" sz="1200" dirty="0"/>
              <a:t> </a:t>
            </a:r>
            <a:r>
              <a:rPr lang="ko-KR" altLang="en-US" sz="1200" dirty="0"/>
              <a:t>후  교육생 순위 입력</a:t>
            </a:r>
            <a:endParaRPr lang="en-US" altLang="ko-KR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8001024" y="2285992"/>
            <a:ext cx="642942" cy="21544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ko-KR" altLang="en-US" sz="800">
                <a:solidFill>
                  <a:srgbClr val="FFFFFF"/>
                </a:solidFill>
                <a:ea typeface="굴림" pitchFamily="50" charset="-127"/>
              </a:rPr>
              <a:t>과정검색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23342" y="3614468"/>
            <a:ext cx="448856" cy="21544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ko-KR" altLang="en-US" sz="800">
                <a:solidFill>
                  <a:srgbClr val="FFFFFF"/>
                </a:solidFill>
                <a:ea typeface="굴림" pitchFamily="50" charset="-127"/>
              </a:rPr>
              <a:t>검색</a:t>
            </a:r>
          </a:p>
        </p:txBody>
      </p:sp>
      <p:sp>
        <p:nvSpPr>
          <p:cNvPr id="8213" name="모서리가 둥근 직사각형 36"/>
          <p:cNvSpPr>
            <a:spLocks noChangeArrowheads="1"/>
          </p:cNvSpPr>
          <p:nvPr/>
        </p:nvSpPr>
        <p:spPr bwMode="auto">
          <a:xfrm>
            <a:off x="5541963" y="3536950"/>
            <a:ext cx="857250" cy="357188"/>
          </a:xfrm>
          <a:prstGeom prst="roundRect">
            <a:avLst>
              <a:gd name="adj" fmla="val 16667"/>
            </a:avLst>
          </a:prstGeom>
          <a:noFill/>
          <a:ln w="41275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ko-KR" altLang="en-US"/>
          </a:p>
        </p:txBody>
      </p:sp>
      <p:cxnSp>
        <p:nvCxnSpPr>
          <p:cNvPr id="8214" name="직선 화살표 연결선 39"/>
          <p:cNvCxnSpPr>
            <a:cxnSpLocks noChangeShapeType="1"/>
          </p:cNvCxnSpPr>
          <p:nvPr/>
        </p:nvCxnSpPr>
        <p:spPr bwMode="auto">
          <a:xfrm>
            <a:off x="4214813" y="3571875"/>
            <a:ext cx="1285875" cy="214313"/>
          </a:xfrm>
          <a:prstGeom prst="straightConnector1">
            <a:avLst/>
          </a:prstGeom>
          <a:noFill/>
          <a:ln w="28575" algn="ctr">
            <a:solidFill>
              <a:srgbClr val="0000FF"/>
            </a:solidFill>
            <a:prstDash val="sysDot"/>
            <a:round/>
            <a:headEnd/>
            <a:tailEnd type="arrow" w="med" len="med"/>
          </a:ln>
        </p:spPr>
      </p:cxnSp>
      <p:cxnSp>
        <p:nvCxnSpPr>
          <p:cNvPr id="8215" name="직선 화살표 연결선 41"/>
          <p:cNvCxnSpPr>
            <a:cxnSpLocks noChangeShapeType="1"/>
          </p:cNvCxnSpPr>
          <p:nvPr/>
        </p:nvCxnSpPr>
        <p:spPr bwMode="auto">
          <a:xfrm rot="16200000" flipH="1">
            <a:off x="6107112" y="3894138"/>
            <a:ext cx="430213" cy="71438"/>
          </a:xfrm>
          <a:prstGeom prst="straightConnector1">
            <a:avLst/>
          </a:prstGeom>
          <a:noFill/>
          <a:ln w="28575" algn="ctr">
            <a:solidFill>
              <a:srgbClr val="0000FF"/>
            </a:solidFill>
            <a:prstDash val="sysDot"/>
            <a:round/>
            <a:headEnd/>
            <a:tailEnd type="arrow" w="med" len="med"/>
          </a:ln>
        </p:spPr>
      </p:cxnSp>
      <p:pic>
        <p:nvPicPr>
          <p:cNvPr id="38" name="Picture 4" descr="C:\Documents and Settings\Lee Kyungjin\My Documents\0-2-0 캡쳐\temp\090403\신청\관리자 첫페이지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2614599" y="1714488"/>
            <a:ext cx="1785950" cy="10370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rnd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7625" y="49213"/>
            <a:ext cx="64087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b="1" dirty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별첨</a:t>
            </a:r>
            <a:r>
              <a:rPr kumimoji="0" lang="en-US" altLang="ko-KR" sz="2400" b="1" dirty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1  e</a:t>
            </a:r>
            <a:r>
              <a:rPr kumimoji="0" lang="ko-KR" altLang="en-US" sz="2400" b="1" dirty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사람연계 </a:t>
            </a:r>
            <a:r>
              <a:rPr kumimoji="0" lang="ko-KR" altLang="en-US" sz="2400" b="1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기관</a:t>
            </a:r>
            <a:endParaRPr kumimoji="0" lang="ko-KR" altLang="en-US" sz="24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60804" name="Group 27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315763"/>
              </p:ext>
            </p:extLst>
          </p:nvPr>
        </p:nvGraphicFramePr>
        <p:xfrm>
          <a:off x="985838" y="646113"/>
          <a:ext cx="3514725" cy="5699770"/>
        </p:xfrm>
        <a:graphic>
          <a:graphicData uri="http://schemas.openxmlformats.org/drawingml/2006/table">
            <a:tbl>
              <a:tblPr/>
              <a:tblGrid>
                <a:gridCol w="346075"/>
                <a:gridCol w="431800"/>
                <a:gridCol w="273685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E40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감사원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F10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공정거래위원회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G20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관세청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C92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교육부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국가보훈처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H60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국가인권위원회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F31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국무조정실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E81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국민권익위원회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C72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국토교통부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J70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군의문사진상규명위원회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E91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금융위원회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G40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기상청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C51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기획재정부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C81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고용노동부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B12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농림축산식품부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B20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농촌진흥청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G50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대검찰청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E21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대통령실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G60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문화재청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C41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문화체육관광부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E60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민주평화통일자문회의사무처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J51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방송통신위원회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23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H40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법무부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24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B90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법제처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25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G70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병무청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0784" name="Group 27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463418"/>
              </p:ext>
            </p:extLst>
          </p:nvPr>
        </p:nvGraphicFramePr>
        <p:xfrm>
          <a:off x="4729163" y="654050"/>
          <a:ext cx="3514725" cy="5677545"/>
        </p:xfrm>
        <a:graphic>
          <a:graphicData uri="http://schemas.openxmlformats.org/drawingml/2006/table">
            <a:tbl>
              <a:tblPr/>
              <a:tblGrid>
                <a:gridCol w="346075"/>
                <a:gridCol w="431800"/>
                <a:gridCol w="273685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C32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보건복지부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G80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산림청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H80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소방방재청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D51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식품의약품안전처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B52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여성가족부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H51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외교부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J20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일제강점하강제동원피해진상규명위원회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G90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조달청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H10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중소기업청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산업통상자원부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진실화해를위한과거사정리위원회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J90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친일반민족행위자재산조사위원회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D70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친일반민족행위진상규명위원회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D30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통계청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D20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통일부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특허청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D60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해양경찰청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C12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안전행정부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J60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행정중심복합도시건설청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C60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환경부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46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K10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 특임장관실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+mn-cs"/>
                        </a:rPr>
                        <a:t>국세청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+mn-cs"/>
                        </a:rPr>
                        <a:t>방위사업청</a:t>
                      </a:r>
                      <a:endParaRPr kumimoji="0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+mn-cs"/>
                        </a:rPr>
                        <a:t>미래창조과학부</a:t>
                      </a:r>
                      <a:endParaRPr kumimoji="0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D11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+mn-cs"/>
                        </a:rPr>
                        <a:t>해양수산부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7625" y="49213"/>
            <a:ext cx="64087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별첨</a:t>
            </a:r>
            <a:r>
              <a:rPr kumimoji="0" lang="en-US" altLang="ko-KR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2  </a:t>
            </a:r>
            <a:r>
              <a:rPr kumimoji="0" lang="ko-KR" altLang="en-US" sz="2400" b="1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시스템 연계ㆍ입력 공통 항목</a:t>
            </a:r>
          </a:p>
        </p:txBody>
      </p:sp>
      <p:graphicFrame>
        <p:nvGraphicFramePr>
          <p:cNvPr id="569114" name="Group 794"/>
          <p:cNvGraphicFramePr>
            <a:graphicFrameLocks noGrp="1"/>
          </p:cNvGraphicFramePr>
          <p:nvPr/>
        </p:nvGraphicFramePr>
        <p:xfrm>
          <a:off x="188913" y="981075"/>
          <a:ext cx="8775700" cy="1514476"/>
        </p:xfrm>
        <a:graphic>
          <a:graphicData uri="http://schemas.openxmlformats.org/drawingml/2006/table">
            <a:tbl>
              <a:tblPr/>
              <a:tblGrid>
                <a:gridCol w="711200"/>
                <a:gridCol w="576262"/>
                <a:gridCol w="574675"/>
                <a:gridCol w="720725"/>
                <a:gridCol w="792163"/>
                <a:gridCol w="647700"/>
                <a:gridCol w="792162"/>
                <a:gridCol w="647700"/>
                <a:gridCol w="576263"/>
                <a:gridCol w="720725"/>
                <a:gridCol w="647700"/>
                <a:gridCol w="720725"/>
                <a:gridCol w="647700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실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․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국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직 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성  명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주민등록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최종학력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최  초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현직급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임용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전화번호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E-mail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추천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12719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특이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E12719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소속기관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직급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번    호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학위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임용일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승진일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구분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사무실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휴대전화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순위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12719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사항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E12719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8" name="Text Box 795"/>
          <p:cNvSpPr txBox="1">
            <a:spLocks noChangeArrowheads="1"/>
          </p:cNvSpPr>
          <p:nvPr/>
        </p:nvSpPr>
        <p:spPr bwMode="auto">
          <a:xfrm>
            <a:off x="250825" y="2708275"/>
            <a:ext cx="8713788" cy="1069975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  <a:buFontTx/>
              <a:buChar char="•"/>
            </a:pPr>
            <a:r>
              <a:rPr kumimoji="0" lang="ko-KR" altLang="en-US" sz="1500">
                <a:solidFill>
                  <a:schemeClr val="tx2"/>
                </a:solidFill>
              </a:rPr>
              <a:t> 특이사항이 있는 과정의 경우</a:t>
            </a:r>
            <a:r>
              <a:rPr kumimoji="0" lang="ko-KR" altLang="en-US"/>
              <a:t>  과정안내 공문을 통해 입력 사항 안내</a:t>
            </a:r>
          </a:p>
          <a:p>
            <a:pPr latinLnBrk="0">
              <a:spcBef>
                <a:spcPct val="50000"/>
              </a:spcBef>
              <a:buFontTx/>
              <a:buChar char="•"/>
            </a:pPr>
            <a:r>
              <a:rPr kumimoji="0" lang="en-US" altLang="ko-KR"/>
              <a:t> [</a:t>
            </a:r>
            <a:r>
              <a:rPr kumimoji="0" lang="ko-KR" altLang="en-US"/>
              <a:t>예시</a:t>
            </a:r>
            <a:r>
              <a:rPr kumimoji="0" lang="en-US" altLang="ko-KR"/>
              <a:t>] </a:t>
            </a:r>
            <a:r>
              <a:rPr kumimoji="0" lang="ko-KR" altLang="en-US"/>
              <a:t>국외훈련자 과정</a:t>
            </a:r>
          </a:p>
          <a:p>
            <a:pPr latinLnBrk="0">
              <a:spcBef>
                <a:spcPct val="50000"/>
              </a:spcBef>
            </a:pPr>
            <a:r>
              <a:rPr kumimoji="0" lang="en-US" altLang="ko-KR">
                <a:latin typeface="돋움" pitchFamily="50" charset="-127"/>
                <a:ea typeface="돋움" pitchFamily="50" charset="-127"/>
              </a:rPr>
              <a:t>   ※ </a:t>
            </a:r>
            <a:r>
              <a:rPr kumimoji="0" lang="ko-KR" altLang="en-US">
                <a:latin typeface="돋움" pitchFamily="50" charset="-127"/>
                <a:ea typeface="돋움" pitchFamily="50" charset="-127"/>
              </a:rPr>
              <a:t>특이사항 </a:t>
            </a:r>
            <a:r>
              <a:rPr kumimoji="0" lang="en-US" altLang="ko-KR">
                <a:latin typeface="돋움" pitchFamily="50" charset="-127"/>
                <a:ea typeface="돋움" pitchFamily="50" charset="-127"/>
              </a:rPr>
              <a:t>: </a:t>
            </a:r>
            <a:r>
              <a:rPr kumimoji="0" lang="ko-KR" altLang="en-US">
                <a:latin typeface="돋움" pitchFamily="50" charset="-127"/>
                <a:ea typeface="돋움" pitchFamily="50" charset="-127"/>
              </a:rPr>
              <a:t>훈련 희망국과 전공을 콤마</a:t>
            </a:r>
            <a:r>
              <a:rPr kumimoji="0" lang="en-US" altLang="ko-KR">
                <a:latin typeface="돋움" pitchFamily="50" charset="-127"/>
                <a:ea typeface="돋움" pitchFamily="50" charset="-127"/>
              </a:rPr>
              <a:t>(,)</a:t>
            </a:r>
            <a:r>
              <a:rPr kumimoji="0" lang="ko-KR" altLang="en-US">
                <a:latin typeface="돋움" pitchFamily="50" charset="-127"/>
                <a:ea typeface="돋움" pitchFamily="50" charset="-127"/>
              </a:rPr>
              <a:t>로 구분하여 기재</a:t>
            </a:r>
            <a:r>
              <a:rPr kumimoji="0" lang="en-US" altLang="ko-KR">
                <a:latin typeface="돋움" pitchFamily="50" charset="-127"/>
                <a:ea typeface="돋움" pitchFamily="50" charset="-127"/>
              </a:rPr>
              <a:t>(</a:t>
            </a:r>
            <a:r>
              <a:rPr kumimoji="0" lang="ko-KR" altLang="en-US">
                <a:latin typeface="돋움" pitchFamily="50" charset="-127"/>
                <a:ea typeface="돋움" pitchFamily="50" charset="-127"/>
              </a:rPr>
              <a:t>예 </a:t>
            </a:r>
            <a:r>
              <a:rPr kumimoji="0" lang="en-US" altLang="ko-KR">
                <a:latin typeface="돋움" pitchFamily="50" charset="-127"/>
                <a:ea typeface="돋움" pitchFamily="50" charset="-127"/>
              </a:rPr>
              <a:t>: </a:t>
            </a:r>
            <a:r>
              <a:rPr kumimoji="0" lang="ko-KR" altLang="en-US">
                <a:latin typeface="돋움" pitchFamily="50" charset="-127"/>
                <a:ea typeface="돋움" pitchFamily="50" charset="-127"/>
              </a:rPr>
              <a:t>미국</a:t>
            </a:r>
            <a:r>
              <a:rPr kumimoji="0" lang="en-US" altLang="ko-KR">
                <a:latin typeface="돋움" pitchFamily="50" charset="-127"/>
                <a:ea typeface="돋움" pitchFamily="50" charset="-127"/>
              </a:rPr>
              <a:t>,</a:t>
            </a:r>
            <a:r>
              <a:rPr kumimoji="0" lang="ko-KR" altLang="en-US">
                <a:latin typeface="돋움" pitchFamily="50" charset="-127"/>
                <a:ea typeface="돋움" pitchFamily="50" charset="-127"/>
              </a:rPr>
              <a:t>행정학</a:t>
            </a:r>
            <a:r>
              <a:rPr kumimoji="0" lang="en-US" altLang="ko-KR">
                <a:latin typeface="돋움" pitchFamily="50" charset="-127"/>
                <a:ea typeface="돋움" pitchFamily="50" charset="-127"/>
              </a:rPr>
              <a:t>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47625" y="49213"/>
            <a:ext cx="8667750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b="1" dirty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별첨</a:t>
            </a:r>
            <a:r>
              <a:rPr kumimoji="0" lang="en-US" altLang="ko-KR" sz="2400" b="1" dirty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3  </a:t>
            </a:r>
            <a:r>
              <a:rPr kumimoji="0" lang="ko-KR" altLang="en-US" sz="2400" b="1" dirty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기관담당자 </a:t>
            </a:r>
            <a:r>
              <a:rPr kumimoji="0" lang="ko-KR" altLang="en-US" sz="2400" b="1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 로그인  방법</a:t>
            </a:r>
            <a:endParaRPr kumimoji="0" lang="ko-KR" altLang="en-US" sz="2400" b="1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 descr="Untitled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714356"/>
            <a:ext cx="7591425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1TGp_biz_light">
  <a:themeElements>
    <a:clrScheme name="281TGp_biz_light 3">
      <a:dk1>
        <a:srgbClr val="35567B"/>
      </a:dk1>
      <a:lt1>
        <a:srgbClr val="FFFFFF"/>
      </a:lt1>
      <a:dk2>
        <a:srgbClr val="000000"/>
      </a:dk2>
      <a:lt2>
        <a:srgbClr val="DDDDDD"/>
      </a:lt2>
      <a:accent1>
        <a:srgbClr val="54536D"/>
      </a:accent1>
      <a:accent2>
        <a:srgbClr val="8878B0"/>
      </a:accent2>
      <a:accent3>
        <a:srgbClr val="FFFFFF"/>
      </a:accent3>
      <a:accent4>
        <a:srgbClr val="2C4868"/>
      </a:accent4>
      <a:accent5>
        <a:srgbClr val="B3B3BA"/>
      </a:accent5>
      <a:accent6>
        <a:srgbClr val="7B6C9F"/>
      </a:accent6>
      <a:hlink>
        <a:srgbClr val="E19643"/>
      </a:hlink>
      <a:folHlink>
        <a:srgbClr val="B2B2B2"/>
      </a:folHlink>
    </a:clrScheme>
    <a:fontScheme name="281TGp_biz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0000FF"/>
          </a:solidFill>
          <a:prstDash val="sysDot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0000FF"/>
          </a:solidFill>
          <a:prstDash val="sysDot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81TGp_biz_light 1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0080A2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AAC0CE"/>
        </a:accent5>
        <a:accent6>
          <a:srgbClr val="85AE49"/>
        </a:accent6>
        <a:hlink>
          <a:srgbClr val="9999FF"/>
        </a:hlink>
        <a:folHlink>
          <a:srgbClr val="4EA7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1TGp_biz_light 2">
        <a:dk1>
          <a:srgbClr val="35567B"/>
        </a:dk1>
        <a:lt1>
          <a:srgbClr val="FFFFFF"/>
        </a:lt1>
        <a:dk2>
          <a:srgbClr val="000000"/>
        </a:dk2>
        <a:lt2>
          <a:srgbClr val="DDDDDD"/>
        </a:lt2>
        <a:accent1>
          <a:srgbClr val="8399A1"/>
        </a:accent1>
        <a:accent2>
          <a:srgbClr val="ED8411"/>
        </a:accent2>
        <a:accent3>
          <a:srgbClr val="FFFFFF"/>
        </a:accent3>
        <a:accent4>
          <a:srgbClr val="2C4868"/>
        </a:accent4>
        <a:accent5>
          <a:srgbClr val="C1CACD"/>
        </a:accent5>
        <a:accent6>
          <a:srgbClr val="D7770E"/>
        </a:accent6>
        <a:hlink>
          <a:srgbClr val="131D3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1TGp_biz_light 3">
        <a:dk1>
          <a:srgbClr val="35567B"/>
        </a:dk1>
        <a:lt1>
          <a:srgbClr val="FFFFFF"/>
        </a:lt1>
        <a:dk2>
          <a:srgbClr val="000000"/>
        </a:dk2>
        <a:lt2>
          <a:srgbClr val="DDDDDD"/>
        </a:lt2>
        <a:accent1>
          <a:srgbClr val="54536D"/>
        </a:accent1>
        <a:accent2>
          <a:srgbClr val="8878B0"/>
        </a:accent2>
        <a:accent3>
          <a:srgbClr val="FFFFFF"/>
        </a:accent3>
        <a:accent4>
          <a:srgbClr val="2C4868"/>
        </a:accent4>
        <a:accent5>
          <a:srgbClr val="B3B3BA"/>
        </a:accent5>
        <a:accent6>
          <a:srgbClr val="7B6C9F"/>
        </a:accent6>
        <a:hlink>
          <a:srgbClr val="E1964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281TGp_biz_light</Template>
  <TotalTime>8566</TotalTime>
  <Words>791</Words>
  <Application>Microsoft Office PowerPoint</Application>
  <PresentationFormat>화면 슬라이드 쇼(4:3)</PresentationFormat>
  <Paragraphs>304</Paragraphs>
  <Slides>9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281TGp_biz_light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크레듀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MIS TFT</dc:creator>
  <cp:lastModifiedBy>user</cp:lastModifiedBy>
  <cp:revision>966</cp:revision>
  <cp:lastPrinted>2013-03-27T06:18:11Z</cp:lastPrinted>
  <dcterms:created xsi:type="dcterms:W3CDTF">2006-03-07T01:56:29Z</dcterms:created>
  <dcterms:modified xsi:type="dcterms:W3CDTF">2014-03-07T02:09:29Z</dcterms:modified>
</cp:coreProperties>
</file>