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2" r:id="rId21"/>
  </p:sldMasterIdLst>
  <p:notesMasterIdLst>
    <p:notesMasterId r:id="rId23"/>
  </p:notesMasterIdLst>
  <p:handoutMasterIdLst>
    <p:handoutMasterId r:id="rId24"/>
  </p:handout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1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1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1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1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 vertBarState="maximized">
    <p:restoredLeft sz="15620"/>
    <p:restoredTop sz="94676"/>
  </p:normalViewPr>
  <p:slideViewPr>
    <p:cSldViewPr>
      <p:cViewPr varScale="1">
        <p:scale>
          <a:sx n="103" d="100"/>
          <a:sy n="103" d="100"/>
        </p:scale>
        <p:origin x="-204" y="-90"/>
      </p:cViewPr>
      <p:guideLst>
        <p:guide orient="horz" pos="2159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192" cy="73736192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slide" Target="slides/slide10.xml"  /><Relationship Id="rId11" Type="http://schemas.openxmlformats.org/officeDocument/2006/relationships/slide" Target="slides/slide11.xml"  /><Relationship Id="rId12" Type="http://schemas.openxmlformats.org/officeDocument/2006/relationships/slide" Target="slides/slide12.xml"  /><Relationship Id="rId13" Type="http://schemas.openxmlformats.org/officeDocument/2006/relationships/slide" Target="slides/slide13.xml"  /><Relationship Id="rId14" Type="http://schemas.openxmlformats.org/officeDocument/2006/relationships/slide" Target="slides/slide14.xml"  /><Relationship Id="rId15" Type="http://schemas.openxmlformats.org/officeDocument/2006/relationships/slide" Target="slides/slide15.xml"  /><Relationship Id="rId16" Type="http://schemas.openxmlformats.org/officeDocument/2006/relationships/slide" Target="slides/slide16.xml"  /><Relationship Id="rId17" Type="http://schemas.openxmlformats.org/officeDocument/2006/relationships/slide" Target="slides/slide17.xml"  /><Relationship Id="rId18" Type="http://schemas.openxmlformats.org/officeDocument/2006/relationships/slide" Target="slides/slide18.xml"  /><Relationship Id="rId19" Type="http://schemas.openxmlformats.org/officeDocument/2006/relationships/presProps" Target="presProps.xml"  /><Relationship Id="rId2" Type="http://schemas.openxmlformats.org/officeDocument/2006/relationships/slide" Target="slides/slide2.xml"  /><Relationship Id="rId20" Type="http://schemas.openxmlformats.org/officeDocument/2006/relationships/viewProps" Target="viewProps.xml"  /><Relationship Id="rId21" Type="http://schemas.openxmlformats.org/officeDocument/2006/relationships/slideMaster" Target="slideMasters/slideMaster1.xml"  /><Relationship Id="rId22" Type="http://schemas.openxmlformats.org/officeDocument/2006/relationships/theme" Target="theme/theme1.xml"  /><Relationship Id="rId23" Type="http://schemas.openxmlformats.org/officeDocument/2006/relationships/notesMaster" Target="notesMasters/notesMaster1.xml"  /><Relationship Id="rId24" Type="http://schemas.openxmlformats.org/officeDocument/2006/relationships/handoutMaster" Target="handoutMasters/handoutMaster1.xml"  /><Relationship Id="rId25" Type="http://schemas.openxmlformats.org/officeDocument/2006/relationships/tableStyles" Target="tableStyles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9D4D019A-2989-4C48-BDF8-206268F262DF}" type="datetimeFigureOut">
              <a:rPr lang="ko-KR" altLang="en-US"/>
              <a:pPr lvl="0">
                <a:defRPr lang="ko-KR" altLang="en-US"/>
              </a:pPr>
              <a:t>2014-01-21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CDCC7D3E-5003-4D6D-B3E6-C067481DFCA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079B6D4-6ED9-4617-8975-EFD903AB1F22}" type="datetimeFigureOut">
              <a:rPr lang="ko-KR" altLang="en-US"/>
              <a:pPr lvl="0">
                <a:defRPr lang="ko-KR" altLang="en-US"/>
              </a:pPr>
              <a:t>2014-01-21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C03F82AE-E271-4720-AFC0-C69629CDC01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2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5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6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7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1146175" y="685800"/>
            <a:ext cx="4573588" cy="3430588"/>
          </a:xfrm>
          <a:ln/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3796" name="슬라이드 번호 개체 틀 3"/>
          <p:cNvSpPr txBox="1">
            <a:spLocks noGrp="1"/>
          </p:cNvSpPr>
          <p:nvPr/>
        </p:nvSpPr>
        <p:spPr>
          <a:xfrm>
            <a:off x="3885710" y="8687904"/>
            <a:ext cx="2972290" cy="456097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90949" tIns="45474" rIns="90949" bIns="45474" anchor="b"/>
          <a:lstStyle/>
          <a:p>
            <a:pPr algn="r" defTabSz="906462">
              <a:defRPr lang="ko-KR" altLang="en-US"/>
            </a:pPr>
            <a:fld id="{909201A9-ECD6-4C47-834E-716F746FCCEE}" type="slidenum">
              <a:rPr lang="en-US" altLang="ko-KR" sz="1200" b="0">
                <a:latin typeface="Book Antiqua"/>
              </a:rPr>
              <a:pPr algn="r" defTabSz="906462">
                <a:defRPr lang="ko-KR" altLang="en-US"/>
              </a:pPr>
              <a:t>2</a:t>
            </a:fld>
            <a:endParaRPr lang="en-US" altLang="ko-KR" sz="1200" b="0">
              <a:latin typeface="Book Antiqua"/>
            </a:endParaRPr>
          </a:p>
        </p:txBody>
      </p:sp>
    </p:spTree>
  </p:cSld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03F82AE-E271-4720-AFC0-C69629CDC01F}" type="slidenum">
              <a:rPr lang="en-US" altLang="en-US"/>
              <a:pPr lvl="0">
                <a:defRPr lang="ko-KR" altLang="en-US"/>
              </a:pPr>
              <a:t>15</a:t>
            </a:fld>
            <a:endParaRPr lang="en-US" altLang="en-US"/>
          </a:p>
        </p:txBody>
      </p:sp>
    </p:spTree>
  </p:cSld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03F82AE-E271-4720-AFC0-C69629CDC01F}" type="slidenum">
              <a:rPr lang="en-US" altLang="en-US"/>
              <a:pPr lvl="0">
                <a:defRPr lang="ko-KR" altLang="en-US"/>
              </a:pPr>
              <a:t>16</a:t>
            </a:fld>
            <a:endParaRPr lang="en-US" altLang="en-US"/>
          </a:p>
        </p:txBody>
      </p:sp>
    </p:spTree>
  </p:cSld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03F82AE-E271-4720-AFC0-C69629CDC01F}" type="slidenum">
              <a:rPr lang="en-US" altLang="en-US"/>
              <a:pPr lvl="0">
                <a:defRPr lang="ko-KR" altLang="en-US"/>
              </a:pPr>
              <a:t>17</a:t>
            </a:fld>
            <a:endParaRPr lang="en-US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jpe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jpeg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jpeg"  /><Relationship Id="rId3" Type="http://schemas.openxmlformats.org/officeDocument/2006/relationships/image" Target="../media/image4.png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bg bwMode="gray">
      <p:bgPr shadeToTitle="0">
        <a:blipFill dpi="0" rotWithShape="0">
          <a:blip r:embed="rId2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 idx="0"/>
          </p:nvPr>
        </p:nvSpPr>
        <p:spPr>
          <a:xfrm>
            <a:off x="2743200" y="3657600"/>
            <a:ext cx="6248400" cy="1143000"/>
          </a:xfrm>
        </p:spPr>
        <p:txBody>
          <a:bodyPr/>
          <a:lstStyle>
            <a:lvl1pPr algn="l">
              <a:defRPr sz="40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 altLang="ko-KR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4648200"/>
            <a:ext cx="6248400" cy="762000"/>
          </a:xfrm>
        </p:spPr>
        <p:txBody>
          <a:bodyPr/>
          <a:lstStyle>
            <a:lvl1pPr marL="0" indent="0">
              <a:buFont typeface="Wingdings"/>
              <a:buNone/>
              <a:defRPr sz="2800">
                <a:solidFill>
                  <a:srgbClr val="b2b2b2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en-US" altLang="ko-KR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35A71FB2-AB0F-4298-9D86-03123BF72EDF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6DA0CBB7-7BB0-4C12-A180-94428A0FEE1E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2186A3EA-32FD-4E1E-A0B5-57A9216965D3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755775" y="1447800"/>
            <a:ext cx="3541713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9888" y="1447800"/>
            <a:ext cx="3541712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A5141332-DD2D-4B3A-908F-AF6ACE7F430A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F045262A-6EFE-4A7E-9183-B441844D2C51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C28DF2E2-E47D-40D7-B313-7D6FE36CCB42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59ADF7CC-BEE3-493A-8B61-3B0F6BE7320E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910A2BD4-349B-4B36-9597-C74E24910B64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DED7F1CA-A58C-4E91-9A83-901BF8CD0B97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0149673D-585C-4A1F-9631-4C5DA1565E0D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7181850" y="228600"/>
            <a:ext cx="1809750" cy="6324600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752600" y="228600"/>
            <a:ext cx="5276850" cy="6324600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fld id="{439CC429-94D1-4D45-BEF7-70034123C5EA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2_제목 및 내용" userDrawn="1">
  <p:cSld name="2_제목 및 내용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3" descr="그림2.jpg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</p:sldLayout>
</file>

<file path=ppt/slideLayouts/slideLayout1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표지" userDrawn="1">
  <p:cSld name="표지">
    <p:bg>
      <p:bgPr shadeToTitle="0">
        <a:blipFill dpi="0" rotWithShape="0">
          <a:blip r:embed="rId2">
            <a:lum/>
          </a:blip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 idx="0" hasCustomPrompt="1"/>
          </p:nvPr>
        </p:nvSpPr>
        <p:spPr>
          <a:xfrm>
            <a:off x="457200" y="1385877"/>
            <a:ext cx="8229600" cy="10156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algn="ctr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defRPr xmlns:mc="http://schemas.openxmlformats.org/markup-compatibility/2006" xmlns:hp="http://schemas.haansoft.com/office/presentation/8.0" kumimoji="1" lang="ko-KR" altLang="en-US" sz="6600" b="1" kern="1200" spc="-150" mc:Ignorable="hp" hp:hslEmbossed="0">
                <a:ln>
                  <a:prstDash val="solid"/>
                </a:ln>
                <a:gradFill rotWithShape="1">
                  <a:gsLst>
                    <a:gs pos="0">
                      <a:prstClr val="white"/>
                    </a:gs>
                    <a:gs pos="18000">
                      <a:srgbClr val="f4d13a"/>
                    </a:gs>
                    <a:gs pos="50000">
                      <a:srgbClr val="ff882f"/>
                    </a:gs>
                    <a:gs pos="68000">
                      <a:srgbClr val="ff9900"/>
                    </a:gs>
                  </a:gsLst>
                  <a:lin ang="5400000" scaled="0"/>
                </a:gradFill>
                <a:effectLst>
                  <a:outerShdw blurRad="63500" algn="ctr" rotWithShape="0">
                    <a:prstClr val="black"/>
                  </a:outerShdw>
                </a:effectLst>
                <a:latin typeface="Arial"/>
                <a:ea typeface="HY견고딕"/>
                <a:cs typeface="Arial"/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표지 제목 입력</a:t>
            </a:r>
            <a:endParaRPr lang="ko-KR" altLang="en-US"/>
          </a:p>
        </p:txBody>
      </p:sp>
      <p:pic>
        <p:nvPicPr>
          <p:cNvPr id="5" name="Picture 21" descr="logo_W"/>
          <p:cNvPicPr>
            <a:picLocks noChangeAspect="1" noChangeArrowheads="1"/>
          </p:cNvPicPr>
          <p:nvPr userDrawn="1"/>
        </p:nvPicPr>
        <p:blipFill rotWithShape="1">
          <a:blip r:embed="rId3"/>
          <a:srcRect/>
          <a:stretch>
            <a:fillRect/>
          </a:stretch>
        </p:blipFill>
        <p:spPr>
          <a:xfrm>
            <a:off x="7691438" y="6002338"/>
            <a:ext cx="1435100" cy="85566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14" Type="http://schemas.openxmlformats.org/officeDocument/2006/relationships/slideLayout" Target="../slideLayouts/slideLayout13.xml"  /><Relationship Id="rId15" Type="http://schemas.openxmlformats.org/officeDocument/2006/relationships/image" Target="../media/image5.jpeg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Default Design">
    <p:bg>
      <p:bgPr shadeToTitle="0">
        <a:blipFill dpi="0" rotWithShape="0">
          <a:blip r:embed="rId15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0"/>
          </p:nvPr>
        </p:nvSpPr>
        <p:spPr>
          <a:xfrm>
            <a:off x="1752600" y="228600"/>
            <a:ext cx="7239000" cy="838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b" anchorCtr="0"/>
          <a:lstStyle/>
          <a:p>
            <a:pPr lvl="0">
              <a:defRPr lang="ko-KR" altLang="en-US"/>
            </a:pPr>
            <a:r>
              <a:rPr lang="en-US" altLang="ko-KR"/>
              <a:t>Click to edit title style</a:t>
            </a:r>
            <a:endParaRPr lang="en-US" altLang="ko-KR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5775" y="1447800"/>
            <a:ext cx="7235825" cy="51054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en-US" altLang="ko-KR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t" anchorCtr="0"/>
          <a:lstStyle>
            <a:lvl1pPr>
              <a:defRPr sz="1400">
                <a:ea typeface="굴림"/>
              </a:defRPr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t" anchorCtr="0"/>
          <a:lstStyle>
            <a:lvl1pPr algn="ctr">
              <a:defRPr sz="1400">
                <a:ea typeface="굴림"/>
              </a:defRPr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t" anchorCtr="0"/>
          <a:lstStyle>
            <a:lvl1pPr algn="r">
              <a:defRPr sz="1400">
                <a:ea typeface="굴림"/>
              </a:defRPr>
            </a:lvl1pPr>
          </a:lstStyle>
          <a:p>
            <a:pPr lvl="0">
              <a:defRPr lang="ko-KR" altLang="en-US"/>
            </a:pPr>
            <a:fld id="{3E6CA052-6CFE-41FF-BD10-11171D9BA015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xmlns:mc="http://schemas.openxmlformats.org/markup-compatibility/2006" xmlns:hp="http://schemas.haansoft.com/office/presentation/8.0" kumimoji="1" sz="4400" mc:Ignorable="hp" hp:hslEmbossed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/>
        <a:buChar char="n"/>
        <a:defRPr xmlns:mc="http://schemas.openxmlformats.org/markup-compatibility/2006" xmlns:hp="http://schemas.haansoft.com/office/presentation/8.0" kumimoji="1" sz="32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/>
        <a:buChar char="n"/>
        <a:defRPr xmlns:mc="http://schemas.openxmlformats.org/markup-compatibility/2006" xmlns:hp="http://schemas.haansoft.com/office/presentation/8.0" kumimoji="1" sz="28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/>
        <a:buChar char="n"/>
        <a:defRPr xmlns:mc="http://schemas.openxmlformats.org/markup-compatibility/2006" xmlns:hp="http://schemas.haansoft.com/office/presentation/8.0" kumimoji="1" sz="24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/>
        <a:buChar char="n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/>
        <a:buChar char="n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/>
        <a:buChar char="n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/>
        <a:buChar char="n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/>
        <a:buChar char="n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/>
        <a:buChar char="n"/>
        <a:defRPr xmlns:mc="http://schemas.openxmlformats.org/markup-compatibility/2006" xmlns:hp="http://schemas.haansoft.com/office/presentation/8.0" kumimoji="1" sz="2000" mc:Ignorable="hp" hp:hslEmbossed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6.jpeg"  /><Relationship Id="rId3" Type="http://schemas.openxmlformats.org/officeDocument/2006/relationships/image" Target="../media/image7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8.jpeg"  /><Relationship Id="rId3" Type="http://schemas.openxmlformats.org/officeDocument/2006/relationships/image" Target="../media/image9.png"  /><Relationship Id="rId4" Type="http://schemas.openxmlformats.org/officeDocument/2006/relationships/image" Target="../media/image10.jpeg"  /><Relationship Id="rId5" Type="http://schemas.openxmlformats.org/officeDocument/2006/relationships/notesSlide" Target="../notesSlides/notesSlide1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11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10.jpeg"  /><Relationship Id="rId3" Type="http://schemas.openxmlformats.org/officeDocument/2006/relationships/image" Target="../media/image12.png"  /><Relationship Id="rId4" Type="http://schemas.openxmlformats.org/officeDocument/2006/relationships/image" Target="../media/image13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10.jpe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14.jpeg"  /><Relationship Id="rId3" Type="http://schemas.openxmlformats.org/officeDocument/2006/relationships/image" Target="../media/image15.jpeg"  /><Relationship Id="rId4" Type="http://schemas.openxmlformats.org/officeDocument/2006/relationships/image" Target="../media/image10.jpeg"  /><Relationship Id="rId5" Type="http://schemas.openxmlformats.org/officeDocument/2006/relationships/image" Target="../media/image16.png"  /><Relationship Id="rId6" Type="http://schemas.openxmlformats.org/officeDocument/2006/relationships/image" Target="../media/image17.jpeg"  /><Relationship Id="rId7" Type="http://schemas.openxmlformats.org/officeDocument/2006/relationships/image" Target="../media/image18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10.jpeg"  /><Relationship Id="rId3" Type="http://schemas.openxmlformats.org/officeDocument/2006/relationships/video" Target="file:///C:/Documents%20and%20Settings/user/My%20Documents/My%20Videos/&#48512;&#49328;&#44536;&#47536;&#50500;&#54028;&#53944;%20&#54868;&#51116;.wmv" TargetMode="External" /><Relationship Id="rId4" Type="http://schemas.openxmlformats.org/officeDocument/2006/relationships/image" Target="../media/image19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10.jpeg"  /><Relationship Id="rId3" Type="http://schemas.openxmlformats.org/officeDocument/2006/relationships/video" Target="file:///C:/Documents%20and%20Settings/user/My%20Documents/My%20Videos/&#44221;&#47049;&#52856;&#47561;&#51060;.wmv" TargetMode="External" /><Relationship Id="rId4" Type="http://schemas.openxmlformats.org/officeDocument/2006/relationships/image" Target="../media/image20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10.jpeg"  /><Relationship Id="rId3" Type="http://schemas.openxmlformats.org/officeDocument/2006/relationships/image" Target="../media/image21.png"  /><Relationship Id="rId4" Type="http://schemas.openxmlformats.org/officeDocument/2006/relationships/image" Target="../media/image22.gif"  /><Relationship Id="rId5" Type="http://schemas.openxmlformats.org/officeDocument/2006/relationships/image" Target="../media/image23.gif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10.jpeg"  /><Relationship Id="rId3" Type="http://schemas.openxmlformats.org/officeDocument/2006/relationships/image" Target="../media/image24.png"  /><Relationship Id="rId4" Type="http://schemas.openxmlformats.org/officeDocument/2006/relationships/image" Target="../media/image22.gif"  /><Relationship Id="rId5" Type="http://schemas.openxmlformats.org/officeDocument/2006/relationships/image" Target="../media/image23.gif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25.png"  /><Relationship Id="rId3" Type="http://schemas.openxmlformats.org/officeDocument/2006/relationships/image" Target="../media/image26.png"  /><Relationship Id="rId4" Type="http://schemas.openxmlformats.org/officeDocument/2006/relationships/image" Target="../media/image27.jpeg"  /><Relationship Id="rId5" Type="http://schemas.openxmlformats.org/officeDocument/2006/relationships/image" Target="../media/image10.jpe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10.jpeg"  /><Relationship Id="rId3" Type="http://schemas.openxmlformats.org/officeDocument/2006/relationships/image" Target="../media/image25.png"  /><Relationship Id="rId4" Type="http://schemas.openxmlformats.org/officeDocument/2006/relationships/image" Target="../media/image26.png"  /><Relationship Id="rId5" Type="http://schemas.openxmlformats.org/officeDocument/2006/relationships/image" Target="../media/image27.jpe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10.jpeg"  /><Relationship Id="rId3" Type="http://schemas.openxmlformats.org/officeDocument/2006/relationships/image" Target="../media/image25.png"  /><Relationship Id="rId4" Type="http://schemas.openxmlformats.org/officeDocument/2006/relationships/image" Target="../media/image26.png"  /><Relationship Id="rId5" Type="http://schemas.openxmlformats.org/officeDocument/2006/relationships/image" Target="../media/image27.jpe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25.png"  /><Relationship Id="rId3" Type="http://schemas.openxmlformats.org/officeDocument/2006/relationships/image" Target="../media/image26.png"  /><Relationship Id="rId4" Type="http://schemas.openxmlformats.org/officeDocument/2006/relationships/image" Target="../media/image27.jpeg"  /><Relationship Id="rId5" Type="http://schemas.openxmlformats.org/officeDocument/2006/relationships/image" Target="../media/image28.png"  /><Relationship Id="rId6" Type="http://schemas.openxmlformats.org/officeDocument/2006/relationships/image" Target="../media/image29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25.png"  /><Relationship Id="rId3" Type="http://schemas.openxmlformats.org/officeDocument/2006/relationships/image" Target="../media/image26.png"  /><Relationship Id="rId4" Type="http://schemas.openxmlformats.org/officeDocument/2006/relationships/image" Target="../media/image27.jpeg"  /><Relationship Id="rId5" Type="http://schemas.openxmlformats.org/officeDocument/2006/relationships/image" Target="../media/image10.jpeg"  /><Relationship Id="rId6" Type="http://schemas.openxmlformats.org/officeDocument/2006/relationships/notesSlide" Target="../notesSlides/notesSlide2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25.png"  /><Relationship Id="rId3" Type="http://schemas.openxmlformats.org/officeDocument/2006/relationships/image" Target="../media/image26.png"  /><Relationship Id="rId4" Type="http://schemas.openxmlformats.org/officeDocument/2006/relationships/image" Target="../media/image27.jpeg"  /><Relationship Id="rId5" Type="http://schemas.openxmlformats.org/officeDocument/2006/relationships/image" Target="../media/image10.jpeg"  /><Relationship Id="rId6" Type="http://schemas.openxmlformats.org/officeDocument/2006/relationships/notesSlide" Target="../notesSlides/notesSlide3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30.jpeg"  /><Relationship Id="rId3" Type="http://schemas.openxmlformats.org/officeDocument/2006/relationships/image" Target="../media/image10.jpeg"  /><Relationship Id="rId4" Type="http://schemas.openxmlformats.org/officeDocument/2006/relationships/notesSlide" Target="../notesSlides/notesSlide4.xml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31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본부 소방마크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129334" y="3179688"/>
            <a:ext cx="946722" cy="869356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16740" y="548680"/>
            <a:ext cx="4255260" cy="504056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t" anchorCtr="0"/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/>
              <a:buNone/>
              <a:defRPr lang="ko-KR"/>
            </a:pPr>
            <a:r>
              <a:rPr xmlns:mc="http://schemas.openxmlformats.org/markup-compatibility/2006" xmlns:hp="http://schemas.haansoft.com/office/presentation/8.0" lang="en-US" altLang="ko-KR" sz="2800" b="1" i="0" spc="5" mc:Ignorable="hp" hp:hslEmbossed="0">
                <a:solidFill>
                  <a:srgbClr val="00b05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맑은 고딕"/>
                <a:ea typeface="맑은 고딕"/>
                <a:cs typeface="+mn-cs"/>
              </a:rPr>
              <a:t>2014.1.20.(</a:t>
            </a: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rgbClr val="00b05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맑은 고딕"/>
                <a:ea typeface="맑은 고딕"/>
                <a:cs typeface="+mn-cs"/>
              </a:rPr>
              <a:t>월</a:t>
            </a:r>
            <a:r>
              <a:rPr xmlns:mc="http://schemas.openxmlformats.org/markup-compatibility/2006" xmlns:hp="http://schemas.haansoft.com/office/presentation/8.0" lang="en-US" altLang="ko-KR" sz="2800" b="1" i="0" spc="5" mc:Ignorable="hp" hp:hslEmbossed="0">
                <a:solidFill>
                  <a:srgbClr val="00b05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맑은 고딕"/>
                <a:ea typeface="맑은 고딕"/>
                <a:cs typeface="+mn-cs"/>
              </a:rPr>
              <a:t>) 14:00~</a:t>
            </a: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rgbClr val="00b05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맑은 고딕"/>
                <a:ea typeface="맑은 고딕"/>
                <a:cs typeface="+mn-cs"/>
              </a:rPr>
              <a:t>             </a:t>
            </a:r>
            <a:endParaRPr xmlns:mc="http://schemas.openxmlformats.org/markup-compatibility/2006" xmlns:hp="http://schemas.haansoft.com/office/presentation/8.0" lang="ko-KR" altLang="ko-KR" sz="2800" b="1" i="0" spc="5" mc:Ignorable="hp" hp:hslEmbossed="0">
              <a:solidFill>
                <a:srgbClr val="00b05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39552" y="1628800"/>
            <a:ext cx="7982186" cy="750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400" b="1" i="0" spc="49" mc:Ignorable="hp" hp:hslEmbossed="0">
                <a:solidFill>
                  <a:srgbClr val="0070c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맑은 고딕"/>
                <a:ea typeface="맑은 고딕"/>
                <a:cs typeface="+mn-cs"/>
              </a:rPr>
              <a:t>공동주택 관계자 간담회</a:t>
            </a:r>
            <a:endParaRPr xmlns:mc="http://schemas.openxmlformats.org/markup-compatibility/2006" xmlns:hp="http://schemas.haansoft.com/office/presentation/8.0" lang="ko-KR" altLang="en-US" sz="4400" b="1" spc="49" mc:Ignorable="hp" hp:hslEmbossed="0">
              <a:solidFill>
                <a:srgbClr val="0070c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그림 5" descr="희망서울.jp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7562850" y="6453336"/>
            <a:ext cx="1581150" cy="40466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550254" y="5445224"/>
            <a:ext cx="798218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600" b="1" i="0" spc="41" mc:Ignorable="hp" hp:hslEmbossed="0">
                <a:solidFill>
                  <a:srgbClr val="0070c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맑은 고딕"/>
                <a:ea typeface="맑은 고딕"/>
                <a:cs typeface="+mn-cs"/>
              </a:rPr>
              <a:t>강 서 소 방 서</a:t>
            </a:r>
            <a:endParaRPr xmlns:mc="http://schemas.openxmlformats.org/markup-compatibility/2006" xmlns:hp="http://schemas.haansoft.com/office/presentation/8.0" lang="ko-KR" altLang="en-US" sz="3600" b="1" spc="41" mc:Ignorable="hp" hp:hslEmbossed="0">
              <a:solidFill>
                <a:srgbClr val="0070c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 descr="목차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/>
          </a:ln>
        </p:spPr>
      </p:pic>
      <p:grpSp>
        <p:nvGrpSpPr>
          <p:cNvPr id="3" name="Group 53"/>
          <p:cNvGrpSpPr/>
          <p:nvPr/>
        </p:nvGrpSpPr>
        <p:grpSpPr>
          <a:xfrm rot="0">
            <a:off x="1403648" y="1832496"/>
            <a:ext cx="5525965" cy="660400"/>
            <a:chOff x="761" y="1339"/>
            <a:chExt cx="3771" cy="416"/>
          </a:xfrm>
        </p:grpSpPr>
        <p:pic>
          <p:nvPicPr>
            <p:cNvPr id="6205" name="Picture 164" descr="99"/>
            <p:cNvPicPr>
              <a:picLocks noChangeAspect="1" noChangeArrowheads="1"/>
            </p:cNvPicPr>
            <p:nvPr/>
          </p:nvPicPr>
          <p:blipFill rotWithShape="1">
            <a:blip r:embed="rId3"/>
            <a:srcRect l="15730" r="59490"/>
            <a:stretch>
              <a:fillRect/>
            </a:stretch>
          </p:blipFill>
          <p:spPr>
            <a:xfrm>
              <a:off x="1039" y="1383"/>
              <a:ext cx="550" cy="358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6206" name="Picture 165" descr="99"/>
            <p:cNvPicPr>
              <a:picLocks noChangeArrowheads="1"/>
            </p:cNvPicPr>
            <p:nvPr/>
          </p:nvPicPr>
          <p:blipFill rotWithShape="1">
            <a:blip r:embed="rId3"/>
            <a:srcRect l="15720"/>
            <a:stretch>
              <a:fillRect/>
            </a:stretch>
          </p:blipFill>
          <p:spPr>
            <a:xfrm>
              <a:off x="1576" y="1383"/>
              <a:ext cx="2956" cy="358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6207" name="Rectangle 166"/>
            <p:cNvSpPr>
              <a:spLocks noChangeArrowheads="1"/>
            </p:cNvSpPr>
            <p:nvPr/>
          </p:nvSpPr>
          <p:spPr>
            <a:xfrm>
              <a:off x="1252" y="1391"/>
              <a:ext cx="3194" cy="288"/>
            </a:xfrm>
            <a:prstGeom prst="rect">
              <a:avLst/>
            </a:prstGeom>
            <a:noFill/>
            <a:ln w="9525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342900" indent="-342900" algn="l" eaLnBrk="0" hangingPunct="0">
                <a:defRPr lang="ko-KR" altLang="en-US"/>
              </a:pPr>
              <a:r>
                <a:rPr lang="en-US" altLang="ko-KR" sz="2400">
                  <a:solidFill>
                    <a:srgbClr val="0000ff"/>
                  </a:solidFill>
                  <a:latin typeface="HY헤드라인M"/>
                  <a:ea typeface="HY헤드라인M"/>
                </a:rPr>
                <a:t>`</a:t>
              </a:r>
              <a:r>
                <a:rPr lang="ko-KR" altLang="en-US" sz="2400">
                  <a:solidFill>
                    <a:srgbClr val="0000ff"/>
                  </a:solidFill>
                  <a:latin typeface="HY헤드라인M"/>
                  <a:ea typeface="HY헤드라인M"/>
                </a:rPr>
                <a:t>화재발생현황 </a:t>
              </a:r>
              <a:r>
                <a:rPr lang="en-US" altLang="ko-KR" sz="2400">
                  <a:solidFill>
                    <a:srgbClr val="0000ff"/>
                  </a:solidFill>
                  <a:latin typeface="HY헤드라인M"/>
                  <a:ea typeface="HY헤드라인M"/>
                </a:rPr>
                <a:t>(</a:t>
              </a:r>
              <a:r>
                <a:rPr lang="ko-KR" altLang="en-US" sz="2400">
                  <a:solidFill>
                    <a:srgbClr val="0000ff"/>
                  </a:solidFill>
                  <a:latin typeface="HY헤드라인M"/>
                  <a:ea typeface="HY헤드라인M"/>
                </a:rPr>
                <a:t>공동주택</a:t>
              </a:r>
              <a:r>
                <a:rPr lang="en-US" altLang="ko-KR" sz="2400">
                  <a:solidFill>
                    <a:srgbClr val="0000ff"/>
                  </a:solidFill>
                  <a:latin typeface="HY헤드라인M"/>
                  <a:ea typeface="HY헤드라인M"/>
                </a:rPr>
                <a:t>)</a:t>
              </a:r>
              <a:endParaRPr lang="ko-KR" altLang="en-US" sz="2400">
                <a:solidFill>
                  <a:srgbClr val="0000ff"/>
                </a:solidFill>
                <a:latin typeface="HY헤드라인M"/>
                <a:ea typeface="HY헤드라인M"/>
              </a:endParaRPr>
            </a:p>
          </p:txBody>
        </p:sp>
        <p:grpSp>
          <p:nvGrpSpPr>
            <p:cNvPr id="4" name="Group 167"/>
            <p:cNvGrpSpPr/>
            <p:nvPr/>
          </p:nvGrpSpPr>
          <p:grpSpPr>
            <a:xfrm rot="0">
              <a:off x="761" y="1341"/>
              <a:ext cx="451" cy="414"/>
              <a:chOff x="747" y="1359"/>
              <a:chExt cx="374" cy="372"/>
            </a:xfrm>
          </p:grpSpPr>
          <p:sp>
            <p:nvSpPr>
              <p:cNvPr id="6210" name="Oval 168"/>
              <p:cNvSpPr>
                <a:spLocks noChangeArrowheads="1"/>
              </p:cNvSpPr>
              <p:nvPr/>
            </p:nvSpPr>
            <p:spPr>
              <a:xfrm>
                <a:off x="747" y="1359"/>
                <a:ext cx="374" cy="372"/>
              </a:xfrm>
              <a:prstGeom prst="ellipse">
                <a:avLst/>
              </a:prstGeom>
              <a:solidFill>
                <a:srgbClr val="085182"/>
              </a:solidFill>
              <a:ln w="44450">
                <a:solidFill>
                  <a:srgbClr val="f8f8f8"/>
                </a:solidFill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6211" name="Oval 169"/>
              <p:cNvSpPr>
                <a:spLocks noChangeArrowheads="1"/>
              </p:cNvSpPr>
              <p:nvPr/>
            </p:nvSpPr>
            <p:spPr>
              <a:xfrm>
                <a:off x="815" y="1386"/>
                <a:ext cx="238" cy="163"/>
              </a:xfrm>
              <a:prstGeom prst="ellipse">
                <a:avLst/>
              </a:prstGeom>
              <a:gradFill rotWithShape="1">
                <a:gsLst>
                  <a:gs pos="0">
                    <a:srgbClr val="0e86d8"/>
                  </a:gs>
                  <a:gs pos="100000">
                    <a:srgbClr val="085182"/>
                  </a:gs>
                </a:gsLst>
                <a:lin ang="5400000" scaled="1"/>
              </a:gradFill>
              <a:ln w="63500">
                <a:noFill/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6212" name="Oval 170"/>
              <p:cNvSpPr>
                <a:spLocks noChangeArrowheads="1"/>
              </p:cNvSpPr>
              <p:nvPr/>
            </p:nvSpPr>
            <p:spPr>
              <a:xfrm>
                <a:off x="807" y="1587"/>
                <a:ext cx="254" cy="108"/>
              </a:xfrm>
              <a:prstGeom prst="ellipse">
                <a:avLst/>
              </a:prstGeom>
              <a:gradFill rotWithShape="1">
                <a:gsLst>
                  <a:gs pos="0">
                    <a:srgbClr val="06385a"/>
                  </a:gs>
                  <a:gs pos="100000">
                    <a:srgbClr val="085182"/>
                  </a:gs>
                </a:gsLst>
                <a:lin ang="5400000" scaled="1"/>
              </a:gradFill>
              <a:ln w="63500">
                <a:noFill/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</p:grpSp>
        <p:sp>
          <p:nvSpPr>
            <p:cNvPr id="111" name="Rectangle 171"/>
            <p:cNvSpPr>
              <a:spLocks noChangeArrowheads="1"/>
            </p:cNvSpPr>
            <p:nvPr/>
          </p:nvSpPr>
          <p:spPr>
            <a:xfrm>
              <a:off x="821" y="1339"/>
              <a:ext cx="364" cy="37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marL="342900" indent="-342900" algn="l" eaLnBrk="0" hangingPunct="0">
                <a:spcBef>
                  <a:spcPct val="100000"/>
                </a:spcBef>
                <a:defRPr lang="ko-KR"/>
              </a:pPr>
              <a:r>
                <a:rPr lang="en-US" altLang="ko-KR" sz="3300">
                  <a:solidFill>
                    <a:schemeClr val="bg1"/>
                  </a:solidFill>
                  <a:latin typeface="HY견명조"/>
                  <a:ea typeface="HY견명조"/>
                </a:rPr>
                <a:t>2</a:t>
              </a:r>
              <a:endParaRPr lang="en-US" altLang="ko-KR" sz="3300">
                <a:solidFill>
                  <a:schemeClr val="bg1"/>
                </a:solidFill>
                <a:latin typeface="HY견명조"/>
                <a:ea typeface="HY견명조"/>
              </a:endParaRPr>
            </a:p>
          </p:txBody>
        </p:sp>
      </p:grpSp>
      <p:grpSp>
        <p:nvGrpSpPr>
          <p:cNvPr id="5" name="Group 62"/>
          <p:cNvGrpSpPr/>
          <p:nvPr/>
        </p:nvGrpSpPr>
        <p:grpSpPr>
          <a:xfrm rot="0">
            <a:off x="1403648" y="2698179"/>
            <a:ext cx="5525965" cy="658813"/>
            <a:chOff x="761" y="1880"/>
            <a:chExt cx="3771" cy="415"/>
          </a:xfrm>
        </p:grpSpPr>
        <p:pic>
          <p:nvPicPr>
            <p:cNvPr id="6197" name="Picture 173" descr="99"/>
            <p:cNvPicPr>
              <a:picLocks noChangeAspect="1" noChangeArrowheads="1"/>
            </p:cNvPicPr>
            <p:nvPr/>
          </p:nvPicPr>
          <p:blipFill rotWithShape="1">
            <a:blip r:embed="rId3"/>
            <a:srcRect l="15730" r="59490"/>
            <a:stretch>
              <a:fillRect/>
            </a:stretch>
          </p:blipFill>
          <p:spPr>
            <a:xfrm>
              <a:off x="1039" y="1917"/>
              <a:ext cx="550" cy="358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6198" name="Picture 174" descr="99"/>
            <p:cNvPicPr>
              <a:picLocks noChangeArrowheads="1"/>
            </p:cNvPicPr>
            <p:nvPr/>
          </p:nvPicPr>
          <p:blipFill rotWithShape="1">
            <a:blip r:embed="rId3"/>
            <a:srcRect l="15720"/>
            <a:stretch>
              <a:fillRect/>
            </a:stretch>
          </p:blipFill>
          <p:spPr>
            <a:xfrm>
              <a:off x="1576" y="1917"/>
              <a:ext cx="2956" cy="358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6199" name="Rectangle 175"/>
            <p:cNvSpPr>
              <a:spLocks noChangeArrowheads="1"/>
            </p:cNvSpPr>
            <p:nvPr/>
          </p:nvSpPr>
          <p:spPr>
            <a:xfrm>
              <a:off x="1251" y="1928"/>
              <a:ext cx="2156" cy="291"/>
            </a:xfrm>
            <a:prstGeom prst="rect">
              <a:avLst/>
            </a:prstGeom>
            <a:noFill/>
            <a:ln w="9525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342900" indent="-342900" algn="l" eaLnBrk="0" hangingPunct="0">
                <a:defRPr lang="ko-KR" altLang="en-US"/>
              </a:pPr>
              <a:r>
                <a:rPr lang="ko-KR" altLang="en-US" b="0">
                  <a:solidFill>
                    <a:srgbClr val="0000ff"/>
                  </a:solidFill>
                  <a:latin typeface="HY헤드라인M"/>
                  <a:ea typeface="HY헤드라인M"/>
                </a:rPr>
                <a:t>화재사례 동영상 시청</a:t>
              </a:r>
              <a:endParaRPr lang="ko-KR" altLang="en-US" b="0">
                <a:solidFill>
                  <a:srgbClr val="0000ff"/>
                </a:solidFill>
                <a:latin typeface="HY헤드라인M"/>
                <a:ea typeface="HY헤드라인M"/>
              </a:endParaRPr>
            </a:p>
          </p:txBody>
        </p:sp>
        <p:grpSp>
          <p:nvGrpSpPr>
            <p:cNvPr id="6" name="Group 176"/>
            <p:cNvGrpSpPr/>
            <p:nvPr/>
          </p:nvGrpSpPr>
          <p:grpSpPr>
            <a:xfrm rot="0">
              <a:off x="761" y="1880"/>
              <a:ext cx="451" cy="415"/>
              <a:chOff x="747" y="1359"/>
              <a:chExt cx="374" cy="372"/>
            </a:xfrm>
          </p:grpSpPr>
          <p:sp>
            <p:nvSpPr>
              <p:cNvPr id="6202" name="Oval 177"/>
              <p:cNvSpPr>
                <a:spLocks noChangeArrowheads="1"/>
              </p:cNvSpPr>
              <p:nvPr/>
            </p:nvSpPr>
            <p:spPr>
              <a:xfrm>
                <a:off x="747" y="1359"/>
                <a:ext cx="374" cy="372"/>
              </a:xfrm>
              <a:prstGeom prst="ellipse">
                <a:avLst/>
              </a:prstGeom>
              <a:solidFill>
                <a:srgbClr val="085182"/>
              </a:solidFill>
              <a:ln w="44450">
                <a:solidFill>
                  <a:srgbClr val="f8f8f8"/>
                </a:solidFill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6203" name="Oval 178"/>
              <p:cNvSpPr>
                <a:spLocks noChangeArrowheads="1"/>
              </p:cNvSpPr>
              <p:nvPr/>
            </p:nvSpPr>
            <p:spPr>
              <a:xfrm>
                <a:off x="815" y="1386"/>
                <a:ext cx="238" cy="163"/>
              </a:xfrm>
              <a:prstGeom prst="ellipse">
                <a:avLst/>
              </a:prstGeom>
              <a:gradFill rotWithShape="1">
                <a:gsLst>
                  <a:gs pos="0">
                    <a:srgbClr val="0e86d8"/>
                  </a:gs>
                  <a:gs pos="100000">
                    <a:srgbClr val="085182"/>
                  </a:gs>
                </a:gsLst>
                <a:lin ang="5400000" scaled="1"/>
              </a:gradFill>
              <a:ln w="63500">
                <a:noFill/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6204" name="Oval 179"/>
              <p:cNvSpPr>
                <a:spLocks noChangeArrowheads="1"/>
              </p:cNvSpPr>
              <p:nvPr/>
            </p:nvSpPr>
            <p:spPr>
              <a:xfrm>
                <a:off x="807" y="1587"/>
                <a:ext cx="254" cy="108"/>
              </a:xfrm>
              <a:prstGeom prst="ellipse">
                <a:avLst/>
              </a:prstGeom>
              <a:gradFill rotWithShape="1">
                <a:gsLst>
                  <a:gs pos="0">
                    <a:srgbClr val="06385a"/>
                  </a:gs>
                  <a:gs pos="100000">
                    <a:srgbClr val="085182"/>
                  </a:gs>
                </a:gsLst>
                <a:lin ang="5400000" scaled="1"/>
              </a:gradFill>
              <a:ln w="63500">
                <a:noFill/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</p:grpSp>
        <p:sp>
          <p:nvSpPr>
            <p:cNvPr id="116" name="Rectangle 180"/>
            <p:cNvSpPr>
              <a:spLocks noChangeArrowheads="1"/>
            </p:cNvSpPr>
            <p:nvPr/>
          </p:nvSpPr>
          <p:spPr>
            <a:xfrm>
              <a:off x="839" y="1882"/>
              <a:ext cx="364" cy="37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marL="342900" indent="-342900" algn="l" eaLnBrk="0" hangingPunct="0">
                <a:spcBef>
                  <a:spcPct val="100000"/>
                </a:spcBef>
                <a:defRPr lang="ko-KR"/>
              </a:pPr>
              <a:r>
                <a:rPr lang="en-US" altLang="ko-KR" sz="3300">
                  <a:solidFill>
                    <a:schemeClr val="bg1"/>
                  </a:solidFill>
                  <a:latin typeface="HY견명조"/>
                  <a:ea typeface="HY견명조"/>
                </a:rPr>
                <a:t>3</a:t>
              </a:r>
              <a:endParaRPr lang="en-US" altLang="ko-KR" sz="3300">
                <a:solidFill>
                  <a:schemeClr val="bg1"/>
                </a:solidFill>
                <a:latin typeface="HY견명조"/>
                <a:ea typeface="HY견명조"/>
              </a:endParaRPr>
            </a:p>
          </p:txBody>
        </p:sp>
      </p:grpSp>
      <p:grpSp>
        <p:nvGrpSpPr>
          <p:cNvPr id="9" name="Group 80"/>
          <p:cNvGrpSpPr/>
          <p:nvPr/>
        </p:nvGrpSpPr>
        <p:grpSpPr>
          <a:xfrm rot="0">
            <a:off x="1403648" y="980728"/>
            <a:ext cx="5525965" cy="679450"/>
            <a:chOff x="761" y="787"/>
            <a:chExt cx="3771" cy="428"/>
          </a:xfrm>
        </p:grpSpPr>
        <p:pic>
          <p:nvPicPr>
            <p:cNvPr id="6181" name="Picture 200" descr="99"/>
            <p:cNvPicPr>
              <a:picLocks noChangeAspect="1" noChangeArrowheads="1"/>
            </p:cNvPicPr>
            <p:nvPr/>
          </p:nvPicPr>
          <p:blipFill rotWithShape="1">
            <a:blip r:embed="rId3"/>
            <a:srcRect l="15730" r="59490"/>
            <a:stretch>
              <a:fillRect/>
            </a:stretch>
          </p:blipFill>
          <p:spPr>
            <a:xfrm>
              <a:off x="1039" y="856"/>
              <a:ext cx="550" cy="358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6182" name="Picture 201" descr="99"/>
            <p:cNvPicPr>
              <a:picLocks noChangeArrowheads="1"/>
            </p:cNvPicPr>
            <p:nvPr/>
          </p:nvPicPr>
          <p:blipFill rotWithShape="1">
            <a:blip r:embed="rId3"/>
            <a:srcRect l="15720"/>
            <a:stretch>
              <a:fillRect/>
            </a:stretch>
          </p:blipFill>
          <p:spPr>
            <a:xfrm>
              <a:off x="1576" y="856"/>
              <a:ext cx="2956" cy="358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6183" name="Rectangle 202"/>
            <p:cNvSpPr>
              <a:spLocks noChangeArrowheads="1"/>
            </p:cNvSpPr>
            <p:nvPr/>
          </p:nvSpPr>
          <p:spPr>
            <a:xfrm>
              <a:off x="1251" y="872"/>
              <a:ext cx="2953" cy="2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anchor="ctr">
              <a:spAutoFit/>
            </a:bodyPr>
            <a:lstStyle/>
            <a:p>
              <a:pPr marL="342900" indent="-342900" algn="l" eaLnBrk="0" hangingPunct="0">
                <a:defRPr lang="ko-KR" altLang="en-US"/>
              </a:pPr>
              <a:r>
                <a:rPr lang="ko-KR" altLang="en-US" sz="2400">
                  <a:solidFill>
                    <a:srgbClr val="0000ff"/>
                  </a:solidFill>
                  <a:latin typeface="HY헤드라인M"/>
                  <a:ea typeface="HY헤드라인M"/>
                </a:rPr>
                <a:t>간담회 추진 배경</a:t>
              </a:r>
              <a:endParaRPr lang="ko-KR" altLang="en-US" sz="2400">
                <a:solidFill>
                  <a:srgbClr val="0000ff"/>
                </a:solidFill>
                <a:latin typeface="HY헤드라인M"/>
                <a:ea typeface="HY헤드라인M"/>
              </a:endParaRPr>
            </a:p>
          </p:txBody>
        </p:sp>
        <p:grpSp>
          <p:nvGrpSpPr>
            <p:cNvPr id="10" name="Group 203"/>
            <p:cNvGrpSpPr/>
            <p:nvPr/>
          </p:nvGrpSpPr>
          <p:grpSpPr>
            <a:xfrm rot="0">
              <a:off x="761" y="801"/>
              <a:ext cx="451" cy="414"/>
              <a:chOff x="4497" y="934"/>
              <a:chExt cx="356" cy="354"/>
            </a:xfrm>
          </p:grpSpPr>
          <p:sp>
            <p:nvSpPr>
              <p:cNvPr id="6186" name="Oval 204"/>
              <p:cNvSpPr>
                <a:spLocks noChangeArrowheads="1"/>
              </p:cNvSpPr>
              <p:nvPr/>
            </p:nvSpPr>
            <p:spPr>
              <a:xfrm>
                <a:off x="4497" y="934"/>
                <a:ext cx="356" cy="354"/>
              </a:xfrm>
              <a:prstGeom prst="ellipse">
                <a:avLst/>
              </a:prstGeom>
              <a:solidFill>
                <a:srgbClr val="0d388d"/>
              </a:solidFill>
              <a:ln w="44450">
                <a:solidFill>
                  <a:srgbClr val="f8f8f8"/>
                </a:solidFill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6187" name="Oval 205"/>
              <p:cNvSpPr>
                <a:spLocks noChangeArrowheads="1"/>
              </p:cNvSpPr>
              <p:nvPr/>
            </p:nvSpPr>
            <p:spPr>
              <a:xfrm>
                <a:off x="4562" y="960"/>
                <a:ext cx="226" cy="155"/>
              </a:xfrm>
              <a:prstGeom prst="ellipse">
                <a:avLst/>
              </a:prstGeom>
              <a:gradFill rotWithShape="1">
                <a:gsLst>
                  <a:gs pos="0">
                    <a:srgbClr val="417aed"/>
                  </a:gs>
                  <a:gs pos="100000">
                    <a:srgbClr val="0d388d"/>
                  </a:gs>
                </a:gsLst>
                <a:lin ang="5400000" scaled="1"/>
              </a:gradFill>
              <a:ln w="63500">
                <a:noFill/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6188" name="Oval 206"/>
              <p:cNvSpPr>
                <a:spLocks noChangeArrowheads="1"/>
              </p:cNvSpPr>
              <p:nvPr/>
            </p:nvSpPr>
            <p:spPr>
              <a:xfrm>
                <a:off x="4554" y="1151"/>
                <a:ext cx="242" cy="103"/>
              </a:xfrm>
              <a:prstGeom prst="ellipse">
                <a:avLst/>
              </a:prstGeom>
              <a:gradFill rotWithShape="1">
                <a:gsLst>
                  <a:gs pos="0">
                    <a:srgbClr val="072051"/>
                  </a:gs>
                  <a:gs pos="100000">
                    <a:srgbClr val="0d388d"/>
                  </a:gs>
                </a:gsLst>
                <a:lin ang="5400000" scaled="1"/>
              </a:gradFill>
              <a:ln w="63500">
                <a:noFill/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</p:grpSp>
        <p:sp>
          <p:nvSpPr>
            <p:cNvPr id="131" name="Rectangle 207"/>
            <p:cNvSpPr>
              <a:spLocks noChangeArrowheads="1"/>
            </p:cNvSpPr>
            <p:nvPr/>
          </p:nvSpPr>
          <p:spPr>
            <a:xfrm>
              <a:off x="840" y="787"/>
              <a:ext cx="365" cy="37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marL="342900" indent="-342900" algn="l" eaLnBrk="0" hangingPunct="0">
                <a:spcBef>
                  <a:spcPct val="100000"/>
                </a:spcBef>
                <a:defRPr lang="ko-KR"/>
              </a:pPr>
              <a:r>
                <a:rPr lang="en-US" altLang="ko-KR" sz="3300">
                  <a:solidFill>
                    <a:schemeClr val="bg1"/>
                  </a:solidFill>
                  <a:latin typeface="HY견명조"/>
                  <a:ea typeface="HY견명조"/>
                </a:rPr>
                <a:t>1</a:t>
              </a:r>
              <a:endParaRPr lang="en-US" altLang="ko-KR" sz="3300">
                <a:solidFill>
                  <a:schemeClr val="bg1"/>
                </a:solidFill>
                <a:latin typeface="HY견명조"/>
                <a:ea typeface="HY견명조"/>
              </a:endParaRPr>
            </a:p>
          </p:txBody>
        </p:sp>
      </p:grpSp>
      <p:sp>
        <p:nvSpPr>
          <p:cNvPr id="6175" name="Rectangle 184"/>
          <p:cNvSpPr>
            <a:spLocks noChangeArrowheads="1"/>
          </p:cNvSpPr>
          <p:nvPr/>
        </p:nvSpPr>
        <p:spPr>
          <a:xfrm>
            <a:off x="2098240" y="4856188"/>
            <a:ext cx="4327281" cy="430213"/>
          </a:xfrm>
          <a:prstGeom prst="rect">
            <a:avLst/>
          </a:prstGeom>
          <a:noFill/>
          <a:ln w="9525" algn="ctr">
            <a:noFill/>
            <a:miter/>
          </a:ln>
        </p:spPr>
        <p:txBody>
          <a:bodyPr anchor="ctr">
            <a:spAutoFit/>
          </a:bodyPr>
          <a:lstStyle/>
          <a:p>
            <a:pPr marL="342900" indent="-342900" algn="l" eaLnBrk="0" hangingPunct="0">
              <a:defRPr lang="ko-KR" altLang="en-US"/>
            </a:pPr>
            <a:endParaRPr lang="ko-KR" altLang="en-US" sz="2200">
              <a:latin typeface="HY헤드라인M"/>
              <a:ea typeface="HY헤드라인M"/>
            </a:endParaRPr>
          </a:p>
        </p:txBody>
      </p:sp>
      <p:grpSp>
        <p:nvGrpSpPr>
          <p:cNvPr id="53" name="Group 71"/>
          <p:cNvGrpSpPr/>
          <p:nvPr/>
        </p:nvGrpSpPr>
        <p:grpSpPr>
          <a:xfrm rot="0">
            <a:off x="1403648" y="3474392"/>
            <a:ext cx="6827227" cy="674688"/>
            <a:chOff x="761" y="2880"/>
            <a:chExt cx="4659" cy="425"/>
          </a:xfrm>
        </p:grpSpPr>
        <p:pic>
          <p:nvPicPr>
            <p:cNvPr id="54" name="Picture 191" descr="99"/>
            <p:cNvPicPr>
              <a:picLocks noChangeAspect="1" noChangeArrowheads="1"/>
            </p:cNvPicPr>
            <p:nvPr/>
          </p:nvPicPr>
          <p:blipFill rotWithShape="1">
            <a:blip r:embed="rId3"/>
            <a:srcRect l="15730" r="59490"/>
            <a:stretch>
              <a:fillRect/>
            </a:stretch>
          </p:blipFill>
          <p:spPr>
            <a:xfrm>
              <a:off x="1039" y="2948"/>
              <a:ext cx="550" cy="357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55" name="Picture 192" descr="99"/>
            <p:cNvPicPr>
              <a:picLocks noChangeArrowheads="1"/>
            </p:cNvPicPr>
            <p:nvPr/>
          </p:nvPicPr>
          <p:blipFill rotWithShape="1">
            <a:blip r:embed="rId3"/>
            <a:srcRect l="15720"/>
            <a:stretch>
              <a:fillRect/>
            </a:stretch>
          </p:blipFill>
          <p:spPr>
            <a:xfrm>
              <a:off x="1576" y="2948"/>
              <a:ext cx="2956" cy="357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56" name="Rectangle 193"/>
            <p:cNvSpPr>
              <a:spLocks noChangeArrowheads="1"/>
            </p:cNvSpPr>
            <p:nvPr/>
          </p:nvSpPr>
          <p:spPr>
            <a:xfrm>
              <a:off x="1252" y="2986"/>
              <a:ext cx="4168" cy="271"/>
            </a:xfrm>
            <a:prstGeom prst="rect">
              <a:avLst/>
            </a:prstGeom>
            <a:noFill/>
            <a:ln w="9525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342900" indent="-342900" algn="l" eaLnBrk="0" hangingPunct="0">
                <a:defRPr lang="ko-KR" altLang="en-US"/>
              </a:pPr>
              <a:endParaRPr lang="ko-KR" altLang="en-US" sz="2200">
                <a:solidFill>
                  <a:srgbClr val="0000ff"/>
                </a:solidFill>
                <a:latin typeface="HY헤드라인M"/>
                <a:ea typeface="HY헤드라인M"/>
              </a:endParaRPr>
            </a:p>
          </p:txBody>
        </p:sp>
        <p:grpSp>
          <p:nvGrpSpPr>
            <p:cNvPr id="57" name="Group 194"/>
            <p:cNvGrpSpPr/>
            <p:nvPr/>
          </p:nvGrpSpPr>
          <p:grpSpPr>
            <a:xfrm rot="0">
              <a:off x="761" y="2880"/>
              <a:ext cx="451" cy="415"/>
              <a:chOff x="747" y="1359"/>
              <a:chExt cx="374" cy="372"/>
            </a:xfrm>
          </p:grpSpPr>
          <p:sp>
            <p:nvSpPr>
              <p:cNvPr id="60" name="Oval 195"/>
              <p:cNvSpPr>
                <a:spLocks noChangeArrowheads="1"/>
              </p:cNvSpPr>
              <p:nvPr/>
            </p:nvSpPr>
            <p:spPr>
              <a:xfrm>
                <a:off x="747" y="1359"/>
                <a:ext cx="374" cy="372"/>
              </a:xfrm>
              <a:prstGeom prst="ellipse">
                <a:avLst/>
              </a:prstGeom>
              <a:solidFill>
                <a:srgbClr val="085182"/>
              </a:solidFill>
              <a:ln w="44450">
                <a:solidFill>
                  <a:srgbClr val="f8f8f8"/>
                </a:solidFill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61" name="Oval 196"/>
              <p:cNvSpPr>
                <a:spLocks noChangeArrowheads="1"/>
              </p:cNvSpPr>
              <p:nvPr/>
            </p:nvSpPr>
            <p:spPr>
              <a:xfrm>
                <a:off x="815" y="1386"/>
                <a:ext cx="238" cy="163"/>
              </a:xfrm>
              <a:prstGeom prst="ellipse">
                <a:avLst/>
              </a:prstGeom>
              <a:gradFill rotWithShape="1">
                <a:gsLst>
                  <a:gs pos="0">
                    <a:srgbClr val="0e86d8"/>
                  </a:gs>
                  <a:gs pos="100000">
                    <a:srgbClr val="085182"/>
                  </a:gs>
                </a:gsLst>
                <a:lin ang="5400000" scaled="1"/>
              </a:gradFill>
              <a:ln w="63500">
                <a:noFill/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62" name="Oval 197"/>
              <p:cNvSpPr>
                <a:spLocks noChangeArrowheads="1"/>
              </p:cNvSpPr>
              <p:nvPr/>
            </p:nvSpPr>
            <p:spPr>
              <a:xfrm>
                <a:off x="807" y="1587"/>
                <a:ext cx="254" cy="108"/>
              </a:xfrm>
              <a:prstGeom prst="ellipse">
                <a:avLst/>
              </a:prstGeom>
              <a:gradFill rotWithShape="1">
                <a:gsLst>
                  <a:gs pos="0">
                    <a:srgbClr val="06385a"/>
                  </a:gs>
                  <a:gs pos="100000">
                    <a:srgbClr val="085182"/>
                  </a:gs>
                </a:gsLst>
                <a:lin ang="5400000" scaled="1"/>
              </a:gradFill>
              <a:ln w="63500">
                <a:noFill/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</p:grpSp>
        <p:sp>
          <p:nvSpPr>
            <p:cNvPr id="58" name="Rectangle 198"/>
            <p:cNvSpPr>
              <a:spLocks noChangeArrowheads="1"/>
            </p:cNvSpPr>
            <p:nvPr/>
          </p:nvSpPr>
          <p:spPr>
            <a:xfrm>
              <a:off x="839" y="2886"/>
              <a:ext cx="364" cy="37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marL="342900" indent="-342900" algn="l" eaLnBrk="0" hangingPunct="0">
                <a:spcBef>
                  <a:spcPct val="100000"/>
                </a:spcBef>
                <a:defRPr lang="ko-KR"/>
              </a:pPr>
              <a:r>
                <a:rPr lang="en-US" altLang="ko-KR" sz="3300">
                  <a:solidFill>
                    <a:schemeClr val="bg1"/>
                  </a:solidFill>
                  <a:latin typeface="HY견명조"/>
                  <a:ea typeface="HY견명조"/>
                </a:rPr>
                <a:t>4</a:t>
              </a:r>
              <a:endParaRPr lang="en-US" altLang="ko-KR" sz="3300">
                <a:solidFill>
                  <a:schemeClr val="bg1"/>
                </a:solidFill>
                <a:latin typeface="HY견명조"/>
                <a:ea typeface="HY견명조"/>
              </a:endParaRPr>
            </a:p>
          </p:txBody>
        </p:sp>
      </p:grpSp>
      <p:grpSp>
        <p:nvGrpSpPr>
          <p:cNvPr id="63" name="Group 71"/>
          <p:cNvGrpSpPr/>
          <p:nvPr/>
        </p:nvGrpSpPr>
        <p:grpSpPr>
          <a:xfrm rot="0">
            <a:off x="1417181" y="4266480"/>
            <a:ext cx="6827227" cy="674688"/>
            <a:chOff x="761" y="2880"/>
            <a:chExt cx="4659" cy="425"/>
          </a:xfrm>
        </p:grpSpPr>
        <p:pic>
          <p:nvPicPr>
            <p:cNvPr id="64" name="Picture 191" descr="99"/>
            <p:cNvPicPr>
              <a:picLocks noChangeAspect="1" noChangeArrowheads="1"/>
            </p:cNvPicPr>
            <p:nvPr/>
          </p:nvPicPr>
          <p:blipFill rotWithShape="1">
            <a:blip r:embed="rId3"/>
            <a:srcRect l="15730" r="59490"/>
            <a:stretch>
              <a:fillRect/>
            </a:stretch>
          </p:blipFill>
          <p:spPr>
            <a:xfrm>
              <a:off x="1039" y="2948"/>
              <a:ext cx="550" cy="357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65" name="Picture 192" descr="99"/>
            <p:cNvPicPr>
              <a:picLocks noChangeArrowheads="1"/>
            </p:cNvPicPr>
            <p:nvPr/>
          </p:nvPicPr>
          <p:blipFill rotWithShape="1">
            <a:blip r:embed="rId3"/>
            <a:srcRect l="15720"/>
            <a:stretch>
              <a:fillRect/>
            </a:stretch>
          </p:blipFill>
          <p:spPr>
            <a:xfrm>
              <a:off x="1576" y="2948"/>
              <a:ext cx="2956" cy="357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66" name="Rectangle 193"/>
            <p:cNvSpPr>
              <a:spLocks noChangeArrowheads="1"/>
            </p:cNvSpPr>
            <p:nvPr/>
          </p:nvSpPr>
          <p:spPr>
            <a:xfrm>
              <a:off x="1252" y="2986"/>
              <a:ext cx="4168" cy="271"/>
            </a:xfrm>
            <a:prstGeom prst="rect">
              <a:avLst/>
            </a:prstGeom>
            <a:noFill/>
            <a:ln w="9525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342900" indent="-342900" algn="l" eaLnBrk="0" hangingPunct="0">
                <a:defRPr lang="ko-KR" altLang="en-US"/>
              </a:pPr>
              <a:endParaRPr lang="ko-KR" altLang="en-US" sz="2200">
                <a:solidFill>
                  <a:srgbClr val="0000ff"/>
                </a:solidFill>
                <a:latin typeface="HY헤드라인M"/>
                <a:ea typeface="HY헤드라인M"/>
              </a:endParaRPr>
            </a:p>
          </p:txBody>
        </p:sp>
        <p:grpSp>
          <p:nvGrpSpPr>
            <p:cNvPr id="67" name="Group 194"/>
            <p:cNvGrpSpPr/>
            <p:nvPr/>
          </p:nvGrpSpPr>
          <p:grpSpPr>
            <a:xfrm rot="0">
              <a:off x="761" y="2880"/>
              <a:ext cx="451" cy="415"/>
              <a:chOff x="747" y="1359"/>
              <a:chExt cx="374" cy="372"/>
            </a:xfrm>
          </p:grpSpPr>
          <p:sp>
            <p:nvSpPr>
              <p:cNvPr id="69" name="Oval 195"/>
              <p:cNvSpPr>
                <a:spLocks noChangeArrowheads="1"/>
              </p:cNvSpPr>
              <p:nvPr/>
            </p:nvSpPr>
            <p:spPr>
              <a:xfrm>
                <a:off x="747" y="1359"/>
                <a:ext cx="374" cy="372"/>
              </a:xfrm>
              <a:prstGeom prst="ellipse">
                <a:avLst/>
              </a:prstGeom>
              <a:solidFill>
                <a:srgbClr val="085182"/>
              </a:solidFill>
              <a:ln w="44450">
                <a:solidFill>
                  <a:srgbClr val="f8f8f8"/>
                </a:solidFill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70" name="Oval 196"/>
              <p:cNvSpPr>
                <a:spLocks noChangeArrowheads="1"/>
              </p:cNvSpPr>
              <p:nvPr/>
            </p:nvSpPr>
            <p:spPr>
              <a:xfrm>
                <a:off x="815" y="1386"/>
                <a:ext cx="238" cy="163"/>
              </a:xfrm>
              <a:prstGeom prst="ellipse">
                <a:avLst/>
              </a:prstGeom>
              <a:gradFill rotWithShape="1">
                <a:gsLst>
                  <a:gs pos="0">
                    <a:srgbClr val="0e86d8"/>
                  </a:gs>
                  <a:gs pos="100000">
                    <a:srgbClr val="085182"/>
                  </a:gs>
                </a:gsLst>
                <a:lin ang="5400000" scaled="1"/>
              </a:gradFill>
              <a:ln w="63500">
                <a:noFill/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71" name="Oval 197"/>
              <p:cNvSpPr>
                <a:spLocks noChangeArrowheads="1"/>
              </p:cNvSpPr>
              <p:nvPr/>
            </p:nvSpPr>
            <p:spPr>
              <a:xfrm>
                <a:off x="807" y="1587"/>
                <a:ext cx="254" cy="108"/>
              </a:xfrm>
              <a:prstGeom prst="ellipse">
                <a:avLst/>
              </a:prstGeom>
              <a:gradFill rotWithShape="1">
                <a:gsLst>
                  <a:gs pos="0">
                    <a:srgbClr val="06385a"/>
                  </a:gs>
                  <a:gs pos="100000">
                    <a:srgbClr val="085182"/>
                  </a:gs>
                </a:gsLst>
                <a:lin ang="5400000" scaled="1"/>
              </a:gradFill>
              <a:ln w="63500">
                <a:noFill/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</p:grpSp>
        <p:sp>
          <p:nvSpPr>
            <p:cNvPr id="68" name="Rectangle 198"/>
            <p:cNvSpPr>
              <a:spLocks noChangeArrowheads="1"/>
            </p:cNvSpPr>
            <p:nvPr/>
          </p:nvSpPr>
          <p:spPr>
            <a:xfrm>
              <a:off x="839" y="2886"/>
              <a:ext cx="364" cy="37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marL="342900" indent="-342900" algn="l" eaLnBrk="0" hangingPunct="0">
                <a:spcBef>
                  <a:spcPct val="100000"/>
                </a:spcBef>
                <a:defRPr lang="ko-KR"/>
              </a:pPr>
              <a:r>
                <a:rPr lang="en-US" altLang="ko-KR" sz="3300">
                  <a:solidFill>
                    <a:schemeClr val="bg1"/>
                  </a:solidFill>
                  <a:latin typeface="HY견명조"/>
                  <a:ea typeface="HY견명조"/>
                </a:rPr>
                <a:t>5</a:t>
              </a:r>
              <a:endParaRPr lang="en-US" altLang="ko-KR" sz="3300">
                <a:solidFill>
                  <a:schemeClr val="bg1"/>
                </a:solidFill>
                <a:latin typeface="HY견명조"/>
                <a:ea typeface="HY견명조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 rot="0">
            <a:off x="1403648" y="5058568"/>
            <a:ext cx="6827227" cy="674688"/>
            <a:chOff x="761" y="2880"/>
            <a:chExt cx="4659" cy="425"/>
          </a:xfrm>
        </p:grpSpPr>
        <p:pic>
          <p:nvPicPr>
            <p:cNvPr id="73" name="Picture 191" descr="99"/>
            <p:cNvPicPr>
              <a:picLocks noChangeAspect="1" noChangeArrowheads="1"/>
            </p:cNvPicPr>
            <p:nvPr/>
          </p:nvPicPr>
          <p:blipFill rotWithShape="1">
            <a:blip r:embed="rId3"/>
            <a:srcRect l="15730" r="59490"/>
            <a:stretch>
              <a:fillRect/>
            </a:stretch>
          </p:blipFill>
          <p:spPr>
            <a:xfrm>
              <a:off x="1039" y="2948"/>
              <a:ext cx="550" cy="357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74" name="Picture 192" descr="99"/>
            <p:cNvPicPr>
              <a:picLocks noChangeArrowheads="1"/>
            </p:cNvPicPr>
            <p:nvPr/>
          </p:nvPicPr>
          <p:blipFill rotWithShape="1">
            <a:blip r:embed="rId3"/>
            <a:srcRect l="15720"/>
            <a:stretch>
              <a:fillRect/>
            </a:stretch>
          </p:blipFill>
          <p:spPr>
            <a:xfrm>
              <a:off x="1576" y="2948"/>
              <a:ext cx="2956" cy="357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75" name="Rectangle 193"/>
            <p:cNvSpPr>
              <a:spLocks noChangeArrowheads="1"/>
            </p:cNvSpPr>
            <p:nvPr/>
          </p:nvSpPr>
          <p:spPr>
            <a:xfrm>
              <a:off x="1251" y="2946"/>
              <a:ext cx="4167" cy="286"/>
            </a:xfrm>
            <a:prstGeom prst="rect">
              <a:avLst/>
            </a:prstGeom>
            <a:noFill/>
            <a:ln w="9525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342900" indent="-342900" algn="l" eaLnBrk="0" hangingPunct="0">
                <a:defRPr lang="ko-KR" altLang="en-US"/>
              </a:pPr>
              <a:r>
                <a:rPr lang="ko-KR" altLang="en-US">
                  <a:solidFill>
                    <a:srgbClr val="0000ff"/>
                  </a:solidFill>
                  <a:latin typeface="HY헤드라인M"/>
                  <a:ea typeface="HY헤드라인M"/>
                </a:rPr>
                <a:t>소방관련법규의 최근 동향</a:t>
              </a:r>
              <a:endParaRPr lang="ko-KR" altLang="en-US">
                <a:solidFill>
                  <a:srgbClr val="0000ff"/>
                </a:solidFill>
                <a:latin typeface="HY헤드라인M"/>
                <a:ea typeface="HY헤드라인M"/>
              </a:endParaRPr>
            </a:p>
          </p:txBody>
        </p:sp>
        <p:grpSp>
          <p:nvGrpSpPr>
            <p:cNvPr id="76" name="Group 194"/>
            <p:cNvGrpSpPr/>
            <p:nvPr/>
          </p:nvGrpSpPr>
          <p:grpSpPr>
            <a:xfrm rot="0">
              <a:off x="761" y="2880"/>
              <a:ext cx="451" cy="415"/>
              <a:chOff x="747" y="1359"/>
              <a:chExt cx="374" cy="372"/>
            </a:xfrm>
          </p:grpSpPr>
          <p:sp>
            <p:nvSpPr>
              <p:cNvPr id="78" name="Oval 195"/>
              <p:cNvSpPr>
                <a:spLocks noChangeArrowheads="1"/>
              </p:cNvSpPr>
              <p:nvPr/>
            </p:nvSpPr>
            <p:spPr>
              <a:xfrm>
                <a:off x="747" y="1359"/>
                <a:ext cx="374" cy="372"/>
              </a:xfrm>
              <a:prstGeom prst="ellipse">
                <a:avLst/>
              </a:prstGeom>
              <a:solidFill>
                <a:srgbClr val="085182"/>
              </a:solidFill>
              <a:ln w="44450">
                <a:solidFill>
                  <a:srgbClr val="f8f8f8"/>
                </a:solidFill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79" name="Oval 196"/>
              <p:cNvSpPr>
                <a:spLocks noChangeArrowheads="1"/>
              </p:cNvSpPr>
              <p:nvPr/>
            </p:nvSpPr>
            <p:spPr>
              <a:xfrm>
                <a:off x="815" y="1386"/>
                <a:ext cx="238" cy="163"/>
              </a:xfrm>
              <a:prstGeom prst="ellipse">
                <a:avLst/>
              </a:prstGeom>
              <a:gradFill rotWithShape="1">
                <a:gsLst>
                  <a:gs pos="0">
                    <a:srgbClr val="0e86d8"/>
                  </a:gs>
                  <a:gs pos="100000">
                    <a:srgbClr val="085182"/>
                  </a:gs>
                </a:gsLst>
                <a:lin ang="5400000" scaled="1"/>
              </a:gradFill>
              <a:ln w="63500">
                <a:noFill/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80" name="Oval 197"/>
              <p:cNvSpPr>
                <a:spLocks noChangeArrowheads="1"/>
              </p:cNvSpPr>
              <p:nvPr/>
            </p:nvSpPr>
            <p:spPr>
              <a:xfrm>
                <a:off x="807" y="1587"/>
                <a:ext cx="254" cy="108"/>
              </a:xfrm>
              <a:prstGeom prst="ellipse">
                <a:avLst/>
              </a:prstGeom>
              <a:gradFill rotWithShape="1">
                <a:gsLst>
                  <a:gs pos="0">
                    <a:srgbClr val="06385a"/>
                  </a:gs>
                  <a:gs pos="100000">
                    <a:srgbClr val="085182"/>
                  </a:gs>
                </a:gsLst>
                <a:lin ang="5400000" scaled="1"/>
              </a:gradFill>
              <a:ln w="63500">
                <a:noFill/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</p:grpSp>
        <p:sp>
          <p:nvSpPr>
            <p:cNvPr id="77" name="Rectangle 198"/>
            <p:cNvSpPr>
              <a:spLocks noChangeArrowheads="1"/>
            </p:cNvSpPr>
            <p:nvPr/>
          </p:nvSpPr>
          <p:spPr>
            <a:xfrm>
              <a:off x="839" y="2886"/>
              <a:ext cx="364" cy="370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marL="342900" indent="-342900" algn="l" eaLnBrk="0" hangingPunct="0">
                <a:spcBef>
                  <a:spcPct val="100000"/>
                </a:spcBef>
                <a:defRPr lang="ko-KR"/>
              </a:pPr>
              <a:r>
                <a:rPr lang="en-US" altLang="ko-KR" sz="3300">
                  <a:solidFill>
                    <a:schemeClr val="bg1"/>
                  </a:solidFill>
                  <a:latin typeface="HY견명조"/>
                  <a:ea typeface="HY견명조"/>
                </a:rPr>
                <a:t>6</a:t>
              </a:r>
              <a:endParaRPr lang="en-US" altLang="ko-KR" sz="3300">
                <a:solidFill>
                  <a:schemeClr val="bg1"/>
                </a:solidFill>
                <a:latin typeface="HY견명조"/>
                <a:ea typeface="HY견명조"/>
              </a:endParaRPr>
            </a:p>
          </p:txBody>
        </p:sp>
      </p:grpSp>
      <p:sp>
        <p:nvSpPr>
          <p:cNvPr id="81" name="직사각형 80"/>
          <p:cNvSpPr/>
          <p:nvPr/>
        </p:nvSpPr>
        <p:spPr>
          <a:xfrm>
            <a:off x="2123728" y="3615407"/>
            <a:ext cx="4044662" cy="4498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eaLnBrk="0" hangingPunct="0">
              <a:defRPr lang="ko-KR" altLang="en-US"/>
            </a:pPr>
            <a:r>
              <a:rPr lang="ko-KR" altLang="en-US">
                <a:solidFill>
                  <a:srgbClr val="0000ff"/>
                </a:solidFill>
                <a:latin typeface="HY헤드라인M"/>
                <a:ea typeface="HY헤드라인M"/>
              </a:rPr>
              <a:t>공동주택 소방안전관리 실태</a:t>
            </a:r>
            <a:endParaRPr lang="ko-KR" altLang="en-US">
              <a:solidFill>
                <a:srgbClr val="0000ff"/>
              </a:solidFill>
              <a:latin typeface="HY헤드라인M"/>
              <a:ea typeface="HY헤드라인M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2123728" y="4365104"/>
            <a:ext cx="46987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hangingPunct="0">
              <a:defRPr lang="ko-KR" altLang="en-US"/>
            </a:pPr>
            <a:r>
              <a:rPr lang="ko-KR" altLang="en-US" spc="-148">
                <a:solidFill>
                  <a:srgbClr val="0000ff"/>
                </a:solidFill>
                <a:latin typeface="HY헤드라인M"/>
                <a:ea typeface="HY헤드라인M"/>
              </a:rPr>
              <a:t>효율적인 공동주택 소방대책 </a:t>
            </a:r>
            <a:r>
              <a:rPr lang="en-US" altLang="ko-KR" spc="-148">
                <a:solidFill>
                  <a:srgbClr val="0000ff"/>
                </a:solidFill>
                <a:latin typeface="HY헤드라인M"/>
                <a:ea typeface="HY헤드라인M"/>
              </a:rPr>
              <a:t>(</a:t>
            </a:r>
            <a:r>
              <a:rPr lang="ko-KR" altLang="en-US" spc="-148">
                <a:solidFill>
                  <a:srgbClr val="0000ff"/>
                </a:solidFill>
                <a:latin typeface="HY헤드라인M"/>
                <a:ea typeface="HY헤드라인M"/>
              </a:rPr>
              <a:t>제안</a:t>
            </a:r>
            <a:r>
              <a:rPr lang="en-US" altLang="ko-KR" spc="-148">
                <a:solidFill>
                  <a:srgbClr val="0000ff"/>
                </a:solidFill>
                <a:latin typeface="HY헤드라인M"/>
                <a:ea typeface="HY헤드라인M"/>
              </a:rPr>
              <a:t>)</a:t>
            </a:r>
            <a:r>
              <a:rPr lang="ko-KR" altLang="en-US" spc="-148">
                <a:solidFill>
                  <a:srgbClr val="0000ff"/>
                </a:solidFill>
                <a:latin typeface="HY헤드라인M"/>
                <a:ea typeface="HY헤드라인M"/>
              </a:rPr>
              <a:t> </a:t>
            </a:r>
            <a:endParaRPr lang="ko-KR" altLang="en-US" spc="-148">
              <a:solidFill>
                <a:srgbClr val="0000ff"/>
              </a:solidFill>
              <a:latin typeface="HY헤드라인M"/>
              <a:ea typeface="HY헤드라인M"/>
            </a:endParaRPr>
          </a:p>
        </p:txBody>
      </p:sp>
      <p:pic>
        <p:nvPicPr>
          <p:cNvPr id="83" name="그림 87" descr="조사기법제목.jpg"/>
          <p:cNvPicPr>
            <a:picLocks noChangeAspect="1"/>
          </p:cNvPicPr>
          <p:nvPr/>
        </p:nvPicPr>
        <p:blipFill rotWithShape="1">
          <a:blip r:embed="rId4"/>
          <a:srcRect l="59380" t="38540" b="13540"/>
          <a:stretch>
            <a:fillRect/>
          </a:stretch>
        </p:blipFill>
        <p:spPr>
          <a:xfrm>
            <a:off x="8021782" y="1"/>
            <a:ext cx="1050812" cy="642918"/>
          </a:xfrm>
          <a:prstGeom prst="rect">
            <a:avLst/>
          </a:prstGeom>
          <a:noFill/>
          <a:ln w="9525">
            <a:noFill/>
            <a:miter/>
          </a:ln>
        </p:spPr>
      </p:pic>
      <p:grpSp>
        <p:nvGrpSpPr>
          <p:cNvPr id="84" name="Group 71"/>
          <p:cNvGrpSpPr/>
          <p:nvPr/>
        </p:nvGrpSpPr>
        <p:grpSpPr>
          <a:xfrm rot="0">
            <a:off x="1403648" y="5877272"/>
            <a:ext cx="6827227" cy="674688"/>
            <a:chOff x="761" y="2880"/>
            <a:chExt cx="4659" cy="425"/>
          </a:xfrm>
        </p:grpSpPr>
        <p:pic>
          <p:nvPicPr>
            <p:cNvPr id="85" name="Picture 191" descr="99"/>
            <p:cNvPicPr>
              <a:picLocks noChangeAspect="1" noChangeArrowheads="1"/>
            </p:cNvPicPr>
            <p:nvPr/>
          </p:nvPicPr>
          <p:blipFill rotWithShape="1">
            <a:blip r:embed="rId3"/>
            <a:srcRect l="15730" r="59490"/>
            <a:stretch>
              <a:fillRect/>
            </a:stretch>
          </p:blipFill>
          <p:spPr>
            <a:xfrm>
              <a:off x="1039" y="2948"/>
              <a:ext cx="550" cy="357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86" name="Picture 192" descr="99"/>
            <p:cNvPicPr>
              <a:picLocks noChangeArrowheads="1"/>
            </p:cNvPicPr>
            <p:nvPr/>
          </p:nvPicPr>
          <p:blipFill rotWithShape="1">
            <a:blip r:embed="rId3"/>
            <a:srcRect l="15720"/>
            <a:stretch>
              <a:fillRect/>
            </a:stretch>
          </p:blipFill>
          <p:spPr>
            <a:xfrm>
              <a:off x="1576" y="2948"/>
              <a:ext cx="2956" cy="357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87" name="Rectangle 193"/>
            <p:cNvSpPr>
              <a:spLocks noChangeArrowheads="1"/>
            </p:cNvSpPr>
            <p:nvPr/>
          </p:nvSpPr>
          <p:spPr>
            <a:xfrm>
              <a:off x="1251" y="2964"/>
              <a:ext cx="4167" cy="287"/>
            </a:xfrm>
            <a:prstGeom prst="rect">
              <a:avLst/>
            </a:prstGeom>
            <a:noFill/>
            <a:ln w="9525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342900" indent="-342900" algn="l" eaLnBrk="0" hangingPunct="0">
                <a:defRPr lang="ko-KR" altLang="en-US"/>
              </a:pPr>
              <a:r>
                <a:rPr lang="ko-KR" altLang="en-US">
                  <a:solidFill>
                    <a:srgbClr val="0000ff"/>
                  </a:solidFill>
                  <a:latin typeface="HY헤드라인M"/>
                  <a:ea typeface="HY헤드라인M"/>
                </a:rPr>
                <a:t>묻고 답하기</a:t>
              </a:r>
              <a:endParaRPr lang="ko-KR" altLang="en-US">
                <a:solidFill>
                  <a:srgbClr val="0000ff"/>
                </a:solidFill>
                <a:latin typeface="HY헤드라인M"/>
                <a:ea typeface="HY헤드라인M"/>
              </a:endParaRPr>
            </a:p>
          </p:txBody>
        </p:sp>
        <p:grpSp>
          <p:nvGrpSpPr>
            <p:cNvPr id="88" name="Group 194"/>
            <p:cNvGrpSpPr/>
            <p:nvPr/>
          </p:nvGrpSpPr>
          <p:grpSpPr>
            <a:xfrm rot="0">
              <a:off x="761" y="2880"/>
              <a:ext cx="451" cy="415"/>
              <a:chOff x="747" y="1359"/>
              <a:chExt cx="374" cy="372"/>
            </a:xfrm>
          </p:grpSpPr>
          <p:sp>
            <p:nvSpPr>
              <p:cNvPr id="90" name="Oval 195"/>
              <p:cNvSpPr>
                <a:spLocks noChangeArrowheads="1"/>
              </p:cNvSpPr>
              <p:nvPr/>
            </p:nvSpPr>
            <p:spPr>
              <a:xfrm>
                <a:off x="747" y="1359"/>
                <a:ext cx="374" cy="372"/>
              </a:xfrm>
              <a:prstGeom prst="ellipse">
                <a:avLst/>
              </a:prstGeom>
              <a:solidFill>
                <a:srgbClr val="085182"/>
              </a:solidFill>
              <a:ln w="44450">
                <a:solidFill>
                  <a:srgbClr val="f8f8f8"/>
                </a:solidFill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91" name="Oval 196"/>
              <p:cNvSpPr>
                <a:spLocks noChangeArrowheads="1"/>
              </p:cNvSpPr>
              <p:nvPr/>
            </p:nvSpPr>
            <p:spPr>
              <a:xfrm>
                <a:off x="815" y="1386"/>
                <a:ext cx="238" cy="163"/>
              </a:xfrm>
              <a:prstGeom prst="ellipse">
                <a:avLst/>
              </a:prstGeom>
              <a:gradFill rotWithShape="1">
                <a:gsLst>
                  <a:gs pos="0">
                    <a:srgbClr val="0e86d8"/>
                  </a:gs>
                  <a:gs pos="100000">
                    <a:srgbClr val="085182"/>
                  </a:gs>
                </a:gsLst>
                <a:lin ang="5400000" scaled="1"/>
              </a:gradFill>
              <a:ln w="63500">
                <a:noFill/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  <p:sp>
            <p:nvSpPr>
              <p:cNvPr id="92" name="Oval 197"/>
              <p:cNvSpPr>
                <a:spLocks noChangeArrowheads="1"/>
              </p:cNvSpPr>
              <p:nvPr/>
            </p:nvSpPr>
            <p:spPr>
              <a:xfrm>
                <a:off x="807" y="1587"/>
                <a:ext cx="254" cy="108"/>
              </a:xfrm>
              <a:prstGeom prst="ellipse">
                <a:avLst/>
              </a:prstGeom>
              <a:gradFill rotWithShape="1">
                <a:gsLst>
                  <a:gs pos="0">
                    <a:srgbClr val="06385a"/>
                  </a:gs>
                  <a:gs pos="100000">
                    <a:srgbClr val="085182"/>
                  </a:gs>
                </a:gsLst>
                <a:lin ang="5400000" scaled="1"/>
              </a:gradFill>
              <a:ln w="63500">
                <a:noFill/>
                <a:round/>
              </a:ln>
            </p:spPr>
            <p:txBody>
              <a:bodyPr wrap="none" anchor="ctr"/>
              <a:lstStyle/>
              <a:p>
                <a:pPr algn="l">
                  <a:defRPr lang="ko-KR" altLang="en-US"/>
                </a:pPr>
                <a:endParaRPr lang="ko-KR" altLang="en-US" sz="1400"/>
              </a:p>
            </p:txBody>
          </p:sp>
        </p:grpSp>
        <p:sp>
          <p:nvSpPr>
            <p:cNvPr id="89" name="Rectangle 198"/>
            <p:cNvSpPr>
              <a:spLocks noChangeArrowheads="1"/>
            </p:cNvSpPr>
            <p:nvPr/>
          </p:nvSpPr>
          <p:spPr>
            <a:xfrm>
              <a:off x="839" y="2886"/>
              <a:ext cx="364" cy="370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marL="342900" indent="-342900" algn="l" eaLnBrk="0" hangingPunct="0">
                <a:spcBef>
                  <a:spcPct val="100000"/>
                </a:spcBef>
                <a:defRPr lang="ko-KR"/>
              </a:pPr>
              <a:r>
                <a:rPr lang="en-US" altLang="ko-KR" sz="3300">
                  <a:solidFill>
                    <a:schemeClr val="bg1"/>
                  </a:solidFill>
                  <a:latin typeface="HY견명조"/>
                  <a:ea typeface="HY견명조"/>
                </a:rPr>
                <a:t>7</a:t>
              </a:r>
              <a:endParaRPr lang="en-US" altLang="ko-KR" sz="3300">
                <a:solidFill>
                  <a:schemeClr val="bg1"/>
                </a:solidFill>
                <a:latin typeface="HY견명조"/>
                <a:ea typeface="HY견명조"/>
              </a:endParaRPr>
            </a:p>
          </p:txBody>
        </p:sp>
      </p:grpSp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467544" y="692696"/>
            <a:ext cx="8676456" cy="1553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 lang="ko-KR" altLang="en-US"/>
            </a:pPr>
            <a:r>
              <a:rPr lang="ko-KR" altLang="en-US">
                <a:solidFill>
                  <a:schemeClr val="bg2"/>
                </a:solidFill>
                <a:latin typeface="HY견고딕"/>
                <a:ea typeface="HY견고딕"/>
              </a:rPr>
              <a:t>   </a:t>
            </a:r>
            <a:endParaRPr lang="ko-KR" altLang="en-US">
              <a:solidFill>
                <a:schemeClr val="bg2"/>
              </a:solidFill>
              <a:latin typeface="HY견고딕"/>
              <a:ea typeface="HY견고딕"/>
            </a:endParaRPr>
          </a:p>
          <a:p>
            <a:pPr>
              <a:lnSpc>
                <a:spcPct val="200000"/>
              </a:lnSpc>
              <a:defRPr lang="ko-KR" altLang="en-US"/>
            </a:pPr>
            <a:endParaRPr lang="en-US" altLang="ko-KR">
              <a:solidFill>
                <a:srgbClr val="00b0f0"/>
              </a:solidFill>
              <a:latin typeface="HY견고딕"/>
              <a:ea typeface="HY견고딕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512" y="188640"/>
            <a:ext cx="360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2800">
                <a:latin typeface="휴먼둥근헤드라인"/>
                <a:ea typeface="휴먼둥근헤드라인"/>
              </a:rPr>
              <a:t>1.</a:t>
            </a:r>
            <a:r>
              <a:rPr lang="ko-KR" altLang="en-US" sz="2800">
                <a:latin typeface="휴먼둥근헤드라인"/>
                <a:ea typeface="휴먼둥근헤드라인"/>
              </a:rPr>
              <a:t>간담회 추진 배경</a:t>
            </a:r>
            <a:endParaRPr lang="ko-KR" altLang="en-US" sz="2800">
              <a:latin typeface="휴먼둥근헤드라인"/>
              <a:ea typeface="휴먼둥근헤드라인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5536" y="908720"/>
            <a:ext cx="8424936" cy="20135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chemeClr val="bg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    </a:t>
            </a: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대통령 특별 지시</a:t>
            </a:r>
            <a:endParaRPr xmlns:mc="http://schemas.openxmlformats.org/markup-compatibility/2006" xmlns:hp="http://schemas.haansoft.com/office/presentation/8.0" lang="ko-KR" altLang="en-US" mc:Ignorable="hp" hp:hslEmbossed="0">
              <a:solidFill>
                <a:srgbClr val="7030a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  공동주택 대피공간 등에 대한 관리주체 안전점검</a:t>
            </a: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,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세대간 설치된        </a:t>
            </a:r>
            <a:endParaRPr lang="ko-KR" altLang="en-US" sz="2000">
              <a:solidFill>
                <a:schemeClr val="bg2"/>
              </a:solidFill>
              <a:latin typeface="휴먼둥근헤드라인"/>
              <a:ea typeface="휴먼둥근헤드라인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 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경량칸막이 설치목적</a:t>
            </a: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,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이용방법 및 관리요령 등에 대한 아파트 </a:t>
            </a:r>
            <a:endParaRPr lang="ko-KR" altLang="en-US" sz="2000">
              <a:solidFill>
                <a:schemeClr val="bg2"/>
              </a:solidFill>
              <a:latin typeface="휴먼둥근헤드라인"/>
              <a:ea typeface="휴먼둥근헤드라인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 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단지별 교육 및 대국민 홍보강화 </a:t>
            </a:r>
            <a:endParaRPr lang="ko-KR" altLang="en-US" sz="2000">
              <a:solidFill>
                <a:schemeClr val="bg2"/>
              </a:solidFill>
              <a:latin typeface="휴먼둥근헤드라인"/>
              <a:ea typeface="휴먼둥근헤드라인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67544" y="1124744"/>
            <a:ext cx="288032" cy="288032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467544" y="3212976"/>
            <a:ext cx="288032" cy="288032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95536" y="3068960"/>
            <a:ext cx="8424936" cy="247268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solidFill>
                  <a:schemeClr val="bg2"/>
                </a:solidFill>
                <a:latin typeface="HY견고딕"/>
                <a:ea typeface="HY견고딕"/>
              </a:rPr>
              <a:t>    </a:t>
            </a: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최근 부산 도시그린 아파트 화재</a:t>
            </a:r>
            <a:endParaRPr xmlns:mc="http://schemas.openxmlformats.org/markup-compatibility/2006" xmlns:hp="http://schemas.haansoft.com/office/presentation/8.0" lang="ko-KR" altLang="en-US" mc:Ignorable="hp" hp:hslEmbossed="0">
              <a:solidFill>
                <a:srgbClr val="7030a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    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일 시 </a:t>
            </a: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: 2013.12.11.(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수</a:t>
            </a: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) 21:35</a:t>
            </a:r>
            <a:endParaRPr lang="en-US" altLang="ko-KR" sz="2000">
              <a:solidFill>
                <a:schemeClr val="bg2"/>
              </a:solidFill>
              <a:latin typeface="휴먼둥근헤드라인"/>
              <a:ea typeface="휴먼둥근헤드라인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    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화재원인 </a:t>
            </a: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: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조사중</a:t>
            </a:r>
            <a:endParaRPr lang="ko-KR" altLang="en-US" sz="2000">
              <a:solidFill>
                <a:schemeClr val="bg2"/>
              </a:solidFill>
              <a:latin typeface="휴먼둥근헤드라인"/>
              <a:ea typeface="휴먼둥근헤드라인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    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인명피해 </a:t>
            </a: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: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사망 </a:t>
            </a: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4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명</a:t>
            </a:r>
            <a:endParaRPr lang="ko-KR" altLang="en-US" sz="2000">
              <a:solidFill>
                <a:schemeClr val="bg2"/>
              </a:solidFill>
              <a:latin typeface="휴먼둥근헤드라인"/>
              <a:ea typeface="휴먼둥근헤드라인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    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재산피해 </a:t>
            </a: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: 4,974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만원</a:t>
            </a:r>
            <a:endParaRPr lang="en-US" altLang="ko-KR" sz="2000">
              <a:solidFill>
                <a:srgbClr val="00b0f0"/>
              </a:solidFill>
              <a:latin typeface="휴먼둥근헤드라인"/>
              <a:ea typeface="휴먼둥근헤드라인"/>
            </a:endParaRPr>
          </a:p>
        </p:txBody>
      </p:sp>
      <p:sp>
        <p:nvSpPr>
          <p:cNvPr id="21" name="순서도: 정렬/분류 20"/>
          <p:cNvSpPr/>
          <p:nvPr/>
        </p:nvSpPr>
        <p:spPr>
          <a:xfrm>
            <a:off x="899592" y="3789040"/>
            <a:ext cx="288032" cy="288032"/>
          </a:xfrm>
          <a:prstGeom prst="flowChartSort">
            <a:avLst/>
          </a:prstGeom>
          <a:solidFill>
            <a:srgbClr val="00b050"/>
          </a:solidFill>
          <a:ln w="12700" cap="sq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22" name="순서도: 정렬/분류 21"/>
          <p:cNvSpPr/>
          <p:nvPr/>
        </p:nvSpPr>
        <p:spPr>
          <a:xfrm>
            <a:off x="899592" y="4221088"/>
            <a:ext cx="288032" cy="288032"/>
          </a:xfrm>
          <a:prstGeom prst="flowChartSort">
            <a:avLst/>
          </a:prstGeom>
          <a:solidFill>
            <a:srgbClr val="00b050"/>
          </a:solidFill>
          <a:ln w="12700" cap="sq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23" name="순서도: 정렬/분류 22"/>
          <p:cNvSpPr/>
          <p:nvPr/>
        </p:nvSpPr>
        <p:spPr>
          <a:xfrm>
            <a:off x="899592" y="4725144"/>
            <a:ext cx="288032" cy="288032"/>
          </a:xfrm>
          <a:prstGeom prst="flowChartSort">
            <a:avLst/>
          </a:prstGeom>
          <a:solidFill>
            <a:srgbClr val="00b050"/>
          </a:solidFill>
          <a:ln w="12700" cap="sq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24" name="순서도: 정렬/분류 23"/>
          <p:cNvSpPr/>
          <p:nvPr/>
        </p:nvSpPr>
        <p:spPr>
          <a:xfrm>
            <a:off x="899592" y="5157192"/>
            <a:ext cx="288032" cy="288032"/>
          </a:xfrm>
          <a:prstGeom prst="flowChartSort">
            <a:avLst/>
          </a:prstGeom>
          <a:solidFill>
            <a:srgbClr val="00b050"/>
          </a:solidFill>
          <a:ln w="12700" cap="sq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7788" y="5661248"/>
            <a:ext cx="8442684" cy="1004346"/>
          </a:xfrm>
          <a:prstGeom prst="rect">
            <a:avLst/>
          </a:prstGeom>
          <a:solidFill>
            <a:srgbClr val="ccffff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>
                <a:solidFill>
                  <a:srgbClr val="ff0000"/>
                </a:solidFill>
                <a:latin typeface="휴먼둥근헤드라인"/>
                <a:ea typeface="휴먼둥근헤드라인"/>
              </a:rPr>
              <a:t>[</a:t>
            </a:r>
            <a:r>
              <a:rPr lang="ko-KR" altLang="en-US" sz="2000">
                <a:solidFill>
                  <a:srgbClr val="ff0000"/>
                </a:solidFill>
                <a:latin typeface="휴먼둥근헤드라인"/>
                <a:ea typeface="휴먼둥근헤드라인"/>
              </a:rPr>
              <a:t>언론지적</a:t>
            </a:r>
            <a:r>
              <a:rPr lang="en-US" altLang="ko-KR" sz="2000">
                <a:solidFill>
                  <a:srgbClr val="ff0000"/>
                </a:solidFill>
                <a:latin typeface="휴먼둥근헤드라인"/>
                <a:ea typeface="휴먼둥근헤드라인"/>
              </a:rPr>
              <a:t>] </a:t>
            </a:r>
            <a:r>
              <a:rPr lang="ko-KR" altLang="en-US" sz="2000">
                <a:solidFill>
                  <a:srgbClr val="7030a0"/>
                </a:solidFill>
                <a:latin typeface="휴먼둥근헤드라인"/>
                <a:ea typeface="휴먼둥근헤드라인"/>
              </a:rPr>
              <a:t>공동주택 세대간 경계벽 경량구조 설치가 </a:t>
            </a:r>
            <a:r>
              <a:rPr lang="en-US" altLang="ko-KR" sz="2000">
                <a:solidFill>
                  <a:srgbClr val="7030a0"/>
                </a:solidFill>
                <a:latin typeface="휴먼둥근헤드라인"/>
                <a:ea typeface="휴먼둥근헤드라인"/>
              </a:rPr>
              <a:t>1992</a:t>
            </a:r>
            <a:r>
              <a:rPr lang="ko-KR" altLang="en-US" sz="2000">
                <a:solidFill>
                  <a:srgbClr val="7030a0"/>
                </a:solidFill>
                <a:latin typeface="휴먼둥근헤드라인"/>
                <a:ea typeface="휴먼둥근헤드라인"/>
              </a:rPr>
              <a:t>년 규정</a:t>
            </a:r>
            <a:endParaRPr lang="ko-KR" altLang="en-US" sz="2000">
              <a:solidFill>
                <a:srgbClr val="7030a0"/>
              </a:solidFill>
              <a:latin typeface="휴먼둥근헤드라인"/>
              <a:ea typeface="휴먼둥근헤드라인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solidFill>
                  <a:srgbClr val="7030a0"/>
                </a:solidFill>
                <a:latin typeface="휴먼둥근헤드라인"/>
                <a:ea typeface="휴먼둥근헤드라인"/>
              </a:rPr>
              <a:t>되었으나</a:t>
            </a:r>
            <a:r>
              <a:rPr lang="en-US" altLang="ko-KR" sz="2000">
                <a:solidFill>
                  <a:srgbClr val="7030a0"/>
                </a:solidFill>
                <a:latin typeface="휴먼둥근헤드라인"/>
                <a:ea typeface="휴먼둥근헤드라인"/>
              </a:rPr>
              <a:t>, </a:t>
            </a:r>
            <a:r>
              <a:rPr lang="ko-KR" altLang="en-US" sz="2000">
                <a:solidFill>
                  <a:srgbClr val="7030a0"/>
                </a:solidFill>
                <a:latin typeface="휴먼둥근헤드라인"/>
                <a:ea typeface="휴먼둥근헤드라인"/>
              </a:rPr>
              <a:t>관심 부족 및 안전의식 부재로 인하여 관련제도 유명무실</a:t>
            </a:r>
            <a:endParaRPr lang="ko-KR" altLang="en-US" sz="2000">
              <a:solidFill>
                <a:srgbClr val="7030a0"/>
              </a:solidFill>
              <a:latin typeface="휴먼둥근헤드라인"/>
              <a:ea typeface="휴먼둥근헤드라인"/>
            </a:endParaRPr>
          </a:p>
        </p:txBody>
      </p:sp>
      <p:pic>
        <p:nvPicPr>
          <p:cNvPr id="15361" name="_x150315640" descr="EMB00001620bf31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508104" y="3140969"/>
            <a:ext cx="3240360" cy="2376263"/>
          </a:xfrm>
          <a:prstGeom prst="rect">
            <a:avLst/>
          </a:prstGeom>
          <a:noFill/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>
          <a:xfrm>
            <a:off x="1080120" y="1516722"/>
            <a:ext cx="7452319" cy="400110"/>
          </a:xfrm>
          <a:prstGeom prst="rect">
            <a:avLst/>
          </a:prstGeom>
          <a:solidFill>
            <a:srgbClr val="ffffff"/>
          </a:solidFill>
          <a:ln w="9525">
            <a:noFill/>
            <a:miter/>
          </a:ln>
          <a:effectLst/>
        </p:spPr>
        <p:txBody>
          <a:bodyPr vert="horz" wrap="square" lIns="91440" tIns="45720" rIns="91440" bIns="45720" anchor="ctr" anchorCtr="0">
            <a:spAutoFit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r>
              <a:rPr lang="ko-KR" altLang="ko-KR" sz="2000" b="0" i="0">
                <a:solidFill>
                  <a:srgbClr val="000000"/>
                </a:solidFill>
                <a:latin typeface="HY수평선B"/>
                <a:ea typeface="HY수평선B"/>
              </a:rPr>
              <a:t>❍ </a:t>
            </a:r>
            <a:r>
              <a:rPr lang="ko-KR" sz="2000" b="0" i="0">
                <a:solidFill>
                  <a:srgbClr val="000000"/>
                </a:solidFill>
                <a:latin typeface="HY수평선B"/>
                <a:ea typeface="HY수평선B"/>
              </a:rPr>
              <a:t>주택 현황 </a:t>
            </a:r>
            <a:r>
              <a:rPr lang="en-US" altLang="ko-KR" sz="2000" b="0" i="0">
                <a:solidFill>
                  <a:srgbClr val="000000"/>
                </a:solidFill>
                <a:latin typeface="HY수평선B"/>
                <a:ea typeface="HY수평선B"/>
              </a:rPr>
              <a:t>: 190,453</a:t>
            </a:r>
            <a:r>
              <a:rPr lang="ko-KR" altLang="en-US" sz="2000" b="0" i="0">
                <a:solidFill>
                  <a:srgbClr val="000000"/>
                </a:solidFill>
                <a:latin typeface="HY수평선B"/>
                <a:ea typeface="HY수평선B"/>
              </a:rPr>
              <a:t>가구</a:t>
            </a:r>
            <a:r>
              <a:rPr lang="en-US" altLang="ko-KR" sz="2000" b="0" i="0">
                <a:solidFill>
                  <a:srgbClr val="000000"/>
                </a:solidFill>
                <a:latin typeface="HY수평선B"/>
                <a:ea typeface="HY수평선B"/>
              </a:rPr>
              <a:t>(</a:t>
            </a:r>
            <a:r>
              <a:rPr lang="ko-KR" altLang="en-US" sz="2000" b="0" i="0">
                <a:solidFill>
                  <a:srgbClr val="000000"/>
                </a:solidFill>
                <a:latin typeface="HY수평선B"/>
                <a:ea typeface="HY수평선B"/>
              </a:rPr>
              <a:t>강서</a:t>
            </a:r>
            <a:r>
              <a:rPr lang="en-US" altLang="ko-KR" sz="2000" b="0" i="0">
                <a:solidFill>
                  <a:srgbClr val="000000"/>
                </a:solidFill>
                <a:latin typeface="HY수평선B"/>
                <a:ea typeface="HY수평선B"/>
              </a:rPr>
              <a:t>)           </a:t>
            </a:r>
            <a:r>
              <a:rPr lang="en-US" altLang="ko-KR" sz="1600" b="0" i="0">
                <a:solidFill>
                  <a:srgbClr val="000000"/>
                </a:solidFill>
                <a:latin typeface="HY수평선B"/>
                <a:ea typeface="HY수평선B"/>
              </a:rPr>
              <a:t>※ 2012 </a:t>
            </a:r>
            <a:r>
              <a:rPr lang="ko-KR" altLang="en-US" sz="1600" b="0" i="0">
                <a:solidFill>
                  <a:srgbClr val="000000"/>
                </a:solidFill>
                <a:latin typeface="HY수평선B"/>
                <a:ea typeface="HY수평선B"/>
              </a:rPr>
              <a:t>서울시 통계표</a:t>
            </a:r>
            <a:endParaRPr lang="ko-KR" altLang="en-US" sz="1600" b="0" i="0">
              <a:solidFill>
                <a:schemeClr val="tx1"/>
              </a:solidFill>
              <a:latin typeface="HY수평선B"/>
              <a:ea typeface="HY수평선B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3789040"/>
            <a:ext cx="6336704" cy="447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>
                <a:solidFill>
                  <a:srgbClr val="002060"/>
                </a:solidFill>
              </a:rPr>
              <a:t>      </a:t>
            </a:r>
            <a:r>
              <a:rPr lang="ko-KR" altLang="en-US">
                <a:solidFill>
                  <a:schemeClr val="bg2"/>
                </a:solidFill>
                <a:latin typeface="휴먼둥근헤드라인"/>
                <a:ea typeface="휴먼둥근헤드라인"/>
              </a:rPr>
              <a:t>최근 </a:t>
            </a:r>
            <a:r>
              <a:rPr lang="en-US" altLang="ko-KR">
                <a:solidFill>
                  <a:schemeClr val="bg2"/>
                </a:solidFill>
                <a:latin typeface="휴먼둥근헤드라인"/>
                <a:ea typeface="휴먼둥근헤드라인"/>
              </a:rPr>
              <a:t>3</a:t>
            </a:r>
            <a:r>
              <a:rPr lang="ko-KR" altLang="en-US">
                <a:solidFill>
                  <a:schemeClr val="bg2"/>
                </a:solidFill>
                <a:latin typeface="휴먼둥근헤드라인"/>
                <a:ea typeface="휴먼둥근헤드라인"/>
              </a:rPr>
              <a:t>년간 주택화재 현황</a:t>
            </a:r>
            <a:r>
              <a:rPr lang="en-US" altLang="ko-KR">
                <a:solidFill>
                  <a:schemeClr val="bg2"/>
                </a:solidFill>
                <a:latin typeface="휴먼둥근헤드라인"/>
                <a:ea typeface="휴먼둥근헤드라인"/>
              </a:rPr>
              <a:t>(</a:t>
            </a:r>
            <a:r>
              <a:rPr lang="ko-KR" altLang="en-US">
                <a:solidFill>
                  <a:schemeClr val="bg2"/>
                </a:solidFill>
                <a:latin typeface="휴먼둥근헤드라인"/>
                <a:ea typeface="휴먼둥근헤드라인"/>
              </a:rPr>
              <a:t>서울</a:t>
            </a:r>
            <a:r>
              <a:rPr lang="en-US" altLang="ko-KR">
                <a:solidFill>
                  <a:schemeClr val="bg2"/>
                </a:solidFill>
                <a:latin typeface="휴먼둥근헤드라인"/>
                <a:ea typeface="휴먼둥근헤드라인"/>
              </a:rPr>
              <a:t>)</a:t>
            </a:r>
            <a:endParaRPr lang="ko-KR" altLang="en-US" b="1">
              <a:solidFill>
                <a:srgbClr val="00b050"/>
              </a:solidFill>
              <a:latin typeface="휴먼둥근헤드라인"/>
              <a:ea typeface="휴먼둥근헤드라인"/>
            </a:endParaRPr>
          </a:p>
        </p:txBody>
      </p:sp>
      <p:pic>
        <p:nvPicPr>
          <p:cNvPr id="11" name="그림 87" descr="조사기법제목.jpg"/>
          <p:cNvPicPr>
            <a:picLocks noChangeAspect="1"/>
          </p:cNvPicPr>
          <p:nvPr/>
        </p:nvPicPr>
        <p:blipFill rotWithShape="1">
          <a:blip r:embed="rId2"/>
          <a:srcRect l="59380" t="38540" b="13540"/>
          <a:stretch>
            <a:fillRect/>
          </a:stretch>
        </p:blipFill>
        <p:spPr>
          <a:xfrm>
            <a:off x="8021782" y="1"/>
            <a:ext cx="1050812" cy="642918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0" name="타원 19"/>
          <p:cNvSpPr/>
          <p:nvPr/>
        </p:nvSpPr>
        <p:spPr>
          <a:xfrm>
            <a:off x="827584" y="1052736"/>
            <a:ext cx="288032" cy="288032"/>
          </a:xfrm>
          <a:prstGeom prst="ellipse">
            <a:avLst/>
          </a:prstGeom>
          <a:solidFill>
            <a:srgbClr val="00b0f0"/>
          </a:solidFill>
          <a:ln w="12700" cap="sq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827584" y="3861048"/>
            <a:ext cx="288032" cy="288032"/>
          </a:xfrm>
          <a:prstGeom prst="ellipse">
            <a:avLst/>
          </a:prstGeom>
          <a:solidFill>
            <a:srgbClr val="00b0f0"/>
          </a:solidFill>
          <a:ln w="12700" cap="sq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96" y="169476"/>
            <a:ext cx="53285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2800">
                <a:latin typeface="휴먼둥근헤드라인"/>
                <a:ea typeface="휴먼둥근헤드라인"/>
              </a:rPr>
              <a:t> 2.</a:t>
            </a:r>
            <a:r>
              <a:rPr lang="ko-KR" altLang="en-US" sz="2800">
                <a:latin typeface="휴먼둥근헤드라인"/>
                <a:ea typeface="휴먼둥근헤드라인"/>
              </a:rPr>
              <a:t>주택 및 화재현황</a:t>
            </a:r>
            <a:endParaRPr lang="ko-KR" altLang="en-US" sz="2800">
              <a:latin typeface="휴먼둥근헤드라인"/>
              <a:ea typeface="휴먼둥근헤드라인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1259632" y="4293095"/>
          <a:ext cx="7344816" cy="2341117"/>
        </p:xfrm>
        <a:graphic>
          <a:graphicData uri="http://schemas.openxmlformats.org/drawingml/2006/table">
            <a:tbl>
              <a:tblGrid>
                <a:gridCol w="3672408"/>
                <a:gridCol w="3672408"/>
              </a:tblGrid>
              <a:tr h="333711">
                <a:tc>
                  <a:txBody>
                    <a:bodyPr vert="horz" lIns="17907" tIns="17907" rIns="17907" bIns="17907" anchor="ctr" anchorCtr="0"/>
                    <a:p>
                      <a:pPr marL="0" indent="-16510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  <a:latin typeface="HY수평선B"/>
                          <a:ea typeface="HY수평선B"/>
                        </a:rPr>
                        <a:t>화재발생</a:t>
                      </a:r>
                      <a:endParaRPr lang="ko-KR" altLang="en-US" sz="1000" spc="5">
                        <a:solidFill>
                          <a:srgbClr val="000000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-16510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spc="5">
                          <a:solidFill>
                            <a:srgbClr val="000000"/>
                          </a:solidFill>
                          <a:latin typeface="HY수평선B"/>
                          <a:ea typeface="HY수평선B"/>
                        </a:rPr>
                        <a:t>화재사망자</a:t>
                      </a:r>
                      <a:endParaRPr lang="ko-KR" altLang="en-US" sz="1000" spc="5">
                        <a:solidFill>
                          <a:srgbClr val="000000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1332677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spc="5">
                        <a:solidFill>
                          <a:srgbClr val="000000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674729">
                <a:tc>
                  <a:txBody>
                    <a:bodyPr vert="horz" lIns="17907" tIns="17907" rIns="17907" bIns="17907" anchor="ctr" anchorCtr="0"/>
                    <a:p>
                      <a:pPr marL="0" indent="-215900" algn="ctr" latinLnBrk="0">
                        <a:lnSpc>
                          <a:spcPct val="280000"/>
                        </a:lnSpc>
                        <a:spcBef>
                          <a:spcPct val="300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400" spc="5">
                          <a:solidFill>
                            <a:srgbClr val="000000"/>
                          </a:solidFill>
                          <a:latin typeface="HY수평선B"/>
                          <a:ea typeface="HY수평선B"/>
                        </a:rPr>
                        <a:t>&lt;</a:t>
                      </a:r>
                      <a:r>
                        <a:rPr lang="ko-KR" altLang="en-US" sz="1400" spc="5">
                          <a:solidFill>
                            <a:srgbClr val="000000"/>
                          </a:solidFill>
                          <a:latin typeface="HY수평선B"/>
                          <a:ea typeface="HY수평선B"/>
                        </a:rPr>
                        <a:t>주택 화재 </a:t>
                      </a:r>
                      <a:r>
                        <a:rPr lang="en-US" altLang="ko-KR" sz="1400" spc="5">
                          <a:solidFill>
                            <a:srgbClr val="000000"/>
                          </a:solidFill>
                          <a:latin typeface="HY수평선B"/>
                          <a:ea typeface="HY수평선B"/>
                        </a:rPr>
                        <a:t>15.6%&gt;</a:t>
                      </a:r>
                      <a:endParaRPr lang="ko-KR" altLang="en-US" sz="1000" spc="5">
                        <a:solidFill>
                          <a:srgbClr val="000000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-215900" algn="ctr" latinLnBrk="0">
                        <a:lnSpc>
                          <a:spcPct val="280000"/>
                        </a:lnSpc>
                        <a:spcBef>
                          <a:spcPct val="300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400" spc="5">
                          <a:solidFill>
                            <a:srgbClr val="000000"/>
                          </a:solidFill>
                          <a:latin typeface="HY수평선B"/>
                          <a:ea typeface="HY수평선B"/>
                        </a:rPr>
                        <a:t>&lt;</a:t>
                      </a:r>
                      <a:r>
                        <a:rPr lang="ko-KR" altLang="en-US" sz="1400" spc="5">
                          <a:solidFill>
                            <a:srgbClr val="000000"/>
                          </a:solidFill>
                          <a:latin typeface="HY수평선B"/>
                          <a:ea typeface="HY수평선B"/>
                        </a:rPr>
                        <a:t>주택 사망자 </a:t>
                      </a:r>
                      <a:r>
                        <a:rPr lang="en-US" altLang="ko-KR" sz="1400" spc="5">
                          <a:solidFill>
                            <a:srgbClr val="000000"/>
                          </a:solidFill>
                          <a:latin typeface="HY수평선B"/>
                          <a:ea typeface="HY수평선B"/>
                        </a:rPr>
                        <a:t>53.7%&gt;</a:t>
                      </a:r>
                      <a:endParaRPr lang="ko-KR" altLang="en-US" sz="1000" spc="5">
                        <a:solidFill>
                          <a:srgbClr val="000000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pic>
        <p:nvPicPr>
          <p:cNvPr id="1026" name="_x57667016" descr="EMB0000157005fa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729684" y="4653136"/>
            <a:ext cx="2770308" cy="1512168"/>
          </a:xfrm>
          <a:prstGeom prst="rect">
            <a:avLst/>
          </a:prstGeom>
          <a:noFill/>
        </p:spPr>
      </p:pic>
      <p:pic>
        <p:nvPicPr>
          <p:cNvPr id="1025" name="_x57666632" descr="EMB0000157005fb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436096" y="4653136"/>
            <a:ext cx="2736304" cy="1494491"/>
          </a:xfrm>
          <a:prstGeom prst="rect">
            <a:avLst/>
          </a:prstGeom>
          <a:noFill/>
        </p:spPr>
      </p:pic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1259632" y="1996062"/>
          <a:ext cx="7344817" cy="157695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864096"/>
                <a:gridCol w="1008112"/>
                <a:gridCol w="1152128"/>
                <a:gridCol w="1008112"/>
                <a:gridCol w="1080120"/>
                <a:gridCol w="1080120"/>
                <a:gridCol w="1152129"/>
              </a:tblGrid>
              <a:tr h="793745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계</a:t>
                      </a:r>
                      <a:endParaRPr lang="ko-KR" alt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계</a:t>
                      </a:r>
                      <a:endParaRPr lang="ko-KR" alt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단독주택</a:t>
                      </a:r>
                      <a:endParaRPr lang="ko-KR" altLang="en-US" sz="1400" b="0" spc="-33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400" b="0" spc="-298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(</a:t>
                      </a:r>
                      <a:r>
                        <a:rPr lang="ko-KR" altLang="en-US" sz="1400" b="0" spc="-298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단독</a:t>
                      </a:r>
                      <a:r>
                        <a:rPr lang="en-US" altLang="ko-KR" sz="1400" b="0" spc="-298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,</a:t>
                      </a:r>
                      <a:r>
                        <a:rPr lang="ko-KR" altLang="en-US" sz="1400" b="0" spc="-298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다가구</a:t>
                      </a:r>
                      <a:r>
                        <a:rPr lang="en-US" altLang="ko-KR" sz="1400" b="0" spc="-298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)</a:t>
                      </a:r>
                      <a:endParaRPr lang="ko-KR" altLang="en-US" sz="1400" b="0" spc="-298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연립주택</a:t>
                      </a:r>
                      <a:endParaRPr lang="ko-KR" alt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b="0" spc="5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아파트</a:t>
                      </a:r>
                      <a:endParaRPr lang="ko-KR" alt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다세대주택</a:t>
                      </a:r>
                      <a:endParaRPr lang="ko-KR" alt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비주거용</a:t>
                      </a:r>
                      <a:endParaRPr lang="ko-KR" altLang="en-US" sz="1400" b="0" spc="-33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건물 내 주택</a:t>
                      </a:r>
                      <a:endParaRPr lang="ko-KR" alt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rgbClr val="ffc000"/>
                    </a:solidFill>
                  </a:tcPr>
                </a:tc>
              </a:tr>
              <a:tr h="418093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서울</a:t>
                      </a:r>
                      <a:endParaRPr lang="ko-KR" alt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3,497,951</a:t>
                      </a:r>
                      <a:endParaRPr 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1,285,244</a:t>
                      </a:r>
                      <a:endParaRPr 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143,772</a:t>
                      </a:r>
                      <a:endParaRPr 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b="0" spc="5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1,546,509</a:t>
                      </a:r>
                      <a:endParaRPr 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497,991</a:t>
                      </a:r>
                      <a:endParaRPr 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24,435</a:t>
                      </a:r>
                      <a:endParaRPr 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</a:tr>
              <a:tr h="365116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강서</a:t>
                      </a:r>
                      <a:endParaRPr lang="ko-KR" alt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190,453</a:t>
                      </a:r>
                      <a:endParaRPr 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44,423</a:t>
                      </a:r>
                      <a:endParaRPr 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6,436</a:t>
                      </a:r>
                      <a:endParaRPr 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b="0" spc="5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94,038</a:t>
                      </a:r>
                      <a:endParaRPr 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44,457</a:t>
                      </a:r>
                      <a:endParaRPr 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400" b="0" spc="-33">
                          <a:solidFill>
                            <a:schemeClr val="bg2"/>
                          </a:solidFill>
                          <a:latin typeface="HY수평선B"/>
                          <a:ea typeface="HY수평선B"/>
                        </a:rPr>
                        <a:t>1,099</a:t>
                      </a:r>
                      <a:endParaRPr lang="en-US" sz="1400" b="0" spc="5">
                        <a:solidFill>
                          <a:schemeClr val="bg2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83568" y="980728"/>
            <a:ext cx="6336704" cy="44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>
                <a:solidFill>
                  <a:srgbClr val="002060"/>
                </a:solidFill>
              </a:rPr>
              <a:t>      </a:t>
            </a:r>
            <a:r>
              <a:rPr lang="ko-KR" altLang="en-US">
                <a:solidFill>
                  <a:schemeClr val="bg2"/>
                </a:solidFill>
                <a:latin typeface="휴먼둥근헤드라인"/>
                <a:ea typeface="휴먼둥근헤드라인"/>
              </a:rPr>
              <a:t>주택현황</a:t>
            </a:r>
            <a:r>
              <a:rPr lang="en-US" altLang="ko-KR">
                <a:solidFill>
                  <a:schemeClr val="bg2"/>
                </a:solidFill>
                <a:latin typeface="휴먼둥근헤드라인"/>
                <a:ea typeface="휴먼둥근헤드라인"/>
              </a:rPr>
              <a:t>(</a:t>
            </a:r>
            <a:r>
              <a:rPr lang="ko-KR" altLang="en-US">
                <a:solidFill>
                  <a:schemeClr val="bg2"/>
                </a:solidFill>
                <a:latin typeface="휴먼둥근헤드라인"/>
                <a:ea typeface="휴먼둥근헤드라인"/>
              </a:rPr>
              <a:t>서울</a:t>
            </a:r>
            <a:r>
              <a:rPr lang="en-US" altLang="ko-KR">
                <a:solidFill>
                  <a:schemeClr val="bg2"/>
                </a:solidFill>
                <a:latin typeface="휴먼둥근헤드라인"/>
                <a:ea typeface="휴먼둥근헤드라인"/>
              </a:rPr>
              <a:t>)</a:t>
            </a:r>
            <a:endParaRPr lang="ko-KR" altLang="en-US" b="1">
              <a:solidFill>
                <a:srgbClr val="00b050"/>
              </a:solidFill>
              <a:latin typeface="휴먼둥근헤드라인"/>
              <a:ea typeface="휴먼둥근헤드라인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83568" y="4005064"/>
            <a:ext cx="6336704" cy="450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>
                <a:solidFill>
                  <a:srgbClr val="002060"/>
                </a:solidFill>
              </a:rPr>
              <a:t>      </a:t>
            </a:r>
            <a:r>
              <a:rPr lang="ko-KR" altLang="en-US">
                <a:solidFill>
                  <a:schemeClr val="bg2"/>
                </a:solidFill>
                <a:latin typeface="휴먼둥근헤드라인"/>
                <a:ea typeface="휴먼둥근헤드라인"/>
              </a:rPr>
              <a:t>발화요인별 화재발생 건수</a:t>
            </a:r>
            <a:r>
              <a:rPr lang="en-US" altLang="ko-KR">
                <a:solidFill>
                  <a:srgbClr val="00b050"/>
                </a:solidFill>
                <a:latin typeface="휴먼둥근헤드라인"/>
                <a:ea typeface="휴먼둥근헤드라인"/>
              </a:rPr>
              <a:t>[</a:t>
            </a:r>
            <a:r>
              <a:rPr lang="ko-KR" altLang="en-US">
                <a:solidFill>
                  <a:srgbClr val="00b050"/>
                </a:solidFill>
                <a:latin typeface="휴먼둥근헤드라인"/>
                <a:ea typeface="휴먼둥근헤드라인"/>
              </a:rPr>
              <a:t>공동주택</a:t>
            </a:r>
            <a:r>
              <a:rPr lang="en-US" altLang="ko-KR">
                <a:solidFill>
                  <a:srgbClr val="00b050"/>
                </a:solidFill>
                <a:latin typeface="휴먼둥근헤드라인"/>
                <a:ea typeface="휴먼둥근헤드라인"/>
              </a:rPr>
              <a:t>]</a:t>
            </a:r>
            <a:endParaRPr lang="ko-KR" altLang="en-US" b="1">
              <a:solidFill>
                <a:srgbClr val="00b050"/>
              </a:solidFill>
              <a:latin typeface="휴먼둥근헤드라인"/>
              <a:ea typeface="휴먼둥근헤드라인"/>
            </a:endParaRPr>
          </a:p>
        </p:txBody>
      </p:sp>
      <p:pic>
        <p:nvPicPr>
          <p:cNvPr id="11" name="그림 87" descr="조사기법제목.jpg"/>
          <p:cNvPicPr>
            <a:picLocks noChangeAspect="1"/>
          </p:cNvPicPr>
          <p:nvPr/>
        </p:nvPicPr>
        <p:blipFill rotWithShape="1">
          <a:blip r:embed="rId2"/>
          <a:srcRect l="59380" t="38540" b="13540"/>
          <a:stretch>
            <a:fillRect/>
          </a:stretch>
        </p:blipFill>
        <p:spPr>
          <a:xfrm>
            <a:off x="8021782" y="1"/>
            <a:ext cx="1050812" cy="642918"/>
          </a:xfrm>
          <a:prstGeom prst="rect">
            <a:avLst/>
          </a:prstGeom>
          <a:noFill/>
          <a:ln w="9525">
            <a:noFill/>
            <a:miter/>
          </a:ln>
        </p:spPr>
      </p:pic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395537" y="1484784"/>
          <a:ext cx="8280921" cy="1944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3679"/>
                <a:gridCol w="1412824"/>
                <a:gridCol w="1061952"/>
                <a:gridCol w="1002827"/>
                <a:gridCol w="1002827"/>
                <a:gridCol w="2486812"/>
              </a:tblGrid>
              <a:tr h="526439">
                <a:tc row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>
                          <a:latin typeface="휴먼둥근헤드라인"/>
                          <a:ea typeface="휴먼둥근헤드라인"/>
                        </a:rPr>
                        <a:t>구  분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00b0f0"/>
                    </a:solidFill>
                  </a:tcPr>
                </a:tc>
                <a:tc row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>
                          <a:latin typeface="휴먼둥근헤드라인"/>
                          <a:ea typeface="휴먼둥근헤드라인"/>
                        </a:rPr>
                        <a:t> 화  재</a:t>
                      </a: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(</a:t>
                      </a:r>
                      <a:r>
                        <a:rPr lang="ko-KR" altLang="en-US" sz="1600">
                          <a:latin typeface="휴먼둥근헤드라인"/>
                          <a:ea typeface="휴먼둥근헤드라인"/>
                        </a:rPr>
                        <a:t>건</a:t>
                      </a: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)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00b0f0"/>
                    </a:solidFill>
                  </a:tcPr>
                </a:tc>
                <a:tc gridSpan="3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/>
                        <a:t> </a:t>
                      </a:r>
                      <a:r>
                        <a:rPr lang="ko-KR" altLang="en-US" sz="1600">
                          <a:latin typeface="휴먼둥근헤드라인"/>
                          <a:ea typeface="휴먼둥근헤드라인"/>
                        </a:rPr>
                        <a:t>인명피해</a:t>
                      </a: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(</a:t>
                      </a:r>
                      <a:r>
                        <a:rPr lang="ko-KR" altLang="en-US" sz="1600">
                          <a:latin typeface="휴먼둥근헤드라인"/>
                          <a:ea typeface="휴먼둥근헤드라인"/>
                        </a:rPr>
                        <a:t>명</a:t>
                      </a: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) 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rowSpan="2"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>
                          <a:latin typeface="휴먼둥근헤드라인"/>
                          <a:ea typeface="휴먼둥근헤드라인"/>
                        </a:rPr>
                        <a:t>     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     </a:t>
                      </a:r>
                      <a:r>
                        <a:rPr lang="ko-KR" altLang="en-US" sz="1600">
                          <a:latin typeface="휴먼둥근헤드라인"/>
                          <a:ea typeface="휴먼둥근헤드라인"/>
                        </a:rPr>
                        <a:t>재산피해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00b0f0"/>
                    </a:solidFill>
                  </a:tcPr>
                </a:tc>
              </a:tr>
              <a:tr h="526439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>
                          <a:latin typeface="휴먼둥근헤드라인"/>
                          <a:ea typeface="휴먼둥근헤드라인"/>
                        </a:rPr>
                        <a:t>계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92d05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>
                          <a:latin typeface="휴먼둥근헤드라인"/>
                          <a:ea typeface="휴먼둥근헤드라인"/>
                        </a:rPr>
                        <a:t>사망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92d05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>
                          <a:latin typeface="휴먼둥근헤드라인"/>
                          <a:ea typeface="휴먼둥근헤드라인"/>
                        </a:rPr>
                        <a:t>부상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445669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>
                          <a:latin typeface="휴먼둥근헤드라인"/>
                          <a:ea typeface="휴먼둥근헤드라인"/>
                        </a:rPr>
                        <a:t>서울시</a:t>
                      </a:r>
                      <a:endParaRPr lang="ko-KR" altLang="en-US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en-US" altLang="ko-KR">
                          <a:latin typeface="휴먼둥근헤드라인"/>
                          <a:ea typeface="휴먼둥근헤드라인"/>
                        </a:rPr>
                        <a:t>5,646</a:t>
                      </a:r>
                      <a:endParaRPr lang="ko-KR" altLang="en-US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en-US" altLang="ko-KR">
                          <a:latin typeface="휴먼둥근헤드라인"/>
                          <a:ea typeface="휴먼둥근헤드라인"/>
                        </a:rPr>
                        <a:t>233</a:t>
                      </a:r>
                      <a:endParaRPr lang="ko-KR" altLang="en-US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en-US" altLang="ko-KR">
                          <a:latin typeface="휴먼둥근헤드라인"/>
                          <a:ea typeface="휴먼둥근헤드라인"/>
                        </a:rPr>
                        <a:t>31</a:t>
                      </a:r>
                      <a:endParaRPr lang="ko-KR" altLang="en-US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en-US" altLang="ko-KR">
                          <a:latin typeface="휴먼둥근헤드라인"/>
                          <a:ea typeface="휴먼둥근헤드라인"/>
                        </a:rPr>
                        <a:t>202</a:t>
                      </a:r>
                      <a:endParaRPr lang="ko-KR" altLang="en-US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en-US" altLang="ko-KR">
                          <a:latin typeface="휴먼둥근헤드라인"/>
                          <a:ea typeface="휴먼둥근헤드라인"/>
                        </a:rPr>
                        <a:t>214</a:t>
                      </a:r>
                      <a:r>
                        <a:rPr lang="ko-KR" altLang="en-US">
                          <a:latin typeface="휴먼둥근헤드라인"/>
                          <a:ea typeface="휴먼둥근헤드라인"/>
                        </a:rPr>
                        <a:t>억</a:t>
                      </a:r>
                      <a:r>
                        <a:rPr lang="en-US" altLang="ko-KR">
                          <a:latin typeface="휴먼둥근헤드라인"/>
                          <a:ea typeface="휴먼둥근헤드라인"/>
                        </a:rPr>
                        <a:t>9</a:t>
                      </a:r>
                      <a:r>
                        <a:rPr lang="ko-KR" altLang="en-US">
                          <a:latin typeface="휴먼둥근헤드라인"/>
                          <a:ea typeface="휴먼둥근헤드라인"/>
                        </a:rPr>
                        <a:t>천만원</a:t>
                      </a:r>
                      <a:endParaRPr lang="ko-KR" altLang="en-US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</a:tr>
              <a:tr h="445669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>
                          <a:latin typeface="휴먼둥근헤드라인"/>
                          <a:ea typeface="휴먼둥근헤드라인"/>
                        </a:rPr>
                        <a:t>강서구</a:t>
                      </a:r>
                      <a:endParaRPr lang="ko-KR" altLang="en-US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en-US" altLang="ko-KR">
                          <a:latin typeface="휴먼둥근헤드라인"/>
                          <a:ea typeface="휴먼둥근헤드라인"/>
                        </a:rPr>
                        <a:t>242</a:t>
                      </a:r>
                      <a:endParaRPr lang="ko-KR" altLang="en-US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en-US" altLang="ko-KR">
                          <a:latin typeface="휴먼둥근헤드라인"/>
                          <a:ea typeface="휴먼둥근헤드라인"/>
                        </a:rPr>
                        <a:t>12</a:t>
                      </a:r>
                      <a:endParaRPr lang="ko-KR" altLang="en-US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en-US" altLang="ko-KR">
                          <a:latin typeface="휴먼둥근헤드라인"/>
                          <a:ea typeface="휴먼둥근헤드라인"/>
                        </a:rPr>
                        <a:t>2</a:t>
                      </a:r>
                      <a:endParaRPr lang="ko-KR" altLang="en-US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en-US" altLang="ko-KR">
                          <a:latin typeface="휴먼둥근헤드라인"/>
                          <a:ea typeface="휴먼둥근헤드라인"/>
                        </a:rPr>
                        <a:t>10</a:t>
                      </a:r>
                      <a:endParaRPr lang="ko-KR" altLang="en-US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en-US" altLang="ko-KR">
                          <a:latin typeface="휴먼둥근헤드라인"/>
                          <a:ea typeface="휴먼둥근헤드라인"/>
                        </a:rPr>
                        <a:t>18</a:t>
                      </a:r>
                      <a:r>
                        <a:rPr lang="ko-KR" altLang="en-US">
                          <a:latin typeface="휴먼둥근헤드라인"/>
                          <a:ea typeface="휴먼둥근헤드라인"/>
                        </a:rPr>
                        <a:t>억</a:t>
                      </a:r>
                      <a:r>
                        <a:rPr lang="en-US" altLang="ko-KR">
                          <a:latin typeface="휴먼둥근헤드라인"/>
                          <a:ea typeface="휴먼둥근헤드라인"/>
                        </a:rPr>
                        <a:t>6</a:t>
                      </a:r>
                      <a:r>
                        <a:rPr lang="ko-KR" altLang="en-US">
                          <a:latin typeface="휴먼둥근헤드라인"/>
                          <a:ea typeface="휴먼둥근헤드라인"/>
                        </a:rPr>
                        <a:t>천만원</a:t>
                      </a:r>
                      <a:endParaRPr lang="ko-KR" altLang="en-US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395534" y="4509120"/>
          <a:ext cx="8280921" cy="1800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313"/>
                <a:gridCol w="653757"/>
                <a:gridCol w="726397"/>
                <a:gridCol w="726397"/>
                <a:gridCol w="726397"/>
                <a:gridCol w="871676"/>
                <a:gridCol w="871676"/>
                <a:gridCol w="726397"/>
                <a:gridCol w="726397"/>
                <a:gridCol w="653757"/>
                <a:gridCol w="653757"/>
              </a:tblGrid>
              <a:tr h="600067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 spc="-293">
                          <a:latin typeface="휴먼둥근헤드라인"/>
                          <a:ea typeface="휴먼둥근헤드라인"/>
                        </a:rPr>
                        <a:t>구분</a:t>
                      </a:r>
                      <a:endParaRPr lang="ko-KR" altLang="en-US" sz="1600" spc="-293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00b0f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 spc="-293">
                          <a:latin typeface="휴먼둥근헤드라인"/>
                          <a:ea typeface="휴먼둥근헤드라인"/>
                        </a:rPr>
                        <a:t>소계</a:t>
                      </a:r>
                      <a:endParaRPr lang="ko-KR" altLang="en-US" sz="1600" spc="-293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00b0f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 spc="-293">
                          <a:latin typeface="휴먼둥근헤드라인"/>
                          <a:ea typeface="휴먼둥근헤드라인"/>
                        </a:rPr>
                        <a:t>전기적</a:t>
                      </a:r>
                      <a:endParaRPr lang="ko-KR" altLang="en-US" sz="1600" spc="-293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00b0f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 spc="-293">
                          <a:latin typeface="휴먼둥근헤드라인"/>
                          <a:ea typeface="휴먼둥근헤드라인"/>
                        </a:rPr>
                        <a:t>기계적</a:t>
                      </a:r>
                      <a:endParaRPr lang="ko-KR" altLang="en-US" sz="1600" spc="-293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00b0f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 spc="-293">
                          <a:latin typeface="휴먼둥근헤드라인"/>
                          <a:ea typeface="휴먼둥근헤드라인"/>
                        </a:rPr>
                        <a:t>화학적</a:t>
                      </a:r>
                      <a:endParaRPr lang="ko-KR" altLang="en-US" sz="1600" spc="-293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00b0f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 spc="-293">
                          <a:latin typeface="휴먼둥근헤드라인"/>
                          <a:ea typeface="휴먼둥근헤드라인"/>
                        </a:rPr>
                        <a:t>가스누출</a:t>
                      </a:r>
                      <a:endParaRPr lang="ko-KR" altLang="en-US" sz="1600" spc="-293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00b0f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 spc="-293">
                          <a:latin typeface="휴먼둥근헤드라인"/>
                          <a:ea typeface="휴먼둥근헤드라인"/>
                        </a:rPr>
                        <a:t>교통사고</a:t>
                      </a:r>
                      <a:endParaRPr lang="ko-KR" altLang="en-US" sz="1600" spc="-293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00b0f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 spc="-293">
                          <a:latin typeface="휴먼둥근헤드라인"/>
                          <a:ea typeface="휴먼둥근헤드라인"/>
                        </a:rPr>
                        <a:t>부주의</a:t>
                      </a:r>
                      <a:endParaRPr lang="ko-KR" altLang="en-US" sz="1600" spc="-293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00b0f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 spc="-293">
                          <a:latin typeface="휴먼둥근헤드라인"/>
                          <a:ea typeface="휴먼둥근헤드라인"/>
                        </a:rPr>
                        <a:t>기타</a:t>
                      </a:r>
                      <a:endParaRPr lang="ko-KR" altLang="en-US" sz="1600" spc="-293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00b0f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 spc="-293">
                          <a:latin typeface="휴먼둥근헤드라인"/>
                          <a:ea typeface="휴먼둥근헤드라인"/>
                        </a:rPr>
                        <a:t>방화</a:t>
                      </a:r>
                      <a:endParaRPr lang="ko-KR" altLang="en-US" sz="1600" spc="-293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00b0f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 spc="-293">
                          <a:latin typeface="휴먼둥근헤드라인"/>
                          <a:ea typeface="휴먼둥근헤드라인"/>
                        </a:rPr>
                        <a:t>미상</a:t>
                      </a:r>
                      <a:endParaRPr lang="ko-KR" altLang="en-US" sz="1600" spc="-293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00b0f0"/>
                    </a:solidFill>
                  </a:tcPr>
                </a:tc>
              </a:tr>
              <a:tr h="600067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>
                          <a:latin typeface="휴먼둥근헤드라인"/>
                          <a:ea typeface="휴먼둥근헤드라인"/>
                        </a:rPr>
                        <a:t>서울시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604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118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11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1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1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1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426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1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15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30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</a:tr>
              <a:tr h="600067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600">
                          <a:latin typeface="휴먼둥근헤드라인"/>
                          <a:ea typeface="휴먼둥근헤드라인"/>
                        </a:rPr>
                        <a:t>강서구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30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5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0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1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0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0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21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0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0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 lang="ko-KR" altLang="en-US"/>
                      </a:pPr>
                      <a:r>
                        <a:rPr lang="en-US" altLang="ko-KR" sz="1600">
                          <a:latin typeface="휴먼둥근헤드라인"/>
                          <a:ea typeface="휴먼둥근헤드라인"/>
                        </a:rPr>
                        <a:t>3</a:t>
                      </a:r>
                      <a:endParaRPr lang="ko-KR" altLang="en-US" sz="16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0" name="타원 19"/>
          <p:cNvSpPr/>
          <p:nvPr/>
        </p:nvSpPr>
        <p:spPr>
          <a:xfrm>
            <a:off x="827584" y="1052736"/>
            <a:ext cx="288032" cy="288032"/>
          </a:xfrm>
          <a:prstGeom prst="ellipse">
            <a:avLst/>
          </a:prstGeom>
          <a:solidFill>
            <a:srgbClr val="00b0f0"/>
          </a:solidFill>
          <a:ln w="12700" cap="sq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5616" y="980728"/>
            <a:ext cx="3795474" cy="44611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mc:Ignorable="hp" hp:hslEmbossed="0">
                <a:solidFill>
                  <a:schemeClr val="bg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휴먼둥근헤드라인"/>
                <a:ea typeface="휴먼둥근헤드라인"/>
              </a:rPr>
              <a:t>2013</a:t>
            </a: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chemeClr val="bg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휴먼둥근헤드라인"/>
                <a:ea typeface="휴먼둥근헤드라인"/>
              </a:rPr>
              <a:t>년도 화재발생 현황</a:t>
            </a:r>
            <a:endParaRPr xmlns:mc="http://schemas.openxmlformats.org/markup-compatibility/2006" xmlns:hp="http://schemas.haansoft.com/office/presentation/8.0" lang="ko-KR" altLang="en-US" mc:Ignorable="hp" hp:hslEmbossed="0">
              <a:solidFill>
                <a:schemeClr val="bg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휴먼둥근헤드라인"/>
              <a:ea typeface="휴먼둥근헤드라인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827584" y="4077072"/>
            <a:ext cx="288032" cy="288032"/>
          </a:xfrm>
          <a:prstGeom prst="ellipse">
            <a:avLst/>
          </a:prstGeom>
          <a:solidFill>
            <a:srgbClr val="00b0f0"/>
          </a:solidFill>
          <a:ln w="12700" cap="sq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96" y="116632"/>
            <a:ext cx="53285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2800">
                <a:latin typeface="휴먼둥근헤드라인"/>
                <a:ea typeface="휴먼둥근헤드라인"/>
              </a:rPr>
              <a:t>  2013</a:t>
            </a:r>
            <a:r>
              <a:rPr lang="ko-KR" altLang="en-US" sz="2800">
                <a:latin typeface="휴먼둥근헤드라인"/>
                <a:ea typeface="휴먼둥근헤드라인"/>
              </a:rPr>
              <a:t>년도 화재 현황</a:t>
            </a:r>
            <a:endParaRPr lang="ko-KR" altLang="en-US" sz="2800">
              <a:latin typeface="휴먼둥근헤드라인"/>
              <a:ea typeface="휴먼둥근헤드라인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07504" y="260648"/>
            <a:ext cx="288032" cy="288032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2.media.daumcdn.net/photo-media/201201/22/newsis/20120122181508112.jpg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 rot="2980573">
            <a:off x="3153053" y="1567411"/>
            <a:ext cx="5590970" cy="3410492"/>
          </a:xfrm>
          <a:prstGeom prst="rect">
            <a:avLst/>
          </a:prstGeom>
          <a:noFill/>
        </p:spPr>
      </p:pic>
      <p:grpSp>
        <p:nvGrpSpPr>
          <p:cNvPr id="2" name="그룹 82"/>
          <p:cNvGrpSpPr/>
          <p:nvPr/>
        </p:nvGrpSpPr>
        <p:grpSpPr>
          <a:xfrm rot="0">
            <a:off x="0" y="0"/>
            <a:ext cx="9144000" cy="6858000"/>
            <a:chOff x="0" y="-1"/>
            <a:chExt cx="9144000" cy="6858001"/>
          </a:xfrm>
        </p:grpSpPr>
        <p:sp>
          <p:nvSpPr>
            <p:cNvPr id="3" name="직사각형 2"/>
            <p:cNvSpPr/>
            <p:nvPr/>
          </p:nvSpPr>
          <p:spPr>
            <a:xfrm>
              <a:off x="0" y="-1"/>
              <a:ext cx="9144000" cy="6858001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eaVert" wrap="none" anchor="ctr"/>
            <a:lstStyle/>
            <a:p>
              <a:pPr algn="ctr" latinLnBrk="0">
                <a:defRPr lang="ko-KR"/>
              </a:pPr>
              <a:endParaRPr lang="ko-KR" altLang="en-US" sz="1200">
                <a:latin typeface="돋움체"/>
              </a:endParaRPr>
            </a:p>
          </p:txBody>
        </p:sp>
        <p:grpSp>
          <p:nvGrpSpPr>
            <p:cNvPr id="4" name="그룹 24"/>
            <p:cNvGrpSpPr/>
            <p:nvPr/>
          </p:nvGrpSpPr>
          <p:grpSpPr>
            <a:xfrm rot="0">
              <a:off x="0" y="-1"/>
              <a:ext cx="9144000" cy="706583"/>
              <a:chOff x="0" y="-1"/>
              <a:chExt cx="9144000" cy="706583"/>
            </a:xfrm>
          </p:grpSpPr>
          <p:pic>
            <p:nvPicPr>
              <p:cNvPr id="5" name="그림 85" descr="조사기법1p.jpg"/>
              <p:cNvPicPr>
                <a:picLocks noChangeAspect="1"/>
              </p:cNvPicPr>
              <p:nvPr/>
            </p:nvPicPr>
            <p:blipFill rotWithShape="1">
              <a:blip r:embed="rId3"/>
              <a:srcRect t="53130" b="37500"/>
              <a:stretch>
                <a:fillRect/>
              </a:stretch>
            </p:blipFill>
            <p:spPr>
              <a:xfrm>
                <a:off x="0" y="-1"/>
                <a:ext cx="9144000" cy="706583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</p:pic>
          <p:grpSp>
            <p:nvGrpSpPr>
              <p:cNvPr id="6" name="그룹 20"/>
              <p:cNvGrpSpPr/>
              <p:nvPr/>
            </p:nvGrpSpPr>
            <p:grpSpPr>
              <a:xfrm rot="0">
                <a:off x="8021782" y="0"/>
                <a:ext cx="1050812" cy="642918"/>
                <a:chOff x="5429256" y="2643182"/>
                <a:chExt cx="3714744" cy="3286148"/>
              </a:xfrm>
            </p:grpSpPr>
            <p:pic>
              <p:nvPicPr>
                <p:cNvPr id="7" name="그림 87" descr="조사기법제목.jpg"/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59380" t="38540" b="13540"/>
                <a:stretch>
                  <a:fillRect/>
                </a:stretch>
              </p:blipFill>
              <p:spPr>
                <a:xfrm>
                  <a:off x="5429256" y="2643182"/>
                  <a:ext cx="3714744" cy="3286148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</p:pic>
            <p:sp>
              <p:nvSpPr>
                <p:cNvPr id="8" name="Oval 128" descr="1-1"/>
                <p:cNvSpPr>
                  <a:spLocks noChangeArrowheads="1"/>
                </p:cNvSpPr>
                <p:nvPr/>
              </p:nvSpPr>
              <p:spPr>
                <a:xfrm>
                  <a:off x="6345382" y="3786190"/>
                  <a:ext cx="1343891" cy="1371599"/>
                </a:xfrm>
                <a:prstGeom prst="ellipse">
                  <a:avLst/>
                </a:prstGeom>
                <a:blipFill dpi="0" rotWithShape="1">
                  <a:blip r:embed="rId5"/>
                  <a:srcRect/>
                  <a:stretch>
                    <a:fillRect/>
                  </a:stretch>
                </a:blipFill>
                <a:ln w="9525">
                  <a:noFill/>
                  <a:round/>
                </a:ln>
              </p:spPr>
              <p:txBody>
                <a:bodyPr wrap="none" anchor="ctr"/>
                <a:lstStyle/>
                <a:p>
                  <a:pPr algn="ctr" latinLnBrk="0">
                    <a:defRPr lang="ko-KR" altLang="en-US"/>
                  </a:pPr>
                  <a:endParaRPr lang="ko-KR" altLang="en-US" sz="1200">
                    <a:latin typeface="돋움체"/>
                  </a:endParaRPr>
                </a:p>
              </p:txBody>
            </p:sp>
          </p:grpSp>
        </p:grpSp>
      </p:grpSp>
      <p:pic>
        <p:nvPicPr>
          <p:cNvPr id="1030" name="Picture 6" descr="http://www.changwonilbo.com/paper/data/news/images/2012/05/1_L_1335946377.jpg"/>
          <p:cNvPicPr>
            <a:picLocks noChangeAspect="1" noChangeArrowheads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4499993" y="692696"/>
            <a:ext cx="4644008" cy="6165304"/>
          </a:xfrm>
          <a:prstGeom prst="rect">
            <a:avLst/>
          </a:prstGeom>
          <a:noFill/>
        </p:spPr>
      </p:pic>
      <p:pic>
        <p:nvPicPr>
          <p:cNvPr id="1032" name="Picture 8" descr="http://i2.media.daumcdn.net/photo-media/200802/11/yonhap/20080211015001.948.0.jpg"/>
          <p:cNvPicPr>
            <a:picLocks noChangeAspect="1" noChangeArrowheads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0" y="692696"/>
            <a:ext cx="4499992" cy="6165304"/>
          </a:xfrm>
          <a:prstGeom prst="rect">
            <a:avLst/>
          </a:prstGeom>
          <a:noFill/>
        </p:spPr>
      </p:pic>
      <p:sp>
        <p:nvSpPr>
          <p:cNvPr id="14" name="직사각형 13"/>
          <p:cNvSpPr/>
          <p:nvPr/>
        </p:nvSpPr>
        <p:spPr>
          <a:xfrm>
            <a:off x="813435" y="3083476"/>
            <a:ext cx="7498079" cy="155329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800" b="1" spc="5" mc:Ignorable="hp" hp:hslEmbossed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경량 칸막이란</a:t>
            </a:r>
            <a:r>
              <a:rPr xmlns:mc="http://schemas.openxmlformats.org/markup-compatibility/2006" xmlns:hp="http://schemas.haansoft.com/office/presentation/8.0" lang="en-US" altLang="ko-KR" sz="4800" b="1" spc="5" mc:Ignorable="hp" hp:hslEmbossed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..</a:t>
            </a:r>
            <a:r>
              <a:rPr xmlns:mc="http://schemas.openxmlformats.org/markup-compatibility/2006" xmlns:hp="http://schemas.haansoft.com/office/presentation/8.0" lang="ko-KR" altLang="en-US" sz="4800" b="1" spc="5" mc:Ignorable="hp" hp:hslEmbossed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 </a:t>
            </a:r>
            <a:r>
              <a:rPr xmlns:mc="http://schemas.openxmlformats.org/markup-compatibility/2006" xmlns:hp="http://schemas.haansoft.com/office/presentation/8.0" lang="en-US" altLang="ko-KR" sz="4800" b="1" spc="5" mc:Ignorable="hp" hp:hslEmbossed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?</a:t>
            </a:r>
            <a:endParaRPr xmlns:mc="http://schemas.openxmlformats.org/markup-compatibility/2006" xmlns:hp="http://schemas.haansoft.com/office/presentation/8.0" lang="en-US" altLang="ko-KR" sz="4800" b="1" spc="5" mc:Ignorable="hp" hp:hslEmbossed="0">
              <a:solidFill>
                <a:srgbClr val="7030a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고딕"/>
              <a:ea typeface="HY견고딕"/>
            </a:endParaRPr>
          </a:p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sz="4800" b="1" mc:Ignorable="hp" hp:hslEmbossed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             </a:t>
            </a:r>
            <a:r>
              <a:rPr xmlns:mc="http://schemas.openxmlformats.org/markup-compatibility/2006" xmlns:hp="http://schemas.haansoft.com/office/presentation/8.0" lang="ko-KR" altLang="en-US" sz="4800" b="1" mc:Ignorable="hp" hp:hslEmbossed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대피공간이란</a:t>
            </a:r>
            <a:r>
              <a:rPr xmlns:mc="http://schemas.openxmlformats.org/markup-compatibility/2006" xmlns:hp="http://schemas.haansoft.com/office/presentation/8.0" lang="en-US" altLang="ko-KR" sz="4800" b="1" mc:Ignorable="hp" hp:hslEmbossed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.. ?</a:t>
            </a:r>
            <a:endParaRPr xmlns:mc="http://schemas.openxmlformats.org/markup-compatibility/2006" xmlns:hp="http://schemas.haansoft.com/office/presentation/8.0" lang="en-US" altLang="ko-KR" sz="4800" b="1" spc="5" mc:Ignorable="hp" hp:hslEmbossed="0">
              <a:solidFill>
                <a:srgbClr val="7030a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고딕"/>
              <a:ea typeface="HY견고딕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496" y="169476"/>
            <a:ext cx="53285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2800">
                <a:latin typeface="휴먼둥근헤드라인"/>
                <a:ea typeface="휴먼둥근헤드라인"/>
              </a:rPr>
              <a:t>3.</a:t>
            </a:r>
            <a:r>
              <a:rPr lang="ko-KR" altLang="en-US" sz="2800">
                <a:latin typeface="휴먼둥근헤드라인"/>
                <a:ea typeface="휴먼둥근헤드라인"/>
              </a:rPr>
              <a:t>화재 사례</a:t>
            </a:r>
            <a:endParaRPr lang="ko-KR" altLang="en-US" sz="2800">
              <a:latin typeface="휴먼둥근헤드라인"/>
              <a:ea typeface="휴먼둥근헤드라인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27584" y="2132856"/>
            <a:ext cx="2578556" cy="81798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800" b="1" spc="5" mc:Ignorable="hp" hp:hslEmbossed="0"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생명통로</a:t>
            </a:r>
            <a:endParaRPr xmlns:mc="http://schemas.openxmlformats.org/markup-compatibility/2006" xmlns:hp="http://schemas.haansoft.com/office/presentation/8.0" lang="en-US" altLang="ko-KR" sz="4800" b="1" spc="5" mc:Ignorable="hp" hp:hslEmbossed="0">
              <a:solidFill>
                <a:srgbClr val="ff000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고딕"/>
              <a:ea typeface="HY견고딕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>
    <p:pull dir="l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3" presetClass="entr" presetSubtype="10" fill="hold" nodeType="click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0" presetID="3" presetClass="entr" presetSubtype="10" fill="hold" nodeType="click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5" presetID="3" presetClass="entr" presetSubtype="10" fill="hold" nodeType="clickEffect" mc:Ignorable="hp" hp:hslPresetID="4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87" descr="조사기법제목.jpg"/>
          <p:cNvPicPr>
            <a:picLocks noChangeAspect="1"/>
          </p:cNvPicPr>
          <p:nvPr/>
        </p:nvPicPr>
        <p:blipFill rotWithShape="1">
          <a:blip r:embed="rId2"/>
          <a:srcRect l="59380" t="38540" b="13540"/>
          <a:stretch>
            <a:fillRect/>
          </a:stretch>
        </p:blipFill>
        <p:spPr>
          <a:xfrm>
            <a:off x="8057692" y="1"/>
            <a:ext cx="1050812" cy="642918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6" name="TextBox 5"/>
          <p:cNvSpPr txBox="1"/>
          <p:nvPr/>
        </p:nvSpPr>
        <p:spPr>
          <a:xfrm>
            <a:off x="-10643" y="116632"/>
            <a:ext cx="870315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3600" b="1">
                <a:latin typeface="HY견고딕"/>
                <a:ea typeface="HY견고딕"/>
              </a:rPr>
              <a:t>    </a:t>
            </a:r>
            <a:r>
              <a:rPr lang="ko-KR" altLang="en-US" sz="2800" b="1">
                <a:latin typeface="HY견고딕"/>
                <a:ea typeface="HY견고딕"/>
              </a:rPr>
              <a:t>화 재 사 례 </a:t>
            </a:r>
            <a:r>
              <a:rPr lang="en-US" altLang="ko-KR" sz="2800" b="1">
                <a:latin typeface="HY견고딕"/>
                <a:ea typeface="HY견고딕"/>
              </a:rPr>
              <a:t>2</a:t>
            </a:r>
            <a:r>
              <a:rPr lang="ko-KR" altLang="en-US" sz="2800" b="1">
                <a:latin typeface="HY견고딕"/>
                <a:ea typeface="HY견고딕"/>
              </a:rPr>
              <a:t> </a:t>
            </a:r>
            <a:r>
              <a:rPr lang="en-US" altLang="ko-KR" sz="2800" b="1">
                <a:solidFill>
                  <a:srgbClr val="ffc000"/>
                </a:solidFill>
                <a:latin typeface="HY견고딕"/>
                <a:ea typeface="HY견고딕"/>
              </a:rPr>
              <a:t>(2013.12.11.</a:t>
            </a:r>
            <a:r>
              <a:rPr lang="ko-KR" altLang="en-US" sz="2800" b="1">
                <a:solidFill>
                  <a:srgbClr val="ffc000"/>
                </a:solidFill>
                <a:latin typeface="HY견고딕"/>
                <a:ea typeface="HY견고딕"/>
              </a:rPr>
              <a:t>부산  도시그린 </a:t>
            </a:r>
            <a:r>
              <a:rPr lang="en-US" altLang="ko-KR" sz="2800" b="1">
                <a:solidFill>
                  <a:srgbClr val="ffc000"/>
                </a:solidFill>
                <a:latin typeface="HY견고딕"/>
                <a:ea typeface="HY견고딕"/>
              </a:rPr>
              <a:t>APT)</a:t>
            </a:r>
            <a:endParaRPr lang="ko-KR" altLang="en-US" sz="2800" b="1">
              <a:solidFill>
                <a:srgbClr val="ffc000"/>
              </a:solidFill>
              <a:latin typeface="HY견고딕"/>
              <a:ea typeface="HY견고딕"/>
            </a:endParaRPr>
          </a:p>
        </p:txBody>
      </p:sp>
      <p:pic>
        <p:nvPicPr>
          <p:cNvPr id="7" name="부산그린아파트 화재.wmv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 rotWithShape="1">
          <a:blip r:embed="rId4"/>
          <a:stretch>
            <a:fillRect/>
          </a:stretch>
        </p:blipFill>
        <p:spPr>
          <a:xfrm>
            <a:off x="107504" y="838200"/>
            <a:ext cx="8964488" cy="5903168"/>
          </a:xfrm>
          <a:prstGeom prst="rect">
            <a:avLst/>
          </a:prstGeom>
        </p:spPr>
      </p:pic>
      <p:sp>
        <p:nvSpPr>
          <p:cNvPr id="8" name="타원 7"/>
          <p:cNvSpPr/>
          <p:nvPr/>
        </p:nvSpPr>
        <p:spPr>
          <a:xfrm>
            <a:off x="179512" y="332656"/>
            <a:ext cx="288032" cy="288032"/>
          </a:xfrm>
          <a:prstGeom prst="ellipse">
            <a:avLst/>
          </a:prstGeom>
          <a:solidFill>
            <a:srgbClr val="92d050"/>
          </a:solidFill>
          <a:ln w="12700" cap="sq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2" presetClass="mediacall" presetSubtype="0" fill="hold" nodeType="clickEffect" mc:Ignorable="hp" hp:hslPresetID="900" hp:hslDuration="1000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Next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87" descr="조사기법제목.jpg"/>
          <p:cNvPicPr>
            <a:picLocks noChangeAspect="1"/>
          </p:cNvPicPr>
          <p:nvPr/>
        </p:nvPicPr>
        <p:blipFill rotWithShape="1">
          <a:blip r:embed="rId2"/>
          <a:srcRect l="59380" t="38540" b="13540"/>
          <a:stretch>
            <a:fillRect/>
          </a:stretch>
        </p:blipFill>
        <p:spPr>
          <a:xfrm>
            <a:off x="8057692" y="1"/>
            <a:ext cx="1050812" cy="642918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6" name="TextBox 5"/>
          <p:cNvSpPr txBox="1"/>
          <p:nvPr/>
        </p:nvSpPr>
        <p:spPr>
          <a:xfrm>
            <a:off x="-10643" y="116632"/>
            <a:ext cx="577898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3600" b="1">
                <a:latin typeface="HY견고딕"/>
                <a:ea typeface="HY견고딕"/>
              </a:rPr>
              <a:t>   </a:t>
            </a:r>
            <a:r>
              <a:rPr lang="ko-KR" altLang="en-US" sz="3600" b="1">
                <a:latin typeface="HY견고딕"/>
                <a:ea typeface="HY견고딕"/>
              </a:rPr>
              <a:t>경량칸막이를 아시나요</a:t>
            </a:r>
            <a:r>
              <a:rPr lang="en-US" altLang="ko-KR" sz="3600" b="1">
                <a:latin typeface="HY견고딕"/>
                <a:ea typeface="HY견고딕"/>
              </a:rPr>
              <a:t>.?</a:t>
            </a:r>
            <a:endParaRPr lang="ko-KR" altLang="en-US" sz="2800" b="1">
              <a:solidFill>
                <a:srgbClr val="ffc000"/>
              </a:solidFill>
              <a:latin typeface="HY견고딕"/>
              <a:ea typeface="HY견고딕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179512" y="332656"/>
            <a:ext cx="288032" cy="288032"/>
          </a:xfrm>
          <a:prstGeom prst="ellipse">
            <a:avLst/>
          </a:prstGeom>
          <a:solidFill>
            <a:srgbClr val="92d050"/>
          </a:solidFill>
          <a:ln w="12700" cap="sq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  <p:pic>
        <p:nvPicPr>
          <p:cNvPr id="9" name="경량칸막이.wmv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 rotWithShape="1">
          <a:blip r:embed="rId4"/>
          <a:stretch>
            <a:fillRect/>
          </a:stretch>
        </p:blipFill>
        <p:spPr>
          <a:xfrm>
            <a:off x="107504" y="838200"/>
            <a:ext cx="8964488" cy="5903168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2" presetClass="mediacall" presetSubtype="0" fill="hold" nodeType="clickEffect" mc:Ignorable="hp" hp:hslPresetID="900" hp:hslDuration="1000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Next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116632"/>
            <a:ext cx="252291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800" b="1">
                <a:latin typeface="HY견고딕"/>
                <a:ea typeface="HY견고딕"/>
              </a:rPr>
              <a:t>    </a:t>
            </a:r>
            <a:r>
              <a:rPr lang="ko-KR" altLang="en-US" sz="2800" b="1">
                <a:latin typeface="HY견고딕"/>
                <a:ea typeface="HY견고딕"/>
              </a:rPr>
              <a:t>경량 칸막이</a:t>
            </a:r>
            <a:endParaRPr lang="ko-KR" altLang="en-US" sz="2800" b="1">
              <a:latin typeface="HY견고딕"/>
              <a:ea typeface="HY견고딕"/>
            </a:endParaRPr>
          </a:p>
        </p:txBody>
      </p:sp>
      <p:pic>
        <p:nvPicPr>
          <p:cNvPr id="9" name="그림 87" descr="조사기법제목.jpg"/>
          <p:cNvPicPr>
            <a:picLocks noChangeAspect="1"/>
          </p:cNvPicPr>
          <p:nvPr/>
        </p:nvPicPr>
        <p:blipFill rotWithShape="1">
          <a:blip r:embed="rId2"/>
          <a:srcRect l="59380" t="38540" b="13540"/>
          <a:stretch>
            <a:fillRect/>
          </a:stretch>
        </p:blipFill>
        <p:spPr>
          <a:xfrm>
            <a:off x="8021782" y="1"/>
            <a:ext cx="1050812" cy="642918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07504" y="764704"/>
            <a:ext cx="8928992" cy="5976664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모서리가 둥근 직사각형 10"/>
          <p:cNvSpPr/>
          <p:nvPr/>
        </p:nvSpPr>
        <p:spPr>
          <a:xfrm>
            <a:off x="107504" y="260648"/>
            <a:ext cx="288032" cy="288032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700" cap="sq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H="1">
            <a:off x="5940152" y="5733256"/>
            <a:ext cx="216024" cy="288032"/>
          </a:xfrm>
          <a:prstGeom prst="line">
            <a:avLst/>
          </a:prstGeom>
          <a:solidFill>
            <a:schemeClr val="accent1"/>
          </a:solidFill>
          <a:ln w="57150" cap="sq" cmpd="sng" algn="ctr">
            <a:solidFill>
              <a:srgbClr val="ff0000"/>
            </a:solidFill>
            <a:prstDash val="sysDot"/>
            <a:round/>
          </a:ln>
          <a:effectLst/>
        </p:spPr>
      </p:cxnSp>
      <p:pic>
        <p:nvPicPr>
          <p:cNvPr id="1028" name="Picture 4" descr="C:\Documents and Settings\user\Local Settings\Temporary Internet Files\Content.IE5\JJ7Y5LCG\MM900283641[1].gif"/>
          <p:cNvPicPr>
            <a:picLocks noChangeAspect="1" noChangeArrowheads="1" noCrop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716016" y="4720100"/>
            <a:ext cx="288032" cy="621887"/>
          </a:xfrm>
          <a:prstGeom prst="rect">
            <a:avLst/>
          </a:prstGeom>
          <a:noFill/>
        </p:spPr>
      </p:pic>
      <p:pic>
        <p:nvPicPr>
          <p:cNvPr id="3" name="Picture 2" descr="C:\Documents and Settings\user\Local Settings\Temporary Internet Files\Content.IE5\6KQ8PWCR\MM900365295[1].gif"/>
          <p:cNvPicPr>
            <a:picLocks noChangeAspect="1" noChangeArrowheads="1" noCrop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5652120" y="3922762"/>
            <a:ext cx="370334" cy="370334"/>
          </a:xfrm>
          <a:prstGeom prst="rect">
            <a:avLst/>
          </a:prstGeom>
          <a:noFill/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26" presetClass="emph" presetSubtype="0" repeatCount="indefinite" fill="hold" nodeType="clickEffect" mc:Ignorable="hp" hp:hslPresetID="52" hp:hslPresetSubtype="DirectionNone" hp:hslDuration="500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repeatCount="indefinite" fill="hold" tmFilter="0, 0; .2, .5; .8, .5; 1, 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repeatCount="indefinite" autoRev="1" fill="hold" tmFilter="0, 0; .2, .5; .8, .5; 1, 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0" presetID="0" presetClass="path" presetSubtype="0" accel="50000" decel="50000" fill="hold" nodeType="clickEffect" mc:Ignorable="hp" hp:hslPresetID="100" hp:hslDuration="2000" hp:hslMotionPathID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042 0.03611 L 0.05000 0.06528 L 0.20833 0.15139 " pathEditMode="relative" ptsTypes="">
                                      <p:cBhvr>
                                        <p:cTn id="11" dur="20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2" presetID="0" presetClass="path" presetSubtype="0" accel="50000" decel="50000" fill="hold" nodeType="withEffect" mc:Ignorable="hp" hp:hslPresetID="100" hp:hslDuration="3000" hp:hslMotionPathID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03056 L 0.01563 0.13611 L -0.03229 0.22778 L 0.11875 0.32500 " pathEditMode="relative" ptsTypes="">
                                      <p:cBhvr>
                                        <p:cTn id="13" dur="30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116632"/>
            <a:ext cx="206338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800" b="1">
                <a:latin typeface="HY견고딕"/>
                <a:ea typeface="HY견고딕"/>
              </a:rPr>
              <a:t>    </a:t>
            </a:r>
            <a:r>
              <a:rPr lang="ko-KR" altLang="en-US" sz="2800" b="1">
                <a:latin typeface="HY견고딕"/>
                <a:ea typeface="HY견고딕"/>
              </a:rPr>
              <a:t>대피공간</a:t>
            </a:r>
            <a:endParaRPr lang="ko-KR" altLang="en-US" sz="2800" b="1">
              <a:latin typeface="HY견고딕"/>
              <a:ea typeface="HY견고딕"/>
            </a:endParaRPr>
          </a:p>
        </p:txBody>
      </p:sp>
      <p:pic>
        <p:nvPicPr>
          <p:cNvPr id="9" name="그림 87" descr="조사기법제목.jpg"/>
          <p:cNvPicPr>
            <a:picLocks noChangeAspect="1"/>
          </p:cNvPicPr>
          <p:nvPr/>
        </p:nvPicPr>
        <p:blipFill rotWithShape="1">
          <a:blip r:embed="rId2"/>
          <a:srcRect l="59380" t="38540" b="13540"/>
          <a:stretch>
            <a:fillRect/>
          </a:stretch>
        </p:blipFill>
        <p:spPr>
          <a:xfrm>
            <a:off x="8021782" y="1"/>
            <a:ext cx="1050812" cy="642918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23528" y="1268760"/>
            <a:ext cx="8280919" cy="496855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7" name="모서리가 둥근 직사각형 6"/>
          <p:cNvSpPr/>
          <p:nvPr/>
        </p:nvSpPr>
        <p:spPr>
          <a:xfrm>
            <a:off x="107504" y="260648"/>
            <a:ext cx="288032" cy="288032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700" cap="sq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  <p:pic>
        <p:nvPicPr>
          <p:cNvPr id="6" name="Picture 4" descr="C:\Documents and Settings\user\Local Settings\Temporary Internet Files\Content.IE5\JJ7Y5LCG\MM900283641[1].gif"/>
          <p:cNvPicPr>
            <a:picLocks noChangeAspect="1" noChangeArrowheads="1" noCrop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2915816" y="4005064"/>
            <a:ext cx="216024" cy="466415"/>
          </a:xfrm>
          <a:prstGeom prst="rect">
            <a:avLst/>
          </a:prstGeom>
          <a:noFill/>
        </p:spPr>
      </p:pic>
      <p:pic>
        <p:nvPicPr>
          <p:cNvPr id="8" name="Picture 2" descr="C:\Documents and Settings\user\Local Settings\Temporary Internet Files\Content.IE5\6KQ8PWCR\MM900365295[1].gif"/>
          <p:cNvPicPr>
            <a:picLocks noChangeAspect="1" noChangeArrowheads="1" noCrop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475656" y="3717032"/>
            <a:ext cx="370334" cy="370334"/>
          </a:xfrm>
          <a:prstGeom prst="rect">
            <a:avLst/>
          </a:prstGeom>
          <a:noFill/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0" presetClass="path" presetSubtype="0" accel="50000" decel="50000" fill="hold" nodeType="clickEffect" mc:Ignorable="hp" hp:hslPresetID="100" hp:hslDuration="3000" hp:hslMotionPathID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42 0 L -0.03229 -0.13611 L -0.05625 -0.15972 L -0.05208 -0.22917 L 0.01146 -0.31806 " pathEditMode="relative" ptsTypes="">
                                      <p:cBhvr>
                                        <p:cTn id="6" dur="30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8" presetID="0" presetClass="path" presetSubtype="0" accel="50000" decel="50000" fill="hold" nodeType="afterEffect" mc:Ignorable="hp" hp:hslPresetID="100" hp:hslDuration="3000" hp:hslMotionPathID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7 0.00139 L 0.15833 -0.26389 L 0.14167 -0.27361 " pathEditMode="relative" ptsTypes="">
                                      <p:cBhvr>
                                        <p:cTn id="9" dur="30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116632"/>
            <a:ext cx="462794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800" b="1">
                <a:latin typeface="HY견고딕"/>
                <a:ea typeface="HY견고딕"/>
              </a:rPr>
              <a:t>4. </a:t>
            </a:r>
            <a:r>
              <a:rPr lang="ko-KR" altLang="en-US" sz="2800" b="1">
                <a:latin typeface="HY견고딕"/>
                <a:ea typeface="HY견고딕"/>
              </a:rPr>
              <a:t>공동주택  소방관리  실태</a:t>
            </a:r>
            <a:endParaRPr lang="ko-KR" altLang="en-US" sz="2800" b="1">
              <a:latin typeface="HY견고딕"/>
              <a:ea typeface="HY견고딕"/>
            </a:endParaRPr>
          </a:p>
        </p:txBody>
      </p:sp>
      <p:grpSp>
        <p:nvGrpSpPr>
          <p:cNvPr id="3" name="그룹 157"/>
          <p:cNvGrpSpPr/>
          <p:nvPr/>
        </p:nvGrpSpPr>
        <p:grpSpPr>
          <a:xfrm rot="0">
            <a:off x="238092" y="1092340"/>
            <a:ext cx="8510372" cy="572464"/>
            <a:chOff x="326995" y="1039097"/>
            <a:chExt cx="5203748" cy="573292"/>
          </a:xfrm>
        </p:grpSpPr>
        <p:pic>
          <p:nvPicPr>
            <p:cNvPr id="4" name="Picture 9" descr="바3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5095876" y="1071546"/>
              <a:ext cx="434867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5" name="Picture 10" descr="바1"/>
            <p:cNvPicPr>
              <a:picLocks noChangeAspect="1" noChangeArrowheads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326995" y="1071546"/>
              <a:ext cx="386621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6" name="Picture 11" descr="바2"/>
            <p:cNvPicPr>
              <a:picLocks noChangeAspect="1" noChangeArrowheads="1"/>
            </p:cNvPicPr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748238" y="1071546"/>
              <a:ext cx="4451918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7" name="Rectangle 12"/>
            <p:cNvSpPr>
              <a:spLocks noChangeArrowheads="1"/>
            </p:cNvSpPr>
            <p:nvPr/>
          </p:nvSpPr>
          <p:spPr>
            <a:xfrm>
              <a:off x="666389" y="1039097"/>
              <a:ext cx="4559232" cy="573292"/>
            </a:xfrm>
            <a:prstGeom prst="rect">
              <a:avLst/>
            </a:prstGeom>
            <a:noFill/>
            <a:ln w="25400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85725" indent="-85725" algn="l">
                <a:lnSpc>
                  <a:spcPct val="130000"/>
                </a:lnSpc>
                <a:spcBef>
                  <a:spcPct val="20000"/>
                </a:spcBef>
                <a:buClr>
                  <a:srgbClr val="ff9900"/>
                </a:buClr>
                <a:buSzPct val="140000"/>
                <a:buFont typeface="Wingdings"/>
                <a:buNone/>
                <a:defRPr lang="ko-KR" altLang="en-US"/>
              </a:pPr>
              <a:r>
                <a:rPr lang="en-US" altLang="ko-KR" sz="1800" b="0">
                  <a:solidFill>
                    <a:srgbClr val="003366"/>
                  </a:solidFill>
                  <a:latin typeface="HY헤드라인M"/>
                  <a:ea typeface="HY헤드라인M"/>
                </a:rPr>
                <a:t> </a:t>
              </a:r>
              <a:r>
                <a:rPr xmlns:mc="http://schemas.openxmlformats.org/markup-compatibility/2006" xmlns:hp="http://schemas.haansoft.com/office/presentation/8.0" lang="ko-KR" altLang="en-US" mc:Ignorable="hp" hp:hslEmbossed="0">
                  <a:solidFill>
                    <a:srgbClr val="003366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헤드라인M"/>
                  <a:ea typeface="HY헤드라인M"/>
                </a:rPr>
                <a:t>관리소장 및 안전관리자의 업무추진 애로</a:t>
              </a:r>
              <a:endParaRPr xmlns:mc="http://schemas.openxmlformats.org/markup-compatibility/2006" xmlns:hp="http://schemas.haansoft.com/office/presentation/8.0" lang="ko-KR" altLang="en-US" b="0" mc:Ignorable="hp" hp:hslEmbossed="0">
                <a:solidFill>
                  <a:srgbClr val="003366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395536" y="1886342"/>
            <a:ext cx="8496944" cy="4579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0" indent="-381000" latinLnBrk="1">
              <a:defRPr lang="ko-KR"/>
            </a:pP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rgbClr val="003366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바탕"/>
              </a:rPr>
              <a:t>■ </a:t>
            </a: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rgbClr val="0000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입주민의 이중적인 행태로 관리자의 애로 가중</a:t>
            </a:r>
            <a:endParaRPr xmlns:mc="http://schemas.openxmlformats.org/markup-compatibility/2006" xmlns:hp="http://schemas.haansoft.com/office/presentation/8.0" lang="ko-KR" altLang="en-US" mc:Ignorable="hp" hp:hslEmbossed="0">
              <a:solidFill>
                <a:srgbClr val="00000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고딕"/>
              <a:ea typeface="HY견고딕"/>
            </a:endParaRPr>
          </a:p>
          <a:p>
            <a:pPr marL="381000" lvl="0" indent="-381000" latinLnBrk="1">
              <a:defRPr lang="ko-KR"/>
            </a:pPr>
            <a:endParaRPr lang="ko-KR" altLang="en-US" sz="9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lvl="0" indent="-381000" latinLnBrk="1">
              <a:defRPr lang="ko-KR"/>
            </a:pP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   </a:t>
            </a: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- </a:t>
            </a:r>
            <a:r>
              <a:rPr lang="ko-KR" altLang="en-US" sz="2000">
                <a:solidFill>
                  <a:srgbClr val="000000"/>
                </a:solidFill>
                <a:latin typeface="HY헤드라인M"/>
                <a:ea typeface="HY헤드라인M"/>
              </a:rPr>
              <a:t>소방시설 교체</a:t>
            </a: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? </a:t>
            </a:r>
            <a:r>
              <a:rPr lang="ko-KR" altLang="en-US" sz="2000">
                <a:solidFill>
                  <a:srgbClr val="000000"/>
                </a:solidFill>
                <a:latin typeface="HY헤드라인M"/>
                <a:ea typeface="HY헤드라인M"/>
              </a:rPr>
              <a:t>좋지 하지만 관리비 증가는 안돼</a:t>
            </a: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! </a:t>
            </a:r>
            <a:endParaRPr lang="en-US" altLang="ko-KR" sz="2000">
              <a:solidFill>
                <a:srgbClr val="000000"/>
              </a:solidFill>
              <a:latin typeface="HY헤드라인M"/>
              <a:ea typeface="HY헤드라인M"/>
            </a:endParaRPr>
          </a:p>
          <a:p>
            <a:pPr marL="381000" lvl="0" indent="-381000" latinLnBrk="1"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   - </a:t>
            </a:r>
            <a:r>
              <a:rPr lang="ko-KR" altLang="en-US" sz="2000">
                <a:solidFill>
                  <a:srgbClr val="000000"/>
                </a:solidFill>
                <a:latin typeface="HY헤드라인M"/>
                <a:ea typeface="HY헤드라인M"/>
              </a:rPr>
              <a:t>내차 세울 곳도 없는데 소방차 주차구역이 무슨 말이냐</a:t>
            </a: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?</a:t>
            </a:r>
            <a:endParaRPr lang="en-US" altLang="ko-KR" sz="2000">
              <a:solidFill>
                <a:srgbClr val="000000"/>
              </a:solidFill>
              <a:latin typeface="HY헤드라인M"/>
              <a:ea typeface="HY헤드라인M"/>
            </a:endParaRPr>
          </a:p>
          <a:p>
            <a:pPr marL="381000" lvl="0" indent="-381000" latinLnBrk="1">
              <a:defRPr lang="ko-KR"/>
            </a:pPr>
            <a:r>
              <a:rPr lang="ko-KR" altLang="en-US" sz="2000">
                <a:solidFill>
                  <a:srgbClr val="000000"/>
                </a:solidFill>
                <a:latin typeface="HY헤드라인M"/>
                <a:ea typeface="HY헤드라인M"/>
              </a:rPr>
              <a:t>   </a:t>
            </a: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- </a:t>
            </a:r>
            <a:r>
              <a:rPr lang="ko-KR" altLang="en-US" sz="2000">
                <a:solidFill>
                  <a:srgbClr val="000000"/>
                </a:solidFill>
                <a:latin typeface="HY헤드라인M"/>
                <a:ea typeface="HY헤드라인M"/>
              </a:rPr>
              <a:t>불은 본인이 내고</a:t>
            </a: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,</a:t>
            </a:r>
            <a:r>
              <a:rPr lang="ko-KR" altLang="en-US" sz="2000">
                <a:solidFill>
                  <a:srgbClr val="000000"/>
                </a:solidFill>
                <a:latin typeface="HY헤드라인M"/>
                <a:ea typeface="HY헤드라인M"/>
              </a:rPr>
              <a:t> 끄는 것은 경비원과 소방서 일이다</a:t>
            </a: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?</a:t>
            </a:r>
            <a:endParaRPr lang="en-US" altLang="ko-KR" sz="2000">
              <a:solidFill>
                <a:srgbClr val="000000"/>
              </a:solidFill>
              <a:latin typeface="HY헤드라인M"/>
              <a:ea typeface="HY헤드라인M"/>
            </a:endParaRPr>
          </a:p>
          <a:p>
            <a:pPr marL="381000" lvl="0" indent="-381000" latinLnBrk="1"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   - </a:t>
            </a:r>
            <a:r>
              <a:rPr lang="ko-KR" altLang="en-US" sz="2000">
                <a:solidFill>
                  <a:srgbClr val="000000"/>
                </a:solidFill>
                <a:latin typeface="HY헤드라인M"/>
                <a:ea typeface="HY헤드라인M"/>
              </a:rPr>
              <a:t>바쁜데 소방서 교육은 왜가</a:t>
            </a: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? </a:t>
            </a:r>
            <a:r>
              <a:rPr lang="ko-KR" altLang="en-US" sz="2000">
                <a:solidFill>
                  <a:srgbClr val="000000"/>
                </a:solidFill>
                <a:latin typeface="HY헤드라인M"/>
                <a:ea typeface="HY헤드라인M"/>
              </a:rPr>
              <a:t>그 시간에 일이나 하지</a:t>
            </a: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!</a:t>
            </a:r>
            <a:endParaRPr lang="en-US" altLang="ko-KR" sz="2000">
              <a:solidFill>
                <a:srgbClr val="000000"/>
              </a:solidFill>
              <a:latin typeface="HY헤드라인M"/>
              <a:ea typeface="HY헤드라인M"/>
            </a:endParaRPr>
          </a:p>
          <a:p>
            <a:pPr marL="381000" lvl="0" indent="-381000" latinLnBrk="1">
              <a:defRPr lang="ko-KR"/>
            </a:pPr>
            <a:endParaRPr lang="ko-KR" altLang="en-US" sz="9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lvl="0" indent="-381000" latinLnBrk="1">
              <a:defRPr lang="ko-KR"/>
            </a:pP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rgbClr val="003366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■</a:t>
            </a: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rgbClr val="0000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 관리소장 등 소방안전관리자는 희생양</a:t>
            </a:r>
            <a:r>
              <a:rPr xmlns:mc="http://schemas.openxmlformats.org/markup-compatibility/2006" xmlns:hp="http://schemas.haansoft.com/office/presentation/8.0" lang="en-US" altLang="ko-KR" mc:Ignorable="hp" hp:hslEmbossed="0">
                <a:solidFill>
                  <a:srgbClr val="0000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? </a:t>
            </a:r>
            <a:endParaRPr xmlns:mc="http://schemas.openxmlformats.org/markup-compatibility/2006" xmlns:hp="http://schemas.haansoft.com/office/presentation/8.0" lang="en-US" altLang="ko-KR" mc:Ignorable="hp" hp:hslEmbossed="0">
              <a:solidFill>
                <a:srgbClr val="00000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고딕"/>
              <a:ea typeface="HY견고딕"/>
            </a:endParaRPr>
          </a:p>
          <a:p>
            <a:pPr marL="381000" lvl="0" indent="-381000" latinLnBrk="1">
              <a:defRPr lang="ko-KR"/>
            </a:pPr>
            <a:r>
              <a:rPr lang="ko-KR" altLang="en-US" sz="900">
                <a:solidFill>
                  <a:srgbClr val="000000"/>
                </a:solidFill>
                <a:latin typeface="HY견고딕"/>
                <a:ea typeface="HY견고딕"/>
              </a:rPr>
              <a:t> </a:t>
            </a:r>
            <a:endParaRPr lang="ko-KR" altLang="en-US" sz="9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lvl="0" indent="-381000" latinLnBrk="1"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   - </a:t>
            </a:r>
            <a:r>
              <a:rPr lang="ko-KR" altLang="en-US" sz="2000">
                <a:solidFill>
                  <a:srgbClr val="000000"/>
                </a:solidFill>
                <a:latin typeface="HY헤드라인M"/>
                <a:ea typeface="HY헤드라인M"/>
              </a:rPr>
              <a:t>방화구획이 파괴되어 연기가 확산 상층부 주민이 피해를 봤을 경우</a:t>
            </a:r>
            <a:endParaRPr lang="ko-KR" altLang="en-US" sz="2000">
              <a:solidFill>
                <a:srgbClr val="000000"/>
              </a:solidFill>
              <a:latin typeface="HY헤드라인M"/>
              <a:ea typeface="HY헤드라인M"/>
            </a:endParaRPr>
          </a:p>
          <a:p>
            <a:pPr marL="381000" lvl="0" indent="-381000" latinLnBrk="1"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   - </a:t>
            </a:r>
            <a:r>
              <a:rPr lang="ko-KR" altLang="en-US" sz="2000">
                <a:solidFill>
                  <a:srgbClr val="000000"/>
                </a:solidFill>
                <a:latin typeface="HY헤드라인M"/>
                <a:ea typeface="HY헤드라인M"/>
              </a:rPr>
              <a:t>잦은 소방시설 오작동으로 자동소방시설을 수동으로 전환한 경우</a:t>
            </a:r>
            <a:endParaRPr lang="ko-KR" altLang="en-US" sz="2000">
              <a:solidFill>
                <a:srgbClr val="000000"/>
              </a:solidFill>
              <a:latin typeface="HY헤드라인M"/>
              <a:ea typeface="HY헤드라인M"/>
            </a:endParaRPr>
          </a:p>
          <a:p>
            <a:pPr marL="381000" lvl="0" indent="-381000" latinLnBrk="1"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   - </a:t>
            </a:r>
            <a:r>
              <a:rPr lang="ko-KR" altLang="en-US" sz="2000">
                <a:solidFill>
                  <a:srgbClr val="000000"/>
                </a:solidFill>
                <a:latin typeface="HY헤드라인M"/>
                <a:ea typeface="HY헤드라인M"/>
              </a:rPr>
              <a:t>소화기가 자주 없어져 한 군데 모아서 보관</a:t>
            </a: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?</a:t>
            </a:r>
            <a:endParaRPr lang="en-US" altLang="ko-KR" sz="2000">
              <a:solidFill>
                <a:srgbClr val="000000"/>
              </a:solidFill>
              <a:latin typeface="HY헤드라인M"/>
              <a:ea typeface="HY헤드라인M"/>
            </a:endParaRPr>
          </a:p>
          <a:p>
            <a:pPr marL="381000" lvl="0" indent="-381000" latinLnBrk="1"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헤드라인M"/>
                <a:ea typeface="HY헤드라인M"/>
              </a:rPr>
              <a:t>   - </a:t>
            </a:r>
            <a:r>
              <a:rPr lang="ko-KR" altLang="en-US" sz="2000">
                <a:solidFill>
                  <a:srgbClr val="000000"/>
                </a:solidFill>
                <a:latin typeface="HY헤드라인M"/>
                <a:ea typeface="HY헤드라인M"/>
              </a:rPr>
              <a:t>용접작업 등 작업시 안전수칙 미 준수 </a:t>
            </a:r>
            <a:endParaRPr lang="ko-KR" altLang="en-US" sz="2000">
              <a:solidFill>
                <a:srgbClr val="000000"/>
              </a:solidFill>
              <a:latin typeface="HY헤드라인M"/>
              <a:ea typeface="HY헤드라인M"/>
            </a:endParaRPr>
          </a:p>
          <a:p>
            <a:pPr marL="381000" lvl="0" indent="-381000" latinLnBrk="1">
              <a:defRPr lang="ko-KR"/>
            </a:pPr>
            <a:endParaRPr lang="en-US" altLang="ko-KR" sz="20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indent="-381000">
              <a:defRPr lang="ko-KR"/>
            </a:pPr>
            <a:r>
              <a:rPr lang="ko-KR" altLang="en-US" sz="2000">
                <a:solidFill>
                  <a:srgbClr val="ff0000"/>
                </a:solidFill>
                <a:latin typeface="HY견고딕"/>
                <a:ea typeface="HY견고딕"/>
              </a:rPr>
              <a:t>☞ 동 대표 등으로 구성된 </a:t>
            </a:r>
            <a:r>
              <a:rPr lang="ko-KR" altLang="en-US" sz="2000">
                <a:solidFill>
                  <a:srgbClr val="0070c0"/>
                </a:solidFill>
                <a:latin typeface="HY견고딕"/>
                <a:ea typeface="HY견고딕"/>
              </a:rPr>
              <a:t>소방안전 협의체 </a:t>
            </a:r>
            <a:r>
              <a:rPr lang="ko-KR" altLang="en-US" sz="2000">
                <a:solidFill>
                  <a:srgbClr val="ff0000"/>
                </a:solidFill>
                <a:latin typeface="HY견고딕"/>
                <a:ea typeface="HY견고딕"/>
              </a:rPr>
              <a:t>구성 등 주민의 자발적인 </a:t>
            </a:r>
            <a:endParaRPr lang="ko-KR" altLang="en-US" sz="2000">
              <a:solidFill>
                <a:srgbClr val="ff0000"/>
              </a:solidFill>
              <a:latin typeface="HY견고딕"/>
              <a:ea typeface="HY견고딕"/>
            </a:endParaRPr>
          </a:p>
          <a:p>
            <a:pPr marL="381000" indent="-381000">
              <a:defRPr lang="ko-KR"/>
            </a:pPr>
            <a:r>
              <a:rPr lang="en-US" altLang="ko-KR" sz="2000">
                <a:solidFill>
                  <a:srgbClr val="ff0000"/>
                </a:solidFill>
                <a:latin typeface="HY견고딕"/>
                <a:ea typeface="HY견고딕"/>
              </a:rPr>
              <a:t>    </a:t>
            </a:r>
            <a:r>
              <a:rPr lang="ko-KR" altLang="en-US" sz="2000">
                <a:solidFill>
                  <a:srgbClr val="ff0000"/>
                </a:solidFill>
                <a:latin typeface="HY견고딕"/>
                <a:ea typeface="HY견고딕"/>
              </a:rPr>
              <a:t>협조를</a:t>
            </a:r>
            <a:r>
              <a:rPr lang="en-US" altLang="ko-KR" sz="2000">
                <a:solidFill>
                  <a:srgbClr val="ff0000"/>
                </a:solidFill>
                <a:latin typeface="HY견고딕"/>
                <a:ea typeface="HY견고딕"/>
              </a:rPr>
              <a:t> </a:t>
            </a:r>
            <a:r>
              <a:rPr lang="ko-KR" altLang="en-US" sz="2000">
                <a:solidFill>
                  <a:srgbClr val="ff0000"/>
                </a:solidFill>
                <a:latin typeface="HY견고딕"/>
                <a:ea typeface="HY견고딕"/>
              </a:rPr>
              <a:t>바탕으로 </a:t>
            </a:r>
            <a:r>
              <a:rPr lang="ko-KR" altLang="en-US" sz="2000">
                <a:solidFill>
                  <a:srgbClr val="0070c0"/>
                </a:solidFill>
                <a:latin typeface="HY견고딕"/>
                <a:ea typeface="HY견고딕"/>
              </a:rPr>
              <a:t>자위소방대 조직 등 적극적인 대응책 강구</a:t>
            </a:r>
            <a:endParaRPr lang="en-US" altLang="ko-KR" sz="2000">
              <a:solidFill>
                <a:srgbClr val="0070c0"/>
              </a:solidFill>
              <a:latin typeface="HY견고딕"/>
              <a:ea typeface="HY견고딕"/>
            </a:endParaRPr>
          </a:p>
        </p:txBody>
      </p:sp>
      <p:pic>
        <p:nvPicPr>
          <p:cNvPr id="9" name="그림 87" descr="조사기법제목.jpg"/>
          <p:cNvPicPr>
            <a:picLocks noChangeAspect="1"/>
          </p:cNvPicPr>
          <p:nvPr/>
        </p:nvPicPr>
        <p:blipFill rotWithShape="1">
          <a:blip r:embed="rId5"/>
          <a:srcRect l="59380" t="38540" b="13540"/>
          <a:stretch>
            <a:fillRect/>
          </a:stretch>
        </p:blipFill>
        <p:spPr>
          <a:xfrm>
            <a:off x="8021782" y="1"/>
            <a:ext cx="1050812" cy="642918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7" descr="조사기법제목.jpg"/>
          <p:cNvPicPr>
            <a:picLocks noChangeAspect="1"/>
          </p:cNvPicPr>
          <p:nvPr/>
        </p:nvPicPr>
        <p:blipFill rotWithShape="1">
          <a:blip r:embed="rId2"/>
          <a:srcRect l="59380" t="38540" b="13540"/>
          <a:stretch>
            <a:fillRect/>
          </a:stretch>
        </p:blipFill>
        <p:spPr>
          <a:xfrm>
            <a:off x="8021782" y="-171400"/>
            <a:ext cx="1050812" cy="642918"/>
          </a:xfrm>
          <a:prstGeom prst="rect">
            <a:avLst/>
          </a:prstGeom>
          <a:noFill/>
          <a:ln w="9525">
            <a:noFill/>
            <a:miter/>
          </a:ln>
        </p:spPr>
      </p:pic>
      <p:grpSp>
        <p:nvGrpSpPr>
          <p:cNvPr id="3" name="그룹 157"/>
          <p:cNvGrpSpPr/>
          <p:nvPr/>
        </p:nvGrpSpPr>
        <p:grpSpPr>
          <a:xfrm rot="0">
            <a:off x="179512" y="192240"/>
            <a:ext cx="8582380" cy="572464"/>
            <a:chOff x="326995" y="1039096"/>
            <a:chExt cx="5203748" cy="573292"/>
          </a:xfrm>
        </p:grpSpPr>
        <p:pic>
          <p:nvPicPr>
            <p:cNvPr id="4" name="Picture 9" descr="바3"/>
            <p:cNvPicPr>
              <a:picLocks noChangeAspect="1" noChangeArrowheads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5095876" y="1071546"/>
              <a:ext cx="434867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5" name="Picture 10" descr="바1"/>
            <p:cNvPicPr>
              <a:picLocks noChangeAspect="1" noChangeArrowheads="1"/>
            </p:cNvPicPr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326995" y="1071546"/>
              <a:ext cx="386621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6" name="Picture 11" descr="바2"/>
            <p:cNvPicPr>
              <a:picLocks noChangeAspect="1" noChangeArrowheads="1"/>
            </p:cNvPicPr>
            <p:nvPr/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748238" y="1071546"/>
              <a:ext cx="4451918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7" name="Rectangle 12"/>
            <p:cNvSpPr>
              <a:spLocks noChangeArrowheads="1"/>
            </p:cNvSpPr>
            <p:nvPr/>
          </p:nvSpPr>
          <p:spPr>
            <a:xfrm>
              <a:off x="666389" y="1039261"/>
              <a:ext cx="4559231" cy="573126"/>
            </a:xfrm>
            <a:prstGeom prst="rect">
              <a:avLst/>
            </a:prstGeom>
            <a:noFill/>
            <a:ln w="25400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85725" indent="-85725" algn="l">
                <a:lnSpc>
                  <a:spcPct val="130000"/>
                </a:lnSpc>
                <a:spcBef>
                  <a:spcPct val="20000"/>
                </a:spcBef>
                <a:buClr>
                  <a:srgbClr val="ff9900"/>
                </a:buClr>
                <a:buSzPct val="140000"/>
                <a:buFont typeface="Wingdings"/>
                <a:buNone/>
                <a:defRPr lang="ko-KR" altLang="en-US"/>
              </a:pPr>
              <a:r>
                <a:rPr lang="en-US" altLang="ko-KR" sz="1800" b="0">
                  <a:solidFill>
                    <a:srgbClr val="003366"/>
                  </a:solidFill>
                  <a:latin typeface="HY헤드라인M"/>
                  <a:ea typeface="HY헤드라인M"/>
                </a:rPr>
                <a:t> </a:t>
              </a:r>
              <a:r>
                <a:rPr xmlns:mc="http://schemas.openxmlformats.org/markup-compatibility/2006" xmlns:hp="http://schemas.haansoft.com/office/presentation/8.0" lang="ko-KR" altLang="en-US" mc:Ignorable="hp" hp:hslEmbossed="0">
                  <a:solidFill>
                    <a:srgbClr val="003366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헤드라인M"/>
                  <a:ea typeface="HY헤드라인M"/>
                </a:rPr>
                <a:t>건축법상 공동주택 피난시설 적용 기준</a:t>
              </a:r>
              <a:endParaRPr xmlns:mc="http://schemas.openxmlformats.org/markup-compatibility/2006" xmlns:hp="http://schemas.haansoft.com/office/presentation/8.0" lang="ko-KR" altLang="en-US" b="0" mc:Ignorable="hp" hp:hslEmbossed="0">
                <a:solidFill>
                  <a:srgbClr val="003366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251520" y="965735"/>
          <a:ext cx="8640960" cy="413054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sx="99000" sy="99000" algn="ctr" rotWithShape="0">
                    <a:srgbClr val="000000">
                      <a:alpha val="87000"/>
                    </a:srgbClr>
                  </a:outerShdw>
                </a:effectLst>
                <a:tableStyleId>{5C22544A-7EE6-4342-B048-85BDC9FD1C3A}</a:tableStyleId>
              </a:tblPr>
              <a:tblGrid>
                <a:gridCol w="2304256"/>
                <a:gridCol w="2952328"/>
                <a:gridCol w="3384376"/>
              </a:tblGrid>
              <a:tr h="416057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2000"/>
                        <a:t>피난시설종류</a:t>
                      </a:r>
                      <a:endParaRPr lang="ko-KR" altLang="en-US" sz="2000">
                        <a:latin typeface="휴먼둥근헤드라인"/>
                        <a:ea typeface="휴먼둥근헤드라인"/>
                      </a:endParaRPr>
                    </a:p>
                  </a:txBody>
                  <a:tcPr marL="91440" marR="91440" anchor="ctr">
                    <a:solidFill>
                      <a:srgbClr val="c00000">
                        <a:alpha val="4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/>
                        <a:t>설치 기준</a:t>
                      </a:r>
                      <a:endParaRPr lang="ko-KR" altLang="en-US"/>
                    </a:p>
                  </a:txBody>
                  <a:tcPr marL="91440" marR="91440" anchor="ctr">
                    <a:solidFill>
                      <a:srgbClr val="c00000">
                        <a:alpha val="4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/>
                        <a:t>비고</a:t>
                      </a:r>
                      <a:r>
                        <a:rPr lang="en-US" altLang="ko-KR"/>
                        <a:t>(</a:t>
                      </a:r>
                      <a:r>
                        <a:rPr lang="ko-KR" altLang="en-US"/>
                        <a:t>면제기준</a:t>
                      </a:r>
                      <a:r>
                        <a:rPr lang="en-US" altLang="ko-KR"/>
                        <a:t>)</a:t>
                      </a:r>
                      <a:endParaRPr lang="ko-KR" altLang="en-US"/>
                    </a:p>
                  </a:txBody>
                  <a:tcPr marL="91440" marR="91440" anchor="ctr">
                    <a:solidFill>
                      <a:srgbClr val="c00000">
                        <a:alpha val="40000"/>
                      </a:srgbClr>
                    </a:solidFill>
                  </a:tcPr>
                </a:tc>
              </a:tr>
              <a:tr h="478243">
                <a:tc>
                  <a:txBody>
                    <a:bodyPr vert="horz" lIns="91440" tIns="45720" rIns="91440" bIns="45720" anchor="ctr" anchorCtr="0"/>
                    <a:p>
                      <a:pPr algn="l" latinLnBrk="1">
                        <a:defRPr lang="ko-KR" altLang="en-US"/>
                      </a:pPr>
                      <a:r>
                        <a:rPr lang="ko-KR" altLang="en-US">
                          <a:latin typeface="HY수평선B"/>
                          <a:ea typeface="HY수평선B"/>
                        </a:rPr>
                        <a:t>  일반 피난계단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</a:txBody>
                  <a:tcPr marL="91440" marR="91440" anchor="ctr">
                    <a:solidFill>
                      <a:srgbClr val="ccff33">
                        <a:alpha val="4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l" latinLnBrk="1">
                        <a:defRPr lang="ko-KR" altLang="en-US"/>
                      </a:pPr>
                      <a:r>
                        <a:rPr lang="ko-KR" altLang="en-US">
                          <a:latin typeface="HY수평선B"/>
                          <a:ea typeface="HY수평선B"/>
                        </a:rPr>
                        <a:t> </a:t>
                      </a:r>
                      <a:r>
                        <a:rPr lang="en-US" altLang="ko-KR">
                          <a:latin typeface="HY수평선B"/>
                          <a:ea typeface="HY수평선B"/>
                        </a:rPr>
                        <a:t>-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전체 대상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</a:txBody>
                  <a:tcPr marL="91440" marR="91440" anchor="ctr">
                    <a:solidFill>
                      <a:srgbClr val="ccff33">
                        <a:alpha val="4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en-US" altLang="ko-KR">
                          <a:latin typeface="HY수평선B"/>
                          <a:ea typeface="HY수평선B"/>
                        </a:rPr>
                        <a:t>-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</a:txBody>
                  <a:tcPr marL="91440" marR="91440" anchor="ctr">
                    <a:solidFill>
                      <a:srgbClr val="ccff33">
                        <a:alpha val="40000"/>
                      </a:srgbClr>
                    </a:solidFill>
                  </a:tcPr>
                </a:tc>
              </a:tr>
              <a:tr h="672092">
                <a:tc>
                  <a:txBody>
                    <a:bodyPr vert="horz" lIns="91440" tIns="45720" rIns="91440" bIns="45720" anchor="ctr" anchorCtr="0"/>
                    <a:p>
                      <a:pPr algn="l" latinLnBrk="1">
                        <a:defRPr lang="ko-KR" altLang="en-US"/>
                      </a:pPr>
                      <a:r>
                        <a:rPr lang="ko-KR" altLang="en-US">
                          <a:latin typeface="HY수평선B"/>
                          <a:ea typeface="HY수평선B"/>
                        </a:rPr>
                        <a:t>  특별피난계단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>
                          <a:latin typeface="HY수평선B"/>
                          <a:ea typeface="HY수평선B"/>
                        </a:rPr>
                        <a:t>  (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비상승강기 포함</a:t>
                      </a:r>
                      <a:r>
                        <a:rPr lang="en-US" altLang="ko-KR">
                          <a:latin typeface="HY수평선B"/>
                          <a:ea typeface="HY수평선B"/>
                        </a:rPr>
                        <a:t>)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</a:txBody>
                  <a:tcPr marL="91440" marR="91440" anchor="ctr">
                    <a:solidFill>
                      <a:srgbClr val="ccff33">
                        <a:alpha val="4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l" latinLnBrk="1">
                        <a:defRPr lang="ko-KR" altLang="en-US"/>
                      </a:pPr>
                      <a:r>
                        <a:rPr lang="en-US" altLang="ko-KR">
                          <a:latin typeface="HY수평선B"/>
                          <a:ea typeface="HY수평선B"/>
                        </a:rPr>
                        <a:t> -16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층 이상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</a:txBody>
                  <a:tcPr marL="91440" marR="91440" anchor="ctr">
                    <a:solidFill>
                      <a:srgbClr val="ccff33">
                        <a:alpha val="4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en-US" altLang="ko-KR">
                          <a:latin typeface="HY수평선B"/>
                          <a:ea typeface="HY수평선B"/>
                        </a:rPr>
                        <a:t>-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</a:txBody>
                  <a:tcPr marL="91440" marR="91440" anchor="ctr">
                    <a:solidFill>
                      <a:srgbClr val="ccff33">
                        <a:alpha val="40000"/>
                      </a:srgbClr>
                    </a:solidFill>
                  </a:tcPr>
                </a:tc>
              </a:tr>
              <a:tr h="960131">
                <a:tc>
                  <a:txBody>
                    <a:bodyPr vert="horz" lIns="91440" tIns="45720" rIns="91440" bIns="45720" anchor="ctr" anchorCtr="0"/>
                    <a:p>
                      <a:pPr algn="l" latinLnBrk="1">
                        <a:defRPr lang="ko-KR" altLang="en-US"/>
                      </a:pPr>
                      <a:r>
                        <a:rPr lang="ko-KR" altLang="en-US">
                          <a:latin typeface="HY수평선B"/>
                          <a:ea typeface="HY수평선B"/>
                        </a:rPr>
                        <a:t>  </a:t>
                      </a:r>
                      <a:r>
                        <a:rPr lang="ko-KR" altLang="en-US">
                          <a:solidFill>
                            <a:srgbClr val="7030a0"/>
                          </a:solidFill>
                          <a:latin typeface="HY수평선B"/>
                          <a:ea typeface="HY수평선B"/>
                        </a:rPr>
                        <a:t>경량칸막이</a:t>
                      </a:r>
                      <a:endParaRPr lang="ko-KR" altLang="en-US">
                        <a:solidFill>
                          <a:srgbClr val="7030a0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91440" marR="91440" anchor="ctr">
                    <a:solidFill>
                      <a:srgbClr val="ccff33">
                        <a:alpha val="4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l" latinLnBrk="1">
                        <a:defRPr lang="ko-KR" altLang="en-US"/>
                      </a:pPr>
                      <a:r>
                        <a:rPr lang="en-US" altLang="ko-KR">
                          <a:latin typeface="HY수평선B"/>
                          <a:ea typeface="HY수평선B"/>
                        </a:rPr>
                        <a:t> -3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층 이상 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</a:txBody>
                  <a:tcPr marL="91440" marR="91440" anchor="ctr">
                    <a:solidFill>
                      <a:srgbClr val="ccff33">
                        <a:alpha val="4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>
                          <a:latin typeface="HY수평선B"/>
                          <a:ea typeface="HY수평선B"/>
                        </a:rPr>
                        <a:t>-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대피공간 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>
                          <a:latin typeface="HY수평선B"/>
                          <a:ea typeface="HY수평선B"/>
                        </a:rPr>
                        <a:t>-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복도형으로 계단 </a:t>
                      </a:r>
                      <a:r>
                        <a:rPr lang="en-US" altLang="ko-KR">
                          <a:latin typeface="HY수평선B"/>
                          <a:ea typeface="HY수평선B"/>
                        </a:rPr>
                        <a:t>2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개소 이상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>
                          <a:latin typeface="HY수평선B"/>
                          <a:ea typeface="HY수평선B"/>
                        </a:rPr>
                        <a:t>-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하향식 피난기구 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</a:txBody>
                  <a:tcPr marL="91440" marR="91440" anchor="ctr">
                    <a:solidFill>
                      <a:srgbClr val="ccff33">
                        <a:alpha val="40000"/>
                      </a:srgbClr>
                    </a:solidFill>
                  </a:tcPr>
                </a:tc>
              </a:tr>
              <a:tr h="960131">
                <a:tc>
                  <a:txBody>
                    <a:bodyPr vert="horz" lIns="91440" tIns="45720" rIns="91440" bIns="45720" anchor="ctr" anchorCtr="0"/>
                    <a:p>
                      <a:pPr algn="l" latinLnBrk="1">
                        <a:defRPr lang="ko-KR" altLang="en-US"/>
                      </a:pPr>
                      <a:r>
                        <a:rPr lang="ko-KR" altLang="en-US">
                          <a:latin typeface="HY수평선B"/>
                          <a:ea typeface="HY수평선B"/>
                        </a:rPr>
                        <a:t>  </a:t>
                      </a:r>
                      <a:r>
                        <a:rPr lang="ko-KR" altLang="en-US">
                          <a:solidFill>
                            <a:srgbClr val="7030a0"/>
                          </a:solidFill>
                          <a:latin typeface="HY수평선B"/>
                          <a:ea typeface="HY수평선B"/>
                        </a:rPr>
                        <a:t>대피공간</a:t>
                      </a:r>
                      <a:endParaRPr lang="ko-KR" altLang="en-US">
                        <a:solidFill>
                          <a:srgbClr val="7030a0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91440" marR="91440" anchor="ctr">
                    <a:solidFill>
                      <a:srgbClr val="ccff33">
                        <a:alpha val="4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l" latinLnBrk="1">
                        <a:defRPr lang="ko-KR" altLang="en-US"/>
                      </a:pPr>
                      <a:r>
                        <a:rPr lang="en-US" altLang="ko-KR">
                          <a:latin typeface="HY수평선B"/>
                          <a:ea typeface="HY수평선B"/>
                        </a:rPr>
                        <a:t> -4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층 이상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>
                          <a:latin typeface="HY수평선B"/>
                          <a:ea typeface="HY수평선B"/>
                        </a:rPr>
                        <a:t> </a:t>
                      </a:r>
                      <a:r>
                        <a:rPr lang="en-US" altLang="ko-KR">
                          <a:latin typeface="HY수평선B"/>
                          <a:ea typeface="HY수평선B"/>
                        </a:rPr>
                        <a:t>-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면적 </a:t>
                      </a:r>
                      <a:r>
                        <a:rPr lang="en-US" altLang="ko-KR">
                          <a:latin typeface="HY수평선B"/>
                          <a:ea typeface="HY수평선B"/>
                        </a:rPr>
                        <a:t>: 2</a:t>
                      </a:r>
                      <a:r>
                        <a:rPr lang="ko-KR" altLang="en-US" sz="1800">
                          <a:solidFill>
                            <a:schemeClr val="dk1"/>
                          </a:solidFill>
                          <a:latin typeface="HY수평선B"/>
                          <a:ea typeface="HY수평선B"/>
                          <a:cs typeface="+mn-cs"/>
                        </a:rPr>
                        <a:t>㎡</a:t>
                      </a:r>
                      <a:r>
                        <a:rPr lang="en-US" altLang="ko-KR" sz="1800">
                          <a:solidFill>
                            <a:schemeClr val="dk1"/>
                          </a:solidFill>
                          <a:latin typeface="HY수평선B"/>
                          <a:ea typeface="HY수평선B"/>
                          <a:cs typeface="+mn-cs"/>
                        </a:rPr>
                        <a:t>~3</a:t>
                      </a:r>
                      <a:r>
                        <a:rPr lang="ko-KR" altLang="en-US" sz="1800">
                          <a:solidFill>
                            <a:schemeClr val="dk1"/>
                          </a:solidFill>
                          <a:latin typeface="HY수평선B"/>
                          <a:ea typeface="HY수평선B"/>
                          <a:cs typeface="+mn-cs"/>
                        </a:rPr>
                        <a:t>㎡</a:t>
                      </a:r>
                      <a:endParaRPr lang="ko-KR" altLang="en-US" sz="1800">
                        <a:solidFill>
                          <a:schemeClr val="dk1"/>
                        </a:solidFill>
                        <a:latin typeface="HY수평선B"/>
                        <a:ea typeface="HY수평선B"/>
                        <a:cs typeface="+mn-cs"/>
                      </a:endParaRPr>
                    </a:p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>
                          <a:solidFill>
                            <a:schemeClr val="dk1"/>
                          </a:solidFill>
                          <a:latin typeface="HY수평선B"/>
                          <a:ea typeface="HY수평선B"/>
                          <a:cs typeface="+mn-cs"/>
                        </a:rPr>
                        <a:t> </a:t>
                      </a:r>
                      <a:r>
                        <a:rPr lang="en-US" altLang="ko-KR" sz="1800">
                          <a:solidFill>
                            <a:schemeClr val="dk1"/>
                          </a:solidFill>
                          <a:latin typeface="HY수평선B"/>
                          <a:ea typeface="HY수평선B"/>
                          <a:cs typeface="+mn-cs"/>
                        </a:rPr>
                        <a:t>-</a:t>
                      </a:r>
                      <a:r>
                        <a:rPr lang="ko-KR" altLang="en-US" sz="1800">
                          <a:solidFill>
                            <a:schemeClr val="dk1"/>
                          </a:solidFill>
                          <a:latin typeface="HY수평선B"/>
                          <a:ea typeface="HY수평선B"/>
                          <a:cs typeface="+mn-cs"/>
                        </a:rPr>
                        <a:t>갑종방화문 및 조명설치</a:t>
                      </a:r>
                      <a:endParaRPr lang="ko-KR" altLang="en-US" sz="1800">
                        <a:solidFill>
                          <a:schemeClr val="dk1"/>
                        </a:solidFill>
                        <a:latin typeface="HY수평선B"/>
                        <a:ea typeface="HY수평선B"/>
                        <a:cs typeface="+mn-cs"/>
                      </a:endParaRPr>
                    </a:p>
                  </a:txBody>
                  <a:tcPr marL="91440" marR="91440" anchor="ctr">
                    <a:solidFill>
                      <a:srgbClr val="ccff33">
                        <a:alpha val="4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l" latinLnBrk="1">
                        <a:defRPr lang="ko-KR" altLang="en-US"/>
                      </a:pPr>
                      <a:r>
                        <a:rPr lang="en-US" altLang="ko-KR">
                          <a:latin typeface="HY수평선B"/>
                          <a:ea typeface="HY수평선B"/>
                        </a:rPr>
                        <a:t>-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경량칸막이 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>
                          <a:latin typeface="HY수평선B"/>
                          <a:ea typeface="HY수평선B"/>
                        </a:rPr>
                        <a:t>-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복도형으로 계단 </a:t>
                      </a:r>
                      <a:r>
                        <a:rPr lang="en-US" altLang="ko-KR">
                          <a:latin typeface="HY수평선B"/>
                          <a:ea typeface="HY수평선B"/>
                        </a:rPr>
                        <a:t>2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개소 이상 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>
                          <a:latin typeface="HY수평선B"/>
                          <a:ea typeface="HY수평선B"/>
                        </a:rPr>
                        <a:t>-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하향식 피난기구 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</a:txBody>
                  <a:tcPr marL="91440" marR="91440" anchor="ctr">
                    <a:solidFill>
                      <a:srgbClr val="ccff33">
                        <a:alpha val="40000"/>
                      </a:srgbClr>
                    </a:solidFill>
                  </a:tcPr>
                </a:tc>
              </a:tr>
              <a:tr h="389387">
                <a:tc>
                  <a:txBody>
                    <a:bodyPr vert="horz" lIns="91440" tIns="45720" rIns="91440" bIns="45720" anchor="ctr" anchorCtr="0"/>
                    <a:p>
                      <a:pPr algn="l" latinLnBrk="1">
                        <a:defRPr lang="ko-KR" altLang="en-US"/>
                      </a:pPr>
                      <a:r>
                        <a:rPr lang="ko-KR" altLang="en-US">
                          <a:latin typeface="HY수평선B"/>
                          <a:ea typeface="HY수평선B"/>
                        </a:rPr>
                        <a:t>  </a:t>
                      </a:r>
                      <a:r>
                        <a:rPr lang="ko-KR" altLang="en-US">
                          <a:solidFill>
                            <a:srgbClr val="7030a0"/>
                          </a:solidFill>
                          <a:latin typeface="HY수평선B"/>
                          <a:ea typeface="HY수평선B"/>
                        </a:rPr>
                        <a:t>하향식 피난기구</a:t>
                      </a:r>
                      <a:endParaRPr lang="ko-KR" altLang="en-US">
                        <a:solidFill>
                          <a:srgbClr val="7030a0"/>
                        </a:solidFill>
                        <a:latin typeface="HY수평선B"/>
                        <a:ea typeface="HY수평선B"/>
                      </a:endParaRPr>
                    </a:p>
                  </a:txBody>
                  <a:tcPr marL="91440" marR="91440" anchor="ctr">
                    <a:solidFill>
                      <a:srgbClr val="ccff33">
                        <a:alpha val="4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marL="0" indent="0" algn="l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>
                          <a:latin typeface="HY수평선B"/>
                          <a:ea typeface="HY수평선B"/>
                        </a:rPr>
                        <a:t> -</a:t>
                      </a:r>
                      <a:r>
                        <a:rPr lang="en-US" altLang="ko-KR" spc="-148">
                          <a:latin typeface="HY수평선B"/>
                          <a:ea typeface="HY수평선B"/>
                        </a:rPr>
                        <a:t>4</a:t>
                      </a:r>
                      <a:r>
                        <a:rPr lang="ko-KR" altLang="en-US" spc="-148">
                          <a:latin typeface="HY수평선B"/>
                          <a:ea typeface="HY수평선B"/>
                        </a:rPr>
                        <a:t>층 이상 공동주택 발코니</a:t>
                      </a:r>
                      <a:endParaRPr lang="ko-KR" altLang="en-US" spc="-148">
                        <a:latin typeface="HY수평선B"/>
                        <a:ea typeface="HY수평선B"/>
                      </a:endParaRPr>
                    </a:p>
                  </a:txBody>
                  <a:tcPr marL="91440" marR="91440" anchor="ctr">
                    <a:solidFill>
                      <a:srgbClr val="ccff33">
                        <a:alpha val="4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l" latinLnBrk="1">
                        <a:defRPr lang="ko-KR" altLang="en-US"/>
                      </a:pPr>
                      <a:r>
                        <a:rPr lang="en-US" altLang="ko-KR">
                          <a:latin typeface="HY수평선B"/>
                          <a:ea typeface="HY수평선B"/>
                        </a:rPr>
                        <a:t>-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경량칸막이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>
                          <a:latin typeface="HY수평선B"/>
                          <a:ea typeface="HY수평선B"/>
                        </a:rPr>
                        <a:t>-</a:t>
                      </a:r>
                      <a:r>
                        <a:rPr lang="ko-KR" altLang="en-US">
                          <a:latin typeface="HY수평선B"/>
                          <a:ea typeface="HY수평선B"/>
                        </a:rPr>
                        <a:t>대피공간 </a:t>
                      </a:r>
                      <a:endParaRPr lang="ko-KR" altLang="en-US">
                        <a:latin typeface="HY수평선B"/>
                        <a:ea typeface="HY수평선B"/>
                      </a:endParaRPr>
                    </a:p>
                  </a:txBody>
                  <a:tcPr marL="91440" marR="91440" anchor="ctr">
                    <a:solidFill>
                      <a:srgbClr val="ccff33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79512" y="5229200"/>
            <a:ext cx="8712968" cy="1607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>
                <a:solidFill>
                  <a:schemeClr val="bg2"/>
                </a:solidFill>
              </a:rPr>
              <a:t>※ 1.</a:t>
            </a:r>
            <a:r>
              <a:rPr lang="ko-KR" altLang="en-US" sz="2000" b="1">
                <a:solidFill>
                  <a:schemeClr val="bg2"/>
                </a:solidFill>
              </a:rPr>
              <a:t>경량칸막이  설치 </a:t>
            </a:r>
            <a:r>
              <a:rPr lang="en-US" altLang="ko-KR" sz="2000" b="1">
                <a:solidFill>
                  <a:schemeClr val="bg2"/>
                </a:solidFill>
              </a:rPr>
              <a:t>: ‘92.7.25.</a:t>
            </a:r>
            <a:r>
              <a:rPr lang="ko-KR" altLang="en-US" sz="2000" b="1">
                <a:solidFill>
                  <a:schemeClr val="bg2"/>
                </a:solidFill>
              </a:rPr>
              <a:t>주택건설기준 등에 대한 규정 </a:t>
            </a:r>
            <a:r>
              <a:rPr lang="en-US" altLang="ko-KR" sz="2000" b="1">
                <a:solidFill>
                  <a:srgbClr val="00b050"/>
                </a:solidFill>
              </a:rPr>
              <a:t>(</a:t>
            </a:r>
            <a:r>
              <a:rPr lang="ko-KR" altLang="en-US" sz="2000" b="1">
                <a:solidFill>
                  <a:srgbClr val="00b050"/>
                </a:solidFill>
              </a:rPr>
              <a:t>임의기준</a:t>
            </a:r>
            <a:r>
              <a:rPr lang="en-US" altLang="ko-KR" sz="2000" b="1">
                <a:solidFill>
                  <a:srgbClr val="00b050"/>
                </a:solidFill>
              </a:rPr>
              <a:t>)</a:t>
            </a:r>
            <a:endParaRPr lang="en-US" altLang="ko-KR" sz="2000" b="1">
              <a:solidFill>
                <a:srgbClr val="00b050"/>
              </a:solidFill>
            </a:endParaRPr>
          </a:p>
          <a:p>
            <a:pPr lvl="0">
              <a:defRPr lang="ko-KR" altLang="en-US"/>
            </a:pPr>
            <a:r>
              <a:rPr lang="en-US" altLang="ko-KR" sz="2000" b="1">
                <a:solidFill>
                  <a:schemeClr val="bg2"/>
                </a:solidFill>
              </a:rPr>
              <a:t>     2.</a:t>
            </a:r>
            <a:r>
              <a:rPr lang="ko-KR" altLang="en-US" sz="2000" b="1">
                <a:solidFill>
                  <a:schemeClr val="bg2"/>
                </a:solidFill>
              </a:rPr>
              <a:t>대 피 공 간   설치 </a:t>
            </a:r>
            <a:r>
              <a:rPr lang="en-US" altLang="ko-KR" sz="2000" b="1">
                <a:solidFill>
                  <a:schemeClr val="bg2"/>
                </a:solidFill>
              </a:rPr>
              <a:t>: ‘05.12.2. </a:t>
            </a:r>
            <a:r>
              <a:rPr lang="ko-KR" altLang="en-US" sz="2000" b="1">
                <a:solidFill>
                  <a:schemeClr val="bg2"/>
                </a:solidFill>
              </a:rPr>
              <a:t>발코니 확장 합법화에 따른 대피공간  또는</a:t>
            </a:r>
            <a:endParaRPr lang="ko-KR" altLang="en-US" sz="2000" b="1">
              <a:solidFill>
                <a:schemeClr val="bg2"/>
              </a:solidFill>
            </a:endParaRPr>
          </a:p>
          <a:p>
            <a:pPr lvl="0">
              <a:defRPr lang="ko-KR" altLang="en-US"/>
            </a:pPr>
            <a:r>
              <a:rPr lang="en-US" altLang="ko-KR" sz="2000" b="1">
                <a:solidFill>
                  <a:schemeClr val="bg2"/>
                </a:solidFill>
              </a:rPr>
              <a:t>                                                        </a:t>
            </a:r>
            <a:r>
              <a:rPr lang="ko-KR" altLang="en-US" sz="2000" b="1">
                <a:solidFill>
                  <a:schemeClr val="bg2"/>
                </a:solidFill>
              </a:rPr>
              <a:t>경량</a:t>
            </a:r>
            <a:r>
              <a:rPr lang="en-US" altLang="ko-KR" sz="2000" b="1">
                <a:solidFill>
                  <a:schemeClr val="bg2"/>
                </a:solidFill>
              </a:rPr>
              <a:t>  </a:t>
            </a:r>
            <a:r>
              <a:rPr lang="ko-KR" altLang="en-US" sz="2000" b="1">
                <a:solidFill>
                  <a:schemeClr val="bg2"/>
                </a:solidFill>
              </a:rPr>
              <a:t>칸막이 설치 의무화 </a:t>
            </a:r>
            <a:r>
              <a:rPr lang="en-US" altLang="ko-KR" sz="2000" b="1">
                <a:solidFill>
                  <a:schemeClr val="bg2"/>
                </a:solidFill>
              </a:rPr>
              <a:t>(</a:t>
            </a:r>
            <a:r>
              <a:rPr lang="ko-KR" altLang="en-US" sz="2000" b="1">
                <a:solidFill>
                  <a:schemeClr val="bg2"/>
                </a:solidFill>
              </a:rPr>
              <a:t>건축법</a:t>
            </a:r>
            <a:r>
              <a:rPr lang="en-US" altLang="ko-KR" sz="2000" b="1">
                <a:solidFill>
                  <a:schemeClr val="bg2"/>
                </a:solidFill>
              </a:rPr>
              <a:t>)</a:t>
            </a:r>
            <a:endParaRPr lang="en-US" altLang="ko-KR" sz="2000" b="1">
              <a:solidFill>
                <a:schemeClr val="bg2"/>
              </a:solidFill>
            </a:endParaRPr>
          </a:p>
          <a:p>
            <a:pPr lvl="0">
              <a:defRPr lang="ko-KR" altLang="en-US"/>
            </a:pPr>
            <a:r>
              <a:rPr lang="en-US" altLang="ko-KR" sz="2000" b="1">
                <a:solidFill>
                  <a:schemeClr val="bg2"/>
                </a:solidFill>
              </a:rPr>
              <a:t>     3.</a:t>
            </a:r>
            <a:r>
              <a:rPr lang="ko-KR" altLang="en-US" sz="2000" b="1" spc="-145">
                <a:solidFill>
                  <a:schemeClr val="bg2"/>
                </a:solidFill>
              </a:rPr>
              <a:t>하향식  피난  기구  </a:t>
            </a:r>
            <a:r>
              <a:rPr lang="en-US" altLang="ko-KR" sz="2000" b="1" spc="-145">
                <a:solidFill>
                  <a:schemeClr val="bg2"/>
                </a:solidFill>
              </a:rPr>
              <a:t>:  </a:t>
            </a:r>
            <a:r>
              <a:rPr lang="en-US" altLang="ko-KR" sz="2000" b="1">
                <a:solidFill>
                  <a:schemeClr val="bg2"/>
                </a:solidFill>
              </a:rPr>
              <a:t>‘08.10.29.</a:t>
            </a:r>
            <a:r>
              <a:rPr lang="ko-KR" altLang="en-US" sz="2000" b="1" spc="-145">
                <a:solidFill>
                  <a:schemeClr val="bg2"/>
                </a:solidFill>
              </a:rPr>
              <a:t>발코니  바닥에서  아래층으로  향하는  피난기구</a:t>
            </a:r>
            <a:endParaRPr lang="ko-KR" altLang="en-US" sz="2000" b="1" spc="-145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7945" y="116632"/>
            <a:ext cx="520526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800" b="1">
                <a:latin typeface="HY견고딕"/>
                <a:ea typeface="HY견고딕"/>
              </a:rPr>
              <a:t> 5. </a:t>
            </a:r>
            <a:r>
              <a:rPr lang="ko-KR" altLang="en-US" sz="2800" b="1">
                <a:latin typeface="HY견고딕"/>
                <a:ea typeface="HY견고딕"/>
              </a:rPr>
              <a:t>효율적인 공동주택 소방대책</a:t>
            </a:r>
            <a:endParaRPr lang="ko-KR" altLang="en-US" sz="2800" b="1">
              <a:latin typeface="HY견고딕"/>
              <a:ea typeface="HY견고딕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5536" y="1301163"/>
            <a:ext cx="8496944" cy="553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ko-KR" altLang="en-US">
                <a:solidFill>
                  <a:srgbClr val="7030a0"/>
                </a:solidFill>
                <a:latin typeface="Arial"/>
                <a:ea typeface="바탕"/>
              </a:rPr>
              <a:t>■ </a:t>
            </a: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화재수신기 등 자동설비 철저 관리 </a:t>
            </a:r>
            <a:endParaRPr xmlns:mc="http://schemas.openxmlformats.org/markup-compatibility/2006" xmlns:hp="http://schemas.haansoft.com/office/presentation/8.0" lang="ko-KR" altLang="en-US" mc:Ignorable="hp" hp:hslEmbossed="0">
              <a:solidFill>
                <a:srgbClr val="7030a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고딕"/>
              <a:ea typeface="HY견고딕"/>
            </a:endParaRPr>
          </a:p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   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- 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오작동 우려에 수동 전환하여 정작 화재 시 인지 및 작동 불능 방지</a:t>
            </a:r>
            <a:endParaRPr lang="ko-KR" altLang="en-US" sz="20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   - 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작동기능점검 및 정밀 점검 시 소방안전관리자 입회 테스트 실시</a:t>
            </a:r>
            <a:endParaRPr lang="ko-KR" altLang="en-US" sz="20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lvl="0" indent="-381000" latinLnBrk="1">
              <a:defRPr lang="ko-KR"/>
            </a:pPr>
            <a:endParaRPr lang="ko-KR" altLang="en-US" sz="9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■ 기초소방시설 관리 유지에 관심제고</a:t>
            </a:r>
            <a:endParaRPr xmlns:mc="http://schemas.openxmlformats.org/markup-compatibility/2006" xmlns:hp="http://schemas.haansoft.com/office/presentation/8.0" lang="ko-KR" altLang="en-US" mc:Ignorable="hp" hp:hslEmbossed="0">
              <a:solidFill>
                <a:srgbClr val="7030a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고딕"/>
              <a:ea typeface="HY견고딕"/>
            </a:endParaRPr>
          </a:p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ko-KR" altLang="en-US" sz="900">
                <a:solidFill>
                  <a:srgbClr val="000000"/>
                </a:solidFill>
                <a:latin typeface="HY견고딕"/>
                <a:ea typeface="HY견고딕"/>
              </a:rPr>
              <a:t> 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  - 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소화기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, 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옥내소화전 등은 수시 점검하여 상시 사용할 수 있도록 유지 </a:t>
            </a:r>
            <a:endParaRPr lang="ko-KR" altLang="en-US" sz="20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en-US" altLang="ko-KR" sz="1600" spc="293">
                <a:solidFill>
                  <a:srgbClr val="000000"/>
                </a:solidFill>
                <a:latin typeface="HY견고딕"/>
                <a:ea typeface="HY견고딕"/>
              </a:rPr>
              <a:t>  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- 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세대별 설치된 감지기 도통 시험으로 이상여부  수시 확인 점검</a:t>
            </a:r>
            <a:endParaRPr lang="ko-KR" altLang="en-US" sz="20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indent="-381000" latinLnBrk="1">
              <a:lnSpc>
                <a:spcPct val="150000"/>
              </a:lnSpc>
              <a:defRPr lang="ko-KR"/>
            </a:pP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■ 자체 화재 대응능력 배양</a:t>
            </a:r>
            <a:endParaRPr xmlns:mc="http://schemas.openxmlformats.org/markup-compatibility/2006" xmlns:hp="http://schemas.haansoft.com/office/presentation/8.0" lang="ko-KR" altLang="en-US" mc:Ignorable="hp" hp:hslEmbossed="0">
              <a:solidFill>
                <a:srgbClr val="7030a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고딕"/>
              <a:ea typeface="HY견고딕"/>
            </a:endParaRPr>
          </a:p>
          <a:p>
            <a:pPr marL="381000" indent="-381000" latinLnBrk="1">
              <a:lnSpc>
                <a:spcPct val="150000"/>
              </a:lnSpc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  - 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화재 시 초기 대응능력 배양을 위한 자위소방대 위탁교육 실시</a:t>
            </a:r>
            <a:endParaRPr lang="ko-KR" altLang="en-US" sz="20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indent="-381000" latinLnBrk="1">
              <a:lnSpc>
                <a:spcPct val="150000"/>
              </a:lnSpc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  - 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소방시설 점검 및 정비 시 기록 유지</a:t>
            </a:r>
            <a:endParaRPr lang="ko-KR" altLang="en-US" sz="20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indent="-381000" latinLnBrk="1">
              <a:lnSpc>
                <a:spcPct val="150000"/>
              </a:lnSpc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  - 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화재예방을 위한  화재 예방 방송 정기 실시</a:t>
            </a:r>
            <a:endParaRPr lang="ko-KR" altLang="en-US" sz="20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indent="-381000" latinLnBrk="1">
              <a:lnSpc>
                <a:spcPct val="150000"/>
              </a:lnSpc>
              <a:defRPr lang="ko-KR"/>
            </a:pPr>
            <a:r>
              <a:rPr lang="en-US" altLang="ko-KR" sz="2000" spc="-145">
                <a:solidFill>
                  <a:srgbClr val="000000"/>
                </a:solidFill>
                <a:latin typeface="HY견고딕"/>
                <a:ea typeface="HY견고딕"/>
              </a:rPr>
              <a:t>      </a:t>
            </a:r>
            <a:r>
              <a:rPr lang="en-US" altLang="ko-KR" sz="2000">
                <a:solidFill>
                  <a:srgbClr val="00b050"/>
                </a:solidFill>
                <a:latin typeface="HY동녘B"/>
                <a:ea typeface="HY동녘B"/>
              </a:rPr>
              <a:t>(</a:t>
            </a:r>
            <a:r>
              <a:rPr lang="ko-KR" altLang="en-US" sz="2000">
                <a:solidFill>
                  <a:srgbClr val="00b050"/>
                </a:solidFill>
                <a:latin typeface="HY동녘B"/>
                <a:ea typeface="HY동녘B"/>
              </a:rPr>
              <a:t>공동주택 안내방송 음원파일  </a:t>
            </a:r>
            <a:r>
              <a:rPr lang="en-US" altLang="ko-KR" sz="2000">
                <a:solidFill>
                  <a:srgbClr val="00b050"/>
                </a:solidFill>
                <a:latin typeface="HY동녘B"/>
                <a:ea typeface="HY동녘B"/>
              </a:rPr>
              <a:t>: </a:t>
            </a:r>
            <a:r>
              <a:rPr lang="ko-KR" altLang="en-US" sz="2000">
                <a:solidFill>
                  <a:srgbClr val="00b050"/>
                </a:solidFill>
                <a:latin typeface="HY동녘B"/>
                <a:ea typeface="HY동녘B"/>
              </a:rPr>
              <a:t>한국소방안전협회 홈페이지에 게제</a:t>
            </a:r>
            <a:r>
              <a:rPr lang="en-US" altLang="ko-KR" sz="2000">
                <a:solidFill>
                  <a:srgbClr val="00b050"/>
                </a:solidFill>
                <a:latin typeface="HY동녘B"/>
                <a:ea typeface="HY동녘B"/>
              </a:rPr>
              <a:t>)</a:t>
            </a:r>
            <a:endParaRPr lang="en-US" altLang="ko-KR" sz="2000">
              <a:solidFill>
                <a:srgbClr val="000000"/>
              </a:solidFill>
              <a:latin typeface="HY동녘B"/>
              <a:ea typeface="HY동녘B"/>
            </a:endParaRPr>
          </a:p>
        </p:txBody>
      </p:sp>
      <p:pic>
        <p:nvPicPr>
          <p:cNvPr id="11" name="그림 87" descr="조사기법제목.jpg"/>
          <p:cNvPicPr>
            <a:picLocks noChangeAspect="1"/>
          </p:cNvPicPr>
          <p:nvPr/>
        </p:nvPicPr>
        <p:blipFill rotWithShape="1">
          <a:blip r:embed="rId2"/>
          <a:srcRect l="59380" t="38540" b="13540"/>
          <a:stretch>
            <a:fillRect/>
          </a:stretch>
        </p:blipFill>
        <p:spPr>
          <a:xfrm>
            <a:off x="8021782" y="1"/>
            <a:ext cx="1050812" cy="642918"/>
          </a:xfrm>
          <a:prstGeom prst="rect">
            <a:avLst/>
          </a:prstGeom>
          <a:noFill/>
          <a:ln w="9525">
            <a:noFill/>
            <a:miter/>
          </a:ln>
        </p:spPr>
      </p:pic>
      <p:grpSp>
        <p:nvGrpSpPr>
          <p:cNvPr id="10" name="그룹 157"/>
          <p:cNvGrpSpPr/>
          <p:nvPr/>
        </p:nvGrpSpPr>
        <p:grpSpPr>
          <a:xfrm rot="0">
            <a:off x="238092" y="764704"/>
            <a:ext cx="8582380" cy="572464"/>
            <a:chOff x="326995" y="1039098"/>
            <a:chExt cx="5203748" cy="573292"/>
          </a:xfrm>
        </p:grpSpPr>
        <p:pic>
          <p:nvPicPr>
            <p:cNvPr id="12" name="Picture 9" descr="바3"/>
            <p:cNvPicPr>
              <a:picLocks noChangeAspect="1" noChangeArrowheads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5095876" y="1071546"/>
              <a:ext cx="434867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3" name="Picture 10" descr="바1"/>
            <p:cNvPicPr>
              <a:picLocks noChangeAspect="1" noChangeArrowheads="1"/>
            </p:cNvPicPr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326995" y="1071546"/>
              <a:ext cx="386621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4" name="Picture 11" descr="바2"/>
            <p:cNvPicPr>
              <a:picLocks noChangeAspect="1" noChangeArrowheads="1"/>
            </p:cNvPicPr>
            <p:nvPr/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748238" y="1071546"/>
              <a:ext cx="4451918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>
            <a:xfrm>
              <a:off x="666389" y="1039098"/>
              <a:ext cx="4559231" cy="573292"/>
            </a:xfrm>
            <a:prstGeom prst="rect">
              <a:avLst/>
            </a:prstGeom>
            <a:noFill/>
            <a:ln w="25400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85725" indent="-85725" algn="l">
                <a:lnSpc>
                  <a:spcPct val="130000"/>
                </a:lnSpc>
                <a:spcBef>
                  <a:spcPct val="20000"/>
                </a:spcBef>
                <a:buClr>
                  <a:srgbClr val="ff9900"/>
                </a:buClr>
                <a:buSzPct val="140000"/>
                <a:buFont typeface="Wingdings"/>
                <a:buNone/>
                <a:defRPr lang="ko-KR" altLang="en-US"/>
              </a:pPr>
              <a:r>
                <a:rPr lang="en-US" altLang="ko-KR" sz="1800" b="0">
                  <a:solidFill>
                    <a:srgbClr val="003366"/>
                  </a:solidFill>
                  <a:latin typeface="HY헤드라인M"/>
                  <a:ea typeface="HY헤드라인M"/>
                </a:rPr>
                <a:t> </a:t>
              </a:r>
              <a:r>
                <a:rPr xmlns:mc="http://schemas.openxmlformats.org/markup-compatibility/2006" xmlns:hp="http://schemas.haansoft.com/office/presentation/8.0" lang="ko-KR" altLang="en-US" mc:Ignorable="hp" hp:hslEmbossed="0">
                  <a:solidFill>
                    <a:srgbClr val="003366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헤드라인M"/>
                  <a:ea typeface="HY헤드라인M"/>
                </a:rPr>
                <a:t>기본 소방시설의 관리 철저</a:t>
              </a:r>
              <a:endParaRPr xmlns:mc="http://schemas.openxmlformats.org/markup-compatibility/2006" xmlns:hp="http://schemas.haansoft.com/office/presentation/8.0" lang="ko-KR" altLang="en-US" b="0" mc:Ignorable="hp" hp:hslEmbossed="0">
                <a:solidFill>
                  <a:srgbClr val="003366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</a:endParaRPr>
            </a:p>
          </p:txBody>
        </p:sp>
      </p:grpSp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323528" y="764704"/>
            <a:ext cx="8496944" cy="384349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ko-KR" altLang="en-US">
                <a:solidFill>
                  <a:srgbClr val="003366"/>
                </a:solidFill>
                <a:latin typeface="Arial"/>
                <a:ea typeface="바탕"/>
              </a:rPr>
              <a:t>■ </a:t>
            </a: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chemeClr val="bg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대피공간</a:t>
            </a:r>
            <a:r>
              <a:rPr xmlns:mc="http://schemas.openxmlformats.org/markup-compatibility/2006" xmlns:hp="http://schemas.haansoft.com/office/presentation/8.0" lang="en-US" altLang="ko-KR" mc:Ignorable="hp" hp:hslEmbossed="0">
                <a:solidFill>
                  <a:schemeClr val="bg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(</a:t>
            </a: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chemeClr val="bg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통로</a:t>
            </a:r>
            <a:r>
              <a:rPr xmlns:mc="http://schemas.openxmlformats.org/markup-compatibility/2006" xmlns:hp="http://schemas.haansoft.com/office/presentation/8.0" lang="en-US" altLang="ko-KR" mc:Ignorable="hp" hp:hslEmbossed="0">
                <a:solidFill>
                  <a:schemeClr val="bg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) </a:t>
            </a: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chemeClr val="bg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피난</a:t>
            </a:r>
            <a:r>
              <a:rPr xmlns:mc="http://schemas.openxmlformats.org/markup-compatibility/2006" xmlns:hp="http://schemas.haansoft.com/office/presentation/8.0" lang="en-US" altLang="ko-KR" mc:Ignorable="hp" hp:hslEmbossed="0">
                <a:solidFill>
                  <a:schemeClr val="bg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 </a:t>
            </a:r>
            <a:r>
              <a:rPr xmlns:mc="http://schemas.openxmlformats.org/markup-compatibility/2006" xmlns:hp="http://schemas.haansoft.com/office/presentation/8.0" lang="ko-KR" altLang="en-US" mc:Ignorable="hp" hp:hslEmbossed="0">
                <a:solidFill>
                  <a:schemeClr val="bg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안내표지 부착 </a:t>
            </a:r>
            <a:endParaRPr xmlns:mc="http://schemas.openxmlformats.org/markup-compatibility/2006" xmlns:hp="http://schemas.haansoft.com/office/presentation/8.0" lang="ko-KR" altLang="en-US" mc:Ignorable="hp" hp:hslEmbossed="0">
              <a:solidFill>
                <a:schemeClr val="bg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고딕"/>
              <a:ea typeface="HY견고딕"/>
            </a:endParaRPr>
          </a:p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    강서구 공동주택현황 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: 448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개 단지</a:t>
            </a:r>
            <a:endParaRPr lang="ko-KR" altLang="en-US" sz="20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        1992.7.29.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이전 대상 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:   31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단지</a:t>
            </a:r>
            <a:endParaRPr lang="ko-KR" altLang="en-US" sz="20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                 </a:t>
            </a:r>
            <a:r>
              <a:rPr lang="en-US" altLang="ko-KR" sz="2000" spc="-145">
                <a:solidFill>
                  <a:srgbClr val="000000"/>
                </a:solidFill>
                <a:latin typeface="HY견고딕"/>
                <a:ea typeface="HY견고딕"/>
              </a:rPr>
              <a:t>         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 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이후 대상 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: 417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단지</a:t>
            </a:r>
            <a:endParaRPr lang="ko-KR" altLang="en-US" sz="20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        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관리소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,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주민 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: 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세대별 부착 및 관리</a:t>
            </a:r>
            <a:endParaRPr lang="ko-KR" altLang="en-US" sz="20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※ 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공동주택 경량칸막이 설치 기준 제정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(1992.7.25.) – </a:t>
            </a:r>
            <a:r>
              <a:rPr lang="ko-KR" altLang="en-US" sz="2000">
                <a:solidFill>
                  <a:srgbClr val="00b050"/>
                </a:solidFill>
                <a:latin typeface="HY견고딕"/>
                <a:ea typeface="HY견고딕"/>
              </a:rPr>
              <a:t>임의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규정</a:t>
            </a:r>
            <a:endParaRPr lang="ko-KR" altLang="en-US" sz="20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    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대피공간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(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경량칸막이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)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 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: 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발코니 확장 합법화 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(2005.12.2.) –</a:t>
            </a:r>
            <a:r>
              <a:rPr lang="ko-KR" altLang="en-US" sz="2000">
                <a:solidFill>
                  <a:srgbClr val="ff0000"/>
                </a:solidFill>
                <a:latin typeface="HY견고딕"/>
                <a:ea typeface="HY견고딕"/>
              </a:rPr>
              <a:t>의무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규정</a:t>
            </a:r>
            <a:endParaRPr lang="ko-KR" altLang="en-US" sz="2000">
              <a:solidFill>
                <a:srgbClr val="000000"/>
              </a:solidFill>
              <a:latin typeface="HY견고딕"/>
              <a:ea typeface="HY견고딕"/>
            </a:endParaRPr>
          </a:p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    </a:t>
            </a: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하향식 피난기구 </a:t>
            </a:r>
            <a:r>
              <a:rPr lang="en-US" altLang="ko-KR" sz="2000">
                <a:solidFill>
                  <a:srgbClr val="000000"/>
                </a:solidFill>
                <a:latin typeface="HY견고딕"/>
                <a:ea typeface="HY견고딕"/>
              </a:rPr>
              <a:t>: (2008.10.29.)</a:t>
            </a:r>
            <a:endParaRPr lang="en-US" altLang="ko-KR" sz="2000">
              <a:solidFill>
                <a:srgbClr val="000000"/>
              </a:solidFill>
              <a:latin typeface="HY견고딕"/>
              <a:ea typeface="HY견고딕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55576" y="1988840"/>
            <a:ext cx="216024" cy="216024"/>
          </a:xfrm>
          <a:prstGeom prst="ellips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  <p:grpSp>
        <p:nvGrpSpPr>
          <p:cNvPr id="16" name="그룹 157"/>
          <p:cNvGrpSpPr/>
          <p:nvPr/>
        </p:nvGrpSpPr>
        <p:grpSpPr>
          <a:xfrm rot="0">
            <a:off x="238092" y="116632"/>
            <a:ext cx="8582380" cy="572464"/>
            <a:chOff x="326995" y="1039097"/>
            <a:chExt cx="5203748" cy="573292"/>
          </a:xfrm>
        </p:grpSpPr>
        <p:pic>
          <p:nvPicPr>
            <p:cNvPr id="17" name="Picture 9" descr="바3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5095876" y="1071546"/>
              <a:ext cx="434867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8" name="Picture 10" descr="바1"/>
            <p:cNvPicPr>
              <a:picLocks noChangeAspect="1" noChangeArrowheads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326995" y="1071546"/>
              <a:ext cx="386621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9" name="Picture 11" descr="바2"/>
            <p:cNvPicPr>
              <a:picLocks noChangeAspect="1" noChangeArrowheads="1"/>
            </p:cNvPicPr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748238" y="1071546"/>
              <a:ext cx="4451918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20" name="Rectangle 12"/>
            <p:cNvSpPr>
              <a:spLocks noChangeArrowheads="1"/>
            </p:cNvSpPr>
            <p:nvPr/>
          </p:nvSpPr>
          <p:spPr>
            <a:xfrm>
              <a:off x="666389" y="1039097"/>
              <a:ext cx="4559231" cy="573292"/>
            </a:xfrm>
            <a:prstGeom prst="rect">
              <a:avLst/>
            </a:prstGeom>
            <a:noFill/>
            <a:ln w="25400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85725" indent="-85725" algn="l">
                <a:lnSpc>
                  <a:spcPct val="130000"/>
                </a:lnSpc>
                <a:spcBef>
                  <a:spcPct val="20000"/>
                </a:spcBef>
                <a:buClr>
                  <a:srgbClr val="ff9900"/>
                </a:buClr>
                <a:buSzPct val="140000"/>
                <a:buFont typeface="Wingdings"/>
                <a:buNone/>
                <a:defRPr lang="ko-KR" altLang="en-US"/>
              </a:pPr>
              <a:r>
                <a:rPr lang="en-US" altLang="ko-KR" sz="1800" b="0">
                  <a:solidFill>
                    <a:srgbClr val="003366"/>
                  </a:solidFill>
                  <a:latin typeface="HY헤드라인M"/>
                  <a:ea typeface="HY헤드라인M"/>
                </a:rPr>
                <a:t> </a:t>
              </a:r>
              <a:r>
                <a:rPr xmlns:mc="http://schemas.openxmlformats.org/markup-compatibility/2006" xmlns:hp="http://schemas.haansoft.com/office/presentation/8.0" lang="ko-KR" altLang="en-US" mc:Ignorable="hp" hp:hslEmbossed="0">
                  <a:solidFill>
                    <a:srgbClr val="003366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헤드라인M"/>
                  <a:ea typeface="HY헤드라인M"/>
                </a:rPr>
                <a:t>제도 개선 추진</a:t>
              </a:r>
              <a:endParaRPr xmlns:mc="http://schemas.openxmlformats.org/markup-compatibility/2006" xmlns:hp="http://schemas.haansoft.com/office/presentation/8.0" lang="ko-KR" altLang="en-US" b="0" mc:Ignorable="hp" hp:hslEmbossed="0">
                <a:solidFill>
                  <a:srgbClr val="003366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</a:endParaRPr>
            </a:p>
          </p:txBody>
        </p:sp>
      </p:grpSp>
      <p:sp>
        <p:nvSpPr>
          <p:cNvPr id="21" name="타원 20"/>
          <p:cNvSpPr/>
          <p:nvPr/>
        </p:nvSpPr>
        <p:spPr>
          <a:xfrm>
            <a:off x="755576" y="2852936"/>
            <a:ext cx="216024" cy="216024"/>
          </a:xfrm>
          <a:prstGeom prst="ellips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none" lIns="91440" tIns="45720" rIns="91440" bIns="45720" anchor="t" anchorCtr="0"/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endParaRPr lang="ko-KR" altLang="en-US" sz="2400" b="0" i="0">
              <a:solidFill>
                <a:schemeClr val="tx1"/>
              </a:solidFill>
              <a:latin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195736" y="4764360"/>
            <a:ext cx="1638300" cy="187642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5220072" y="4764360"/>
            <a:ext cx="1657350" cy="1905000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496" y="116632"/>
            <a:ext cx="492321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800">
                <a:latin typeface="HY견고딕"/>
                <a:ea typeface="HY견고딕"/>
              </a:rPr>
              <a:t> 6. </a:t>
            </a:r>
            <a:r>
              <a:rPr lang="ko-KR" altLang="en-US" sz="2800">
                <a:latin typeface="HY견고딕"/>
                <a:ea typeface="HY견고딕"/>
              </a:rPr>
              <a:t>소방관련법규의 최근 동향</a:t>
            </a:r>
            <a:endParaRPr lang="ko-KR" altLang="en-US" sz="2800">
              <a:latin typeface="HY견고딕"/>
              <a:ea typeface="HY견고딕"/>
            </a:endParaRPr>
          </a:p>
        </p:txBody>
      </p:sp>
      <p:grpSp>
        <p:nvGrpSpPr>
          <p:cNvPr id="4" name="그룹 157"/>
          <p:cNvGrpSpPr/>
          <p:nvPr/>
        </p:nvGrpSpPr>
        <p:grpSpPr>
          <a:xfrm rot="0">
            <a:off x="395536" y="692696"/>
            <a:ext cx="3960440" cy="572464"/>
            <a:chOff x="145946" y="1039098"/>
            <a:chExt cx="5490794" cy="573292"/>
          </a:xfrm>
        </p:grpSpPr>
        <p:pic>
          <p:nvPicPr>
            <p:cNvPr id="5" name="Picture 9" descr="바3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5095876" y="1071546"/>
              <a:ext cx="434867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6" name="Picture 10" descr="바1"/>
            <p:cNvPicPr>
              <a:picLocks noChangeAspect="1" noChangeArrowheads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145946" y="1071546"/>
              <a:ext cx="717445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7" name="Picture 11" descr="바2"/>
            <p:cNvPicPr>
              <a:picLocks noChangeAspect="1" noChangeArrowheads="1"/>
            </p:cNvPicPr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858272" y="1071546"/>
              <a:ext cx="4451918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8" name="Rectangle 12"/>
            <p:cNvSpPr>
              <a:spLocks noChangeArrowheads="1"/>
            </p:cNvSpPr>
            <p:nvPr/>
          </p:nvSpPr>
          <p:spPr>
            <a:xfrm>
              <a:off x="803236" y="1043638"/>
              <a:ext cx="4833504" cy="568751"/>
            </a:xfrm>
            <a:prstGeom prst="rect">
              <a:avLst/>
            </a:prstGeom>
            <a:noFill/>
            <a:ln w="25400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85725" indent="-85725" algn="l">
                <a:lnSpc>
                  <a:spcPct val="130000"/>
                </a:lnSpc>
                <a:spcBef>
                  <a:spcPct val="20000"/>
                </a:spcBef>
                <a:buClr>
                  <a:srgbClr val="ff9900"/>
                </a:buClr>
                <a:buSzPct val="140000"/>
                <a:buFont typeface="Wingdings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mc:Ignorable="hp" hp:hslEmbossed="0">
                  <a:solidFill>
                    <a:srgbClr val="003366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HY헤드라인M"/>
                  <a:ea typeface="HY헤드라인M"/>
                </a:rPr>
                <a:t>점검실명제 실시</a:t>
              </a:r>
              <a:endParaRPr xmlns:mc="http://schemas.openxmlformats.org/markup-compatibility/2006" xmlns:hp="http://schemas.haansoft.com/office/presentation/8.0" lang="ko-KR" altLang="en-US" b="0" mc:Ignorable="hp" hp:hslEmbossed="0">
                <a:solidFill>
                  <a:srgbClr val="003366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395536" y="1229156"/>
            <a:ext cx="8568952" cy="1721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ko-KR" altLang="en-US" sz="2000">
                <a:solidFill>
                  <a:srgbClr val="003366"/>
                </a:solidFill>
                <a:latin typeface="휴먼둥근헤드라인"/>
                <a:ea typeface="휴먼둥근헤드라인"/>
              </a:rPr>
              <a:t>■소방시설설치유지 및 안전관리에 관한 법률 제</a:t>
            </a:r>
            <a:r>
              <a:rPr lang="en-US" altLang="ko-KR" sz="2000">
                <a:solidFill>
                  <a:srgbClr val="003366"/>
                </a:solidFill>
                <a:latin typeface="휴먼둥근헤드라인"/>
                <a:ea typeface="휴먼둥근헤드라인"/>
              </a:rPr>
              <a:t>33</a:t>
            </a:r>
            <a:r>
              <a:rPr lang="ko-KR" altLang="en-US" sz="2000">
                <a:solidFill>
                  <a:srgbClr val="003366"/>
                </a:solidFill>
                <a:latin typeface="휴먼둥근헤드라인"/>
                <a:ea typeface="휴먼둥근헤드라인"/>
              </a:rPr>
              <a:t>조의</a:t>
            </a:r>
            <a:r>
              <a:rPr lang="en-US" altLang="ko-KR" sz="2000">
                <a:solidFill>
                  <a:srgbClr val="003366"/>
                </a:solidFill>
                <a:latin typeface="휴먼둥근헤드라인"/>
                <a:ea typeface="휴먼둥근헤드라인"/>
              </a:rPr>
              <a:t>3(</a:t>
            </a:r>
            <a:r>
              <a:rPr lang="ko-KR" altLang="en-US" sz="2000">
                <a:solidFill>
                  <a:srgbClr val="003366"/>
                </a:solidFill>
                <a:latin typeface="휴먼둥근헤드라인"/>
                <a:ea typeface="휴먼둥근헤드라인"/>
              </a:rPr>
              <a:t>점검실명제</a:t>
            </a:r>
            <a:r>
              <a:rPr lang="en-US" altLang="ko-KR" sz="2000">
                <a:solidFill>
                  <a:srgbClr val="003366"/>
                </a:solidFill>
                <a:latin typeface="휴먼둥근헤드라인"/>
                <a:ea typeface="휴먼둥근헤드라인"/>
              </a:rPr>
              <a:t>)</a:t>
            </a:r>
            <a:endParaRPr lang="en-US" altLang="ko-KR" sz="2000">
              <a:solidFill>
                <a:srgbClr val="003366"/>
              </a:solidFill>
              <a:latin typeface="휴먼둥근헤드라인"/>
              <a:ea typeface="휴먼둥근헤드라인"/>
            </a:endParaRPr>
          </a:p>
          <a:p>
            <a:pPr marL="381000" lvl="0" indent="-381000" latinLnBrk="1">
              <a:defRPr lang="ko-KR"/>
            </a:pPr>
            <a:r>
              <a:rPr lang="ko-KR" altLang="en-US" sz="2000">
                <a:solidFill>
                  <a:srgbClr val="000000"/>
                </a:solidFill>
                <a:latin typeface="HY견고딕"/>
                <a:ea typeface="HY견고딕"/>
              </a:rPr>
              <a:t>    </a:t>
            </a:r>
            <a:r>
              <a:rPr lang="en-US" altLang="ko-KR" sz="2000">
                <a:solidFill>
                  <a:srgbClr val="000000"/>
                </a:solidFill>
                <a:latin typeface="휴먼둥근헤드라인"/>
                <a:ea typeface="휴먼둥근헤드라인"/>
              </a:rPr>
              <a:t>- </a:t>
            </a:r>
            <a:r>
              <a:rPr lang="ko-KR" altLang="en-US" sz="2000">
                <a:solidFill>
                  <a:srgbClr val="000000"/>
                </a:solidFill>
                <a:latin typeface="휴먼둥근헤드라인"/>
                <a:ea typeface="휴먼둥근헤드라인"/>
              </a:rPr>
              <a:t>작동 기능점검 및 종합정밀점검</a:t>
            </a:r>
            <a:endParaRPr lang="ko-KR" altLang="en-US" sz="2000">
              <a:solidFill>
                <a:srgbClr val="000000"/>
              </a:solidFill>
              <a:latin typeface="휴먼둥근헤드라인"/>
              <a:ea typeface="휴먼둥근헤드라인"/>
            </a:endParaRPr>
          </a:p>
          <a:p>
            <a:pPr marL="381000" lvl="0" indent="-381000" latinLnBrk="1"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휴먼둥근헤드라인"/>
                <a:ea typeface="휴먼둥근헤드라인"/>
              </a:rPr>
              <a:t> </a:t>
            </a:r>
            <a:r>
              <a:rPr lang="en-US" altLang="ko-KR" sz="2000">
                <a:solidFill>
                  <a:srgbClr val="92d050"/>
                </a:solidFill>
                <a:latin typeface="휴먼둥근헤드라인"/>
                <a:ea typeface="휴먼둥근헤드라인"/>
              </a:rPr>
              <a:t>   </a:t>
            </a:r>
            <a:r>
              <a:rPr lang="en-US" altLang="ko-KR" sz="2000" spc="-305">
                <a:solidFill>
                  <a:srgbClr val="92d050"/>
                </a:solidFill>
                <a:latin typeface="휴먼둥근헤드라인"/>
                <a:ea typeface="휴먼둥근헤드라인"/>
              </a:rPr>
              <a:t>(</a:t>
            </a:r>
            <a:r>
              <a:rPr lang="ko-KR" altLang="en-US" sz="2000" spc="-305">
                <a:solidFill>
                  <a:srgbClr val="92d050"/>
                </a:solidFill>
                <a:latin typeface="휴먼둥근헤드라인"/>
                <a:ea typeface="휴먼둥근헤드라인"/>
              </a:rPr>
              <a:t>연면적 </a:t>
            </a:r>
            <a:r>
              <a:rPr lang="en-US" altLang="ko-KR" sz="2000" spc="-305">
                <a:solidFill>
                  <a:srgbClr val="92d050"/>
                </a:solidFill>
                <a:latin typeface="휴먼둥근헤드라인"/>
                <a:ea typeface="휴먼둥근헤드라인"/>
              </a:rPr>
              <a:t>5000</a:t>
            </a:r>
            <a:r>
              <a:rPr lang="en-US" altLang="ko-KR" b="1" spc="-292">
                <a:solidFill>
                  <a:srgbClr val="92d050"/>
                </a:solidFill>
                <a:latin typeface="휴먼둥근헤드라인"/>
                <a:ea typeface="휴먼둥근헤드라인"/>
              </a:rPr>
              <a:t>㎡</a:t>
            </a:r>
            <a:r>
              <a:rPr lang="ko-KR" altLang="en-US" sz="2000" spc="-305">
                <a:solidFill>
                  <a:srgbClr val="92d050"/>
                </a:solidFill>
                <a:latin typeface="휴먼둥근헤드라인"/>
                <a:ea typeface="휴먼둥근헤드라인"/>
              </a:rPr>
              <a:t>이상  </a:t>
            </a:r>
            <a:r>
              <a:rPr lang="en-US" altLang="ko-KR" sz="2000" spc="-305">
                <a:solidFill>
                  <a:srgbClr val="92d050"/>
                </a:solidFill>
                <a:latin typeface="휴먼둥근헤드라인"/>
                <a:ea typeface="휴먼둥근헤드라인"/>
              </a:rPr>
              <a:t>16</a:t>
            </a:r>
            <a:r>
              <a:rPr lang="ko-KR" altLang="en-US" sz="2000" spc="-305">
                <a:solidFill>
                  <a:srgbClr val="92d050"/>
                </a:solidFill>
                <a:latin typeface="휴먼둥근헤드라인"/>
                <a:ea typeface="휴먼둥근헤드라인"/>
              </a:rPr>
              <a:t>층이상  아파트  </a:t>
            </a:r>
            <a:r>
              <a:rPr lang="en-US" altLang="ko-KR" sz="2000" spc="-305">
                <a:solidFill>
                  <a:srgbClr val="92d050"/>
                </a:solidFill>
                <a:latin typeface="휴먼둥근헤드라인"/>
                <a:ea typeface="휴먼둥근헤드라인"/>
              </a:rPr>
              <a:t>:</a:t>
            </a:r>
            <a:r>
              <a:rPr lang="ko-KR" altLang="en-US" sz="2000" spc="-305">
                <a:solidFill>
                  <a:srgbClr val="92d050"/>
                </a:solidFill>
                <a:latin typeface="휴먼둥근헤드라인"/>
                <a:ea typeface="휴먼둥근헤드라인"/>
              </a:rPr>
              <a:t> 연</a:t>
            </a:r>
            <a:r>
              <a:rPr lang="en-US" altLang="ko-KR" sz="2000" spc="-305">
                <a:solidFill>
                  <a:srgbClr val="92d050"/>
                </a:solidFill>
                <a:latin typeface="휴먼둥근헤드라인"/>
                <a:ea typeface="휴먼둥근헤드라인"/>
              </a:rPr>
              <a:t>1</a:t>
            </a:r>
            <a:r>
              <a:rPr lang="ko-KR" altLang="en-US" sz="2000" spc="-305">
                <a:solidFill>
                  <a:srgbClr val="92d050"/>
                </a:solidFill>
                <a:latin typeface="휴먼둥근헤드라인"/>
                <a:ea typeface="휴먼둥근헤드라인"/>
              </a:rPr>
              <a:t>회</a:t>
            </a:r>
            <a:r>
              <a:rPr lang="en-US" altLang="ko-KR" sz="2000">
                <a:solidFill>
                  <a:srgbClr val="92d050"/>
                </a:solidFill>
                <a:latin typeface="휴먼둥근헤드라인"/>
                <a:ea typeface="휴먼둥근헤드라인"/>
              </a:rPr>
              <a:t>)</a:t>
            </a:r>
            <a:endParaRPr lang="en-US" altLang="ko-KR" sz="2000">
              <a:solidFill>
                <a:srgbClr val="92d050"/>
              </a:solidFill>
              <a:latin typeface="휴먼둥근헤드라인"/>
              <a:ea typeface="휴먼둥근헤드라인"/>
            </a:endParaRPr>
          </a:p>
          <a:p>
            <a:pPr marL="381000" lvl="0" indent="-381000" latinLnBrk="1"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휴먼둥근헤드라인"/>
                <a:ea typeface="휴먼둥근헤드라인"/>
              </a:rPr>
              <a:t>   - </a:t>
            </a:r>
            <a:r>
              <a:rPr lang="ko-KR" altLang="en-US" sz="2000" spc="-145">
                <a:solidFill>
                  <a:srgbClr val="000000"/>
                </a:solidFill>
                <a:latin typeface="휴먼둥근헤드라인"/>
                <a:ea typeface="휴먼둥근헤드라인"/>
              </a:rPr>
              <a:t>점검일시</a:t>
            </a:r>
            <a:r>
              <a:rPr lang="en-US" altLang="ko-KR" sz="2000" spc="-145">
                <a:solidFill>
                  <a:srgbClr val="000000"/>
                </a:solidFill>
                <a:latin typeface="휴먼둥근헤드라인"/>
                <a:ea typeface="휴먼둥근헤드라인"/>
              </a:rPr>
              <a:t>, </a:t>
            </a:r>
            <a:r>
              <a:rPr lang="ko-KR" altLang="en-US" sz="2000" spc="-145">
                <a:solidFill>
                  <a:srgbClr val="000000"/>
                </a:solidFill>
                <a:latin typeface="휴먼둥근헤드라인"/>
                <a:ea typeface="휴먼둥근헤드라인"/>
              </a:rPr>
              <a:t>점검자</a:t>
            </a:r>
            <a:r>
              <a:rPr lang="en-US" altLang="ko-KR" sz="2000" spc="-145">
                <a:solidFill>
                  <a:srgbClr val="000000"/>
                </a:solidFill>
                <a:latin typeface="휴먼둥근헤드라인"/>
                <a:ea typeface="휴먼둥근헤드라인"/>
              </a:rPr>
              <a:t>, </a:t>
            </a:r>
            <a:r>
              <a:rPr lang="ko-KR" altLang="en-US" sz="2000" spc="-145">
                <a:solidFill>
                  <a:srgbClr val="000000"/>
                </a:solidFill>
                <a:latin typeface="휴먼둥근헤드라인"/>
                <a:ea typeface="휴먼둥근헤드라인"/>
              </a:rPr>
              <a:t>점검업체 등 점검과 관련된 사항 대상물에 부착</a:t>
            </a:r>
            <a:endParaRPr lang="ko-KR" altLang="en-US" sz="2000" spc="-145">
              <a:solidFill>
                <a:srgbClr val="000000"/>
              </a:solidFill>
              <a:latin typeface="휴먼둥근헤드라인"/>
              <a:ea typeface="휴먼둥근헤드라인"/>
            </a:endParaRPr>
          </a:p>
          <a:p>
            <a:pPr marL="381000" lvl="0" indent="-381000" latinLnBrk="1">
              <a:lnSpc>
                <a:spcPct val="150000"/>
              </a:lnSpc>
              <a:defRPr lang="ko-KR"/>
            </a:pPr>
            <a:endParaRPr lang="ko-KR" altLang="en-US" sz="900">
              <a:solidFill>
                <a:srgbClr val="000000"/>
              </a:solidFill>
              <a:latin typeface="HY견고딕"/>
              <a:ea typeface="HY견고딕"/>
            </a:endParaRPr>
          </a:p>
        </p:txBody>
      </p:sp>
      <p:grpSp>
        <p:nvGrpSpPr>
          <p:cNvPr id="10" name="그룹 157"/>
          <p:cNvGrpSpPr/>
          <p:nvPr/>
        </p:nvGrpSpPr>
        <p:grpSpPr>
          <a:xfrm rot="0">
            <a:off x="395536" y="3025117"/>
            <a:ext cx="5472608" cy="572464"/>
            <a:chOff x="326995" y="1044127"/>
            <a:chExt cx="5309745" cy="573291"/>
          </a:xfrm>
        </p:grpSpPr>
        <p:pic>
          <p:nvPicPr>
            <p:cNvPr id="11" name="Picture 9" descr="바3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5095876" y="1071546"/>
              <a:ext cx="434867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2" name="Picture 10" descr="바1"/>
            <p:cNvPicPr>
              <a:picLocks noChangeAspect="1" noChangeArrowheads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326995" y="1071546"/>
              <a:ext cx="545635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3" name="Picture 11" descr="바2"/>
            <p:cNvPicPr>
              <a:picLocks noChangeAspect="1" noChangeArrowheads="1"/>
            </p:cNvPicPr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858272" y="1071546"/>
              <a:ext cx="4451918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14" name="Rectangle 12"/>
            <p:cNvSpPr>
              <a:spLocks noChangeArrowheads="1"/>
            </p:cNvSpPr>
            <p:nvPr/>
          </p:nvSpPr>
          <p:spPr>
            <a:xfrm>
              <a:off x="803237" y="1044127"/>
              <a:ext cx="4833502" cy="573291"/>
            </a:xfrm>
            <a:prstGeom prst="rect">
              <a:avLst/>
            </a:prstGeom>
            <a:noFill/>
            <a:ln w="25400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85725" indent="-85725" algn="l">
                <a:lnSpc>
                  <a:spcPct val="130000"/>
                </a:lnSpc>
                <a:spcBef>
                  <a:spcPct val="20000"/>
                </a:spcBef>
                <a:buClr>
                  <a:srgbClr val="ff9900"/>
                </a:buClr>
                <a:buSzPct val="140000"/>
                <a:buFont typeface="Wingdings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mc:Ignorable="hp" hp:hslEmbossed="0">
                  <a:solidFill>
                    <a:srgbClr val="003366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휴먼둥근헤드라인"/>
                  <a:ea typeface="휴먼둥근헤드라인"/>
                </a:rPr>
                <a:t>소화기의 전 층</a:t>
              </a:r>
              <a:r>
                <a:rPr xmlns:mc="http://schemas.openxmlformats.org/markup-compatibility/2006" xmlns:hp="http://schemas.haansoft.com/office/presentation/8.0" lang="en-US" altLang="ko-KR" mc:Ignorable="hp" hp:hslEmbossed="0">
                  <a:solidFill>
                    <a:srgbClr val="003366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휴먼둥근헤드라인"/>
                  <a:ea typeface="휴먼둥근헤드라인"/>
                </a:rPr>
                <a:t>, </a:t>
              </a:r>
              <a:r>
                <a:rPr xmlns:mc="http://schemas.openxmlformats.org/markup-compatibility/2006" xmlns:hp="http://schemas.haansoft.com/office/presentation/8.0" lang="ko-KR" altLang="en-US" mc:Ignorable="hp" hp:hslEmbossed="0">
                  <a:solidFill>
                    <a:srgbClr val="003366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휴먼둥근헤드라인"/>
                  <a:ea typeface="휴먼둥근헤드라인"/>
                </a:rPr>
                <a:t>각 세대 비치 </a:t>
              </a:r>
              <a:endParaRPr xmlns:mc="http://schemas.openxmlformats.org/markup-compatibility/2006" xmlns:hp="http://schemas.haansoft.com/office/presentation/8.0" lang="ko-KR" altLang="en-US" b="0" mc:Ignorable="hp" hp:hslEmbossed="0">
                <a:solidFill>
                  <a:srgbClr val="003366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휴먼둥근헤드라인"/>
                <a:ea typeface="휴먼둥근헤드라인"/>
              </a:endParaRP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395536" y="3556552"/>
            <a:ext cx="8496944" cy="1004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ko-KR" altLang="en-US" sz="2000">
                <a:solidFill>
                  <a:srgbClr val="003366"/>
                </a:solidFill>
                <a:latin typeface="Arial"/>
                <a:ea typeface="바탕"/>
              </a:rPr>
              <a:t>■ </a:t>
            </a:r>
            <a:r>
              <a:rPr lang="ko-KR" altLang="en-US" sz="2000">
                <a:solidFill>
                  <a:srgbClr val="003366"/>
                </a:solidFill>
                <a:latin typeface="휴먼둥근헤드라인"/>
                <a:ea typeface="휴먼둥근헤드라인"/>
              </a:rPr>
              <a:t>소화기의 화재안전기준</a:t>
            </a:r>
            <a:r>
              <a:rPr lang="en-US" altLang="ko-KR" sz="2000">
                <a:solidFill>
                  <a:srgbClr val="003366"/>
                </a:solidFill>
                <a:latin typeface="휴먼둥근헤드라인"/>
                <a:ea typeface="휴먼둥근헤드라인"/>
              </a:rPr>
              <a:t>(NFSC101)</a:t>
            </a:r>
            <a:endParaRPr lang="en-US" altLang="ko-KR" sz="2000">
              <a:solidFill>
                <a:srgbClr val="003366"/>
              </a:solidFill>
              <a:latin typeface="휴먼둥근헤드라인"/>
              <a:ea typeface="휴먼둥근헤드라인"/>
            </a:endParaRPr>
          </a:p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ko-KR" altLang="en-US" sz="2000">
                <a:solidFill>
                  <a:srgbClr val="000000"/>
                </a:solidFill>
                <a:latin typeface="휴먼둥근헤드라인"/>
                <a:ea typeface="휴먼둥근헤드라인"/>
              </a:rPr>
              <a:t>  </a:t>
            </a:r>
            <a:r>
              <a:rPr lang="en-US" altLang="ko-KR" sz="2000">
                <a:solidFill>
                  <a:srgbClr val="000000"/>
                </a:solidFill>
                <a:latin typeface="휴먼둥근헤드라인"/>
                <a:ea typeface="휴먼둥근헤드라인"/>
              </a:rPr>
              <a:t>- </a:t>
            </a:r>
            <a:r>
              <a:rPr lang="ko-KR" altLang="en-US" sz="2000">
                <a:solidFill>
                  <a:srgbClr val="000000"/>
                </a:solidFill>
                <a:latin typeface="휴먼둥근헤드라인"/>
                <a:ea typeface="휴먼둥근헤드라인"/>
              </a:rPr>
              <a:t>각 층마다 설치하되 아파트의 경우는 각 세대마다 비치</a:t>
            </a:r>
            <a:endParaRPr lang="ko-KR" altLang="en-US" sz="900">
              <a:solidFill>
                <a:srgbClr val="000000"/>
              </a:solidFill>
              <a:latin typeface="HY견고딕"/>
              <a:ea typeface="HY견고딕"/>
            </a:endParaRPr>
          </a:p>
        </p:txBody>
      </p:sp>
      <p:grpSp>
        <p:nvGrpSpPr>
          <p:cNvPr id="21" name="그룹 157"/>
          <p:cNvGrpSpPr/>
          <p:nvPr/>
        </p:nvGrpSpPr>
        <p:grpSpPr>
          <a:xfrm rot="0">
            <a:off x="403920" y="4779572"/>
            <a:ext cx="6040288" cy="572464"/>
            <a:chOff x="326995" y="1044129"/>
            <a:chExt cx="5516932" cy="573291"/>
          </a:xfrm>
        </p:grpSpPr>
        <p:pic>
          <p:nvPicPr>
            <p:cNvPr id="22" name="Picture 9" descr="바3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5095876" y="1071546"/>
              <a:ext cx="434867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23" name="Picture 10" descr="바1"/>
            <p:cNvPicPr>
              <a:picLocks noChangeAspect="1" noChangeArrowheads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326995" y="1071546"/>
              <a:ext cx="545635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24" name="Picture 11" descr="바2"/>
            <p:cNvPicPr>
              <a:picLocks noChangeAspect="1" noChangeArrowheads="1"/>
            </p:cNvPicPr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858272" y="1071546"/>
              <a:ext cx="4451918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25" name="Rectangle 12"/>
            <p:cNvSpPr>
              <a:spLocks noChangeArrowheads="1"/>
            </p:cNvSpPr>
            <p:nvPr/>
          </p:nvSpPr>
          <p:spPr>
            <a:xfrm>
              <a:off x="803238" y="1048017"/>
              <a:ext cx="5040689" cy="569402"/>
            </a:xfrm>
            <a:prstGeom prst="rect">
              <a:avLst/>
            </a:prstGeom>
            <a:noFill/>
            <a:ln w="25400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85725" indent="-85725" algn="l">
                <a:lnSpc>
                  <a:spcPct val="130000"/>
                </a:lnSpc>
                <a:spcBef>
                  <a:spcPct val="20000"/>
                </a:spcBef>
                <a:buClr>
                  <a:srgbClr val="ff9900"/>
                </a:buClr>
                <a:buSzPct val="140000"/>
                <a:buFont typeface="Wingdings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mc:Ignorable="hp" hp:hslEmbossed="0">
                  <a:solidFill>
                    <a:srgbClr val="003366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  <a:latin typeface="휴먼둥근헤드라인"/>
                  <a:ea typeface="휴먼둥근헤드라인"/>
                </a:rPr>
                <a:t>주택에 기초소방시설 설치 의무화</a:t>
              </a:r>
              <a:endParaRPr xmlns:mc="http://schemas.openxmlformats.org/markup-compatibility/2006" xmlns:hp="http://schemas.haansoft.com/office/presentation/8.0" lang="ko-KR" altLang="en-US" b="0" mc:Ignorable="hp" hp:hslEmbossed="0">
                <a:solidFill>
                  <a:srgbClr val="003366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휴먼둥근헤드라인"/>
                <a:ea typeface="휴먼둥근헤드라인"/>
              </a:endParaRPr>
            </a:p>
          </p:txBody>
        </p:sp>
      </p:grpSp>
      <p:sp>
        <p:nvSpPr>
          <p:cNvPr id="26" name="직사각형 25"/>
          <p:cNvSpPr/>
          <p:nvPr/>
        </p:nvSpPr>
        <p:spPr>
          <a:xfrm>
            <a:off x="395536" y="5398069"/>
            <a:ext cx="8676456" cy="1153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ko-KR" altLang="en-US" sz="2000">
                <a:solidFill>
                  <a:srgbClr val="003366"/>
                </a:solidFill>
                <a:latin typeface="휴먼둥근헤드라인"/>
                <a:ea typeface="휴먼둥근헤드라인"/>
              </a:rPr>
              <a:t>■ 소방시설설치유지 및 안전관리에 관한법률 제</a:t>
            </a:r>
            <a:r>
              <a:rPr lang="en-US" altLang="ko-KR" sz="2000">
                <a:solidFill>
                  <a:srgbClr val="003366"/>
                </a:solidFill>
                <a:latin typeface="휴먼둥근헤드라인"/>
                <a:ea typeface="휴먼둥근헤드라인"/>
              </a:rPr>
              <a:t>8</a:t>
            </a:r>
            <a:r>
              <a:rPr lang="ko-KR" altLang="en-US" sz="2000">
                <a:solidFill>
                  <a:srgbClr val="003366"/>
                </a:solidFill>
                <a:latin typeface="휴먼둥근헤드라인"/>
                <a:ea typeface="휴먼둥근헤드라인"/>
              </a:rPr>
              <a:t>조</a:t>
            </a:r>
            <a:endParaRPr lang="ko-KR" altLang="en-US" sz="2000">
              <a:solidFill>
                <a:srgbClr val="003366"/>
              </a:solidFill>
              <a:latin typeface="휴먼둥근헤드라인"/>
              <a:ea typeface="휴먼둥근헤드라인"/>
            </a:endParaRPr>
          </a:p>
          <a:p>
            <a:pPr marL="381000" lvl="0" indent="-381000" latinLnBrk="1">
              <a:defRPr lang="ko-KR"/>
            </a:pPr>
            <a:r>
              <a:rPr lang="ko-KR" altLang="en-US" sz="2000">
                <a:solidFill>
                  <a:srgbClr val="000000"/>
                </a:solidFill>
                <a:latin typeface="휴먼둥근헤드라인"/>
                <a:ea typeface="휴먼둥근헤드라인"/>
              </a:rPr>
              <a:t>  </a:t>
            </a:r>
            <a:r>
              <a:rPr lang="en-US" altLang="ko-KR" sz="2000">
                <a:solidFill>
                  <a:srgbClr val="000000"/>
                </a:solidFill>
                <a:latin typeface="휴먼둥근헤드라인"/>
                <a:ea typeface="휴먼둥근헤드라인"/>
              </a:rPr>
              <a:t>-</a:t>
            </a:r>
            <a:r>
              <a:rPr lang="ko-KR" altLang="en-US" sz="2000">
                <a:solidFill>
                  <a:srgbClr val="000000"/>
                </a:solidFill>
                <a:latin typeface="휴먼둥근헤드라인"/>
                <a:ea typeface="휴먼둥근헤드라인"/>
              </a:rPr>
              <a:t> 단독주택 및 공동주택</a:t>
            </a:r>
            <a:r>
              <a:rPr lang="en-US" altLang="ko-KR" sz="2000">
                <a:solidFill>
                  <a:srgbClr val="00b050"/>
                </a:solidFill>
                <a:latin typeface="휴먼둥근헤드라인"/>
                <a:ea typeface="휴먼둥근헤드라인"/>
              </a:rPr>
              <a:t>(</a:t>
            </a:r>
            <a:r>
              <a:rPr lang="ko-KR" altLang="en-US" sz="2000">
                <a:solidFill>
                  <a:srgbClr val="00b050"/>
                </a:solidFill>
                <a:latin typeface="휴먼둥근헤드라인"/>
                <a:ea typeface="휴먼둥근헤드라인"/>
              </a:rPr>
              <a:t>아파트 및 기숙사 제외</a:t>
            </a:r>
            <a:r>
              <a:rPr lang="en-US" altLang="ko-KR" sz="2000">
                <a:solidFill>
                  <a:srgbClr val="00b050"/>
                </a:solidFill>
                <a:latin typeface="휴먼둥근헤드라인"/>
                <a:ea typeface="휴먼둥근헤드라인"/>
              </a:rPr>
              <a:t>)</a:t>
            </a:r>
            <a:r>
              <a:rPr lang="ko-KR" altLang="en-US" sz="2000">
                <a:solidFill>
                  <a:srgbClr val="000000"/>
                </a:solidFill>
                <a:latin typeface="휴먼둥근헤드라인"/>
                <a:ea typeface="휴먼둥근헤드라인"/>
              </a:rPr>
              <a:t>에도 소화기 및 단독 </a:t>
            </a:r>
            <a:endParaRPr lang="ko-KR" altLang="en-US" sz="2000">
              <a:solidFill>
                <a:srgbClr val="000000"/>
              </a:solidFill>
              <a:latin typeface="휴먼둥근헤드라인"/>
              <a:ea typeface="휴먼둥근헤드라인"/>
            </a:endParaRPr>
          </a:p>
          <a:p>
            <a:pPr marL="381000" lvl="0" indent="-381000" latinLnBrk="1">
              <a:defRPr lang="ko-KR"/>
            </a:pPr>
            <a:r>
              <a:rPr lang="en-US" altLang="ko-KR" sz="2000">
                <a:solidFill>
                  <a:srgbClr val="000000"/>
                </a:solidFill>
                <a:latin typeface="휴먼둥근헤드라인"/>
                <a:ea typeface="휴먼둥근헤드라인"/>
              </a:rPr>
              <a:t>    </a:t>
            </a:r>
            <a:r>
              <a:rPr lang="ko-KR" altLang="en-US" sz="2000">
                <a:solidFill>
                  <a:srgbClr val="000000"/>
                </a:solidFill>
                <a:latin typeface="휴먼둥근헤드라인"/>
                <a:ea typeface="휴먼둥근헤드라인"/>
              </a:rPr>
              <a:t>경보형 감지기를 설치 및 비치 </a:t>
            </a:r>
            <a:r>
              <a:rPr lang="en-US" altLang="ko-KR" sz="2000">
                <a:solidFill>
                  <a:srgbClr val="000000"/>
                </a:solidFill>
                <a:latin typeface="휴먼둥근헤드라인"/>
                <a:ea typeface="휴먼둥근헤드라인"/>
              </a:rPr>
              <a:t>(`11.8.11.)</a:t>
            </a:r>
            <a:endParaRPr lang="ko-KR" altLang="en-US" sz="900">
              <a:solidFill>
                <a:srgbClr val="000000"/>
              </a:solidFill>
              <a:latin typeface="HY견고딕"/>
              <a:ea typeface="HY견고딕"/>
            </a:endParaRPr>
          </a:p>
        </p:txBody>
      </p:sp>
      <p:pic>
        <p:nvPicPr>
          <p:cNvPr id="27" name="그림 87" descr="조사기법제목.jpg"/>
          <p:cNvPicPr>
            <a:picLocks noChangeAspect="1"/>
          </p:cNvPicPr>
          <p:nvPr/>
        </p:nvPicPr>
        <p:blipFill rotWithShape="1">
          <a:blip r:embed="rId5"/>
          <a:srcRect l="59380" t="38540" b="13540"/>
          <a:stretch>
            <a:fillRect/>
          </a:stretch>
        </p:blipFill>
        <p:spPr>
          <a:xfrm>
            <a:off x="8021782" y="1"/>
            <a:ext cx="1050812" cy="642918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496" y="116632"/>
            <a:ext cx="492321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800">
                <a:latin typeface="HY견고딕"/>
                <a:ea typeface="HY견고딕"/>
              </a:rPr>
              <a:t> 6. </a:t>
            </a:r>
            <a:r>
              <a:rPr lang="ko-KR" altLang="en-US" sz="2800">
                <a:latin typeface="HY견고딕"/>
                <a:ea typeface="HY견고딕"/>
              </a:rPr>
              <a:t>소방관련법규의 최근 동향</a:t>
            </a:r>
            <a:endParaRPr lang="ko-KR" altLang="en-US" sz="2800">
              <a:latin typeface="HY견고딕"/>
              <a:ea typeface="HY견고딕"/>
            </a:endParaRPr>
          </a:p>
        </p:txBody>
      </p:sp>
      <p:grpSp>
        <p:nvGrpSpPr>
          <p:cNvPr id="2" name="그룹 157"/>
          <p:cNvGrpSpPr/>
          <p:nvPr/>
        </p:nvGrpSpPr>
        <p:grpSpPr>
          <a:xfrm rot="0">
            <a:off x="382188" y="692696"/>
            <a:ext cx="6638084" cy="572464"/>
            <a:chOff x="145947" y="1039098"/>
            <a:chExt cx="5384796" cy="573292"/>
          </a:xfrm>
        </p:grpSpPr>
        <p:pic>
          <p:nvPicPr>
            <p:cNvPr id="5" name="Picture 9" descr="바3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5095876" y="1071546"/>
              <a:ext cx="434867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6" name="Picture 10" descr="바1"/>
            <p:cNvPicPr>
              <a:picLocks noChangeAspect="1" noChangeArrowheads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145947" y="1071546"/>
              <a:ext cx="467302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7" name="Picture 11" descr="바2"/>
            <p:cNvPicPr>
              <a:picLocks noChangeAspect="1" noChangeArrowheads="1"/>
            </p:cNvPicPr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669936" y="1071546"/>
              <a:ext cx="4451918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8" name="Rectangle 12"/>
            <p:cNvSpPr>
              <a:spLocks noChangeArrowheads="1"/>
            </p:cNvSpPr>
            <p:nvPr/>
          </p:nvSpPr>
          <p:spPr>
            <a:xfrm>
              <a:off x="682488" y="1043638"/>
              <a:ext cx="4833501" cy="568751"/>
            </a:xfrm>
            <a:prstGeom prst="rect">
              <a:avLst/>
            </a:prstGeom>
            <a:noFill/>
            <a:ln w="25400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85725" indent="-85725">
                <a:lnSpc>
                  <a:spcPct val="130000"/>
                </a:lnSpc>
                <a:spcBef>
                  <a:spcPct val="20000"/>
                </a:spcBef>
                <a:buClr>
                  <a:srgbClr val="ff9900"/>
                </a:buClr>
                <a:buSzPct val="140000"/>
                <a:defRPr lang="ko-KR" altLang="en-US"/>
              </a:pPr>
              <a:r>
                <a:rPr lang="ko-KR" altLang="en-US" b="1">
                  <a:solidFill>
                    <a:schemeClr val="bg2"/>
                  </a:solidFill>
                  <a:latin typeface="휴먼둥근헤드라인"/>
                  <a:ea typeface="휴먼둥근헤드라인"/>
                </a:rPr>
                <a:t>소방안전관리 업무대행 제한 근거 신설</a:t>
              </a:r>
              <a:endParaRPr xmlns:mc="http://schemas.openxmlformats.org/markup-compatibility/2006" xmlns:hp="http://schemas.haansoft.com/office/presentation/8.0" lang="ko-KR" altLang="en-US" b="0" mc:Ignorable="hp" hp:hslEmbossed="0">
                <a:solidFill>
                  <a:srgbClr val="003366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395536" y="1229156"/>
            <a:ext cx="8568952" cy="2121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defRPr lang="ko-KR" altLang="en-US"/>
            </a:pPr>
            <a:r>
              <a:rPr lang="ko-KR" altLang="en-US" sz="2000" b="1">
                <a:solidFill>
                  <a:schemeClr val="bg2"/>
                </a:solidFill>
                <a:latin typeface="휴먼둥근헤드라인"/>
                <a:ea typeface="휴먼둥근헤드라인"/>
              </a:rPr>
              <a:t> 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○포괄적 업무위탁 금지</a:t>
            </a:r>
            <a:endParaRPr lang="ko-KR" altLang="en-US" sz="2000">
              <a:solidFill>
                <a:schemeClr val="bg2"/>
              </a:solidFill>
              <a:latin typeface="휴먼둥근헤드라인"/>
              <a:ea typeface="휴먼둥근헤드라인"/>
            </a:endParaRPr>
          </a:p>
          <a:p>
            <a:pPr latinLnBrk="1">
              <a:lnSpc>
                <a:spcPct val="150000"/>
              </a:lnSpc>
              <a:defRPr lang="ko-KR" altLang="en-US"/>
            </a:pP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○외부 전문인력에 의해 수행 가능한 업무로 제한</a:t>
            </a:r>
            <a:endParaRPr lang="ko-KR" altLang="en-US" sz="2000">
              <a:solidFill>
                <a:schemeClr val="bg2"/>
              </a:solidFill>
              <a:latin typeface="휴먼둥근헤드라인"/>
              <a:ea typeface="휴먼둥근헤드라인"/>
            </a:endParaRPr>
          </a:p>
          <a:p>
            <a:pPr latinLnBrk="1">
              <a:lnSpc>
                <a:spcPct val="150000"/>
              </a:lnSpc>
              <a:defRPr lang="ko-KR" altLang="en-US"/>
            </a:pP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 ○관계인의 직접 관리가 필요한 대상에 대해서는 업무대행을 주지</a:t>
            </a:r>
            <a:endParaRPr lang="ko-KR" altLang="en-US" sz="2000">
              <a:solidFill>
                <a:schemeClr val="bg2"/>
              </a:solidFill>
              <a:latin typeface="휴먼둥근헤드라인"/>
              <a:ea typeface="휴먼둥근헤드라인"/>
            </a:endParaRPr>
          </a:p>
          <a:p>
            <a:pPr latinLnBrk="1">
              <a:lnSpc>
                <a:spcPct val="150000"/>
              </a:lnSpc>
              <a:defRPr lang="ko-KR" altLang="en-US"/>
            </a:pP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 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못하도록 제한 근거를 신설함</a:t>
            </a:r>
            <a:r>
              <a:rPr lang="en-US" altLang="ko-KR" sz="2000">
                <a:solidFill>
                  <a:srgbClr val="00b050"/>
                </a:solidFill>
                <a:latin typeface="휴먼둥근헤드라인"/>
                <a:ea typeface="휴먼둥근헤드라인"/>
              </a:rPr>
              <a:t>(`14.7.8.</a:t>
            </a:r>
            <a:r>
              <a:rPr lang="ko-KR" altLang="en-US" sz="2000">
                <a:solidFill>
                  <a:srgbClr val="00b050"/>
                </a:solidFill>
                <a:latin typeface="휴먼둥근헤드라인"/>
                <a:ea typeface="휴먼둥근헤드라인"/>
              </a:rPr>
              <a:t>시행</a:t>
            </a:r>
            <a:r>
              <a:rPr lang="en-US" altLang="ko-KR" sz="2000">
                <a:solidFill>
                  <a:srgbClr val="00b050"/>
                </a:solidFill>
                <a:latin typeface="휴먼둥근헤드라인"/>
                <a:ea typeface="휴먼둥근헤드라인"/>
              </a:rPr>
              <a:t>)</a:t>
            </a:r>
            <a:endParaRPr lang="en-US" altLang="ko-KR" sz="2000">
              <a:solidFill>
                <a:srgbClr val="00b050"/>
              </a:solidFill>
              <a:latin typeface="휴먼둥근헤드라인"/>
              <a:ea typeface="휴먼둥근헤드라인"/>
            </a:endParaRPr>
          </a:p>
          <a:p>
            <a:pPr marL="381000" lvl="0" indent="-381000" latinLnBrk="1">
              <a:lnSpc>
                <a:spcPct val="150000"/>
              </a:lnSpc>
              <a:defRPr lang="ko-KR"/>
            </a:pPr>
            <a:endParaRPr lang="ko-KR" altLang="en-US" sz="900">
              <a:solidFill>
                <a:schemeClr val="bg2"/>
              </a:solidFill>
              <a:latin typeface="휴먼둥근헤드라인"/>
              <a:ea typeface="휴먼둥근헤드라인"/>
            </a:endParaRPr>
          </a:p>
        </p:txBody>
      </p:sp>
      <p:grpSp>
        <p:nvGrpSpPr>
          <p:cNvPr id="4" name="그룹 157"/>
          <p:cNvGrpSpPr/>
          <p:nvPr/>
        </p:nvGrpSpPr>
        <p:grpSpPr>
          <a:xfrm rot="0">
            <a:off x="395537" y="3284984"/>
            <a:ext cx="7399664" cy="572464"/>
            <a:chOff x="326996" y="1040520"/>
            <a:chExt cx="5297460" cy="573291"/>
          </a:xfrm>
        </p:grpSpPr>
        <p:pic>
          <p:nvPicPr>
            <p:cNvPr id="11" name="Picture 9" descr="바3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5095876" y="1071546"/>
              <a:ext cx="434867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2" name="Picture 10" descr="바1"/>
            <p:cNvPicPr>
              <a:picLocks noChangeAspect="1" noChangeArrowheads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326996" y="1071546"/>
              <a:ext cx="463958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3" name="Picture 11" descr="바2"/>
            <p:cNvPicPr>
              <a:picLocks noChangeAspect="1" noChangeArrowheads="1"/>
            </p:cNvPicPr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823966" y="1071545"/>
              <a:ext cx="4451917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14" name="Rectangle 12"/>
            <p:cNvSpPr>
              <a:spLocks noChangeArrowheads="1"/>
            </p:cNvSpPr>
            <p:nvPr/>
          </p:nvSpPr>
          <p:spPr>
            <a:xfrm>
              <a:off x="790953" y="1043569"/>
              <a:ext cx="4833502" cy="570240"/>
            </a:xfrm>
            <a:prstGeom prst="rect">
              <a:avLst/>
            </a:prstGeom>
            <a:noFill/>
            <a:ln w="25400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85725" indent="-85725">
                <a:lnSpc>
                  <a:spcPct val="130000"/>
                </a:lnSpc>
                <a:spcBef>
                  <a:spcPct val="20000"/>
                </a:spcBef>
                <a:buClr>
                  <a:srgbClr val="ff9900"/>
                </a:buClr>
                <a:buSzPct val="140000"/>
                <a:defRPr lang="ko-KR" altLang="en-US"/>
              </a:pPr>
              <a:r>
                <a:rPr lang="ko-KR" altLang="en-US" b="1" spc="-148">
                  <a:solidFill>
                    <a:schemeClr val="bg2"/>
                  </a:solidFill>
                  <a:latin typeface="휴먼둥근헤드라인"/>
                  <a:ea typeface="휴먼둥근헤드라인"/>
                </a:rPr>
                <a:t>소방안전관리보조자 선임 및 초기대응체계 구축</a:t>
              </a:r>
              <a:endParaRPr xmlns:mc="http://schemas.openxmlformats.org/markup-compatibility/2006" xmlns:hp="http://schemas.haansoft.com/office/presentation/8.0" lang="ko-KR" altLang="en-US" b="0" mc:Ignorable="hp" hp:hslEmbossed="0">
                <a:solidFill>
                  <a:srgbClr val="003366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휴먼둥근헤드라인"/>
                <a:ea typeface="휴먼둥근헤드라인"/>
              </a:endParaRP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395536" y="3861048"/>
            <a:ext cx="8496944" cy="146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 ○현재 </a:t>
            </a: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: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소방안전관리자를 </a:t>
            </a: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1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명만 의무적으로 선임</a:t>
            </a:r>
            <a:endParaRPr lang="ko-KR" altLang="en-US" sz="2000">
              <a:solidFill>
                <a:schemeClr val="bg2"/>
              </a:solidFill>
              <a:latin typeface="휴먼둥근헤드라인"/>
              <a:ea typeface="휴먼둥근헤드라인"/>
            </a:endParaRPr>
          </a:p>
          <a:p>
            <a:pPr latinLnBrk="1">
              <a:lnSpc>
                <a:spcPct val="150000"/>
              </a:lnSpc>
              <a:defRPr lang="ko-KR"/>
            </a:pP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 ○개정 </a:t>
            </a: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: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소방안전관리보조자를 추가선임</a:t>
            </a:r>
            <a:r>
              <a:rPr lang="en-US" altLang="ko-KR" sz="2000">
                <a:solidFill>
                  <a:srgbClr val="00b050"/>
                </a:solidFill>
                <a:latin typeface="휴먼둥근헤드라인"/>
                <a:ea typeface="휴먼둥근헤드라인"/>
              </a:rPr>
              <a:t>(`14.7.8.</a:t>
            </a:r>
            <a:r>
              <a:rPr lang="ko-KR" altLang="en-US" sz="2000">
                <a:solidFill>
                  <a:srgbClr val="00b050"/>
                </a:solidFill>
                <a:latin typeface="휴먼둥근헤드라인"/>
                <a:ea typeface="휴먼둥근헤드라인"/>
              </a:rPr>
              <a:t>시행</a:t>
            </a:r>
            <a:r>
              <a:rPr lang="en-US" altLang="ko-KR" sz="2000">
                <a:solidFill>
                  <a:srgbClr val="00b050"/>
                </a:solidFill>
                <a:latin typeface="휴먼둥근헤드라인"/>
                <a:ea typeface="휴먼둥근헤드라인"/>
              </a:rPr>
              <a:t>)</a:t>
            </a:r>
            <a:endParaRPr lang="en-US" altLang="ko-KR" sz="2000">
              <a:solidFill>
                <a:srgbClr val="00b050"/>
              </a:solidFill>
              <a:latin typeface="휴먼둥근헤드라인"/>
              <a:ea typeface="휴먼둥근헤드라인"/>
            </a:endParaRPr>
          </a:p>
          <a:p>
            <a:pPr latinLnBrk="1">
              <a:lnSpc>
                <a:spcPct val="150000"/>
              </a:lnSpc>
              <a:defRPr lang="ko-KR"/>
            </a:pP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○대상 </a:t>
            </a:r>
            <a:r>
              <a:rPr lang="en-US" altLang="ko-KR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: </a:t>
            </a: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일정규모 이상의 특정소방대상물</a:t>
            </a:r>
            <a:endParaRPr lang="ko-KR" altLang="en-US" sz="2000">
              <a:solidFill>
                <a:schemeClr val="bg2"/>
              </a:solidFill>
              <a:latin typeface="휴먼둥근헤드라인"/>
              <a:ea typeface="휴먼둥근헤드라인"/>
            </a:endParaRPr>
          </a:p>
        </p:txBody>
      </p:sp>
      <p:pic>
        <p:nvPicPr>
          <p:cNvPr id="27" name="그림 87" descr="조사기법제목.jpg"/>
          <p:cNvPicPr>
            <a:picLocks noChangeAspect="1"/>
          </p:cNvPicPr>
          <p:nvPr/>
        </p:nvPicPr>
        <p:blipFill rotWithShape="1">
          <a:blip r:embed="rId5"/>
          <a:srcRect l="59380" t="38540" b="13540"/>
          <a:stretch>
            <a:fillRect/>
          </a:stretch>
        </p:blipFill>
        <p:spPr>
          <a:xfrm>
            <a:off x="8021782" y="1"/>
            <a:ext cx="1050812" cy="642918"/>
          </a:xfrm>
          <a:prstGeom prst="rect">
            <a:avLst/>
          </a:prstGeom>
          <a:noFill/>
          <a:ln w="9525">
            <a:noFill/>
            <a:miter/>
          </a:ln>
        </p:spPr>
      </p:pic>
      <p:grpSp>
        <p:nvGrpSpPr>
          <p:cNvPr id="16" name="그룹 157"/>
          <p:cNvGrpSpPr/>
          <p:nvPr/>
        </p:nvGrpSpPr>
        <p:grpSpPr>
          <a:xfrm rot="0">
            <a:off x="467544" y="5422788"/>
            <a:ext cx="7056784" cy="522584"/>
            <a:chOff x="326996" y="1068068"/>
            <a:chExt cx="5297460" cy="523340"/>
          </a:xfrm>
        </p:grpSpPr>
        <p:pic>
          <p:nvPicPr>
            <p:cNvPr id="17" name="Picture 9" descr="바3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5095876" y="1071546"/>
              <a:ext cx="434867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8" name="Picture 10" descr="바1"/>
            <p:cNvPicPr>
              <a:picLocks noChangeAspect="1" noChangeArrowheads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326996" y="1071546"/>
              <a:ext cx="463958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9" name="Picture 11" descr="바2"/>
            <p:cNvPicPr>
              <a:picLocks noChangeAspect="1" noChangeArrowheads="1"/>
            </p:cNvPicPr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823966" y="1071545"/>
              <a:ext cx="4451917" cy="519862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20" name="Rectangle 12"/>
            <p:cNvSpPr>
              <a:spLocks noChangeArrowheads="1"/>
            </p:cNvSpPr>
            <p:nvPr/>
          </p:nvSpPr>
          <p:spPr>
            <a:xfrm>
              <a:off x="790954" y="1047830"/>
              <a:ext cx="4833502" cy="568511"/>
            </a:xfrm>
            <a:prstGeom prst="rect">
              <a:avLst/>
            </a:prstGeom>
            <a:noFill/>
            <a:ln w="25400" algn="ctr">
              <a:noFill/>
              <a:miter/>
            </a:ln>
          </p:spPr>
          <p:txBody>
            <a:bodyPr wrap="square" anchor="ctr">
              <a:spAutoFit/>
            </a:bodyPr>
            <a:lstStyle/>
            <a:p>
              <a:pPr marL="85725" indent="-85725">
                <a:lnSpc>
                  <a:spcPct val="130000"/>
                </a:lnSpc>
                <a:spcBef>
                  <a:spcPct val="20000"/>
                </a:spcBef>
                <a:buClr>
                  <a:srgbClr val="ff9900"/>
                </a:buClr>
                <a:buSzPct val="140000"/>
                <a:defRPr lang="ko-KR" altLang="en-US"/>
              </a:pPr>
              <a:r>
                <a:rPr lang="ko-KR" altLang="en-US" b="1" spc="-148">
                  <a:solidFill>
                    <a:schemeClr val="bg2"/>
                  </a:solidFill>
                  <a:latin typeface="휴먼둥근헤드라인"/>
                  <a:ea typeface="휴먼둥근헤드라인"/>
                </a:rPr>
                <a:t>공사장 임시 소방시설 설치 의무화</a:t>
              </a:r>
              <a:endParaRPr xmlns:mc="http://schemas.openxmlformats.org/markup-compatibility/2006" xmlns:hp="http://schemas.haansoft.com/office/presentation/8.0" lang="ko-KR" altLang="en-US" b="0" mc:Ignorable="hp" hp:hslEmbossed="0">
                <a:solidFill>
                  <a:srgbClr val="003366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휴먼둥근헤드라인"/>
                <a:ea typeface="휴먼둥근헤드라인"/>
              </a:endParaRPr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395536" y="5971346"/>
            <a:ext cx="8496944" cy="54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0" indent="-381000" latinLnBrk="1">
              <a:lnSpc>
                <a:spcPct val="150000"/>
              </a:lnSpc>
              <a:defRPr lang="ko-KR"/>
            </a:pPr>
            <a:r>
              <a:rPr lang="ko-KR" altLang="en-US" sz="2000">
                <a:solidFill>
                  <a:schemeClr val="bg2"/>
                </a:solidFill>
                <a:latin typeface="휴먼둥근헤드라인"/>
                <a:ea typeface="휴먼둥근헤드라인"/>
              </a:rPr>
              <a:t>  ○화재위험 공사장에 임시 소방시설 설치 의무화</a:t>
            </a:r>
            <a:r>
              <a:rPr lang="en-US" altLang="ko-KR" sz="2000">
                <a:solidFill>
                  <a:srgbClr val="00b050"/>
                </a:solidFill>
                <a:latin typeface="휴먼둥근헤드라인"/>
                <a:ea typeface="휴먼둥근헤드라인"/>
              </a:rPr>
              <a:t>(`15.1.8.</a:t>
            </a:r>
            <a:r>
              <a:rPr lang="ko-KR" altLang="en-US" sz="2000">
                <a:solidFill>
                  <a:srgbClr val="00b050"/>
                </a:solidFill>
                <a:latin typeface="휴먼둥근헤드라인"/>
                <a:ea typeface="휴먼둥근헤드라인"/>
              </a:rPr>
              <a:t>시행</a:t>
            </a:r>
            <a:r>
              <a:rPr lang="en-US" altLang="ko-KR" sz="2000">
                <a:solidFill>
                  <a:srgbClr val="00b050"/>
                </a:solidFill>
                <a:latin typeface="휴먼둥근헤드라인"/>
                <a:ea typeface="휴먼둥근헤드라인"/>
              </a:rPr>
              <a:t>)</a:t>
            </a:r>
            <a:endParaRPr lang="ko-KR" altLang="en-US" sz="2000">
              <a:solidFill>
                <a:srgbClr val="00b050"/>
              </a:solidFill>
              <a:latin typeface="휴먼둥근헤드라인"/>
              <a:ea typeface="휴먼둥근헤드라인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WW_1-yoonmanno 수정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79512" y="764704"/>
            <a:ext cx="8803168" cy="6093296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" name="그림 87" descr="조사기법제목.jpg"/>
          <p:cNvPicPr>
            <a:picLocks noChangeAspect="1"/>
          </p:cNvPicPr>
          <p:nvPr/>
        </p:nvPicPr>
        <p:blipFill rotWithShape="1">
          <a:blip r:embed="rId3"/>
          <a:srcRect l="59380" t="38540" b="13540"/>
          <a:stretch>
            <a:fillRect/>
          </a:stretch>
        </p:blipFill>
        <p:spPr>
          <a:xfrm>
            <a:off x="8021782" y="1"/>
            <a:ext cx="1050812" cy="642918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4" name="TextBox 3"/>
          <p:cNvSpPr txBox="1"/>
          <p:nvPr/>
        </p:nvSpPr>
        <p:spPr>
          <a:xfrm>
            <a:off x="-17945" y="188640"/>
            <a:ext cx="263351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800" b="1">
                <a:latin typeface="HY견고딕"/>
                <a:ea typeface="HY견고딕"/>
              </a:rPr>
              <a:t> 7. </a:t>
            </a:r>
            <a:r>
              <a:rPr lang="ko-KR" altLang="en-US" sz="2800" b="1">
                <a:latin typeface="HY견고딕"/>
                <a:ea typeface="HY견고딕"/>
              </a:rPr>
              <a:t>묻고 답하기</a:t>
            </a:r>
            <a:endParaRPr lang="ko-KR" altLang="en-US" sz="2800" b="1">
              <a:latin typeface="HY견고딕"/>
              <a:ea typeface="HY견고딕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수습훈련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6194" y="908720"/>
            <a:ext cx="285904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3200">
                <a:solidFill>
                  <a:srgbClr val="7030a0"/>
                </a:solidFill>
                <a:latin typeface="HY견고딕"/>
                <a:ea typeface="HY견고딕"/>
              </a:rPr>
              <a:t>소방은 </a:t>
            </a:r>
            <a:r>
              <a:rPr lang="en-US" altLang="ko-KR" sz="3200">
                <a:solidFill>
                  <a:srgbClr val="7030a0"/>
                </a:solidFill>
                <a:latin typeface="HY견고딕"/>
                <a:ea typeface="HY견고딕"/>
              </a:rPr>
              <a:t>25</a:t>
            </a:r>
            <a:r>
              <a:rPr lang="ko-KR" altLang="en-US" sz="3200">
                <a:solidFill>
                  <a:srgbClr val="7030a0"/>
                </a:solidFill>
                <a:latin typeface="HY견고딕"/>
                <a:ea typeface="HY견고딕"/>
              </a:rPr>
              <a:t>시간</a:t>
            </a:r>
            <a:endParaRPr lang="ko-KR" altLang="en-US" sz="320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3768" y="3013501"/>
            <a:ext cx="4176464" cy="1556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800" b="1" mc:Ignorable="hp" hp:hslEmbossed="0">
                <a:solidFill>
                  <a:srgbClr val="00b0f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감 사 합 니 다</a:t>
            </a:r>
            <a:r>
              <a:rPr xmlns:mc="http://schemas.openxmlformats.org/markup-compatibility/2006" xmlns:hp="http://schemas.haansoft.com/office/presentation/8.0" lang="en-US" altLang="ko-KR" sz="4800" b="1" mc:Ignorable="hp" hp:hslEmbossed="0">
                <a:solidFill>
                  <a:srgbClr val="00b0f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.</a:t>
            </a:r>
            <a:endParaRPr xmlns:mc="http://schemas.openxmlformats.org/markup-compatibility/2006" xmlns:hp="http://schemas.haansoft.com/office/presentation/8.0" lang="ko-KR" altLang="en-US" sz="4800" b="1" mc:Ignorable="hp" hp:hslEmbossed="0">
              <a:solidFill>
                <a:srgbClr val="00b0f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고딕"/>
              <a:ea typeface="HY견고딕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98816" y="1484784"/>
            <a:ext cx="5612598" cy="5707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3200">
                <a:solidFill>
                  <a:srgbClr val="7030a0"/>
                </a:solidFill>
                <a:latin typeface="HY견고딕"/>
                <a:ea typeface="HY견고딕"/>
              </a:rPr>
              <a:t>          여러분 곁에 있습니다</a:t>
            </a:r>
            <a:r>
              <a:rPr lang="en-US" altLang="ko-KR" sz="3200">
                <a:solidFill>
                  <a:srgbClr val="7030a0"/>
                </a:solidFill>
                <a:latin typeface="HY견고딕"/>
                <a:ea typeface="HY견고딕"/>
              </a:rPr>
              <a:t>.</a:t>
            </a:r>
            <a:endParaRPr lang="ko-KR" altLang="en-US" sz="320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5157192"/>
            <a:ext cx="4392488" cy="574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mc:Ignorable="hp" hp:hslEmbossed="0">
                <a:solidFill>
                  <a:srgbClr val="00b05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안녕히 가십시요</a:t>
            </a:r>
            <a:r>
              <a:rPr xmlns:mc="http://schemas.openxmlformats.org/markup-compatibility/2006" xmlns:hp="http://schemas.haansoft.com/office/presentation/8.0" lang="en-US" altLang="ko-KR" sz="3200" b="1" mc:Ignorable="hp" hp:hslEmbossed="0">
                <a:solidFill>
                  <a:srgbClr val="00b05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견고딕"/>
                <a:ea typeface="HY견고딕"/>
              </a:rPr>
              <a:t>. !</a:t>
            </a:r>
            <a:endParaRPr xmlns:mc="http://schemas.openxmlformats.org/markup-compatibility/2006" xmlns:hp="http://schemas.haansoft.com/office/presentation/8.0" lang="ko-KR" altLang="en-US" sz="3200" b="1" mc:Ignorable="hp" hp:hslEmbossed="0">
              <a:solidFill>
                <a:srgbClr val="00b05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견고딕"/>
              <a:ea typeface="HY견고딕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>
    <p:pull dir="l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26" presetClass="emph" presetSubtype="0" repeatCount="indefinite" fill="hold" grpId="0" nodeType="afterEffect" mc:Ignorable="hp" hp:hslPresetID="52" hp:hslPresetSubtype="DirectionNone" hp:hslDuration="1500" hp:hslTextDuration="1000" hp:hslTextAnimationUnitDelay="10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1000" repeatCount="indefinite" fill="hold" tmFilter="0, 0; .2, .5; .8, .5; 1, 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repeatCount="indefinite" autoRev="1" fill="hold" tmFilter="0, 0; .2, .5; .8, .5; 1, 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8" presetID="27" presetClass="entr" presetSubtype="0" fill="hold" nodeType="withEffect" mc:Ignorable="hp" hp:hslPresetID="113" hp:hslPresetSubtype="DirectionNone" hp:hslDuration="2000" hp:hslTextDuration="500" hp:hslTextAnimationUnitDelay="50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a1846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71584d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override="childStyle"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a1846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71584d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override="childStyle"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4" presetID="27" presetClass="entr" presetSubtype="0" fill="hold" nodeType="afterEffect" mc:Ignorable="hp" hp:hslPresetID="113" hp:hslPresetSubtype="DirectionNone" hp:hslDuration="2750" hp:hslTextDuration="500" hp:hslTextAnimationUnitDelay="50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a1846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71584d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override="childStyle"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a1846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71584d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override="childStyle"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0" autoUpdateAnimBg="0"/>
    </p:bld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Default Design">
  <a:themeElements>
    <a:clrScheme name="">
      <a:dk1>
        <a:srgbClr val="292929"/>
      </a:dk1>
      <a:lt1>
        <a:srgbClr val="ffffff"/>
      </a:lt1>
      <a:dk2>
        <a:srgbClr val="c0c0c0"/>
      </a:dk2>
      <a:lt2>
        <a:srgbClr val="ffffff"/>
      </a:lt2>
      <a:accent1>
        <a:srgbClr val="ae6a58"/>
      </a:accent1>
      <a:accent2>
        <a:srgbClr val="a18461"/>
      </a:accent2>
      <a:accent3>
        <a:srgbClr val="dcdcdc"/>
      </a:accent3>
      <a:accent4>
        <a:srgbClr val="dadada"/>
      </a:accent4>
      <a:accent5>
        <a:srgbClr val="d3b9b4"/>
      </a:accent5>
      <a:accent6>
        <a:srgbClr val="917757"/>
      </a:accent6>
      <a:hlink>
        <a:srgbClr val="71584d"/>
      </a:hlink>
      <a:folHlink>
        <a:srgbClr val="343332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latin typeface="Times New Roman"/>
          </a:defRPr>
        </a:defPPr>
      </a:lstStyle>
    </a:spDef>
    <a:lnDef>
      <a:spPr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latin typeface="Times New Roman"/>
          </a:defRPr>
        </a:defPPr>
      </a:lstStyle>
    </a:lnDef>
  </a:objectDefaul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Your Company Name</ep:Company>
  <ep:Words>781</ep:Words>
  <ep:PresentationFormat>화면 슬라이드 쇼(4:3)</ep:PresentationFormat>
  <ep:Paragraphs>95</ep:Paragraphs>
  <ep:Slides>18</ep:Slides>
  <ep:Notes>4</ep:Notes>
  <ep:TotalTime>0</ep:TotalTime>
  <ep:HiddenSlides>0</ep:HiddenSlides>
  <ep:MMClips>2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ep:HeadingPairs>
  <ep:TitlesOfParts>
    <vt:vector size="19" baseType="lpstr">
      <vt:lpstr>Default Design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2012-05-15T07:14:32.000</dcterms:created>
  <dc:creator>Your User Name</dc:creator>
  <dc:description/>
  <cp:keywords/>
  <cp:lastModifiedBy>예방주임</cp:lastModifiedBy>
  <dcterms:modified xsi:type="dcterms:W3CDTF">2014-01-21T01:19:41.937</dcterms:modified>
  <cp:revision>247</cp:revision>
  <dc:subject/>
  <dc:title>고층아파트관계자 간담회</dc:title>
</cp:coreProperties>
</file>