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24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80" r:id="rId18"/>
    <p:sldId id="281" r:id="rId19"/>
    <p:sldId id="273" r:id="rId20"/>
    <p:sldId id="277" r:id="rId21"/>
    <p:sldId id="279" r:id="rId22"/>
    <p:sldId id="275" r:id="rId23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76" autoAdjust="0"/>
  </p:normalViewPr>
  <p:slideViewPr>
    <p:cSldViewPr>
      <p:cViewPr>
        <p:scale>
          <a:sx n="72" d="100"/>
          <a:sy n="72" d="100"/>
        </p:scale>
        <p:origin x="-2778" y="-9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5.xml"/><Relationship Id="rId18" Type="http://schemas.openxmlformats.org/officeDocument/2006/relationships/slide" Target="slides/slide20.xml"/><Relationship Id="rId3" Type="http://schemas.openxmlformats.org/officeDocument/2006/relationships/slide" Target="slides/slide5.xml"/><Relationship Id="rId7" Type="http://schemas.openxmlformats.org/officeDocument/2006/relationships/slide" Target="slides/slide9.xml"/><Relationship Id="rId12" Type="http://schemas.openxmlformats.org/officeDocument/2006/relationships/slide" Target="slides/slide14.xml"/><Relationship Id="rId17" Type="http://schemas.openxmlformats.org/officeDocument/2006/relationships/slide" Target="slides/slide19.xml"/><Relationship Id="rId2" Type="http://schemas.openxmlformats.org/officeDocument/2006/relationships/slide" Target="slides/slide4.xml"/><Relationship Id="rId16" Type="http://schemas.openxmlformats.org/officeDocument/2006/relationships/slide" Target="slides/slide18.xml"/><Relationship Id="rId1" Type="http://schemas.openxmlformats.org/officeDocument/2006/relationships/slide" Target="slides/slide3.xml"/><Relationship Id="rId6" Type="http://schemas.openxmlformats.org/officeDocument/2006/relationships/slide" Target="slides/slide8.xml"/><Relationship Id="rId11" Type="http://schemas.openxmlformats.org/officeDocument/2006/relationships/slide" Target="slides/slide13.xml"/><Relationship Id="rId5" Type="http://schemas.openxmlformats.org/officeDocument/2006/relationships/slide" Target="slides/slide7.xml"/><Relationship Id="rId15" Type="http://schemas.openxmlformats.org/officeDocument/2006/relationships/slide" Target="slides/slide17.xml"/><Relationship Id="rId10" Type="http://schemas.openxmlformats.org/officeDocument/2006/relationships/slide" Target="slides/slide12.xml"/><Relationship Id="rId19" Type="http://schemas.openxmlformats.org/officeDocument/2006/relationships/slide" Target="slides/slide21.xml"/><Relationship Id="rId4" Type="http://schemas.openxmlformats.org/officeDocument/2006/relationships/slide" Target="slides/slide6.xml"/><Relationship Id="rId9" Type="http://schemas.openxmlformats.org/officeDocument/2006/relationships/slide" Target="slides/slide11.xml"/><Relationship Id="rId14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3151E-73FC-4A2F-8CE3-42DA4E2A6053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9340B-3379-4417-A7FF-B648D7D388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69314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타원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내용 개체 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내용 개체 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5" name="타원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타원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제목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내용 개체 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선 연결선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타원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225E48C-0CAC-4441-B030-B3404C9A58DB}" type="datetimeFigureOut">
              <a:rPr lang="ko-KR" altLang="en-US" smtClean="0"/>
              <a:pPr/>
              <a:t>2017-12-29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2A6FE32-D9FA-48AF-95AA-6F2AF9B8D41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1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1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1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44008" y="4941168"/>
            <a:ext cx="4096544" cy="1152128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강B" pitchFamily="18" charset="-127"/>
                <a:ea typeface="HY강B" pitchFamily="18" charset="-127"/>
              </a:rPr>
              <a:t>서울특별시 </a:t>
            </a:r>
            <a:r>
              <a:rPr lang="ko-KR" altLang="en-US" sz="2400" dirty="0" smtClean="0">
                <a:latin typeface="HY바다M" pitchFamily="18" charset="-127"/>
                <a:ea typeface="HY바다M" pitchFamily="18" charset="-127"/>
              </a:rPr>
              <a:t>서북병원</a:t>
            </a:r>
            <a:endParaRPr lang="en-US" altLang="ko-KR" sz="1800" dirty="0" smtClean="0">
              <a:latin typeface="HY바다M" pitchFamily="18" charset="-127"/>
              <a:ea typeface="HY바다M" pitchFamily="18" charset="-127"/>
            </a:endParaRPr>
          </a:p>
          <a:p>
            <a:r>
              <a:rPr lang="en-US" altLang="ko-KR" sz="1800" dirty="0" smtClean="0">
                <a:latin typeface="HY강B" pitchFamily="18" charset="-127"/>
                <a:ea typeface="HY강B" pitchFamily="18" charset="-127"/>
              </a:rPr>
              <a:t>54</a:t>
            </a:r>
            <a:r>
              <a:rPr lang="ko-KR" altLang="en-US" sz="1800" dirty="0" smtClean="0">
                <a:latin typeface="HY강B" pitchFamily="18" charset="-127"/>
                <a:ea typeface="HY강B" pitchFamily="18" charset="-127"/>
              </a:rPr>
              <a:t>병동 간호사 윤수지</a:t>
            </a:r>
            <a:endParaRPr lang="ko-KR" altLang="en-US" sz="18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936848"/>
          </a:xfrm>
        </p:spPr>
        <p:txBody>
          <a:bodyPr>
            <a:normAutofit/>
          </a:bodyPr>
          <a:lstStyle/>
          <a:p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낙상예방교육</a:t>
            </a:r>
            <a:endParaRPr lang="ko-KR" alt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5778" name="Picture 2" descr="첨부 이미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361764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sz="quarter" idx="1"/>
          </p:nvPr>
        </p:nvSpPr>
        <p:spPr>
          <a:xfrm>
            <a:off x="323528" y="1988840"/>
            <a:ext cx="8503920" cy="2376264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Clr>
                <a:srgbClr val="455B7B"/>
              </a:buClr>
              <a:buFont typeface="Wingdings" pitchFamily="2" charset="2"/>
              <a:buChar char="l"/>
            </a:pPr>
            <a:r>
              <a:rPr lang="ko-KR" altLang="en-US" sz="2800" dirty="0" smtClean="0">
                <a:latin typeface="새굴림" pitchFamily="18" charset="-127"/>
                <a:ea typeface="새굴림" pitchFamily="18" charset="-127"/>
              </a:rPr>
              <a:t> 낙상의 정의</a:t>
            </a:r>
            <a:endParaRPr lang="en-US" altLang="ko-KR" sz="28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200000"/>
              </a:lnSpc>
              <a:buClr>
                <a:srgbClr val="455B7B"/>
              </a:buClr>
              <a:buFont typeface="Wingdings" pitchFamily="2" charset="2"/>
              <a:buChar char="l"/>
            </a:pPr>
            <a:r>
              <a:rPr lang="en-US" altLang="ko-KR" sz="28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800" dirty="0" smtClean="0">
                <a:latin typeface="새굴림" pitchFamily="18" charset="-127"/>
                <a:ea typeface="새굴림" pitchFamily="18" charset="-127"/>
              </a:rPr>
              <a:t>낙상의 원인</a:t>
            </a:r>
            <a:endParaRPr lang="en-US" altLang="ko-KR" sz="28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200000"/>
              </a:lnSpc>
              <a:buClr>
                <a:srgbClr val="455B7B"/>
              </a:buClr>
              <a:buFont typeface="Wingdings" pitchFamily="2" charset="2"/>
              <a:buChar char="l"/>
            </a:pPr>
            <a:r>
              <a:rPr lang="ko-KR" altLang="en-US" sz="2800" dirty="0" smtClean="0">
                <a:latin typeface="새굴림" pitchFamily="18" charset="-127"/>
                <a:ea typeface="새굴림" pitchFamily="18" charset="-127"/>
              </a:rPr>
              <a:t> 낙상 유발 위험요인</a:t>
            </a:r>
            <a:endParaRPr lang="en-US" altLang="ko-KR" sz="28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200000"/>
              </a:lnSpc>
              <a:buClr>
                <a:srgbClr val="455B7B"/>
              </a:buClr>
              <a:buFont typeface="Wingdings" pitchFamily="2" charset="2"/>
              <a:buChar char="l"/>
            </a:pPr>
            <a:r>
              <a:rPr lang="ko-KR" altLang="en-US" sz="2800" dirty="0" smtClean="0">
                <a:latin typeface="새굴림" pitchFamily="18" charset="-127"/>
                <a:ea typeface="새굴림" pitchFamily="18" charset="-127"/>
              </a:rPr>
              <a:t> 낙상사고 예방을 위한 </a:t>
            </a:r>
            <a:r>
              <a:rPr lang="ko-KR" altLang="en-US" sz="2800" dirty="0" smtClean="0">
                <a:latin typeface="새굴림" pitchFamily="18" charset="-127"/>
                <a:ea typeface="새굴림" pitchFamily="18" charset="-127"/>
              </a:rPr>
              <a:t>활</a:t>
            </a:r>
            <a:r>
              <a:rPr lang="ko-KR" altLang="en-US" sz="2800" dirty="0" smtClean="0">
                <a:latin typeface="새굴림" pitchFamily="18" charset="-127"/>
                <a:ea typeface="새굴림" pitchFamily="18" charset="-127"/>
              </a:rPr>
              <a:t>동</a:t>
            </a:r>
            <a:endParaRPr lang="en-US" altLang="ko-KR" sz="28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200000"/>
              </a:lnSpc>
              <a:buClr>
                <a:srgbClr val="455B7B"/>
              </a:buClr>
              <a:buNone/>
            </a:pPr>
            <a:endParaRPr lang="en-US" altLang="ko-KR" sz="28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200000"/>
              </a:lnSpc>
              <a:buNone/>
            </a:pPr>
            <a:endParaRPr lang="en-US" altLang="ko-KR" sz="28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endParaRPr lang="en-US" altLang="ko-KR" sz="2800" dirty="0" smtClean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-50784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-50784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6" name="내용 개체 틀 3" descr="경희_~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  <a:prstGeom prst="rect">
            <a:avLst/>
          </a:prstGeom>
        </p:spPr>
      </p:pic>
      <p:sp>
        <p:nvSpPr>
          <p:cNvPr id="8" name="제목 2"/>
          <p:cNvSpPr txBox="1">
            <a:spLocks/>
          </p:cNvSpPr>
          <p:nvPr/>
        </p:nvSpPr>
        <p:spPr>
          <a:xfrm>
            <a:off x="2843808" y="476672"/>
            <a:ext cx="3672408" cy="576064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목</a:t>
            </a:r>
            <a:r>
              <a:rPr lang="ko-KR" alt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차</a:t>
            </a:r>
            <a:endParaRPr kumimoji="0" lang="ko-KR" altLang="en-US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771800" y="476672"/>
            <a:ext cx="3672408" cy="576064"/>
          </a:xfrm>
        </p:spPr>
        <p:txBody>
          <a:bodyPr>
            <a:noAutofit/>
          </a:bodyPr>
          <a:lstStyle/>
          <a:p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낙상의 정의</a:t>
            </a:r>
            <a:endParaRPr lang="ko-KR" alt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>
        <p:nvSpPr>
          <p:cNvPr id="6" name="TextBox 5"/>
          <p:cNvSpPr txBox="1"/>
          <p:nvPr/>
        </p:nvSpPr>
        <p:spPr>
          <a:xfrm>
            <a:off x="683568" y="1772817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ko-KR" altLang="en-US" sz="2800" b="1" cap="all" dirty="0" smtClean="0">
                <a:ln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낙상은 떨어지거나 넘어져서 몸을 다치는 것</a:t>
            </a:r>
            <a:endParaRPr lang="ko-KR" altLang="en-US" sz="2800" b="1" cap="all" dirty="0">
              <a:ln>
                <a:solidFill>
                  <a:srgbClr val="002060"/>
                </a:solidFill>
              </a:ln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2636912"/>
            <a:ext cx="813690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단순히 침대에서 떨어지는 것을 의미하는 것만은 아니며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solidFill>
                  <a:schemeClr val="accent1"/>
                </a:solidFill>
                <a:latin typeface="새굴림" pitchFamily="18" charset="-127"/>
                <a:ea typeface="새굴림" pitchFamily="18" charset="-127"/>
              </a:rPr>
              <a:t>넘어지고 쓰러지며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 그에 의해 다치게 되는 다양한 상황을 의미함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endParaRPr lang="en-US" altLang="ko-KR" sz="2000" b="1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노인 낙상의 발생은 점점 늘어나고 있으며 심각한 손상을 동반하거나 낙상으로 인한 합병증으로 사망까지 이름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endParaRPr lang="en-US" altLang="ko-KR" sz="2000" b="1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또한 노인이나 의식이 혼미한 환자뿐만 아니라 </a:t>
            </a:r>
            <a:r>
              <a:rPr lang="ko-KR" altLang="en-US" sz="2000" b="1" dirty="0" smtClean="0">
                <a:solidFill>
                  <a:schemeClr val="accent1"/>
                </a:solidFill>
                <a:latin typeface="새굴림" pitchFamily="18" charset="-127"/>
                <a:ea typeface="새굴림" pitchFamily="18" charset="-127"/>
              </a:rPr>
              <a:t>모든 환자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에게서 발생할 수 있음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endParaRPr lang="en-US" altLang="ko-KR" sz="2000" b="1" dirty="0">
              <a:latin typeface="새굴림" pitchFamily="18" charset="-127"/>
              <a:ea typeface="새굴림" pitchFamily="18" charset="-127"/>
            </a:endParaRPr>
          </a:p>
          <a:p>
            <a:pPr>
              <a:buFont typeface="Wingdings" pitchFamily="2" charset="2"/>
              <a:buChar char="v"/>
            </a:pPr>
            <a:r>
              <a:rPr lang="ko-KR" altLang="en-US" sz="2500" b="1" dirty="0" smtClean="0">
                <a:latin typeface="새굴림" pitchFamily="18" charset="-127"/>
                <a:ea typeface="새굴림" pitchFamily="18" charset="-127"/>
              </a:rPr>
              <a:t>의료기관 내 환자 안전사고 중 절반이 낙상 사고임</a:t>
            </a:r>
            <a:r>
              <a:rPr lang="en-US" altLang="ko-KR" sz="2500" b="1" dirty="0" smtClean="0">
                <a:latin typeface="새굴림" pitchFamily="18" charset="-127"/>
                <a:ea typeface="새굴림" pitchFamily="18" charset="-127"/>
              </a:rPr>
              <a:t>.</a:t>
            </a:r>
            <a:endParaRPr lang="ko-KR" altLang="en-US" sz="2500" b="1" dirty="0">
              <a:latin typeface="새굴림" pitchFamily="18" charset="-127"/>
              <a:ea typeface="새굴림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771800" y="476672"/>
            <a:ext cx="3384376" cy="576064"/>
          </a:xfrm>
        </p:spPr>
        <p:txBody>
          <a:bodyPr>
            <a:noAutofit/>
          </a:bodyPr>
          <a:lstStyle/>
          <a:p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낙상의 원인</a:t>
            </a:r>
            <a:endParaRPr lang="ko-KR" alt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>
        <p:nvSpPr>
          <p:cNvPr id="5" name="TextBox 4"/>
          <p:cNvSpPr txBox="1"/>
          <p:nvPr/>
        </p:nvSpPr>
        <p:spPr>
          <a:xfrm>
            <a:off x="395536" y="1628800"/>
            <a:ext cx="8208912" cy="5455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낙상이 잘 일어나는 위험한 환경요인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병원 내 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발생 장소는 </a:t>
            </a:r>
            <a:r>
              <a:rPr lang="ko-KR" altLang="en-US" sz="20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병실</a:t>
            </a:r>
            <a:r>
              <a:rPr lang="en-US" altLang="ko-KR" sz="20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&gt;</a:t>
            </a:r>
            <a:r>
              <a:rPr lang="ko-KR" altLang="en-US" sz="20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화장실</a:t>
            </a:r>
            <a:r>
              <a:rPr lang="en-US" altLang="ko-KR" sz="20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&gt; </a:t>
            </a:r>
            <a:r>
              <a:rPr lang="ko-KR" altLang="en-US" sz="20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복도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순으로  발생 빈도 높음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주변 정리가 안되어 어지럽거나 조명이 어두운 경우</a:t>
            </a:r>
            <a:endParaRPr lang="en-US" altLang="ko-KR" sz="20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2000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   (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바닥에 물기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지속적 주입되는 주사약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불필요한 물품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보조기구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지팡이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,  </a:t>
            </a:r>
            <a:r>
              <a:rPr lang="ko-KR" altLang="en-US" sz="2000" dirty="0" err="1" smtClean="0">
                <a:latin typeface="새굴림" pitchFamily="18" charset="-127"/>
                <a:ea typeface="새굴림" pitchFamily="18" charset="-127"/>
              </a:rPr>
              <a:t>워커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목발</a:t>
            </a:r>
            <a:r>
              <a:rPr lang="en-US" altLang="ko-KR" sz="2000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등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)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들의 크기나 형태가 맞지 않을 때</a:t>
            </a:r>
            <a:endParaRPr lang="en-US" altLang="ko-KR" sz="20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200" b="1" dirty="0">
              <a:latin typeface="새굴림" pitchFamily="18" charset="-127"/>
              <a:ea typeface="새굴림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낙상과 관련된 인적 요인</a:t>
            </a:r>
            <a:endParaRPr lang="en-US" altLang="ko-KR" sz="2400" b="1" dirty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낙상은 남자보다 여자에서 더 많이 발생</a:t>
            </a:r>
            <a:endParaRPr lang="en-US" altLang="ko-KR" sz="20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2000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낙상으로 인한 심각한 손상은 나이가 많을 수록 높음</a:t>
            </a:r>
            <a:endParaRPr lang="en-US" altLang="ko-KR" sz="20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보행장애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낙상유발 기저질환 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사지마비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부정맥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빈혈 등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endParaRPr lang="en-US" altLang="ko-KR" sz="105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행동적 위험요인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/>
            </a:r>
            <a:br>
              <a:rPr lang="en-US" altLang="ko-KR" sz="2000" dirty="0" smtClean="0">
                <a:latin typeface="새굴림" pitchFamily="18" charset="-127"/>
                <a:ea typeface="새굴림" pitchFamily="18" charset="-127"/>
              </a:rPr>
            </a:b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무기력하여 활동 저하</a:t>
            </a:r>
            <a:br>
              <a:rPr lang="ko-KR" altLang="en-US" sz="2000" dirty="0" smtClean="0">
                <a:latin typeface="새굴림" pitchFamily="18" charset="-127"/>
                <a:ea typeface="새굴림" pitchFamily="18" charset="-127"/>
              </a:rPr>
            </a:b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약물복용의 부작용이나 상호작용</a:t>
            </a:r>
            <a:br>
              <a:rPr lang="ko-KR" altLang="en-US" sz="2000" dirty="0" smtClean="0">
                <a:latin typeface="새굴림" pitchFamily="18" charset="-127"/>
                <a:ea typeface="새굴림" pitchFamily="18" charset="-127"/>
              </a:rPr>
            </a:b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000" dirty="0" smtClean="0">
                <a:latin typeface="새굴림" pitchFamily="18" charset="-127"/>
                <a:ea typeface="새굴림" pitchFamily="18" charset="-127"/>
              </a:rPr>
              <a:t>알코올 섭취</a:t>
            </a: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/>
            </a:r>
            <a:br>
              <a:rPr lang="ko-KR" altLang="en-US" sz="2400" dirty="0" smtClean="0">
                <a:latin typeface="새굴림" pitchFamily="18" charset="-127"/>
                <a:ea typeface="새굴림" pitchFamily="18" charset="-127"/>
              </a:rPr>
            </a:b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endParaRPr lang="ko-KR" altLang="en-US" sz="2000" b="1" dirty="0">
              <a:latin typeface="새굴림" pitchFamily="18" charset="-127"/>
              <a:ea typeface="새굴림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408712" cy="648072"/>
          </a:xfrm>
        </p:spPr>
        <p:txBody>
          <a:bodyPr>
            <a:noAutofit/>
          </a:bodyPr>
          <a:lstStyle/>
          <a:p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  유발 위험요인</a:t>
            </a:r>
            <a:endParaRPr lang="ko-KR" alt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>
        <p:nvSpPr>
          <p:cNvPr id="7" name="TextBox 6"/>
          <p:cNvSpPr txBox="1"/>
          <p:nvPr/>
        </p:nvSpPr>
        <p:spPr>
          <a:xfrm>
            <a:off x="467544" y="1806352"/>
            <a:ext cx="8280920" cy="40318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이전 낙상 경험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소아 또는 노인의 경우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마비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경직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파킨슨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증상 등 보행상의 문제가 있는 경우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어지럼증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전신쇠약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기립성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저혈압 등이 있는 경우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야뇨증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빈뇨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등이 배뇨 문제가 있는 경우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시각장애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청각장애가 있는 경우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의족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의수 등 사용자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수면제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진정제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항경련제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이뇨제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하제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향정신성약물 등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  낙상 유발 가능성이 있는 약물 복용하는 경우</a:t>
            </a:r>
            <a:endParaRPr lang="ko-KR" altLang="en-US" sz="2400" b="1" dirty="0">
              <a:latin typeface="새굴림" pitchFamily="18" charset="-127"/>
              <a:ea typeface="새굴림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772816"/>
            <a:ext cx="2160240" cy="864096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9592" y="191683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침대 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1600" y="2996952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침대 바퀴를 모두 고정하고 침대난간을 올린다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.</a:t>
            </a:r>
            <a:endParaRPr lang="ko-KR" altLang="en-US" sz="2400" b="1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717032"/>
            <a:ext cx="53435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772816"/>
            <a:ext cx="2160240" cy="864096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9592" y="191683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침대 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996952"/>
            <a:ext cx="87484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침대에서 내려올 때 발은 신발에 맞게 잘 신고 천천히 내려온다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r>
              <a:rPr lang="en-US" altLang="ko-KR" sz="23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슬리퍼는 걸려 넘어질 위험이 있어 대신 뒤꿈치가 막힌 실내화를 권장함</a:t>
            </a:r>
            <a:r>
              <a:rPr lang="en-US" altLang="ko-KR" sz="2000" b="1" dirty="0">
                <a:latin typeface="새굴림" pitchFamily="18" charset="-127"/>
                <a:ea typeface="새굴림" pitchFamily="18" charset="-127"/>
              </a:rPr>
              <a:t>)</a:t>
            </a:r>
            <a:endParaRPr lang="ko-KR" altLang="en-US" sz="2000" b="1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880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861048"/>
            <a:ext cx="5616624" cy="234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772816"/>
            <a:ext cx="2160240" cy="864096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9592" y="191683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침대 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996952"/>
            <a:ext cx="874846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 침대 주변 정리정돈하고 자주 사용하는 물품은 침대 주변에 둔다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도움이 필요한 경우 보호자나 간호사에게 도움을 요청한다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  <a:endParaRPr lang="ko-KR" altLang="en-US" sz="2200" b="1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4077072"/>
            <a:ext cx="5724033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772816"/>
            <a:ext cx="2448272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27584" y="198884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보행 중 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996952"/>
            <a:ext cx="874846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자신의 보행 능력을 과대 평가 하지 않고 필요 시 </a:t>
            </a:r>
            <a:r>
              <a:rPr lang="ko-KR" altLang="en-US" sz="2300" b="1" dirty="0" err="1" smtClean="0">
                <a:latin typeface="새굴림" pitchFamily="18" charset="-127"/>
                <a:ea typeface="새굴림" pitchFamily="18" charset="-127"/>
              </a:rPr>
              <a:t>워커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지팡이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,</a:t>
            </a:r>
          </a:p>
          <a:p>
            <a:pPr>
              <a:spcBef>
                <a:spcPts val="600"/>
              </a:spcBef>
            </a:pPr>
            <a:r>
              <a:rPr lang="en-US" altLang="ko-KR" sz="23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휠체어 등을 이용하며 신체에 맞는 크기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높이를 조정</a:t>
            </a:r>
            <a:endParaRPr lang="ko-KR" altLang="en-US" sz="2000" b="1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4149080"/>
            <a:ext cx="5780557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772816"/>
            <a:ext cx="2448272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27584" y="198884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보행 중 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2996952"/>
            <a:ext cx="874846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바짓단은 끌리지 않도록  </a:t>
            </a:r>
            <a:r>
              <a:rPr lang="ko-KR" altLang="en-US" sz="2300" b="1" dirty="0">
                <a:latin typeface="새굴림" pitchFamily="18" charset="-127"/>
                <a:ea typeface="새굴림" pitchFamily="18" charset="-127"/>
              </a:rPr>
              <a:t>접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어서 길이를 조절한다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3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신발은 구겨 신지 않으</a:t>
            </a:r>
            <a:r>
              <a:rPr lang="ko-KR" altLang="en-US" sz="2300" b="1" dirty="0">
                <a:latin typeface="새굴림" pitchFamily="18" charset="-127"/>
                <a:ea typeface="새굴림" pitchFamily="18" charset="-127"/>
              </a:rPr>
              <a:t>며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 발에 맞는 신발을 신는다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.</a:t>
            </a:r>
            <a:endParaRPr lang="ko-KR" altLang="en-US" sz="2000" b="1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149080"/>
            <a:ext cx="55245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772816"/>
            <a:ext cx="2448272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27584" y="198884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보행 중 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996952"/>
            <a:ext cx="874846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수액 줄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배액관 줄은 바닥에 끌리지 않게 정리한다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.</a:t>
            </a:r>
            <a:endParaRPr lang="ko-KR" altLang="en-US" sz="2000" b="1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933056"/>
            <a:ext cx="51625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772816"/>
            <a:ext cx="2448272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27584" y="198884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보행 중 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5453" y="3006666"/>
            <a:ext cx="874846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바닥의 물이나 미끄러운 용액은 간호사에게 즉시 알리도록 </a:t>
            </a:r>
            <a:endParaRPr lang="en-US" altLang="ko-KR" sz="23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  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하여</a:t>
            </a:r>
            <a:r>
              <a:rPr lang="en-US" altLang="ko-KR" sz="23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300" b="1" dirty="0" smtClean="0">
                <a:latin typeface="새굴림" pitchFamily="18" charset="-127"/>
                <a:ea typeface="새굴림" pitchFamily="18" charset="-127"/>
              </a:rPr>
              <a:t>미끄러져 넘어지지 않도록 한다</a:t>
            </a:r>
            <a:r>
              <a:rPr lang="en-US" altLang="ko-KR" sz="2300" b="1" dirty="0" smtClean="0">
                <a:latin typeface="새굴림" pitchFamily="18" charset="-127"/>
                <a:ea typeface="새굴림" pitchFamily="18" charset="-127"/>
              </a:rPr>
              <a:t>.</a:t>
            </a:r>
            <a:endParaRPr lang="ko-KR" altLang="en-US" sz="2000" b="1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144064"/>
            <a:ext cx="515302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11560" y="1556792"/>
            <a:ext cx="2448272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07214" y="1755385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휠체</a:t>
            </a:r>
            <a:r>
              <a:rPr lang="ko-KR" altLang="en-US" sz="2800" b="1" dirty="0">
                <a:latin typeface="HY목각파임B" pitchFamily="18" charset="-127"/>
                <a:ea typeface="HY목각파임B" pitchFamily="18" charset="-127"/>
              </a:rPr>
              <a:t>어</a:t>
            </a:r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 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636912"/>
            <a:ext cx="8748464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앉거나 일어나기 전 휠체어 잠금 장치를 고정한다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앉거나 일어나기 전 발판이 다리에 걸리지 않도록 접는다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휠체어를 탄 후 발은 발판에 올린다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solidFill>
                  <a:srgbClr val="0070C0"/>
                </a:solidFill>
                <a:latin typeface="새굴림" pitchFamily="18" charset="-127"/>
                <a:ea typeface="새굴림" pitchFamily="18" charset="-127"/>
              </a:rPr>
              <a:t>휠체어 사용시 낙상방지용 안전벨트를 착용한다</a:t>
            </a:r>
            <a:r>
              <a:rPr lang="en-US" altLang="ko-KR" sz="2200" b="1" dirty="0" smtClean="0">
                <a:solidFill>
                  <a:srgbClr val="0070C0"/>
                </a:solidFill>
                <a:latin typeface="새굴림" pitchFamily="18" charset="-127"/>
                <a:ea typeface="새굴림" pitchFamily="18" charset="-127"/>
              </a:rPr>
              <a:t>.</a:t>
            </a:r>
            <a:endParaRPr lang="ko-KR" altLang="en-US" sz="2200" b="1" dirty="0">
              <a:solidFill>
                <a:srgbClr val="0070C0"/>
              </a:solidFill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37112"/>
            <a:ext cx="330141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4293096"/>
            <a:ext cx="269557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509120"/>
            <a:ext cx="26955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772816"/>
            <a:ext cx="2448272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27584" y="198884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화장실 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852936"/>
            <a:ext cx="874846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변기에서 일어날 때 안전 바를 잡고 천천히 일어난다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변기에서 일어날 때 어지러움이 느껴지면 잠시 </a:t>
            </a:r>
            <a:r>
              <a:rPr lang="ko-KR" altLang="en-US" sz="22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쉬었다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 일어난다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도움이 </a:t>
            </a:r>
            <a:r>
              <a:rPr lang="ko-KR" altLang="en-US" sz="2200" b="1" dirty="0" err="1" smtClean="0">
                <a:latin typeface="새굴림" pitchFamily="18" charset="-127"/>
                <a:ea typeface="새굴림" pitchFamily="18" charset="-127"/>
              </a:rPr>
              <a:t>필요시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 간호사를 </a:t>
            </a:r>
            <a:r>
              <a:rPr lang="ko-KR" altLang="en-US" sz="22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호출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하여 도움을 받도록 한다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221088"/>
            <a:ext cx="391745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221088"/>
            <a:ext cx="3600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772816"/>
            <a:ext cx="2448272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043608" y="198884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mtClean="0">
                <a:latin typeface="HY목각파임B" pitchFamily="18" charset="-127"/>
                <a:ea typeface="HY목각파임B" pitchFamily="18" charset="-127"/>
              </a:rPr>
              <a:t>야간 </a:t>
            </a:r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996952"/>
            <a:ext cx="87484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낙상이 빈번한 시각은 새벽 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2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시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-6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시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2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수면 중 화장실 가기 위해 혼자 이동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잠결에 침상 난간을 내리지 않고 넘어가다가 발생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556792"/>
            <a:ext cx="2448272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27584" y="1799238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 야간 낙상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708920"/>
            <a:ext cx="8748464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잠자리에 들기 전에 화장실을 다녀오도록 한다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배뇨장애가 있는 경우 저녁 시간 이후 잠잘 때까지 수분 제한함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수면 중 일어나 화장실 갈 때 필요 시 도움을 요청한다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개인 </a:t>
            </a:r>
            <a:r>
              <a:rPr lang="ko-KR" altLang="en-US" sz="2200" b="1" dirty="0">
                <a:latin typeface="새굴림" pitchFamily="18" charset="-127"/>
                <a:ea typeface="새굴림" pitchFamily="18" charset="-127"/>
              </a:rPr>
              <a:t>간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접 등을 켜서 시야를 확보한 후 이동한다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  <a:endParaRPr lang="ko-KR" altLang="en-US" sz="2200" b="1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509120"/>
            <a:ext cx="57816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57192" y="1623352"/>
            <a:ext cx="2808312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29200" y="183937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HY목각파임B" pitchFamily="18" charset="-127"/>
                <a:ea typeface="HY목각파임B" pitchFamily="18" charset="-127"/>
              </a:rPr>
              <a:t>54</a:t>
            </a:r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병동 내 활동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3013716"/>
            <a:ext cx="820891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낙상 발생 가능성 환자가 있을 시 </a:t>
            </a:r>
            <a:r>
              <a:rPr lang="ko-KR" altLang="en-US" sz="22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병실 내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 담당 조무사 배치 및     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근무 교대 시마다 인수인계를 통해 환자 상태 </a:t>
            </a:r>
            <a:r>
              <a:rPr lang="ko-KR" altLang="en-US" sz="22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정보교환</a:t>
            </a:r>
            <a:endParaRPr lang="en-US" altLang="ko-KR" sz="2200" b="1" dirty="0" smtClean="0">
              <a:solidFill>
                <a:srgbClr val="C00000"/>
              </a:solidFill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야</a:t>
            </a:r>
            <a:r>
              <a:rPr lang="ko-KR" altLang="en-US" sz="2200" b="1" dirty="0">
                <a:latin typeface="새굴림" pitchFamily="18" charset="-127"/>
                <a:ea typeface="새굴림" pitchFamily="18" charset="-127"/>
              </a:rPr>
              <a:t>간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 근무 동안 간호사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/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조무사 교대로 </a:t>
            </a:r>
            <a:r>
              <a:rPr lang="ko-KR" altLang="en-US" sz="22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최소 </a:t>
            </a:r>
            <a:r>
              <a:rPr lang="en-US" altLang="ko-KR" sz="22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30</a:t>
            </a:r>
            <a:r>
              <a:rPr lang="ko-KR" altLang="en-US" sz="22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분마다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병동순회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 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를 통해 </a:t>
            </a:r>
            <a:r>
              <a:rPr lang="ko-KR" altLang="en-US" sz="22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낙상위험요인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을 점검하고 및 확인 사인시행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환자 수면상태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침대 난간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조명 밝기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수액 연결상태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바닥상태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 거동불편환자 병동 내 이동 시 알맞은 보조기구를 사용하도록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 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안내하고 간호사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/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조무사 의 환자상태 수시 확인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05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57192" y="1623352"/>
            <a:ext cx="2808312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29200" y="183937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HY목각파임B" pitchFamily="18" charset="-127"/>
                <a:ea typeface="HY목각파임B" pitchFamily="18" charset="-127"/>
              </a:rPr>
              <a:t>54</a:t>
            </a:r>
            <a:r>
              <a:rPr lang="ko-KR" altLang="en-US" sz="2800" b="1" dirty="0" smtClean="0">
                <a:latin typeface="HY목각파임B" pitchFamily="18" charset="-127"/>
                <a:ea typeface="HY목각파임B" pitchFamily="18" charset="-127"/>
              </a:rPr>
              <a:t>병동 내 활동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692" y="2864900"/>
            <a:ext cx="834424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낙상 위험이 높거나 환자 상태가 불안정하여 부득이하게 보호자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가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상주가 필요한 경우 </a:t>
            </a:r>
            <a:r>
              <a:rPr lang="ko-KR" altLang="en-US" sz="22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보호자 상주 요청서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를 작성하고 환자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보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호자 </a:t>
            </a:r>
            <a:r>
              <a:rPr lang="ko-KR" altLang="en-US" sz="2200" b="1" dirty="0" smtClean="0">
                <a:solidFill>
                  <a:srgbClr val="C00000"/>
                </a:solidFill>
                <a:latin typeface="새굴림" pitchFamily="18" charset="-127"/>
                <a:ea typeface="새굴림" pitchFamily="18" charset="-127"/>
              </a:rPr>
              <a:t>낙상교육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시행</a:t>
            </a:r>
            <a:endParaRPr lang="en-US" altLang="ko-KR" sz="2200" b="1" dirty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>
                <a:latin typeface="새굴림" pitchFamily="18" charset="-127"/>
                <a:ea typeface="새굴림" pitchFamily="18" charset="-127"/>
              </a:rPr>
              <a:t>병실가까이 간호사 스테이션을 설치하여 환자 안전상태를 수시</a:t>
            </a:r>
            <a:endParaRPr lang="en-US" altLang="ko-KR" sz="2200" b="1" dirty="0">
              <a:latin typeface="새굴림" pitchFamily="18" charset="-127"/>
              <a:ea typeface="새굴림" pitchFamily="18" charset="-127"/>
            </a:endParaRPr>
          </a:p>
          <a:p>
            <a:pPr>
              <a:spcBef>
                <a:spcPts val="600"/>
              </a:spcBef>
            </a:pP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  </a:t>
            </a:r>
            <a:r>
              <a:rPr lang="ko-KR" altLang="en-US" sz="2200" b="1" dirty="0">
                <a:latin typeface="새굴림" pitchFamily="18" charset="-127"/>
                <a:ea typeface="새굴림" pitchFamily="18" charset="-127"/>
              </a:rPr>
              <a:t>로 확인하고 도움 필요경우 </a:t>
            </a:r>
            <a:r>
              <a:rPr lang="ko-KR" altLang="en-US" sz="2200" b="1" dirty="0" err="1">
                <a:latin typeface="새굴림" pitchFamily="18" charset="-127"/>
                <a:ea typeface="새굴림" pitchFamily="18" charset="-127"/>
              </a:rPr>
              <a:t>호출벨을</a:t>
            </a:r>
            <a:r>
              <a:rPr lang="ko-KR" altLang="en-US" sz="2200" b="1" dirty="0">
                <a:latin typeface="새굴림" pitchFamily="18" charset="-127"/>
                <a:ea typeface="새굴림" pitchFamily="18" charset="-127"/>
              </a:rPr>
              <a:t> 통한 즉각적인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간호제공</a:t>
            </a:r>
            <a:endParaRPr lang="en-US" altLang="ko-KR" sz="22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415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sp useBgFill="1">
        <p:nvSpPr>
          <p:cNvPr id="11" name="구름 10"/>
          <p:cNvSpPr/>
          <p:nvPr/>
        </p:nvSpPr>
        <p:spPr>
          <a:xfrm>
            <a:off x="683568" y="1772816"/>
            <a:ext cx="2664296" cy="1008112"/>
          </a:xfrm>
          <a:prstGeom prst="cloud">
            <a:avLst/>
          </a:prstGeom>
          <a:ln w="19050">
            <a:solidFill>
              <a:schemeClr val="tx1">
                <a:alpha val="99000"/>
              </a:schemeClr>
            </a:solidFill>
          </a:ln>
          <a:effectLst>
            <a:outerShdw blurRad="63500" dist="50800" dir="6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55576" y="198884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mtClean="0">
                <a:latin typeface="HY목각파임B" pitchFamily="18" charset="-127"/>
                <a:ea typeface="HY목각파임B" pitchFamily="18" charset="-127"/>
              </a:rPr>
              <a:t>환자 운동 격려</a:t>
            </a:r>
            <a:endParaRPr lang="ko-KR" altLang="en-US" sz="2800" b="1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3028344"/>
            <a:ext cx="69847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침상에서 규칙적인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근력 강화 운동 격려한다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.</a:t>
            </a:r>
            <a:endParaRPr lang="ko-KR" altLang="en-US" sz="2200" b="1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020" y="3685208"/>
            <a:ext cx="7776864" cy="252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556792"/>
            <a:ext cx="784887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60648"/>
            <a:ext cx="7560840" cy="792088"/>
          </a:xfrm>
        </p:spPr>
        <p:txBody>
          <a:bodyPr>
            <a:noAutofit/>
          </a:bodyPr>
          <a:lstStyle/>
          <a:p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낙상사고 예방을 위한 </a:t>
            </a:r>
            <a:r>
              <a:rPr lang="ko-KR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활동</a:t>
            </a:r>
            <a:endParaRPr lang="ko-KR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내용 개체 틀 3" descr="경희_~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308304" y="188640"/>
            <a:ext cx="1584176" cy="1088416"/>
          </a:xfrm>
        </p:spPr>
      </p:pic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8875" y="1617755"/>
            <a:ext cx="763284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708920"/>
            <a:ext cx="8534400" cy="758952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ko-KR" altLang="en-US" sz="5400" b="1" cap="all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감사합니다</a:t>
            </a:r>
            <a:endParaRPr lang="ko-KR" altLang="en-US" sz="5400" b="1" cap="all" dirty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중앙">
  <a:themeElements>
    <a:clrScheme name="중앙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중앙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중앙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214</TotalTime>
  <Words>742</Words>
  <Application>Microsoft Office PowerPoint</Application>
  <PresentationFormat>화면 슬라이드 쇼(4:3)</PresentationFormat>
  <Paragraphs>111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중앙</vt:lpstr>
      <vt:lpstr>낙상예방교육</vt:lpstr>
      <vt:lpstr>슬라이드 2</vt:lpstr>
      <vt:lpstr>낙상의 정의</vt:lpstr>
      <vt:lpstr>낙상의 원인</vt:lpstr>
      <vt:lpstr>낙상  유발 위험요인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낙상사고 예방을 위한 활동</vt:lpstr>
      <vt:lpstr>감사합니다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낙상예방교육</dc:title>
  <dc:creator>user</dc:creator>
  <cp:lastModifiedBy>user</cp:lastModifiedBy>
  <cp:revision>68</cp:revision>
  <dcterms:created xsi:type="dcterms:W3CDTF">2017-12-27T13:27:17Z</dcterms:created>
  <dcterms:modified xsi:type="dcterms:W3CDTF">2017-12-29T04:04:43Z</dcterms:modified>
</cp:coreProperties>
</file>