
<file path=[Content_Types].xml><?xml version="1.0" encoding="utf-8"?>
<Types xmlns="http://schemas.openxmlformats.org/package/2006/content-types"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jpeg" ContentType="image/jpeg"/>
  <Default Extension="png" ContentType="image/png"/>
  <Default Extension="rels" ContentType="application/vnd.openxmlformats-package.relationships+xml"/>
  <Default Extension="xml" ContentType="application/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officeDocument/2006/relationships/extended-properties" Target="docProps/app.xml"  /><Relationship Id="rId3" Type="http://schemas.openxmlformats.org/package/2006/relationships/metadata/core-properties" Target="docProps/core.xml"  /><Relationship Id="rId4" Type="http://schemas.openxmlformats.org/package/2006/relationships/metadata/thumbnail" Target="docProps/thumbnail.jpeg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696" r:id="rId12"/>
  </p:sldMasterIdLst>
  <p:sldIdLst>
    <p:sldId id="257" r:id="rId1"/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>
    <p:sldAll/>
    <p:penClr>
      <a:srgbClr val="ff0000"/>
    </p:penClr>
  </p:showPr>
  <p:extLst>
    <p:ext uri="ACF4677E-8BD2-47ae-8A1F-98590045965D">
      <hp:hncThemeShow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lastView="sldThumbnailView">
  <p:normalViewPr showOutlineIcons="0">
    <p:restoredLeft sz="6189"/>
    <p:restoredTop sz="96115"/>
  </p:normalViewPr>
  <p:slideViewPr>
    <p:cSldViewPr showGuides="1">
      <p:cViewPr>
        <p:scale>
          <a:sx n="66" d="100"/>
          <a:sy n="66" d="100"/>
        </p:scale>
        <p:origin x="-1548" y="-1032"/>
      </p:cViewPr>
      <p:guideLst>
        <p:guide orient="horz" pos="2158"/>
        <p:guide pos="287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7216" cy="73737216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" Target="slides/slide1.xml"  /><Relationship Id="rId10" Type="http://schemas.openxmlformats.org/officeDocument/2006/relationships/presProps" Target="presProps.xml"  /><Relationship Id="rId11" Type="http://schemas.openxmlformats.org/officeDocument/2006/relationships/viewProps" Target="viewProps.xml"  /><Relationship Id="rId12" Type="http://schemas.openxmlformats.org/officeDocument/2006/relationships/slideMaster" Target="slideMasters/slideMaster1.xml"  /><Relationship Id="rId13" Type="http://schemas.openxmlformats.org/officeDocument/2006/relationships/theme" Target="theme/theme1.xml"  /><Relationship Id="rId14" Type="http://schemas.openxmlformats.org/officeDocument/2006/relationships/tableStyles" Target="tableStyles.xml"  /><Relationship Id="rId2" Type="http://schemas.openxmlformats.org/officeDocument/2006/relationships/slide" Target="slides/slide2.xml"  /><Relationship Id="rId3" Type="http://schemas.openxmlformats.org/officeDocument/2006/relationships/slide" Target="slides/slide3.xml"  /><Relationship Id="rId4" Type="http://schemas.openxmlformats.org/officeDocument/2006/relationships/slide" Target="slides/slide4.xml"  /><Relationship Id="rId5" Type="http://schemas.openxmlformats.org/officeDocument/2006/relationships/slide" Target="slides/slide5.xml"  /><Relationship Id="rId6" Type="http://schemas.openxmlformats.org/officeDocument/2006/relationships/slide" Target="slides/slide6.xml"  /><Relationship Id="rId7" Type="http://schemas.openxmlformats.org/officeDocument/2006/relationships/slide" Target="slides/slide7.xml"  /><Relationship Id="rId8" Type="http://schemas.openxmlformats.org/officeDocument/2006/relationships/slide" Target="slides/slide8.xml"  /><Relationship Id="rId9" Type="http://schemas.openxmlformats.org/officeDocument/2006/relationships/slide" Target="slides/slide9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.png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 showMasterPhAnim="1" matchingName="제목 슬라이드" type="title" preserve="1">
  <p:cSld name="제목 슬라이드">
    <p:bg>
      <p:bgPr shadeToTitle="0">
        <a:blipFill dpi="0" rotWithShape="1">
          <a:blip r:embed="rId2">
            <a:lum/>
          </a:blip>
          <a:srcRect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2A47439-E3AA-4CC9-B49A-B879B865219F}" type="datetimeFigureOut">
              <a:rPr lang="ko-KR" altLang="en-US"/>
              <a:pPr lvl="0">
                <a:defRPr lang="ko-KR" altLang="en-US"/>
              </a:pPr>
              <a:t>2014-07-24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2D4C4C1E-F5F1-4241-9C8A-708A651EF09C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2A47439-E3AA-4CC9-B49A-B879B865219F}" type="datetimeFigureOut">
              <a:rPr lang="ko-KR" altLang="en-US"/>
              <a:pPr lvl="0">
                <a:defRPr lang="ko-KR" altLang="en-US"/>
              </a:pPr>
              <a:t>2014-07-24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2D4C4C1E-F5F1-4241-9C8A-708A651EF09C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2A47439-E3AA-4CC9-B49A-B879B865219F}" type="datetimeFigureOut">
              <a:rPr lang="ko-KR" altLang="en-US"/>
              <a:pPr lvl="0">
                <a:defRPr lang="ko-KR" altLang="en-US"/>
              </a:pPr>
              <a:t>2014-07-24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2D4C4C1E-F5F1-4241-9C8A-708A651EF09C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2A47439-E3AA-4CC9-B49A-B879B865219F}" type="datetimeFigureOut">
              <a:rPr lang="ko-KR" altLang="en-US"/>
              <a:pPr lvl="0">
                <a:defRPr lang="ko-KR" altLang="en-US"/>
              </a:pPr>
              <a:t>2014-07-24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2D4C4C1E-F5F1-4241-9C8A-708A651EF09C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2A47439-E3AA-4CC9-B49A-B879B865219F}" type="datetimeFigureOut">
              <a:rPr lang="ko-KR" altLang="en-US"/>
              <a:pPr lvl="0">
                <a:defRPr lang="ko-KR" altLang="en-US"/>
              </a:pPr>
              <a:t>2014-07-24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2D4C4C1E-F5F1-4241-9C8A-708A651EF09C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2A47439-E3AA-4CC9-B49A-B879B865219F}" type="datetimeFigureOut">
              <a:rPr lang="ko-KR" altLang="en-US"/>
              <a:pPr lvl="0">
                <a:defRPr lang="ko-KR" altLang="en-US"/>
              </a:pPr>
              <a:t>2014-07-24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2D4C4C1E-F5F1-4241-9C8A-708A651EF09C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2A47439-E3AA-4CC9-B49A-B879B865219F}" type="datetimeFigureOut">
              <a:rPr lang="ko-KR" altLang="en-US"/>
              <a:pPr lvl="0">
                <a:defRPr lang="ko-KR" altLang="en-US"/>
              </a:pPr>
              <a:t>2014-07-24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2D4C4C1E-F5F1-4241-9C8A-708A651EF09C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2A47439-E3AA-4CC9-B49A-B879B865219F}" type="datetimeFigureOut">
              <a:rPr lang="ko-KR" altLang="en-US"/>
              <a:pPr lvl="0">
                <a:defRPr lang="ko-KR" altLang="en-US"/>
              </a:pPr>
              <a:t>2014-07-24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2D4C4C1E-F5F1-4241-9C8A-708A651EF09C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2A47439-E3AA-4CC9-B49A-B879B865219F}" type="datetimeFigureOut">
              <a:rPr lang="ko-KR" altLang="en-US"/>
              <a:pPr lvl="0">
                <a:defRPr lang="ko-KR" altLang="en-US"/>
              </a:pPr>
              <a:t>2014-07-24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2D4C4C1E-F5F1-4241-9C8A-708A651EF09C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2A47439-E3AA-4CC9-B49A-B879B865219F}" type="datetimeFigureOut">
              <a:rPr lang="ko-KR" altLang="en-US"/>
              <a:pPr lvl="0">
                <a:defRPr lang="ko-KR" altLang="en-US"/>
              </a:pPr>
              <a:t>2014-07-24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2D4C4C1E-F5F1-4241-9C8A-708A651EF09C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2A47439-E3AA-4CC9-B49A-B879B865219F}" type="datetimeFigureOut">
              <a:rPr lang="ko-KR" altLang="en-US"/>
              <a:pPr lvl="0">
                <a:defRPr lang="ko-KR" altLang="en-US"/>
              </a:pPr>
              <a:t>2014-07-24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2D4C4C1E-F5F1-4241-9C8A-708A651EF09C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1.xml"  /><Relationship Id="rId10" Type="http://schemas.openxmlformats.org/officeDocument/2006/relationships/slideLayout" Target="../slideLayouts/slideLayout9.xml"  /><Relationship Id="rId11" Type="http://schemas.openxmlformats.org/officeDocument/2006/relationships/slideLayout" Target="../slideLayouts/slideLayout10.xml"  /><Relationship Id="rId12" Type="http://schemas.openxmlformats.org/officeDocument/2006/relationships/slideLayout" Target="../slideLayouts/slideLayout11.xml"  /><Relationship Id="rId13" Type="http://schemas.openxmlformats.org/officeDocument/2006/relationships/image" Target="../media/image2.jpeg"  /><Relationship Id="rId14" Type="http://schemas.openxmlformats.org/officeDocument/2006/relationships/image" Target="../media/image3.png"  /><Relationship Id="rId2" Type="http://schemas.openxmlformats.org/officeDocument/2006/relationships/slideLayout" Target="../slideLayouts/slideLayout1.xml"  /><Relationship Id="rId3" Type="http://schemas.openxmlformats.org/officeDocument/2006/relationships/slideLayout" Target="../slideLayouts/slideLayout2.xml"  /><Relationship Id="rId4" Type="http://schemas.openxmlformats.org/officeDocument/2006/relationships/slideLayout" Target="../slideLayouts/slideLayout3.xml"  /><Relationship Id="rId5" Type="http://schemas.openxmlformats.org/officeDocument/2006/relationships/slideLayout" Target="../slideLayouts/slideLayout4.xml"  /><Relationship Id="rId6" Type="http://schemas.openxmlformats.org/officeDocument/2006/relationships/slideLayout" Target="../slideLayouts/slideLayout5.xml"  /><Relationship Id="rId7" Type="http://schemas.openxmlformats.org/officeDocument/2006/relationships/slideLayout" Target="../slideLayouts/slideLayout6.xml"  /><Relationship Id="rId8" Type="http://schemas.openxmlformats.org/officeDocument/2006/relationships/slideLayout" Target="../slideLayouts/slideLayout7.xml"  /><Relationship Id="rId9" Type="http://schemas.openxmlformats.org/officeDocument/2006/relationships/slideLayout" Target="../slideLayouts/slideLayout8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Office 테마">
    <p:bg>
      <p:bgPr shadeToTitle="0">
        <a:gradFill>
          <a:gsLst>
            <a:gs pos="0">
              <a:schemeClr val="bg1">
                <a:alpha val="0"/>
              </a:schemeClr>
            </a:gs>
            <a:gs pos="100000">
              <a:schemeClr val="bg1">
                <a:lumMod val="85000"/>
                <a:alpha val="60000"/>
              </a:schemeClr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12A47439-E3AA-4CC9-B49A-B879B865219F}" type="datetimeFigureOut">
              <a:rPr lang="ko-KR" altLang="en-US"/>
              <a:pPr lvl="0">
                <a:defRPr lang="ko-KR" altLang="en-US"/>
              </a:pPr>
              <a:t>2014-07-24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2D4C4C1E-F5F1-4241-9C8A-708A651EF09C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  <p:pic>
        <p:nvPicPr>
          <p:cNvPr id="11" name="Picture 5" descr="C:\Users\beans\AppData\Local\Ginipic\Cache\PreviewCache\9b00b169-cdbd-41ae-b52f-c1c3061f1578\400_F_654373_rU8W2YDEtuQ4Sc891XhDjlGQ5xU8WB.jpg"/>
          <p:cNvPicPr>
            <a:picLocks noChangeAspect="1" noChangeArrowheads="1"/>
          </p:cNvPicPr>
          <p:nvPr userDrawn="1"/>
        </p:nvPicPr>
        <p:blipFill rotWithShape="1"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12390" t="18290" r="53800"/>
          <a:stretch>
            <a:fillRect/>
          </a:stretch>
        </p:blipFill>
        <p:spPr>
          <a:xfrm rot="5400000" flipH="1" flipV="1">
            <a:off x="4203702" y="-4203701"/>
            <a:ext cx="736599" cy="914400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5" descr="C:\Users\beans\AppData\Local\Ginipic\Cache\PreviewCache\9b00b169-cdbd-41ae-b52f-c1c3061f1578\400_F_654373_rU8W2YDEtuQ4Sc891XhDjlGQ5xU8WB.jpg"/>
          <p:cNvPicPr>
            <a:picLocks noChangeAspect="1" noChangeArrowheads="1"/>
          </p:cNvPicPr>
          <p:nvPr userDrawn="1"/>
        </p:nvPicPr>
        <p:blipFill rotWithShape="1">
          <a:blip r:embed="rId13">
            <a:duotone>
              <a:prstClr val="black"/>
              <a:schemeClr val="tx1">
                <a:tint val="45000"/>
                <a:satMod val="400000"/>
              </a:schemeClr>
            </a:duotone>
            <a:lum bright="-20000" contrast="10000"/>
          </a:blip>
          <a:srcRect l="12390" t="18290" r="53800"/>
          <a:stretch>
            <a:fillRect/>
          </a:stretch>
        </p:blipFill>
        <p:spPr>
          <a:xfrm rot="3088938">
            <a:off x="241433" y="-586865"/>
            <a:ext cx="425895" cy="2100840"/>
          </a:xfrm>
          <a:prstGeom prst="trapezoid">
            <a:avLst>
              <a:gd name="adj" fmla="val 25000"/>
            </a:avLst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1214414" y="0"/>
            <a:ext cx="7929586" cy="796908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소제목</a:t>
            </a:r>
            <a:endParaRPr lang="ko-KR" altLang="en-US"/>
          </a:p>
        </p:txBody>
      </p:sp>
      <p:pic>
        <p:nvPicPr>
          <p:cNvPr id="14" name="Picture 2"/>
          <p:cNvPicPr>
            <a:picLocks noChangeAspect="1" noChangeArrowheads="1"/>
          </p:cNvPicPr>
          <p:nvPr userDrawn="1"/>
        </p:nvPicPr>
        <p:blipFill rotWithShape="1">
          <a:blip r:embed="rId14"/>
          <a:srcRect/>
          <a:stretch>
            <a:fillRect/>
          </a:stretch>
        </p:blipFill>
        <p:spPr>
          <a:xfrm>
            <a:off x="-6350" y="6718300"/>
            <a:ext cx="9156700" cy="152400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</p:sldLayoutIdLst>
  <p:txStyles>
    <p:titleStyle>
      <a:lvl1pPr algn="l" defTabSz="914400" rtl="0" eaLnBrk="1" latinLnBrk="1" hangingPunct="1">
        <a:spcBef>
          <a:spcPct val="0"/>
        </a:spcBef>
        <a:buNone/>
        <a:defRPr xmlns:mc="http://schemas.openxmlformats.org/markup-compatibility/2006" xmlns:hp="http://schemas.haansoft.com/office/presentation/8.0" lang="ko-KR" altLang="en-US" sz="3600" kern="1200" smtClean="0" mc:Ignorable="hp" hp:hslEmbossed="0">
          <a:ln w="25400">
            <a:solidFill>
              <a:schemeClr val="bg1">
                <a:alpha val="20000"/>
              </a:schemeClr>
            </a:solidFill>
          </a:ln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xmlns:mc="http://schemas.openxmlformats.org/markup-compatibility/2006" xmlns:hp="http://schemas.haansoft.com/office/presentation/8.0" lang="ko-KR" altLang="en-US" sz="3600" kern="1200" smtClean="0" mc:Ignorable="hp" hp:hslEmbossed="0">
          <a:ln w="25400">
            <a:solidFill>
              <a:schemeClr val="bg1">
                <a:alpha val="20000"/>
              </a:schemeClr>
            </a:solidFill>
          </a:ln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xmlns:mc="http://schemas.openxmlformats.org/markup-compatibility/2006" xmlns:hp="http://schemas.haansoft.com/office/presentation/8.0" lang="ko-KR" altLang="en-US" sz="3200" kern="1200" smtClean="0" mc:Ignorable="hp" hp:hslEmbossed="0">
          <a:ln w="25400">
            <a:solidFill>
              <a:schemeClr val="bg1">
                <a:alpha val="20000"/>
              </a:schemeClr>
            </a:solidFill>
          </a:ln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xmlns:mc="http://schemas.openxmlformats.org/markup-compatibility/2006" xmlns:hp="http://schemas.haansoft.com/office/presentation/8.0" lang="ko-KR" altLang="en-US" sz="2800" kern="1200" smtClean="0" mc:Ignorable="hp" hp:hslEmbossed="0">
          <a:ln w="25400">
            <a:solidFill>
              <a:schemeClr val="bg1">
                <a:alpha val="20000"/>
              </a:schemeClr>
            </a:solidFill>
          </a:ln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xmlns:mc="http://schemas.openxmlformats.org/markup-compatibility/2006" xmlns:hp="http://schemas.haansoft.com/office/presentation/8.0" lang="ko-KR" altLang="en-US" sz="2400" kern="1200" smtClean="0" mc:Ignorable="hp" hp:hslEmbossed="0">
          <a:ln w="25400">
            <a:solidFill>
              <a:schemeClr val="bg1">
                <a:alpha val="20000"/>
              </a:schemeClr>
            </a:solidFill>
          </a:ln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xmlns:mc="http://schemas.openxmlformats.org/markup-compatibility/2006" xmlns:hp="http://schemas.haansoft.com/office/presentation/8.0" lang="ko-KR" altLang="en-US" sz="2000" kern="1200" smtClean="0" mc:Ignorable="hp" hp:hslEmbossed="0">
          <a:ln w="25400">
            <a:solidFill>
              <a:schemeClr val="bg1">
                <a:alpha val="20000"/>
              </a:schemeClr>
            </a:solidFill>
          </a:ln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4.jpeg"  /><Relationship Id="rId3" Type="http://schemas.openxmlformats.org/officeDocument/2006/relationships/image" Target="../media/image5.jpe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6.png"  /><Relationship Id="rId3" Type="http://schemas.openxmlformats.org/officeDocument/2006/relationships/image" Target="../media/image7.jpe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8.jpe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9.jpe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2.jpeg"  /><Relationship Id="rId3" Type="http://schemas.openxmlformats.org/officeDocument/2006/relationships/image" Target="../media/image10.jpeg"  /><Relationship Id="rId4" Type="http://schemas.openxmlformats.org/officeDocument/2006/relationships/image" Target="../media/image11.jpeg"  /><Relationship Id="rId5" Type="http://schemas.openxmlformats.org/officeDocument/2006/relationships/image" Target="../media/image12.jpeg"  /><Relationship Id="rId6" Type="http://schemas.openxmlformats.org/officeDocument/2006/relationships/image" Target="../media/image13.jpeg"  /><Relationship Id="rId7" Type="http://schemas.openxmlformats.org/officeDocument/2006/relationships/image" Target="../media/image14.jpeg"  /><Relationship Id="rId8" Type="http://schemas.openxmlformats.org/officeDocument/2006/relationships/image" Target="../media/image15.jpe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611560" y="1864533"/>
            <a:ext cx="8064895" cy="81961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800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현장소방활동  </a:t>
            </a:r>
            <a:r>
              <a:rPr xmlns:mc="http://schemas.openxmlformats.org/markup-compatibility/2006" xmlns:hp="http://schemas.haansoft.com/office/presentation/8.0" lang="ko-KR" altLang="en-US" sz="4800" mc:Ignorable="hp" hp:hslEmbossed="0">
                <a:solidFill>
                  <a:srgbClr val="ff000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안전사고 </a:t>
            </a:r>
            <a:r>
              <a:rPr xmlns:mc="http://schemas.openxmlformats.org/markup-compatibility/2006" xmlns:hp="http://schemas.haansoft.com/office/presentation/8.0" lang="ko-KR" altLang="en-US" sz="4800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사례</a:t>
            </a:r>
            <a:endParaRPr xmlns:mc="http://schemas.openxmlformats.org/markup-compatibility/2006" xmlns:hp="http://schemas.haansoft.com/office/presentation/8.0" lang="en-US" altLang="ko-KR" sz="4800" mc:Ignorable="hp" hp:hslEmbossed="0"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2632710" y="4356393"/>
            <a:ext cx="3983355" cy="10709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종로소방서</a:t>
            </a:r>
            <a:endParaRPr xmlns:mc="http://schemas.openxmlformats.org/markup-compatibility/2006" xmlns:hp="http://schemas.haansoft.com/office/presentation/8.0" lang="ko-KR" altLang="en-US" sz="3200" mc:Ignorable="hp" hp:hslEmbossed="0"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(세종로119안전센터)</a:t>
            </a:r>
            <a:endParaRPr xmlns:mc="http://schemas.openxmlformats.org/markup-compatibility/2006" xmlns:hp="http://schemas.haansoft.com/office/presentation/8.0" lang="ko-KR" altLang="en-US" sz="3200" mc:Ignorable="hp" hp:hslEmbossed="0"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>
    <p:fade/>
  </p:transition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926595" y="1137572"/>
            <a:ext cx="4670295" cy="394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1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화재발생일시</a:t>
            </a:r>
            <a:r>
              <a:rPr xmlns:mc="http://schemas.openxmlformats.org/markup-compatibility/2006" xmlns:hp="http://schemas.haansoft.com/office/presentation/8.0" lang="ko-KR" altLang="en-US" sz="2000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   </a:t>
            </a:r>
            <a:r>
              <a:rPr xmlns:mc="http://schemas.openxmlformats.org/markup-compatibility/2006" xmlns:hp="http://schemas.haansoft.com/office/presentation/8.0" lang="en-US" altLang="ko-KR" sz="2000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:   20</a:t>
            </a:r>
            <a:r>
              <a:rPr xmlns:mc="http://schemas.openxmlformats.org/markup-compatibility/2006" xmlns:hp="http://schemas.haansoft.com/office/presentation/8.0" lang="ko-KR" altLang="en-US" sz="2000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04</a:t>
            </a:r>
            <a:r>
              <a:rPr xmlns:mc="http://schemas.openxmlformats.org/markup-compatibility/2006" xmlns:hp="http://schemas.haansoft.com/office/presentation/8.0" lang="en-US" altLang="ko-KR" sz="2000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.</a:t>
            </a:r>
            <a:r>
              <a:rPr xmlns:mc="http://schemas.openxmlformats.org/markup-compatibility/2006" xmlns:hp="http://schemas.haansoft.com/office/presentation/8.0" lang="ko-KR" altLang="en-US" sz="2000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04</a:t>
            </a:r>
            <a:r>
              <a:rPr xmlns:mc="http://schemas.openxmlformats.org/markup-compatibility/2006" xmlns:hp="http://schemas.haansoft.com/office/presentation/8.0" lang="en-US" altLang="ko-KR" sz="2000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. </a:t>
            </a:r>
            <a:r>
              <a:rPr xmlns:mc="http://schemas.openxmlformats.org/markup-compatibility/2006" xmlns:hp="http://schemas.haansoft.com/office/presentation/8.0" lang="ko-KR" altLang="en-US" sz="2000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14.</a:t>
            </a:r>
            <a:r>
              <a:rPr xmlns:mc="http://schemas.openxmlformats.org/markup-compatibility/2006" xmlns:hp="http://schemas.haansoft.com/office/presentation/8.0" lang="en-US" altLang="ko-KR" sz="2000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      </a:t>
            </a:r>
            <a:r>
              <a:rPr xmlns:mc="http://schemas.openxmlformats.org/markup-compatibility/2006" xmlns:hp="http://schemas.haansoft.com/office/presentation/8.0" lang="ko-KR" altLang="en-US" sz="2000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11</a:t>
            </a:r>
            <a:r>
              <a:rPr xmlns:mc="http://schemas.openxmlformats.org/markup-compatibility/2006" xmlns:hp="http://schemas.haansoft.com/office/presentation/8.0" lang="en-US" altLang="ko-KR" sz="2000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:10</a:t>
            </a:r>
            <a:endParaRPr xmlns:mc="http://schemas.openxmlformats.org/markup-compatibility/2006" xmlns:hp="http://schemas.haansoft.com/office/presentation/8.0" lang="en-US" altLang="ko-KR" sz="2000" mc:Ignorable="hp" hp:hslEmbossed="0"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730921" y="1816645"/>
            <a:ext cx="7529340" cy="41726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800" mc:Ignorable="hp" hp:hslEmbossed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xmlns:mc="http://schemas.openxmlformats.org/markup-compatibility/2006" xmlns:hp="http://schemas.haansoft.com/office/presentation/8.0" lang="ko-KR" altLang="en-US" mc:Ignorable="hp" hp:hslEmbossed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xmlns:mc="http://schemas.openxmlformats.org/markup-compatibility/2006" xmlns:hp="http://schemas.haansoft.com/office/presentation/8.0" lang="ko-KR" altLang="en-US" sz="2000" b="1" mc:Ignorable="hp" hp:hslEmbossed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현장 상황</a:t>
            </a:r>
            <a:r>
              <a:rPr xmlns:mc="http://schemas.openxmlformats.org/markup-compatibility/2006" xmlns:hp="http://schemas.haansoft.com/office/presentation/8.0" lang="ko-KR" altLang="en-US" sz="2000" mc:Ignorable="hp" hp:hslEmbossed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  </a:t>
            </a:r>
            <a:endParaRPr xmlns:mc="http://schemas.openxmlformats.org/markup-compatibility/2006" xmlns:hp="http://schemas.haansoft.com/office/presentation/8.0" lang="ko-KR" altLang="en-US" sz="2000" mc:Ignorable="hp" hp:hslEmbossed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>
              <a:buChar char="-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mc:Ignorable="hp" hp:hslEmbossed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 용산구 용산동 2가 야외극장 무대부에서 </a:t>
            </a:r>
            <a:endParaRPr xmlns:mc="http://schemas.openxmlformats.org/markup-compatibility/2006" xmlns:hp="http://schemas.haansoft.com/office/presentation/8.0" lang="ko-KR" altLang="en-US" sz="2000" mc:Ignorable="hp" hp:hslEmbossed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mc:Ignorable="hp" hp:hslEmbossed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  화재 발생</a:t>
            </a:r>
            <a:endParaRPr xmlns:mc="http://schemas.openxmlformats.org/markup-compatibility/2006" xmlns:hp="http://schemas.haansoft.com/office/presentation/8.0" lang="ko-KR" altLang="en-US" sz="2000" mc:Ignorable="hp" hp:hslEmbossed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>
              <a:buChar char="-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mc:Ignorable="hp" hp:hslEmbossed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 당일 각종훈련 및 이륜순찰 점검 등으로 </a:t>
            </a:r>
            <a:endParaRPr xmlns:mc="http://schemas.openxmlformats.org/markup-compatibility/2006" xmlns:hp="http://schemas.haansoft.com/office/presentation/8.0" lang="ko-KR" altLang="en-US" sz="2000" mc:Ignorable="hp" hp:hslEmbossed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mc:Ignorable="hp" hp:hslEmbossed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  출동인원 부족상황에서 화재수보로 펌프차</a:t>
            </a:r>
            <a:endParaRPr xmlns:mc="http://schemas.openxmlformats.org/markup-compatibility/2006" xmlns:hp="http://schemas.haansoft.com/office/presentation/8.0" lang="ko-KR" altLang="en-US" sz="2000" mc:Ignorable="hp" hp:hslEmbossed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mc:Ignorable="hp" hp:hslEmbossed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  대원(팀장1,운전원1,경방신규직원1) 화재출동함</a:t>
            </a:r>
            <a:endParaRPr xmlns:mc="http://schemas.openxmlformats.org/markup-compatibility/2006" xmlns:hp="http://schemas.haansoft.com/office/presentation/8.0" lang="ko-KR" altLang="en-US" sz="2000" mc:Ignorable="hp" hp:hslEmbossed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en-US" sz="2000" mc:Ignorable="hp" hp:hslEmbossed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mc:Ignorable="hp" hp:hslEmbossed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xmlns:mc="http://schemas.openxmlformats.org/markup-compatibility/2006" xmlns:hp="http://schemas.haansoft.com/office/presentation/8.0" lang="ko-KR" altLang="en-US" sz="2000" b="1" mc:Ignorable="hp" hp:hslEmbossed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사고개요</a:t>
            </a:r>
            <a:r>
              <a:rPr xmlns:mc="http://schemas.openxmlformats.org/markup-compatibility/2006" xmlns:hp="http://schemas.haansoft.com/office/presentation/8.0" lang="ko-KR" altLang="en-US" sz="2000" mc:Ignorable="hp" hp:hslEmbossed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 : 관창수가 없는 상황에서 팀장이 관창수 및 지휘관 역할까지 동시에 하여,  65</a:t>
            </a:r>
            <a:r>
              <a:rPr xmlns:mc="http://schemas.openxmlformats.org/markup-compatibility/2006" xmlns:hp="http://schemas.haansoft.com/office/presentation/8.0" lang="en-US" altLang="ko-KR" sz="2000" mc:Ignorable="hp" hp:hslEmbossed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mm </a:t>
            </a:r>
            <a:r>
              <a:rPr xmlns:mc="http://schemas.openxmlformats.org/markup-compatibility/2006" xmlns:hp="http://schemas.haansoft.com/office/presentation/8.0" lang="ko-KR" altLang="en-US" sz="2000" mc:Ignorable="hp" hp:hslEmbossed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수관전개, 방수개시 무전을 하였으나 바로 방수가 되지 않아 재무전 및 관창 임의조작중 갑작스런 방수 개시되어 관창보조인 신규직원이 방수압을 견디지 못하고 놓쳐서 현장 벗어나려고 하던중 쓰고 있던 헬멧에 관창이 부딪혀 관창 박살나며 신규직원은 머리 타박상 및 열상을 입은 사고</a:t>
            </a:r>
            <a:endParaRPr xmlns:mc="http://schemas.openxmlformats.org/markup-compatibility/2006" xmlns:hp="http://schemas.haansoft.com/office/presentation/8.0" lang="ko-KR" altLang="en-US" sz="2000" mc:Ignorable="hp" hp:hslEmbossed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2" name="제목 1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 b="1"/>
              <a:t>사고 발생 개요</a:t>
            </a:r>
            <a:endParaRPr lang="ko-KR" altLang="en-US" b="1"/>
          </a:p>
        </p:txBody>
      </p:sp>
      <p:sp>
        <p:nvSpPr>
          <p:cNvPr id="25" name="타원 11"/>
          <p:cNvSpPr/>
          <p:nvPr/>
        </p:nvSpPr>
        <p:spPr>
          <a:xfrm>
            <a:off x="704143" y="1284741"/>
            <a:ext cx="180000" cy="180000"/>
          </a:xfrm>
          <a:prstGeom prst="ellipse">
            <a:avLst/>
          </a:prstGeom>
          <a:gradFill>
            <a:gsLst>
              <a:gs pos="0">
                <a:srgbClr val="ff0000"/>
              </a:gs>
              <a:gs pos="100000">
                <a:srgbClr val="c00000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6" name="타원 11"/>
          <p:cNvSpPr/>
          <p:nvPr/>
        </p:nvSpPr>
        <p:spPr>
          <a:xfrm>
            <a:off x="700542" y="2013223"/>
            <a:ext cx="180000" cy="180000"/>
          </a:xfrm>
          <a:prstGeom prst="ellipse">
            <a:avLst/>
          </a:prstGeom>
          <a:gradFill>
            <a:gsLst>
              <a:gs pos="0">
                <a:srgbClr val="ff0000"/>
              </a:gs>
              <a:gs pos="100000">
                <a:srgbClr val="c00000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7" name="타원 11"/>
          <p:cNvSpPr/>
          <p:nvPr/>
        </p:nvSpPr>
        <p:spPr>
          <a:xfrm>
            <a:off x="676107" y="4202049"/>
            <a:ext cx="180000" cy="180000"/>
          </a:xfrm>
          <a:prstGeom prst="ellipse">
            <a:avLst/>
          </a:prstGeom>
          <a:gradFill>
            <a:gsLst>
              <a:gs pos="0">
                <a:srgbClr val="ff0000"/>
              </a:gs>
              <a:gs pos="100000">
                <a:srgbClr val="c00000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>
    <p:fade/>
  </p:transition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/>
        </p:nvSpPr>
        <p:spPr>
          <a:xfrm>
            <a:off x="806173" y="1190231"/>
            <a:ext cx="7529341" cy="350368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800" mc:Ignorable="hp" hp:hslEmbossed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- 출동인원 부족</a:t>
            </a:r>
            <a:endParaRPr xmlns:mc="http://schemas.openxmlformats.org/markup-compatibility/2006" xmlns:hp="http://schemas.haansoft.com/office/presentation/8.0" lang="ko-KR" altLang="en-US" sz="2800" mc:Ignorable="hp" hp:hslEmbossed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lvl="0">
              <a:defRPr lang="ko-KR" altLang="en-US"/>
            </a:pPr>
            <a:endParaRPr xmlns:mc="http://schemas.openxmlformats.org/markup-compatibility/2006" xmlns:hp="http://schemas.haansoft.com/office/presentation/8.0" lang="ko-KR" altLang="en-US" sz="2800" mc:Ignorable="hp" hp:hslEmbossed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800" mc:Ignorable="hp" hp:hslEmbossed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- 성급한 현장대응</a:t>
            </a:r>
            <a:endParaRPr xmlns:mc="http://schemas.openxmlformats.org/markup-compatibility/2006" xmlns:hp="http://schemas.haansoft.com/office/presentation/8.0" lang="ko-KR" altLang="en-US" sz="2800" mc:Ignorable="hp" hp:hslEmbossed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lvl="0">
              <a:defRPr lang="ko-KR" altLang="en-US"/>
            </a:pPr>
            <a:endParaRPr xmlns:mc="http://schemas.openxmlformats.org/markup-compatibility/2006" xmlns:hp="http://schemas.haansoft.com/office/presentation/8.0" lang="ko-KR" altLang="en-US" sz="2800" mc:Ignorable="hp" hp:hslEmbossed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800" mc:Ignorable="hp" hp:hslEmbossed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- 차량조작능력 미숙</a:t>
            </a:r>
            <a:endParaRPr xmlns:mc="http://schemas.openxmlformats.org/markup-compatibility/2006" xmlns:hp="http://schemas.haansoft.com/office/presentation/8.0" lang="ko-KR" altLang="en-US" sz="2800" mc:Ignorable="hp" hp:hslEmbossed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lvl="0">
              <a:defRPr lang="ko-KR" altLang="en-US"/>
            </a:pPr>
            <a:endParaRPr xmlns:mc="http://schemas.openxmlformats.org/markup-compatibility/2006" xmlns:hp="http://schemas.haansoft.com/office/presentation/8.0" lang="ko-KR" altLang="en-US" sz="2800" mc:Ignorable="hp" hp:hslEmbossed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800" mc:Ignorable="hp" hp:hslEmbossed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- 신규대원의 현장대응능력 부족</a:t>
            </a:r>
            <a:endParaRPr xmlns:mc="http://schemas.openxmlformats.org/markup-compatibility/2006" xmlns:hp="http://schemas.haansoft.com/office/presentation/8.0" lang="ko-KR" altLang="en-US" sz="2800" mc:Ignorable="hp" hp:hslEmbossed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800" mc:Ignorable="hp" hp:hslEmbossed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 </a:t>
            </a:r>
            <a:endParaRPr xmlns:mc="http://schemas.openxmlformats.org/markup-compatibility/2006" xmlns:hp="http://schemas.haansoft.com/office/presentation/8.0" lang="ko-KR" altLang="en-US" sz="2800" mc:Ignorable="hp" hp:hslEmbossed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2" name="제목 1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 b="1"/>
              <a:t>사고 발생 요인</a:t>
            </a:r>
            <a:endParaRPr lang="ko-KR" altLang="en-US" b="1"/>
          </a:p>
        </p:txBody>
      </p:sp>
      <p:sp>
        <p:nvSpPr>
          <p:cNvPr id="27" name="타원 11"/>
          <p:cNvSpPr/>
          <p:nvPr/>
        </p:nvSpPr>
        <p:spPr>
          <a:xfrm>
            <a:off x="844509" y="3957447"/>
            <a:ext cx="180000" cy="180000"/>
          </a:xfrm>
          <a:prstGeom prst="ellipse">
            <a:avLst/>
          </a:prstGeom>
          <a:gradFill>
            <a:gsLst>
              <a:gs pos="0">
                <a:srgbClr val="ff0000"/>
              </a:gs>
              <a:gs pos="100000">
                <a:srgbClr val="c00000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8" name="타원 11"/>
          <p:cNvSpPr/>
          <p:nvPr/>
        </p:nvSpPr>
        <p:spPr>
          <a:xfrm>
            <a:off x="829650" y="3104982"/>
            <a:ext cx="180000" cy="180000"/>
          </a:xfrm>
          <a:prstGeom prst="ellipse">
            <a:avLst/>
          </a:prstGeom>
          <a:gradFill>
            <a:gsLst>
              <a:gs pos="0">
                <a:srgbClr val="ff0000"/>
              </a:gs>
              <a:gs pos="100000">
                <a:srgbClr val="c00000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9" name="타원 11"/>
          <p:cNvSpPr/>
          <p:nvPr/>
        </p:nvSpPr>
        <p:spPr>
          <a:xfrm>
            <a:off x="827532" y="2276856"/>
            <a:ext cx="180000" cy="180000"/>
          </a:xfrm>
          <a:prstGeom prst="ellipse">
            <a:avLst/>
          </a:prstGeom>
          <a:gradFill>
            <a:gsLst>
              <a:gs pos="0">
                <a:srgbClr val="ff0000"/>
              </a:gs>
              <a:gs pos="100000">
                <a:srgbClr val="c00000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0" name="타원 11"/>
          <p:cNvSpPr/>
          <p:nvPr/>
        </p:nvSpPr>
        <p:spPr>
          <a:xfrm>
            <a:off x="827532" y="1376766"/>
            <a:ext cx="180000" cy="180000"/>
          </a:xfrm>
          <a:prstGeom prst="ellipse">
            <a:avLst/>
          </a:prstGeom>
          <a:gradFill>
            <a:gsLst>
              <a:gs pos="0">
                <a:srgbClr val="ff0000"/>
              </a:gs>
              <a:gs pos="100000">
                <a:srgbClr val="c00000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>
    <p:fade/>
  </p:transition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/>
          <p:cNvSpPr>
            <a:spLocks noGrp="1"/>
          </p:cNvSpPr>
          <p:nvPr>
            <p:ph type="title" idx="0"/>
          </p:nvPr>
        </p:nvSpPr>
        <p:spPr/>
        <p:txBody>
          <a:bodyPr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 sz="3000" b="1">
                <a:latin typeface="Arial"/>
                <a:cs typeface="Arial"/>
              </a:rPr>
              <a:t>출동인원 반드시 확보  안전</a:t>
            </a:r>
            <a:r>
              <a:rPr lang="en-US" altLang="ko-KR" sz="3000" b="1">
                <a:latin typeface="Arial"/>
                <a:cs typeface="Arial"/>
              </a:rPr>
              <a:t>!</a:t>
            </a:r>
            <a:r>
              <a:rPr lang="ko-KR" altLang="en-US" sz="3000" b="1">
                <a:latin typeface="Arial"/>
                <a:cs typeface="Arial"/>
              </a:rPr>
              <a:t>안전</a:t>
            </a:r>
            <a:r>
              <a:rPr lang="en-US" altLang="ko-KR" sz="3000" b="1">
                <a:latin typeface="Arial"/>
                <a:cs typeface="Arial"/>
              </a:rPr>
              <a:t>!</a:t>
            </a:r>
            <a:r>
              <a:rPr lang="ko-KR" altLang="en-US" sz="3000" b="1">
                <a:latin typeface="Arial"/>
                <a:cs typeface="Arial"/>
              </a:rPr>
              <a:t>안전</a:t>
            </a:r>
            <a:r>
              <a:rPr lang="en-US" altLang="ko-KR" sz="3000" b="1">
                <a:latin typeface="Arial"/>
                <a:cs typeface="Arial"/>
              </a:rPr>
              <a:t>!</a:t>
            </a:r>
            <a:endParaRPr lang="en-US" altLang="ko-KR" sz="3000" b="1">
              <a:latin typeface="Arial"/>
              <a:cs typeface="Arial"/>
            </a:endParaRPr>
          </a:p>
        </p:txBody>
      </p:sp>
      <p:pic>
        <p:nvPicPr>
          <p:cNvPr id="3075" name="그림 3074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395536" y="1104776"/>
            <a:ext cx="3888431" cy="3202768"/>
          </a:xfrm>
          <a:prstGeom prst="rect">
            <a:avLst/>
          </a:prstGeom>
        </p:spPr>
      </p:pic>
      <p:pic>
        <p:nvPicPr>
          <p:cNvPr id="3076" name="그림 3075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4572000" y="2587904"/>
            <a:ext cx="4032448" cy="3503881"/>
          </a:xfrm>
          <a:prstGeom prst="rect">
            <a:avLst/>
          </a:prstGeom>
        </p:spPr>
      </p:pic>
    </p:spTree>
  </p:cSld>
  <p:clrMapOvr>
    <a:masterClrMapping/>
  </p:clrMapOvr>
  <p:transition xmlns:mc="http://schemas.openxmlformats.org/markup-compatibility/2006" xmlns:hp="http://schemas.haansoft.com/office/presentation/8.0" mc:Ignorable="hp" hp:hslDur="500">
    <p:fade/>
  </p:transition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/>
          <p:cNvSpPr>
            <a:spLocks noGrp="1"/>
          </p:cNvSpPr>
          <p:nvPr>
            <p:ph type="title" idx="0"/>
          </p:nvPr>
        </p:nvSpPr>
        <p:spPr>
          <a:xfrm>
            <a:off x="1214414" y="0"/>
            <a:ext cx="7929586" cy="796908"/>
          </a:xfrm>
        </p:spPr>
        <p:txBody>
          <a:bodyPr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 sz="3000" b="1">
                <a:latin typeface="Arial"/>
                <a:cs typeface="Arial"/>
              </a:rPr>
              <a:t>안전장구 철저히 착용 안전</a:t>
            </a:r>
            <a:r>
              <a:rPr lang="en-US" altLang="ko-KR" sz="3000" b="1">
                <a:latin typeface="Arial"/>
                <a:cs typeface="Arial"/>
              </a:rPr>
              <a:t>!</a:t>
            </a:r>
            <a:r>
              <a:rPr lang="ko-KR" altLang="en-US" sz="3000" b="1">
                <a:latin typeface="Arial"/>
                <a:cs typeface="Arial"/>
              </a:rPr>
              <a:t>안전</a:t>
            </a:r>
            <a:r>
              <a:rPr lang="en-US" altLang="ko-KR" sz="3000" b="1">
                <a:latin typeface="Arial"/>
                <a:cs typeface="Arial"/>
              </a:rPr>
              <a:t>!</a:t>
            </a:r>
            <a:r>
              <a:rPr lang="ko-KR" altLang="en-US" sz="3000" b="1">
                <a:latin typeface="Arial"/>
                <a:cs typeface="Arial"/>
              </a:rPr>
              <a:t>안전</a:t>
            </a:r>
            <a:r>
              <a:rPr lang="en-US" altLang="ko-KR" sz="3000" b="1">
                <a:latin typeface="Arial"/>
                <a:cs typeface="Arial"/>
              </a:rPr>
              <a:t>!</a:t>
            </a:r>
            <a:endParaRPr lang="en-US" altLang="ko-KR" sz="3000" b="1">
              <a:latin typeface="Arial"/>
              <a:cs typeface="Arial"/>
            </a:endParaRPr>
          </a:p>
        </p:txBody>
      </p:sp>
      <p:grpSp>
        <p:nvGrpSpPr>
          <p:cNvPr id="2" name="그룹 9"/>
          <p:cNvGrpSpPr/>
          <p:nvPr/>
        </p:nvGrpSpPr>
        <p:grpSpPr>
          <a:xfrm rot="0">
            <a:off x="128412" y="980728"/>
            <a:ext cx="9124108" cy="584775"/>
            <a:chOff x="1783108" y="2071678"/>
            <a:chExt cx="9124108" cy="584775"/>
          </a:xfrm>
        </p:grpSpPr>
        <p:sp>
          <p:nvSpPr>
            <p:cNvPr id="11" name="직사각형 10"/>
            <p:cNvSpPr/>
            <p:nvPr/>
          </p:nvSpPr>
          <p:spPr>
            <a:xfrm>
              <a:off x="2085570" y="2071678"/>
              <a:ext cx="8737891" cy="56994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lvl="0"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3200" mc:Ignorable="hp" hp:hslEmbossed="0"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</a:rPr>
                <a:t>귀찮고</a:t>
              </a:r>
              <a:r>
                <a:rPr xmlns:mc="http://schemas.openxmlformats.org/markup-compatibility/2006" xmlns:hp="http://schemas.haansoft.com/office/presentation/8.0" lang="en-US" altLang="ko-KR" sz="3200" mc:Ignorable="hp" hp:hslEmbossed="0"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</a:rPr>
                <a:t> </a:t>
              </a:r>
              <a:r>
                <a:rPr xmlns:mc="http://schemas.openxmlformats.org/markup-compatibility/2006" xmlns:hp="http://schemas.haansoft.com/office/presentation/8.0" lang="ko-KR" altLang="en-US" sz="3200" mc:Ignorable="hp" hp:hslEmbossed="0"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</a:rPr>
                <a:t>무거워도 최소한의 보호 장비는 반드시</a:t>
              </a:r>
              <a:r>
                <a:rPr xmlns:mc="http://schemas.openxmlformats.org/markup-compatibility/2006" xmlns:hp="http://schemas.haansoft.com/office/presentation/8.0" lang="en-US" altLang="ko-KR" sz="3200" mc:Ignorable="hp" hp:hslEmbossed="0"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</a:rPr>
                <a:t>!</a:t>
              </a:r>
              <a:endParaRPr xmlns:mc="http://schemas.openxmlformats.org/markup-compatibility/2006" xmlns:hp="http://schemas.haansoft.com/office/presentation/8.0" lang="en-US" altLang="ko-KR" sz="3200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12" name="타원 11"/>
            <p:cNvSpPr/>
            <p:nvPr/>
          </p:nvSpPr>
          <p:spPr>
            <a:xfrm>
              <a:off x="1783108" y="2285992"/>
              <a:ext cx="180000" cy="180000"/>
            </a:xfrm>
            <a:prstGeom prst="ellipse">
              <a:avLst/>
            </a:prstGeom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pic>
        <p:nvPicPr>
          <p:cNvPr id="2052" name="그림 2051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 rot="238919">
            <a:off x="480229" y="1928064"/>
            <a:ext cx="3960439" cy="3888432"/>
          </a:xfrm>
          <a:prstGeom prst="rect">
            <a:avLst/>
          </a:prstGeom>
        </p:spPr>
      </p:pic>
      <p:pic>
        <p:nvPicPr>
          <p:cNvPr id="2053" name="그림 2052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 rot="21106574">
            <a:off x="4929546" y="1934618"/>
            <a:ext cx="3711880" cy="3835368"/>
          </a:xfrm>
          <a:prstGeom prst="rect">
            <a:avLst/>
          </a:prstGeom>
        </p:spPr>
      </p:pic>
    </p:spTree>
  </p:cSld>
  <p:clrMapOvr>
    <a:masterClrMapping/>
  </p:clrMapOvr>
  <p:transition xmlns:mc="http://schemas.openxmlformats.org/markup-compatibility/2006" xmlns:hp="http://schemas.haansoft.com/office/presentation/8.0" mc:Ignorable="hp" hp:hslDur="500">
    <p:fade/>
  </p:transition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/>
          <p:cNvSpPr>
            <a:spLocks noGrp="1"/>
          </p:cNvSpPr>
          <p:nvPr>
            <p:ph type="title" idx="0"/>
          </p:nvPr>
        </p:nvSpPr>
        <p:spPr>
          <a:xfrm>
            <a:off x="1214414" y="0"/>
            <a:ext cx="7929586" cy="796908"/>
          </a:xfrm>
        </p:spPr>
        <p:txBody>
          <a:bodyPr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 sz="3000" b="1">
                <a:latin typeface="Arial"/>
                <a:cs typeface="Arial"/>
              </a:rPr>
              <a:t>차량 조작능력 숙달 안전</a:t>
            </a:r>
            <a:r>
              <a:rPr lang="en-US" altLang="ko-KR" sz="3000" b="1">
                <a:latin typeface="Arial"/>
                <a:cs typeface="Arial"/>
              </a:rPr>
              <a:t>!</a:t>
            </a:r>
            <a:r>
              <a:rPr lang="ko-KR" altLang="en-US" sz="3000" b="1">
                <a:latin typeface="Arial"/>
                <a:cs typeface="Arial"/>
              </a:rPr>
              <a:t>안전</a:t>
            </a:r>
            <a:r>
              <a:rPr lang="en-US" altLang="ko-KR" sz="3000" b="1">
                <a:latin typeface="Arial"/>
                <a:cs typeface="Arial"/>
              </a:rPr>
              <a:t>!</a:t>
            </a:r>
            <a:r>
              <a:rPr lang="ko-KR" altLang="en-US" sz="3000" b="1">
                <a:latin typeface="Arial"/>
                <a:cs typeface="Arial"/>
              </a:rPr>
              <a:t>안전</a:t>
            </a:r>
            <a:r>
              <a:rPr lang="en-US" altLang="ko-KR" sz="3000" b="1">
                <a:latin typeface="Arial"/>
                <a:cs typeface="Arial"/>
              </a:rPr>
              <a:t>!</a:t>
            </a:r>
            <a:endParaRPr lang="en-US" altLang="ko-KR" sz="3000" b="1">
              <a:latin typeface="Arial"/>
              <a:cs typeface="Arial"/>
            </a:endParaRPr>
          </a:p>
        </p:txBody>
      </p:sp>
      <p:pic>
        <p:nvPicPr>
          <p:cNvPr id="2051" name="그림 2050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3416335"/>
            <a:ext cx="9144000" cy="25329"/>
          </a:xfrm>
          <a:prstGeom prst="rect">
            <a:avLst/>
          </a:prstGeom>
        </p:spPr>
      </p:pic>
      <p:pic>
        <p:nvPicPr>
          <p:cNvPr id="2052" name="그림 2051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 rot="10834856" flipV="1">
            <a:off x="-48027" y="1254559"/>
            <a:ext cx="9144000" cy="5473382"/>
          </a:xfrm>
          <a:prstGeom prst="rect">
            <a:avLst/>
          </a:prstGeom>
        </p:spPr>
      </p:pic>
    </p:spTree>
  </p:cSld>
  <p:clrMapOvr>
    <a:masterClrMapping/>
  </p:clrMapOvr>
  <p:transition xmlns:mc="http://schemas.openxmlformats.org/markup-compatibility/2006" xmlns:hp="http://schemas.haansoft.com/office/presentation/8.0" mc:Ignorable="hp" hp:hslDur="500">
    <p:fade/>
  </p:transition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/>
          <p:cNvSpPr>
            <a:spLocks noGrp="1"/>
          </p:cNvSpPr>
          <p:nvPr>
            <p:ph type="title" idx="0"/>
          </p:nvPr>
        </p:nvSpPr>
        <p:spPr>
          <a:xfrm>
            <a:off x="1214414" y="0"/>
            <a:ext cx="7929586" cy="796908"/>
          </a:xfrm>
        </p:spPr>
        <p:txBody>
          <a:bodyPr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 sz="3000" b="1">
                <a:latin typeface="Arial"/>
                <a:cs typeface="Arial"/>
              </a:rPr>
              <a:t>침착한 현장대응 안전</a:t>
            </a:r>
            <a:r>
              <a:rPr lang="en-US" altLang="ko-KR" sz="3000" b="1">
                <a:latin typeface="Arial"/>
                <a:cs typeface="Arial"/>
              </a:rPr>
              <a:t>!</a:t>
            </a:r>
            <a:r>
              <a:rPr lang="ko-KR" altLang="en-US" sz="3000" b="1">
                <a:latin typeface="Arial"/>
                <a:cs typeface="Arial"/>
              </a:rPr>
              <a:t>안전</a:t>
            </a:r>
            <a:r>
              <a:rPr lang="en-US" altLang="ko-KR" sz="3000" b="1">
                <a:latin typeface="Arial"/>
                <a:cs typeface="Arial"/>
              </a:rPr>
              <a:t>!</a:t>
            </a:r>
            <a:r>
              <a:rPr lang="ko-KR" altLang="en-US" sz="3000" b="1">
                <a:latin typeface="Arial"/>
                <a:cs typeface="Arial"/>
              </a:rPr>
              <a:t>안전</a:t>
            </a:r>
            <a:r>
              <a:rPr lang="en-US" altLang="ko-KR" sz="3000" b="1">
                <a:latin typeface="Arial"/>
                <a:cs typeface="Arial"/>
              </a:rPr>
              <a:t>!</a:t>
            </a:r>
            <a:endParaRPr lang="en-US" altLang="ko-KR" sz="3000" b="1">
              <a:latin typeface="Arial"/>
              <a:cs typeface="Arial"/>
            </a:endParaRPr>
          </a:p>
        </p:txBody>
      </p:sp>
      <p:pic>
        <p:nvPicPr>
          <p:cNvPr id="2051" name="그림 2050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539552" y="1124744"/>
            <a:ext cx="8064895" cy="5440139"/>
          </a:xfrm>
          <a:prstGeom prst="rect">
            <a:avLst/>
          </a:prstGeom>
        </p:spPr>
      </p:pic>
    </p:spTree>
  </p:cSld>
  <p:clrMapOvr>
    <a:masterClrMapping/>
  </p:clrMapOvr>
  <p:transition xmlns:mc="http://schemas.openxmlformats.org/markup-compatibility/2006" xmlns:hp="http://schemas.haansoft.com/office/presentation/8.0" mc:Ignorable="hp" hp:hslDur="500">
    <p:fade/>
  </p:transition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/>
          <p:cNvSpPr>
            <a:spLocks noGrp="1"/>
          </p:cNvSpPr>
          <p:nvPr>
            <p:ph type="title" idx="0"/>
          </p:nvPr>
        </p:nvSpPr>
        <p:spPr>
          <a:xfrm>
            <a:off x="1214414" y="0"/>
            <a:ext cx="7929586" cy="796908"/>
          </a:xfrm>
          <a:pattFill prst="pct5">
            <a:fgClr>
              <a:schemeClr val="accent1"/>
            </a:fgClr>
            <a:bgClr>
              <a:srgbClr val="ffff00"/>
            </a:bgClr>
          </a:pattFill>
          <a:effectLst>
            <a:glow rad="190500">
              <a:schemeClr val="accent4">
                <a:satMod val="175000"/>
                <a:alpha val="50000"/>
              </a:schemeClr>
            </a:glow>
          </a:effectLst>
        </p:spPr>
        <p:txBody>
          <a:bodyPr vert="horz" wrap="square" lIns="91440" tIns="45720" rIns="91440" bIns="45720" anchor="ctr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 sz="3000" b="1">
                <a:latin typeface="Arial"/>
                <a:cs typeface="Arial"/>
              </a:rPr>
              <a:t>우리는 어떻게 해야 하는가</a:t>
            </a:r>
            <a:r>
              <a:rPr lang="en-US" altLang="ko-KR" sz="3000" b="1">
                <a:latin typeface="Arial"/>
                <a:cs typeface="Arial"/>
              </a:rPr>
              <a:t>?</a:t>
            </a:r>
            <a:endParaRPr lang="ko-KR" altLang="en-US" sz="3000" b="1">
              <a:latin typeface="Arial"/>
              <a:cs typeface="Arial"/>
            </a:endParaRPr>
          </a:p>
        </p:txBody>
      </p:sp>
      <p:grpSp>
        <p:nvGrpSpPr>
          <p:cNvPr id="2" name="그룹 9"/>
          <p:cNvGrpSpPr/>
          <p:nvPr/>
        </p:nvGrpSpPr>
        <p:grpSpPr>
          <a:xfrm rot="0">
            <a:off x="675568" y="965651"/>
            <a:ext cx="7293047" cy="4480744"/>
            <a:chOff x="1859308" y="2071677"/>
            <a:chExt cx="7293047" cy="4480744"/>
          </a:xfrm>
        </p:grpSpPr>
        <p:sp>
          <p:nvSpPr>
            <p:cNvPr id="11" name="직사각형 10"/>
            <p:cNvSpPr/>
            <p:nvPr/>
          </p:nvSpPr>
          <p:spPr>
            <a:xfrm>
              <a:off x="2085567" y="2071677"/>
              <a:ext cx="7066788" cy="448074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lvl="0"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3200" mc:Ignorable="hp" hp:hslEmbossed="0"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</a:rPr>
                <a:t>최소출동인원을 반드시 확보!!! </a:t>
              </a:r>
              <a:endParaRPr xmlns:mc="http://schemas.openxmlformats.org/markup-compatibility/2006" xmlns:hp="http://schemas.haansoft.com/office/presentation/8.0" lang="ko-KR" altLang="en-US" sz="3200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  <a:p>
              <a:pPr lvl="0">
                <a:defRPr lang="ko-KR" altLang="en-US"/>
              </a:pPr>
              <a:endParaRPr xmlns:mc="http://schemas.openxmlformats.org/markup-compatibility/2006" xmlns:hp="http://schemas.haansoft.com/office/presentation/8.0" lang="ko-KR" altLang="en-US" sz="3200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  <a:p>
              <a:pPr lvl="0"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3200" mc:Ignorable="hp" hp:hslEmbossed="0"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</a:rPr>
                <a:t>안전장구 철저히 착용 </a:t>
              </a:r>
              <a:r>
                <a:rPr xmlns:mc="http://schemas.openxmlformats.org/markup-compatibility/2006" xmlns:hp="http://schemas.haansoft.com/office/presentation/8.0" lang="en-US" altLang="ko-KR" sz="3200" mc:Ignorable="hp" hp:hslEmbossed="0"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</a:rPr>
                <a:t>!!!</a:t>
              </a:r>
              <a:endParaRPr xmlns:mc="http://schemas.openxmlformats.org/markup-compatibility/2006" xmlns:hp="http://schemas.haansoft.com/office/presentation/8.0" lang="en-US" altLang="ko-KR" sz="3200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  <a:p>
              <a:pPr lvl="0">
                <a:defRPr lang="ko-KR" altLang="en-US"/>
              </a:pPr>
              <a:endParaRPr xmlns:mc="http://schemas.openxmlformats.org/markup-compatibility/2006" xmlns:hp="http://schemas.haansoft.com/office/presentation/8.0" lang="ko-KR" altLang="en-US" sz="3200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  <a:p>
              <a:pPr lvl="0"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3200" mc:Ignorable="hp" hp:hslEmbossed="0"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</a:rPr>
                <a:t>침착한 현장 대응!!!</a:t>
              </a:r>
              <a:endParaRPr xmlns:mc="http://schemas.openxmlformats.org/markup-compatibility/2006" xmlns:hp="http://schemas.haansoft.com/office/presentation/8.0" lang="ko-KR" altLang="en-US" sz="3200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  <a:p>
              <a:pPr lvl="0">
                <a:defRPr lang="ko-KR" altLang="en-US"/>
              </a:pPr>
              <a:endParaRPr xmlns:mc="http://schemas.openxmlformats.org/markup-compatibility/2006" xmlns:hp="http://schemas.haansoft.com/office/presentation/8.0" lang="ko-KR" altLang="en-US" sz="3200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  <a:p>
              <a:pPr lvl="0"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3200" mc:Ignorable="hp" hp:hslEmbossed="0"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</a:rPr>
                <a:t>차량조작능력 및 관창조작능력 숙달!!!</a:t>
              </a:r>
              <a:endParaRPr xmlns:mc="http://schemas.openxmlformats.org/markup-compatibility/2006" xmlns:hp="http://schemas.haansoft.com/office/presentation/8.0" lang="ko-KR" altLang="en-US" sz="3200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  <a:p>
              <a:pPr lvl="0">
                <a:defRPr lang="ko-KR" altLang="en-US"/>
              </a:pPr>
              <a:endParaRPr xmlns:mc="http://schemas.openxmlformats.org/markup-compatibility/2006" xmlns:hp="http://schemas.haansoft.com/office/presentation/8.0" lang="ko-KR" altLang="en-US" sz="3200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  <a:p>
              <a:pPr lvl="0"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3200" mc:Ignorable="hp" hp:hslEmbossed="0"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</a:rPr>
                <a:t>신규직원 현장대응능력 향상!!!</a:t>
              </a:r>
              <a:endParaRPr xmlns:mc="http://schemas.openxmlformats.org/markup-compatibility/2006" xmlns:hp="http://schemas.haansoft.com/office/presentation/8.0" lang="ko-KR" altLang="en-US" sz="3200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12" name="타원 11"/>
            <p:cNvSpPr/>
            <p:nvPr/>
          </p:nvSpPr>
          <p:spPr>
            <a:xfrm>
              <a:off x="1859308" y="2285992"/>
              <a:ext cx="180000" cy="180000"/>
            </a:xfrm>
            <a:prstGeom prst="ellipse">
              <a:avLst/>
            </a:prstGeom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18" name="타원 11"/>
          <p:cNvSpPr/>
          <p:nvPr/>
        </p:nvSpPr>
        <p:spPr>
          <a:xfrm>
            <a:off x="691017" y="2164316"/>
            <a:ext cx="180000" cy="180000"/>
          </a:xfrm>
          <a:prstGeom prst="ellipse">
            <a:avLst/>
          </a:prstGeom>
          <a:gradFill>
            <a:gsLst>
              <a:gs pos="0">
                <a:srgbClr val="ff0000"/>
              </a:gs>
              <a:gs pos="100000">
                <a:srgbClr val="c00000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9" name="타원 11"/>
          <p:cNvSpPr/>
          <p:nvPr/>
        </p:nvSpPr>
        <p:spPr>
          <a:xfrm>
            <a:off x="702618" y="3161556"/>
            <a:ext cx="180000" cy="180000"/>
          </a:xfrm>
          <a:prstGeom prst="ellipse">
            <a:avLst/>
          </a:prstGeom>
          <a:gradFill>
            <a:gsLst>
              <a:gs pos="0">
                <a:srgbClr val="ff0000"/>
              </a:gs>
              <a:gs pos="100000">
                <a:srgbClr val="c00000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0" name="타원 11"/>
          <p:cNvSpPr/>
          <p:nvPr/>
        </p:nvSpPr>
        <p:spPr>
          <a:xfrm>
            <a:off x="702618" y="4086828"/>
            <a:ext cx="180000" cy="180000"/>
          </a:xfrm>
          <a:prstGeom prst="ellipse">
            <a:avLst/>
          </a:prstGeom>
          <a:gradFill>
            <a:gsLst>
              <a:gs pos="0">
                <a:srgbClr val="ff0000"/>
              </a:gs>
              <a:gs pos="100000">
                <a:srgbClr val="c00000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1" name="타원 11"/>
          <p:cNvSpPr/>
          <p:nvPr/>
        </p:nvSpPr>
        <p:spPr>
          <a:xfrm>
            <a:off x="726948" y="5100066"/>
            <a:ext cx="180000" cy="180000"/>
          </a:xfrm>
          <a:prstGeom prst="ellipse">
            <a:avLst/>
          </a:prstGeom>
          <a:gradFill>
            <a:gsLst>
              <a:gs pos="0">
                <a:srgbClr val="ff0000"/>
              </a:gs>
              <a:gs pos="100000">
                <a:srgbClr val="c00000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>
    <p:fade/>
  </p:transition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C:\Users\beans\AppData\Local\Ginipic\Cache\PreviewCache\9b00b169-cdbd-41ae-b52f-c1c3061f1578\400_F_654373_rU8W2YDEtuQ4Sc891XhDjlGQ5xU8WB.jpg"/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tx1">
                <a:tint val="45000"/>
                <a:satMod val="400000"/>
              </a:schemeClr>
            </a:duotone>
            <a:lum bright="-20000" contrast="10000"/>
          </a:blip>
          <a:srcRect l="12390" t="18290" r="53800"/>
          <a:stretch>
            <a:fillRect/>
          </a:stretch>
        </p:blipFill>
        <p:spPr>
          <a:xfrm>
            <a:off x="2071670" y="2500306"/>
            <a:ext cx="425895" cy="2100840"/>
          </a:xfrm>
          <a:prstGeom prst="trapezoid">
            <a:avLst>
              <a:gd name="adj" fmla="val 25000"/>
            </a:avLst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5" descr="C:\Users\beans\AppData\Local\Ginipic\Cache\PreviewCache\9b00b169-cdbd-41ae-b52f-c1c3061f1578\400_F_654373_rU8W2YDEtuQ4Sc891XhDjlGQ5xU8WB.jpg"/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tx1">
                <a:tint val="45000"/>
                <a:satMod val="400000"/>
              </a:schemeClr>
            </a:duotone>
            <a:lum bright="-20000" contrast="10000"/>
          </a:blip>
          <a:srcRect l="12390" t="18290" r="53800"/>
          <a:stretch>
            <a:fillRect/>
          </a:stretch>
        </p:blipFill>
        <p:spPr>
          <a:xfrm rot="5196436">
            <a:off x="2035448" y="1484590"/>
            <a:ext cx="425895" cy="2100840"/>
          </a:xfrm>
          <a:prstGeom prst="trapezoid">
            <a:avLst>
              <a:gd name="adj" fmla="val 25000"/>
            </a:avLst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5" descr="C:\Users\beans\AppData\Local\Ginipic\Cache\PreviewCache\9b00b169-cdbd-41ae-b52f-c1c3061f1578\400_F_654373_rU8W2YDEtuQ4Sc891XhDjlGQ5xU8WB.jpg"/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tx1">
                <a:tint val="45000"/>
                <a:satMod val="400000"/>
              </a:schemeClr>
            </a:duotone>
            <a:lum bright="-20000" contrast="10000"/>
          </a:blip>
          <a:srcRect l="12390" t="18290" r="53800"/>
          <a:stretch>
            <a:fillRect/>
          </a:stretch>
        </p:blipFill>
        <p:spPr>
          <a:xfrm rot="3088938">
            <a:off x="241434" y="-586865"/>
            <a:ext cx="425895" cy="2100840"/>
          </a:xfrm>
          <a:prstGeom prst="trapezoid">
            <a:avLst>
              <a:gd name="adj" fmla="val 25000"/>
            </a:avLst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grpSp>
        <p:nvGrpSpPr>
          <p:cNvPr id="37" name="그룹 36"/>
          <p:cNvGrpSpPr/>
          <p:nvPr/>
        </p:nvGrpSpPr>
        <p:grpSpPr>
          <a:xfrm rot="0">
            <a:off x="3071802" y="3826890"/>
            <a:ext cx="471825" cy="809137"/>
            <a:chOff x="3071802" y="3357562"/>
            <a:chExt cx="745500" cy="1278465"/>
          </a:xfrm>
        </p:grpSpPr>
        <p:pic>
          <p:nvPicPr>
            <p:cNvPr id="17" name="Picture 5" descr="C:\Users\beans\AppData\Local\Ginipic\Cache\PreviewCache\9b00b169-cdbd-41ae-b52f-c1c3061f1578\400_F_654373_rU8W2YDEtuQ4Sc891XhDjlGQ5xU8WB.jpg"/>
            <p:cNvPicPr>
              <a:picLocks noChangeAspect="1" noChangeArrowheads="1"/>
            </p:cNvPicPr>
            <p:nvPr/>
          </p:nvPicPr>
          <p:blipFill rotWithShape="1">
            <a:blip r:embed="rId3">
              <a:duotone>
                <a:prstClr val="black"/>
                <a:schemeClr val="tx1">
                  <a:tint val="45000"/>
                  <a:satMod val="400000"/>
                </a:schemeClr>
              </a:duotone>
              <a:lum bright="-20000" contrast="10000"/>
            </a:blip>
            <a:srcRect l="12390" t="18290" r="53800"/>
            <a:stretch>
              <a:fillRect/>
            </a:stretch>
          </p:blipFill>
          <p:spPr>
            <a:xfrm rot="21252378">
              <a:off x="3666571" y="3892509"/>
              <a:ext cx="150731" cy="743518"/>
            </a:xfrm>
            <a:prstGeom prst="trapezoid">
              <a:avLst>
                <a:gd name="adj" fmla="val 25000"/>
              </a:avLst>
            </a:prstGeom>
            <a:noFill/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8" name="Picture 5" descr="C:\Users\beans\AppData\Local\Ginipic\Cache\PreviewCache\9b00b169-cdbd-41ae-b52f-c1c3061f1578\400_F_654373_rU8W2YDEtuQ4Sc891XhDjlGQ5xU8WB.jpg"/>
            <p:cNvPicPr>
              <a:picLocks noChangeAspect="1" noChangeArrowheads="1"/>
            </p:cNvPicPr>
            <p:nvPr/>
          </p:nvPicPr>
          <p:blipFill rotWithShape="1">
            <a:blip r:embed="rId4">
              <a:duotone>
                <a:prstClr val="black"/>
                <a:schemeClr val="tx1">
                  <a:tint val="45000"/>
                  <a:satMod val="400000"/>
                </a:schemeClr>
              </a:duotone>
              <a:lum bright="-20000" contrast="10000"/>
            </a:blip>
            <a:srcRect l="12390" t="18290" r="53800"/>
            <a:stretch>
              <a:fillRect/>
            </a:stretch>
          </p:blipFill>
          <p:spPr>
            <a:xfrm rot="15758807">
              <a:off x="3370584" y="3667315"/>
              <a:ext cx="150731" cy="607924"/>
            </a:xfrm>
            <a:prstGeom prst="trapezoid">
              <a:avLst>
                <a:gd name="adj" fmla="val 25000"/>
              </a:avLst>
            </a:prstGeom>
            <a:noFill/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5" name="Picture 5" descr="C:\Users\beans\AppData\Local\Ginipic\Cache\PreviewCache\9b00b169-cdbd-41ae-b52f-c1c3061f1578\400_F_654373_rU8W2YDEtuQ4Sc891XhDjlGQ5xU8WB.jpg"/>
            <p:cNvPicPr>
              <a:picLocks noChangeAspect="1" noChangeArrowheads="1"/>
            </p:cNvPicPr>
            <p:nvPr/>
          </p:nvPicPr>
          <p:blipFill rotWithShape="1">
            <a:blip r:embed="rId5">
              <a:duotone>
                <a:prstClr val="black"/>
                <a:schemeClr val="tx1">
                  <a:tint val="45000"/>
                  <a:satMod val="400000"/>
                </a:schemeClr>
              </a:duotone>
              <a:lum bright="-20000" contrast="10000"/>
            </a:blip>
            <a:srcRect l="12390" t="18290" r="53800"/>
            <a:stretch>
              <a:fillRect/>
            </a:stretch>
          </p:blipFill>
          <p:spPr>
            <a:xfrm>
              <a:off x="3071802" y="3357562"/>
              <a:ext cx="252107" cy="1243584"/>
            </a:xfrm>
            <a:prstGeom prst="trapezoid">
              <a:avLst>
                <a:gd name="adj" fmla="val 25000"/>
              </a:avLst>
            </a:prstGeom>
            <a:noFill/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36" name="그룹 35"/>
          <p:cNvGrpSpPr/>
          <p:nvPr/>
        </p:nvGrpSpPr>
        <p:grpSpPr>
          <a:xfrm rot="0">
            <a:off x="3898064" y="4167946"/>
            <a:ext cx="421932" cy="474864"/>
            <a:chOff x="4017856" y="3892509"/>
            <a:chExt cx="666667" cy="750301"/>
          </a:xfrm>
        </p:grpSpPr>
        <p:pic>
          <p:nvPicPr>
            <p:cNvPr id="23" name="Picture 5" descr="C:\Users\beans\AppData\Local\Ginipic\Cache\PreviewCache\9b00b169-cdbd-41ae-b52f-c1c3061f1578\400_F_654373_rU8W2YDEtuQ4Sc891XhDjlGQ5xU8WB.jpg"/>
            <p:cNvPicPr>
              <a:picLocks noChangeAspect="1" noChangeArrowheads="1"/>
            </p:cNvPicPr>
            <p:nvPr/>
          </p:nvPicPr>
          <p:blipFill rotWithShape="1">
            <a:blip r:embed="rId4">
              <a:duotone>
                <a:prstClr val="black"/>
                <a:schemeClr val="tx1">
                  <a:tint val="45000"/>
                  <a:satMod val="400000"/>
                </a:schemeClr>
              </a:duotone>
              <a:lum bright="-20000" contrast="10000"/>
            </a:blip>
            <a:srcRect l="12390" t="18290" r="53800"/>
            <a:stretch>
              <a:fillRect/>
            </a:stretch>
          </p:blipFill>
          <p:spPr>
            <a:xfrm rot="15005026">
              <a:off x="4305195" y="4190563"/>
              <a:ext cx="150731" cy="607924"/>
            </a:xfrm>
            <a:prstGeom prst="trapezoid">
              <a:avLst>
                <a:gd name="adj" fmla="val 25000"/>
              </a:avLst>
            </a:prstGeom>
            <a:noFill/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0" name="Picture 5" descr="C:\Users\beans\AppData\Local\Ginipic\Cache\PreviewCache\9b00b169-cdbd-41ae-b52f-c1c3061f1578\400_F_654373_rU8W2YDEtuQ4Sc891XhDjlGQ5xU8WB.jpg"/>
            <p:cNvPicPr>
              <a:picLocks noChangeAspect="1" noChangeArrowheads="1"/>
            </p:cNvPicPr>
            <p:nvPr/>
          </p:nvPicPr>
          <p:blipFill rotWithShape="1">
            <a:blip r:embed="rId3">
              <a:duotone>
                <a:prstClr val="black"/>
                <a:schemeClr val="tx1">
                  <a:tint val="45000"/>
                  <a:satMod val="400000"/>
                </a:schemeClr>
              </a:duotone>
              <a:lum bright="-20000" contrast="10000"/>
            </a:blip>
            <a:srcRect l="12390" t="18290" r="53800"/>
            <a:stretch>
              <a:fillRect/>
            </a:stretch>
          </p:blipFill>
          <p:spPr>
            <a:xfrm rot="20512266">
              <a:off x="4523649" y="3892509"/>
              <a:ext cx="150731" cy="743518"/>
            </a:xfrm>
            <a:prstGeom prst="trapezoid">
              <a:avLst>
                <a:gd name="adj" fmla="val 25000"/>
              </a:avLst>
            </a:prstGeom>
            <a:noFill/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1" name="Picture 5" descr="C:\Users\beans\AppData\Local\Ginipic\Cache\PreviewCache\9b00b169-cdbd-41ae-b52f-c1c3061f1578\400_F_654373_rU8W2YDEtuQ4Sc891XhDjlGQ5xU8WB.jpg"/>
            <p:cNvPicPr>
              <a:picLocks noChangeAspect="1" noChangeArrowheads="1"/>
            </p:cNvPicPr>
            <p:nvPr/>
          </p:nvPicPr>
          <p:blipFill rotWithShape="1">
            <a:blip r:embed="rId6">
              <a:duotone>
                <a:prstClr val="black"/>
                <a:schemeClr val="tx1">
                  <a:tint val="45000"/>
                  <a:satMod val="400000"/>
                </a:schemeClr>
              </a:duotone>
              <a:lum bright="-20000" contrast="10000"/>
            </a:blip>
            <a:srcRect l="12390" t="18290" r="53800"/>
            <a:stretch>
              <a:fillRect/>
            </a:stretch>
          </p:blipFill>
          <p:spPr>
            <a:xfrm rot="15758807">
              <a:off x="4255340" y="3733070"/>
              <a:ext cx="150731" cy="491334"/>
            </a:xfrm>
            <a:prstGeom prst="trapezoid">
              <a:avLst>
                <a:gd name="adj" fmla="val 25000"/>
              </a:avLst>
            </a:prstGeom>
            <a:noFill/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2" name="Picture 5" descr="C:\Users\beans\AppData\Local\Ginipic\Cache\PreviewCache\9b00b169-cdbd-41ae-b52f-c1c3061f1578\400_F_654373_rU8W2YDEtuQ4Sc891XhDjlGQ5xU8WB.jpg"/>
            <p:cNvPicPr>
              <a:picLocks noChangeAspect="1" noChangeArrowheads="1"/>
            </p:cNvPicPr>
            <p:nvPr/>
          </p:nvPicPr>
          <p:blipFill rotWithShape="1">
            <a:blip r:embed="rId7">
              <a:duotone>
                <a:prstClr val="black"/>
                <a:schemeClr val="tx1">
                  <a:tint val="45000"/>
                  <a:satMod val="400000"/>
                </a:schemeClr>
              </a:duotone>
              <a:lum bright="-20000" contrast="10000"/>
            </a:blip>
            <a:srcRect l="12390" t="18290" r="53800"/>
            <a:stretch>
              <a:fillRect/>
            </a:stretch>
          </p:blipFill>
          <p:spPr>
            <a:xfrm rot="303471">
              <a:off x="4017856" y="3933200"/>
              <a:ext cx="125118" cy="709610"/>
            </a:xfrm>
            <a:prstGeom prst="trapezoid">
              <a:avLst>
                <a:gd name="adj" fmla="val 25000"/>
              </a:avLst>
            </a:prstGeom>
            <a:noFill/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35" name="그룹 34"/>
          <p:cNvGrpSpPr/>
          <p:nvPr/>
        </p:nvGrpSpPr>
        <p:grpSpPr>
          <a:xfrm rot="0">
            <a:off x="4674433" y="4143380"/>
            <a:ext cx="471825" cy="492648"/>
            <a:chOff x="4943068" y="3857627"/>
            <a:chExt cx="745500" cy="778401"/>
          </a:xfrm>
        </p:grpSpPr>
        <p:pic>
          <p:nvPicPr>
            <p:cNvPr id="24" name="Picture 5" descr="C:\Users\beans\AppData\Local\Ginipic\Cache\PreviewCache\9b00b169-cdbd-41ae-b52f-c1c3061f1578\400_F_654373_rU8W2YDEtuQ4Sc891XhDjlGQ5xU8WB.jpg"/>
            <p:cNvPicPr>
              <a:picLocks noChangeAspect="1" noChangeArrowheads="1"/>
            </p:cNvPicPr>
            <p:nvPr/>
          </p:nvPicPr>
          <p:blipFill rotWithShape="1">
            <a:blip r:embed="rId3">
              <a:duotone>
                <a:prstClr val="black"/>
                <a:schemeClr val="tx1">
                  <a:tint val="45000"/>
                  <a:satMod val="400000"/>
                </a:schemeClr>
              </a:duotone>
              <a:lum bright="-20000" contrast="10000"/>
            </a:blip>
            <a:srcRect l="12390" t="18290" r="53800"/>
            <a:stretch>
              <a:fillRect/>
            </a:stretch>
          </p:blipFill>
          <p:spPr>
            <a:xfrm rot="21252378">
              <a:off x="5537837" y="3892510"/>
              <a:ext cx="150731" cy="743518"/>
            </a:xfrm>
            <a:prstGeom prst="trapezoid">
              <a:avLst>
                <a:gd name="adj" fmla="val 25000"/>
              </a:avLst>
            </a:prstGeom>
            <a:noFill/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Picture 5" descr="C:\Users\beans\AppData\Local\Ginipic\Cache\PreviewCache\9b00b169-cdbd-41ae-b52f-c1c3061f1578\400_F_654373_rU8W2YDEtuQ4Sc891XhDjlGQ5xU8WB.jpg"/>
            <p:cNvPicPr>
              <a:picLocks noChangeAspect="1" noChangeArrowheads="1"/>
            </p:cNvPicPr>
            <p:nvPr/>
          </p:nvPicPr>
          <p:blipFill rotWithShape="1">
            <a:blip r:embed="rId4">
              <a:duotone>
                <a:prstClr val="black"/>
                <a:schemeClr val="tx1">
                  <a:tint val="45000"/>
                  <a:satMod val="400000"/>
                </a:schemeClr>
              </a:duotone>
              <a:lum bright="-20000" contrast="10000"/>
            </a:blip>
            <a:srcRect l="12390" t="18290" r="53800"/>
            <a:stretch>
              <a:fillRect/>
            </a:stretch>
          </p:blipFill>
          <p:spPr>
            <a:xfrm rot="15758807">
              <a:off x="5241850" y="3667316"/>
              <a:ext cx="150731" cy="607924"/>
            </a:xfrm>
            <a:prstGeom prst="trapezoid">
              <a:avLst>
                <a:gd name="adj" fmla="val 25000"/>
              </a:avLst>
            </a:prstGeom>
            <a:noFill/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6" name="Picture 5" descr="C:\Users\beans\AppData\Local\Ginipic\Cache\PreviewCache\9b00b169-cdbd-41ae-b52f-c1c3061f1578\400_F_654373_rU8W2YDEtuQ4Sc891XhDjlGQ5xU8WB.jpg"/>
            <p:cNvPicPr>
              <a:picLocks noChangeAspect="1" noChangeArrowheads="1"/>
            </p:cNvPicPr>
            <p:nvPr/>
          </p:nvPicPr>
          <p:blipFill rotWithShape="1">
            <a:blip r:embed="rId8">
              <a:duotone>
                <a:prstClr val="black"/>
                <a:schemeClr val="tx1">
                  <a:tint val="45000"/>
                  <a:satMod val="400000"/>
                </a:schemeClr>
              </a:duotone>
              <a:lum bright="-20000" contrast="10000"/>
            </a:blip>
            <a:srcRect l="12390" t="18290" r="53800"/>
            <a:stretch>
              <a:fillRect/>
            </a:stretch>
          </p:blipFill>
          <p:spPr>
            <a:xfrm>
              <a:off x="4943068" y="3857627"/>
              <a:ext cx="252107" cy="743519"/>
            </a:xfrm>
            <a:prstGeom prst="trapezoid">
              <a:avLst>
                <a:gd name="adj" fmla="val 25000"/>
              </a:avLst>
            </a:prstGeom>
            <a:noFill/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34" name="그룹 33"/>
          <p:cNvGrpSpPr/>
          <p:nvPr/>
        </p:nvGrpSpPr>
        <p:grpSpPr>
          <a:xfrm rot="0">
            <a:off x="5500694" y="3835596"/>
            <a:ext cx="429174" cy="824147"/>
            <a:chOff x="5857884" y="3357562"/>
            <a:chExt cx="678110" cy="1302181"/>
          </a:xfrm>
        </p:grpSpPr>
        <p:pic>
          <p:nvPicPr>
            <p:cNvPr id="27" name="Picture 5" descr="C:\Users\beans\AppData\Local\Ginipic\Cache\PreviewCache\9b00b169-cdbd-41ae-b52f-c1c3061f1578\400_F_654373_rU8W2YDEtuQ4Sc891XhDjlGQ5xU8WB.jpg"/>
            <p:cNvPicPr>
              <a:picLocks noChangeAspect="1" noChangeArrowheads="1"/>
            </p:cNvPicPr>
            <p:nvPr/>
          </p:nvPicPr>
          <p:blipFill rotWithShape="1">
            <a:blip r:embed="rId3">
              <a:duotone>
                <a:prstClr val="black"/>
                <a:schemeClr val="tx1">
                  <a:tint val="45000"/>
                  <a:satMod val="400000"/>
                </a:schemeClr>
              </a:duotone>
              <a:lum bright="-20000" contrast="10000"/>
            </a:blip>
            <a:srcRect l="12390" t="18290" r="53800"/>
            <a:stretch>
              <a:fillRect/>
            </a:stretch>
          </p:blipFill>
          <p:spPr>
            <a:xfrm rot="19779720">
              <a:off x="6321090" y="3916225"/>
              <a:ext cx="150731" cy="743518"/>
            </a:xfrm>
            <a:prstGeom prst="trapezoid">
              <a:avLst>
                <a:gd name="adj" fmla="val 25000"/>
              </a:avLst>
            </a:prstGeom>
            <a:noFill/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8" name="Picture 5" descr="C:\Users\beans\AppData\Local\Ginipic\Cache\PreviewCache\9b00b169-cdbd-41ae-b52f-c1c3061f1578\400_F_654373_rU8W2YDEtuQ4Sc891XhDjlGQ5xU8WB.jpg"/>
            <p:cNvPicPr>
              <a:picLocks noChangeAspect="1" noChangeArrowheads="1"/>
            </p:cNvPicPr>
            <p:nvPr/>
          </p:nvPicPr>
          <p:blipFill rotWithShape="1">
            <a:blip r:embed="rId4">
              <a:duotone>
                <a:prstClr val="black"/>
                <a:schemeClr val="tx1">
                  <a:tint val="45000"/>
                  <a:satMod val="400000"/>
                </a:schemeClr>
              </a:duotone>
              <a:lum bright="-20000" contrast="10000"/>
            </a:blip>
            <a:srcRect l="12390" t="18290" r="53800"/>
            <a:stretch>
              <a:fillRect/>
            </a:stretch>
          </p:blipFill>
          <p:spPr>
            <a:xfrm rot="15758807">
              <a:off x="6156666" y="3667315"/>
              <a:ext cx="150731" cy="607924"/>
            </a:xfrm>
            <a:prstGeom prst="trapezoid">
              <a:avLst>
                <a:gd name="adj" fmla="val 25000"/>
              </a:avLst>
            </a:prstGeom>
            <a:noFill/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9" name="Picture 5" descr="C:\Users\beans\AppData\Local\Ginipic\Cache\PreviewCache\9b00b169-cdbd-41ae-b52f-c1c3061f1578\400_F_654373_rU8W2YDEtuQ4Sc891XhDjlGQ5xU8WB.jpg"/>
            <p:cNvPicPr>
              <a:picLocks noChangeAspect="1" noChangeArrowheads="1"/>
            </p:cNvPicPr>
            <p:nvPr/>
          </p:nvPicPr>
          <p:blipFill rotWithShape="1">
            <a:blip r:embed="rId5">
              <a:duotone>
                <a:prstClr val="black"/>
                <a:schemeClr val="tx1">
                  <a:tint val="45000"/>
                  <a:satMod val="400000"/>
                </a:schemeClr>
              </a:duotone>
              <a:lum bright="-20000" contrast="10000"/>
            </a:blip>
            <a:srcRect l="12390" t="18290" r="53800"/>
            <a:stretch>
              <a:fillRect/>
            </a:stretch>
          </p:blipFill>
          <p:spPr>
            <a:xfrm>
              <a:off x="5857884" y="3357562"/>
              <a:ext cx="252107" cy="1243584"/>
            </a:xfrm>
            <a:prstGeom prst="trapezoid">
              <a:avLst>
                <a:gd name="adj" fmla="val 25000"/>
              </a:avLst>
            </a:prstGeom>
            <a:noFill/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33" name="그룹 32"/>
          <p:cNvGrpSpPr/>
          <p:nvPr/>
        </p:nvGrpSpPr>
        <p:grpSpPr>
          <a:xfrm rot="0" flipH="1" flipV="1">
            <a:off x="6929454" y="4143379"/>
            <a:ext cx="471825" cy="492648"/>
            <a:chOff x="7143768" y="3857627"/>
            <a:chExt cx="745500" cy="778401"/>
          </a:xfrm>
        </p:grpSpPr>
        <p:pic>
          <p:nvPicPr>
            <p:cNvPr id="30" name="Picture 5" descr="C:\Users\beans\AppData\Local\Ginipic\Cache\PreviewCache\9b00b169-cdbd-41ae-b52f-c1c3061f1578\400_F_654373_rU8W2YDEtuQ4Sc891XhDjlGQ5xU8WB.jpg"/>
            <p:cNvPicPr>
              <a:picLocks noChangeAspect="1" noChangeArrowheads="1"/>
            </p:cNvPicPr>
            <p:nvPr/>
          </p:nvPicPr>
          <p:blipFill rotWithShape="1">
            <a:blip r:embed="rId3">
              <a:duotone>
                <a:prstClr val="black"/>
                <a:schemeClr val="tx1">
                  <a:tint val="45000"/>
                  <a:satMod val="400000"/>
                </a:schemeClr>
              </a:duotone>
              <a:lum bright="-20000" contrast="10000"/>
            </a:blip>
            <a:srcRect l="12390" t="18290" r="53800"/>
            <a:stretch>
              <a:fillRect/>
            </a:stretch>
          </p:blipFill>
          <p:spPr>
            <a:xfrm rot="21252378">
              <a:off x="7738537" y="3892510"/>
              <a:ext cx="150731" cy="743518"/>
            </a:xfrm>
            <a:prstGeom prst="trapezoid">
              <a:avLst>
                <a:gd name="adj" fmla="val 25000"/>
              </a:avLst>
            </a:prstGeom>
            <a:noFill/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1" name="Picture 5" descr="C:\Users\beans\AppData\Local\Ginipic\Cache\PreviewCache\9b00b169-cdbd-41ae-b52f-c1c3061f1578\400_F_654373_rU8W2YDEtuQ4Sc891XhDjlGQ5xU8WB.jpg"/>
            <p:cNvPicPr>
              <a:picLocks noChangeAspect="1" noChangeArrowheads="1"/>
            </p:cNvPicPr>
            <p:nvPr/>
          </p:nvPicPr>
          <p:blipFill rotWithShape="1">
            <a:blip r:embed="rId4">
              <a:duotone>
                <a:prstClr val="black"/>
                <a:schemeClr val="tx1">
                  <a:tint val="45000"/>
                  <a:satMod val="400000"/>
                </a:schemeClr>
              </a:duotone>
              <a:lum bright="-20000" contrast="10000"/>
            </a:blip>
            <a:srcRect l="12390" t="18290" r="53800"/>
            <a:stretch>
              <a:fillRect/>
            </a:stretch>
          </p:blipFill>
          <p:spPr>
            <a:xfrm rot="15758807">
              <a:off x="7442550" y="3667316"/>
              <a:ext cx="150731" cy="607924"/>
            </a:xfrm>
            <a:prstGeom prst="trapezoid">
              <a:avLst>
                <a:gd name="adj" fmla="val 25000"/>
              </a:avLst>
            </a:prstGeom>
            <a:noFill/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2" name="Picture 5" descr="C:\Users\beans\AppData\Local\Ginipic\Cache\PreviewCache\9b00b169-cdbd-41ae-b52f-c1c3061f1578\400_F_654373_rU8W2YDEtuQ4Sc891XhDjlGQ5xU8WB.jpg"/>
            <p:cNvPicPr>
              <a:picLocks noChangeAspect="1" noChangeArrowheads="1"/>
            </p:cNvPicPr>
            <p:nvPr/>
          </p:nvPicPr>
          <p:blipFill rotWithShape="1">
            <a:blip r:embed="rId8">
              <a:duotone>
                <a:prstClr val="black"/>
                <a:schemeClr val="tx1">
                  <a:tint val="45000"/>
                  <a:satMod val="400000"/>
                </a:schemeClr>
              </a:duotone>
              <a:lum bright="-20000" contrast="10000"/>
            </a:blip>
            <a:srcRect l="12390" t="18290" r="53800"/>
            <a:stretch>
              <a:fillRect/>
            </a:stretch>
          </p:blipFill>
          <p:spPr>
            <a:xfrm>
              <a:off x="7143768" y="3857627"/>
              <a:ext cx="252107" cy="743519"/>
            </a:xfrm>
            <a:prstGeom prst="trapezoid">
              <a:avLst>
                <a:gd name="adj" fmla="val 25000"/>
              </a:avLst>
            </a:prstGeom>
            <a:noFill/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</p:pic>
      </p:grpSp>
    </p:spTree>
  </p:cSld>
  <p:clrMapOvr>
    <a:masterClrMapping/>
  </p:clrMapOvr>
  <p:transition xmlns:mc="http://schemas.openxmlformats.org/markup-compatibility/2006" xmlns:hp="http://schemas.haansoft.com/office/presentation/8.0" mc:Ignorable="hp" hp:hslDur="500">
    <p:fade/>
  </p:transition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154</ep:Words>
  <ep:PresentationFormat>화면 슬라이드 쇼(4:3)</ep:PresentationFormat>
  <ep:Paragraphs>21</ep:Paragraphs>
  <ep:Slides>9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ep:HeadingPairs>
  <ep:TitlesOfParts>
    <vt:vector size="10" baseType="lpstr">
      <vt:lpstr>Office 테마</vt:lpstr>
      <vt:lpstr>슬라이드 1</vt:lpstr>
      <vt:lpstr>사고 발생 개요</vt:lpstr>
      <vt:lpstr>사고 발생 요인</vt:lpstr>
      <vt:lpstr>출동인원 반드시 확보  안전!안전!안전!</vt:lpstr>
      <vt:lpstr>안전장구 철저히 착용 안전!안전!안전!</vt:lpstr>
      <vt:lpstr>차량 조작능력 숙달 안전!안전!안전!</vt:lpstr>
      <vt:lpstr>침착한 현장대응 안전!안전!안전!</vt:lpstr>
      <vt:lpstr>우리는 어떻게 해야 하는가?</vt:lpstr>
      <vt:lpstr>슬라이드 9</vt:lpstr>
    </vt:vector>
  </ep:TitlesOfParts>
  <ep:HyperlinkBase/>
  <ep:Application>Hancom Office Hanshow 2010</ep:Application>
  <ep:AppVersion>8.5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cp:category/>
  <dcterms:created xsi:type="dcterms:W3CDTF">2009-12-27T07:02:15.000</dcterms:created>
  <dc:creator>beans</dc:creator>
  <dc:description/>
  <cp:keywords/>
  <cp:lastModifiedBy>user</cp:lastModifiedBy>
  <dcterms:modified xsi:type="dcterms:W3CDTF">2014-07-24T13:06:53.999</dcterms:modified>
  <cp:revision>206</cp:revision>
  <dc:subject/>
  <dc:title>슬라이드 1</dc:title>
</cp:coreProperties>
</file>