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6">
          <p15:clr>
            <a:srgbClr val="A4A3A4"/>
          </p15:clr>
        </p15:guide>
        <p15:guide id="2" pos="287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5082"/>
  </p:normalViewPr>
  <p:slideViewPr>
    <p:cSldViewPr>
      <p:cViewPr varScale="1">
        <p:scale>
          <a:sx n="110" d="100"/>
          <a:sy n="110" d="100"/>
        </p:scale>
        <p:origin x="1266" y="114"/>
      </p:cViewPr>
      <p:guideLst>
        <p:guide orient="horz" pos="2156"/>
        <p:guide pos="2878"/>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a:lstStyle>
            <a:lvl1pPr algn="l">
              <a:defRPr sz="1200"/>
            </a:lvl1pPr>
          </a:lstStyle>
          <a:p>
            <a:pPr lvl="0">
              <a:defRPr lang="ko-KR" altLang="en-US"/>
            </a:pPr>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a:lstStyle>
            <a:lvl1pPr algn="r">
              <a:defRPr sz="1200"/>
            </a:lvl1pPr>
          </a:lstStyle>
          <a:p>
            <a:pPr lvl="0">
              <a:defRPr lang="ko-KR" altLang="en-US"/>
            </a:pPr>
            <a:fld id="{3DB773D5-37CE-4FD5-9F02-6C27A4EE6451}" type="datetimeFigureOut">
              <a:rPr lang="ko-KR" altLang="en-US"/>
              <a:pPr lvl="0">
                <a:defRPr lang="ko-KR" altLang="en-US"/>
              </a:pPr>
              <a:t>2019-06-19</a:t>
            </a:fld>
            <a:endParaRPr lang="ko-KR" altLang="en-US"/>
          </a:p>
        </p:txBody>
      </p:sp>
      <p:sp>
        <p:nvSpPr>
          <p:cNvPr id="4" name="슬라이드 이미지 개체 틀 3"/>
          <p:cNvSpPr>
            <a:spLocks noGrp="1" noRot="1" noChangeAspect="1" noTextEdi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anchor="ctr"/>
          <a:lstStyle/>
          <a:p>
            <a:pPr lvl="0">
              <a:defRPr lang="ko-KR" altLang="en-US"/>
            </a:pPr>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a:normAutofit/>
          </a:bodyPr>
          <a:lstStyle/>
          <a:p>
            <a:pPr lvl="0">
              <a:defRPr lang="ko-KR" altLang="en-US"/>
            </a:pPr>
            <a:r>
              <a:rPr lang="ko-KR" altLang="en-US"/>
              <a:t>마스터 텍스트 스타일을 편집합니다</a:t>
            </a:r>
          </a:p>
          <a:p>
            <a:pPr lvl="1">
              <a:defRPr lang="ko-KR" altLang="en-US"/>
            </a:pPr>
            <a:r>
              <a:rPr lang="ko-KR" altLang="en-US"/>
              <a:t>둘째 수준</a:t>
            </a:r>
          </a:p>
          <a:p>
            <a:pPr lvl="2">
              <a:defRPr lang="ko-KR" altLang="en-US"/>
            </a:pPr>
            <a:r>
              <a:rPr lang="ko-KR" altLang="en-US"/>
              <a:t>셋째 수준</a:t>
            </a:r>
          </a:p>
          <a:p>
            <a:pPr lvl="3">
              <a:defRPr lang="ko-KR" altLang="en-US"/>
            </a:pPr>
            <a:r>
              <a:rPr lang="ko-KR" altLang="en-US"/>
              <a:t>넷째 수준</a:t>
            </a:r>
          </a:p>
          <a:p>
            <a:pPr lvl="4">
              <a:defRPr lang="ko-KR" altLang="en-US"/>
            </a:pPr>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anchor="b"/>
          <a:lstStyle>
            <a:lvl1pPr algn="l">
              <a:defRPr sz="1200"/>
            </a:lvl1pPr>
          </a:lstStyle>
          <a:p>
            <a:pPr lvl="0">
              <a:defRPr lang="ko-KR" altLang="en-US"/>
            </a:pPr>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anchor="b"/>
          <a:lstStyle>
            <a:lvl1pPr algn="r">
              <a:defRPr sz="1200"/>
            </a:lvl1pPr>
          </a:lstStyle>
          <a:p>
            <a:pPr lvl="0">
              <a:defRPr lang="ko-KR" altLang="en-US"/>
            </a:pPr>
            <a:fld id="{BC2096E5-4818-4F00-8069-17EDE399A71E}" type="slidenum">
              <a:rPr lang="ko-KR" altLang="en-US"/>
              <a:pPr lvl="0">
                <a:defRPr lang="ko-KR" altLang="en-US"/>
              </a:pPr>
              <a:t>‹#›</a:t>
            </a:fld>
            <a:endParaRPr lang="ko-KR" altLang="en-US"/>
          </a:p>
        </p:txBody>
      </p:sp>
    </p:spTree>
    <p:extLst>
      <p:ext uri="{BB962C8B-B14F-4D97-AF65-F5344CB8AC3E}">
        <p14:creationId xmlns:p14="http://schemas.microsoft.com/office/powerpoint/2010/main" val="2545692755"/>
      </p:ext>
    </p:extLst>
  </p:cSld>
  <p:clrMap bg1="lt1" tx1="dk1" bg2="lt2" tx2="dk2" accent1="accent1" accent2="accent2" accent3="accent3" accent4="accent4" accent5="accent5" accent6="accent6" hlink="hlink" folHlink="folHlink"/>
  <p:hf hdr="0" ftr="0" dt="0"/>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제목 슬라이드"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pPr lvl="0">
              <a:defRPr lang="ko-KR" altLang="en-US"/>
            </a:pPr>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defRPr lang="ko-KR" altLang="en-US"/>
            </a:pPr>
            <a:r>
              <a:rPr lang="ko-KR" altLang="en-US"/>
              <a:t>마스터 부제목 스타일 편집</a:t>
            </a:r>
          </a:p>
        </p:txBody>
      </p:sp>
      <p:sp>
        <p:nvSpPr>
          <p:cNvPr id="4" name="날짜 개체 틀 3"/>
          <p:cNvSpPr>
            <a:spLocks noGrp="1"/>
          </p:cNvSpPr>
          <p:nvPr>
            <p:ph type="dt" sz="half" idx="10"/>
          </p:nvPr>
        </p:nvSpPr>
        <p:spPr/>
        <p:txBody>
          <a:bodyPr/>
          <a:lstStyle/>
          <a:p>
            <a:pPr lvl="0">
              <a:defRPr lang="ko-KR" altLang="en-US"/>
            </a:pPr>
            <a:fld id="{12A5EAC3-5BAA-48B8-AC29-EE6B8DB8C2F6}" type="datetimeFigureOut">
              <a:rPr lang="ko-KR" altLang="en-US"/>
              <a:pPr lvl="0">
                <a:defRPr lang="ko-KR" altLang="en-US"/>
              </a:pPr>
              <a:t>2019-06-19</a:t>
            </a:fld>
            <a:endParaRPr lang="ko-KR" altLang="en-US"/>
          </a:p>
        </p:txBody>
      </p:sp>
      <p:sp>
        <p:nvSpPr>
          <p:cNvPr id="5" name="바닥글 개체 틀 4"/>
          <p:cNvSpPr>
            <a:spLocks noGrp="1"/>
          </p:cNvSpPr>
          <p:nvPr>
            <p:ph type="ftr" sz="quarter" idx="11"/>
          </p:nvPr>
        </p:nvSpPr>
        <p:spPr/>
        <p:txBody>
          <a:bodyPr/>
          <a:lstStyle/>
          <a:p>
            <a:pPr lvl="0">
              <a:defRPr lang="ko-KR" altLang="en-US"/>
            </a:pPr>
            <a:endParaRPr lang="ko-KR" altLang="en-US"/>
          </a:p>
        </p:txBody>
      </p:sp>
      <p:sp>
        <p:nvSpPr>
          <p:cNvPr id="6" name="슬라이드 번호 개체 틀 5"/>
          <p:cNvSpPr>
            <a:spLocks noGrp="1"/>
          </p:cNvSpPr>
          <p:nvPr>
            <p:ph type="sldNum" sz="quarter" idx="12"/>
          </p:nvPr>
        </p:nvSpPr>
        <p:spPr/>
        <p:txBody>
          <a:bodyPr/>
          <a:lstStyle/>
          <a:p>
            <a:pPr lvl="0">
              <a:defRPr lang="ko-KR" altLang="en-US"/>
            </a:pPr>
            <a:fld id="{C0C27272-8D18-46FC-8F0F-13974E41CBC5}" type="slidenum">
              <a:rPr lang="ko-KR" altLang="en-US"/>
              <a:pPr lvl="0">
                <a:defRPr lang="ko-KR" altLang="en-US"/>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제목 및 내용"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lvl="0">
              <a:defRPr lang="ko-KR" altLang="en-US"/>
            </a:pPr>
            <a:r>
              <a:rPr lang="ko-KR" altLang="en-US"/>
              <a:t>마스터 제목 스타일 편집</a:t>
            </a:r>
          </a:p>
        </p:txBody>
      </p:sp>
      <p:sp>
        <p:nvSpPr>
          <p:cNvPr id="3" name="내용 개체 틀 2"/>
          <p:cNvSpPr>
            <a:spLocks noGrp="1"/>
          </p:cNvSpPr>
          <p:nvPr>
            <p:ph idx="1"/>
          </p:nvPr>
        </p:nvSpPr>
        <p:spPr/>
        <p:txBody>
          <a:bodyPr/>
          <a:lstStyle/>
          <a:p>
            <a:pPr lvl="0">
              <a:defRPr lang="ko-KR" altLang="en-US"/>
            </a:pPr>
            <a:r>
              <a:rPr lang="ko-KR" altLang="en-US"/>
              <a:t>마스터 텍스트 스타일을 편집합니다</a:t>
            </a:r>
          </a:p>
          <a:p>
            <a:pPr lvl="1">
              <a:defRPr lang="ko-KR" altLang="en-US"/>
            </a:pPr>
            <a:r>
              <a:rPr lang="ko-KR" altLang="en-US"/>
              <a:t>둘째 수준</a:t>
            </a:r>
          </a:p>
          <a:p>
            <a:pPr lvl="2">
              <a:defRPr lang="ko-KR" altLang="en-US"/>
            </a:pPr>
            <a:r>
              <a:rPr lang="ko-KR" altLang="en-US"/>
              <a:t>셋째 수준</a:t>
            </a:r>
          </a:p>
          <a:p>
            <a:pPr lvl="3">
              <a:defRPr lang="ko-KR" altLang="en-US"/>
            </a:pPr>
            <a:r>
              <a:rPr lang="ko-KR" altLang="en-US"/>
              <a:t>넷째 수준</a:t>
            </a:r>
          </a:p>
          <a:p>
            <a:pPr lvl="4">
              <a:defRPr lang="ko-KR" altLang="en-US"/>
            </a:pPr>
            <a:r>
              <a:rPr lang="ko-KR" altLang="en-US"/>
              <a:t>다섯째 수준</a:t>
            </a:r>
          </a:p>
        </p:txBody>
      </p:sp>
      <p:sp>
        <p:nvSpPr>
          <p:cNvPr id="4" name="날짜 개체 틀 3"/>
          <p:cNvSpPr>
            <a:spLocks noGrp="1"/>
          </p:cNvSpPr>
          <p:nvPr>
            <p:ph type="dt" sz="half" idx="10"/>
          </p:nvPr>
        </p:nvSpPr>
        <p:spPr/>
        <p:txBody>
          <a:bodyPr/>
          <a:lstStyle/>
          <a:p>
            <a:pPr lvl="0">
              <a:defRPr lang="ko-KR" altLang="en-US"/>
            </a:pPr>
            <a:fld id="{12A5EAC3-5BAA-48B8-AC29-EE6B8DB8C2F6}" type="datetimeFigureOut">
              <a:rPr lang="ko-KR" altLang="en-US"/>
              <a:pPr lvl="0">
                <a:defRPr lang="ko-KR" altLang="en-US"/>
              </a:pPr>
              <a:t>2019-06-19</a:t>
            </a:fld>
            <a:endParaRPr lang="ko-KR" altLang="en-US"/>
          </a:p>
        </p:txBody>
      </p:sp>
      <p:sp>
        <p:nvSpPr>
          <p:cNvPr id="5" name="바닥글 개체 틀 4"/>
          <p:cNvSpPr>
            <a:spLocks noGrp="1"/>
          </p:cNvSpPr>
          <p:nvPr>
            <p:ph type="ftr" sz="quarter" idx="11"/>
          </p:nvPr>
        </p:nvSpPr>
        <p:spPr/>
        <p:txBody>
          <a:bodyPr/>
          <a:lstStyle/>
          <a:p>
            <a:pPr lvl="0">
              <a:defRPr lang="ko-KR" altLang="en-US"/>
            </a:pPr>
            <a:endParaRPr lang="ko-KR" altLang="en-US"/>
          </a:p>
        </p:txBody>
      </p:sp>
      <p:sp>
        <p:nvSpPr>
          <p:cNvPr id="6" name="슬라이드 번호 개체 틀 5"/>
          <p:cNvSpPr>
            <a:spLocks noGrp="1"/>
          </p:cNvSpPr>
          <p:nvPr>
            <p:ph type="sldNum" sz="quarter" idx="12"/>
          </p:nvPr>
        </p:nvSpPr>
        <p:spPr/>
        <p:txBody>
          <a:bodyPr/>
          <a:lstStyle/>
          <a:p>
            <a:pPr lvl="0">
              <a:defRPr lang="ko-KR" altLang="en-US"/>
            </a:pPr>
            <a:fld id="{C0C27272-8D18-46FC-8F0F-13974E41CBC5}" type="slidenum">
              <a:rPr lang="ko-KR" altLang="en-US"/>
              <a:pPr lvl="0">
                <a:defRPr lang="ko-KR" altLang="en-US"/>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구역 머리글"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pPr lvl="0">
              <a:defRPr lang="ko-KR" altLang="en-US"/>
            </a:pPr>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lang="ko-KR" altLang="en-US"/>
            </a:pPr>
            <a:r>
              <a:rPr lang="ko-KR" altLang="en-US"/>
              <a:t>마스터 텍스트 스타일을 편집합니다</a:t>
            </a:r>
          </a:p>
        </p:txBody>
      </p:sp>
      <p:sp>
        <p:nvSpPr>
          <p:cNvPr id="4" name="날짜 개체 틀 3"/>
          <p:cNvSpPr>
            <a:spLocks noGrp="1"/>
          </p:cNvSpPr>
          <p:nvPr>
            <p:ph type="dt" sz="half" idx="10"/>
          </p:nvPr>
        </p:nvSpPr>
        <p:spPr/>
        <p:txBody>
          <a:bodyPr/>
          <a:lstStyle/>
          <a:p>
            <a:pPr lvl="0">
              <a:defRPr lang="ko-KR" altLang="en-US"/>
            </a:pPr>
            <a:fld id="{12A5EAC3-5BAA-48B8-AC29-EE6B8DB8C2F6}" type="datetimeFigureOut">
              <a:rPr lang="ko-KR" altLang="en-US"/>
              <a:pPr lvl="0">
                <a:defRPr lang="ko-KR" altLang="en-US"/>
              </a:pPr>
              <a:t>2019-06-19</a:t>
            </a:fld>
            <a:endParaRPr lang="ko-KR" altLang="en-US"/>
          </a:p>
        </p:txBody>
      </p:sp>
      <p:sp>
        <p:nvSpPr>
          <p:cNvPr id="5" name="바닥글 개체 틀 4"/>
          <p:cNvSpPr>
            <a:spLocks noGrp="1"/>
          </p:cNvSpPr>
          <p:nvPr>
            <p:ph type="ftr" sz="quarter" idx="11"/>
          </p:nvPr>
        </p:nvSpPr>
        <p:spPr/>
        <p:txBody>
          <a:bodyPr/>
          <a:lstStyle/>
          <a:p>
            <a:pPr lvl="0">
              <a:defRPr lang="ko-KR" altLang="en-US"/>
            </a:pPr>
            <a:endParaRPr lang="ko-KR" altLang="en-US"/>
          </a:p>
        </p:txBody>
      </p:sp>
      <p:sp>
        <p:nvSpPr>
          <p:cNvPr id="6" name="슬라이드 번호 개체 틀 5"/>
          <p:cNvSpPr>
            <a:spLocks noGrp="1"/>
          </p:cNvSpPr>
          <p:nvPr>
            <p:ph type="sldNum" sz="quarter" idx="12"/>
          </p:nvPr>
        </p:nvSpPr>
        <p:spPr/>
        <p:txBody>
          <a:bodyPr/>
          <a:lstStyle/>
          <a:p>
            <a:pPr lvl="0">
              <a:defRPr lang="ko-KR" altLang="en-US"/>
            </a:pPr>
            <a:fld id="{C0C27272-8D18-46FC-8F0F-13974E41CBC5}" type="slidenum">
              <a:rPr lang="ko-KR" altLang="en-US"/>
              <a:pPr lvl="0">
                <a:defRPr lang="ko-KR" altLang="en-US"/>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콘텐츠 2개"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lgn="l">
              <a:defRPr/>
            </a:lvl1pPr>
          </a:lstStyle>
          <a:p>
            <a:pPr lvl="0">
              <a:defRPr lang="ko-KR" altLang="en-US"/>
            </a:pPr>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buNone/>
              <a:defRPr sz="2800"/>
            </a:lvl1pPr>
            <a:lvl2pPr>
              <a:buNone/>
              <a:defRPr sz="2400"/>
            </a:lvl2pPr>
            <a:lvl3pPr>
              <a:buNone/>
              <a:defRPr sz="2000"/>
            </a:lvl3pPr>
            <a:lvl4pPr>
              <a:buNone/>
              <a:defRPr sz="1800"/>
            </a:lvl4pPr>
            <a:lvl5pPr>
              <a:buNone/>
              <a:defRPr sz="1800"/>
            </a:lvl5pPr>
            <a:lvl6pPr>
              <a:defRPr sz="1800"/>
            </a:lvl6pPr>
            <a:lvl7pPr>
              <a:defRPr sz="1800"/>
            </a:lvl7pPr>
            <a:lvl8pPr>
              <a:defRPr sz="1800"/>
            </a:lvl8pPr>
            <a:lvl9pPr>
              <a:defRPr sz="1800"/>
            </a:lvl9pPr>
          </a:lstStyle>
          <a:p>
            <a:pPr lvl="0">
              <a:defRPr lang="ko-KR" altLang="en-US"/>
            </a:pPr>
            <a:r>
              <a:rPr lang="ko-KR" altLang="en-US"/>
              <a:t>마스터 텍스트 스타일을 편집합니다</a:t>
            </a:r>
          </a:p>
          <a:p>
            <a:pPr lvl="1">
              <a:defRPr lang="ko-KR" altLang="en-US"/>
            </a:pPr>
            <a:r>
              <a:rPr lang="ko-KR" altLang="en-US"/>
              <a:t>둘째 수준</a:t>
            </a:r>
          </a:p>
          <a:p>
            <a:pPr lvl="2">
              <a:defRPr lang="ko-KR" altLang="en-US"/>
            </a:pPr>
            <a:r>
              <a:rPr lang="ko-KR" altLang="en-US"/>
              <a:t>셋째 수준</a:t>
            </a:r>
          </a:p>
          <a:p>
            <a:pPr lvl="3">
              <a:defRPr lang="ko-KR" altLang="en-US"/>
            </a:pPr>
            <a:r>
              <a:rPr lang="ko-KR" altLang="en-US"/>
              <a:t>넷째 수준</a:t>
            </a:r>
          </a:p>
          <a:p>
            <a:pPr lvl="4">
              <a:defRPr lang="ko-KR" altLang="en-US"/>
            </a:pPr>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lang="ko-KR" altLang="en-US"/>
            </a:pPr>
            <a:r>
              <a:rPr lang="ko-KR" altLang="en-US"/>
              <a:t>마스터 텍스트 스타일을 편집합니다</a:t>
            </a:r>
          </a:p>
          <a:p>
            <a:pPr lvl="1">
              <a:defRPr lang="ko-KR" altLang="en-US"/>
            </a:pPr>
            <a:r>
              <a:rPr lang="ko-KR" altLang="en-US"/>
              <a:t>둘째 수준</a:t>
            </a:r>
          </a:p>
          <a:p>
            <a:pPr lvl="2">
              <a:defRPr lang="ko-KR" altLang="en-US"/>
            </a:pPr>
            <a:r>
              <a:rPr lang="ko-KR" altLang="en-US"/>
              <a:t>셋째 수준</a:t>
            </a:r>
          </a:p>
          <a:p>
            <a:pPr lvl="3">
              <a:defRPr lang="ko-KR" altLang="en-US"/>
            </a:pPr>
            <a:r>
              <a:rPr lang="ko-KR" altLang="en-US"/>
              <a:t>넷째 수준</a:t>
            </a:r>
          </a:p>
          <a:p>
            <a:pPr lvl="4">
              <a:defRPr lang="ko-KR" altLang="en-US"/>
            </a:pPr>
            <a:r>
              <a:rPr lang="ko-KR" altLang="en-US"/>
              <a:t>다섯째 수준</a:t>
            </a:r>
          </a:p>
        </p:txBody>
      </p:sp>
      <p:sp>
        <p:nvSpPr>
          <p:cNvPr id="5" name="날짜 개체 틀 4"/>
          <p:cNvSpPr>
            <a:spLocks noGrp="1"/>
          </p:cNvSpPr>
          <p:nvPr>
            <p:ph type="dt" sz="half" idx="10"/>
          </p:nvPr>
        </p:nvSpPr>
        <p:spPr/>
        <p:txBody>
          <a:bodyPr/>
          <a:lstStyle/>
          <a:p>
            <a:pPr lvl="0">
              <a:defRPr lang="ko-KR" altLang="en-US"/>
            </a:pPr>
            <a:fld id="{12A5EAC3-5BAA-48B8-AC29-EE6B8DB8C2F6}" type="datetimeFigureOut">
              <a:rPr lang="ko-KR" altLang="en-US"/>
              <a:pPr lvl="0">
                <a:defRPr lang="ko-KR" altLang="en-US"/>
              </a:pPr>
              <a:t>2019-06-19</a:t>
            </a:fld>
            <a:endParaRPr lang="ko-KR" altLang="en-US"/>
          </a:p>
        </p:txBody>
      </p:sp>
      <p:sp>
        <p:nvSpPr>
          <p:cNvPr id="6" name="바닥글 개체 틀 5"/>
          <p:cNvSpPr>
            <a:spLocks noGrp="1"/>
          </p:cNvSpPr>
          <p:nvPr>
            <p:ph type="ftr" sz="quarter" idx="11"/>
          </p:nvPr>
        </p:nvSpPr>
        <p:spPr/>
        <p:txBody>
          <a:bodyPr/>
          <a:lstStyle/>
          <a:p>
            <a:pPr lvl="0">
              <a:defRPr lang="ko-KR" altLang="en-US"/>
            </a:pPr>
            <a:endParaRPr lang="ko-KR" altLang="en-US"/>
          </a:p>
        </p:txBody>
      </p:sp>
      <p:sp>
        <p:nvSpPr>
          <p:cNvPr id="7" name="슬라이드 번호 개체 틀 6"/>
          <p:cNvSpPr>
            <a:spLocks noGrp="1"/>
          </p:cNvSpPr>
          <p:nvPr>
            <p:ph type="sldNum" sz="quarter" idx="12"/>
          </p:nvPr>
        </p:nvSpPr>
        <p:spPr/>
        <p:txBody>
          <a:bodyPr/>
          <a:lstStyle/>
          <a:p>
            <a:pPr lvl="0">
              <a:defRPr lang="ko-KR" altLang="en-US"/>
            </a:pPr>
            <a:fld id="{C0C27272-8D18-46FC-8F0F-13974E41CBC5}" type="slidenum">
              <a:rPr lang="ko-KR" altLang="en-US"/>
              <a:pPr lvl="0">
                <a:defRPr lang="ko-KR" altLang="en-US"/>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비교"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pPr lvl="0">
              <a:defRPr lang="ko-KR" altLang="en-US"/>
            </a:pPr>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lang="ko-KR" altLang="en-US"/>
            </a:pPr>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lang="ko-KR" altLang="en-US"/>
            </a:pPr>
            <a:r>
              <a:rPr lang="ko-KR" altLang="en-US"/>
              <a:t>마스터 텍스트 스타일을 편집합니다</a:t>
            </a:r>
          </a:p>
          <a:p>
            <a:pPr lvl="1">
              <a:defRPr lang="ko-KR" altLang="en-US"/>
            </a:pPr>
            <a:r>
              <a:rPr lang="ko-KR" altLang="en-US"/>
              <a:t>둘째 수준</a:t>
            </a:r>
          </a:p>
          <a:p>
            <a:pPr lvl="2">
              <a:defRPr lang="ko-KR" altLang="en-US"/>
            </a:pPr>
            <a:r>
              <a:rPr lang="ko-KR" altLang="en-US"/>
              <a:t>셋째 수준</a:t>
            </a:r>
          </a:p>
          <a:p>
            <a:pPr lvl="3">
              <a:defRPr lang="ko-KR" altLang="en-US"/>
            </a:pPr>
            <a:r>
              <a:rPr lang="ko-KR" altLang="en-US"/>
              <a:t>넷째 수준</a:t>
            </a:r>
          </a:p>
          <a:p>
            <a:pPr lvl="4">
              <a:defRPr lang="ko-KR" altLang="en-US"/>
            </a:pPr>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lang="ko-KR" altLang="en-US"/>
            </a:pPr>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lang="ko-KR" altLang="en-US"/>
            </a:pPr>
            <a:r>
              <a:rPr lang="ko-KR" altLang="en-US"/>
              <a:t>마스터 텍스트 스타일을 편집합니다</a:t>
            </a:r>
          </a:p>
          <a:p>
            <a:pPr lvl="1">
              <a:defRPr lang="ko-KR" altLang="en-US"/>
            </a:pPr>
            <a:r>
              <a:rPr lang="ko-KR" altLang="en-US"/>
              <a:t>둘째 수준</a:t>
            </a:r>
          </a:p>
          <a:p>
            <a:pPr lvl="2">
              <a:defRPr lang="ko-KR" altLang="en-US"/>
            </a:pPr>
            <a:r>
              <a:rPr lang="ko-KR" altLang="en-US"/>
              <a:t>셋째 수준</a:t>
            </a:r>
          </a:p>
          <a:p>
            <a:pPr lvl="3">
              <a:defRPr lang="ko-KR" altLang="en-US"/>
            </a:pPr>
            <a:r>
              <a:rPr lang="ko-KR" altLang="en-US"/>
              <a:t>넷째 수준</a:t>
            </a:r>
          </a:p>
          <a:p>
            <a:pPr lvl="4">
              <a:defRPr lang="ko-KR" altLang="en-US"/>
            </a:pPr>
            <a:r>
              <a:rPr lang="ko-KR" altLang="en-US"/>
              <a:t>다섯째 수준</a:t>
            </a:r>
          </a:p>
        </p:txBody>
      </p:sp>
      <p:sp>
        <p:nvSpPr>
          <p:cNvPr id="7" name="날짜 개체 틀 6"/>
          <p:cNvSpPr>
            <a:spLocks noGrp="1"/>
          </p:cNvSpPr>
          <p:nvPr>
            <p:ph type="dt" sz="half" idx="10"/>
          </p:nvPr>
        </p:nvSpPr>
        <p:spPr/>
        <p:txBody>
          <a:bodyPr/>
          <a:lstStyle/>
          <a:p>
            <a:pPr lvl="0">
              <a:defRPr lang="ko-KR" altLang="en-US"/>
            </a:pPr>
            <a:fld id="{12A5EAC3-5BAA-48B8-AC29-EE6B8DB8C2F6}" type="datetimeFigureOut">
              <a:rPr lang="ko-KR" altLang="en-US"/>
              <a:pPr lvl="0">
                <a:defRPr lang="ko-KR" altLang="en-US"/>
              </a:pPr>
              <a:t>2019-06-19</a:t>
            </a:fld>
            <a:endParaRPr lang="ko-KR" altLang="en-US"/>
          </a:p>
        </p:txBody>
      </p:sp>
      <p:sp>
        <p:nvSpPr>
          <p:cNvPr id="8" name="바닥글 개체 틀 7"/>
          <p:cNvSpPr>
            <a:spLocks noGrp="1"/>
          </p:cNvSpPr>
          <p:nvPr>
            <p:ph type="ftr" sz="quarter" idx="11"/>
          </p:nvPr>
        </p:nvSpPr>
        <p:spPr/>
        <p:txBody>
          <a:bodyPr/>
          <a:lstStyle/>
          <a:p>
            <a:pPr lvl="0">
              <a:defRPr lang="ko-KR" altLang="en-US"/>
            </a:pPr>
            <a:endParaRPr lang="ko-KR" altLang="en-US"/>
          </a:p>
        </p:txBody>
      </p:sp>
      <p:sp>
        <p:nvSpPr>
          <p:cNvPr id="9" name="슬라이드 번호 개체 틀 8"/>
          <p:cNvSpPr>
            <a:spLocks noGrp="1"/>
          </p:cNvSpPr>
          <p:nvPr>
            <p:ph type="sldNum" sz="quarter" idx="12"/>
          </p:nvPr>
        </p:nvSpPr>
        <p:spPr/>
        <p:txBody>
          <a:bodyPr/>
          <a:lstStyle/>
          <a:p>
            <a:pPr lvl="0">
              <a:defRPr lang="ko-KR" altLang="en-US"/>
            </a:pPr>
            <a:fld id="{C0C27272-8D18-46FC-8F0F-13974E41CBC5}" type="slidenum">
              <a:rPr lang="ko-KR" altLang="en-US"/>
              <a:pPr lvl="0">
                <a:defRPr lang="ko-KR" altLang="en-US"/>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제목만"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lvl="0">
              <a:defRPr lang="ko-KR" altLang="en-US"/>
            </a:pPr>
            <a:r>
              <a:rPr lang="ko-KR" altLang="en-US"/>
              <a:t>마스터 제목 스타일 편집</a:t>
            </a:r>
          </a:p>
        </p:txBody>
      </p:sp>
      <p:sp>
        <p:nvSpPr>
          <p:cNvPr id="3" name="날짜 개체 틀 2"/>
          <p:cNvSpPr>
            <a:spLocks noGrp="1"/>
          </p:cNvSpPr>
          <p:nvPr>
            <p:ph type="dt" sz="half" idx="10"/>
          </p:nvPr>
        </p:nvSpPr>
        <p:spPr/>
        <p:txBody>
          <a:bodyPr/>
          <a:lstStyle/>
          <a:p>
            <a:pPr lvl="0">
              <a:defRPr lang="ko-KR" altLang="en-US"/>
            </a:pPr>
            <a:fld id="{12A5EAC3-5BAA-48B8-AC29-EE6B8DB8C2F6}" type="datetimeFigureOut">
              <a:rPr lang="ko-KR" altLang="en-US"/>
              <a:pPr lvl="0">
                <a:defRPr lang="ko-KR" altLang="en-US"/>
              </a:pPr>
              <a:t>2019-06-19</a:t>
            </a:fld>
            <a:endParaRPr lang="ko-KR" altLang="en-US"/>
          </a:p>
        </p:txBody>
      </p:sp>
      <p:sp>
        <p:nvSpPr>
          <p:cNvPr id="4" name="바닥글 개체 틀 3"/>
          <p:cNvSpPr>
            <a:spLocks noGrp="1"/>
          </p:cNvSpPr>
          <p:nvPr>
            <p:ph type="ftr" sz="quarter" idx="11"/>
          </p:nvPr>
        </p:nvSpPr>
        <p:spPr/>
        <p:txBody>
          <a:bodyPr/>
          <a:lstStyle/>
          <a:p>
            <a:pPr lvl="0">
              <a:defRPr lang="ko-KR" altLang="en-US"/>
            </a:pPr>
            <a:endParaRPr lang="ko-KR" altLang="en-US"/>
          </a:p>
        </p:txBody>
      </p:sp>
      <p:sp>
        <p:nvSpPr>
          <p:cNvPr id="5" name="슬라이드 번호 개체 틀 4"/>
          <p:cNvSpPr>
            <a:spLocks noGrp="1"/>
          </p:cNvSpPr>
          <p:nvPr>
            <p:ph type="sldNum" sz="quarter" idx="12"/>
          </p:nvPr>
        </p:nvSpPr>
        <p:spPr/>
        <p:txBody>
          <a:bodyPr/>
          <a:lstStyle/>
          <a:p>
            <a:pPr lvl="0">
              <a:defRPr lang="ko-KR" altLang="en-US"/>
            </a:pPr>
            <a:fld id="{C0C27272-8D18-46FC-8F0F-13974E41CBC5}" type="slidenum">
              <a:rPr lang="ko-KR" altLang="en-US"/>
              <a:pPr lvl="0">
                <a:defRPr lang="ko-KR" altLang="en-US"/>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빈 화면"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pPr lvl="0">
              <a:defRPr lang="ko-KR" altLang="en-US"/>
            </a:pPr>
            <a:fld id="{12A5EAC3-5BAA-48B8-AC29-EE6B8DB8C2F6}" type="datetimeFigureOut">
              <a:rPr lang="ko-KR" altLang="en-US"/>
              <a:pPr lvl="0">
                <a:defRPr lang="ko-KR" altLang="en-US"/>
              </a:pPr>
              <a:t>2019-06-19</a:t>
            </a:fld>
            <a:endParaRPr lang="ko-KR" altLang="en-US"/>
          </a:p>
        </p:txBody>
      </p:sp>
      <p:sp>
        <p:nvSpPr>
          <p:cNvPr id="3" name="바닥글 개체 틀 2"/>
          <p:cNvSpPr>
            <a:spLocks noGrp="1"/>
          </p:cNvSpPr>
          <p:nvPr>
            <p:ph type="ftr" sz="quarter" idx="11"/>
          </p:nvPr>
        </p:nvSpPr>
        <p:spPr/>
        <p:txBody>
          <a:bodyPr/>
          <a:lstStyle/>
          <a:p>
            <a:pPr lvl="0">
              <a:defRPr lang="ko-KR" altLang="en-US"/>
            </a:pPr>
            <a:endParaRPr lang="ko-KR" altLang="en-US"/>
          </a:p>
        </p:txBody>
      </p:sp>
      <p:sp>
        <p:nvSpPr>
          <p:cNvPr id="4" name="슬라이드 번호 개체 틀 3"/>
          <p:cNvSpPr>
            <a:spLocks noGrp="1"/>
          </p:cNvSpPr>
          <p:nvPr>
            <p:ph type="sldNum" sz="quarter" idx="12"/>
          </p:nvPr>
        </p:nvSpPr>
        <p:spPr/>
        <p:txBody>
          <a:bodyPr/>
          <a:lstStyle/>
          <a:p>
            <a:pPr lvl="0">
              <a:defRPr lang="ko-KR" altLang="en-US"/>
            </a:pPr>
            <a:fld id="{C0C27272-8D18-46FC-8F0F-13974E41CBC5}" type="slidenum">
              <a:rPr lang="ko-KR" altLang="en-US"/>
              <a:pPr lvl="0">
                <a:defRPr lang="ko-KR" altLang="en-US"/>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캡션 있는 콘텐츠"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pPr lvl="0">
              <a:defRPr lang="ko-KR" altLang="en-US"/>
            </a:pPr>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lang="ko-KR" altLang="en-US"/>
            </a:pPr>
            <a:r>
              <a:rPr lang="ko-KR" altLang="en-US"/>
              <a:t>마스터 텍스트 스타일을 편집합니다</a:t>
            </a:r>
          </a:p>
          <a:p>
            <a:pPr lvl="1">
              <a:defRPr lang="ko-KR" altLang="en-US"/>
            </a:pPr>
            <a:r>
              <a:rPr lang="ko-KR" altLang="en-US"/>
              <a:t>둘째 수준</a:t>
            </a:r>
          </a:p>
          <a:p>
            <a:pPr lvl="2">
              <a:defRPr lang="ko-KR" altLang="en-US"/>
            </a:pPr>
            <a:r>
              <a:rPr lang="ko-KR" altLang="en-US"/>
              <a:t>셋째 수준</a:t>
            </a:r>
          </a:p>
          <a:p>
            <a:pPr lvl="3">
              <a:defRPr lang="ko-KR" altLang="en-US"/>
            </a:pPr>
            <a:r>
              <a:rPr lang="ko-KR" altLang="en-US"/>
              <a:t>넷째 수준</a:t>
            </a:r>
          </a:p>
          <a:p>
            <a:pPr lvl="4">
              <a:defRPr lang="ko-KR" altLang="en-US"/>
            </a:pPr>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lang="ko-KR" altLang="en-US"/>
            </a:pPr>
            <a:r>
              <a:rPr lang="ko-KR" altLang="en-US"/>
              <a:t>마스터 텍스트 스타일을 편집합니다</a:t>
            </a:r>
          </a:p>
        </p:txBody>
      </p:sp>
      <p:sp>
        <p:nvSpPr>
          <p:cNvPr id="5" name="날짜 개체 틀 4"/>
          <p:cNvSpPr>
            <a:spLocks noGrp="1"/>
          </p:cNvSpPr>
          <p:nvPr>
            <p:ph type="dt" sz="half" idx="10"/>
          </p:nvPr>
        </p:nvSpPr>
        <p:spPr/>
        <p:txBody>
          <a:bodyPr/>
          <a:lstStyle/>
          <a:p>
            <a:pPr lvl="0">
              <a:defRPr lang="ko-KR" altLang="en-US"/>
            </a:pPr>
            <a:fld id="{12A5EAC3-5BAA-48B8-AC29-EE6B8DB8C2F6}" type="datetimeFigureOut">
              <a:rPr lang="ko-KR" altLang="en-US"/>
              <a:pPr lvl="0">
                <a:defRPr lang="ko-KR" altLang="en-US"/>
              </a:pPr>
              <a:t>2019-06-19</a:t>
            </a:fld>
            <a:endParaRPr lang="ko-KR" altLang="en-US"/>
          </a:p>
        </p:txBody>
      </p:sp>
      <p:sp>
        <p:nvSpPr>
          <p:cNvPr id="6" name="바닥글 개체 틀 5"/>
          <p:cNvSpPr>
            <a:spLocks noGrp="1"/>
          </p:cNvSpPr>
          <p:nvPr>
            <p:ph type="ftr" sz="quarter" idx="11"/>
          </p:nvPr>
        </p:nvSpPr>
        <p:spPr/>
        <p:txBody>
          <a:bodyPr/>
          <a:lstStyle/>
          <a:p>
            <a:pPr lvl="0">
              <a:defRPr lang="ko-KR" altLang="en-US"/>
            </a:pPr>
            <a:endParaRPr lang="ko-KR" altLang="en-US"/>
          </a:p>
        </p:txBody>
      </p:sp>
      <p:sp>
        <p:nvSpPr>
          <p:cNvPr id="7" name="슬라이드 번호 개체 틀 6"/>
          <p:cNvSpPr>
            <a:spLocks noGrp="1"/>
          </p:cNvSpPr>
          <p:nvPr>
            <p:ph type="sldNum" sz="quarter" idx="12"/>
          </p:nvPr>
        </p:nvSpPr>
        <p:spPr/>
        <p:txBody>
          <a:bodyPr/>
          <a:lstStyle/>
          <a:p>
            <a:pPr lvl="0">
              <a:defRPr lang="ko-KR" altLang="en-US"/>
            </a:pPr>
            <a:fld id="{C0C27272-8D18-46FC-8F0F-13974E41CBC5}" type="slidenum">
              <a:rPr lang="ko-KR" altLang="en-US"/>
              <a:pPr lvl="0">
                <a:defRPr lang="ko-KR" altLang="en-US"/>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캡션 있는 그림"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pPr lvl="0">
              <a:defRPr lang="ko-KR" altLang="en-US"/>
            </a:pPr>
            <a:r>
              <a:rPr lang="ko-KR" altLang="en-US"/>
              <a:t>마스터 제목 스타일 편집</a:t>
            </a:r>
          </a:p>
        </p:txBody>
      </p:sp>
      <p:sp>
        <p:nvSpPr>
          <p:cNvPr id="3" name="그림 개체 틀 2"/>
          <p:cNvSpPr>
            <a:spLocks noGrp="1" noTextEdit="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defRPr lang="ko-KR" altLang="en-US"/>
            </a:pPr>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lang="ko-KR" altLang="en-US"/>
            </a:pPr>
            <a:r>
              <a:rPr lang="ko-KR" altLang="en-US"/>
              <a:t>마스터 텍스트 스타일을 편집합니다</a:t>
            </a:r>
          </a:p>
        </p:txBody>
      </p:sp>
      <p:sp>
        <p:nvSpPr>
          <p:cNvPr id="5" name="날짜 개체 틀 4"/>
          <p:cNvSpPr>
            <a:spLocks noGrp="1"/>
          </p:cNvSpPr>
          <p:nvPr>
            <p:ph type="dt" sz="half" idx="10"/>
          </p:nvPr>
        </p:nvSpPr>
        <p:spPr/>
        <p:txBody>
          <a:bodyPr/>
          <a:lstStyle/>
          <a:p>
            <a:pPr lvl="0">
              <a:defRPr lang="ko-KR" altLang="en-US"/>
            </a:pPr>
            <a:fld id="{12A5EAC3-5BAA-48B8-AC29-EE6B8DB8C2F6}" type="datetimeFigureOut">
              <a:rPr lang="ko-KR" altLang="en-US"/>
              <a:pPr lvl="0">
                <a:defRPr lang="ko-KR" altLang="en-US"/>
              </a:pPr>
              <a:t>2019-06-19</a:t>
            </a:fld>
            <a:endParaRPr lang="ko-KR" altLang="en-US"/>
          </a:p>
        </p:txBody>
      </p:sp>
      <p:sp>
        <p:nvSpPr>
          <p:cNvPr id="6" name="바닥글 개체 틀 5"/>
          <p:cNvSpPr>
            <a:spLocks noGrp="1"/>
          </p:cNvSpPr>
          <p:nvPr>
            <p:ph type="ftr" sz="quarter" idx="11"/>
          </p:nvPr>
        </p:nvSpPr>
        <p:spPr/>
        <p:txBody>
          <a:bodyPr/>
          <a:lstStyle/>
          <a:p>
            <a:pPr lvl="0">
              <a:defRPr lang="ko-KR" altLang="en-US"/>
            </a:pPr>
            <a:endParaRPr lang="ko-KR" altLang="en-US"/>
          </a:p>
        </p:txBody>
      </p:sp>
      <p:sp>
        <p:nvSpPr>
          <p:cNvPr id="7" name="슬라이드 번호 개체 틀 6"/>
          <p:cNvSpPr>
            <a:spLocks noGrp="1"/>
          </p:cNvSpPr>
          <p:nvPr>
            <p:ph type="sldNum" sz="quarter" idx="12"/>
          </p:nvPr>
        </p:nvSpPr>
        <p:spPr/>
        <p:txBody>
          <a:bodyPr/>
          <a:lstStyle/>
          <a:p>
            <a:pPr lvl="0">
              <a:defRPr lang="ko-KR" altLang="en-US"/>
            </a:pPr>
            <a:fld id="{C0C27272-8D18-46FC-8F0F-13974E41CBC5}" type="slidenum">
              <a:rPr lang="ko-KR" altLang="en-US"/>
              <a:pPr lvl="0">
                <a:defRPr lang="ko-KR" altLang="en-US"/>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제목 및 세로 텍스트"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lvl="0">
              <a:defRPr lang="ko-KR" altLang="en-US"/>
            </a:pPr>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defRPr lang="ko-KR" altLang="en-US"/>
            </a:pPr>
            <a:r>
              <a:rPr lang="ko-KR" altLang="en-US"/>
              <a:t>마스터 텍스트 스타일을 편집합니다</a:t>
            </a:r>
          </a:p>
          <a:p>
            <a:pPr lvl="1">
              <a:defRPr lang="ko-KR" altLang="en-US"/>
            </a:pPr>
            <a:r>
              <a:rPr lang="ko-KR" altLang="en-US"/>
              <a:t>둘째 수준</a:t>
            </a:r>
          </a:p>
          <a:p>
            <a:pPr lvl="2">
              <a:defRPr lang="ko-KR" altLang="en-US"/>
            </a:pPr>
            <a:r>
              <a:rPr lang="ko-KR" altLang="en-US"/>
              <a:t>셋째 수준</a:t>
            </a:r>
          </a:p>
          <a:p>
            <a:pPr lvl="3">
              <a:defRPr lang="ko-KR" altLang="en-US"/>
            </a:pPr>
            <a:r>
              <a:rPr lang="ko-KR" altLang="en-US"/>
              <a:t>넷째 수준</a:t>
            </a:r>
          </a:p>
          <a:p>
            <a:pPr lvl="4">
              <a:defRPr lang="ko-KR" altLang="en-US"/>
            </a:pPr>
            <a:r>
              <a:rPr lang="ko-KR" altLang="en-US"/>
              <a:t>다섯째 수준</a:t>
            </a:r>
          </a:p>
        </p:txBody>
      </p:sp>
      <p:sp>
        <p:nvSpPr>
          <p:cNvPr id="4" name="날짜 개체 틀 3"/>
          <p:cNvSpPr>
            <a:spLocks noGrp="1"/>
          </p:cNvSpPr>
          <p:nvPr>
            <p:ph type="dt" sz="half" idx="10"/>
          </p:nvPr>
        </p:nvSpPr>
        <p:spPr/>
        <p:txBody>
          <a:bodyPr/>
          <a:lstStyle/>
          <a:p>
            <a:pPr lvl="0">
              <a:defRPr lang="ko-KR" altLang="en-US"/>
            </a:pPr>
            <a:fld id="{12A5EAC3-5BAA-48B8-AC29-EE6B8DB8C2F6}" type="datetimeFigureOut">
              <a:rPr lang="ko-KR" altLang="en-US"/>
              <a:pPr lvl="0">
                <a:defRPr lang="ko-KR" altLang="en-US"/>
              </a:pPr>
              <a:t>2019-06-19</a:t>
            </a:fld>
            <a:endParaRPr lang="ko-KR" altLang="en-US"/>
          </a:p>
        </p:txBody>
      </p:sp>
      <p:sp>
        <p:nvSpPr>
          <p:cNvPr id="5" name="바닥글 개체 틀 4"/>
          <p:cNvSpPr>
            <a:spLocks noGrp="1"/>
          </p:cNvSpPr>
          <p:nvPr>
            <p:ph type="ftr" sz="quarter" idx="11"/>
          </p:nvPr>
        </p:nvSpPr>
        <p:spPr/>
        <p:txBody>
          <a:bodyPr/>
          <a:lstStyle/>
          <a:p>
            <a:pPr lvl="0">
              <a:defRPr lang="ko-KR" altLang="en-US"/>
            </a:pPr>
            <a:endParaRPr lang="ko-KR" altLang="en-US"/>
          </a:p>
        </p:txBody>
      </p:sp>
      <p:sp>
        <p:nvSpPr>
          <p:cNvPr id="6" name="슬라이드 번호 개체 틀 5"/>
          <p:cNvSpPr>
            <a:spLocks noGrp="1"/>
          </p:cNvSpPr>
          <p:nvPr>
            <p:ph type="sldNum" sz="quarter" idx="12"/>
          </p:nvPr>
        </p:nvSpPr>
        <p:spPr/>
        <p:txBody>
          <a:bodyPr/>
          <a:lstStyle/>
          <a:p>
            <a:pPr lvl="0">
              <a:defRPr lang="ko-KR" altLang="en-US"/>
            </a:pPr>
            <a:fld id="{C0C27272-8D18-46FC-8F0F-13974E41CBC5}" type="slidenum">
              <a:rPr lang="ko-KR" altLang="en-US"/>
              <a:pPr lvl="0">
                <a:defRPr lang="ko-KR" altLang="en-US"/>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세로 제목 및 텍스트"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pPr lvl="0">
              <a:defRPr lang="ko-KR" altLang="en-US"/>
            </a:pPr>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defRPr lang="ko-KR" altLang="en-US"/>
            </a:pPr>
            <a:r>
              <a:rPr lang="ko-KR" altLang="en-US"/>
              <a:t>마스터 텍스트 스타일을 편집합니다</a:t>
            </a:r>
          </a:p>
          <a:p>
            <a:pPr lvl="1">
              <a:defRPr lang="ko-KR" altLang="en-US"/>
            </a:pPr>
            <a:r>
              <a:rPr lang="ko-KR" altLang="en-US"/>
              <a:t>둘째 수준</a:t>
            </a:r>
          </a:p>
          <a:p>
            <a:pPr lvl="2">
              <a:defRPr lang="ko-KR" altLang="en-US"/>
            </a:pPr>
            <a:r>
              <a:rPr lang="ko-KR" altLang="en-US"/>
              <a:t>셋째 수준</a:t>
            </a:r>
          </a:p>
          <a:p>
            <a:pPr lvl="3">
              <a:defRPr lang="ko-KR" altLang="en-US"/>
            </a:pPr>
            <a:r>
              <a:rPr lang="ko-KR" altLang="en-US"/>
              <a:t>넷째 수준</a:t>
            </a:r>
          </a:p>
          <a:p>
            <a:pPr lvl="4">
              <a:defRPr lang="ko-KR" altLang="en-US"/>
            </a:pPr>
            <a:r>
              <a:rPr lang="ko-KR" altLang="en-US"/>
              <a:t>다섯째 수준</a:t>
            </a:r>
          </a:p>
        </p:txBody>
      </p:sp>
      <p:sp>
        <p:nvSpPr>
          <p:cNvPr id="4" name="날짜 개체 틀 3"/>
          <p:cNvSpPr>
            <a:spLocks noGrp="1"/>
          </p:cNvSpPr>
          <p:nvPr>
            <p:ph type="dt" sz="half" idx="10"/>
          </p:nvPr>
        </p:nvSpPr>
        <p:spPr/>
        <p:txBody>
          <a:bodyPr/>
          <a:lstStyle/>
          <a:p>
            <a:pPr lvl="0">
              <a:defRPr lang="ko-KR" altLang="en-US"/>
            </a:pPr>
            <a:fld id="{12A5EAC3-5BAA-48B8-AC29-EE6B8DB8C2F6}" type="datetimeFigureOut">
              <a:rPr lang="ko-KR" altLang="en-US"/>
              <a:pPr lvl="0">
                <a:defRPr lang="ko-KR" altLang="en-US"/>
              </a:pPr>
              <a:t>2019-06-19</a:t>
            </a:fld>
            <a:endParaRPr lang="ko-KR" altLang="en-US"/>
          </a:p>
        </p:txBody>
      </p:sp>
      <p:sp>
        <p:nvSpPr>
          <p:cNvPr id="5" name="바닥글 개체 틀 4"/>
          <p:cNvSpPr>
            <a:spLocks noGrp="1"/>
          </p:cNvSpPr>
          <p:nvPr>
            <p:ph type="ftr" sz="quarter" idx="11"/>
          </p:nvPr>
        </p:nvSpPr>
        <p:spPr/>
        <p:txBody>
          <a:bodyPr/>
          <a:lstStyle/>
          <a:p>
            <a:pPr lvl="0">
              <a:defRPr lang="ko-KR" altLang="en-US"/>
            </a:pPr>
            <a:endParaRPr lang="ko-KR" altLang="en-US"/>
          </a:p>
        </p:txBody>
      </p:sp>
      <p:sp>
        <p:nvSpPr>
          <p:cNvPr id="6" name="슬라이드 번호 개체 틀 5"/>
          <p:cNvSpPr>
            <a:spLocks noGrp="1"/>
          </p:cNvSpPr>
          <p:nvPr>
            <p:ph type="sldNum" sz="quarter" idx="12"/>
          </p:nvPr>
        </p:nvSpPr>
        <p:spPr/>
        <p:txBody>
          <a:bodyPr/>
          <a:lstStyle/>
          <a:p>
            <a:pPr lvl="0">
              <a:defRPr lang="ko-KR" altLang="en-US"/>
            </a:pPr>
            <a:fld id="{C0C27272-8D18-46FC-8F0F-13974E41CBC5}" type="slidenum">
              <a:rPr lang="ko-KR" altLang="en-US"/>
              <a:pPr lvl="0">
                <a:defRPr lang="ko-KR" altLang="en-US"/>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Office 테마">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anchor="ctr">
            <a:normAutofit/>
          </a:bodyPr>
          <a:lstStyle/>
          <a:p>
            <a:pPr lvl="0">
              <a:defRPr lang="ko-KR" altLang="en-US"/>
            </a:pPr>
            <a:r>
              <a:rPr lang="ko-KR" altLang="en-US"/>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a:normAutofit/>
          </a:bodyPr>
          <a:lstStyle/>
          <a:p>
            <a:pPr lvl="0">
              <a:defRPr lang="ko-KR" altLang="en-US"/>
            </a:pPr>
            <a:r>
              <a:rPr lang="ko-KR" altLang="en-US"/>
              <a:t>마스터 텍스트 스타일을 편집합니다</a:t>
            </a:r>
          </a:p>
          <a:p>
            <a:pPr lvl="1">
              <a:defRPr lang="ko-KR" altLang="en-US"/>
            </a:pPr>
            <a:r>
              <a:rPr lang="ko-KR" altLang="en-US"/>
              <a:t>둘째 수준</a:t>
            </a:r>
          </a:p>
          <a:p>
            <a:pPr lvl="2">
              <a:defRPr lang="ko-KR" altLang="en-US"/>
            </a:pPr>
            <a:r>
              <a:rPr lang="ko-KR" altLang="en-US"/>
              <a:t>셋째 수준</a:t>
            </a:r>
          </a:p>
          <a:p>
            <a:pPr lvl="3">
              <a:defRPr lang="ko-KR" altLang="en-US"/>
            </a:pPr>
            <a:r>
              <a:rPr lang="ko-KR" altLang="en-US"/>
              <a:t>넷째 수준</a:t>
            </a:r>
          </a:p>
          <a:p>
            <a:pPr lvl="4">
              <a:defRPr lang="ko-KR" altLang="en-US"/>
            </a:pPr>
            <a:r>
              <a:rPr lang="ko-KR" altLang="en-US"/>
              <a:t>다섯째 수준</a:t>
            </a:r>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anchor="ctr"/>
          <a:lstStyle>
            <a:lvl1pPr algn="l">
              <a:defRPr sz="1200">
                <a:solidFill>
                  <a:schemeClr val="tx1">
                    <a:tint val="75000"/>
                  </a:schemeClr>
                </a:solidFill>
              </a:defRPr>
            </a:lvl1pPr>
          </a:lstStyle>
          <a:p>
            <a:pPr lvl="0">
              <a:defRPr lang="ko-KR" altLang="en-US"/>
            </a:pPr>
            <a:fld id="{12A5EAC3-5BAA-48B8-AC29-EE6B8DB8C2F6}" type="datetimeFigureOut">
              <a:rPr lang="ko-KR" altLang="en-US"/>
              <a:pPr lvl="0">
                <a:defRPr lang="ko-KR" altLang="en-US"/>
              </a:pPr>
              <a:t>2019-06-19</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anchor="ctr"/>
          <a:lstStyle>
            <a:lvl1pPr algn="ctr">
              <a:defRPr sz="1200">
                <a:solidFill>
                  <a:schemeClr val="tx1">
                    <a:tint val="75000"/>
                  </a:schemeClr>
                </a:solidFill>
              </a:defRPr>
            </a:lvl1pPr>
          </a:lstStyle>
          <a:p>
            <a:pPr lvl="0">
              <a:defRPr lang="ko-KR" altLang="en-US"/>
            </a:pPr>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anchor="ctr"/>
          <a:lstStyle>
            <a:lvl1pPr algn="r">
              <a:defRPr sz="1200">
                <a:solidFill>
                  <a:schemeClr val="tx1">
                    <a:tint val="75000"/>
                  </a:schemeClr>
                </a:solidFill>
              </a:defRPr>
            </a:lvl1pPr>
          </a:lstStyle>
          <a:p>
            <a:pPr lvl="0">
              <a:defRPr lang="ko-KR" altLang="en-US"/>
            </a:pPr>
            <a:fld id="{C0C27272-8D18-46FC-8F0F-13974E41CBC5}" type="slidenum">
              <a:rPr lang="ko-KR" altLang="en-US"/>
              <a:pPr lvl="0">
                <a:defRPr lang="ko-KR" altLang="en-US"/>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hyperlink" Target="http://m.arisu.seoul.go.kr/"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hyperlink" Target="http://arisu.seoul.go.kr/"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hyperlink" Target="http://yeyak.seoul.go.kr/"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altLang="ko-KR" sz="900"/>
              <a:t>1. </a:t>
            </a:r>
            <a:r>
              <a:rPr lang="ko-KR" altLang="en-US" sz="900"/>
              <a:t>서울수돗물아리수</a:t>
            </a:r>
            <a:r>
              <a:rPr lang="en-US" sz="900"/>
              <a:t>(Seoul's tap water, ARISU)</a:t>
            </a:r>
          </a:p>
          <a:p>
            <a:pPr>
              <a:defRPr lang="ko-KR" altLang="en-US"/>
            </a:pPr>
            <a:r>
              <a:rPr lang="en-US" sz="900"/>
              <a:t>1-1. </a:t>
            </a:r>
            <a:r>
              <a:rPr lang="ko-KR" altLang="en-US" sz="900"/>
              <a:t>아리수</a:t>
            </a:r>
            <a:r>
              <a:rPr lang="en-US" sz="900"/>
              <a:t>(Arisu)</a:t>
            </a:r>
          </a:p>
          <a:p>
            <a:pPr>
              <a:defRPr lang="ko-KR" altLang="en-US"/>
            </a:pPr>
            <a:r>
              <a:rPr lang="en-US" altLang="ko-KR" sz="900"/>
              <a:t>1-1-1. </a:t>
            </a:r>
            <a:r>
              <a:rPr lang="ko-KR" altLang="en-US" sz="900"/>
              <a:t>아리수란</a:t>
            </a:r>
            <a:r>
              <a:rPr lang="en-US" sz="900"/>
              <a:t>?(Arisu is)</a:t>
            </a:r>
          </a:p>
          <a:p>
            <a:pPr>
              <a:defRPr lang="ko-KR" altLang="en-US"/>
            </a:pPr>
            <a:endParaRPr lang="en-US" altLang="ko-KR" sz="900" b="1"/>
          </a:p>
          <a:p>
            <a:pPr>
              <a:defRPr lang="ko-KR" altLang="en-US"/>
            </a:pPr>
            <a:r>
              <a:rPr lang="ko-KR" altLang="en-US" sz="900" b="1"/>
              <a:t>아리수란</a:t>
            </a:r>
            <a:r>
              <a:rPr lang="en-US" sz="900" b="1"/>
              <a:t> ?</a:t>
            </a:r>
          </a:p>
          <a:p>
            <a:pPr>
              <a:buNone/>
              <a:defRPr lang="ko-KR" altLang="en-US"/>
            </a:pPr>
            <a:r>
              <a:rPr lang="en-US" sz="900"/>
              <a:t> </a:t>
            </a:r>
          </a:p>
          <a:p>
            <a:pPr>
              <a:buNone/>
              <a:defRPr lang="ko-KR" altLang="en-US"/>
            </a:pPr>
            <a:r>
              <a:rPr lang="ko-KR" altLang="en-US" sz="900" b="1"/>
              <a:t>서울시 수돗물 아리수는 대한민국 대표 먹는 물</a:t>
            </a:r>
          </a:p>
          <a:p>
            <a:pPr>
              <a:buNone/>
              <a:defRPr lang="ko-KR" altLang="en-US"/>
            </a:pPr>
            <a:r>
              <a:rPr lang="ko-KR" altLang="en-US" sz="900"/>
              <a:t>         서울시 수돗물은 고종황제의 명에 의해 미국인 콜브란</a:t>
            </a:r>
            <a:r>
              <a:rPr lang="en-US" sz="900"/>
              <a:t>(H. Collbran)</a:t>
            </a:r>
            <a:r>
              <a:rPr lang="ko-KR" altLang="en-US" sz="900"/>
              <a:t>과 보스윅</a:t>
            </a:r>
            <a:r>
              <a:rPr lang="en-US" sz="900"/>
              <a:t>(H.R. Bostwick)</a:t>
            </a:r>
            <a:r>
              <a:rPr lang="ko-KR" altLang="en-US" sz="900"/>
              <a:t>이 건설한 뚝섬 정수장에서</a:t>
            </a:r>
            <a:r>
              <a:rPr lang="en-US" sz="900"/>
              <a:t> 1908</a:t>
            </a:r>
            <a:r>
              <a:rPr lang="ko-KR" altLang="en-US" sz="900"/>
              <a:t>년</a:t>
            </a:r>
            <a:r>
              <a:rPr lang="en-US" sz="900"/>
              <a:t> 9</a:t>
            </a:r>
            <a:r>
              <a:rPr lang="ko-KR" altLang="en-US" sz="900"/>
              <a:t>월</a:t>
            </a:r>
            <a:r>
              <a:rPr lang="en-US" sz="900"/>
              <a:t> 1</a:t>
            </a:r>
            <a:r>
              <a:rPr lang="ko-KR" altLang="en-US" sz="900"/>
              <a:t>일 처음으로</a:t>
            </a:r>
            <a:r>
              <a:rPr lang="en-US" sz="900"/>
              <a:t> 1</a:t>
            </a:r>
            <a:r>
              <a:rPr lang="ko-KR" altLang="en-US" sz="900"/>
              <a:t>일</a:t>
            </a:r>
            <a:r>
              <a:rPr lang="en-US" sz="900"/>
              <a:t> 12,500</a:t>
            </a:r>
            <a:r>
              <a:rPr lang="ko-KR" altLang="en-US" sz="900"/>
              <a:t>톤의 물을</a:t>
            </a:r>
            <a:r>
              <a:rPr lang="en-US" sz="900"/>
              <a:t> 4</a:t>
            </a:r>
            <a:r>
              <a:rPr lang="ko-KR" altLang="en-US" sz="900"/>
              <a:t>대문안과 용산 일대 주민</a:t>
            </a:r>
            <a:r>
              <a:rPr lang="en-US" sz="900"/>
              <a:t> 12</a:t>
            </a:r>
            <a:r>
              <a:rPr lang="ko-KR" altLang="en-US" sz="900"/>
              <a:t>만</a:t>
            </a:r>
            <a:r>
              <a:rPr lang="en-US" sz="900"/>
              <a:t>5</a:t>
            </a:r>
            <a:r>
              <a:rPr lang="ko-KR" altLang="en-US" sz="900"/>
              <a:t>천명에게 공급하기 시작한지</a:t>
            </a:r>
            <a:r>
              <a:rPr lang="en-US" sz="900"/>
              <a:t> 100</a:t>
            </a:r>
            <a:r>
              <a:rPr lang="ko-KR" altLang="en-US" sz="900"/>
              <a:t>년을 넘어</a:t>
            </a:r>
            <a:r>
              <a:rPr lang="en-US" sz="900"/>
              <a:t>, </a:t>
            </a:r>
            <a:r>
              <a:rPr lang="ko-KR" altLang="en-US" sz="900"/>
              <a:t>아리수는 명실공히 대한민국을 대표하는 깨끗하고 맛있는 음용수로 자리 매김하여 청와대</a:t>
            </a:r>
            <a:r>
              <a:rPr lang="en-US" sz="900"/>
              <a:t>, </a:t>
            </a:r>
            <a:r>
              <a:rPr lang="ko-KR" altLang="en-US" sz="900"/>
              <a:t>국무회의</a:t>
            </a:r>
            <a:r>
              <a:rPr lang="en-US" sz="900"/>
              <a:t>.</a:t>
            </a:r>
            <a:r>
              <a:rPr lang="ko-KR" altLang="en-US" sz="900"/>
              <a:t>각 종 국제회의장에 공급되고 있다</a:t>
            </a:r>
            <a:r>
              <a:rPr lang="en-US" sz="900"/>
              <a:t>.</a:t>
            </a:r>
          </a:p>
          <a:p>
            <a:pPr>
              <a:buNone/>
              <a:defRPr lang="ko-KR" altLang="en-US"/>
            </a:pPr>
            <a:r>
              <a:rPr lang="en-US" sz="900"/>
              <a:t> </a:t>
            </a:r>
          </a:p>
          <a:p>
            <a:pPr>
              <a:buNone/>
              <a:defRPr lang="ko-KR" altLang="en-US"/>
            </a:pPr>
            <a:r>
              <a:rPr lang="ko-KR" altLang="en-US" sz="900" b="1"/>
              <a:t>아리수 어원</a:t>
            </a:r>
          </a:p>
          <a:p>
            <a:pPr>
              <a:buNone/>
              <a:defRPr lang="ko-KR" altLang="en-US"/>
            </a:pPr>
            <a:r>
              <a:rPr lang="ko-KR" altLang="en-US" sz="900"/>
              <a:t>         ‘아리수’는 크다는 우리말 ‘아리’와 한자 ‘수</a:t>
            </a:r>
            <a:r>
              <a:rPr lang="en-US" sz="900"/>
              <a:t>(</a:t>
            </a:r>
            <a:r>
              <a:rPr lang="ko-KR" altLang="en-US" sz="900"/>
              <a:t>水</a:t>
            </a:r>
            <a:r>
              <a:rPr lang="en-US" sz="900"/>
              <a:t>)</a:t>
            </a:r>
            <a:r>
              <a:rPr lang="ko-KR" altLang="en-US" sz="900"/>
              <a:t>’ 결합한 것으로 고구려 때 한강을 부르던 말이다</a:t>
            </a:r>
            <a:r>
              <a:rPr lang="en-US" sz="900"/>
              <a:t>. </a:t>
            </a:r>
            <a:r>
              <a:rPr lang="ko-KR" altLang="en-US" sz="900"/>
              <a:t>서울시 상수도사업본부는 수돗물에 대한 호감도를 높이기 위해</a:t>
            </a:r>
            <a:r>
              <a:rPr lang="en-US" sz="900"/>
              <a:t> 2004</a:t>
            </a:r>
            <a:r>
              <a:rPr lang="ko-KR" altLang="en-US" sz="900"/>
              <a:t>년</a:t>
            </a:r>
            <a:r>
              <a:rPr lang="en-US" sz="900"/>
              <a:t> 2</a:t>
            </a:r>
            <a:r>
              <a:rPr lang="ko-KR" altLang="en-US" sz="900"/>
              <a:t>월 혼용명</a:t>
            </a:r>
            <a:r>
              <a:rPr lang="en-US" sz="900"/>
              <a:t>(</a:t>
            </a:r>
            <a:r>
              <a:rPr lang="ko-KR" altLang="en-US" sz="900"/>
              <a:t>한글</a:t>
            </a:r>
            <a:r>
              <a:rPr lang="en-US" sz="900"/>
              <a:t>,</a:t>
            </a:r>
            <a:r>
              <a:rPr lang="ko-KR" altLang="en-US" sz="900"/>
              <a:t>한문</a:t>
            </a:r>
            <a:r>
              <a:rPr lang="en-US" sz="900"/>
              <a:t>) </a:t>
            </a:r>
            <a:r>
              <a:rPr lang="ko-KR" altLang="en-US" sz="900"/>
              <a:t>‘아리水’와 영문명 ‘</a:t>
            </a:r>
            <a:r>
              <a:rPr lang="en-US" sz="900"/>
              <a:t>Arisu</a:t>
            </a:r>
            <a:r>
              <a:rPr lang="ko-KR" altLang="en-US" sz="900"/>
              <a:t>’를 서울 수돗물의 새로운 이름으로 특허청에 상표 등록하였다</a:t>
            </a:r>
            <a:r>
              <a:rPr lang="en-US" sz="900"/>
              <a:t>. </a:t>
            </a:r>
          </a:p>
          <a:p>
            <a:pPr>
              <a:buNone/>
              <a:defRPr lang="ko-KR" altLang="en-US"/>
            </a:pPr>
            <a:r>
              <a:rPr lang="ko-KR" altLang="en-US" sz="900"/>
              <a:t>        ‘아리수’라는 새로운 브랜드를 통해 타 도시의 수돗물과 차별화하고 한국을 대표하는 안전하고 건강한 물로 다시 태어나고자 함입니다</a:t>
            </a:r>
            <a:r>
              <a:rPr lang="en-US" sz="900"/>
              <a:t>.</a:t>
            </a:r>
          </a:p>
          <a:p>
            <a:pPr>
              <a:buNone/>
              <a:defRPr lang="ko-KR" altLang="en-US"/>
            </a:pPr>
            <a:r>
              <a:rPr lang="en-US" sz="900"/>
              <a:t> </a:t>
            </a:r>
          </a:p>
          <a:p>
            <a:pPr>
              <a:buNone/>
              <a:defRPr lang="ko-KR" altLang="en-US"/>
            </a:pPr>
            <a:r>
              <a:rPr lang="ko-KR" altLang="en-US" sz="900" b="1"/>
              <a:t>아리수 로고 </a:t>
            </a:r>
          </a:p>
          <a:p>
            <a:pPr>
              <a:buNone/>
              <a:defRPr lang="ko-KR" altLang="en-US"/>
            </a:pPr>
            <a:r>
              <a:rPr lang="ko-KR" altLang="en-US" sz="900"/>
              <a:t>        “아리수 로고”는 수돗물의 물방울 모양을 형상화 하였으며</a:t>
            </a:r>
          </a:p>
          <a:p>
            <a:pPr>
              <a:buNone/>
              <a:defRPr lang="ko-KR" altLang="en-US"/>
            </a:pPr>
            <a:r>
              <a:rPr lang="ko-KR" altLang="en-US" sz="900"/>
              <a:t>         맑고 깨끗한 수돗물의 느낌을 살리기 위해 블루와 화이트 컬러를 사용하였습니다</a:t>
            </a:r>
            <a:r>
              <a:rPr lang="en-US" sz="900"/>
              <a:t>.</a:t>
            </a:r>
          </a:p>
          <a:p>
            <a:pPr>
              <a:buNone/>
              <a:defRPr lang="ko-KR" altLang="en-US"/>
            </a:pPr>
            <a:r>
              <a:rPr lang="ko-KR" altLang="en-US" sz="900"/>
              <a:t>         우리 모두를 위한 수돗물 “아리수”의 로고를 이제 생활 주변 곳곳에서 만나보실 수 있습니다</a:t>
            </a:r>
            <a:r>
              <a:rPr lang="en-US" sz="900"/>
              <a:t>. </a:t>
            </a:r>
          </a:p>
          <a:p>
            <a:pPr>
              <a:buNone/>
              <a:defRPr lang="ko-KR" altLang="en-US"/>
            </a:pPr>
            <a:r>
              <a:rPr lang="en-US" sz="900"/>
              <a:t> </a:t>
            </a:r>
          </a:p>
          <a:p>
            <a:pPr>
              <a:buNone/>
              <a:defRPr lang="ko-KR" altLang="en-US"/>
            </a:pPr>
            <a:r>
              <a:rPr lang="ko-KR" altLang="en-US" sz="900" b="1"/>
              <a:t>아리수 캐릭터 </a:t>
            </a:r>
          </a:p>
          <a:p>
            <a:pPr>
              <a:buNone/>
              <a:defRPr lang="ko-KR" altLang="en-US"/>
            </a:pPr>
            <a:r>
              <a:rPr lang="ko-KR" altLang="en-US" sz="900"/>
              <a:t>         “아리수 캐릭터 아리와 수리입니다”</a:t>
            </a:r>
          </a:p>
          <a:p>
            <a:pPr>
              <a:buNone/>
              <a:defRPr lang="ko-KR" altLang="en-US"/>
            </a:pPr>
            <a:r>
              <a:rPr lang="ko-KR" altLang="en-US" sz="900"/>
              <a:t>         아리와 수리는 맑고 시원한 “아리수”의 모습을 모티브로 하여 캐릭터로 승화하였습니다</a:t>
            </a:r>
            <a:r>
              <a:rPr lang="en-US" sz="900"/>
              <a:t>. </a:t>
            </a:r>
            <a:r>
              <a:rPr lang="ko-KR" altLang="en-US" sz="900"/>
              <a:t>두 캐릭터는 서울특별시 상수도사업본부 “아리수” 마을에 사는 물의 요정으로 수도관을 타고 어디든 다닐 수 있으며 맑고 푸른 청정 수돗물의 한국의 국민들에게 안심하고 음용할 수 있도록 널리 전파하고 다니는 임무를 가지고 있습니다</a:t>
            </a:r>
            <a:r>
              <a:rPr lang="en-US" sz="900"/>
              <a:t>.</a:t>
            </a:r>
          </a:p>
          <a:p>
            <a:pPr>
              <a:buNone/>
              <a:defRPr lang="ko-KR" altLang="en-US"/>
            </a:pPr>
            <a:r>
              <a:rPr lang="ko-KR" altLang="en-US" sz="900"/>
              <a:t>         특히</a:t>
            </a:r>
            <a:r>
              <a:rPr lang="en-US" sz="900"/>
              <a:t>, </a:t>
            </a:r>
            <a:r>
              <a:rPr lang="ko-KR" altLang="en-US" sz="900"/>
              <a:t>어린이들을 좋아하며 아이들의 몸 속에 들어가 건강한 뼈와 살이 되는 밑거름을 만드어 주는 것을 큰 즐거움으로 여기며 아이들의 전폭적인 사랑을 받고 있습니다</a:t>
            </a:r>
            <a:r>
              <a:rPr lang="en-US" sz="900"/>
              <a:t>.</a:t>
            </a: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fontScale="32500" lnSpcReduction="20000"/>
          </a:bodyPr>
          <a:lstStyle/>
          <a:p>
            <a:pPr>
              <a:lnSpc>
                <a:spcPct val="80000"/>
              </a:lnSpc>
              <a:buNone/>
              <a:defRPr lang="ko-KR" altLang="en-US"/>
            </a:pPr>
            <a:r>
              <a:rPr lang="en-US"/>
              <a:t>1. Seoul’s Tap Water, Arisu</a:t>
            </a:r>
          </a:p>
          <a:p>
            <a:pPr>
              <a:lnSpc>
                <a:spcPct val="80000"/>
              </a:lnSpc>
              <a:buNone/>
              <a:defRPr lang="ko-KR" altLang="en-US"/>
            </a:pPr>
            <a:r>
              <a:rPr lang="en-US"/>
              <a:t>1-1. Arisu</a:t>
            </a:r>
          </a:p>
          <a:p>
            <a:pPr>
              <a:lnSpc>
                <a:spcPct val="80000"/>
              </a:lnSpc>
              <a:buNone/>
              <a:defRPr lang="ko-KR" altLang="en-US"/>
            </a:pPr>
            <a:r>
              <a:rPr lang="en-US"/>
              <a:t>1-1-1. Arisu Is</a:t>
            </a:r>
          </a:p>
          <a:p>
            <a:pPr>
              <a:lnSpc>
                <a:spcPct val="80000"/>
              </a:lnSpc>
              <a:buNone/>
              <a:defRPr lang="ko-KR" altLang="en-US"/>
            </a:pPr>
            <a:endParaRPr lang="en-US" altLang="ko-KR"/>
          </a:p>
          <a:p>
            <a:pPr>
              <a:lnSpc>
                <a:spcPct val="80000"/>
              </a:lnSpc>
              <a:buNone/>
              <a:defRPr lang="ko-KR" altLang="en-US"/>
            </a:pPr>
            <a:endParaRPr lang="ko-KR" altLang="en-US"/>
          </a:p>
          <a:p>
            <a:pPr>
              <a:lnSpc>
                <a:spcPct val="80000"/>
              </a:lnSpc>
              <a:buNone/>
              <a:defRPr lang="ko-KR" altLang="en-US"/>
            </a:pPr>
            <a:r>
              <a:rPr lang="en-US" b="1"/>
              <a:t>Arisu Is</a:t>
            </a:r>
          </a:p>
          <a:p>
            <a:pPr>
              <a:lnSpc>
                <a:spcPct val="80000"/>
              </a:lnSpc>
              <a:buNone/>
              <a:defRPr lang="ko-KR" altLang="en-US"/>
            </a:pPr>
            <a:r>
              <a:rPr lang="en-US"/>
              <a:t> </a:t>
            </a:r>
          </a:p>
          <a:p>
            <a:pPr>
              <a:lnSpc>
                <a:spcPct val="80000"/>
              </a:lnSpc>
              <a:buNone/>
              <a:defRPr lang="ko-KR" altLang="en-US"/>
            </a:pPr>
            <a:r>
              <a:rPr lang="en-US" b="1"/>
              <a:t>Seoul’s Tap Water, Arisu - Korea’s Representative Drinking Water</a:t>
            </a:r>
          </a:p>
          <a:p>
            <a:pPr>
              <a:lnSpc>
                <a:spcPct val="80000"/>
              </a:lnSpc>
              <a:buNone/>
              <a:defRPr lang="ko-KR" altLang="en-US"/>
            </a:pPr>
            <a:r>
              <a:rPr lang="en-US"/>
              <a:t>         It has been over 100 years since the commencement of water supply at 12,500 tons/day on September 1, 1908 to 125,000 residents in Yongsan and district surrounded by the four gates of old Seoul from the Ttukseom Water Purification Plant built by H. Collbran and H.R. Bostwick at the request of Emperor Gojong. Today, Arisu has positioned itself as a clean, tasty drinking water to represent Korea, and it is being supplied to CheongWaDae (Office of the President), ministerial meetings, and various international conferences. </a:t>
            </a:r>
          </a:p>
          <a:p>
            <a:pPr>
              <a:lnSpc>
                <a:spcPct val="80000"/>
              </a:lnSpc>
              <a:buNone/>
              <a:defRPr lang="ko-KR" altLang="en-US"/>
            </a:pPr>
            <a:r>
              <a:rPr lang="en-US"/>
              <a:t> </a:t>
            </a:r>
          </a:p>
          <a:p>
            <a:pPr>
              <a:lnSpc>
                <a:spcPct val="80000"/>
              </a:lnSpc>
              <a:buNone/>
              <a:defRPr lang="ko-KR" altLang="en-US"/>
            </a:pPr>
            <a:r>
              <a:rPr lang="en-US" b="1"/>
              <a:t>Origin of the WordArisu</a:t>
            </a:r>
          </a:p>
          <a:p>
            <a:pPr>
              <a:lnSpc>
                <a:spcPct val="80000"/>
              </a:lnSpc>
              <a:buNone/>
              <a:defRPr lang="ko-KR" altLang="en-US"/>
            </a:pPr>
            <a:r>
              <a:rPr lang="en-US"/>
              <a:t>         Arisu is a compound word consisting of “Ari,” which means big in Korean, and “Su,” a Chinese character meaning water. It was the name for Han River during the time of the Goguryeo Dynasty. </a:t>
            </a:r>
          </a:p>
          <a:p>
            <a:pPr>
              <a:lnSpc>
                <a:spcPct val="80000"/>
              </a:lnSpc>
              <a:buNone/>
              <a:defRPr lang="ko-KR" altLang="en-US"/>
            </a:pPr>
            <a:r>
              <a:rPr lang="en-US"/>
              <a:t>         In February 2004, in order to improve public preference for tap water,the Office of Waterworks of the Seoul Metropolitan Government registered with the Korean Intellectual Property Office “</a:t>
            </a:r>
            <a:r>
              <a:rPr lang="ko-KR" altLang="en-US"/>
              <a:t>아리水</a:t>
            </a:r>
            <a:r>
              <a:rPr lang="en-US"/>
              <a:t>,” a combination of Korean and Chinese characters, and “Arisu,” an English name, as the new name for the tap water supplied in Seoul.</a:t>
            </a:r>
          </a:p>
          <a:p>
            <a:pPr>
              <a:lnSpc>
                <a:spcPct val="80000"/>
              </a:lnSpc>
              <a:buNone/>
              <a:defRPr lang="ko-KR" altLang="en-US"/>
            </a:pPr>
            <a:r>
              <a:rPr lang="en-US"/>
              <a:t>         With the new brand “Arisu,” the tap water in Seoul has been developed as safe, healthy water representing Korea and which is differentiated from the tap water in other cities.</a:t>
            </a:r>
          </a:p>
          <a:p>
            <a:pPr>
              <a:lnSpc>
                <a:spcPct val="80000"/>
              </a:lnSpc>
              <a:buNone/>
              <a:defRPr lang="ko-KR" altLang="en-US"/>
            </a:pPr>
            <a:endParaRPr lang="ko-KR" altLang="en-US"/>
          </a:p>
          <a:p>
            <a:pPr>
              <a:lnSpc>
                <a:spcPct val="80000"/>
              </a:lnSpc>
              <a:buNone/>
              <a:defRPr lang="ko-KR" altLang="en-US"/>
            </a:pPr>
            <a:r>
              <a:rPr lang="en-US" b="1"/>
              <a:t> </a:t>
            </a:r>
          </a:p>
          <a:p>
            <a:pPr>
              <a:lnSpc>
                <a:spcPct val="80000"/>
              </a:lnSpc>
              <a:buNone/>
              <a:defRPr lang="ko-KR" altLang="en-US"/>
            </a:pPr>
            <a:r>
              <a:rPr lang="en-US" b="1"/>
              <a:t>Arisu Logo</a:t>
            </a:r>
          </a:p>
          <a:p>
            <a:pPr>
              <a:lnSpc>
                <a:spcPct val="80000"/>
              </a:lnSpc>
              <a:buNone/>
              <a:defRPr lang="ko-KR" altLang="en-US"/>
            </a:pPr>
            <a:r>
              <a:rPr lang="en-US"/>
              <a:t>         The Arisu logo has been designed in the shape of a water drop. The use of blue and white was aimed at fully representing the clean, fresh feeling of tap water. The logo of Arisu as the tap water for all residents in Seoulcan be found throughout the city. </a:t>
            </a:r>
          </a:p>
          <a:p>
            <a:pPr>
              <a:lnSpc>
                <a:spcPct val="80000"/>
              </a:lnSpc>
              <a:buNone/>
              <a:defRPr lang="ko-KR" altLang="en-US"/>
            </a:pPr>
            <a:endParaRPr lang="ko-KR" altLang="en-US"/>
          </a:p>
          <a:p>
            <a:pPr>
              <a:lnSpc>
                <a:spcPct val="80000"/>
              </a:lnSpc>
              <a:buNone/>
              <a:defRPr lang="ko-KR" altLang="en-US"/>
            </a:pPr>
            <a:r>
              <a:rPr lang="en-US"/>
              <a:t> </a:t>
            </a:r>
          </a:p>
          <a:p>
            <a:pPr>
              <a:lnSpc>
                <a:spcPct val="80000"/>
              </a:lnSpc>
              <a:buNone/>
              <a:defRPr lang="ko-KR" altLang="en-US"/>
            </a:pPr>
            <a:r>
              <a:rPr lang="en-US" b="1"/>
              <a:t>Arisu Characters</a:t>
            </a:r>
          </a:p>
          <a:p>
            <a:pPr>
              <a:lnSpc>
                <a:spcPct val="80000"/>
              </a:lnSpc>
              <a:buNone/>
              <a:defRPr lang="ko-KR" altLang="en-US"/>
            </a:pPr>
            <a:r>
              <a:rPr lang="en-US"/>
              <a:t>         “Ari and Suri are the characters of Arisu.”</a:t>
            </a:r>
          </a:p>
          <a:p>
            <a:pPr>
              <a:lnSpc>
                <a:spcPct val="80000"/>
              </a:lnSpc>
              <a:buNone/>
              <a:defRPr lang="ko-KR" altLang="en-US"/>
            </a:pPr>
            <a:r>
              <a:rPr lang="en-US"/>
              <a:t>         Ari and Suri have been designed to symbolize the cleanliness and freshness of Arisu. The two characters are water fairies living in “Arisu” Village of the Office of Waterworks. They can go anywhere through the water pipes and have the mission of widely publicizing the fact that clean, fresh tap water is safe to enjoy. </a:t>
            </a:r>
          </a:p>
          <a:p>
            <a:pPr>
              <a:lnSpc>
                <a:spcPct val="80000"/>
              </a:lnSpc>
              <a:buNone/>
              <a:defRPr lang="ko-KR" altLang="en-US"/>
            </a:pPr>
            <a:r>
              <a:rPr lang="en-US"/>
              <a:t>         In particular, Ari and Suri love children. They find great pleasure in bringing healthy water to children, helping them build strong bones and muscles. Thus, Ari and Suri are wholeheartedly loved by children. </a:t>
            </a:r>
            <a:endParaRPr lang="ko-KR" altLang="en-US"/>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1</a:t>
            </a:fld>
            <a:endParaRPr lang="ko-KR" altLang="en-US" sz="1000" b="1">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1-1-2. </a:t>
            </a:r>
            <a:r>
              <a:rPr lang="ko-KR" altLang="en-US" sz="900"/>
              <a:t>아리수 생산과 급수</a:t>
            </a:r>
            <a:r>
              <a:rPr lang="en-US" sz="900"/>
              <a:t>(Arisu's Production and Supply)</a:t>
            </a:r>
          </a:p>
          <a:p>
            <a:pPr>
              <a:defRPr lang="ko-KR" altLang="en-US"/>
            </a:pPr>
            <a:r>
              <a:rPr lang="en-US" sz="900"/>
              <a:t> </a:t>
            </a:r>
          </a:p>
          <a:p>
            <a:pPr>
              <a:defRPr lang="ko-KR" altLang="en-US"/>
            </a:pPr>
            <a:r>
              <a:rPr lang="ko-KR" altLang="en-US" sz="900" b="1"/>
              <a:t>아리수 생산과 급수</a:t>
            </a:r>
          </a:p>
          <a:p>
            <a:pPr>
              <a:defRPr lang="ko-KR" altLang="en-US"/>
            </a:pPr>
            <a:r>
              <a:rPr lang="en-US" sz="900"/>
              <a:t> </a:t>
            </a:r>
          </a:p>
          <a:p>
            <a:pPr>
              <a:defRPr lang="ko-KR" altLang="en-US"/>
            </a:pPr>
            <a:r>
              <a:rPr lang="en-US" sz="900"/>
              <a:t>1-1-2-1. </a:t>
            </a:r>
            <a:r>
              <a:rPr lang="ko-KR" altLang="en-US" sz="900"/>
              <a:t>생산과정</a:t>
            </a:r>
            <a:r>
              <a:rPr lang="en-US" sz="900"/>
              <a:t>(Water production process)</a:t>
            </a:r>
          </a:p>
          <a:p>
            <a:pPr>
              <a:defRPr lang="ko-KR" altLang="en-US"/>
            </a:pPr>
            <a:r>
              <a:rPr lang="en-US" sz="900"/>
              <a:t> </a:t>
            </a:r>
          </a:p>
          <a:p>
            <a:pPr>
              <a:defRPr lang="ko-KR" altLang="en-US"/>
            </a:pPr>
            <a:r>
              <a:rPr lang="ko-KR" altLang="en-US" sz="900" b="1"/>
              <a:t>생산과정</a:t>
            </a:r>
          </a:p>
          <a:p>
            <a:pPr>
              <a:defRPr lang="ko-KR" altLang="en-US"/>
            </a:pPr>
            <a:r>
              <a:rPr lang="en-US" sz="900"/>
              <a:t>- </a:t>
            </a:r>
            <a:r>
              <a:rPr lang="ko-KR" altLang="en-US" sz="900"/>
              <a:t>취수장</a:t>
            </a:r>
            <a:r>
              <a:rPr lang="en-US" sz="900"/>
              <a:t> : </a:t>
            </a:r>
            <a:r>
              <a:rPr lang="ko-KR" altLang="en-US" sz="900"/>
              <a:t>원수를 적정하게 정수장으로 배분</a:t>
            </a:r>
            <a:r>
              <a:rPr lang="en-US" altLang="ko-KR" sz="900"/>
              <a:t>․</a:t>
            </a:r>
            <a:r>
              <a:rPr lang="ko-KR" altLang="en-US" sz="900"/>
              <a:t>공급</a:t>
            </a:r>
          </a:p>
          <a:p>
            <a:pPr>
              <a:defRPr lang="ko-KR" altLang="en-US"/>
            </a:pPr>
            <a:r>
              <a:rPr lang="en-US" sz="900"/>
              <a:t>- </a:t>
            </a:r>
            <a:r>
              <a:rPr lang="ko-KR" altLang="en-US" sz="900"/>
              <a:t>착수정</a:t>
            </a:r>
            <a:r>
              <a:rPr lang="en-US" altLang="ko-KR" sz="900"/>
              <a:t>․</a:t>
            </a:r>
            <a:r>
              <a:rPr lang="ko-KR" altLang="en-US" sz="900"/>
              <a:t>혼화지</a:t>
            </a:r>
            <a:r>
              <a:rPr lang="en-US" sz="900"/>
              <a:t> : </a:t>
            </a:r>
            <a:r>
              <a:rPr lang="ko-KR" altLang="en-US" sz="900"/>
              <a:t>원수를 안정시키고 수량을 조절하며 정수약품과 물이 잘 섞이도록 한다</a:t>
            </a:r>
            <a:r>
              <a:rPr lang="en-US" sz="900"/>
              <a:t>.</a:t>
            </a:r>
          </a:p>
          <a:p>
            <a:pPr>
              <a:defRPr lang="ko-KR" altLang="en-US"/>
            </a:pPr>
            <a:r>
              <a:rPr lang="en-US" sz="900"/>
              <a:t>- </a:t>
            </a:r>
            <a:r>
              <a:rPr lang="ko-KR" altLang="en-US" sz="900"/>
              <a:t>응집</a:t>
            </a:r>
            <a:r>
              <a:rPr lang="en-US" altLang="ko-KR" sz="900"/>
              <a:t>․</a:t>
            </a:r>
            <a:r>
              <a:rPr lang="ko-KR" altLang="en-US" sz="900"/>
              <a:t>침전지</a:t>
            </a:r>
            <a:r>
              <a:rPr lang="en-US" sz="900"/>
              <a:t> : </a:t>
            </a:r>
            <a:r>
              <a:rPr lang="ko-KR" altLang="en-US" sz="900"/>
              <a:t>약품과 탁질이 엉겨 덩어리</a:t>
            </a:r>
            <a:r>
              <a:rPr lang="en-US" sz="900"/>
              <a:t>(</a:t>
            </a:r>
            <a:r>
              <a:rPr lang="ko-KR" altLang="en-US" sz="900"/>
              <a:t>플록</a:t>
            </a:r>
            <a:r>
              <a:rPr lang="en-US" sz="900"/>
              <a:t>)</a:t>
            </a:r>
            <a:r>
              <a:rPr lang="ko-KR" altLang="en-US" sz="900"/>
              <a:t>가 만들어지며 잘 가라앉을수 있도록 침전시킨다</a:t>
            </a:r>
            <a:r>
              <a:rPr lang="en-US" sz="900"/>
              <a:t>.</a:t>
            </a:r>
          </a:p>
          <a:p>
            <a:pPr>
              <a:defRPr lang="ko-KR" altLang="en-US"/>
            </a:pPr>
            <a:r>
              <a:rPr lang="en-US" sz="900"/>
              <a:t>- </a:t>
            </a:r>
            <a:r>
              <a:rPr lang="ko-KR" altLang="en-US" sz="900"/>
              <a:t>여과지 </a:t>
            </a:r>
            <a:r>
              <a:rPr lang="en-US" sz="900"/>
              <a:t>: </a:t>
            </a:r>
            <a:r>
              <a:rPr lang="ko-KR" altLang="en-US" sz="900"/>
              <a:t>침전지를 통과한 물을 모래와 자갈층을 통과시키면 물속에 남아 있던 작은 입자들마저 깨끗하게 걸러진다</a:t>
            </a:r>
            <a:r>
              <a:rPr lang="en-US" sz="900"/>
              <a:t>.</a:t>
            </a:r>
          </a:p>
          <a:p>
            <a:pPr>
              <a:defRPr lang="ko-KR" altLang="en-US"/>
            </a:pPr>
            <a:r>
              <a:rPr lang="en-US" sz="900"/>
              <a:t>- </a:t>
            </a:r>
            <a:r>
              <a:rPr lang="ko-KR" altLang="en-US" sz="900"/>
              <a:t>고도정수처리</a:t>
            </a:r>
            <a:r>
              <a:rPr lang="en-US" sz="900"/>
              <a:t> : </a:t>
            </a:r>
            <a:r>
              <a:rPr lang="ko-KR" altLang="en-US" sz="900"/>
              <a:t>오존과 입상활성탄 공정으로 오존의 산화력과 활성탄의 흡착력을 이용</a:t>
            </a:r>
            <a:r>
              <a:rPr lang="en-US" sz="900"/>
              <a:t>, </a:t>
            </a:r>
            <a:r>
              <a:rPr lang="ko-KR" altLang="en-US" sz="900"/>
              <a:t>정밀한정수과정을 거친다</a:t>
            </a:r>
            <a:r>
              <a:rPr lang="en-US" sz="900"/>
              <a:t>.</a:t>
            </a:r>
          </a:p>
          <a:p>
            <a:pPr>
              <a:defRPr lang="ko-KR" altLang="en-US"/>
            </a:pPr>
            <a:r>
              <a:rPr lang="en-US" sz="900"/>
              <a:t>- </a:t>
            </a:r>
            <a:r>
              <a:rPr lang="ko-KR" altLang="en-US" sz="900"/>
              <a:t>염소투입</a:t>
            </a:r>
            <a:r>
              <a:rPr lang="en-US" sz="900"/>
              <a:t> : </a:t>
            </a:r>
            <a:r>
              <a:rPr lang="ko-KR" altLang="en-US" sz="900"/>
              <a:t>소량의 염소를 넣어 소독</a:t>
            </a:r>
            <a:r>
              <a:rPr lang="en-US" sz="900"/>
              <a:t>, </a:t>
            </a:r>
            <a:r>
              <a:rPr lang="ko-KR" altLang="en-US" sz="900"/>
              <a:t>미생물에 대해 위생적이고 안전한 수돗물을 만드는 최종 공정이다</a:t>
            </a:r>
            <a:r>
              <a:rPr lang="en-US" sz="900"/>
              <a:t>. </a:t>
            </a:r>
          </a:p>
          <a:p>
            <a:pPr>
              <a:defRPr lang="ko-KR" altLang="en-US"/>
            </a:pPr>
            <a:r>
              <a:rPr lang="en-US" sz="900"/>
              <a:t>- </a:t>
            </a:r>
            <a:r>
              <a:rPr lang="ko-KR" altLang="en-US" sz="900"/>
              <a:t>배수지</a:t>
            </a:r>
            <a:r>
              <a:rPr lang="en-US" sz="900"/>
              <a:t> : </a:t>
            </a:r>
            <a:r>
              <a:rPr lang="ko-KR" altLang="en-US" sz="900"/>
              <a:t>정수장에서 보내 온 물을 저장하여 각 가정으로 보냄</a:t>
            </a:r>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1-1-2. Arisu Production and Supply</a:t>
            </a:r>
          </a:p>
          <a:p>
            <a:pPr>
              <a:buNone/>
              <a:defRPr lang="ko-KR" altLang="en-US"/>
            </a:pPr>
            <a:endParaRPr lang="ko-KR" altLang="en-US" sz="900"/>
          </a:p>
          <a:p>
            <a:pPr>
              <a:buNone/>
              <a:defRPr lang="ko-KR" altLang="en-US"/>
            </a:pPr>
            <a:r>
              <a:rPr lang="en-US" sz="900" b="1"/>
              <a:t>Arisu Production and Supply</a:t>
            </a:r>
          </a:p>
          <a:p>
            <a:pPr>
              <a:buNone/>
              <a:defRPr lang="ko-KR" altLang="en-US"/>
            </a:pPr>
            <a:r>
              <a:rPr lang="en-US" sz="900"/>
              <a:t> </a:t>
            </a:r>
          </a:p>
          <a:p>
            <a:pPr>
              <a:buNone/>
              <a:defRPr lang="ko-KR" altLang="en-US"/>
            </a:pPr>
            <a:r>
              <a:rPr lang="en-US" sz="900"/>
              <a:t>1-1-2-1. Water Production Process</a:t>
            </a:r>
          </a:p>
          <a:p>
            <a:pPr>
              <a:buNone/>
              <a:defRPr lang="ko-KR" altLang="en-US"/>
            </a:pPr>
            <a:r>
              <a:rPr lang="en-US" sz="900"/>
              <a:t> </a:t>
            </a:r>
          </a:p>
          <a:p>
            <a:pPr>
              <a:buNone/>
              <a:defRPr lang="ko-KR" altLang="en-US"/>
            </a:pPr>
            <a:r>
              <a:rPr lang="en-US" sz="900" b="1"/>
              <a:t>Production Process</a:t>
            </a:r>
          </a:p>
          <a:p>
            <a:pPr>
              <a:buNone/>
              <a:defRPr lang="ko-KR" altLang="en-US"/>
            </a:pPr>
            <a:r>
              <a:rPr lang="en-US" sz="900"/>
              <a:t>- Water Intake Plant: </a:t>
            </a:r>
          </a:p>
          <a:p>
            <a:pPr>
              <a:buNone/>
              <a:defRPr lang="ko-KR" altLang="en-US"/>
            </a:pPr>
            <a:r>
              <a:rPr lang="en-US" sz="900"/>
              <a:t> 	Distributes and supplies raw water to water purification plants</a:t>
            </a:r>
          </a:p>
          <a:p>
            <a:pPr>
              <a:buNone/>
              <a:defRPr lang="ko-KR" altLang="en-US"/>
            </a:pPr>
            <a:r>
              <a:rPr lang="en-US" sz="900"/>
              <a:t>- Receiving Well and Mixing Chamber: </a:t>
            </a:r>
          </a:p>
          <a:p>
            <a:pPr>
              <a:buNone/>
              <a:defRPr lang="ko-KR" altLang="en-US"/>
            </a:pPr>
            <a:r>
              <a:rPr lang="en-US" sz="900"/>
              <a:t>	Stabilizes raw water, adjusts the water quantity, and ensures that purification chemicals are mixed well into the water</a:t>
            </a:r>
          </a:p>
          <a:p>
            <a:pPr>
              <a:buNone/>
              <a:defRPr lang="ko-KR" altLang="en-US"/>
            </a:pPr>
            <a:r>
              <a:rPr lang="en-US" sz="900"/>
              <a:t>- Flocculation Chamber and Sedimentation Tank: </a:t>
            </a:r>
          </a:p>
          <a:p>
            <a:pPr>
              <a:buNone/>
              <a:defRPr lang="ko-KR" altLang="en-US"/>
            </a:pPr>
            <a:r>
              <a:rPr lang="en-US" sz="900"/>
              <a:t>	Flocculates chemicals and turbid matter into a mass (flock) and has the mass precipitated at the bottom of the tank </a:t>
            </a:r>
          </a:p>
          <a:p>
            <a:pPr>
              <a:buNone/>
              <a:defRPr lang="ko-KR" altLang="en-US"/>
            </a:pPr>
            <a:r>
              <a:rPr lang="en-US" sz="900"/>
              <a:t>- Filtering Chamber: Filters all remaining particles in the water that has passed through the sedimentation tank as the water flows through sand and gravel layers </a:t>
            </a:r>
          </a:p>
          <a:p>
            <a:pPr>
              <a:buNone/>
              <a:defRPr lang="ko-KR" altLang="en-US"/>
            </a:pPr>
            <a:r>
              <a:rPr lang="en-US" sz="900"/>
              <a:t>- Advanced Water Purification:Precision water purification process using the oxidizing power of ozone and absorptive power of granular active carbon</a:t>
            </a:r>
          </a:p>
          <a:p>
            <a:pPr>
              <a:buNone/>
              <a:defRPr lang="ko-KR" altLang="en-US"/>
            </a:pPr>
            <a:r>
              <a:rPr lang="en-US" sz="900"/>
              <a:t>- Chlorine Injection: Final process of creating safe, hygienic tap water by injecting a small amount of chlorine to sterilize and remove microorganisms from water</a:t>
            </a:r>
          </a:p>
          <a:p>
            <a:pPr>
              <a:buNone/>
              <a:defRPr lang="ko-KR" altLang="en-US"/>
            </a:pPr>
            <a:r>
              <a:rPr lang="en-US" sz="900"/>
              <a:t>- Water Reservoir: Stores water from purification plants until it is sent to homes </a:t>
            </a: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2</a:t>
            </a:fld>
            <a:endParaRPr lang="ko-KR" altLang="en-US" sz="1000" b="1">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latinLnBrk="0">
              <a:defRPr lang="ko-KR" altLang="en-US"/>
            </a:pPr>
            <a:r>
              <a:rPr lang="en-US" sz="900"/>
              <a:t>1-1-2-2. </a:t>
            </a:r>
            <a:r>
              <a:rPr lang="ko-KR" altLang="en-US" sz="900"/>
              <a:t>아리수정수센터 생산시설 및 급수 현황</a:t>
            </a:r>
            <a:r>
              <a:rPr lang="en-US" sz="900"/>
              <a:t>(ARISU WATER PURIFICATION CENTER PRODUCTION FACILITIES AND WATER SUPPLY)</a:t>
            </a:r>
          </a:p>
          <a:p>
            <a:pPr latinLnBrk="0">
              <a:defRPr lang="ko-KR" altLang="en-US"/>
            </a:pPr>
            <a:r>
              <a:rPr lang="en-US" sz="900"/>
              <a:t> </a:t>
            </a:r>
          </a:p>
          <a:p>
            <a:pPr>
              <a:defRPr lang="ko-KR" altLang="en-US"/>
            </a:pPr>
            <a:r>
              <a:rPr lang="ko-KR" altLang="en-US" sz="900" b="1"/>
              <a:t>아리수 정수센터 생산시설 및 급수현황</a:t>
            </a:r>
          </a:p>
          <a:p>
            <a:pPr>
              <a:defRPr lang="ko-KR" altLang="en-US"/>
            </a:pPr>
            <a:endParaRPr lang="en-US" altLang="ko-KR" sz="900" b="1"/>
          </a:p>
          <a:p>
            <a:pPr>
              <a:defRPr lang="ko-KR" altLang="en-US"/>
            </a:pPr>
            <a:endParaRPr lang="ko-KR" altLang="en-US" sz="900"/>
          </a:p>
          <a:p>
            <a:pPr latinLnBrk="0">
              <a:defRPr lang="ko-KR" altLang="en-US"/>
            </a:pPr>
            <a:r>
              <a:rPr lang="en-US" sz="900"/>
              <a:t> </a:t>
            </a:r>
          </a:p>
          <a:p>
            <a:pPr lvl="0">
              <a:defRPr lang="ko-KR" altLang="en-US"/>
            </a:pPr>
            <a:endParaRPr lang="en-US" sz="900"/>
          </a:p>
          <a:p>
            <a:pPr lvl="0">
              <a:defRPr lang="ko-KR" altLang="en-US"/>
            </a:pPr>
            <a:endParaRPr lang="en-US" sz="900"/>
          </a:p>
          <a:p>
            <a:pPr lvl="0">
              <a:defRPr lang="ko-KR" altLang="en-US"/>
            </a:pPr>
            <a:endParaRPr lang="en-US" sz="900"/>
          </a:p>
          <a:p>
            <a:pPr lvl="0">
              <a:defRPr lang="ko-KR" altLang="en-US"/>
            </a:pPr>
            <a:endParaRPr lang="en-US" sz="900"/>
          </a:p>
          <a:p>
            <a:pPr lvl="0">
              <a:defRPr lang="ko-KR" altLang="en-US"/>
            </a:pPr>
            <a:endParaRPr lang="en-US" sz="900"/>
          </a:p>
          <a:p>
            <a:pPr lvl="0">
              <a:defRPr lang="ko-KR" altLang="en-US"/>
            </a:pPr>
            <a:endParaRPr lang="en-US" sz="900"/>
          </a:p>
          <a:p>
            <a:pPr lvl="0">
              <a:defRPr lang="ko-KR" altLang="en-US"/>
            </a:pPr>
            <a:endParaRPr lang="en-US" sz="900"/>
          </a:p>
          <a:p>
            <a:pPr lvl="0">
              <a:defRPr lang="ko-KR" altLang="en-US"/>
            </a:pPr>
            <a:endParaRPr lang="en-US" sz="900"/>
          </a:p>
          <a:p>
            <a:pPr lvl="0">
              <a:defRPr lang="ko-KR" altLang="en-US"/>
            </a:pPr>
            <a:endParaRPr lang="en-US" sz="900"/>
          </a:p>
          <a:p>
            <a:pPr lvl="0">
              <a:defRPr lang="ko-KR" altLang="en-US"/>
            </a:pPr>
            <a:endParaRPr lang="en-US" sz="900"/>
          </a:p>
          <a:p>
            <a:pPr lvl="0">
              <a:defRPr lang="ko-KR" altLang="en-US"/>
            </a:pPr>
            <a:endParaRPr lang="en-US" sz="900"/>
          </a:p>
          <a:p>
            <a:pPr lvl="0">
              <a:defRPr lang="ko-KR" altLang="en-US"/>
            </a:pPr>
            <a:endParaRPr lang="en-US" sz="900"/>
          </a:p>
          <a:p>
            <a:pPr lvl="0">
              <a:defRPr lang="ko-KR" altLang="en-US"/>
            </a:pPr>
            <a:endParaRPr lang="en-US" sz="900"/>
          </a:p>
          <a:p>
            <a:pPr lvl="0">
              <a:defRPr lang="ko-KR" altLang="en-US"/>
            </a:pPr>
            <a:endParaRPr lang="en-US" sz="900"/>
          </a:p>
          <a:p>
            <a:pPr lvl="0">
              <a:defRPr lang="ko-KR" altLang="en-US"/>
            </a:pPr>
            <a:endParaRPr lang="en-US" sz="900"/>
          </a:p>
          <a:p>
            <a:pPr lvl="0">
              <a:defRPr lang="ko-KR" altLang="en-US"/>
            </a:pPr>
            <a:endParaRPr lang="en-US" sz="900"/>
          </a:p>
          <a:p>
            <a:pPr lvl="0">
              <a:defRPr lang="ko-KR" altLang="en-US"/>
            </a:pPr>
            <a:endParaRPr lang="en-US" sz="900"/>
          </a:p>
          <a:p>
            <a:pPr lvl="0">
              <a:defRPr lang="ko-KR" altLang="en-US"/>
            </a:pPr>
            <a:r>
              <a:rPr lang="en-US" sz="900"/>
              <a:t>* </a:t>
            </a:r>
            <a:r>
              <a:rPr lang="ko-KR" altLang="en-US" sz="900"/>
              <a:t>정수장별생산량</a:t>
            </a:r>
            <a:r>
              <a:rPr lang="en-US" sz="900"/>
              <a:t>(</a:t>
            </a:r>
            <a:r>
              <a:rPr lang="ko-KR" altLang="en-US" sz="900"/>
              <a:t>그림수정</a:t>
            </a:r>
            <a:r>
              <a:rPr lang="en-US" sz="900"/>
              <a:t>)</a:t>
            </a:r>
          </a:p>
          <a:p>
            <a:pPr lvl="0">
              <a:defRPr lang="ko-KR" altLang="en-US"/>
            </a:pPr>
            <a:r>
              <a:rPr lang="ko-KR" altLang="en-US" sz="900"/>
              <a:t>광암</a:t>
            </a:r>
            <a:r>
              <a:rPr lang="en-US" sz="900"/>
              <a:t>(40</a:t>
            </a:r>
            <a:r>
              <a:rPr lang="ko-KR" altLang="en-US" sz="900"/>
              <a:t>만톤</a:t>
            </a:r>
            <a:r>
              <a:rPr lang="en-US" sz="900"/>
              <a:t>/</a:t>
            </a:r>
            <a:r>
              <a:rPr lang="ko-KR" altLang="en-US" sz="900"/>
              <a:t>일</a:t>
            </a:r>
            <a:r>
              <a:rPr lang="en-US" sz="900"/>
              <a:t>), </a:t>
            </a:r>
            <a:r>
              <a:rPr lang="ko-KR" altLang="en-US" sz="900"/>
              <a:t>구의</a:t>
            </a:r>
            <a:r>
              <a:rPr lang="en-US" sz="900"/>
              <a:t>(50</a:t>
            </a:r>
            <a:r>
              <a:rPr lang="ko-KR" altLang="en-US" sz="900"/>
              <a:t>만톤</a:t>
            </a:r>
            <a:r>
              <a:rPr lang="en-US" sz="900"/>
              <a:t>/</a:t>
            </a:r>
            <a:r>
              <a:rPr lang="ko-KR" altLang="en-US" sz="900"/>
              <a:t>일</a:t>
            </a:r>
            <a:r>
              <a:rPr lang="en-US" sz="900"/>
              <a:t>), </a:t>
            </a:r>
            <a:r>
              <a:rPr lang="ko-KR" altLang="en-US" sz="900"/>
              <a:t>뚝도</a:t>
            </a:r>
            <a:r>
              <a:rPr lang="en-US" altLang="ko-KR" sz="900"/>
              <a:t>(70</a:t>
            </a:r>
            <a:r>
              <a:rPr lang="ko-KR" altLang="en-US" sz="900"/>
              <a:t>만톤</a:t>
            </a:r>
            <a:r>
              <a:rPr lang="en-US" altLang="ko-KR" sz="900"/>
              <a:t>/</a:t>
            </a:r>
            <a:r>
              <a:rPr lang="ko-KR" altLang="en-US" sz="900"/>
              <a:t>일</a:t>
            </a:r>
            <a:r>
              <a:rPr lang="en-US" altLang="ko-KR" sz="900"/>
              <a:t>), </a:t>
            </a:r>
            <a:r>
              <a:rPr lang="ko-KR" altLang="en-US" sz="900"/>
              <a:t>영등포</a:t>
            </a:r>
            <a:r>
              <a:rPr lang="en-US" sz="900"/>
              <a:t>(60</a:t>
            </a:r>
            <a:r>
              <a:rPr lang="ko-KR" altLang="en-US" sz="900"/>
              <a:t>만톤</a:t>
            </a:r>
            <a:r>
              <a:rPr lang="en-US" sz="900"/>
              <a:t>/</a:t>
            </a:r>
            <a:r>
              <a:rPr lang="ko-KR" altLang="en-US" sz="900"/>
              <a:t>일</a:t>
            </a:r>
            <a:r>
              <a:rPr lang="en-US" sz="900"/>
              <a:t>), </a:t>
            </a:r>
            <a:r>
              <a:rPr lang="ko-KR" altLang="en-US" sz="900"/>
              <a:t>암사</a:t>
            </a:r>
            <a:r>
              <a:rPr lang="en-US" sz="900"/>
              <a:t>(160</a:t>
            </a:r>
            <a:r>
              <a:rPr lang="ko-KR" altLang="en-US" sz="900"/>
              <a:t>만톤</a:t>
            </a:r>
            <a:r>
              <a:rPr lang="en-US" sz="900"/>
              <a:t>/</a:t>
            </a:r>
            <a:r>
              <a:rPr lang="ko-KR" altLang="en-US" sz="900"/>
              <a:t>일</a:t>
            </a:r>
            <a:r>
              <a:rPr lang="en-US" sz="900"/>
              <a:t>), </a:t>
            </a:r>
            <a:r>
              <a:rPr lang="ko-KR" altLang="en-US" sz="900"/>
              <a:t>강북</a:t>
            </a:r>
            <a:r>
              <a:rPr lang="en-US" sz="900"/>
              <a:t>(100</a:t>
            </a:r>
            <a:r>
              <a:rPr lang="ko-KR" altLang="en-US" sz="900"/>
              <a:t>만톤</a:t>
            </a:r>
            <a:r>
              <a:rPr lang="en-US" sz="900"/>
              <a:t>/</a:t>
            </a:r>
            <a:r>
              <a:rPr lang="ko-KR" altLang="en-US" sz="900"/>
              <a:t>일</a:t>
            </a:r>
            <a:r>
              <a:rPr lang="en-US" sz="900"/>
              <a:t>)</a:t>
            </a:r>
          </a:p>
          <a:p>
            <a:pPr latinLnBrk="0">
              <a:defRPr lang="ko-KR" altLang="en-US"/>
            </a:pPr>
            <a:r>
              <a:rPr lang="ko-KR" altLang="en-US" sz="900"/>
              <a:t>급수시설</a:t>
            </a:r>
          </a:p>
          <a:p>
            <a:pPr latinLnBrk="0">
              <a:defRPr lang="ko-KR" altLang="en-US"/>
            </a:pPr>
            <a:r>
              <a:rPr lang="ko-KR" altLang="en-US" sz="900"/>
              <a:t>생산시설</a:t>
            </a:r>
          </a:p>
          <a:p>
            <a:pPr latinLnBrk="0">
              <a:defRPr lang="ko-KR" altLang="en-US"/>
            </a:pPr>
            <a:r>
              <a:rPr lang="en-US" sz="900"/>
              <a:t>- </a:t>
            </a:r>
            <a:r>
              <a:rPr lang="ko-KR" altLang="en-US" sz="900"/>
              <a:t>상수도배관 길이</a:t>
            </a:r>
            <a:r>
              <a:rPr lang="en-US" sz="900"/>
              <a:t> : 13,841km</a:t>
            </a:r>
          </a:p>
          <a:p>
            <a:pPr latinLnBrk="0">
              <a:defRPr lang="ko-KR" altLang="en-US"/>
            </a:pPr>
            <a:r>
              <a:rPr lang="en-US" sz="900"/>
              <a:t>- </a:t>
            </a:r>
            <a:r>
              <a:rPr lang="ko-KR" altLang="en-US" sz="900"/>
              <a:t>배수지</a:t>
            </a:r>
            <a:r>
              <a:rPr lang="en-US" sz="900"/>
              <a:t> : 104</a:t>
            </a:r>
            <a:r>
              <a:rPr lang="ko-KR" altLang="en-US" sz="900"/>
              <a:t>개소</a:t>
            </a:r>
            <a:r>
              <a:rPr lang="en-US" sz="900"/>
              <a:t> 238</a:t>
            </a:r>
            <a:r>
              <a:rPr lang="ko-KR" altLang="en-US" sz="900"/>
              <a:t>만톤</a:t>
            </a:r>
          </a:p>
          <a:p>
            <a:pPr latinLnBrk="0">
              <a:defRPr lang="ko-KR" altLang="en-US"/>
            </a:pPr>
            <a:r>
              <a:rPr lang="en-US" sz="900"/>
              <a:t>- </a:t>
            </a:r>
            <a:r>
              <a:rPr lang="ko-KR" altLang="en-US" sz="900"/>
              <a:t>가압장</a:t>
            </a:r>
            <a:r>
              <a:rPr lang="en-US" sz="900"/>
              <a:t> : 197</a:t>
            </a:r>
            <a:r>
              <a:rPr lang="ko-KR" altLang="en-US" sz="900"/>
              <a:t>개소</a:t>
            </a:r>
          </a:p>
          <a:p>
            <a:pPr latinLnBrk="0">
              <a:defRPr lang="ko-KR" altLang="en-US"/>
            </a:pPr>
            <a:r>
              <a:rPr lang="en-US" sz="900"/>
              <a:t>- </a:t>
            </a:r>
            <a:r>
              <a:rPr lang="ko-KR" altLang="en-US" sz="900"/>
              <a:t>급수전 </a:t>
            </a:r>
            <a:r>
              <a:rPr lang="en-US" sz="900"/>
              <a:t>: 2,016</a:t>
            </a:r>
            <a:r>
              <a:rPr lang="ko-KR" altLang="en-US" sz="900"/>
              <a:t>천전</a:t>
            </a:r>
          </a:p>
          <a:p>
            <a:pPr latinLnBrk="0">
              <a:defRPr lang="ko-KR" altLang="en-US"/>
            </a:pPr>
            <a:r>
              <a:rPr lang="en-US" sz="900"/>
              <a:t>- </a:t>
            </a:r>
            <a:r>
              <a:rPr lang="ko-KR" altLang="en-US" sz="900"/>
              <a:t>생산용량</a:t>
            </a:r>
            <a:r>
              <a:rPr lang="en-US" sz="900"/>
              <a:t> : 445</a:t>
            </a:r>
            <a:r>
              <a:rPr lang="ko-KR" altLang="en-US" sz="900"/>
              <a:t>만톤</a:t>
            </a:r>
            <a:r>
              <a:rPr lang="en-US" sz="900"/>
              <a:t>/</a:t>
            </a:r>
            <a:r>
              <a:rPr lang="ko-KR" altLang="en-US" sz="900"/>
              <a:t>일 </a:t>
            </a:r>
          </a:p>
          <a:p>
            <a:pPr latinLnBrk="0">
              <a:defRPr lang="ko-KR" altLang="en-US"/>
            </a:pPr>
            <a:r>
              <a:rPr lang="en-US" sz="900"/>
              <a:t>(</a:t>
            </a:r>
            <a:r>
              <a:rPr lang="ko-KR" altLang="en-US" sz="900"/>
              <a:t>정수장</a:t>
            </a:r>
            <a:r>
              <a:rPr lang="en-US" sz="900"/>
              <a:t> 6, </a:t>
            </a:r>
            <a:r>
              <a:rPr lang="ko-KR" altLang="en-US" sz="900"/>
              <a:t>취수장</a:t>
            </a:r>
            <a:r>
              <a:rPr lang="en-US" sz="900"/>
              <a:t> 5) </a:t>
            </a:r>
          </a:p>
          <a:p>
            <a:pPr latinLnBrk="0">
              <a:defRPr lang="ko-KR" altLang="en-US"/>
            </a:pPr>
            <a:r>
              <a:rPr lang="en-US" altLang="ko-KR" sz="900"/>
              <a:t>※</a:t>
            </a:r>
            <a:r>
              <a:rPr lang="en-US" sz="900"/>
              <a:t>2014</a:t>
            </a:r>
            <a:r>
              <a:rPr lang="ko-KR" altLang="en-US" sz="900"/>
              <a:t>년 생산량</a:t>
            </a:r>
            <a:r>
              <a:rPr lang="en-US" sz="900"/>
              <a:t> : </a:t>
            </a:r>
            <a:r>
              <a:rPr lang="ko-KR" altLang="en-US" sz="900"/>
              <a:t>평균</a:t>
            </a:r>
            <a:r>
              <a:rPr lang="en-US" sz="900"/>
              <a:t>316</a:t>
            </a:r>
            <a:r>
              <a:rPr lang="ko-KR" altLang="en-US" sz="900"/>
              <a:t>만톤</a:t>
            </a:r>
            <a:r>
              <a:rPr lang="en-US" sz="900"/>
              <a:t>/</a:t>
            </a:r>
            <a:r>
              <a:rPr lang="ko-KR" altLang="en-US" sz="900"/>
              <a:t>일</a:t>
            </a:r>
          </a:p>
          <a:p>
            <a:pPr latinLnBrk="0">
              <a:defRPr lang="ko-KR" altLang="en-US"/>
            </a:pPr>
            <a:r>
              <a:rPr lang="en-US" sz="900"/>
              <a:t> </a:t>
            </a: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Autofit/>
          </a:bodyPr>
          <a:lstStyle/>
          <a:p>
            <a:pPr latinLnBrk="0">
              <a:buNone/>
              <a:defRPr lang="ko-KR" altLang="en-US"/>
            </a:pPr>
            <a:r>
              <a:rPr lang="en-US" sz="900"/>
              <a:t>1-1-2-2. Arisu Water Purification Center’s Production Facilities and Water Supply </a:t>
            </a:r>
          </a:p>
          <a:p>
            <a:pPr latinLnBrk="0">
              <a:buNone/>
              <a:defRPr lang="ko-KR" altLang="en-US"/>
            </a:pPr>
            <a:r>
              <a:rPr lang="en-US" sz="900"/>
              <a:t> </a:t>
            </a:r>
          </a:p>
          <a:p>
            <a:pPr>
              <a:buNone/>
              <a:defRPr lang="ko-KR" altLang="en-US"/>
            </a:pPr>
            <a:r>
              <a:rPr lang="en-US" sz="900" b="1"/>
              <a:t>Arisu Water Purification Center’s Production Facilities and Water Supply</a:t>
            </a:r>
          </a:p>
          <a:p>
            <a:pPr>
              <a:buNone/>
              <a:defRPr lang="ko-KR" altLang="en-US"/>
            </a:pPr>
            <a:endParaRPr lang="en-US" altLang="ko-KR" sz="900" b="1"/>
          </a:p>
          <a:p>
            <a:pPr>
              <a:buNone/>
              <a:defRPr lang="ko-KR" altLang="en-US"/>
            </a:pPr>
            <a:endParaRPr lang="en-US" altLang="ko-KR" sz="900" b="1"/>
          </a:p>
          <a:p>
            <a:pPr>
              <a:buNone/>
              <a:defRPr lang="ko-KR" altLang="en-US"/>
            </a:pPr>
            <a:endParaRPr lang="ko-KR" altLang="en-US" sz="900"/>
          </a:p>
          <a:p>
            <a:pPr latinLnBrk="0">
              <a:buNone/>
              <a:defRPr lang="ko-KR" altLang="en-US"/>
            </a:pPr>
            <a:r>
              <a:rPr lang="en-US" sz="900"/>
              <a:t> </a:t>
            </a:r>
          </a:p>
          <a:p>
            <a:pPr>
              <a:buNone/>
              <a:defRPr lang="ko-KR" altLang="en-US"/>
            </a:pPr>
            <a:endParaRPr lang="en-US" sz="900"/>
          </a:p>
          <a:p>
            <a:pPr>
              <a:buNone/>
              <a:defRPr lang="ko-KR" altLang="en-US"/>
            </a:pPr>
            <a:endParaRPr lang="en-US" sz="900"/>
          </a:p>
          <a:p>
            <a:pPr>
              <a:buNone/>
              <a:defRPr lang="ko-KR" altLang="en-US"/>
            </a:pPr>
            <a:endParaRPr lang="en-US" sz="900"/>
          </a:p>
          <a:p>
            <a:pPr>
              <a:buNone/>
              <a:defRPr lang="ko-KR" altLang="en-US"/>
            </a:pPr>
            <a:endParaRPr lang="en-US" sz="900"/>
          </a:p>
          <a:p>
            <a:pPr>
              <a:buNone/>
              <a:defRPr lang="ko-KR" altLang="en-US"/>
            </a:pPr>
            <a:endParaRPr lang="en-US" sz="900"/>
          </a:p>
          <a:p>
            <a:pPr>
              <a:buNone/>
              <a:defRPr lang="ko-KR" altLang="en-US"/>
            </a:pPr>
            <a:endParaRPr lang="en-US" sz="900"/>
          </a:p>
          <a:p>
            <a:pPr>
              <a:buNone/>
              <a:defRPr lang="ko-KR" altLang="en-US"/>
            </a:pPr>
            <a:endParaRPr lang="en-US" sz="900"/>
          </a:p>
          <a:p>
            <a:pPr>
              <a:buNone/>
              <a:defRPr lang="ko-KR" altLang="en-US"/>
            </a:pPr>
            <a:endParaRPr lang="en-US" sz="900"/>
          </a:p>
          <a:p>
            <a:pPr>
              <a:buNone/>
              <a:defRPr lang="ko-KR" altLang="en-US"/>
            </a:pPr>
            <a:endParaRPr lang="en-US" sz="900"/>
          </a:p>
          <a:p>
            <a:pPr>
              <a:buNone/>
              <a:defRPr lang="ko-KR" altLang="en-US"/>
            </a:pPr>
            <a:endParaRPr lang="en-US" sz="900"/>
          </a:p>
          <a:p>
            <a:pPr>
              <a:buNone/>
              <a:defRPr lang="ko-KR" altLang="en-US"/>
            </a:pPr>
            <a:endParaRPr lang="en-US" sz="900"/>
          </a:p>
          <a:p>
            <a:pPr>
              <a:buNone/>
              <a:defRPr lang="ko-KR" altLang="en-US"/>
            </a:pPr>
            <a:endParaRPr lang="en-US" sz="900"/>
          </a:p>
          <a:p>
            <a:pPr>
              <a:buNone/>
              <a:defRPr lang="ko-KR" altLang="en-US"/>
            </a:pPr>
            <a:endParaRPr lang="en-US" sz="900"/>
          </a:p>
          <a:p>
            <a:pPr>
              <a:buNone/>
              <a:defRPr lang="ko-KR" altLang="en-US"/>
            </a:pPr>
            <a:endParaRPr lang="en-US" sz="900"/>
          </a:p>
          <a:p>
            <a:pPr>
              <a:buNone/>
              <a:defRPr lang="ko-KR" altLang="en-US"/>
            </a:pPr>
            <a:endParaRPr lang="en-US" sz="900"/>
          </a:p>
          <a:p>
            <a:pPr>
              <a:buNone/>
              <a:defRPr lang="ko-KR" altLang="en-US"/>
            </a:pPr>
            <a:endParaRPr lang="en-US" sz="900"/>
          </a:p>
          <a:p>
            <a:pPr>
              <a:buNone/>
              <a:defRPr lang="ko-KR" altLang="en-US"/>
            </a:pPr>
            <a:endParaRPr lang="en-US" sz="900"/>
          </a:p>
          <a:p>
            <a:pPr>
              <a:buNone/>
              <a:defRPr lang="ko-KR" altLang="en-US"/>
            </a:pPr>
            <a:r>
              <a:rPr lang="en-US" sz="900"/>
              <a:t>* Production volume by purification plant (figure to be modified)</a:t>
            </a:r>
          </a:p>
          <a:p>
            <a:pPr>
              <a:buNone/>
              <a:defRPr lang="ko-KR" altLang="en-US"/>
            </a:pPr>
            <a:r>
              <a:rPr lang="en-US" sz="900"/>
              <a:t>Gwangam (400,000 tons/day), Guui (500,000 tons/day), Ttukdo (700,000 tons/day), Yeongdeungpo (600,000 tons/day), Amsa (1.6 million tons/day), Gangbuk (1 million tons/day)</a:t>
            </a:r>
          </a:p>
          <a:p>
            <a:pPr latinLnBrk="0">
              <a:buNone/>
              <a:defRPr lang="ko-KR" altLang="en-US"/>
            </a:pPr>
            <a:r>
              <a:rPr lang="en-US" sz="900"/>
              <a:t>Water Supply Facilities</a:t>
            </a:r>
          </a:p>
          <a:p>
            <a:pPr latinLnBrk="0">
              <a:buNone/>
              <a:defRPr lang="ko-KR" altLang="en-US"/>
            </a:pPr>
            <a:r>
              <a:rPr lang="en-US" sz="900"/>
              <a:t>Water Production Facilities</a:t>
            </a:r>
          </a:p>
          <a:p>
            <a:pPr latinLnBrk="0">
              <a:buNone/>
              <a:defRPr lang="ko-KR" altLang="en-US"/>
            </a:pPr>
            <a:r>
              <a:rPr lang="en-US" sz="900"/>
              <a:t>- Length of Waterworks Pipeline: 13,841km</a:t>
            </a:r>
          </a:p>
          <a:p>
            <a:pPr latinLnBrk="0">
              <a:buNone/>
              <a:defRPr lang="ko-KR" altLang="en-US"/>
            </a:pPr>
            <a:r>
              <a:rPr lang="en-US" sz="900"/>
              <a:t>- Water Reservoirs: 104 reservoirs, 2.38 million tons</a:t>
            </a:r>
          </a:p>
          <a:p>
            <a:pPr latinLnBrk="0">
              <a:buNone/>
              <a:defRPr lang="ko-KR" altLang="en-US"/>
            </a:pPr>
            <a:r>
              <a:rPr lang="en-US" sz="900"/>
              <a:t>- Circulating Pump Plants: 197 plants</a:t>
            </a:r>
          </a:p>
          <a:p>
            <a:pPr latinLnBrk="0">
              <a:buNone/>
              <a:defRPr lang="ko-KR" altLang="en-US"/>
            </a:pPr>
            <a:r>
              <a:rPr lang="en-US" sz="900"/>
              <a:t>- Water Hydrants: 2,016,000 hydrants</a:t>
            </a:r>
          </a:p>
          <a:p>
            <a:pPr latinLnBrk="0">
              <a:buNone/>
              <a:defRPr lang="ko-KR" altLang="en-US"/>
            </a:pPr>
            <a:r>
              <a:rPr lang="en-US" sz="900"/>
              <a:t>- Production Capacity: 4.45 million tons/day</a:t>
            </a:r>
          </a:p>
          <a:p>
            <a:pPr latinLnBrk="0">
              <a:buNone/>
              <a:defRPr lang="ko-KR" altLang="en-US"/>
            </a:pPr>
            <a:r>
              <a:rPr lang="en-US" sz="900"/>
              <a:t>(6 purification plants, 5 intake plants) </a:t>
            </a:r>
          </a:p>
          <a:p>
            <a:pPr latinLnBrk="0">
              <a:buNone/>
              <a:defRPr lang="ko-KR" altLang="en-US"/>
            </a:pPr>
            <a:r>
              <a:rPr lang="en-US" sz="900"/>
              <a:t>※Production Volume in 2014: 3.16 million tons/day on average</a:t>
            </a:r>
          </a:p>
          <a:p>
            <a:pPr latinLnBrk="0">
              <a:buNone/>
              <a:defRPr lang="ko-KR" altLang="en-US"/>
            </a:pPr>
            <a:r>
              <a:rPr lang="en-US" sz="900"/>
              <a:t> </a:t>
            </a:r>
          </a:p>
          <a:p>
            <a:pPr latinLnBrk="0">
              <a:buNone/>
              <a:defRPr lang="ko-KR" altLang="en-US"/>
            </a:pPr>
            <a:r>
              <a:rPr lang="en-US" sz="900"/>
              <a:t/>
            </a:r>
            <a:br>
              <a:rPr lang="en-US" sz="900"/>
            </a:br>
            <a:r>
              <a:rPr lang="en-US" sz="900"/>
              <a:t> </a:t>
            </a: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3</a:t>
            </a:fld>
            <a:endParaRPr lang="ko-KR" altLang="en-US" sz="1000" b="1">
              <a:solidFill>
                <a:schemeClr val="tx1"/>
              </a:solidFill>
            </a:endParaRPr>
          </a:p>
        </p:txBody>
      </p:sp>
      <p:pic>
        <p:nvPicPr>
          <p:cNvPr id="8" name="Picture 2"/>
          <p:cNvPicPr/>
          <p:nvPr/>
        </p:nvPicPr>
        <p:blipFill rotWithShape="1">
          <a:blip r:embed="rId2"/>
          <a:srcRect l="2710" r="2590"/>
          <a:stretch>
            <a:fillRect/>
          </a:stretch>
        </p:blipFill>
        <p:spPr>
          <a:xfrm>
            <a:off x="357158" y="1071546"/>
            <a:ext cx="3500462" cy="3000396"/>
          </a:xfrm>
          <a:prstGeom prst="rect">
            <a:avLst/>
          </a:prstGeom>
          <a:noFill/>
          <a:ln>
            <a:noFill/>
          </a:ln>
        </p:spPr>
      </p:pic>
      <p:pic>
        <p:nvPicPr>
          <p:cNvPr id="10" name="Picture 2"/>
          <p:cNvPicPr>
            <a:picLocks noChangeAspect="1" noChangeArrowheads="1"/>
          </p:cNvPicPr>
          <p:nvPr/>
        </p:nvPicPr>
        <p:blipFill rotWithShape="1">
          <a:blip r:embed="rId3"/>
          <a:srcRect/>
          <a:stretch>
            <a:fillRect/>
          </a:stretch>
        </p:blipFill>
        <p:spPr>
          <a:xfrm>
            <a:off x="4716016" y="980728"/>
            <a:ext cx="4128991" cy="31683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1-2. </a:t>
            </a:r>
            <a:r>
              <a:rPr lang="ko-KR" altLang="en-US" sz="900"/>
              <a:t>아리수 즐기기</a:t>
            </a:r>
            <a:r>
              <a:rPr lang="en-US" sz="900"/>
              <a:t>(How to enjoy Arisu)</a:t>
            </a:r>
          </a:p>
          <a:p>
            <a:pPr>
              <a:defRPr lang="ko-KR" altLang="en-US"/>
            </a:pPr>
            <a:r>
              <a:rPr lang="en-US" sz="900"/>
              <a:t>1-2-1. </a:t>
            </a:r>
            <a:r>
              <a:rPr lang="ko-KR" altLang="en-US" sz="900"/>
              <a:t>아리수의 매력</a:t>
            </a:r>
            <a:r>
              <a:rPr lang="en-US" sz="900"/>
              <a:t>(The merits of Arisu)</a:t>
            </a:r>
          </a:p>
          <a:p>
            <a:pPr>
              <a:defRPr lang="ko-KR" altLang="en-US"/>
            </a:pPr>
            <a:r>
              <a:rPr lang="en-US" sz="900"/>
              <a:t> </a:t>
            </a:r>
          </a:p>
          <a:p>
            <a:pPr>
              <a:defRPr lang="ko-KR" altLang="en-US"/>
            </a:pPr>
            <a:r>
              <a:rPr lang="ko-KR" altLang="en-US" sz="900" b="1"/>
              <a:t>아리수의 매력</a:t>
            </a:r>
          </a:p>
          <a:p>
            <a:pPr>
              <a:defRPr lang="ko-KR" altLang="en-US"/>
            </a:pPr>
            <a:r>
              <a:rPr lang="en-US" sz="900"/>
              <a:t>1. </a:t>
            </a:r>
            <a:r>
              <a:rPr lang="ko-KR" altLang="en-US" sz="900"/>
              <a:t>몸에 좋은 약알칼리성 음용수 아리수</a:t>
            </a:r>
          </a:p>
          <a:p>
            <a:pPr>
              <a:defRPr lang="ko-KR" altLang="en-US"/>
            </a:pPr>
            <a:r>
              <a:rPr lang="en-US" sz="900"/>
              <a:t>2. 1</a:t>
            </a:r>
            <a:r>
              <a:rPr lang="en-US" altLang="ko-KR" sz="900"/>
              <a:t>ℓ</a:t>
            </a:r>
            <a:r>
              <a:rPr lang="ko-KR" altLang="en-US" sz="900"/>
              <a:t>당</a:t>
            </a:r>
            <a:r>
              <a:rPr lang="en-US" sz="900"/>
              <a:t> 0.51</a:t>
            </a:r>
            <a:r>
              <a:rPr lang="ko-KR" altLang="en-US" sz="900"/>
              <a:t>원으로 생수보다 약</a:t>
            </a:r>
            <a:r>
              <a:rPr lang="en-US" sz="900"/>
              <a:t> 2</a:t>
            </a:r>
            <a:r>
              <a:rPr lang="ko-KR" altLang="en-US" sz="900"/>
              <a:t>천배 저렴한 아리수</a:t>
            </a:r>
          </a:p>
          <a:p>
            <a:pPr>
              <a:defRPr lang="ko-KR" altLang="en-US"/>
            </a:pPr>
            <a:r>
              <a:rPr lang="en-US" sz="900"/>
              <a:t>3. </a:t>
            </a:r>
            <a:r>
              <a:rPr lang="ko-KR" altLang="en-US" sz="900"/>
              <a:t>바로 받아 마시는 편리하고 신선한 물 아리수</a:t>
            </a:r>
          </a:p>
          <a:p>
            <a:pPr>
              <a:defRPr lang="ko-KR" altLang="en-US"/>
            </a:pPr>
            <a:r>
              <a:rPr lang="en-US" sz="900"/>
              <a:t>4. </a:t>
            </a:r>
            <a:r>
              <a:rPr lang="ko-KR" altLang="en-US" sz="900"/>
              <a:t>필터와전기사용</a:t>
            </a:r>
            <a:r>
              <a:rPr lang="en-US" sz="900"/>
              <a:t>,</a:t>
            </a:r>
            <a:r>
              <a:rPr lang="ko-KR" altLang="en-US" sz="900"/>
              <a:t>운반에 따른 이산화탄소 배출이 적은 친환경 아리수</a:t>
            </a:r>
          </a:p>
          <a:p>
            <a:pPr>
              <a:defRPr lang="ko-KR" altLang="en-US"/>
            </a:pPr>
            <a:r>
              <a:rPr lang="en-US" sz="900"/>
              <a:t>5. </a:t>
            </a:r>
            <a:r>
              <a:rPr lang="ko-KR" altLang="en-US" sz="900"/>
              <a:t>국제공인 수질검사를 통과한 믿을 수 있는 아리수</a:t>
            </a:r>
          </a:p>
          <a:p>
            <a:pPr>
              <a:defRPr lang="ko-KR" altLang="en-US"/>
            </a:pPr>
            <a:r>
              <a:rPr lang="en-US" sz="900"/>
              <a:t>6. </a:t>
            </a:r>
            <a:r>
              <a:rPr lang="ko-KR" altLang="en-US" sz="900"/>
              <a:t>인터넷</a:t>
            </a:r>
            <a:r>
              <a:rPr lang="en-US" sz="900"/>
              <a:t>, </a:t>
            </a:r>
            <a:r>
              <a:rPr lang="ko-KR" altLang="en-US" sz="900"/>
              <a:t>휴대전화로 실시간 우리동네 수질확인이 가능한 아리수</a:t>
            </a:r>
          </a:p>
          <a:p>
            <a:pPr>
              <a:defRPr lang="ko-KR" altLang="en-US"/>
            </a:pPr>
            <a:r>
              <a:rPr lang="en-US" sz="900"/>
              <a:t>7. </a:t>
            </a:r>
            <a:r>
              <a:rPr lang="ko-KR" altLang="en-US" sz="900"/>
              <a:t>전화 한통화로 우리집 수질검사</a:t>
            </a:r>
            <a:r>
              <a:rPr lang="en-US" sz="900"/>
              <a:t> O.K! </a:t>
            </a:r>
            <a:r>
              <a:rPr lang="ko-KR" altLang="en-US" sz="900"/>
              <a:t>아리수</a:t>
            </a:r>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1-2. How to Enjoy Arisu</a:t>
            </a:r>
          </a:p>
          <a:p>
            <a:pPr>
              <a:buNone/>
              <a:defRPr lang="ko-KR" altLang="en-US"/>
            </a:pPr>
            <a:r>
              <a:rPr lang="en-US" sz="900"/>
              <a:t>1-2-1. Merits of Arisu</a:t>
            </a:r>
          </a:p>
          <a:p>
            <a:pPr>
              <a:buNone/>
              <a:defRPr lang="ko-KR" altLang="en-US"/>
            </a:pPr>
            <a:r>
              <a:rPr lang="en-US" sz="900"/>
              <a:t> </a:t>
            </a:r>
          </a:p>
          <a:p>
            <a:pPr>
              <a:buNone/>
              <a:defRPr lang="ko-KR" altLang="en-US"/>
            </a:pPr>
            <a:r>
              <a:rPr lang="en-US" sz="900" b="1"/>
              <a:t>Merits of Arisu</a:t>
            </a:r>
          </a:p>
          <a:p>
            <a:pPr>
              <a:buNone/>
              <a:defRPr lang="ko-KR" altLang="en-US"/>
            </a:pPr>
            <a:r>
              <a:rPr lang="en-US" sz="900"/>
              <a:t>1. Arisu is a weakly alkaline, healthful drinking water.</a:t>
            </a:r>
          </a:p>
          <a:p>
            <a:pPr>
              <a:buNone/>
              <a:defRPr lang="ko-KR" altLang="en-US"/>
            </a:pPr>
            <a:r>
              <a:rPr lang="en-US" sz="900"/>
              <a:t>2. At the cost of KRW 0.51 per liter, Arisu is cheaper than bottled spring water by around 2,000 times. </a:t>
            </a:r>
          </a:p>
          <a:p>
            <a:pPr>
              <a:buNone/>
              <a:defRPr lang="ko-KR" altLang="en-US"/>
            </a:pPr>
            <a:r>
              <a:rPr lang="en-US" sz="900"/>
              <a:t>3. It is convenient to drink fresh Arisu straight from the tap.</a:t>
            </a:r>
          </a:p>
          <a:p>
            <a:pPr>
              <a:buNone/>
              <a:defRPr lang="ko-KR" altLang="en-US"/>
            </a:pPr>
            <a:r>
              <a:rPr lang="en-US" sz="900"/>
              <a:t>4. Arisu is environment-friendly since it involves little carbon dioxide emission associated with the use of filters and electricity and through transportation.</a:t>
            </a:r>
          </a:p>
          <a:p>
            <a:pPr>
              <a:buNone/>
              <a:defRPr lang="ko-KR" altLang="en-US"/>
            </a:pPr>
            <a:r>
              <a:rPr lang="en-US" sz="900"/>
              <a:t>5. Arisuis safe drinking water that has passed internationally certified water quality inspection.</a:t>
            </a:r>
          </a:p>
          <a:p>
            <a:pPr>
              <a:buNone/>
              <a:defRPr lang="ko-KR" altLang="en-US"/>
            </a:pPr>
            <a:r>
              <a:rPr lang="en-US" sz="900"/>
              <a:t>6. You can check the quality of Arisu in your neighborhood in realtime through the Internet or using a mobile phone.</a:t>
            </a:r>
          </a:p>
          <a:p>
            <a:pPr>
              <a:buNone/>
              <a:defRPr lang="ko-KR" altLang="en-US"/>
            </a:pPr>
            <a:r>
              <a:rPr lang="en-US" sz="900"/>
              <a:t>7. You can have the quality of Arisu in your home checked by simply making a phone call. </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4</a:t>
            </a:fld>
            <a:endParaRPr lang="ko-KR" altLang="en-US" sz="1000" b="1">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latinLnBrk="0">
              <a:defRPr lang="ko-KR" altLang="en-US"/>
            </a:pPr>
            <a:r>
              <a:rPr lang="en-US" sz="900"/>
              <a:t>1-2-2. </a:t>
            </a:r>
            <a:r>
              <a:rPr lang="ko-KR" altLang="en-US" sz="900"/>
              <a:t>아리수 맛있게 마시기</a:t>
            </a:r>
            <a:r>
              <a:rPr lang="en-US" sz="900"/>
              <a:t>(Arisu delicious drink)</a:t>
            </a:r>
          </a:p>
          <a:p>
            <a:pPr latinLnBrk="0">
              <a:defRPr lang="ko-KR" altLang="en-US"/>
            </a:pPr>
            <a:r>
              <a:rPr lang="en-US" sz="900"/>
              <a:t> </a:t>
            </a:r>
          </a:p>
          <a:p>
            <a:pPr latinLnBrk="0">
              <a:defRPr lang="ko-KR" altLang="en-US"/>
            </a:pPr>
            <a:r>
              <a:rPr lang="ko-KR" altLang="en-US" sz="900" b="1"/>
              <a:t>아리수 맛있게 마시기</a:t>
            </a:r>
          </a:p>
          <a:p>
            <a:pPr latinLnBrk="0">
              <a:defRPr lang="ko-KR" altLang="en-US"/>
            </a:pPr>
            <a:r>
              <a:rPr lang="en-US" sz="900"/>
              <a:t> </a:t>
            </a:r>
          </a:p>
          <a:p>
            <a:pPr>
              <a:defRPr lang="ko-KR" altLang="en-US"/>
            </a:pPr>
            <a:r>
              <a:rPr lang="en-US" sz="900"/>
              <a:t>1. </a:t>
            </a:r>
            <a:r>
              <a:rPr lang="ko-KR" altLang="en-US" sz="900"/>
              <a:t>수돗물을 틀어 조금 흘려 보낸다</a:t>
            </a:r>
            <a:r>
              <a:rPr lang="en-US" sz="900"/>
              <a:t>.</a:t>
            </a:r>
          </a:p>
          <a:p>
            <a:pPr>
              <a:defRPr lang="ko-KR" altLang="en-US"/>
            </a:pPr>
            <a:r>
              <a:rPr lang="en-US" sz="900"/>
              <a:t>2. </a:t>
            </a:r>
            <a:r>
              <a:rPr lang="ko-KR" altLang="en-US" sz="900"/>
              <a:t>유리용기나 사기에 보관한다</a:t>
            </a:r>
            <a:r>
              <a:rPr lang="en-US" sz="900"/>
              <a:t>.</a:t>
            </a:r>
          </a:p>
          <a:p>
            <a:pPr>
              <a:defRPr lang="ko-KR" altLang="en-US"/>
            </a:pPr>
            <a:r>
              <a:rPr lang="en-US" sz="900"/>
              <a:t>3. </a:t>
            </a:r>
            <a:r>
              <a:rPr lang="ko-KR" altLang="en-US" sz="900"/>
              <a:t>물을 받은 후</a:t>
            </a:r>
            <a:r>
              <a:rPr lang="en-US" sz="900"/>
              <a:t> 20~30</a:t>
            </a:r>
            <a:r>
              <a:rPr lang="ko-KR" altLang="en-US" sz="900"/>
              <a:t>분간 놓아 두었다가 마신다</a:t>
            </a:r>
            <a:r>
              <a:rPr lang="en-US" sz="900"/>
              <a:t>.</a:t>
            </a:r>
          </a:p>
          <a:p>
            <a:pPr>
              <a:defRPr lang="ko-KR" altLang="en-US"/>
            </a:pPr>
            <a:r>
              <a:rPr lang="en-US" sz="900"/>
              <a:t>4. </a:t>
            </a:r>
            <a:r>
              <a:rPr lang="ko-KR" altLang="en-US" sz="900"/>
              <a:t>물을 받아 냉장고에 차게하여 마신다</a:t>
            </a:r>
            <a:r>
              <a:rPr lang="en-US" sz="900"/>
              <a:t>.</a:t>
            </a:r>
          </a:p>
          <a:p>
            <a:pPr>
              <a:defRPr lang="ko-KR" altLang="en-US"/>
            </a:pPr>
            <a:r>
              <a:rPr lang="en-US" sz="900"/>
              <a:t>5. </a:t>
            </a:r>
            <a:r>
              <a:rPr lang="ko-KR" altLang="en-US" sz="900"/>
              <a:t>기호에 따라 녹차 티백이나 레몬 조각을 넣어 마신다</a:t>
            </a:r>
            <a:r>
              <a:rPr lang="en-US" sz="900"/>
              <a:t>.</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latinLnBrk="0">
              <a:buNone/>
              <a:defRPr lang="ko-KR" altLang="en-US"/>
            </a:pPr>
            <a:r>
              <a:rPr lang="en-US" sz="900"/>
              <a:t>1-2-2. Enjoying TastyArisu</a:t>
            </a:r>
          </a:p>
          <a:p>
            <a:pPr latinLnBrk="0">
              <a:buNone/>
              <a:defRPr lang="ko-KR" altLang="en-US"/>
            </a:pPr>
            <a:r>
              <a:rPr lang="en-US" sz="900"/>
              <a:t> </a:t>
            </a:r>
          </a:p>
          <a:p>
            <a:pPr latinLnBrk="0">
              <a:buNone/>
              <a:defRPr lang="ko-KR" altLang="en-US"/>
            </a:pPr>
            <a:r>
              <a:rPr lang="en-US" sz="900" b="1"/>
              <a:t>Enjoying TastyArisu</a:t>
            </a:r>
          </a:p>
          <a:p>
            <a:pPr latinLnBrk="0">
              <a:buNone/>
              <a:defRPr lang="ko-KR" altLang="en-US"/>
            </a:pPr>
            <a:r>
              <a:rPr lang="en-US" sz="900"/>
              <a:t> </a:t>
            </a:r>
          </a:p>
          <a:p>
            <a:pPr>
              <a:buNone/>
              <a:defRPr lang="ko-KR" altLang="en-US"/>
            </a:pPr>
            <a:r>
              <a:rPr lang="en-US" sz="900"/>
              <a:t>1. Turn on the water tap and leave it running for a while.</a:t>
            </a:r>
          </a:p>
          <a:p>
            <a:pPr>
              <a:buNone/>
              <a:defRPr lang="ko-KR" altLang="en-US"/>
            </a:pPr>
            <a:r>
              <a:rPr lang="en-US" sz="900"/>
              <a:t>2. Store Arisu in a glass or a ceramic container.</a:t>
            </a:r>
          </a:p>
          <a:p>
            <a:pPr>
              <a:buNone/>
              <a:defRPr lang="ko-KR" altLang="en-US"/>
            </a:pPr>
            <a:r>
              <a:rPr lang="en-US" sz="900"/>
              <a:t>3. Leave Arisu in the container for 20 ~ 30 minutes before drinking it.</a:t>
            </a:r>
          </a:p>
          <a:p>
            <a:pPr>
              <a:buNone/>
              <a:defRPr lang="ko-KR" altLang="en-US"/>
            </a:pPr>
            <a:r>
              <a:rPr lang="en-US" sz="900"/>
              <a:t>4. Drink Arisu cold by keeping it in the refrigerator.</a:t>
            </a:r>
          </a:p>
          <a:p>
            <a:pPr>
              <a:buNone/>
              <a:defRPr lang="ko-KR" altLang="en-US"/>
            </a:pPr>
            <a:r>
              <a:rPr lang="en-US" sz="900"/>
              <a:t>5. Add a slice of lemon or a green tea bag according to your preference.</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5</a:t>
            </a:fld>
            <a:endParaRPr lang="ko-KR" altLang="en-US" sz="1000" b="1">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1-2-3. </a:t>
            </a:r>
            <a:r>
              <a:rPr lang="ko-KR" altLang="en-US" sz="900"/>
              <a:t>아리수를 만날수 있는 곳</a:t>
            </a:r>
            <a:r>
              <a:rPr lang="en-US" sz="900"/>
              <a:t>(Where can you find Arisu water?)</a:t>
            </a:r>
          </a:p>
          <a:p>
            <a:pPr>
              <a:defRPr lang="ko-KR" altLang="en-US"/>
            </a:pPr>
            <a:r>
              <a:rPr lang="en-US" sz="900"/>
              <a:t> </a:t>
            </a:r>
          </a:p>
          <a:p>
            <a:pPr>
              <a:defRPr lang="ko-KR" altLang="en-US"/>
            </a:pPr>
            <a:r>
              <a:rPr lang="ko-KR" altLang="en-US" sz="900" b="1"/>
              <a:t>아리수를 만날 수 있는 곳</a:t>
            </a:r>
          </a:p>
          <a:p>
            <a:pPr>
              <a:defRPr lang="ko-KR" altLang="en-US"/>
            </a:pPr>
            <a:r>
              <a:rPr lang="en-US" sz="900"/>
              <a:t> </a:t>
            </a:r>
          </a:p>
          <a:p>
            <a:pPr>
              <a:defRPr lang="ko-KR" altLang="en-US"/>
            </a:pPr>
            <a:r>
              <a:rPr lang="ko-KR" altLang="en-US" sz="900"/>
              <a:t>시민고객님은 언제 어디서나 시원하고 맛있게 아리수와 만나고 계십니다</a:t>
            </a:r>
            <a:r>
              <a:rPr lang="en-US" sz="900"/>
              <a:t>.</a:t>
            </a:r>
          </a:p>
          <a:p>
            <a:pPr>
              <a:defRPr lang="ko-KR" altLang="en-US"/>
            </a:pPr>
            <a:r>
              <a:rPr lang="en-US" sz="900"/>
              <a:t> </a:t>
            </a:r>
          </a:p>
          <a:p>
            <a:pPr>
              <a:defRPr lang="ko-KR" altLang="en-US"/>
            </a:pPr>
            <a:r>
              <a:rPr lang="ko-KR" altLang="en-US" sz="900"/>
              <a:t>각 가정의 수도꼭지에서 나오는 물이 바로 서울의 수돗물 아리수입니다</a:t>
            </a:r>
            <a:r>
              <a:rPr lang="en-US" sz="900"/>
              <a:t>.</a:t>
            </a:r>
          </a:p>
          <a:p>
            <a:pPr>
              <a:defRPr lang="ko-KR" altLang="en-US"/>
            </a:pPr>
            <a:r>
              <a:rPr lang="en-US" sz="900"/>
              <a:t> </a:t>
            </a:r>
          </a:p>
          <a:p>
            <a:pPr>
              <a:defRPr lang="ko-KR" altLang="en-US"/>
            </a:pPr>
            <a:r>
              <a:rPr lang="ko-KR" altLang="en-US" sz="900"/>
              <a:t>학교</a:t>
            </a:r>
            <a:r>
              <a:rPr lang="en-US" sz="900"/>
              <a:t>, </a:t>
            </a:r>
            <a:r>
              <a:rPr lang="ko-KR" altLang="en-US" sz="900"/>
              <a:t>지하철 역사</a:t>
            </a:r>
            <a:r>
              <a:rPr lang="en-US" sz="900"/>
              <a:t>, </a:t>
            </a:r>
            <a:r>
              <a:rPr lang="ko-KR" altLang="en-US" sz="900"/>
              <a:t>서울 주요 공원</a:t>
            </a:r>
            <a:r>
              <a:rPr lang="en-US" sz="900"/>
              <a:t>(</a:t>
            </a:r>
            <a:r>
              <a:rPr lang="ko-KR" altLang="en-US" sz="900"/>
              <a:t>광화문</a:t>
            </a:r>
            <a:r>
              <a:rPr lang="en-US" sz="900"/>
              <a:t>, </a:t>
            </a:r>
            <a:r>
              <a:rPr lang="ko-KR" altLang="en-US" sz="900"/>
              <a:t>월드컵공원 등</a:t>
            </a:r>
            <a:r>
              <a:rPr lang="en-US" sz="900"/>
              <a:t>)</a:t>
            </a:r>
            <a:r>
              <a:rPr lang="ko-KR" altLang="en-US" sz="900"/>
              <a:t>에 아리수 음수대가 </a:t>
            </a:r>
          </a:p>
          <a:p>
            <a:pPr>
              <a:defRPr lang="ko-KR" altLang="en-US"/>
            </a:pPr>
            <a:r>
              <a:rPr lang="ko-KR" altLang="en-US" sz="900"/>
              <a:t>설치되어 있어 안전하고 깨끗한 아리수를 음용하실 수 있습니다</a:t>
            </a:r>
            <a:r>
              <a:rPr lang="en-US" sz="900"/>
              <a:t>.</a:t>
            </a:r>
          </a:p>
          <a:p>
            <a:pPr>
              <a:defRPr lang="ko-KR" altLang="en-US"/>
            </a:pPr>
            <a:r>
              <a:rPr lang="en-US" sz="900"/>
              <a:t> </a:t>
            </a:r>
          </a:p>
          <a:p>
            <a:pPr>
              <a:defRPr lang="ko-KR" altLang="en-US"/>
            </a:pPr>
            <a:r>
              <a:rPr lang="ko-KR" altLang="en-US" sz="900" strike="sngStrike"/>
              <a:t>병물 아리수는 비매품으로 재해</a:t>
            </a:r>
            <a:r>
              <a:rPr lang="en-US" altLang="ko-KR" sz="900" strike="sngStrike"/>
              <a:t>·</a:t>
            </a:r>
            <a:r>
              <a:rPr lang="ko-KR" altLang="en-US" sz="900" strike="sngStrike"/>
              <a:t>단수지역</a:t>
            </a:r>
            <a:r>
              <a:rPr lang="en-US" sz="900" strike="sngStrike"/>
              <a:t>, </a:t>
            </a:r>
            <a:r>
              <a:rPr lang="ko-KR" altLang="en-US" sz="900" strike="sngStrike"/>
              <a:t>공공행사 등에 무료 공급하여 서울 </a:t>
            </a:r>
          </a:p>
          <a:p>
            <a:pPr>
              <a:defRPr lang="ko-KR" altLang="en-US"/>
            </a:pPr>
            <a:r>
              <a:rPr lang="ko-KR" altLang="en-US" sz="900" strike="sngStrike"/>
              <a:t>시민들에게 수돗물 음용 기회의 제공과 함께 수돗물의 안전성을 알리고 </a:t>
            </a:r>
          </a:p>
          <a:p>
            <a:pPr>
              <a:defRPr lang="ko-KR" altLang="en-US"/>
            </a:pPr>
            <a:r>
              <a:rPr lang="ko-KR" altLang="en-US" sz="900" strike="sngStrike"/>
              <a:t>있습니다</a:t>
            </a:r>
            <a:r>
              <a:rPr lang="en-US" sz="900" strike="sngStrike"/>
              <a:t>.</a:t>
            </a:r>
          </a:p>
          <a:p>
            <a:pPr>
              <a:defRPr lang="ko-KR" altLang="en-US"/>
            </a:pPr>
            <a:endParaRPr lang="en-US" altLang="ko-KR" sz="900"/>
          </a:p>
          <a:p>
            <a:pPr marL="0" indent="0">
              <a:defRPr lang="ko-KR" altLang="en-US"/>
            </a:pPr>
            <a:r>
              <a:rPr lang="ko-KR" altLang="en-US" sz="900"/>
              <a:t> </a:t>
            </a:r>
            <a:r>
              <a:rPr lang="en-US" altLang="ko-KR" sz="900"/>
              <a:t>=&gt; </a:t>
            </a:r>
            <a:r>
              <a:rPr lang="ko-KR" altLang="en-US" sz="900"/>
              <a:t>병물 아리수는 비매품으로 단수 및 재난용으로만 무상공급 </a:t>
            </a:r>
          </a:p>
          <a:p>
            <a:pPr marL="0" indent="0">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1-2-3. Where Can You Find Arisu?</a:t>
            </a:r>
          </a:p>
          <a:p>
            <a:pPr>
              <a:buNone/>
              <a:defRPr lang="ko-KR" altLang="en-US"/>
            </a:pPr>
            <a:r>
              <a:rPr lang="en-US" sz="900"/>
              <a:t> </a:t>
            </a:r>
          </a:p>
          <a:p>
            <a:pPr>
              <a:buNone/>
              <a:defRPr lang="ko-KR" altLang="en-US"/>
            </a:pPr>
            <a:r>
              <a:rPr lang="en-US" sz="900" b="1"/>
              <a:t>Where Can You Find Arisu?</a:t>
            </a:r>
          </a:p>
          <a:p>
            <a:pPr>
              <a:buNone/>
              <a:defRPr lang="ko-KR" altLang="en-US"/>
            </a:pPr>
            <a:r>
              <a:rPr lang="en-US" sz="900"/>
              <a:t> </a:t>
            </a:r>
          </a:p>
          <a:p>
            <a:pPr>
              <a:buNone/>
              <a:defRPr lang="ko-KR" altLang="en-US"/>
            </a:pPr>
            <a:r>
              <a:rPr lang="en-US" sz="900"/>
              <a:t>You can enjoy refreshing Arisu anytime, anywhere.</a:t>
            </a:r>
          </a:p>
          <a:p>
            <a:pPr>
              <a:buNone/>
              <a:defRPr lang="ko-KR" altLang="en-US"/>
            </a:pPr>
            <a:r>
              <a:rPr lang="en-US" sz="900"/>
              <a:t> </a:t>
            </a:r>
          </a:p>
          <a:p>
            <a:pPr>
              <a:buNone/>
              <a:defRPr lang="ko-KR" altLang="en-US"/>
            </a:pPr>
            <a:r>
              <a:rPr lang="en-US" sz="900"/>
              <a:t>The water that comes from the tap in your home is Arisu, the tap water of </a:t>
            </a:r>
          </a:p>
          <a:p>
            <a:pPr>
              <a:buNone/>
              <a:defRPr lang="ko-KR" altLang="en-US"/>
            </a:pPr>
            <a:r>
              <a:rPr lang="en-US" sz="900"/>
              <a:t>Seoul.</a:t>
            </a:r>
          </a:p>
          <a:p>
            <a:pPr>
              <a:buNone/>
              <a:defRPr lang="ko-KR" altLang="en-US"/>
            </a:pPr>
            <a:r>
              <a:rPr lang="en-US" sz="900"/>
              <a:t> </a:t>
            </a:r>
          </a:p>
          <a:p>
            <a:pPr>
              <a:buNone/>
              <a:defRPr lang="ko-KR" altLang="en-US"/>
            </a:pPr>
            <a:r>
              <a:rPr lang="en-US" sz="900"/>
              <a:t>Arisu water fountains are available in schools, subway stations, and major </a:t>
            </a:r>
          </a:p>
          <a:p>
            <a:pPr>
              <a:buNone/>
              <a:defRPr lang="ko-KR" altLang="en-US"/>
            </a:pPr>
            <a:r>
              <a:rPr lang="en-US" sz="900"/>
              <a:t>parks in Seoul (Gwanghwamun, World Cup Park) so that you can enjoy safe, </a:t>
            </a:r>
          </a:p>
          <a:p>
            <a:pPr>
              <a:buNone/>
              <a:defRPr lang="ko-KR" altLang="en-US"/>
            </a:pPr>
            <a:r>
              <a:rPr lang="en-US" sz="900"/>
              <a:t>clean Arisu.</a:t>
            </a:r>
          </a:p>
          <a:p>
            <a:pPr>
              <a:buNone/>
              <a:defRPr lang="ko-KR" altLang="en-US"/>
            </a:pPr>
            <a:r>
              <a:rPr lang="en-US" sz="900"/>
              <a:t> </a:t>
            </a:r>
          </a:p>
          <a:p>
            <a:pPr>
              <a:buNone/>
              <a:defRPr lang="ko-KR" altLang="en-US"/>
            </a:pPr>
            <a:r>
              <a:rPr lang="en-US" sz="900"/>
              <a:t>Bottled Arisu is not for sale. It is provided for free to disaster areas and </a:t>
            </a:r>
          </a:p>
          <a:p>
            <a:pPr>
              <a:buNone/>
              <a:defRPr lang="ko-KR" altLang="en-US"/>
            </a:pPr>
            <a:r>
              <a:rPr lang="en-US" sz="900"/>
              <a:t>areas where water supply is cut off as well as for public events in order to </a:t>
            </a:r>
          </a:p>
          <a:p>
            <a:pPr>
              <a:buNone/>
              <a:defRPr lang="ko-KR" altLang="en-US"/>
            </a:pPr>
            <a:r>
              <a:rPr lang="en-US" sz="900"/>
              <a:t>allow the citizens of Seoul to taste Arisu and to promote the safeness of Arisu. </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6</a:t>
            </a:fld>
            <a:endParaRPr lang="ko-KR" altLang="en-US" sz="1000" b="1">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latinLnBrk="0">
              <a:defRPr lang="ko-KR" altLang="en-US"/>
            </a:pPr>
            <a:r>
              <a:rPr lang="en-US" sz="900"/>
              <a:t>1-3. </a:t>
            </a:r>
            <a:r>
              <a:rPr lang="ko-KR" altLang="en-US" sz="900"/>
              <a:t>아리수의 어제와 오늘</a:t>
            </a:r>
            <a:r>
              <a:rPr lang="en-US" sz="900"/>
              <a:t>(Arisu’s Past and Present)</a:t>
            </a:r>
          </a:p>
          <a:p>
            <a:pPr latinLnBrk="0">
              <a:defRPr lang="ko-KR" altLang="en-US"/>
            </a:pPr>
            <a:r>
              <a:rPr lang="en-US" sz="900"/>
              <a:t>1-3-1. </a:t>
            </a:r>
            <a:r>
              <a:rPr lang="ko-KR" altLang="en-US" sz="900"/>
              <a:t>서울상수도의 시작</a:t>
            </a:r>
            <a:r>
              <a:rPr lang="en-US" sz="900"/>
              <a:t> (EVOLUTION OF SEOUL'S WATERWORKS)</a:t>
            </a:r>
          </a:p>
          <a:p>
            <a:pPr latinLnBrk="0">
              <a:defRPr lang="ko-KR" altLang="en-US"/>
            </a:pPr>
            <a:r>
              <a:rPr lang="en-US" sz="900"/>
              <a:t> </a:t>
            </a:r>
          </a:p>
          <a:p>
            <a:pPr latinLnBrk="0">
              <a:defRPr lang="ko-KR" altLang="en-US"/>
            </a:pPr>
            <a:r>
              <a:rPr lang="ko-KR" altLang="en-US" sz="900" b="1"/>
              <a:t>서울상수도의 시작</a:t>
            </a:r>
          </a:p>
          <a:p>
            <a:pPr lvl="0" latinLnBrk="0">
              <a:defRPr lang="ko-KR" altLang="en-US"/>
            </a:pPr>
            <a:r>
              <a:rPr lang="ko-KR" altLang="en-US" sz="900"/>
              <a:t>서울상수도의 시작</a:t>
            </a:r>
          </a:p>
          <a:p>
            <a:pPr latinLnBrk="0">
              <a:defRPr lang="ko-KR" altLang="en-US"/>
            </a:pPr>
            <a:r>
              <a:rPr lang="en-US" sz="900"/>
              <a:t>1903 </a:t>
            </a:r>
            <a:r>
              <a:rPr lang="ko-KR" altLang="en-US" sz="900"/>
              <a:t>콜브란과 보스트윅에게 수도경영특허권 </a:t>
            </a:r>
          </a:p>
          <a:p>
            <a:pPr latinLnBrk="0">
              <a:defRPr lang="ko-KR" altLang="en-US"/>
            </a:pPr>
            <a:r>
              <a:rPr lang="en-US" sz="900"/>
              <a:t>1908 </a:t>
            </a:r>
            <a:r>
              <a:rPr lang="ko-KR" altLang="en-US" sz="900"/>
              <a:t>뚝도정수장 통수 </a:t>
            </a:r>
          </a:p>
          <a:p>
            <a:pPr latinLnBrk="0">
              <a:defRPr lang="ko-KR" altLang="en-US"/>
            </a:pPr>
            <a:r>
              <a:rPr lang="en-US" sz="900"/>
              <a:t>1941 </a:t>
            </a:r>
            <a:r>
              <a:rPr lang="ko-KR" altLang="en-US" sz="900"/>
              <a:t>구의정수장 준공</a:t>
            </a:r>
          </a:p>
          <a:p>
            <a:pPr latinLnBrk="0">
              <a:defRPr lang="ko-KR" altLang="en-US"/>
            </a:pPr>
            <a:r>
              <a:rPr lang="en-US" sz="900"/>
              <a:t>1961 5</a:t>
            </a:r>
            <a:r>
              <a:rPr lang="ko-KR" altLang="en-US" sz="900"/>
              <a:t>개 수도사업소 신설</a:t>
            </a:r>
            <a:r>
              <a:rPr lang="en-US" sz="900"/>
              <a:t>(</a:t>
            </a:r>
            <a:r>
              <a:rPr lang="ko-KR" altLang="en-US" sz="900"/>
              <a:t>신촌</a:t>
            </a:r>
            <a:r>
              <a:rPr lang="en-US" sz="900"/>
              <a:t>, </a:t>
            </a:r>
            <a:r>
              <a:rPr lang="ko-KR" altLang="en-US" sz="900"/>
              <a:t>미아</a:t>
            </a:r>
            <a:r>
              <a:rPr lang="en-US" sz="900"/>
              <a:t>, </a:t>
            </a:r>
            <a:r>
              <a:rPr lang="ko-KR" altLang="en-US" sz="900"/>
              <a:t>남부</a:t>
            </a:r>
            <a:r>
              <a:rPr lang="en-US" sz="900"/>
              <a:t>, </a:t>
            </a:r>
            <a:r>
              <a:rPr lang="ko-KR" altLang="en-US" sz="900"/>
              <a:t>북부</a:t>
            </a:r>
            <a:r>
              <a:rPr lang="en-US" sz="900"/>
              <a:t>, </a:t>
            </a:r>
            <a:r>
              <a:rPr lang="ko-KR" altLang="en-US" sz="900"/>
              <a:t>중부</a:t>
            </a:r>
            <a:r>
              <a:rPr lang="en-US" sz="900"/>
              <a:t>)</a:t>
            </a:r>
          </a:p>
          <a:p>
            <a:pPr latinLnBrk="0">
              <a:defRPr lang="ko-KR" altLang="en-US"/>
            </a:pPr>
            <a:r>
              <a:rPr lang="en-US" sz="900"/>
              <a:t>1962~1967 </a:t>
            </a:r>
            <a:r>
              <a:rPr lang="ko-KR" altLang="en-US" sz="900"/>
              <a:t>뚝도</a:t>
            </a:r>
            <a:r>
              <a:rPr lang="en-US" sz="900"/>
              <a:t>, </a:t>
            </a:r>
            <a:r>
              <a:rPr lang="ko-KR" altLang="en-US" sz="900"/>
              <a:t>노량진</a:t>
            </a:r>
            <a:r>
              <a:rPr lang="en-US" sz="900"/>
              <a:t>, </a:t>
            </a:r>
            <a:r>
              <a:rPr lang="ko-KR" altLang="en-US" sz="900"/>
              <a:t>구의 확장 및 증설</a:t>
            </a:r>
            <a:r>
              <a:rPr lang="en-US" sz="900"/>
              <a:t>, </a:t>
            </a:r>
            <a:r>
              <a:rPr lang="ko-KR" altLang="en-US" sz="900"/>
              <a:t>보광정수장 준공</a:t>
            </a:r>
          </a:p>
          <a:p>
            <a:pPr latinLnBrk="0">
              <a:defRPr lang="ko-KR" altLang="en-US"/>
            </a:pPr>
            <a:r>
              <a:rPr lang="en-US" sz="900"/>
              <a:t>1971~1972 </a:t>
            </a:r>
            <a:r>
              <a:rPr lang="ko-KR" altLang="en-US" sz="900"/>
              <a:t>영등포정수장 준공</a:t>
            </a:r>
            <a:r>
              <a:rPr lang="en-US" sz="900"/>
              <a:t>, </a:t>
            </a:r>
            <a:r>
              <a:rPr lang="ko-KR" altLang="en-US" sz="900"/>
              <a:t>각수도사업소에 민원봉사실 신설</a:t>
            </a:r>
          </a:p>
          <a:p>
            <a:pPr latinLnBrk="0">
              <a:defRPr lang="ko-KR" altLang="en-US"/>
            </a:pPr>
            <a:r>
              <a:rPr lang="en-US" sz="900"/>
              <a:t>1978~1979 </a:t>
            </a:r>
            <a:r>
              <a:rPr lang="ko-KR" altLang="en-US" sz="900"/>
              <a:t>선유</a:t>
            </a:r>
            <a:r>
              <a:rPr lang="en-US" sz="900"/>
              <a:t>, </a:t>
            </a:r>
            <a:r>
              <a:rPr lang="ko-KR" altLang="en-US" sz="900"/>
              <a:t>팔당</a:t>
            </a:r>
            <a:r>
              <a:rPr lang="en-US" sz="900"/>
              <a:t>(</a:t>
            </a:r>
            <a:r>
              <a:rPr lang="ko-KR" altLang="en-US" sz="900"/>
              <a:t>광암</a:t>
            </a:r>
            <a:r>
              <a:rPr lang="en-US" sz="900"/>
              <a:t>), </a:t>
            </a:r>
            <a:r>
              <a:rPr lang="ko-KR" altLang="en-US" sz="900"/>
              <a:t>신월정수장 통수 </a:t>
            </a:r>
          </a:p>
          <a:p>
            <a:pPr latinLnBrk="0">
              <a:defRPr lang="ko-KR" altLang="en-US"/>
            </a:pPr>
            <a:r>
              <a:rPr lang="en-US" sz="900"/>
              <a:t>1986 </a:t>
            </a:r>
            <a:r>
              <a:rPr lang="ko-KR" altLang="en-US" sz="900"/>
              <a:t>암사정수장 준공 </a:t>
            </a:r>
          </a:p>
          <a:p>
            <a:pPr latinLnBrk="0">
              <a:defRPr lang="ko-KR" altLang="en-US"/>
            </a:pPr>
            <a:r>
              <a:rPr lang="en-US" sz="900"/>
              <a:t>1989 </a:t>
            </a:r>
            <a:r>
              <a:rPr lang="ko-KR" altLang="en-US" sz="900"/>
              <a:t>상수도사업본부 발족</a:t>
            </a:r>
          </a:p>
          <a:p>
            <a:pPr latinLnBrk="0">
              <a:defRPr lang="ko-KR" altLang="en-US"/>
            </a:pPr>
            <a:r>
              <a:rPr lang="en-US" sz="900"/>
              <a:t>1990 </a:t>
            </a:r>
            <a:r>
              <a:rPr lang="ko-KR" altLang="en-US" sz="900"/>
              <a:t>상수도이동봉사대 개설</a:t>
            </a:r>
            <a:r>
              <a:rPr lang="en-US" sz="900"/>
              <a:t>, </a:t>
            </a:r>
            <a:r>
              <a:rPr lang="ko-KR" altLang="en-US" sz="900"/>
              <a:t>민원처리전담전화</a:t>
            </a:r>
            <a:r>
              <a:rPr lang="en-US" sz="900"/>
              <a:t> 121</a:t>
            </a:r>
            <a:r>
              <a:rPr lang="ko-KR" altLang="en-US" sz="900"/>
              <a:t>번 개설</a:t>
            </a:r>
          </a:p>
          <a:p>
            <a:pPr latinLnBrk="0">
              <a:defRPr lang="ko-KR" altLang="en-US"/>
            </a:pPr>
            <a:r>
              <a:rPr lang="en-US" sz="900"/>
              <a:t>1998 </a:t>
            </a:r>
            <a:r>
              <a:rPr lang="ko-KR" altLang="en-US" sz="900"/>
              <a:t>강북정수장 완공</a:t>
            </a:r>
          </a:p>
          <a:p>
            <a:pPr latinLnBrk="0">
              <a:defRPr lang="ko-KR" altLang="en-US"/>
            </a:pPr>
            <a:r>
              <a:rPr lang="en-US" sz="900"/>
              <a:t>2000 </a:t>
            </a:r>
            <a:r>
              <a:rPr lang="ko-KR" altLang="en-US" sz="900"/>
              <a:t>상수도고객서비스 헌장 제정 공포</a:t>
            </a:r>
          </a:p>
          <a:p>
            <a:pPr latinLnBrk="0">
              <a:defRPr lang="ko-KR" altLang="en-US"/>
            </a:pPr>
            <a:r>
              <a:rPr lang="en-US" sz="900"/>
              <a:t>2001 </a:t>
            </a:r>
            <a:r>
              <a:rPr lang="ko-KR" altLang="en-US" sz="900"/>
              <a:t>상수도사업본부 인터넷 홈페이지 개설</a:t>
            </a:r>
            <a:r>
              <a:rPr lang="en-US" sz="900"/>
              <a:t>, </a:t>
            </a:r>
            <a:r>
              <a:rPr lang="ko-KR" altLang="en-US" sz="900"/>
              <a:t>검침업무 민간위탁</a:t>
            </a:r>
            <a:r>
              <a:rPr lang="en-US" sz="900"/>
              <a:t>, </a:t>
            </a:r>
            <a:r>
              <a:rPr lang="ko-KR" altLang="en-US" sz="900"/>
              <a:t>병물 아리수 생산 </a:t>
            </a:r>
          </a:p>
          <a:p>
            <a:pPr latinLnBrk="0">
              <a:defRPr lang="ko-KR" altLang="en-US"/>
            </a:pPr>
            <a:r>
              <a:rPr lang="en-US" sz="900"/>
              <a:t>2004 </a:t>
            </a:r>
            <a:r>
              <a:rPr lang="ko-KR" altLang="en-US" sz="900"/>
              <a:t>서울시 수돗물 아리수로 상표등록</a:t>
            </a:r>
          </a:p>
          <a:p>
            <a:pPr latinLnBrk="0">
              <a:defRPr lang="ko-KR" altLang="en-US"/>
            </a:pPr>
            <a:r>
              <a:rPr lang="en-US" sz="900"/>
              <a:t>2006 </a:t>
            </a:r>
            <a:r>
              <a:rPr lang="ko-KR" altLang="en-US" sz="900"/>
              <a:t>수돗물 원스톱 민원 서비스 실현</a:t>
            </a:r>
            <a:r>
              <a:rPr lang="en-US" sz="900"/>
              <a:t>, </a:t>
            </a:r>
            <a:r>
              <a:rPr lang="ko-KR" altLang="en-US" sz="900"/>
              <a:t>옥내급수관상담팀운영</a:t>
            </a:r>
          </a:p>
          <a:p>
            <a:pPr latinLnBrk="0">
              <a:defRPr lang="ko-KR" altLang="en-US"/>
            </a:pPr>
            <a:r>
              <a:rPr lang="en-US" sz="900"/>
              <a:t>2007 </a:t>
            </a:r>
            <a:r>
              <a:rPr lang="ko-KR" altLang="en-US" sz="900"/>
              <a:t>유수율</a:t>
            </a:r>
            <a:r>
              <a:rPr lang="en-US" sz="900"/>
              <a:t> 95%</a:t>
            </a:r>
            <a:r>
              <a:rPr lang="ko-KR" altLang="en-US" sz="900"/>
              <a:t>달성을 위한 상수도비전</a:t>
            </a:r>
            <a:r>
              <a:rPr lang="en-US" sz="900"/>
              <a:t> 5</a:t>
            </a:r>
            <a:r>
              <a:rPr lang="ko-KR" altLang="en-US" sz="900"/>
              <a:t>개년계획</a:t>
            </a:r>
          </a:p>
          <a:p>
            <a:pPr latinLnBrk="0">
              <a:defRPr lang="ko-KR" altLang="en-US"/>
            </a:pPr>
            <a:r>
              <a:rPr lang="en-US" sz="900"/>
              <a:t>2009 UN</a:t>
            </a:r>
            <a:r>
              <a:rPr lang="ko-KR" altLang="en-US" sz="900"/>
              <a:t>공공행정서비스대상수상</a:t>
            </a:r>
            <a:r>
              <a:rPr lang="en-US" sz="900"/>
              <a:t>, </a:t>
            </a:r>
            <a:r>
              <a:rPr lang="ko-KR" altLang="en-US" sz="900"/>
              <a:t>한국서비스품질우수기관 인증 획득</a:t>
            </a:r>
          </a:p>
          <a:p>
            <a:pPr latinLnBrk="0">
              <a:defRPr lang="ko-KR" altLang="en-US"/>
            </a:pPr>
            <a:r>
              <a:rPr lang="en-US" sz="900"/>
              <a:t>2010 </a:t>
            </a:r>
            <a:r>
              <a:rPr lang="ko-KR" altLang="en-US" sz="900"/>
              <a:t>서울시 최초 친환경 영등포아리수정수처리센터 준공</a:t>
            </a:r>
            <a:r>
              <a:rPr lang="en-US" sz="900"/>
              <a:t>, </a:t>
            </a:r>
            <a:r>
              <a:rPr lang="ko-KR" altLang="en-US" sz="900"/>
              <a:t>글로벌 물산업 혁신상</a:t>
            </a:r>
            <a:r>
              <a:rPr lang="en-US" sz="900"/>
              <a:t>, </a:t>
            </a:r>
            <a:r>
              <a:rPr lang="ko-KR" altLang="en-US" sz="900"/>
              <a:t>국제비즈니스상</a:t>
            </a:r>
            <a:r>
              <a:rPr lang="en-US" sz="900"/>
              <a:t>(IBA)</a:t>
            </a:r>
          </a:p>
          <a:p>
            <a:pPr latinLnBrk="0">
              <a:defRPr lang="ko-KR" altLang="en-US"/>
            </a:pPr>
            <a:r>
              <a:rPr lang="en-US" sz="900"/>
              <a:t>2011 </a:t>
            </a:r>
            <a:r>
              <a:rPr lang="ko-KR" altLang="en-US" sz="900"/>
              <a:t>건강하고 맛있는 아리수</a:t>
            </a:r>
            <a:r>
              <a:rPr lang="en-US" sz="900"/>
              <a:t> 4</a:t>
            </a:r>
            <a:r>
              <a:rPr lang="ko-KR" altLang="en-US" sz="900"/>
              <a:t>개년 계획 발표</a:t>
            </a:r>
            <a:r>
              <a:rPr lang="en-US" sz="900"/>
              <a:t>, </a:t>
            </a:r>
            <a:r>
              <a:rPr lang="ko-KR" altLang="en-US" sz="900"/>
              <a:t>영등포아리수정수센터 국산 막여과 고도정수처리시설 </a:t>
            </a:r>
          </a:p>
          <a:p>
            <a:pPr latinLnBrk="0">
              <a:defRPr lang="ko-KR" altLang="en-US"/>
            </a:pPr>
            <a:r>
              <a:rPr lang="ko-KR" altLang="en-US" sz="900"/>
              <a:t>준공</a:t>
            </a:r>
            <a:r>
              <a:rPr lang="en-US" sz="900"/>
              <a:t>, </a:t>
            </a:r>
            <a:r>
              <a:rPr lang="ko-KR" altLang="en-US" sz="900"/>
              <a:t>구의 자양취수장 이전건설 준공</a:t>
            </a:r>
          </a:p>
          <a:p>
            <a:pPr latinLnBrk="0">
              <a:defRPr lang="ko-KR" altLang="en-US"/>
            </a:pPr>
            <a:r>
              <a:rPr lang="en-US" sz="900"/>
              <a:t>2012 </a:t>
            </a:r>
            <a:r>
              <a:rPr lang="ko-KR" altLang="en-US" sz="900"/>
              <a:t>광암아리수정수센터 고도정수처리시설 준공</a:t>
            </a:r>
            <a:r>
              <a:rPr lang="en-US" sz="900"/>
              <a:t>, </a:t>
            </a:r>
            <a:r>
              <a:rPr lang="ko-KR" altLang="en-US" sz="900"/>
              <a:t>글로벌 물산업 혁신상</a:t>
            </a:r>
          </a:p>
          <a:p>
            <a:pPr latinLnBrk="0">
              <a:defRPr lang="ko-KR" altLang="en-US"/>
            </a:pPr>
            <a:r>
              <a:rPr lang="en-US" sz="900"/>
              <a:t>2013 </a:t>
            </a:r>
            <a:r>
              <a:rPr lang="ko-KR" altLang="en-US" sz="900"/>
              <a:t>전국 수도사업 운영관리 평가 최우수상</a:t>
            </a:r>
          </a:p>
          <a:p>
            <a:pPr latinLnBrk="0">
              <a:defRPr lang="ko-KR" altLang="en-US"/>
            </a:pPr>
            <a:r>
              <a:rPr lang="en-US" sz="900"/>
              <a:t>2014 </a:t>
            </a:r>
            <a:r>
              <a:rPr lang="ko-KR" altLang="en-US" sz="900"/>
              <a:t>강북아리수정수센터 고도정수 처리시설 준공</a:t>
            </a:r>
            <a:r>
              <a:rPr lang="en-US" sz="900"/>
              <a:t>, </a:t>
            </a:r>
            <a:r>
              <a:rPr lang="ko-KR" altLang="en-US" sz="900"/>
              <a:t>암사아리수정수센터 고도정수처리시설 준공</a:t>
            </a:r>
          </a:p>
          <a:p>
            <a:pPr latinLnBrk="0">
              <a:defRPr lang="ko-KR" altLang="en-US"/>
            </a:pPr>
            <a:r>
              <a:rPr lang="en-US" sz="900"/>
              <a:t>2015 </a:t>
            </a:r>
            <a:r>
              <a:rPr lang="ko-KR" altLang="en-US" sz="900"/>
              <a:t>뚝도아리수정수센터 고도정수 처리시설 준공</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fontScale="70000" lnSpcReduction="20000"/>
          </a:bodyPr>
          <a:lstStyle/>
          <a:p>
            <a:pPr latinLnBrk="0">
              <a:buNone/>
              <a:defRPr lang="ko-KR" altLang="en-US"/>
            </a:pPr>
            <a:r>
              <a:rPr lang="en-US" sz="1226"/>
              <a:t>1-3. Arisu’sPast and Present</a:t>
            </a:r>
          </a:p>
          <a:p>
            <a:pPr latinLnBrk="0">
              <a:buNone/>
              <a:defRPr lang="ko-KR" altLang="en-US"/>
            </a:pPr>
            <a:r>
              <a:rPr lang="en-US" sz="1226"/>
              <a:t>1-3-1. Evolution of Seoul’s Waterworks</a:t>
            </a:r>
          </a:p>
          <a:p>
            <a:pPr latinLnBrk="0">
              <a:buNone/>
              <a:defRPr lang="ko-KR" altLang="en-US"/>
            </a:pPr>
            <a:r>
              <a:rPr lang="en-US" sz="1226"/>
              <a:t> </a:t>
            </a:r>
          </a:p>
          <a:p>
            <a:pPr latinLnBrk="0">
              <a:buNone/>
              <a:defRPr lang="ko-KR" altLang="en-US"/>
            </a:pPr>
            <a:r>
              <a:rPr lang="en-US" sz="1226" b="1"/>
              <a:t>Evolution of Seoul’s Waterworks</a:t>
            </a:r>
          </a:p>
          <a:p>
            <a:pPr lvl="0" latinLnBrk="0">
              <a:buNone/>
              <a:defRPr lang="ko-KR" altLang="en-US"/>
            </a:pPr>
            <a:r>
              <a:rPr lang="en-US" sz="1226"/>
              <a:t>Evolution of Seoul’s Waterworks</a:t>
            </a:r>
          </a:p>
          <a:p>
            <a:pPr latinLnBrk="0">
              <a:buNone/>
              <a:defRPr lang="ko-KR" altLang="en-US"/>
            </a:pPr>
            <a:r>
              <a:rPr lang="en-US" sz="1226"/>
              <a:t>1903 Waterworks Management Rights granted to Collbran and Bostwick</a:t>
            </a:r>
          </a:p>
          <a:p>
            <a:pPr latinLnBrk="0">
              <a:buNone/>
              <a:defRPr lang="ko-KR" altLang="en-US"/>
            </a:pPr>
            <a:r>
              <a:rPr lang="en-US" sz="1226"/>
              <a:t>1908 Commenced operation of the Ttukdo Water Purification Plant</a:t>
            </a:r>
          </a:p>
          <a:p>
            <a:pPr latinLnBrk="0">
              <a:buNone/>
              <a:defRPr lang="ko-KR" altLang="en-US"/>
            </a:pPr>
            <a:r>
              <a:rPr lang="en-US" sz="1226"/>
              <a:t>1941 Completed the Guui Water Purification Plant</a:t>
            </a:r>
          </a:p>
          <a:p>
            <a:pPr latinLnBrk="0">
              <a:buNone/>
              <a:defRPr lang="ko-KR" altLang="en-US"/>
            </a:pPr>
            <a:r>
              <a:rPr lang="en-US" sz="1226"/>
              <a:t>1961 Opened five waterworks offices (Sinchon, Mia, Nambu, Bukbu, Jungbu)</a:t>
            </a:r>
          </a:p>
          <a:p>
            <a:pPr latinLnBrk="0">
              <a:buNone/>
              <a:defRPr lang="ko-KR" altLang="en-US"/>
            </a:pPr>
            <a:r>
              <a:rPr lang="en-US" sz="1226"/>
              <a:t>1962~1967 Extended the Ttukdo, Noryangjin, and Guui Water Purification Plants and completed the Bogwang Water Purification Plant</a:t>
            </a:r>
          </a:p>
          <a:p>
            <a:pPr latinLnBrk="0">
              <a:buNone/>
              <a:defRPr lang="ko-KR" altLang="en-US"/>
            </a:pPr>
            <a:r>
              <a:rPr lang="en-US" sz="1226"/>
              <a:t>1971~1972 Completed the Yeongdeungpo Water Purification Plant and opened service centers in each waterworks office </a:t>
            </a:r>
          </a:p>
          <a:p>
            <a:pPr latinLnBrk="0">
              <a:buNone/>
              <a:defRPr lang="ko-KR" altLang="en-US"/>
            </a:pPr>
            <a:r>
              <a:rPr lang="en-US" sz="1226"/>
              <a:t>1978~1979 Commenced the operation of Seonyu, Paldang (Gwangam), and Shinwol Water Purification Plants</a:t>
            </a:r>
          </a:p>
          <a:p>
            <a:pPr latinLnBrk="0">
              <a:buNone/>
              <a:defRPr lang="ko-KR" altLang="en-US"/>
            </a:pPr>
            <a:r>
              <a:rPr lang="en-US" sz="1226"/>
              <a:t>1986 Completed the Amsa Water Purification Plant</a:t>
            </a:r>
          </a:p>
          <a:p>
            <a:pPr latinLnBrk="0">
              <a:buNone/>
              <a:defRPr lang="ko-KR" altLang="en-US"/>
            </a:pPr>
            <a:r>
              <a:rPr lang="en-US" sz="1226"/>
              <a:t>1989 Launched the Office of Waterworks of Seoul Metropolitan Government</a:t>
            </a:r>
          </a:p>
          <a:p>
            <a:pPr latinLnBrk="0">
              <a:buNone/>
              <a:defRPr lang="ko-KR" altLang="en-US"/>
            </a:pPr>
            <a:r>
              <a:rPr lang="en-US" sz="1226"/>
              <a:t>1990 Opened the waterworks mobile volunteer group and started the “121” call center operation </a:t>
            </a:r>
          </a:p>
          <a:p>
            <a:pPr latinLnBrk="0">
              <a:buNone/>
              <a:defRPr lang="ko-KR" altLang="en-US"/>
            </a:pPr>
            <a:r>
              <a:rPr lang="en-US" sz="1226"/>
              <a:t>1998 Completed the Gangbuk Water Purification Plant</a:t>
            </a:r>
          </a:p>
          <a:p>
            <a:pPr latinLnBrk="0">
              <a:buNone/>
              <a:defRPr lang="ko-KR" altLang="en-US"/>
            </a:pPr>
            <a:r>
              <a:rPr lang="en-US" sz="1226"/>
              <a:t>2000 Established and declared the Waterworks Customer Service Code</a:t>
            </a:r>
          </a:p>
          <a:p>
            <a:pPr latinLnBrk="0">
              <a:buNone/>
              <a:defRPr lang="ko-KR" altLang="en-US"/>
            </a:pPr>
            <a:r>
              <a:rPr lang="en-US" sz="1226"/>
              <a:t>2001 Opened the Office of Waterworks website, commissioned the meter reading operation to the private sector, and started the production of bottled Arisu</a:t>
            </a:r>
          </a:p>
          <a:p>
            <a:pPr latinLnBrk="0">
              <a:buNone/>
              <a:defRPr lang="ko-KR" altLang="en-US"/>
            </a:pPr>
            <a:r>
              <a:rPr lang="en-US" sz="1226"/>
              <a:t>2004 Registered Arisu as a trademark for the tap water in Seoul</a:t>
            </a:r>
          </a:p>
          <a:p>
            <a:pPr latinLnBrk="0">
              <a:buNone/>
              <a:defRPr lang="ko-KR" altLang="en-US"/>
            </a:pPr>
            <a:r>
              <a:rPr lang="en-US" sz="1226"/>
              <a:t>2006 Commenced the one-stop tap water help desk service and started the indoor water pipe service team operation </a:t>
            </a:r>
          </a:p>
          <a:p>
            <a:pPr latinLnBrk="0">
              <a:buNone/>
              <a:defRPr lang="ko-KR" altLang="en-US"/>
            </a:pPr>
            <a:r>
              <a:rPr lang="en-US" sz="1226"/>
              <a:t>2007 Announced the five-year waterworks vision to achieve the goal of 95% revenue water ratio</a:t>
            </a:r>
          </a:p>
          <a:p>
            <a:pPr latinLnBrk="0">
              <a:buNone/>
              <a:defRPr lang="ko-KR" altLang="en-US"/>
            </a:pPr>
            <a:r>
              <a:rPr lang="en-US" sz="1226"/>
              <a:t>2009 Won the grand prize in the UN Public Administration Service Award and acquired certification as an institute of excellent service quality in Korea</a:t>
            </a:r>
          </a:p>
          <a:p>
            <a:pPr latinLnBrk="0">
              <a:buNone/>
              <a:defRPr lang="ko-KR" altLang="en-US"/>
            </a:pPr>
            <a:r>
              <a:rPr lang="en-US" sz="1226"/>
              <a:t>2010 Completed the YeongdeungpoArisu Purification Center for the first time in Seoul and won the Global Water Industry Innovation Award and International Business Award (IBA) </a:t>
            </a:r>
          </a:p>
          <a:p>
            <a:pPr latinLnBrk="0">
              <a:buNone/>
              <a:defRPr lang="ko-KR" altLang="en-US"/>
            </a:pPr>
            <a:r>
              <a:rPr lang="en-US" sz="1226"/>
              <a:t>2011 Announced the four-year plan for healthy and tasty Arisu, completed the advanced purification facility using the domestically produced membrane filtering system in the YeongdeungpoArisu Purification Center, and moved and completed the GuuiJayang Water Intake Plant</a:t>
            </a:r>
          </a:p>
          <a:p>
            <a:pPr latinLnBrk="0">
              <a:buNone/>
              <a:defRPr lang="ko-KR" altLang="en-US"/>
            </a:pPr>
            <a:r>
              <a:rPr lang="en-US" sz="1226"/>
              <a:t>2012 Completed the advanced purification facility in the GwangamArisu Purification Center and won the Global Water Industry Innovation Award</a:t>
            </a:r>
          </a:p>
          <a:p>
            <a:pPr latinLnBrk="0">
              <a:buNone/>
              <a:defRPr lang="ko-KR" altLang="en-US"/>
            </a:pPr>
            <a:r>
              <a:rPr lang="en-US" sz="1226"/>
              <a:t>2013 Won the top prize in the national waterworks operation and management evaluation</a:t>
            </a:r>
          </a:p>
          <a:p>
            <a:pPr latinLnBrk="0">
              <a:buNone/>
              <a:defRPr lang="ko-KR" altLang="en-US"/>
            </a:pPr>
            <a:r>
              <a:rPr lang="en-US" sz="1226"/>
              <a:t>2014 Completed the advanced purification facilities in the GangbukArisu Purification Center and AmsaArisu Purification Center</a:t>
            </a:r>
          </a:p>
          <a:p>
            <a:pPr latinLnBrk="0">
              <a:buNone/>
              <a:defRPr lang="ko-KR" altLang="en-US"/>
            </a:pPr>
            <a:r>
              <a:rPr lang="en-US" sz="1226"/>
              <a:t>2015 Completed the advanced purification facility in the TtukdoArisu Purification Center</a:t>
            </a:r>
          </a:p>
          <a:p>
            <a:pPr>
              <a:buNone/>
              <a:defRPr lang="ko-KR" altLang="en-US"/>
            </a:pPr>
            <a:endParaRPr lang="ko-KR" altLang="en-US" sz="1226"/>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7</a:t>
            </a:fld>
            <a:endParaRPr lang="ko-KR" altLang="en-US" sz="1000" b="1">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latinLnBrk="0">
              <a:defRPr lang="ko-KR" altLang="en-US"/>
            </a:pPr>
            <a:r>
              <a:rPr lang="en-US" sz="900"/>
              <a:t>1-3-2. </a:t>
            </a:r>
            <a:r>
              <a:rPr lang="ko-KR" altLang="en-US" sz="900"/>
              <a:t>수질관리 및 상수도 기술의 발전</a:t>
            </a:r>
            <a:r>
              <a:rPr lang="en-US" sz="900"/>
              <a:t>(MANAGING WATER QUALTY AND TECHNOLOGICAL DEVELOPMENT)</a:t>
            </a:r>
          </a:p>
          <a:p>
            <a:pPr latinLnBrk="0">
              <a:defRPr lang="ko-KR" altLang="en-US"/>
            </a:pPr>
            <a:r>
              <a:rPr lang="en-US" sz="900"/>
              <a:t> </a:t>
            </a:r>
          </a:p>
          <a:p>
            <a:pPr latinLnBrk="0">
              <a:defRPr lang="ko-KR" altLang="en-US"/>
            </a:pPr>
            <a:r>
              <a:rPr lang="ko-KR" altLang="en-US" sz="900" b="1"/>
              <a:t>수질관리 및 상수도 기술의 발전</a:t>
            </a:r>
          </a:p>
          <a:p>
            <a:pPr latinLnBrk="0">
              <a:defRPr lang="ko-KR" altLang="en-US"/>
            </a:pPr>
            <a:r>
              <a:rPr lang="en-US" sz="900"/>
              <a:t> </a:t>
            </a:r>
          </a:p>
          <a:p>
            <a:pPr lvl="0" latinLnBrk="0">
              <a:defRPr lang="ko-KR" altLang="en-US"/>
            </a:pPr>
            <a:r>
              <a:rPr lang="en-US" sz="900" b="1"/>
              <a:t>MANAGING WATER QUALTY AND TECHNOLOGICAL DEVELOPMENT</a:t>
            </a:r>
          </a:p>
          <a:p>
            <a:pPr latinLnBrk="0">
              <a:defRPr lang="ko-KR" altLang="en-US"/>
            </a:pPr>
            <a:r>
              <a:rPr lang="en-US" sz="900"/>
              <a:t>1972 </a:t>
            </a:r>
            <a:r>
              <a:rPr lang="ko-KR" altLang="en-US" sz="900"/>
              <a:t>한강수질보호를 위해 서울전지역 수질보존지역으로 지정공포</a:t>
            </a:r>
          </a:p>
          <a:p>
            <a:pPr latinLnBrk="0">
              <a:defRPr lang="ko-KR" altLang="en-US"/>
            </a:pPr>
            <a:r>
              <a:rPr lang="en-US" sz="900"/>
              <a:t>1989 </a:t>
            </a:r>
            <a:r>
              <a:rPr lang="ko-KR" altLang="en-US" sz="900"/>
              <a:t>수도기술연구소 발족</a:t>
            </a:r>
            <a:r>
              <a:rPr lang="en-US" sz="900"/>
              <a:t>, </a:t>
            </a:r>
            <a:r>
              <a:rPr lang="ko-KR" altLang="en-US" sz="900"/>
              <a:t>민간수질감시위원회 발족</a:t>
            </a:r>
          </a:p>
          <a:p>
            <a:pPr latinLnBrk="0">
              <a:defRPr lang="ko-KR" altLang="en-US"/>
            </a:pPr>
            <a:r>
              <a:rPr lang="en-US" sz="900"/>
              <a:t>1995 </a:t>
            </a:r>
            <a:r>
              <a:rPr lang="ko-KR" altLang="en-US" sz="900"/>
              <a:t>배급수계통에서의 유수율 향상 방안 연구 </a:t>
            </a:r>
          </a:p>
          <a:p>
            <a:pPr latinLnBrk="0">
              <a:defRPr lang="ko-KR" altLang="en-US"/>
            </a:pPr>
            <a:r>
              <a:rPr lang="en-US" sz="900"/>
              <a:t>1996 </a:t>
            </a:r>
            <a:r>
              <a:rPr lang="ko-KR" altLang="en-US" sz="900"/>
              <a:t>수돗물진단위원회 개최</a:t>
            </a:r>
            <a:r>
              <a:rPr lang="en-US" sz="900"/>
              <a:t>,</a:t>
            </a:r>
            <a:r>
              <a:rPr lang="ko-KR" altLang="en-US" sz="900"/>
              <a:t>수질검사항목</a:t>
            </a:r>
            <a:r>
              <a:rPr lang="en-US" sz="900"/>
              <a:t>(53</a:t>
            </a:r>
            <a:r>
              <a:rPr lang="ko-KR" altLang="en-US" sz="900"/>
              <a:t>→</a:t>
            </a:r>
            <a:r>
              <a:rPr lang="en-US" sz="900"/>
              <a:t>127</a:t>
            </a:r>
            <a:r>
              <a:rPr lang="ko-KR" altLang="en-US" sz="900"/>
              <a:t>항목</a:t>
            </a:r>
            <a:r>
              <a:rPr lang="en-US" sz="900"/>
              <a:t>),</a:t>
            </a:r>
            <a:r>
              <a:rPr lang="ko-KR" altLang="en-US" sz="900"/>
              <a:t>고도정수처리</a:t>
            </a:r>
            <a:r>
              <a:rPr lang="en-US" sz="900"/>
              <a:t> 1</a:t>
            </a:r>
            <a:r>
              <a:rPr lang="ko-KR" altLang="en-US" sz="900"/>
              <a:t>단계 연구 </a:t>
            </a:r>
          </a:p>
          <a:p>
            <a:pPr latinLnBrk="0">
              <a:defRPr lang="ko-KR" altLang="en-US"/>
            </a:pPr>
            <a:r>
              <a:rPr lang="en-US" sz="900"/>
              <a:t>1998 </a:t>
            </a:r>
            <a:r>
              <a:rPr lang="ko-KR" altLang="en-US" sz="900"/>
              <a:t>수질검사반편성</a:t>
            </a:r>
            <a:r>
              <a:rPr lang="en-US" sz="900"/>
              <a:t>,</a:t>
            </a:r>
            <a:r>
              <a:rPr lang="ko-KR" altLang="en-US" sz="900"/>
              <a:t>정수장별 수질관리 종합평가실시</a:t>
            </a:r>
            <a:r>
              <a:rPr lang="en-US" sz="900"/>
              <a:t>,</a:t>
            </a:r>
            <a:r>
              <a:rPr lang="ko-KR" altLang="en-US" sz="900"/>
              <a:t>원격검침 자동화 시스템 개발</a:t>
            </a:r>
          </a:p>
          <a:p>
            <a:pPr latinLnBrk="0">
              <a:defRPr lang="ko-KR" altLang="en-US"/>
            </a:pPr>
            <a:r>
              <a:rPr lang="en-US" sz="900"/>
              <a:t>1999 </a:t>
            </a:r>
            <a:r>
              <a:rPr lang="ko-KR" altLang="en-US" sz="900"/>
              <a:t>고도정수처리</a:t>
            </a:r>
            <a:r>
              <a:rPr lang="en-US" sz="900"/>
              <a:t> 2</a:t>
            </a:r>
            <a:r>
              <a:rPr lang="ko-KR" altLang="en-US" sz="900"/>
              <a:t>단계 연구 </a:t>
            </a:r>
          </a:p>
          <a:p>
            <a:pPr latinLnBrk="0">
              <a:defRPr lang="ko-KR" altLang="en-US"/>
            </a:pPr>
            <a:r>
              <a:rPr lang="en-US" sz="900"/>
              <a:t>2000 ISO14001 </a:t>
            </a:r>
            <a:r>
              <a:rPr lang="ko-KR" altLang="en-US" sz="900"/>
              <a:t>인증</a:t>
            </a:r>
            <a:r>
              <a:rPr lang="en-US" sz="900"/>
              <a:t>, </a:t>
            </a:r>
            <a:r>
              <a:rPr lang="ko-KR" altLang="en-US" sz="900"/>
              <a:t>수돗물 부식성 조사 및 배관 부식제어기술 개발</a:t>
            </a:r>
          </a:p>
          <a:p>
            <a:pPr latinLnBrk="0">
              <a:defRPr lang="ko-KR" altLang="en-US"/>
            </a:pPr>
            <a:r>
              <a:rPr lang="en-US" sz="900"/>
              <a:t>2002 </a:t>
            </a:r>
            <a:r>
              <a:rPr lang="ko-KR" altLang="en-US" sz="900"/>
              <a:t>고도정수처리</a:t>
            </a:r>
            <a:r>
              <a:rPr lang="en-US" sz="900"/>
              <a:t> 3</a:t>
            </a:r>
            <a:r>
              <a:rPr lang="ko-KR" altLang="en-US" sz="900"/>
              <a:t>단계 연구 </a:t>
            </a:r>
          </a:p>
          <a:p>
            <a:pPr latinLnBrk="0">
              <a:defRPr lang="ko-KR" altLang="en-US"/>
            </a:pPr>
            <a:r>
              <a:rPr lang="en-US" sz="900"/>
              <a:t>2003 </a:t>
            </a:r>
            <a:r>
              <a:rPr lang="ko-KR" altLang="en-US" sz="900"/>
              <a:t>서울물연구원 국가공인 바이러스 검사기관지정</a:t>
            </a:r>
          </a:p>
          <a:p>
            <a:pPr latinLnBrk="0">
              <a:defRPr lang="ko-KR" altLang="en-US"/>
            </a:pPr>
            <a:r>
              <a:rPr lang="en-US" sz="900"/>
              <a:t>2004 </a:t>
            </a:r>
            <a:r>
              <a:rPr lang="ko-KR" altLang="en-US" sz="900"/>
              <a:t>막여과 기술 연구시작</a:t>
            </a:r>
            <a:r>
              <a:rPr lang="en-US" sz="900"/>
              <a:t>,</a:t>
            </a:r>
            <a:r>
              <a:rPr lang="ko-KR" altLang="en-US" sz="900"/>
              <a:t>서울물연구원 국가공인</a:t>
            </a:r>
            <a:r>
              <a:rPr lang="en-US" sz="900"/>
              <a:t>1</a:t>
            </a:r>
            <a:r>
              <a:rPr lang="ko-KR" altLang="en-US" sz="900"/>
              <a:t>호 원생동물 검사기관 지정</a:t>
            </a:r>
            <a:r>
              <a:rPr lang="en-US" sz="900"/>
              <a:t>,</a:t>
            </a:r>
          </a:p>
          <a:p>
            <a:pPr latinLnBrk="0">
              <a:defRPr lang="ko-KR" altLang="en-US"/>
            </a:pPr>
            <a:r>
              <a:rPr lang="en-US" sz="900"/>
              <a:t>2007 </a:t>
            </a:r>
            <a:r>
              <a:rPr lang="ko-KR" altLang="en-US" sz="900"/>
              <a:t>전가구 수돗물 품질보고서 배포</a:t>
            </a:r>
            <a:r>
              <a:rPr lang="en-US" sz="900"/>
              <a:t>, </a:t>
            </a:r>
            <a:r>
              <a:rPr lang="ko-KR" altLang="en-US" sz="900"/>
              <a:t>아리수품질확인제 시행</a:t>
            </a:r>
          </a:p>
          <a:p>
            <a:pPr latinLnBrk="0">
              <a:defRPr lang="ko-KR" altLang="en-US"/>
            </a:pPr>
            <a:r>
              <a:rPr lang="en-US" sz="900"/>
              <a:t>2008 </a:t>
            </a:r>
            <a:r>
              <a:rPr lang="ko-KR" altLang="en-US" sz="900"/>
              <a:t>아리수 수질</a:t>
            </a:r>
            <a:r>
              <a:rPr lang="en-US" sz="900"/>
              <a:t> 24</a:t>
            </a:r>
            <a:r>
              <a:rPr lang="ko-KR" altLang="en-US" sz="900"/>
              <a:t>시간 자동측정 인터넷 실시간 공개</a:t>
            </a:r>
          </a:p>
          <a:p>
            <a:pPr latinLnBrk="0">
              <a:defRPr lang="ko-KR" altLang="en-US"/>
            </a:pPr>
            <a:r>
              <a:rPr lang="en-US" sz="900"/>
              <a:t>2009 </a:t>
            </a:r>
            <a:r>
              <a:rPr lang="ko-KR" altLang="en-US" sz="900"/>
              <a:t>수질검사</a:t>
            </a:r>
            <a:r>
              <a:rPr lang="en-US" sz="900"/>
              <a:t> (145</a:t>
            </a:r>
            <a:r>
              <a:rPr lang="ko-KR" altLang="en-US" sz="900"/>
              <a:t>→</a:t>
            </a:r>
            <a:r>
              <a:rPr lang="en-US" sz="900"/>
              <a:t>155</a:t>
            </a:r>
            <a:r>
              <a:rPr lang="ko-KR" altLang="en-US" sz="900"/>
              <a:t>항목</a:t>
            </a:r>
            <a:r>
              <a:rPr lang="en-US" sz="900"/>
              <a:t>)</a:t>
            </a:r>
            <a:r>
              <a:rPr lang="ko-KR" altLang="en-US" sz="900"/>
              <a:t>확대</a:t>
            </a:r>
            <a:r>
              <a:rPr lang="en-US" sz="900"/>
              <a:t>,</a:t>
            </a:r>
            <a:r>
              <a:rPr lang="ko-KR" altLang="en-US" sz="900"/>
              <a:t>하수기술개발연구</a:t>
            </a:r>
            <a:r>
              <a:rPr lang="en-US" sz="900"/>
              <a:t>(</a:t>
            </a:r>
            <a:r>
              <a:rPr lang="ko-KR" altLang="en-US" sz="900"/>
              <a:t>하수처리과</a:t>
            </a:r>
            <a:r>
              <a:rPr lang="en-US" sz="900"/>
              <a:t>,</a:t>
            </a:r>
            <a:r>
              <a:rPr lang="ko-KR" altLang="en-US" sz="900"/>
              <a:t>하수계획과 신설</a:t>
            </a:r>
            <a:r>
              <a:rPr lang="en-US" sz="900"/>
              <a:t>)</a:t>
            </a:r>
          </a:p>
          <a:p>
            <a:pPr latinLnBrk="0">
              <a:defRPr lang="ko-KR" altLang="en-US"/>
            </a:pPr>
            <a:r>
              <a:rPr lang="en-US" sz="900"/>
              <a:t>2010 </a:t>
            </a:r>
            <a:r>
              <a:rPr lang="ko-KR" altLang="en-US" sz="900"/>
              <a:t>건강하고 맛있는물 프로젝트 실시</a:t>
            </a:r>
          </a:p>
          <a:p>
            <a:pPr latinLnBrk="0">
              <a:defRPr lang="ko-KR" altLang="en-US"/>
            </a:pPr>
            <a:r>
              <a:rPr lang="en-US" sz="900"/>
              <a:t>2012 </a:t>
            </a:r>
            <a:r>
              <a:rPr lang="ko-KR" altLang="en-US" sz="900"/>
              <a:t>수질검사 항목</a:t>
            </a:r>
            <a:r>
              <a:rPr lang="en-US" sz="900"/>
              <a:t>(155-&gt;163)</a:t>
            </a:r>
            <a:r>
              <a:rPr lang="ko-KR" altLang="en-US" sz="900"/>
              <a:t>확대</a:t>
            </a:r>
            <a:r>
              <a:rPr lang="en-US" sz="900"/>
              <a:t>, </a:t>
            </a:r>
            <a:r>
              <a:rPr lang="ko-KR" altLang="en-US" sz="900"/>
              <a:t>세계 최초 병입수돗물</a:t>
            </a:r>
            <a:r>
              <a:rPr lang="en-US" sz="900"/>
              <a:t> NSF(</a:t>
            </a:r>
            <a:r>
              <a:rPr lang="ko-KR" altLang="en-US" sz="900"/>
              <a:t>미국위생재단</a:t>
            </a:r>
            <a:r>
              <a:rPr lang="en-US" sz="900"/>
              <a:t>) </a:t>
            </a:r>
            <a:r>
              <a:rPr lang="ko-KR" altLang="en-US" sz="900"/>
              <a:t>품질인증 획득</a:t>
            </a:r>
          </a:p>
          <a:p>
            <a:pPr latinLnBrk="0">
              <a:defRPr lang="ko-KR" altLang="en-US"/>
            </a:pPr>
            <a:r>
              <a:rPr lang="en-US" sz="900"/>
              <a:t>2015 </a:t>
            </a:r>
            <a:r>
              <a:rPr lang="ko-KR" altLang="en-US" sz="900"/>
              <a:t>수질검사 항목</a:t>
            </a:r>
            <a:r>
              <a:rPr lang="en-US" sz="900"/>
              <a:t>(163-&gt;164)</a:t>
            </a:r>
            <a:r>
              <a:rPr lang="ko-KR" altLang="en-US" sz="900"/>
              <a:t>확대</a:t>
            </a:r>
          </a:p>
          <a:p>
            <a:pPr latinLnBrk="0">
              <a:defRPr lang="ko-KR" altLang="en-US"/>
            </a:pPr>
            <a:r>
              <a:rPr lang="en-US" altLang="ko-KR" sz="900"/>
              <a:t>2016 </a:t>
            </a:r>
            <a:r>
              <a:rPr lang="ko-KR" altLang="en-US" sz="900"/>
              <a:t>수질검사 항목</a:t>
            </a:r>
            <a:r>
              <a:rPr lang="en-US" altLang="ko-KR" sz="900"/>
              <a:t>(164-&gt;170)</a:t>
            </a:r>
            <a:r>
              <a:rPr lang="ko-KR" altLang="en-US" sz="900"/>
              <a:t>확대</a:t>
            </a:r>
          </a:p>
          <a:p>
            <a:pPr latinLnBrk="0">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latinLnBrk="0">
              <a:buNone/>
              <a:defRPr lang="ko-KR" altLang="en-US"/>
            </a:pPr>
            <a:r>
              <a:rPr lang="en-US" sz="900"/>
              <a:t>1-3-2. Water Quality Management and Technological Development </a:t>
            </a:r>
          </a:p>
          <a:p>
            <a:pPr latinLnBrk="0">
              <a:buNone/>
              <a:defRPr lang="ko-KR" altLang="en-US"/>
            </a:pPr>
            <a:r>
              <a:rPr lang="en-US" sz="900"/>
              <a:t> </a:t>
            </a:r>
          </a:p>
          <a:p>
            <a:pPr latinLnBrk="0">
              <a:buNone/>
              <a:defRPr lang="ko-KR" altLang="en-US"/>
            </a:pPr>
            <a:r>
              <a:rPr lang="en-US" sz="900" b="1"/>
              <a:t>Water Quality Management and Technological Development</a:t>
            </a:r>
          </a:p>
          <a:p>
            <a:pPr latinLnBrk="0">
              <a:buNone/>
              <a:defRPr lang="ko-KR" altLang="en-US"/>
            </a:pPr>
            <a:r>
              <a:rPr lang="en-US" sz="900"/>
              <a:t> </a:t>
            </a:r>
          </a:p>
          <a:p>
            <a:pPr lvl="0" latinLnBrk="0">
              <a:buNone/>
              <a:defRPr lang="ko-KR" altLang="en-US"/>
            </a:pPr>
            <a:r>
              <a:rPr lang="en-US" sz="900" b="1"/>
              <a:t>Water Quality Management and Technological Development</a:t>
            </a:r>
          </a:p>
          <a:p>
            <a:pPr latinLnBrk="0">
              <a:buNone/>
              <a:defRPr lang="ko-KR" altLang="en-US"/>
            </a:pPr>
            <a:r>
              <a:rPr lang="en-US" sz="900"/>
              <a:t>1972 Designated and declared the entire Seoul area as a water quality conversation zone to protect the water quality in Han River</a:t>
            </a:r>
          </a:p>
          <a:p>
            <a:pPr latinLnBrk="0">
              <a:buNone/>
              <a:defRPr lang="ko-KR" altLang="en-US"/>
            </a:pPr>
            <a:r>
              <a:rPr lang="en-US" sz="900"/>
              <a:t>1989 Establishedthe Water Technology Research Institute and Private Sector Water Surveillance Committee</a:t>
            </a:r>
          </a:p>
          <a:p>
            <a:pPr latinLnBrk="0">
              <a:buNone/>
              <a:defRPr lang="ko-KR" altLang="en-US"/>
            </a:pPr>
            <a:r>
              <a:rPr lang="en-US" sz="900"/>
              <a:t>1995 Conducted a study to improve the revenue water ratio in the water distribution system </a:t>
            </a:r>
          </a:p>
          <a:p>
            <a:pPr latinLnBrk="0">
              <a:buNone/>
              <a:defRPr lang="ko-KR" altLang="en-US"/>
            </a:pPr>
            <a:r>
              <a:rPr lang="en-US" sz="900"/>
              <a:t>1996 Organized the Tap Water Assessment Committee, increased the water quality inspection items (53</a:t>
            </a:r>
            <a:r>
              <a:rPr lang="ko-KR" altLang="en-US" sz="900"/>
              <a:t>→</a:t>
            </a:r>
            <a:r>
              <a:rPr lang="en-US" sz="900"/>
              <a:t>127), and conducted the advanced water purification phase 1 study</a:t>
            </a:r>
          </a:p>
          <a:p>
            <a:pPr latinLnBrk="0">
              <a:buNone/>
              <a:defRPr lang="ko-KR" altLang="en-US"/>
            </a:pPr>
            <a:r>
              <a:rPr lang="en-US" sz="900"/>
              <a:t>1998 Established the water quality inspection team, conducted water quality management assessment in each purification plant, and developed the remote meter automation system </a:t>
            </a:r>
          </a:p>
          <a:p>
            <a:pPr latinLnBrk="0">
              <a:buNone/>
              <a:defRPr lang="ko-KR" altLang="en-US"/>
            </a:pPr>
            <a:r>
              <a:rPr lang="en-US" sz="900"/>
              <a:t>1999 Conducted the advanced water purification phase 2 study</a:t>
            </a:r>
          </a:p>
          <a:p>
            <a:pPr latinLnBrk="0">
              <a:buNone/>
              <a:defRPr lang="ko-KR" altLang="en-US"/>
            </a:pPr>
            <a:r>
              <a:rPr lang="en-US" sz="900"/>
              <a:t>2000 Acquired ISO14001 certification, conducted tap water corrosion inspection, and developed pipe corrosion control technology </a:t>
            </a:r>
          </a:p>
          <a:p>
            <a:pPr latinLnBrk="0">
              <a:buNone/>
              <a:defRPr lang="ko-KR" altLang="en-US"/>
            </a:pPr>
            <a:r>
              <a:rPr lang="en-US" sz="900"/>
              <a:t>2002 Conducted the advanced water purification phase 3 study</a:t>
            </a:r>
          </a:p>
          <a:p>
            <a:pPr latinLnBrk="0">
              <a:buNone/>
              <a:defRPr lang="ko-KR" altLang="en-US"/>
            </a:pPr>
            <a:r>
              <a:rPr lang="en-US" sz="900"/>
              <a:t>2003 Seoul Waterworks Research Institute designated as a nationally certified virus testing institution </a:t>
            </a:r>
          </a:p>
          <a:p>
            <a:pPr latinLnBrk="0">
              <a:buNone/>
              <a:defRPr lang="ko-KR" altLang="en-US"/>
            </a:pPr>
            <a:r>
              <a:rPr lang="en-US" sz="900"/>
              <a:t>2004 Started the study on membrane filtration technology, Seoul Waterworks Research Institute designated as the first nationally authorized protozoa testing agency</a:t>
            </a:r>
          </a:p>
          <a:p>
            <a:pPr latinLnBrk="0">
              <a:buNone/>
              <a:defRPr lang="ko-KR" altLang="en-US"/>
            </a:pPr>
            <a:r>
              <a:rPr lang="en-US" sz="900"/>
              <a:t>2007 Distributed the tap water quality report to all households and implemented the Arisu quality verification system </a:t>
            </a:r>
          </a:p>
          <a:p>
            <a:pPr latinLnBrk="0">
              <a:buNone/>
              <a:defRPr lang="ko-KR" altLang="en-US"/>
            </a:pPr>
            <a:r>
              <a:rPr lang="en-US" sz="900"/>
              <a:t>2008 Started the real-time, 24-hour Internet disclosure of automatic measurements of Arisu water quality</a:t>
            </a:r>
          </a:p>
          <a:p>
            <a:pPr latinLnBrk="0">
              <a:buNone/>
              <a:defRPr lang="ko-KR" altLang="en-US"/>
            </a:pPr>
            <a:r>
              <a:rPr lang="en-US" sz="900"/>
              <a:t>2009 Increased the water quality inspection items (145</a:t>
            </a:r>
            <a:r>
              <a:rPr lang="ko-KR" altLang="en-US" sz="900"/>
              <a:t>→</a:t>
            </a:r>
            <a:r>
              <a:rPr lang="en-US" sz="900"/>
              <a:t>155) and conducted a sewage technology development study (established the Dept. of Sewage Treatment and Dept. of Sewage Planning)</a:t>
            </a:r>
          </a:p>
          <a:p>
            <a:pPr latinLnBrk="0">
              <a:buNone/>
              <a:defRPr lang="ko-KR" altLang="en-US"/>
            </a:pPr>
            <a:r>
              <a:rPr lang="en-US" sz="900"/>
              <a:t>2010 Started the healthy and tasty water project</a:t>
            </a:r>
          </a:p>
          <a:p>
            <a:pPr latinLnBrk="0">
              <a:buNone/>
              <a:defRPr lang="ko-KR" altLang="en-US"/>
            </a:pPr>
            <a:r>
              <a:rPr lang="en-US" sz="900"/>
              <a:t>2012 Increased the water quality inspection items (155-&gt;163) and acquired NSF (National Sanitation Foundation) quality certification for bottled tap water for the first time in the world </a:t>
            </a:r>
          </a:p>
          <a:p>
            <a:pPr latinLnBrk="0">
              <a:buNone/>
              <a:defRPr lang="ko-KR" altLang="en-US"/>
            </a:pPr>
            <a:r>
              <a:rPr lang="en-US" sz="900"/>
              <a:t>2015 Increased the water quality inspection items (163-&gt;164)</a:t>
            </a:r>
          </a:p>
          <a:p>
            <a:pPr>
              <a:buNone/>
              <a:defRPr lang="ko-KR" altLang="en-US"/>
            </a:pPr>
            <a:r>
              <a:rPr lang="en-US" altLang="ko-KR" sz="900"/>
              <a:t>2016 Increased the water quality inspection items (164→170)</a:t>
            </a: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8</a:t>
            </a:fld>
            <a:endParaRPr lang="ko-KR" altLang="en-US" sz="1000" b="1">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1-4. </a:t>
            </a:r>
            <a:r>
              <a:rPr lang="ko-KR" altLang="en-US" sz="900"/>
              <a:t>아리수의 약속</a:t>
            </a:r>
            <a:r>
              <a:rPr lang="en-US" sz="900"/>
              <a:t>(Arisu’s Promise)</a:t>
            </a:r>
          </a:p>
          <a:p>
            <a:pPr>
              <a:defRPr lang="ko-KR" altLang="en-US"/>
            </a:pPr>
            <a:r>
              <a:rPr lang="en-US" sz="900"/>
              <a:t> </a:t>
            </a:r>
          </a:p>
          <a:p>
            <a:pPr>
              <a:defRPr lang="ko-KR" altLang="en-US"/>
            </a:pPr>
            <a:r>
              <a:rPr lang="ko-KR" altLang="en-US" sz="900" b="1"/>
              <a:t>아리수의 약속</a:t>
            </a:r>
          </a:p>
          <a:p>
            <a:pPr>
              <a:defRPr lang="ko-KR" altLang="en-US"/>
            </a:pPr>
            <a:r>
              <a:rPr lang="en-US" sz="900"/>
              <a:t> </a:t>
            </a:r>
          </a:p>
          <a:p>
            <a:pPr>
              <a:defRPr lang="ko-KR" altLang="en-US"/>
            </a:pPr>
            <a:r>
              <a:rPr lang="ko-KR" altLang="en-US" sz="900" b="1"/>
              <a:t>깨끗하고 안전한 물</a:t>
            </a:r>
            <a:r>
              <a:rPr lang="en-US" sz="900" b="1"/>
              <a:t> + a, </a:t>
            </a:r>
            <a:r>
              <a:rPr lang="ko-KR" altLang="en-US" sz="900" b="1"/>
              <a:t>맛있는 아리수</a:t>
            </a:r>
            <a:r>
              <a:rPr lang="en-US" sz="900" b="1"/>
              <a:t>!</a:t>
            </a:r>
          </a:p>
          <a:p>
            <a:pPr>
              <a:defRPr lang="ko-KR" altLang="en-US"/>
            </a:pPr>
            <a:r>
              <a:rPr lang="en-US" altLang="ko-KR" sz="900"/>
              <a:t>	</a:t>
            </a:r>
            <a:r>
              <a:rPr lang="ko-KR" altLang="en-US" sz="900"/>
              <a:t>수돗물 특유의 맛과 냄새 및 미량유기물질을 완벽하게 제거한 한 단계</a:t>
            </a:r>
            <a:r>
              <a:rPr lang="en-US" sz="900"/>
              <a:t> Up-grade</a:t>
            </a:r>
            <a:r>
              <a:rPr lang="ko-KR" altLang="en-US" sz="900"/>
              <a:t>된 명품 아리수가 시민고객 가정을 찾아간다</a:t>
            </a:r>
            <a:r>
              <a:rPr lang="en-US" sz="900"/>
              <a:t>. </a:t>
            </a:r>
            <a:r>
              <a:rPr lang="ko-KR" altLang="en-US" sz="900"/>
              <a:t>서울 상수도는 가장 맛있는 아리수 공급을 위하여 기존의 표준정수처리방식에 오존과 입상활성탄</a:t>
            </a:r>
            <a:r>
              <a:rPr lang="en-US" sz="900"/>
              <a:t>(</a:t>
            </a:r>
            <a:r>
              <a:rPr lang="ko-KR" altLang="en-US" sz="900"/>
              <a:t>일명 숯</a:t>
            </a:r>
            <a:r>
              <a:rPr lang="en-US" sz="900"/>
              <a:t>)</a:t>
            </a:r>
            <a:r>
              <a:rPr lang="ko-KR" altLang="en-US" sz="900"/>
              <a:t>공정을 추가하는 친환경 고도정수처리시스템을</a:t>
            </a:r>
            <a:r>
              <a:rPr lang="en-US" sz="900"/>
              <a:t> 2010</a:t>
            </a:r>
            <a:r>
              <a:rPr lang="ko-KR" altLang="en-US" sz="900"/>
              <a:t>년</a:t>
            </a:r>
            <a:r>
              <a:rPr lang="en-US" sz="900"/>
              <a:t> 8</a:t>
            </a:r>
            <a:r>
              <a:rPr lang="ko-KR" altLang="en-US" sz="900"/>
              <a:t>월 영등포정수센터에서 가동하기 시작하여</a:t>
            </a:r>
            <a:r>
              <a:rPr lang="en-US" sz="900"/>
              <a:t> 2015</a:t>
            </a:r>
            <a:r>
              <a:rPr lang="ko-KR" altLang="en-US" sz="900"/>
              <a:t>년까지 서울시 모든 정수센터에 적용한다</a:t>
            </a:r>
            <a:r>
              <a:rPr lang="en-US" sz="900"/>
              <a:t>.</a:t>
            </a:r>
          </a:p>
          <a:p>
            <a:pPr>
              <a:defRPr lang="ko-KR" altLang="en-US"/>
            </a:pPr>
            <a:r>
              <a:rPr lang="en-US" sz="900"/>
              <a:t> </a:t>
            </a:r>
          </a:p>
          <a:p>
            <a:pPr>
              <a:defRPr lang="ko-KR" altLang="en-US"/>
            </a:pPr>
            <a:r>
              <a:rPr lang="ko-KR" altLang="en-US" sz="900" b="1"/>
              <a:t>맛은</a:t>
            </a:r>
            <a:r>
              <a:rPr lang="en-US" sz="900" b="1"/>
              <a:t> Up</a:t>
            </a:r>
            <a:r>
              <a:rPr lang="ko-KR" altLang="en-US" sz="900" b="1"/>
              <a:t>↑</a:t>
            </a:r>
            <a:r>
              <a:rPr lang="en-US" sz="900" b="1"/>
              <a:t>, </a:t>
            </a:r>
            <a:r>
              <a:rPr lang="ko-KR" altLang="en-US" sz="900" b="1"/>
              <a:t>소독냄새</a:t>
            </a:r>
            <a:r>
              <a:rPr lang="en-US" sz="900" b="1"/>
              <a:t> Down</a:t>
            </a:r>
            <a:r>
              <a:rPr lang="ko-KR" altLang="en-US" sz="900" b="1"/>
              <a:t>↓</a:t>
            </a:r>
          </a:p>
          <a:p>
            <a:pPr>
              <a:defRPr lang="ko-KR" altLang="en-US"/>
            </a:pPr>
            <a:r>
              <a:rPr lang="en-US" altLang="ko-KR" sz="900"/>
              <a:t>	</a:t>
            </a:r>
            <a:r>
              <a:rPr lang="ko-KR" altLang="en-US" sz="900"/>
              <a:t>수돗물 생산과정에서 염소소독은 미생물에 대한 위생과 안전성 확보를 위해 반드시 필요한 공정이지만 음용 시 염소냄새로 인한 거부감을 갖게 되기도 한다</a:t>
            </a:r>
            <a:r>
              <a:rPr lang="en-US" sz="900"/>
              <a:t>. </a:t>
            </a:r>
            <a:r>
              <a:rPr lang="ko-KR" altLang="en-US" sz="900"/>
              <a:t>이를 없애기 위하여 지금까지 정수장에서 한차례 실시하던 염소소독을</a:t>
            </a:r>
            <a:r>
              <a:rPr lang="en-US" sz="900"/>
              <a:t> 1</a:t>
            </a:r>
            <a:r>
              <a:rPr lang="ko-KR" altLang="en-US" sz="900"/>
              <a:t>차로 정수장에서 최소한의 양으로 실시하고</a:t>
            </a:r>
            <a:r>
              <a:rPr lang="en-US" sz="900"/>
              <a:t> 2</a:t>
            </a:r>
            <a:r>
              <a:rPr lang="ko-KR" altLang="en-US" sz="900"/>
              <a:t>차로 배수지</a:t>
            </a:r>
            <a:r>
              <a:rPr lang="en-US" sz="900"/>
              <a:t>, </a:t>
            </a:r>
            <a:r>
              <a:rPr lang="ko-KR" altLang="en-US" sz="900"/>
              <a:t>가압장 등에서 다시 최소한의 양으로 분산주입함으로써 염소냄새를 획기적으로 줄이는 “재염소 분산시스템”을 도입한다</a:t>
            </a:r>
            <a:r>
              <a:rPr lang="en-US" sz="900"/>
              <a:t>.</a:t>
            </a:r>
          </a:p>
          <a:p>
            <a:pPr>
              <a:defRPr lang="ko-KR" altLang="en-US"/>
            </a:pPr>
            <a:r>
              <a:rPr lang="en-US" sz="900"/>
              <a:t> </a:t>
            </a:r>
          </a:p>
          <a:p>
            <a:pPr>
              <a:defRPr lang="ko-KR" altLang="en-US"/>
            </a:pPr>
            <a:r>
              <a:rPr lang="ko-KR" altLang="en-US" sz="900" b="1"/>
              <a:t>품질도 서비스도 명품 아리수로</a:t>
            </a:r>
            <a:r>
              <a:rPr lang="en-US" sz="900" b="1"/>
              <a:t>! </a:t>
            </a:r>
          </a:p>
          <a:p>
            <a:pPr>
              <a:defRPr lang="ko-KR" altLang="en-US"/>
            </a:pPr>
            <a:r>
              <a:rPr lang="en-US" altLang="ko-KR" sz="900"/>
              <a:t>	</a:t>
            </a:r>
            <a:r>
              <a:rPr lang="ko-KR" altLang="en-US" sz="900"/>
              <a:t>상수도 홈페이지 및 핸드폰을 통해서 확인 가능한 실시간 아리수 수질정보를 언제 어디서나 더욱 쉽게 확인할수 있도록 다양한 매체와 방법을 활용할 것이며 천만 시민고객이 신선한 아리수를 믿고 마실수 있도록 지속적으로 연구하고 노력할 것이다</a:t>
            </a:r>
            <a:r>
              <a:rPr lang="en-US" sz="900"/>
              <a:t>.</a:t>
            </a:r>
          </a:p>
          <a:p>
            <a:pPr>
              <a:defRPr lang="ko-KR" altLang="en-US"/>
            </a:pPr>
            <a:r>
              <a:rPr lang="ko-KR" altLang="en-US" sz="900"/>
              <a:t>○ 인터넷 상수도사업본부 홈페이지</a:t>
            </a:r>
            <a:r>
              <a:rPr lang="en-US" sz="900"/>
              <a:t> (http://arisu.seoul.go.kr) </a:t>
            </a:r>
            <a:r>
              <a:rPr lang="ko-KR" altLang="en-US" sz="900"/>
              <a:t>⇒ </a:t>
            </a:r>
            <a:r>
              <a:rPr lang="en-US" sz="900"/>
              <a:t>"Seoul </a:t>
            </a:r>
          </a:p>
          <a:p>
            <a:pPr>
              <a:defRPr lang="ko-KR" altLang="en-US"/>
            </a:pPr>
            <a:r>
              <a:rPr lang="en-US" sz="900"/>
              <a:t>Water-Now" </a:t>
            </a:r>
            <a:r>
              <a:rPr lang="ko-KR" altLang="en-US" sz="900"/>
              <a:t>아이콘 클릭 </a:t>
            </a:r>
          </a:p>
          <a:p>
            <a:pPr>
              <a:defRPr lang="ko-KR" altLang="en-US"/>
            </a:pPr>
            <a:r>
              <a:rPr lang="ko-KR" altLang="en-US" sz="900"/>
              <a:t>○ 모바일 홈페이지</a:t>
            </a:r>
            <a:r>
              <a:rPr lang="en-US" sz="900"/>
              <a:t>(</a:t>
            </a:r>
            <a:r>
              <a:rPr lang="en-US" sz="900">
                <a:hlinkClick r:id="rId2"/>
              </a:rPr>
              <a:t>http://m.arisu.seoul.go.kr/</a:t>
            </a:r>
            <a:r>
              <a:rPr lang="en-US" sz="900"/>
              <a:t>or </a:t>
            </a:r>
            <a:r>
              <a:rPr lang="ko-KR" altLang="en-US" sz="900"/>
              <a:t>모바일 아리수 앱 설치 후 </a:t>
            </a:r>
          </a:p>
          <a:p>
            <a:pPr>
              <a:defRPr lang="ko-KR" altLang="en-US"/>
            </a:pPr>
            <a:r>
              <a:rPr lang="ko-KR" altLang="en-US" sz="900"/>
              <a:t>우리동네 실시간 수질 확인</a:t>
            </a:r>
          </a:p>
          <a:p>
            <a:pPr>
              <a:defRPr lang="ko-KR" altLang="en-US"/>
            </a:pPr>
            <a:r>
              <a:rPr lang="ko-KR" altLang="en-US" sz="900"/>
              <a:t>○ 휴대폰</a:t>
            </a:r>
            <a:r>
              <a:rPr lang="en-US" sz="900"/>
              <a:t> 702</a:t>
            </a:r>
            <a:r>
              <a:rPr lang="ko-KR" altLang="en-US" sz="900"/>
              <a:t>를 누르고 인터넷 연결 ⇒ ⓜ모바일서울 ⇒ 아리수실시간수질정보</a:t>
            </a:r>
            <a:r>
              <a:rPr lang="en-US" sz="900"/>
              <a:t> (</a:t>
            </a:r>
            <a:r>
              <a:rPr lang="ko-KR" altLang="en-US" sz="900"/>
              <a:t>區와 洞 선택</a:t>
            </a:r>
            <a:r>
              <a:rPr lang="en-US" sz="900"/>
              <a:t>) </a:t>
            </a:r>
            <a:r>
              <a:rPr lang="ko-KR" altLang="en-US" sz="900"/>
              <a:t>⇒ 우리동네 실시간수질 확인 </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lnSpc>
                <a:spcPct val="90000"/>
              </a:lnSpc>
              <a:buNone/>
              <a:defRPr lang="ko-KR" altLang="en-US"/>
            </a:pPr>
            <a:r>
              <a:rPr lang="en-US" sz="900"/>
              <a:t>1-4. Arisu’s Promise</a:t>
            </a:r>
          </a:p>
          <a:p>
            <a:pPr>
              <a:lnSpc>
                <a:spcPct val="90000"/>
              </a:lnSpc>
              <a:buNone/>
              <a:defRPr lang="ko-KR" altLang="en-US"/>
            </a:pPr>
            <a:r>
              <a:rPr lang="en-US" sz="900"/>
              <a:t> </a:t>
            </a:r>
          </a:p>
          <a:p>
            <a:pPr>
              <a:lnSpc>
                <a:spcPct val="90000"/>
              </a:lnSpc>
              <a:buNone/>
              <a:defRPr lang="ko-KR" altLang="en-US"/>
            </a:pPr>
            <a:r>
              <a:rPr lang="en-US" sz="900" b="1"/>
              <a:t>Arisu’s Promise</a:t>
            </a:r>
          </a:p>
          <a:p>
            <a:pPr>
              <a:lnSpc>
                <a:spcPct val="90000"/>
              </a:lnSpc>
              <a:buNone/>
              <a:defRPr lang="ko-KR" altLang="en-US"/>
            </a:pPr>
            <a:r>
              <a:rPr lang="en-US" sz="900"/>
              <a:t> </a:t>
            </a:r>
          </a:p>
          <a:p>
            <a:pPr>
              <a:lnSpc>
                <a:spcPct val="90000"/>
              </a:lnSpc>
              <a:buNone/>
              <a:defRPr lang="ko-KR" altLang="en-US"/>
            </a:pPr>
            <a:r>
              <a:rPr lang="en-US" sz="900" b="1"/>
              <a:t>Clean and Safe Water + a, Tasty Arisu!</a:t>
            </a:r>
          </a:p>
          <a:p>
            <a:pPr>
              <a:lnSpc>
                <a:spcPct val="90000"/>
              </a:lnSpc>
              <a:buNone/>
              <a:defRPr lang="ko-KR" altLang="en-US"/>
            </a:pPr>
            <a:r>
              <a:rPr lang="en-US" sz="900"/>
              <a:t>	Arisu promises to deliver upgraded, premium-quality water without the characteristic taste and smell of tap water,from which even traces of all organic matter have been completely removed. As part of the promise to deliver the best-tasting water, in August 2010, the Office of Waterworks of the Seoul Metropolitan Government has started operating an environment-friendly, advanced water purification treatment system with the ozone and granular active carbon (charcoal) process added to the existing standard purification process in the Yeongdeungpo Water Purification Center. This system will be applied to all purification centers in Seoul by 2015. </a:t>
            </a:r>
          </a:p>
          <a:p>
            <a:pPr>
              <a:lnSpc>
                <a:spcPct val="90000"/>
              </a:lnSpc>
              <a:buNone/>
              <a:defRPr lang="ko-KR" altLang="en-US"/>
            </a:pPr>
            <a:r>
              <a:rPr lang="en-US" sz="900"/>
              <a:t> </a:t>
            </a:r>
          </a:p>
          <a:p>
            <a:pPr>
              <a:lnSpc>
                <a:spcPct val="90000"/>
              </a:lnSpc>
              <a:buNone/>
              <a:defRPr lang="ko-KR" altLang="en-US"/>
            </a:pPr>
            <a:r>
              <a:rPr lang="en-US" sz="900" b="1"/>
              <a:t>Taste Improved, Smell of Disinfectant Decreased</a:t>
            </a:r>
          </a:p>
          <a:p>
            <a:pPr>
              <a:lnSpc>
                <a:spcPct val="90000"/>
              </a:lnSpc>
              <a:buNone/>
              <a:defRPr lang="ko-KR" altLang="en-US"/>
            </a:pPr>
            <a:r>
              <a:rPr lang="en-US" sz="900"/>
              <a:t>	Although tap water chlorination is a necessary step in ensuring the hygiene and safety of tap water by destroying harmful microorganisms, it inevitably adds an unpleasant smell to drinking water. To remove this smell, a system wherein only a minimum amount of chlorine is added primarily in the purification plant and again in the reservoir and circulating pumphas been adopted. The “dispersed chlorine injection system” to disperse chlorine injection across a multiple number of stages significantly reducesthe unpleasant smell of chlorine.</a:t>
            </a:r>
          </a:p>
          <a:p>
            <a:pPr>
              <a:lnSpc>
                <a:spcPct val="90000"/>
              </a:lnSpc>
              <a:buNone/>
              <a:defRPr lang="ko-KR" altLang="en-US"/>
            </a:pPr>
            <a:r>
              <a:rPr lang="en-US" sz="900"/>
              <a:t> </a:t>
            </a:r>
          </a:p>
          <a:p>
            <a:pPr>
              <a:lnSpc>
                <a:spcPct val="90000"/>
              </a:lnSpc>
              <a:buNone/>
              <a:defRPr lang="ko-KR" altLang="en-US"/>
            </a:pPr>
            <a:r>
              <a:rPr lang="en-US" sz="900" b="1"/>
              <a:t>Arisu of Premium Quality and Premium Service! </a:t>
            </a:r>
          </a:p>
          <a:p>
            <a:pPr>
              <a:lnSpc>
                <a:spcPct val="90000"/>
              </a:lnSpc>
              <a:buNone/>
              <a:defRPr lang="ko-KR" altLang="en-US"/>
            </a:pPr>
            <a:r>
              <a:rPr lang="en-US" sz="900"/>
              <a:t>	Arisu water quality information is available in realtime through the Office of Waterworks’ website or via mobile phone. The Office of Waterworks will ensure that such information is accessible anytime, anywhere by increasing the number of medical channels and methods for information access in the future. Finally, the Office of Waterworks will continuously make efforts in R&amp;D so that customers can drink fresh, clean Arisu with peace of mind. </a:t>
            </a:r>
          </a:p>
          <a:p>
            <a:pPr>
              <a:lnSpc>
                <a:spcPct val="90000"/>
              </a:lnSpc>
              <a:buNone/>
              <a:defRPr lang="ko-KR" altLang="en-US"/>
            </a:pPr>
            <a:r>
              <a:rPr lang="en-US" sz="900"/>
              <a:t> </a:t>
            </a:r>
          </a:p>
          <a:p>
            <a:pPr>
              <a:lnSpc>
                <a:spcPct val="90000"/>
              </a:lnSpc>
              <a:buNone/>
              <a:defRPr lang="ko-KR" altLang="en-US"/>
            </a:pPr>
            <a:r>
              <a:rPr lang="ko-KR" altLang="en-US" sz="900"/>
              <a:t>○</a:t>
            </a:r>
            <a:r>
              <a:rPr lang="en-US" sz="900"/>
              <a:t>Office of Waterworks website (http://arisu.seoul.go.kr) ⇒Click "Seoul </a:t>
            </a:r>
          </a:p>
          <a:p>
            <a:pPr>
              <a:lnSpc>
                <a:spcPct val="90000"/>
              </a:lnSpc>
              <a:buNone/>
              <a:defRPr lang="ko-KR" altLang="en-US"/>
            </a:pPr>
            <a:r>
              <a:rPr lang="en-US" sz="900"/>
              <a:t>Water-Now"</a:t>
            </a:r>
          </a:p>
          <a:p>
            <a:pPr>
              <a:lnSpc>
                <a:spcPct val="90000"/>
              </a:lnSpc>
              <a:buNone/>
              <a:defRPr lang="ko-KR" altLang="en-US"/>
            </a:pPr>
            <a:r>
              <a:rPr lang="ko-KR" altLang="en-US" sz="900"/>
              <a:t>○</a:t>
            </a:r>
            <a:r>
              <a:rPr lang="en-US" sz="900"/>
              <a:t>Check the water quality in your neighborhood in realtime in theOffice of </a:t>
            </a:r>
          </a:p>
          <a:p>
            <a:pPr>
              <a:lnSpc>
                <a:spcPct val="90000"/>
              </a:lnSpc>
              <a:buNone/>
              <a:defRPr lang="ko-KR" altLang="en-US"/>
            </a:pPr>
            <a:r>
              <a:rPr lang="en-US" sz="900"/>
              <a:t>Waterworks mobile website (</a:t>
            </a:r>
            <a:r>
              <a:rPr lang="en-US" sz="900">
                <a:hlinkClick r:id="rId2"/>
              </a:rPr>
              <a:t>http://m.arisu.seoul.go.kr/</a:t>
            </a:r>
            <a:r>
              <a:rPr lang="en-US" sz="900"/>
              <a:t>)or by installing the </a:t>
            </a:r>
          </a:p>
          <a:p>
            <a:pPr>
              <a:lnSpc>
                <a:spcPct val="90000"/>
              </a:lnSpc>
              <a:buNone/>
              <a:defRPr lang="ko-KR" altLang="en-US"/>
            </a:pPr>
            <a:r>
              <a:rPr lang="en-US" sz="900"/>
              <a:t>Mobile Arisu app.</a:t>
            </a:r>
          </a:p>
          <a:p>
            <a:pPr>
              <a:lnSpc>
                <a:spcPct val="90000"/>
              </a:lnSpc>
              <a:buNone/>
              <a:defRPr lang="ko-KR" altLang="en-US"/>
            </a:pPr>
            <a:r>
              <a:rPr lang="ko-KR" altLang="en-US" sz="900"/>
              <a:t>○</a:t>
            </a:r>
            <a:r>
              <a:rPr lang="en-US" sz="900"/>
              <a:t>Dial 702 on your mobile phone and connect to the Internet⇒ⓜMobile </a:t>
            </a:r>
          </a:p>
          <a:p>
            <a:pPr>
              <a:lnSpc>
                <a:spcPct val="90000"/>
              </a:lnSpc>
              <a:buNone/>
              <a:defRPr lang="ko-KR" altLang="en-US"/>
            </a:pPr>
            <a:r>
              <a:rPr lang="en-US" sz="900"/>
              <a:t>Seoul⇒Arisu Real-time Water Quality Data (select your region) ⇒Check the </a:t>
            </a:r>
          </a:p>
          <a:p>
            <a:pPr>
              <a:lnSpc>
                <a:spcPct val="90000"/>
              </a:lnSpc>
              <a:buNone/>
              <a:defRPr lang="ko-KR" altLang="en-US"/>
            </a:pPr>
            <a:r>
              <a:rPr lang="en-US" sz="900"/>
              <a:t>water quality in your neighborhood in realtime.</a:t>
            </a:r>
          </a:p>
          <a:p>
            <a:pPr>
              <a:lnSpc>
                <a:spcPct val="90000"/>
              </a:lnSpc>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9</a:t>
            </a:fld>
            <a:endParaRPr lang="ko-KR" altLang="en-US" sz="1000" b="1">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2. </a:t>
            </a:r>
            <a:r>
              <a:rPr lang="ko-KR" altLang="en-US" sz="900"/>
              <a:t>세계 최고의 품질을 향해</a:t>
            </a:r>
            <a:r>
              <a:rPr lang="en-US" sz="900"/>
              <a:t>(ACHIEVING THE WORLD'S BEST WATER QUALTY)</a:t>
            </a:r>
          </a:p>
          <a:p>
            <a:pPr>
              <a:defRPr lang="ko-KR" altLang="en-US"/>
            </a:pPr>
            <a:r>
              <a:rPr lang="en-US" sz="900"/>
              <a:t>2-1. </a:t>
            </a:r>
            <a:r>
              <a:rPr lang="ko-KR" altLang="en-US" sz="900"/>
              <a:t>철저한 상수원관리</a:t>
            </a:r>
            <a:r>
              <a:rPr lang="en-US" sz="900"/>
              <a:t>(Strict water  source management)</a:t>
            </a:r>
          </a:p>
          <a:p>
            <a:pPr>
              <a:defRPr lang="ko-KR" altLang="en-US"/>
            </a:pPr>
            <a:r>
              <a:rPr lang="en-US" sz="900"/>
              <a:t> </a:t>
            </a:r>
          </a:p>
          <a:p>
            <a:pPr>
              <a:defRPr lang="ko-KR" altLang="en-US"/>
            </a:pPr>
            <a:r>
              <a:rPr lang="ko-KR" altLang="en-US" sz="900" b="1"/>
              <a:t>철저한 상수원관리</a:t>
            </a:r>
          </a:p>
          <a:p>
            <a:pPr>
              <a:defRPr lang="ko-KR" altLang="en-US"/>
            </a:pPr>
            <a:r>
              <a:rPr lang="en-US" sz="900"/>
              <a:t> </a:t>
            </a:r>
          </a:p>
          <a:p>
            <a:pPr>
              <a:defRPr lang="ko-KR" altLang="en-US"/>
            </a:pPr>
            <a:r>
              <a:rPr lang="ko-KR" altLang="en-US" sz="900" b="1"/>
              <a:t>상수원 보호 활동</a:t>
            </a:r>
          </a:p>
          <a:p>
            <a:pPr>
              <a:defRPr lang="ko-KR" altLang="en-US"/>
            </a:pPr>
            <a:r>
              <a:rPr lang="en-US" altLang="ko-KR" sz="900"/>
              <a:t>	</a:t>
            </a:r>
            <a:r>
              <a:rPr lang="ko-KR" altLang="en-US" sz="900"/>
              <a:t>서울시는 한강 지표수를 상수원으로 사용하고 있다</a:t>
            </a:r>
            <a:r>
              <a:rPr lang="en-US" sz="900"/>
              <a:t>. </a:t>
            </a:r>
            <a:r>
              <a:rPr lang="ko-KR" altLang="en-US" sz="900"/>
              <a:t>정부와 한강 인근 시</a:t>
            </a:r>
            <a:r>
              <a:rPr lang="en-US" altLang="ko-KR" sz="900"/>
              <a:t>·</a:t>
            </a:r>
            <a:r>
              <a:rPr lang="ko-KR" altLang="en-US" sz="900"/>
              <a:t>도가 공동으로 서울의 상수원을 보호하기 위하여 수질을 개선하는 사업을 하고 있다</a:t>
            </a:r>
            <a:r>
              <a:rPr lang="en-US" sz="900"/>
              <a:t>. </a:t>
            </a:r>
            <a:r>
              <a:rPr lang="ko-KR" altLang="en-US" sz="900"/>
              <a:t>특히</a:t>
            </a:r>
            <a:r>
              <a:rPr lang="en-US" sz="900"/>
              <a:t>, </a:t>
            </a:r>
            <a:r>
              <a:rPr lang="ko-KR" altLang="en-US" sz="900"/>
              <a:t>서울시는 한강환경감시단을 운영하여 오염물질 투기 및 개발사업을 제한하고 있다</a:t>
            </a:r>
            <a:r>
              <a:rPr lang="en-US" sz="900"/>
              <a:t>. </a:t>
            </a:r>
            <a:r>
              <a:rPr lang="ko-KR" altLang="en-US" sz="900"/>
              <a:t>또한</a:t>
            </a:r>
            <a:r>
              <a:rPr lang="en-US" sz="900"/>
              <a:t>, </a:t>
            </a:r>
            <a:r>
              <a:rPr lang="ko-KR" altLang="en-US" sz="900"/>
              <a:t>환경부</a:t>
            </a:r>
            <a:r>
              <a:rPr lang="en-US" sz="900"/>
              <a:t>(</a:t>
            </a:r>
            <a:r>
              <a:rPr lang="ko-KR" altLang="en-US" sz="900"/>
              <a:t>한강유역환경청</a:t>
            </a:r>
            <a:r>
              <a:rPr lang="en-US" sz="900"/>
              <a:t>)</a:t>
            </a:r>
            <a:r>
              <a:rPr lang="ko-KR" altLang="en-US" sz="900"/>
              <a:t>에서는</a:t>
            </a:r>
            <a:r>
              <a:rPr lang="en-US" sz="900"/>
              <a:t> 1999</a:t>
            </a:r>
            <a:r>
              <a:rPr lang="ko-KR" altLang="en-US" sz="900"/>
              <a:t>년부터 물이용부담금을 주요 재원으로 하는 한강수계관리기금을 조성하였다</a:t>
            </a:r>
            <a:r>
              <a:rPr lang="en-US" altLang="ko-KR" sz="900" strike="sngStrike">
                <a:solidFill>
                  <a:srgbClr val="FF0000"/>
                </a:solidFill>
              </a:rPr>
              <a:t>. </a:t>
            </a:r>
            <a:r>
              <a:rPr lang="ko-KR" altLang="en-US" sz="900"/>
              <a:t>이 기금은 상수원의 적정한 관리와 상수원 상류지역의 수질개선 및 주민지원사업 등에 쓰여지고 있다</a:t>
            </a:r>
            <a:r>
              <a:rPr lang="en-US" sz="900"/>
              <a:t>.</a:t>
            </a:r>
          </a:p>
          <a:p>
            <a:pPr>
              <a:defRPr lang="ko-KR" altLang="en-US"/>
            </a:pPr>
            <a:r>
              <a:rPr lang="en-US" sz="900"/>
              <a:t> </a:t>
            </a:r>
          </a:p>
          <a:p>
            <a:pPr>
              <a:defRPr lang="ko-KR" altLang="en-US"/>
            </a:pPr>
            <a:r>
              <a:rPr lang="ko-KR" altLang="en-US" sz="900" b="1"/>
              <a:t>상수원</a:t>
            </a:r>
            <a:r>
              <a:rPr lang="en-US" sz="900" b="1"/>
              <a:t> 24</a:t>
            </a:r>
            <a:r>
              <a:rPr lang="ko-KR" altLang="en-US" sz="900" b="1"/>
              <a:t>시간 실시간 수질자동감시</a:t>
            </a:r>
          </a:p>
          <a:p>
            <a:pPr>
              <a:defRPr lang="ko-KR" altLang="en-US"/>
            </a:pPr>
            <a:r>
              <a:rPr lang="en-US" altLang="ko-KR" sz="900"/>
              <a:t>	</a:t>
            </a:r>
            <a:r>
              <a:rPr lang="ko-KR" altLang="en-US" sz="900"/>
              <a:t>서울시에서는</a:t>
            </a:r>
            <a:r>
              <a:rPr lang="en-US" sz="900"/>
              <a:t> 24</a:t>
            </a:r>
            <a:r>
              <a:rPr lang="ko-KR" altLang="en-US" sz="900"/>
              <a:t>시간 실시간으로 상수원 보호 및 감시활동을 펴고 있다</a:t>
            </a:r>
            <a:r>
              <a:rPr lang="en-US" sz="900"/>
              <a:t>. </a:t>
            </a:r>
            <a:r>
              <a:rPr lang="ko-KR" altLang="en-US" sz="900"/>
              <a:t>상수원</a:t>
            </a:r>
            <a:r>
              <a:rPr lang="en-US" sz="900"/>
              <a:t> </a:t>
            </a:r>
            <a:r>
              <a:rPr lang="en-US" altLang="ko-KR" sz="900"/>
              <a:t>28</a:t>
            </a:r>
            <a:r>
              <a:rPr lang="ko-KR" altLang="en-US" sz="900"/>
              <a:t>개 지점에서</a:t>
            </a:r>
            <a:r>
              <a:rPr lang="en-US" sz="900"/>
              <a:t> </a:t>
            </a:r>
            <a:r>
              <a:rPr lang="en-US" altLang="ko-KR" sz="900"/>
              <a:t>29</a:t>
            </a:r>
            <a:r>
              <a:rPr lang="ko-KR" altLang="en-US" sz="900"/>
              <a:t>개 항목</a:t>
            </a:r>
            <a:r>
              <a:rPr lang="en-US" sz="900"/>
              <a:t>, </a:t>
            </a:r>
            <a:r>
              <a:rPr lang="en-US" altLang="ko-KR" sz="900"/>
              <a:t>5</a:t>
            </a:r>
            <a:r>
              <a:rPr lang="ko-KR" altLang="en-US" sz="900"/>
              <a:t>개 취수지점에서</a:t>
            </a:r>
            <a:r>
              <a:rPr lang="en-US" sz="900"/>
              <a:t> </a:t>
            </a:r>
            <a:r>
              <a:rPr lang="en-US" altLang="ko-KR" sz="900"/>
              <a:t>147</a:t>
            </a:r>
            <a:r>
              <a:rPr lang="ko-KR" altLang="en-US" sz="900"/>
              <a:t>개 항목의 수질검사를 정기적으로 하고 있으며 특히 취수원의 조류</a:t>
            </a:r>
            <a:r>
              <a:rPr lang="en-US" sz="900"/>
              <a:t>(</a:t>
            </a:r>
            <a:r>
              <a:rPr lang="ko-KR" altLang="en-US" sz="900"/>
              <a:t>클로로필</a:t>
            </a:r>
            <a:r>
              <a:rPr lang="en-US" sz="900"/>
              <a:t>-a)</a:t>
            </a:r>
            <a:r>
              <a:rPr lang="ko-KR" altLang="en-US" sz="900"/>
              <a:t>와 페놀 등</a:t>
            </a:r>
            <a:r>
              <a:rPr lang="en-US" sz="900"/>
              <a:t> 8</a:t>
            </a:r>
            <a:r>
              <a:rPr lang="ko-KR" altLang="en-US" sz="900"/>
              <a:t>개 항목을</a:t>
            </a:r>
            <a:r>
              <a:rPr lang="en-US" sz="900"/>
              <a:t> 24</a:t>
            </a:r>
            <a:r>
              <a:rPr lang="ko-KR" altLang="en-US" sz="900"/>
              <a:t>시간 감시할 수 있는 수질자동측정기를 설치하여 원수 수질을 감시하고 있다</a:t>
            </a:r>
            <a:r>
              <a:rPr lang="en-US" sz="900"/>
              <a:t>. </a:t>
            </a:r>
            <a:r>
              <a:rPr lang="ko-KR" altLang="en-US" sz="900"/>
              <a:t>그리고 취수장에는 미생물</a:t>
            </a:r>
            <a:r>
              <a:rPr lang="en-US" sz="900"/>
              <a:t>, </a:t>
            </a:r>
            <a:r>
              <a:rPr lang="ko-KR" altLang="en-US" sz="900"/>
              <a:t>조류</a:t>
            </a:r>
            <a:r>
              <a:rPr lang="en-US" sz="900"/>
              <a:t>, </a:t>
            </a:r>
            <a:r>
              <a:rPr lang="ko-KR" altLang="en-US" sz="900"/>
              <a:t>물벼룩을</a:t>
            </a:r>
            <a:r>
              <a:rPr lang="en-US" sz="900" strike="sngStrike">
                <a:solidFill>
                  <a:srgbClr val="FF0000"/>
                </a:solidFill>
              </a:rPr>
              <a:t>, </a:t>
            </a:r>
            <a:r>
              <a:rPr lang="ko-KR" altLang="en-US" sz="900"/>
              <a:t>이용한 생물경보시스템을 운영하고 있으며 취수장 주변에는 기름 유입 방지막을 설치하는 등 수질보호에 최선을 다하고 있다</a:t>
            </a:r>
            <a:r>
              <a:rPr lang="en-US" sz="900"/>
              <a:t>. </a:t>
            </a:r>
            <a:r>
              <a:rPr lang="ko-KR" altLang="en-US" sz="900"/>
              <a:t>또한</a:t>
            </a:r>
            <a:r>
              <a:rPr lang="en-US" sz="900"/>
              <a:t>, </a:t>
            </a:r>
            <a:r>
              <a:rPr lang="ko-KR" altLang="en-US" sz="900"/>
              <a:t>약품 자동투입으로 최적의 정수처리시설을 운영하고 있다</a:t>
            </a:r>
            <a:r>
              <a:rPr lang="en-US" sz="900"/>
              <a:t>.</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2. Aiming for the World’s Best Quality</a:t>
            </a:r>
          </a:p>
          <a:p>
            <a:pPr>
              <a:buNone/>
              <a:defRPr lang="ko-KR" altLang="en-US"/>
            </a:pPr>
            <a:r>
              <a:rPr lang="en-US" sz="900"/>
              <a:t>2-1. Strict Water Source Management</a:t>
            </a:r>
          </a:p>
          <a:p>
            <a:pPr>
              <a:buNone/>
              <a:defRPr lang="ko-KR" altLang="en-US"/>
            </a:pPr>
            <a:r>
              <a:rPr lang="en-US" sz="900"/>
              <a:t> </a:t>
            </a:r>
          </a:p>
          <a:p>
            <a:pPr>
              <a:buNone/>
              <a:defRPr lang="ko-KR" altLang="en-US"/>
            </a:pPr>
            <a:r>
              <a:rPr lang="en-US" sz="900" b="1"/>
              <a:t>Strict Water Source Management</a:t>
            </a:r>
          </a:p>
          <a:p>
            <a:pPr>
              <a:buNone/>
              <a:defRPr lang="ko-KR" altLang="en-US"/>
            </a:pPr>
            <a:r>
              <a:rPr lang="en-US" sz="900"/>
              <a:t> </a:t>
            </a:r>
          </a:p>
          <a:p>
            <a:pPr>
              <a:buNone/>
              <a:defRPr lang="ko-KR" altLang="en-US"/>
            </a:pPr>
            <a:r>
              <a:rPr lang="en-US" sz="900" b="1"/>
              <a:t>Protection of the Water Source</a:t>
            </a:r>
          </a:p>
          <a:p>
            <a:pPr>
              <a:buNone/>
              <a:defRPr lang="ko-KR" altLang="en-US"/>
            </a:pPr>
            <a:r>
              <a:rPr lang="en-US" sz="900"/>
              <a:t>	</a:t>
            </a:r>
            <a:r>
              <a:rPr lang="en-US" altLang="ko-KR" sz="900"/>
              <a:t>Seoul uses the surface water of Han River as water source. The government and cities and provinces along Hangang(River) are jointly implementing a project to improve the water quality in order to protect the water source for Seoul. In particular, the Seoul Metropolitan Government operates the Hangang Environmental Surveillance Team to restrict the discharge of pollutants into or development projects along Hangang(River). In addition, the Ministry of Environment (HangangBasin Environmental Management Office) started raising funds for the management of the HangangBasin in 1999 with the water usage charge as key funding source. Such fundsare used in the management of water sources as well as water quality improvement in the upper Han River area and for resident support projects. </a:t>
            </a:r>
          </a:p>
          <a:p>
            <a:pPr>
              <a:buNone/>
              <a:defRPr lang="ko-KR" altLang="en-US"/>
            </a:pPr>
            <a:r>
              <a:rPr lang="en-US" sz="900"/>
              <a:t> </a:t>
            </a:r>
          </a:p>
          <a:p>
            <a:pPr>
              <a:buNone/>
              <a:defRPr lang="ko-KR" altLang="en-US"/>
            </a:pPr>
            <a:r>
              <a:rPr lang="en-US" sz="900" b="1"/>
              <a:t>24-hour, Real-time Automatic Water Quality Monitoring at the Water </a:t>
            </a:r>
          </a:p>
          <a:p>
            <a:pPr>
              <a:buNone/>
              <a:defRPr lang="ko-KR" altLang="en-US"/>
            </a:pPr>
            <a:r>
              <a:rPr lang="en-US" sz="900" b="1"/>
              <a:t>Source</a:t>
            </a:r>
          </a:p>
          <a:p>
            <a:pPr>
              <a:buNone/>
              <a:defRPr lang="ko-KR" altLang="en-US"/>
            </a:pPr>
            <a:r>
              <a:rPr lang="en-US" sz="900"/>
              <a:t>	</a:t>
            </a:r>
            <a:r>
              <a:rPr lang="en-US" altLang="ko-KR" sz="900"/>
              <a:t>The Seoul Metropolitan Government performs water source protection and surveillance activities 24 hours a day. It conducts regular water quality inspection in relation to 147 indicators at 5 water intake points and 29 indicators at 28 points in water sources. In particular, using automatic water quality monitoring units, water quality in water sources is monitored round the clock in terms of eight indicators including algae (chlorophyll-a) and phenol. At the intake plants, a bio-monitoring system is operated using microorganisms, algae and water flea. At the same time, an oil blocking serves as barrier around the intake plants. In other words, utmost effort is made in protecting water quality. The government has an automatic chemical injection system for optimal water purification facility operation. </a:t>
            </a: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10</a:t>
            </a:fld>
            <a:endParaRPr lang="ko-KR" altLang="en-US" sz="1000" b="1">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2-2. </a:t>
            </a:r>
            <a:r>
              <a:rPr lang="ko-KR" altLang="en-US" sz="900"/>
              <a:t>깨끗하고 맛있는 물 아리수</a:t>
            </a:r>
            <a:r>
              <a:rPr lang="en-US" sz="900"/>
              <a:t>(Clean and tasty water, Arisu)</a:t>
            </a:r>
          </a:p>
          <a:p>
            <a:pPr>
              <a:defRPr lang="ko-KR" altLang="en-US"/>
            </a:pPr>
            <a:r>
              <a:rPr lang="en-US" sz="900"/>
              <a:t> </a:t>
            </a:r>
          </a:p>
          <a:p>
            <a:pPr>
              <a:defRPr lang="ko-KR" altLang="en-US"/>
            </a:pPr>
            <a:r>
              <a:rPr lang="ko-KR" altLang="en-US" sz="900" b="1"/>
              <a:t>깨끗하고 맛있는물 아리수</a:t>
            </a:r>
          </a:p>
          <a:p>
            <a:pPr>
              <a:defRPr lang="ko-KR" altLang="en-US"/>
            </a:pPr>
            <a:r>
              <a:rPr lang="en-US" sz="900"/>
              <a:t> </a:t>
            </a:r>
          </a:p>
          <a:p>
            <a:pPr latinLnBrk="0">
              <a:defRPr lang="ko-KR" altLang="en-US"/>
            </a:pPr>
            <a:r>
              <a:rPr lang="ko-KR" altLang="en-US" sz="900" b="1"/>
              <a:t>고도정수 처리시스템</a:t>
            </a:r>
          </a:p>
          <a:p>
            <a:pPr>
              <a:defRPr lang="ko-KR" altLang="en-US"/>
            </a:pPr>
            <a:r>
              <a:rPr lang="ko-KR" altLang="en-US" sz="900"/>
              <a:t>         서울 상수도는 한 단계 더 고품격의 수돗물을 공급하기 위하여 기존의 수돗물 생산 공정인 표준정수처리방식에 오존과 입상활성탄</a:t>
            </a:r>
            <a:r>
              <a:rPr lang="en-US" sz="900"/>
              <a:t>(</a:t>
            </a:r>
            <a:r>
              <a:rPr lang="ko-KR" altLang="en-US" sz="900"/>
              <a:t>일명 숯</a:t>
            </a:r>
            <a:r>
              <a:rPr lang="en-US" sz="900"/>
              <a:t>)</a:t>
            </a:r>
            <a:r>
              <a:rPr lang="ko-KR" altLang="en-US" sz="900"/>
              <a:t>공정을 추가하는 고도정수처리시스템을</a:t>
            </a:r>
            <a:r>
              <a:rPr lang="en-US" sz="900"/>
              <a:t> 2010</a:t>
            </a:r>
            <a:r>
              <a:rPr lang="ko-KR" altLang="en-US" sz="900"/>
              <a:t>년 영등포정수센터를 시작으로</a:t>
            </a:r>
            <a:r>
              <a:rPr lang="en-US" sz="900"/>
              <a:t> 2015</a:t>
            </a:r>
            <a:r>
              <a:rPr lang="ko-KR" altLang="en-US" sz="900"/>
              <a:t>년까지</a:t>
            </a:r>
            <a:r>
              <a:rPr lang="en-US" sz="900"/>
              <a:t> 6</a:t>
            </a:r>
            <a:r>
              <a:rPr lang="ko-KR" altLang="en-US" sz="900"/>
              <a:t>개 정수센터에 도입했다</a:t>
            </a:r>
            <a:r>
              <a:rPr lang="en-US" sz="900"/>
              <a:t>. </a:t>
            </a:r>
            <a:r>
              <a:rPr lang="ko-KR" altLang="en-US" sz="900"/>
              <a:t>고도정수처리는 갈수기 수질악화에 따른 맛과 냄새 유발물질의 제거와 잔류항생제 등 미량유기물질을 산화제거할 수 있는 시스템으로서 기존 정수처리에 비해 월등히 향상된 정수처리 기술이다</a:t>
            </a:r>
            <a:r>
              <a:rPr lang="en-US" sz="900"/>
              <a:t>.</a:t>
            </a:r>
          </a:p>
          <a:p>
            <a:pPr>
              <a:defRPr lang="ko-KR" altLang="en-US"/>
            </a:pPr>
            <a:r>
              <a:rPr lang="en-US" sz="900"/>
              <a:t> </a:t>
            </a:r>
          </a:p>
          <a:p>
            <a:pPr>
              <a:defRPr lang="ko-KR" altLang="en-US"/>
            </a:pPr>
            <a:r>
              <a:rPr lang="ko-KR" altLang="en-US" sz="900" b="1"/>
              <a:t>막여과 정수처리시설</a:t>
            </a:r>
          </a:p>
          <a:p>
            <a:pPr>
              <a:defRPr lang="ko-KR" altLang="en-US"/>
            </a:pPr>
            <a:r>
              <a:rPr lang="ko-KR" altLang="en-US" sz="900"/>
              <a:t>         환경부 </a:t>
            </a:r>
            <a:r>
              <a:rPr lang="en-US" altLang="ko-KR" sz="900"/>
              <a:t>· </a:t>
            </a:r>
            <a:r>
              <a:rPr lang="ko-KR" altLang="en-US" sz="900"/>
              <a:t>서울시 </a:t>
            </a:r>
            <a:r>
              <a:rPr lang="en-US" altLang="ko-KR" sz="900"/>
              <a:t>· </a:t>
            </a:r>
            <a:r>
              <a:rPr lang="ko-KR" altLang="en-US" sz="900"/>
              <a:t>민간기업이 공동으로</a:t>
            </a:r>
            <a:r>
              <a:rPr lang="en-US" sz="900"/>
              <a:t> 2010</a:t>
            </a:r>
            <a:r>
              <a:rPr lang="ko-KR" altLang="en-US" sz="900"/>
              <a:t>년 영등포정수센터에 설치하는데 성공한 막여과 정수처리</a:t>
            </a:r>
            <a:r>
              <a:rPr lang="en-US" sz="900"/>
              <a:t>(</a:t>
            </a:r>
            <a:r>
              <a:rPr lang="ko-KR" altLang="en-US" sz="900"/>
              <a:t>모래여과 대체</a:t>
            </a:r>
            <a:r>
              <a:rPr lang="en-US" sz="900"/>
              <a:t>)</a:t>
            </a:r>
            <a:r>
              <a:rPr lang="ko-KR" altLang="en-US" sz="900"/>
              <a:t>는 기존 정수처리에 비해 한층더 정밀하게 정수해 맛과 수질을 좋게하는 정수처리 방식이다</a:t>
            </a:r>
            <a:r>
              <a:rPr lang="en-US" sz="900"/>
              <a:t>. </a:t>
            </a:r>
            <a:r>
              <a:rPr lang="ko-KR" altLang="en-US" sz="900"/>
              <a:t>그리고 응집제 등 화학약품 사용률</a:t>
            </a:r>
            <a:r>
              <a:rPr lang="en-US" sz="900"/>
              <a:t> 50%</a:t>
            </a:r>
            <a:r>
              <a:rPr lang="ko-KR" altLang="en-US" sz="900"/>
              <a:t>이상 줄일 수 있음은 물론 유지관리업무 단순화로 예산절감효과까지 가져오는 최첨단 친환경 정수방식으로 이는 국내 최초 막여과 핵심기술 국산화</a:t>
            </a:r>
            <a:r>
              <a:rPr lang="en-US" sz="900"/>
              <a:t>, </a:t>
            </a:r>
            <a:r>
              <a:rPr lang="ko-KR" altLang="en-US" sz="900"/>
              <a:t>국내최대 막여과 정수처리시설이라는데 큰 의의가 있다</a:t>
            </a:r>
            <a:r>
              <a:rPr lang="en-US" sz="900"/>
              <a:t>.</a:t>
            </a:r>
          </a:p>
          <a:p>
            <a:pPr>
              <a:defRPr lang="ko-KR" altLang="en-US"/>
            </a:pPr>
            <a:r>
              <a:rPr lang="en-US" sz="900" b="1"/>
              <a:t> </a:t>
            </a:r>
          </a:p>
          <a:p>
            <a:pPr>
              <a:defRPr lang="ko-KR" altLang="en-US"/>
            </a:pPr>
            <a:r>
              <a:rPr lang="ko-KR" altLang="en-US" sz="900" b="1"/>
              <a:t>염소 분산주입시스템</a:t>
            </a:r>
          </a:p>
          <a:p>
            <a:pPr>
              <a:defRPr lang="ko-KR" altLang="en-US"/>
            </a:pPr>
            <a:r>
              <a:rPr lang="ko-KR" altLang="en-US" sz="900"/>
              <a:t>         수돗물 생산과정에서 염소소독은 미생물에 대한 위생과 안전성 확보를 위해 반드시 필요한 공정이지만 음용 시 염소냄새로 인한 거부감을 갖게 되기도 한다</a:t>
            </a:r>
            <a:r>
              <a:rPr lang="en-US" sz="900"/>
              <a:t>. </a:t>
            </a:r>
            <a:r>
              <a:rPr lang="ko-KR" altLang="en-US" sz="900"/>
              <a:t>이를 없애기 위하여 정수센터에서 최소한의 양으로</a:t>
            </a:r>
            <a:r>
              <a:rPr lang="en-US" sz="900"/>
              <a:t> 1</a:t>
            </a:r>
            <a:r>
              <a:rPr lang="ko-KR" altLang="en-US" sz="900"/>
              <a:t>차로 실시하고</a:t>
            </a:r>
            <a:r>
              <a:rPr lang="en-US" sz="900"/>
              <a:t> 2</a:t>
            </a:r>
            <a:r>
              <a:rPr lang="ko-KR" altLang="en-US" sz="900"/>
              <a:t>차로 배수지에서 다시 최소한의 양으로 염소를 분산주입함으로써 염소냄새를 획기적으로 줄이는 “재염소 분산주입시스템”을 설치 </a:t>
            </a:r>
            <a:r>
              <a:rPr lang="en-US" altLang="ko-KR" sz="900"/>
              <a:t>· </a:t>
            </a:r>
            <a:r>
              <a:rPr lang="ko-KR" altLang="en-US" sz="900"/>
              <a:t>운영하고 있다</a:t>
            </a:r>
            <a:r>
              <a:rPr lang="en-US" sz="900"/>
              <a:t>.</a:t>
            </a:r>
          </a:p>
          <a:p>
            <a:pPr>
              <a:defRPr lang="ko-KR" altLang="en-US"/>
            </a:pPr>
            <a:r>
              <a:rPr lang="en-US" sz="900"/>
              <a:t> </a:t>
            </a:r>
          </a:p>
          <a:p>
            <a:pPr>
              <a:defRPr lang="ko-KR" altLang="en-US"/>
            </a:pPr>
            <a:r>
              <a:rPr lang="en-US" altLang="ko-KR" sz="900" b="1"/>
              <a:t>『</a:t>
            </a:r>
            <a:r>
              <a:rPr lang="ko-KR" altLang="en-US" sz="900" b="1"/>
              <a:t>건강하고 맛있는 물</a:t>
            </a:r>
            <a:r>
              <a:rPr lang="en-US" altLang="ko-KR" sz="900" b="1"/>
              <a:t>』 </a:t>
            </a:r>
            <a:r>
              <a:rPr lang="ko-KR" altLang="en-US" sz="900" b="1"/>
              <a:t>가이드라인</a:t>
            </a:r>
          </a:p>
          <a:p>
            <a:pPr>
              <a:defRPr lang="ko-KR" altLang="en-US"/>
            </a:pPr>
            <a:r>
              <a:rPr lang="ko-KR" altLang="en-US" sz="900"/>
              <a:t>         건강에 대한 시민의 관심도가 높아짐에 따라 안전성 차원을 넘어 건강하고 맛있는 물에 대한 욕구를 반영하여 “깨끗하고 안전한 물”에서 한 단계 더 발전된 “건강하고 맛있는 물”을 공급하기 위해 건강관련</a:t>
            </a:r>
            <a:r>
              <a:rPr lang="en-US" sz="900"/>
              <a:t> 3</a:t>
            </a:r>
            <a:r>
              <a:rPr lang="ko-KR" altLang="en-US" sz="900"/>
              <a:t>항목</a:t>
            </a:r>
            <a:r>
              <a:rPr lang="en-US" sz="900"/>
              <a:t>, </a:t>
            </a:r>
            <a:r>
              <a:rPr lang="ko-KR" altLang="en-US" sz="900"/>
              <a:t>맛관련</a:t>
            </a:r>
            <a:r>
              <a:rPr lang="en-US" sz="900"/>
              <a:t> 6</a:t>
            </a:r>
            <a:r>
              <a:rPr lang="ko-KR" altLang="en-US" sz="900"/>
              <a:t>항목 등</a:t>
            </a:r>
            <a:r>
              <a:rPr lang="en-US" sz="900"/>
              <a:t> 9</a:t>
            </a:r>
            <a:r>
              <a:rPr lang="ko-KR" altLang="en-US" sz="900"/>
              <a:t>개항목의 가이드라인을 정해 상수도 운영 </a:t>
            </a:r>
            <a:r>
              <a:rPr lang="en-US" altLang="ko-KR" sz="900"/>
              <a:t>· </a:t>
            </a:r>
            <a:r>
              <a:rPr lang="ko-KR" altLang="en-US" sz="900"/>
              <a:t>관리 전반에 적용하고 있다</a:t>
            </a:r>
            <a:r>
              <a:rPr lang="en-US" sz="900"/>
              <a:t>.</a:t>
            </a:r>
          </a:p>
          <a:p>
            <a:pPr>
              <a:defRPr lang="ko-KR" altLang="en-US"/>
            </a:pPr>
            <a:r>
              <a:rPr lang="en-US" sz="900" b="1"/>
              <a:t> </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lnSpc>
                <a:spcPct val="90000"/>
              </a:lnSpc>
              <a:buNone/>
              <a:defRPr lang="ko-KR" altLang="en-US"/>
            </a:pPr>
            <a:r>
              <a:rPr lang="en-US" sz="900"/>
              <a:t>2-2. Clean, TastyArisu</a:t>
            </a:r>
          </a:p>
          <a:p>
            <a:pPr>
              <a:lnSpc>
                <a:spcPct val="90000"/>
              </a:lnSpc>
              <a:buNone/>
              <a:defRPr lang="ko-KR" altLang="en-US"/>
            </a:pPr>
            <a:r>
              <a:rPr lang="en-US" sz="900"/>
              <a:t> </a:t>
            </a:r>
          </a:p>
          <a:p>
            <a:pPr>
              <a:lnSpc>
                <a:spcPct val="90000"/>
              </a:lnSpc>
              <a:buNone/>
              <a:defRPr lang="ko-KR" altLang="en-US"/>
            </a:pPr>
            <a:r>
              <a:rPr lang="en-US" sz="900" b="1"/>
              <a:t>Clean, Tasty Arisu</a:t>
            </a:r>
          </a:p>
          <a:p>
            <a:pPr>
              <a:lnSpc>
                <a:spcPct val="90000"/>
              </a:lnSpc>
              <a:buNone/>
              <a:defRPr lang="ko-KR" altLang="en-US"/>
            </a:pPr>
            <a:r>
              <a:rPr lang="en-US" sz="900"/>
              <a:t> </a:t>
            </a:r>
          </a:p>
          <a:p>
            <a:pPr latinLnBrk="0">
              <a:lnSpc>
                <a:spcPct val="90000"/>
              </a:lnSpc>
              <a:buNone/>
              <a:defRPr lang="ko-KR" altLang="en-US"/>
            </a:pPr>
            <a:r>
              <a:rPr lang="en-US" sz="900" b="1"/>
              <a:t>Advanced Water Purification System</a:t>
            </a:r>
          </a:p>
          <a:p>
            <a:pPr lvl="0">
              <a:lnSpc>
                <a:spcPct val="90000"/>
              </a:lnSpc>
              <a:defRPr lang="ko-KR" altLang="en-US"/>
            </a:pPr>
            <a:r>
              <a:rPr lang="en-US" altLang="ko-KR" sz="900"/>
              <a:t>In order to deliver premium tap water with upgraded quality, the Seoul Metropolitan Government has applied an advanced water purification system with ozone and granular active carbon (charcoal) process to the standard water purification method at the Yeungdeungpo Purification Center in 2010. It will expand the system to six purification centers by 2015. Considerably improved from the existing purification technology, the advanced water purification system eliminates materials that generate the unpleasant taste and smell of tap water as a result of water quality deterioration during dry season as well as traces of organic matter including residual antibiotics.</a:t>
            </a:r>
          </a:p>
          <a:p>
            <a:pPr>
              <a:lnSpc>
                <a:spcPct val="90000"/>
              </a:lnSpc>
              <a:buNone/>
              <a:defRPr lang="ko-KR" altLang="en-US"/>
            </a:pPr>
            <a:r>
              <a:rPr lang="en-US" sz="900" b="1"/>
              <a:t> </a:t>
            </a:r>
          </a:p>
          <a:p>
            <a:pPr>
              <a:lnSpc>
                <a:spcPct val="90000"/>
              </a:lnSpc>
              <a:buNone/>
              <a:defRPr lang="ko-KR" altLang="en-US"/>
            </a:pPr>
            <a:r>
              <a:rPr lang="en-US" sz="900" b="1"/>
              <a:t>Membrane Filtration Water Purification Plant</a:t>
            </a:r>
          </a:p>
          <a:p>
            <a:pPr>
              <a:lnSpc>
                <a:spcPct val="90000"/>
              </a:lnSpc>
              <a:buNone/>
              <a:defRPr lang="ko-KR" altLang="en-US"/>
            </a:pPr>
            <a:r>
              <a:rPr lang="en-US" sz="900"/>
              <a:t>        The membrane filtration process (to replace sand filtration), which was successfully installed in the Yeongdeungpo Water Purification Plantestablished in 2010 jointly by the Ministry of Environment, Seoul Metropolitan Government, and private enterprises, provides a considerably advanced water purification effect to supply water with better quality and taste. This eco-friendly, state-of-the-art technology not only reduces the use of chemicalssuch as flocculentby more than 50% but also simplifies maintenance; thus realizinga budget reduction effect. It carries significance as the first case of core membrane filtration technology localization in Korea and as the largest-scale membrane filtration purification facility. </a:t>
            </a:r>
          </a:p>
          <a:p>
            <a:pPr>
              <a:lnSpc>
                <a:spcPct val="90000"/>
              </a:lnSpc>
              <a:buNone/>
              <a:defRPr lang="ko-KR" altLang="en-US"/>
            </a:pPr>
            <a:r>
              <a:rPr lang="en-US" sz="900" b="1"/>
              <a:t> </a:t>
            </a:r>
          </a:p>
          <a:p>
            <a:pPr>
              <a:lnSpc>
                <a:spcPct val="90000"/>
              </a:lnSpc>
              <a:buNone/>
              <a:defRPr lang="ko-KR" altLang="en-US"/>
            </a:pPr>
            <a:r>
              <a:rPr lang="en-US" sz="900" b="1"/>
              <a:t>Dispersed Chlorine Injection System</a:t>
            </a:r>
          </a:p>
          <a:p>
            <a:pPr>
              <a:lnSpc>
                <a:spcPct val="90000"/>
              </a:lnSpc>
              <a:buNone/>
              <a:defRPr lang="ko-KR" altLang="en-US"/>
            </a:pPr>
            <a:r>
              <a:rPr lang="en-US" sz="900"/>
              <a:t>	Although tap water chlorination is a necessary step in ensuring the hygiene and safety of tap water by destroying harmful microorganisms, it inevitably adds an unpleasant smell to drinking water. To remove this smell, a system wherein only a minimum amount of chlorine is added primarily in the purification plant and again in the reservoirhas been adopted. The “dispersed chlorine injection system” to disperse chlorine injection across a multiple number of stagessignificantly reduces the unpleasant smell of chlorine. </a:t>
            </a:r>
          </a:p>
          <a:p>
            <a:pPr>
              <a:lnSpc>
                <a:spcPct val="90000"/>
              </a:lnSpc>
              <a:buNone/>
              <a:defRPr lang="ko-KR" altLang="en-US"/>
            </a:pPr>
            <a:r>
              <a:rPr lang="en-US" sz="900"/>
              <a:t> </a:t>
            </a:r>
          </a:p>
          <a:p>
            <a:pPr>
              <a:lnSpc>
                <a:spcPct val="90000"/>
              </a:lnSpc>
              <a:buNone/>
              <a:defRPr lang="ko-KR" altLang="en-US"/>
            </a:pPr>
            <a:r>
              <a:rPr lang="en-US" sz="900" b="1"/>
              <a:t>Guidelines for Healthy, Tasty Water </a:t>
            </a:r>
          </a:p>
          <a:p>
            <a:pPr>
              <a:lnSpc>
                <a:spcPct val="90000"/>
              </a:lnSpc>
              <a:buNone/>
              <a:defRPr lang="ko-KR" altLang="en-US"/>
            </a:pPr>
            <a:r>
              <a:rPr lang="en-US" sz="900"/>
              <a:t>	Considering citizens’ increased interest in health, the Seoul Metropolitan Government has established guidelines consisting of nine categoriesthree for health and six for tastein order to deliver “healthy,tasty water” as an evolved form of “clean, safe water” by reflecting citizens’ need for healthy, tasty water; it is applying the guidelines to the entire waterworks operation and management processes. </a:t>
            </a:r>
          </a:p>
          <a:p>
            <a:pPr>
              <a:lnSpc>
                <a:spcPct val="90000"/>
              </a:lnSpc>
              <a:buNone/>
              <a:defRPr lang="ko-KR" altLang="en-US"/>
            </a:pPr>
            <a:r>
              <a:rPr lang="en-US" sz="900" b="1"/>
              <a:t> </a:t>
            </a:r>
          </a:p>
          <a:p>
            <a:pPr>
              <a:lnSpc>
                <a:spcPct val="90000"/>
              </a:lnSpc>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11</a:t>
            </a:fld>
            <a:endParaRPr lang="ko-KR" altLang="en-US" sz="1000" b="1">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ko-KR" altLang="en-US" sz="900" b="1"/>
              <a:t>유수율</a:t>
            </a:r>
            <a:r>
              <a:rPr lang="en-US" sz="900" b="1"/>
              <a:t> 95.1%</a:t>
            </a:r>
          </a:p>
          <a:p>
            <a:pPr>
              <a:defRPr lang="ko-KR" altLang="en-US"/>
            </a:pPr>
            <a:r>
              <a:rPr lang="en-US" altLang="ko-KR" sz="900"/>
              <a:t>	</a:t>
            </a:r>
            <a:r>
              <a:rPr lang="ko-KR" altLang="en-US" sz="900"/>
              <a:t>상수도관 정비</a:t>
            </a:r>
            <a:r>
              <a:rPr lang="en-US" sz="900"/>
              <a:t>, </a:t>
            </a:r>
            <a:r>
              <a:rPr lang="ko-KR" altLang="en-US" sz="900"/>
              <a:t>상수도 관망 블록화</a:t>
            </a:r>
            <a:r>
              <a:rPr lang="en-US" sz="900"/>
              <a:t>, </a:t>
            </a:r>
            <a:r>
              <a:rPr lang="ko-KR" altLang="en-US" sz="900"/>
              <a:t>체계적인 누수방지</a:t>
            </a:r>
            <a:r>
              <a:rPr lang="en-US" sz="900"/>
              <a:t>, </a:t>
            </a:r>
            <a:r>
              <a:rPr lang="ko-KR" altLang="en-US" sz="900"/>
              <a:t>과학적인 공급량 관리로 선진국 수준의 유수율을 달성하였다</a:t>
            </a:r>
            <a:r>
              <a:rPr lang="en-US" sz="900"/>
              <a:t>.</a:t>
            </a:r>
          </a:p>
          <a:p>
            <a:pPr>
              <a:defRPr lang="ko-KR" altLang="en-US"/>
            </a:pPr>
            <a:r>
              <a:rPr lang="en-US" sz="900"/>
              <a:t>	2016</a:t>
            </a:r>
            <a:r>
              <a:rPr lang="ko-KR" altLang="en-US" sz="900"/>
              <a:t>년 유수율은</a:t>
            </a:r>
            <a:r>
              <a:rPr lang="en-US" sz="900"/>
              <a:t> 95.3</a:t>
            </a:r>
            <a:r>
              <a:rPr lang="ko-KR" altLang="en-US" sz="900"/>
              <a:t>로</a:t>
            </a:r>
            <a:r>
              <a:rPr lang="en-US" sz="900"/>
              <a:t> 1989</a:t>
            </a:r>
            <a:r>
              <a:rPr lang="ko-KR" altLang="en-US" sz="900"/>
              <a:t>년</a:t>
            </a:r>
            <a:r>
              <a:rPr lang="en-US" sz="900"/>
              <a:t>(55.2%) </a:t>
            </a:r>
            <a:r>
              <a:rPr lang="ko-KR" altLang="en-US" sz="900"/>
              <a:t>대비</a:t>
            </a:r>
            <a:r>
              <a:rPr lang="en-US" altLang="ko-KR" sz="900"/>
              <a:t>40.1</a:t>
            </a:r>
            <a:r>
              <a:rPr lang="en-US" sz="900"/>
              <a:t>%</a:t>
            </a:r>
            <a:r>
              <a:rPr lang="ko-KR" altLang="en-US" sz="900"/>
              <a:t>가 상승하였다</a:t>
            </a:r>
            <a:r>
              <a:rPr lang="en-US" sz="900"/>
              <a:t>.(</a:t>
            </a:r>
            <a:r>
              <a:rPr lang="ko-KR" altLang="en-US" sz="900"/>
              <a:t>경제적 효과</a:t>
            </a:r>
            <a:r>
              <a:rPr lang="en-US" sz="900"/>
              <a:t>:54,113</a:t>
            </a:r>
            <a:r>
              <a:rPr lang="ko-KR" altLang="en-US" sz="900"/>
              <a:t>억원</a:t>
            </a:r>
            <a:r>
              <a:rPr lang="en-US" sz="900"/>
              <a:t>-2016</a:t>
            </a:r>
            <a:r>
              <a:rPr lang="ko-KR" altLang="en-US" sz="900"/>
              <a:t>년 판매단가 기준</a:t>
            </a:r>
            <a:r>
              <a:rPr lang="en-US" sz="900"/>
              <a:t>)</a:t>
            </a:r>
          </a:p>
          <a:p>
            <a:pPr>
              <a:defRPr lang="ko-KR" altLang="en-US"/>
            </a:pPr>
            <a:r>
              <a:rPr lang="en-US" altLang="ko-KR" sz="900"/>
              <a:t>         *2022</a:t>
            </a:r>
            <a:r>
              <a:rPr lang="ko-KR" altLang="en-US" sz="900"/>
              <a:t>년 목표 유수율</a:t>
            </a:r>
            <a:r>
              <a:rPr lang="en-US" altLang="ko-KR" sz="900"/>
              <a:t>: 96%</a:t>
            </a:r>
          </a:p>
          <a:p>
            <a:pPr>
              <a:defRPr lang="ko-KR" altLang="en-US"/>
            </a:pPr>
            <a:r>
              <a:rPr lang="en-US" sz="900"/>
              <a:t> </a:t>
            </a:r>
          </a:p>
          <a:p>
            <a:pPr>
              <a:defRPr lang="ko-KR" altLang="en-US"/>
            </a:pPr>
            <a:r>
              <a:rPr lang="ko-KR" altLang="en-US" sz="900" b="1"/>
              <a:t>상수도관 정비</a:t>
            </a:r>
          </a:p>
          <a:p>
            <a:pPr>
              <a:defRPr lang="ko-KR" altLang="en-US"/>
            </a:pPr>
            <a:r>
              <a:rPr lang="en-US" altLang="ko-KR" sz="900"/>
              <a:t>	</a:t>
            </a:r>
            <a:r>
              <a:rPr lang="ko-KR" altLang="en-US" sz="900"/>
              <a:t>상수도관의내용년수가지나노후되고</a:t>
            </a:r>
            <a:r>
              <a:rPr lang="en-US" sz="900"/>
              <a:t>, </a:t>
            </a:r>
            <a:r>
              <a:rPr lang="ko-KR" altLang="en-US" sz="900"/>
              <a:t>내부가부식되어서파손사고및빈번한누수</a:t>
            </a:r>
            <a:r>
              <a:rPr lang="en-US" sz="900"/>
              <a:t>, </a:t>
            </a:r>
            <a:r>
              <a:rPr lang="ko-KR" altLang="en-US" sz="900"/>
              <a:t>적수등의문제를일으키는노후관을교체하여공급과정의수질오염을방지하고최적의관망환경조성을위해상수도배관</a:t>
            </a:r>
            <a:r>
              <a:rPr lang="en-US" sz="900"/>
              <a:t>13,649</a:t>
            </a:r>
            <a:r>
              <a:rPr lang="ko-KR" altLang="en-US" sz="900"/>
              <a:t>㎞중</a:t>
            </a:r>
            <a:r>
              <a:rPr lang="en-US" sz="900"/>
              <a:t>13,339</a:t>
            </a:r>
            <a:r>
              <a:rPr lang="ko-KR" altLang="en-US" sz="900"/>
              <a:t>㎞</a:t>
            </a:r>
            <a:r>
              <a:rPr lang="en-US" sz="900"/>
              <a:t>(97.7%)</a:t>
            </a:r>
            <a:r>
              <a:rPr lang="ko-KR" altLang="en-US" sz="900"/>
              <a:t>를교체완료하였다</a:t>
            </a:r>
            <a:r>
              <a:rPr lang="en-US" sz="900"/>
              <a:t>. </a:t>
            </a:r>
            <a:r>
              <a:rPr lang="ko-KR" altLang="en-US" sz="900"/>
              <a:t>그리고나머지</a:t>
            </a:r>
            <a:r>
              <a:rPr lang="en-US" altLang="ko-KR" sz="900"/>
              <a:t>310</a:t>
            </a:r>
            <a:r>
              <a:rPr lang="ko-KR" altLang="en-US" sz="900"/>
              <a:t>㎞는</a:t>
            </a:r>
            <a:r>
              <a:rPr lang="en-US" sz="900"/>
              <a:t>2020</a:t>
            </a:r>
            <a:r>
              <a:rPr lang="ko-KR" altLang="en-US" sz="900"/>
              <a:t>년까지연차적으로정비완료예정이다</a:t>
            </a:r>
            <a:r>
              <a:rPr lang="en-US" sz="900"/>
              <a:t>. </a:t>
            </a:r>
          </a:p>
          <a:p>
            <a:pPr>
              <a:defRPr lang="ko-KR" altLang="en-US"/>
            </a:pPr>
            <a:r>
              <a:rPr lang="en-US" sz="900"/>
              <a:t> </a:t>
            </a:r>
          </a:p>
          <a:p>
            <a:pPr>
              <a:defRPr lang="ko-KR" altLang="en-US"/>
            </a:pPr>
            <a:r>
              <a:rPr lang="ko-KR" altLang="en-US" sz="900" b="1"/>
              <a:t>상수도 관망 블록화</a:t>
            </a:r>
          </a:p>
          <a:p>
            <a:pPr>
              <a:defRPr lang="ko-KR" altLang="en-US"/>
            </a:pPr>
            <a:r>
              <a:rPr lang="en-US" altLang="ko-KR" sz="900"/>
              <a:t>	</a:t>
            </a:r>
            <a:r>
              <a:rPr lang="ko-KR" altLang="en-US" sz="900"/>
              <a:t>서울시는 수도정비기본계획에 따라 중블록</a:t>
            </a:r>
            <a:r>
              <a:rPr lang="en-US" sz="900"/>
              <a:t>104</a:t>
            </a:r>
            <a:r>
              <a:rPr lang="ko-KR" altLang="en-US" sz="900"/>
              <a:t>개소</a:t>
            </a:r>
            <a:r>
              <a:rPr lang="en-US" sz="900"/>
              <a:t>, </a:t>
            </a:r>
            <a:r>
              <a:rPr lang="ko-KR" altLang="en-US" sz="900"/>
              <a:t>소블록</a:t>
            </a:r>
            <a:r>
              <a:rPr lang="en-US" sz="900"/>
              <a:t>2,037</a:t>
            </a:r>
            <a:r>
              <a:rPr lang="ko-KR" altLang="en-US" sz="900"/>
              <a:t>개소의 복잡한 상수도관망을 바둑판 모양의 블록 형태로 구성해 수량</a:t>
            </a:r>
            <a:r>
              <a:rPr lang="en-US" sz="900"/>
              <a:t>, </a:t>
            </a:r>
            <a:r>
              <a:rPr lang="ko-KR" altLang="en-US" sz="900"/>
              <a:t>수질</a:t>
            </a:r>
            <a:r>
              <a:rPr lang="en-US" sz="900"/>
              <a:t>, </a:t>
            </a:r>
            <a:r>
              <a:rPr lang="ko-KR" altLang="en-US" sz="900"/>
              <a:t>수압을 실시간 감시하고 유수율을 분석하는 블록시스템을 구축해 상수도관 운영의 효율성을 확보하는 것은 물론 적정 수압유지로 누수를 저감시킴으로 유수율 향상을 도모하는 등 상수도 시설물을 체계적으로 관리하고 있다</a:t>
            </a:r>
          </a:p>
          <a:p>
            <a:pPr>
              <a:defRPr lang="ko-KR" altLang="en-US"/>
            </a:pPr>
            <a:r>
              <a:rPr lang="en-US" sz="900"/>
              <a:t> </a:t>
            </a:r>
          </a:p>
          <a:p>
            <a:pPr>
              <a:defRPr lang="ko-KR" altLang="en-US"/>
            </a:pPr>
            <a:r>
              <a:rPr lang="ko-KR" altLang="en-US" sz="900" b="1"/>
              <a:t>체계적인 누수방지</a:t>
            </a:r>
          </a:p>
          <a:p>
            <a:pPr>
              <a:defRPr lang="ko-KR" altLang="en-US"/>
            </a:pPr>
            <a:r>
              <a:rPr lang="en-US" altLang="ko-KR" sz="900"/>
              <a:t>	</a:t>
            </a:r>
            <a:r>
              <a:rPr lang="ko-KR" altLang="en-US" sz="900"/>
              <a:t>누수발생원인분석을통하여누수빈도가높은노후관을체계적으로정비하고지하철역</a:t>
            </a:r>
            <a:r>
              <a:rPr lang="en-US" sz="900"/>
              <a:t>, </a:t>
            </a:r>
            <a:r>
              <a:rPr lang="ko-KR" altLang="en-US" sz="900"/>
              <a:t>주요송수관로등의누수취약지역에대해서는집중탐지및순찰점검을실시하고있다</a:t>
            </a:r>
            <a:r>
              <a:rPr lang="en-US" sz="900"/>
              <a:t>. </a:t>
            </a:r>
            <a:r>
              <a:rPr lang="ko-KR" altLang="en-US" sz="900"/>
              <a:t>또한선진화된탐지방법인상시누수진단시스템과유량감시시스템을도입하여선제적으로누수를발견</a:t>
            </a:r>
            <a:r>
              <a:rPr lang="en-US" sz="900"/>
              <a:t>, </a:t>
            </a:r>
            <a:r>
              <a:rPr lang="ko-KR" altLang="en-US" sz="900"/>
              <a:t>보수하고있다</a:t>
            </a:r>
            <a:r>
              <a:rPr lang="en-US" sz="900"/>
              <a:t>.</a:t>
            </a:r>
          </a:p>
          <a:p>
            <a:pPr>
              <a:defRPr lang="ko-KR" altLang="en-US"/>
            </a:pPr>
            <a:r>
              <a:rPr lang="en-US" sz="900" b="1"/>
              <a:t> </a:t>
            </a:r>
          </a:p>
          <a:p>
            <a:pPr>
              <a:defRPr lang="ko-KR" altLang="en-US"/>
            </a:pPr>
            <a:r>
              <a:rPr lang="ko-KR" altLang="en-US" sz="900" b="1"/>
              <a:t>과학적인 공급량 관리</a:t>
            </a:r>
          </a:p>
          <a:p>
            <a:pPr>
              <a:defRPr lang="ko-KR" altLang="en-US"/>
            </a:pPr>
            <a:r>
              <a:rPr lang="en-US" altLang="ko-KR" sz="900"/>
              <a:t>	</a:t>
            </a:r>
            <a:r>
              <a:rPr lang="ko-KR" altLang="en-US" sz="900"/>
              <a:t>송수관</a:t>
            </a:r>
            <a:r>
              <a:rPr lang="en-US" sz="900"/>
              <a:t>, </a:t>
            </a:r>
            <a:r>
              <a:rPr lang="ko-KR" altLang="en-US" sz="900"/>
              <a:t>급수구역</a:t>
            </a:r>
            <a:r>
              <a:rPr lang="en-US" sz="900"/>
              <a:t>, </a:t>
            </a:r>
            <a:r>
              <a:rPr lang="ko-KR" altLang="en-US" sz="900"/>
              <a:t>블록</a:t>
            </a:r>
            <a:r>
              <a:rPr lang="en-US" sz="900"/>
              <a:t>, </a:t>
            </a:r>
            <a:r>
              <a:rPr lang="ko-KR" altLang="en-US" sz="900"/>
              <a:t>가압장</a:t>
            </a:r>
            <a:r>
              <a:rPr lang="en-US" sz="900"/>
              <a:t>, </a:t>
            </a:r>
            <a:r>
              <a:rPr lang="ko-KR" altLang="en-US" sz="900"/>
              <a:t>배수지등 </a:t>
            </a:r>
            <a:r>
              <a:rPr lang="en-US" sz="900"/>
              <a:t>437</a:t>
            </a:r>
            <a:r>
              <a:rPr lang="ko-KR" altLang="en-US" sz="900"/>
              <a:t>개소에유량계를설치하여 유량및관압</a:t>
            </a:r>
            <a:r>
              <a:rPr lang="en-US" sz="900"/>
              <a:t>, </a:t>
            </a:r>
            <a:r>
              <a:rPr lang="ko-KR" altLang="en-US" sz="900"/>
              <a:t>수위등을실시간으로감시할수있는유량감시시스템구축</a:t>
            </a:r>
            <a:r>
              <a:rPr lang="en-US" sz="900"/>
              <a:t>, </a:t>
            </a:r>
            <a:r>
              <a:rPr lang="ko-KR" altLang="en-US" sz="900"/>
              <a:t>누수징후를조기에발견할수있게되었다</a:t>
            </a:r>
            <a:r>
              <a:rPr lang="en-US" sz="900"/>
              <a:t>. </a:t>
            </a:r>
            <a:r>
              <a:rPr lang="ko-KR" altLang="en-US" sz="900"/>
              <a:t>또한</a:t>
            </a:r>
            <a:r>
              <a:rPr lang="en-US" sz="900"/>
              <a:t>, </a:t>
            </a:r>
            <a:r>
              <a:rPr lang="ko-KR" altLang="en-US" sz="900"/>
              <a:t>유량계측의정확도향상을위해주기적인교정검사와노후화된유량계정비도지속적으로추진하고있다</a:t>
            </a:r>
            <a:r>
              <a:rPr lang="en-US" sz="900"/>
              <a:t>. </a:t>
            </a: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fontScale="88880"/>
          </a:bodyPr>
          <a:lstStyle/>
          <a:p>
            <a:pPr>
              <a:lnSpc>
                <a:spcPct val="90000"/>
              </a:lnSpc>
              <a:buNone/>
              <a:defRPr lang="ko-KR" altLang="en-US"/>
            </a:pPr>
            <a:r>
              <a:rPr lang="en-US" sz="1012" b="1"/>
              <a:t>Revenue Water Ratio of 95.1%</a:t>
            </a:r>
          </a:p>
          <a:p>
            <a:pPr>
              <a:lnSpc>
                <a:spcPct val="90000"/>
              </a:lnSpc>
              <a:buNone/>
              <a:defRPr lang="ko-KR" altLang="en-US"/>
            </a:pPr>
            <a:r>
              <a:rPr lang="en-US" sz="1012"/>
              <a:t>	</a:t>
            </a:r>
            <a:r>
              <a:rPr lang="en-US" altLang="ko-KR" sz="1012"/>
              <a:t>The Seoul Metropolitan Government has achieved the same revenue water ratio as that of advanced countries by improving water supply pipes and blocking the water supply piping network as well as through systematic leak prevention and scientific supply volume management. The revenue water ratio in 2016 was 95.3%, a 40.1% increase from 1989 (55.2%) (Economic Effect: KRW 5,411 billion – Based on the selling price in 2016). </a:t>
            </a:r>
            <a:br>
              <a:rPr lang="en-US" altLang="ko-KR" sz="1012"/>
            </a:br>
            <a:r>
              <a:rPr lang="en-US" altLang="ko-KR" sz="1012"/>
              <a:t>*Target of Revenue Water Ratio in 2022 : 96%</a:t>
            </a:r>
          </a:p>
          <a:p>
            <a:pPr>
              <a:lnSpc>
                <a:spcPct val="90000"/>
              </a:lnSpc>
              <a:buNone/>
              <a:defRPr lang="ko-KR" altLang="en-US"/>
            </a:pPr>
            <a:r>
              <a:rPr lang="en-US" sz="1012"/>
              <a:t> </a:t>
            </a:r>
          </a:p>
          <a:p>
            <a:pPr>
              <a:lnSpc>
                <a:spcPct val="90000"/>
              </a:lnSpc>
              <a:buNone/>
              <a:defRPr lang="ko-KR" altLang="en-US"/>
            </a:pPr>
            <a:r>
              <a:rPr lang="en-US" sz="1012" b="1"/>
              <a:t>Maintenance of Water Piping</a:t>
            </a:r>
          </a:p>
          <a:p>
            <a:pPr>
              <a:lnSpc>
                <a:spcPct val="90000"/>
              </a:lnSpc>
              <a:buNone/>
              <a:defRPr lang="ko-KR" altLang="en-US"/>
            </a:pPr>
            <a:r>
              <a:rPr lang="en-US" sz="1012"/>
              <a:t>	</a:t>
            </a:r>
            <a:r>
              <a:rPr lang="en-US" altLang="ko-KR" sz="1012"/>
              <a:t>Since the lifespan of water pipes expires and corrosion occurs inside the pipes, leading to damage, frequent water leak, and rust formation, old pipelines are replaced to prevent water pollution in the course of water supply. In addition, to establish an optimal piping network, a 13.649km (97.7%) section of the waterworks piping measuring 13.649km long has been replaced. The remaining 310km will complete annual maintenance by 2020. </a:t>
            </a:r>
          </a:p>
          <a:p>
            <a:pPr>
              <a:lnSpc>
                <a:spcPct val="90000"/>
              </a:lnSpc>
              <a:buNone/>
              <a:defRPr lang="ko-KR" altLang="en-US"/>
            </a:pPr>
            <a:r>
              <a:rPr lang="en-US" sz="1012"/>
              <a:t> </a:t>
            </a:r>
          </a:p>
          <a:p>
            <a:pPr>
              <a:lnSpc>
                <a:spcPct val="90000"/>
              </a:lnSpc>
              <a:buNone/>
              <a:defRPr lang="ko-KR" altLang="en-US"/>
            </a:pPr>
            <a:r>
              <a:rPr lang="en-US" sz="1012" b="1"/>
              <a:t>Water Distribution Network Blocking System</a:t>
            </a:r>
          </a:p>
          <a:p>
            <a:pPr>
              <a:lnSpc>
                <a:spcPct val="90000"/>
              </a:lnSpc>
              <a:buNone/>
              <a:defRPr lang="ko-KR" altLang="en-US"/>
            </a:pPr>
            <a:r>
              <a:rPr lang="en-US" sz="1012"/>
              <a:t>	According to the basic waterworks maintenance plan, the Seoul Metropolitan Government has established a block system to convert the complicated waterworks piping network consisting of 100 medium blocks and 2,037 small blocks into a grid-shaped block network so as to monitor the water volume, quality, and pressure on a real-time basis and to analyze the revenue water ratio. Through this, the government not only ensures efficiency of water supply pipe operationbut also reduces water leak by maintaining an appropriate water pressure; thus promoting an improvement in the revenue water ratio. This way, the government is managing waterworks facilities systematically. </a:t>
            </a:r>
          </a:p>
          <a:p>
            <a:pPr>
              <a:lnSpc>
                <a:spcPct val="90000"/>
              </a:lnSpc>
              <a:buNone/>
              <a:defRPr lang="ko-KR" altLang="en-US"/>
            </a:pPr>
            <a:r>
              <a:rPr lang="en-US" sz="1012"/>
              <a:t> </a:t>
            </a:r>
          </a:p>
          <a:p>
            <a:pPr>
              <a:lnSpc>
                <a:spcPct val="90000"/>
              </a:lnSpc>
              <a:buNone/>
              <a:defRPr lang="ko-KR" altLang="en-US"/>
            </a:pPr>
            <a:r>
              <a:rPr lang="en-US" sz="1012" b="1"/>
              <a:t>Systematic Leak Prevention</a:t>
            </a:r>
          </a:p>
          <a:p>
            <a:pPr>
              <a:lnSpc>
                <a:spcPct val="90000"/>
              </a:lnSpc>
              <a:buNone/>
              <a:defRPr lang="ko-KR" altLang="en-US"/>
            </a:pPr>
            <a:r>
              <a:rPr lang="en-US" sz="1012"/>
              <a:t>	The Office of Waterworks is systematically improving old pipelines that are subject to frequent water leaks by analyzing the causes of the leak. In addition, it is performing extensive monitoring and surveillance in areas that are prone to water leak, such as subway stations and main pipelines. At the same time, the Office of Waterworks has introduced a full-time leak diagnosis system, an advanced water leak detection method, and a flow monitoring system in order to detect leaks preemptively and repair the affected areas. </a:t>
            </a:r>
          </a:p>
          <a:p>
            <a:pPr>
              <a:lnSpc>
                <a:spcPct val="90000"/>
              </a:lnSpc>
              <a:buNone/>
              <a:defRPr lang="ko-KR" altLang="en-US"/>
            </a:pPr>
            <a:r>
              <a:rPr lang="en-US" sz="1012" b="1"/>
              <a:t> </a:t>
            </a:r>
          </a:p>
          <a:p>
            <a:pPr>
              <a:lnSpc>
                <a:spcPct val="90000"/>
              </a:lnSpc>
              <a:buNone/>
              <a:defRPr lang="ko-KR" altLang="en-US"/>
            </a:pPr>
            <a:r>
              <a:rPr lang="en-US" sz="1012" b="1"/>
              <a:t>Scientific Water Supply Management</a:t>
            </a:r>
          </a:p>
          <a:p>
            <a:pPr eaLnBrk="0" latinLnBrk="0" hangingPunct="0">
              <a:lnSpc>
                <a:spcPct val="90000"/>
              </a:lnSpc>
              <a:buNone/>
              <a:defRPr lang="ko-KR" altLang="en-US"/>
            </a:pPr>
            <a:r>
              <a:rPr lang="en-US" sz="1012"/>
              <a:t>	</a:t>
            </a:r>
            <a:r>
              <a:rPr lang="en-US" altLang="ko-KR" sz="1012"/>
              <a:t>Flowmeters are installed in 437 locations, which include the water pipes, service areas, blocks, booster stations, and reservoirs, aside from the construction of a flow surveillance system for the real-time monitoring of flow, pipe pressure, and water level as well as early detection of signs of water leak. To improve the accuracy of the flow meter system, periodic calibration inspection and improvement of old flow meters are continuously promoted. </a:t>
            </a:r>
            <a:endParaRPr lang="ko-KR" altLang="en-US" sz="1012"/>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12</a:t>
            </a:fld>
            <a:endParaRPr lang="ko-KR" altLang="en-US" sz="1000" b="1">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2-3. </a:t>
            </a:r>
            <a:r>
              <a:rPr lang="ko-KR" altLang="en-US" sz="900"/>
              <a:t>과학적인 수질관리</a:t>
            </a:r>
            <a:r>
              <a:rPr lang="en-US" sz="900"/>
              <a:t>(Scientific water management)</a:t>
            </a:r>
          </a:p>
          <a:p>
            <a:pPr>
              <a:defRPr lang="ko-KR" altLang="en-US"/>
            </a:pPr>
            <a:r>
              <a:rPr lang="en-US" sz="900"/>
              <a:t> </a:t>
            </a:r>
          </a:p>
          <a:p>
            <a:pPr>
              <a:defRPr lang="ko-KR" altLang="en-US"/>
            </a:pPr>
            <a:r>
              <a:rPr lang="ko-KR" altLang="en-US" sz="900" b="1"/>
              <a:t>과학적인 수질관리</a:t>
            </a:r>
          </a:p>
          <a:p>
            <a:pPr>
              <a:defRPr lang="ko-KR" altLang="en-US"/>
            </a:pPr>
            <a:r>
              <a:rPr lang="en-US" sz="900"/>
              <a:t> </a:t>
            </a:r>
          </a:p>
          <a:p>
            <a:pPr>
              <a:defRPr lang="ko-KR" altLang="en-US"/>
            </a:pPr>
            <a:r>
              <a:rPr lang="ko-KR" altLang="en-US" sz="900" b="1"/>
              <a:t>안전한 수돗물 생산에 최선을 다하는 수질검사</a:t>
            </a:r>
          </a:p>
          <a:p>
            <a:pPr>
              <a:defRPr lang="ko-KR" altLang="en-US"/>
            </a:pPr>
            <a:r>
              <a:rPr lang="en-US" altLang="ko-KR" sz="900"/>
              <a:t>	</a:t>
            </a:r>
            <a:r>
              <a:rPr lang="ko-KR" altLang="en-US" sz="900"/>
              <a:t>서울시에서는</a:t>
            </a:r>
            <a:r>
              <a:rPr lang="en-US" sz="900"/>
              <a:t> WHO </a:t>
            </a:r>
            <a:r>
              <a:rPr lang="ko-KR" altLang="en-US" sz="900"/>
              <a:t>권장 수준</a:t>
            </a:r>
            <a:r>
              <a:rPr lang="ko-KR" altLang="en-US" sz="900">
                <a:solidFill>
                  <a:srgbClr val="FF0000"/>
                </a:solidFill>
              </a:rPr>
              <a:t> </a:t>
            </a:r>
            <a:r>
              <a:rPr lang="ko-KR" altLang="en-US" sz="900"/>
              <a:t>이상으로</a:t>
            </a:r>
            <a:r>
              <a:rPr lang="en-US" altLang="ko-KR" sz="900"/>
              <a:t> 170</a:t>
            </a:r>
            <a:r>
              <a:rPr lang="ko-KR" altLang="en-US" sz="900"/>
              <a:t>개 수질항목을 검사하고 있다</a:t>
            </a:r>
            <a:r>
              <a:rPr lang="en-US" sz="900"/>
              <a:t>. </a:t>
            </a:r>
            <a:r>
              <a:rPr lang="ko-KR" altLang="en-US" sz="900"/>
              <a:t>매일 아리수정수센터에서 생산된 물과 매월 서울시내</a:t>
            </a:r>
            <a:r>
              <a:rPr lang="en-US" sz="900"/>
              <a:t> </a:t>
            </a:r>
            <a:r>
              <a:rPr lang="en-US" altLang="ko-KR" sz="900"/>
              <a:t>450</a:t>
            </a:r>
            <a:r>
              <a:rPr lang="ko-KR" altLang="en-US" sz="900"/>
              <a:t>지점의 수도꼭지 수돗물을 수질검사하고</a:t>
            </a:r>
            <a:r>
              <a:rPr lang="en-US" sz="900"/>
              <a:t>, </a:t>
            </a:r>
            <a:r>
              <a:rPr lang="ko-KR" altLang="en-US" sz="900"/>
              <a:t>매분기 급수과정별로</a:t>
            </a:r>
            <a:r>
              <a:rPr lang="en-US" sz="900"/>
              <a:t> </a:t>
            </a:r>
            <a:r>
              <a:rPr lang="en-US" altLang="ko-KR" sz="900"/>
              <a:t>70</a:t>
            </a:r>
            <a:r>
              <a:rPr lang="ko-KR" altLang="en-US" sz="900"/>
              <a:t>지점의 수질검사를 함으로써 더욱 철저하게 수질을 관리하고 있다</a:t>
            </a:r>
            <a:r>
              <a:rPr lang="en-US" sz="900"/>
              <a:t>. </a:t>
            </a:r>
            <a:r>
              <a:rPr lang="ko-KR" altLang="en-US" sz="900"/>
              <a:t>또한 아리수정수센터에서는 생산공정별 수질</a:t>
            </a:r>
            <a:r>
              <a:rPr lang="en-US" sz="900"/>
              <a:t> 6</a:t>
            </a:r>
            <a:r>
              <a:rPr lang="ko-KR" altLang="en-US" sz="900"/>
              <a:t>항목을 수질자동측정기를 통해 실시간으로 감시하고 있어 안전한 수돗물에 최선을 다하고 있다</a:t>
            </a:r>
            <a:r>
              <a:rPr lang="en-US" sz="900"/>
              <a:t>.</a:t>
            </a:r>
          </a:p>
          <a:p>
            <a:pPr>
              <a:defRPr lang="ko-KR" altLang="en-US"/>
            </a:pPr>
            <a:r>
              <a:rPr lang="en-US" sz="900"/>
              <a:t> </a:t>
            </a:r>
          </a:p>
          <a:p>
            <a:pPr>
              <a:defRPr lang="ko-KR" altLang="en-US"/>
            </a:pPr>
            <a:r>
              <a:rPr lang="ko-KR" altLang="en-US" sz="900" b="1"/>
              <a:t>서울워터나우시스템</a:t>
            </a:r>
            <a:r>
              <a:rPr lang="en-US" sz="900"/>
              <a:t>(Seoul Water-Now System)</a:t>
            </a:r>
          </a:p>
          <a:p>
            <a:pPr>
              <a:defRPr lang="ko-KR" altLang="en-US"/>
            </a:pPr>
            <a:r>
              <a:rPr lang="en-US" altLang="ko-KR" sz="900"/>
              <a:t>	</a:t>
            </a:r>
            <a:r>
              <a:rPr lang="ko-KR" altLang="en-US" sz="900"/>
              <a:t>정수센터에서 생산된 수돗물을 서울 시민에게 공급하는 단계별로 취수지점</a:t>
            </a:r>
            <a:r>
              <a:rPr lang="en-US" sz="900"/>
              <a:t> 6</a:t>
            </a:r>
            <a:r>
              <a:rPr lang="ko-KR" altLang="en-US" sz="900"/>
              <a:t>곳</a:t>
            </a:r>
            <a:r>
              <a:rPr lang="en-US" sz="900"/>
              <a:t>, </a:t>
            </a:r>
            <a:r>
              <a:rPr lang="ko-KR" altLang="en-US" sz="900"/>
              <a:t>정수센터</a:t>
            </a:r>
            <a:r>
              <a:rPr lang="en-US" sz="900"/>
              <a:t> 6</a:t>
            </a:r>
            <a:r>
              <a:rPr lang="ko-KR" altLang="en-US" sz="900"/>
              <a:t>곳</a:t>
            </a:r>
            <a:r>
              <a:rPr lang="en-US" sz="900"/>
              <a:t>, </a:t>
            </a:r>
            <a:r>
              <a:rPr lang="ko-KR" altLang="en-US" sz="900"/>
              <a:t>배수지</a:t>
            </a:r>
            <a:r>
              <a:rPr lang="en-US" sz="900"/>
              <a:t> 85</a:t>
            </a:r>
            <a:r>
              <a:rPr lang="ko-KR" altLang="en-US" sz="900"/>
              <a:t>곳</a:t>
            </a:r>
            <a:r>
              <a:rPr lang="en-US" sz="900"/>
              <a:t>, </a:t>
            </a:r>
            <a:r>
              <a:rPr lang="ko-KR" altLang="en-US" sz="900"/>
              <a:t>가압장</a:t>
            </a:r>
            <a:r>
              <a:rPr lang="en-US" sz="900"/>
              <a:t> 14</a:t>
            </a:r>
            <a:r>
              <a:rPr lang="ko-KR" altLang="en-US" sz="900"/>
              <a:t>곳</a:t>
            </a:r>
            <a:r>
              <a:rPr lang="en-US" sz="900"/>
              <a:t>, </a:t>
            </a:r>
            <a:r>
              <a:rPr lang="ko-KR" altLang="en-US" sz="900"/>
              <a:t>수도꼭지</a:t>
            </a:r>
            <a:r>
              <a:rPr lang="en-US" sz="900"/>
              <a:t> </a:t>
            </a:r>
            <a:r>
              <a:rPr lang="en-US" altLang="ko-KR" sz="900"/>
              <a:t>88 </a:t>
            </a:r>
            <a:r>
              <a:rPr lang="ko-KR" altLang="en-US" sz="900"/>
              <a:t>곳 등 총 </a:t>
            </a:r>
            <a:r>
              <a:rPr lang="en-US" altLang="ko-KR" sz="900"/>
              <a:t> 198</a:t>
            </a:r>
            <a:r>
              <a:rPr lang="ko-KR" altLang="en-US" sz="900"/>
              <a:t>개 지점에서 총</a:t>
            </a:r>
            <a:r>
              <a:rPr lang="en-US" sz="900"/>
              <a:t> 12</a:t>
            </a:r>
            <a:r>
              <a:rPr lang="ko-KR" altLang="en-US" sz="900"/>
              <a:t>개 항목을</a:t>
            </a:r>
            <a:r>
              <a:rPr lang="en-US" sz="900"/>
              <a:t> 24</a:t>
            </a:r>
            <a:r>
              <a:rPr lang="ko-KR" altLang="en-US" sz="900"/>
              <a:t>시간 실시간으로 감시하는 서울 워터나우시스템</a:t>
            </a:r>
            <a:r>
              <a:rPr lang="en-US" sz="900"/>
              <a:t> (Seoul Water-Now System)</a:t>
            </a:r>
            <a:r>
              <a:rPr lang="ko-KR" altLang="en-US" sz="900"/>
              <a:t>을 구축하여 운영하고 있다</a:t>
            </a:r>
            <a:r>
              <a:rPr lang="en-US" sz="900"/>
              <a:t>. </a:t>
            </a:r>
            <a:r>
              <a:rPr lang="ko-KR" altLang="en-US" sz="900"/>
              <a:t>이 시스템을 통해 서울 시민이 마시는 수돗물의 품질을</a:t>
            </a:r>
            <a:r>
              <a:rPr lang="en-US" sz="900"/>
              <a:t> 24</a:t>
            </a:r>
            <a:r>
              <a:rPr lang="ko-KR" altLang="en-US" sz="900"/>
              <a:t>시간 실시간으로 관리하고 있으며</a:t>
            </a:r>
            <a:r>
              <a:rPr lang="en-US" sz="900"/>
              <a:t>, 2008</a:t>
            </a:r>
            <a:r>
              <a:rPr lang="ko-KR" altLang="en-US" sz="900"/>
              <a:t>년부터 이 시스템과 연결한 수돗물 수질분석 자료를 상수도사업본부 홈페이지</a:t>
            </a:r>
            <a:r>
              <a:rPr lang="en-US" sz="900"/>
              <a:t>(</a:t>
            </a:r>
            <a:r>
              <a:rPr lang="en-US" sz="900" u="sng"/>
              <a:t>http://arisu.seoul.go.kr</a:t>
            </a:r>
            <a:r>
              <a:rPr lang="en-US" sz="900"/>
              <a:t>)</a:t>
            </a:r>
            <a:r>
              <a:rPr lang="ko-KR" altLang="en-US" sz="900"/>
              <a:t>를 통해 공개하고 있다</a:t>
            </a:r>
            <a:r>
              <a:rPr lang="en-US" altLang="ko-KR" sz="900"/>
              <a:t>. </a:t>
            </a:r>
            <a:r>
              <a:rPr lang="ko-KR" altLang="en-US" sz="900"/>
              <a:t>또한</a:t>
            </a:r>
            <a:r>
              <a:rPr lang="en-US" sz="900"/>
              <a:t> 2011</a:t>
            </a:r>
            <a:r>
              <a:rPr lang="ko-KR" altLang="en-US" sz="900"/>
              <a:t>년부터는 휴대폰</a:t>
            </a:r>
            <a:r>
              <a:rPr lang="en-US" sz="900"/>
              <a:t>(</a:t>
            </a:r>
            <a:r>
              <a:rPr lang="ko-KR" altLang="en-US" sz="900"/>
              <a:t>모바일아리수 앱</a:t>
            </a:r>
            <a:r>
              <a:rPr lang="en-US" sz="900"/>
              <a:t>), </a:t>
            </a:r>
            <a:r>
              <a:rPr lang="ko-KR" altLang="en-US" sz="900"/>
              <a:t>대기오염전광판 등에도 공개 중에 있다</a:t>
            </a:r>
            <a:r>
              <a:rPr lang="en-US" sz="900"/>
              <a:t>.</a:t>
            </a:r>
          </a:p>
          <a:p>
            <a:pPr>
              <a:defRPr lang="ko-KR" altLang="en-US"/>
            </a:pPr>
            <a:r>
              <a:rPr lang="en-US" sz="900"/>
              <a:t> </a:t>
            </a:r>
          </a:p>
          <a:p>
            <a:pPr>
              <a:defRPr lang="ko-KR" altLang="en-US"/>
            </a:pPr>
            <a:r>
              <a:rPr lang="ko-KR" altLang="en-US" sz="900" b="1"/>
              <a:t>서울물연구원</a:t>
            </a:r>
          </a:p>
          <a:p>
            <a:pPr>
              <a:defRPr lang="ko-KR" altLang="en-US"/>
            </a:pPr>
            <a:r>
              <a:rPr lang="en-US" altLang="ko-KR" sz="900"/>
              <a:t>	</a:t>
            </a:r>
            <a:r>
              <a:rPr lang="ko-KR" altLang="en-US" sz="900"/>
              <a:t>서울물연구원은 수돗물 수질의 안전성과 미래를 위한 맛있는 물 연구에 매진하고 있으며</a:t>
            </a:r>
            <a:r>
              <a:rPr lang="en-US" sz="900"/>
              <a:t> WHO</a:t>
            </a:r>
            <a:r>
              <a:rPr lang="ko-KR" altLang="en-US" sz="900"/>
              <a:t>권장</a:t>
            </a:r>
            <a:r>
              <a:rPr lang="en-US" sz="900"/>
              <a:t> 163</a:t>
            </a:r>
            <a:r>
              <a:rPr lang="ko-KR" altLang="en-US" sz="900"/>
              <a:t>개 항목을 정밀 검사하여 그 결과를 홈페이지에 정기적으로 공개하고 있다</a:t>
            </a:r>
            <a:r>
              <a:rPr lang="en-US" sz="900"/>
              <a:t>. </a:t>
            </a:r>
            <a:r>
              <a:rPr lang="ko-KR" altLang="en-US" sz="900"/>
              <a:t>또한 저탄소</a:t>
            </a:r>
            <a:r>
              <a:rPr lang="en-US" sz="900"/>
              <a:t>, </a:t>
            </a:r>
            <a:r>
              <a:rPr lang="ko-KR" altLang="en-US" sz="900"/>
              <a:t>녹색성장이라는 국제적 동향에 맞추어 상수도기술개발에 주력하고 있으며 전문 상수도인을 육성하기 위해 수질관리 과정 외</a:t>
            </a:r>
            <a:r>
              <a:rPr lang="en-US" sz="900"/>
              <a:t> 16</a:t>
            </a:r>
            <a:r>
              <a:rPr lang="ko-KR" altLang="en-US" sz="900"/>
              <a:t>개 교육과정을 운영 중에 있다</a:t>
            </a:r>
            <a:r>
              <a:rPr lang="en-US" sz="900"/>
              <a:t>. </a:t>
            </a:r>
            <a:r>
              <a:rPr lang="ko-KR" altLang="en-US" sz="900"/>
              <a:t>또한</a:t>
            </a:r>
            <a:r>
              <a:rPr lang="en-US" sz="900"/>
              <a:t>, </a:t>
            </a:r>
            <a:r>
              <a:rPr lang="ko-KR" altLang="en-US" sz="900"/>
              <a:t>첨단 막분리기술</a:t>
            </a:r>
            <a:r>
              <a:rPr lang="en-US" sz="900"/>
              <a:t>, </a:t>
            </a:r>
            <a:r>
              <a:rPr lang="ko-KR" altLang="en-US" sz="900"/>
              <a:t>친환경오존공정</a:t>
            </a:r>
            <a:r>
              <a:rPr lang="en-US" sz="900"/>
              <a:t>, </a:t>
            </a:r>
            <a:r>
              <a:rPr lang="ko-KR" altLang="en-US" sz="900"/>
              <a:t>녹슬지 않은 배관개발 등 수처리 배급수 등 다양한 분야에서 녹색기술성과를 내고 있으며</a:t>
            </a:r>
            <a:r>
              <a:rPr lang="en-US" sz="900"/>
              <a:t>, </a:t>
            </a:r>
            <a:r>
              <a:rPr lang="ko-KR" altLang="en-US" sz="900"/>
              <a:t>국내특허</a:t>
            </a:r>
            <a:r>
              <a:rPr lang="en-US" sz="900"/>
              <a:t> 10</a:t>
            </a:r>
            <a:r>
              <a:rPr lang="ko-KR" altLang="en-US" sz="900"/>
              <a:t>건을 취득하고</a:t>
            </a:r>
            <a:r>
              <a:rPr lang="en-US" sz="900"/>
              <a:t>, </a:t>
            </a:r>
            <a:r>
              <a:rPr lang="ko-KR" altLang="en-US" sz="900"/>
              <a:t>국제특허도 출원중에 있어 그간 축적된 고품위 기술력을 상수도의 각종</a:t>
            </a:r>
          </a:p>
          <a:p>
            <a:pPr>
              <a:defRPr lang="ko-KR" altLang="en-US"/>
            </a:pPr>
            <a:r>
              <a:rPr lang="en-US" altLang="ko-KR" sz="900"/>
              <a:t>	</a:t>
            </a:r>
            <a:r>
              <a:rPr lang="ko-KR" altLang="en-US" sz="900"/>
              <a:t>사업에 지원하고 있다</a:t>
            </a:r>
            <a:r>
              <a:rPr lang="en-US" sz="900"/>
              <a:t>.</a:t>
            </a:r>
          </a:p>
          <a:p>
            <a:pPr>
              <a:defRPr lang="ko-KR" altLang="en-US"/>
            </a:pPr>
            <a:r>
              <a:rPr lang="en-US" sz="900"/>
              <a:t> </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lnSpc>
                <a:spcPct val="90000"/>
              </a:lnSpc>
              <a:buNone/>
              <a:defRPr lang="ko-KR" altLang="en-US"/>
            </a:pPr>
            <a:r>
              <a:rPr lang="en-US" sz="900"/>
              <a:t>2-3. Scientific Water Management</a:t>
            </a:r>
          </a:p>
          <a:p>
            <a:pPr>
              <a:lnSpc>
                <a:spcPct val="90000"/>
              </a:lnSpc>
              <a:buNone/>
              <a:defRPr lang="ko-KR" altLang="en-US"/>
            </a:pPr>
            <a:r>
              <a:rPr lang="en-US" sz="900"/>
              <a:t> </a:t>
            </a:r>
          </a:p>
          <a:p>
            <a:pPr>
              <a:lnSpc>
                <a:spcPct val="90000"/>
              </a:lnSpc>
              <a:buNone/>
              <a:defRPr lang="ko-KR" altLang="en-US"/>
            </a:pPr>
            <a:r>
              <a:rPr lang="en-US" sz="900" b="1"/>
              <a:t>Scientific Water Management</a:t>
            </a:r>
          </a:p>
          <a:p>
            <a:pPr>
              <a:lnSpc>
                <a:spcPct val="90000"/>
              </a:lnSpc>
              <a:buNone/>
              <a:defRPr lang="ko-KR" altLang="en-US"/>
            </a:pPr>
            <a:r>
              <a:rPr lang="en-US" sz="900"/>
              <a:t> </a:t>
            </a:r>
          </a:p>
          <a:p>
            <a:pPr>
              <a:lnSpc>
                <a:spcPct val="90000"/>
              </a:lnSpc>
              <a:buNone/>
              <a:defRPr lang="ko-KR" altLang="en-US"/>
            </a:pPr>
            <a:r>
              <a:rPr lang="en-US" sz="900" b="1"/>
              <a:t>Strict Water Quality Inspection for Safe Tap Water Production</a:t>
            </a:r>
          </a:p>
          <a:p>
            <a:pPr>
              <a:lnSpc>
                <a:spcPct val="90000"/>
              </a:lnSpc>
              <a:buNone/>
              <a:defRPr lang="ko-KR" altLang="en-US"/>
            </a:pPr>
            <a:r>
              <a:rPr lang="en-US" sz="900"/>
              <a:t>	</a:t>
            </a:r>
            <a:r>
              <a:rPr lang="en-US" altLang="ko-KR" sz="900"/>
              <a:t>The Seoul Metropolitan Government is conducting water quality inspection on 170 indicators according to the WHO guidelines. Water quality inspection is performed on the water produced in the Arisu Purification Center daily and tap water collected from 450 points across Seoul. In addition, quarterly water quality inspection is conducted at 70 points for stricter water quality control. At the same time, the Arisu Purification Center is conducting real-time surveillance for six water quality indicators by production process using an automatic water quality measuring unit. This way, the Seoul Metropolitan Government is exerting all-out efforts toward producing and delivering safe tap water. </a:t>
            </a:r>
          </a:p>
          <a:p>
            <a:pPr>
              <a:lnSpc>
                <a:spcPct val="90000"/>
              </a:lnSpc>
              <a:buNone/>
              <a:defRPr lang="ko-KR" altLang="en-US"/>
            </a:pPr>
            <a:r>
              <a:rPr lang="en-US" sz="900"/>
              <a:t> </a:t>
            </a:r>
          </a:p>
          <a:p>
            <a:pPr>
              <a:lnSpc>
                <a:spcPct val="90000"/>
              </a:lnSpc>
              <a:buNone/>
              <a:defRPr lang="ko-KR" altLang="en-US"/>
            </a:pPr>
            <a:r>
              <a:rPr lang="en-US" sz="900" b="1"/>
              <a:t>Seoul Water-Now System</a:t>
            </a:r>
          </a:p>
          <a:p>
            <a:pPr>
              <a:lnSpc>
                <a:spcPct val="90000"/>
              </a:lnSpc>
              <a:buNone/>
              <a:defRPr lang="ko-KR" altLang="en-US"/>
            </a:pPr>
            <a:r>
              <a:rPr lang="en-US" sz="900"/>
              <a:t>	</a:t>
            </a:r>
            <a:r>
              <a:rPr lang="en-US" altLang="ko-KR" sz="900"/>
              <a:t>Seoul Water-Now System monitors tap water produced in the purification centers 24 hours a day on a real-time basis. Monitoring is carried out in relation to 12 items at a total of 186 points divided into 6 intake points, 6 purification centers, 85 reservoirs, 14 booster stations, and 88 faucets by each stage of tap water delivery to the citizens in Seoul. Through this system, the quality of water consumed by the citizens is managed in real time and round the clock. and will be continuously increased in the future. Since 2008, data on the analysis of tap water quality in relation to this system have been disclosed in the Office of Waterworks website </a:t>
            </a:r>
            <a:r>
              <a:rPr lang="en-US" altLang="ko-KR" sz="900">
                <a:hlinkClick r:id="rId2" tooltip="new window"/>
              </a:rPr>
              <a:t>(http://arisu.seoul.go.kr)</a:t>
            </a:r>
            <a:r>
              <a:rPr lang="en-US" altLang="ko-KR" sz="900"/>
              <a:t>. Likewise, since 2011, the data have also been posted for access via mobile phone (Mobile Arisu App) or in an electronic signboard for air pollution.</a:t>
            </a:r>
          </a:p>
          <a:p>
            <a:pPr>
              <a:lnSpc>
                <a:spcPct val="90000"/>
              </a:lnSpc>
              <a:buNone/>
              <a:defRPr lang="ko-KR" altLang="en-US"/>
            </a:pPr>
            <a:r>
              <a:rPr lang="en-US" sz="900"/>
              <a:t> </a:t>
            </a:r>
          </a:p>
          <a:p>
            <a:pPr>
              <a:lnSpc>
                <a:spcPct val="90000"/>
              </a:lnSpc>
              <a:buNone/>
              <a:defRPr lang="ko-KR" altLang="en-US"/>
            </a:pPr>
            <a:r>
              <a:rPr lang="en-US" sz="900" b="1"/>
              <a:t>Waterworks Research Institute </a:t>
            </a:r>
          </a:p>
          <a:p>
            <a:pPr>
              <a:lnSpc>
                <a:spcPct val="90000"/>
              </a:lnSpc>
              <a:buNone/>
              <a:defRPr lang="ko-KR" altLang="en-US"/>
            </a:pPr>
            <a:r>
              <a:rPr lang="en-US" sz="900"/>
              <a:t>	The Waterworks Research Institute focuses on the study of tap water quality and safe, tasty water for the future. It conducts precision inspection on 163 items of water quality as recommended by WHO and posts the results in the website on a regular basis. In addition, it pursues waterworks technology development in line with the international trend of low carbon, green growth. At the same time, the Waterworks Research Institute is providing 16 training courses including the water quality management course for the purpose of fostering waterworks specialists. The institute is producing technological outcomes in various fields ranging from the hi-tech membrane separation technology and environment-friendly ozone process to rust-free pipe development. Having acquired ten domestic patents, the Waterworks Research Institute is currently applying for an international patent and is providing advanced technological power accumulated over the yearsto support various waterworks projects.</a:t>
            </a:r>
          </a:p>
          <a:p>
            <a:pPr>
              <a:lnSpc>
                <a:spcPct val="90000"/>
              </a:lnSpc>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13</a:t>
            </a:fld>
            <a:endParaRPr lang="ko-KR" altLang="en-US" sz="1000" b="1">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altLang="ko-KR" sz="900"/>
              <a:t>【</a:t>
            </a:r>
            <a:r>
              <a:rPr lang="ko-KR" altLang="en-US" sz="900"/>
              <a:t>검사기관 지정 현황 및 관련지원분야</a:t>
            </a:r>
            <a:r>
              <a:rPr lang="en-US" altLang="ko-KR" sz="900"/>
              <a:t>】 </a:t>
            </a:r>
          </a:p>
          <a:p>
            <a:pPr>
              <a:defRPr lang="ko-KR" altLang="en-US"/>
            </a:pPr>
            <a:r>
              <a:rPr lang="ko-KR" altLang="en-US" sz="900"/>
              <a:t>‘</a:t>
            </a:r>
            <a:r>
              <a:rPr lang="en-US" sz="900"/>
              <a:t>89.11 </a:t>
            </a:r>
            <a:r>
              <a:rPr lang="ko-KR" altLang="en-US" sz="900"/>
              <a:t>먹는물 수질검사기관지정 </a:t>
            </a:r>
          </a:p>
          <a:p>
            <a:pPr>
              <a:defRPr lang="ko-KR" altLang="en-US"/>
            </a:pPr>
            <a:r>
              <a:rPr lang="ko-KR" altLang="en-US" sz="900"/>
              <a:t>‘</a:t>
            </a:r>
            <a:r>
              <a:rPr lang="en-US" sz="900"/>
              <a:t>03. 4 </a:t>
            </a:r>
            <a:r>
              <a:rPr lang="ko-KR" altLang="en-US" sz="900"/>
              <a:t>국가공인 바이러스 검사기관 지정 </a:t>
            </a:r>
          </a:p>
          <a:p>
            <a:pPr>
              <a:defRPr lang="ko-KR" altLang="en-US"/>
            </a:pPr>
            <a:r>
              <a:rPr lang="ko-KR" altLang="en-US" sz="900"/>
              <a:t>‘</a:t>
            </a:r>
            <a:r>
              <a:rPr lang="en-US" sz="900"/>
              <a:t>04. 9 </a:t>
            </a:r>
            <a:r>
              <a:rPr lang="ko-KR" altLang="en-US" sz="900"/>
              <a:t>국가공인 원생동물 검사기관 </a:t>
            </a:r>
          </a:p>
          <a:p>
            <a:pPr>
              <a:defRPr lang="ko-KR" altLang="en-US"/>
            </a:pPr>
            <a:r>
              <a:rPr lang="ko-KR" altLang="en-US" sz="900"/>
              <a:t>‘</a:t>
            </a:r>
            <a:r>
              <a:rPr lang="en-US" sz="900"/>
              <a:t>05. 1 ISO/IEC 17025(KOLAS) </a:t>
            </a:r>
            <a:r>
              <a:rPr lang="ko-KR" altLang="en-US" sz="900"/>
              <a:t>공인 시험기관</a:t>
            </a:r>
          </a:p>
          <a:p>
            <a:pPr>
              <a:defRPr lang="ko-KR" altLang="en-US"/>
            </a:pPr>
            <a:r>
              <a:rPr lang="ko-KR" altLang="en-US" sz="900"/>
              <a:t>‘</a:t>
            </a:r>
            <a:r>
              <a:rPr lang="en-US" sz="900"/>
              <a:t>06. 5 </a:t>
            </a:r>
            <a:r>
              <a:rPr lang="ko-KR" altLang="en-US" sz="900"/>
              <a:t>환경측정기기정도 검사대행자 </a:t>
            </a:r>
          </a:p>
          <a:p>
            <a:pPr>
              <a:defRPr lang="ko-KR" altLang="en-US"/>
            </a:pPr>
            <a:r>
              <a:rPr lang="ko-KR" altLang="en-US" sz="900"/>
              <a:t>‘</a:t>
            </a:r>
            <a:r>
              <a:rPr lang="en-US" sz="900"/>
              <a:t>09. 6 </a:t>
            </a:r>
            <a:r>
              <a:rPr lang="ko-KR" altLang="en-US" sz="900"/>
              <a:t>국가공인 노로바이러스 조사기관 지정 </a:t>
            </a:r>
          </a:p>
          <a:p>
            <a:pPr>
              <a:defRPr lang="ko-KR" altLang="en-US"/>
            </a:pPr>
            <a:r>
              <a:rPr lang="ko-KR" altLang="en-US" sz="900"/>
              <a:t>막모듈 인증 성능시험기관 지정</a:t>
            </a:r>
          </a:p>
          <a:p>
            <a:pPr>
              <a:defRPr lang="ko-KR" altLang="en-US"/>
            </a:pPr>
            <a:r>
              <a:rPr lang="en-US" sz="900"/>
              <a:t> </a:t>
            </a:r>
          </a:p>
          <a:p>
            <a:pPr>
              <a:defRPr lang="ko-KR" altLang="en-US"/>
            </a:pPr>
            <a:r>
              <a:rPr lang="en-US" altLang="ko-KR" sz="900"/>
              <a:t>【</a:t>
            </a:r>
            <a:r>
              <a:rPr lang="ko-KR" altLang="en-US" sz="900"/>
              <a:t>수질분석 기술을 이용한 지방상수도 수질검사 지원</a:t>
            </a:r>
            <a:r>
              <a:rPr lang="en-US" altLang="ko-KR" sz="900"/>
              <a:t>】</a:t>
            </a:r>
          </a:p>
          <a:p>
            <a:pPr>
              <a:defRPr lang="ko-KR" altLang="en-US"/>
            </a:pPr>
            <a:r>
              <a:rPr lang="ko-KR" altLang="en-US" sz="900"/>
              <a:t>서울물연구원은아리수의 품질향상을 위하여 석박사</a:t>
            </a:r>
            <a:r>
              <a:rPr lang="en-US" sz="900"/>
              <a:t> 50</a:t>
            </a:r>
            <a:r>
              <a:rPr lang="ko-KR" altLang="en-US" sz="900"/>
              <a:t>여명의 우수한 </a:t>
            </a:r>
          </a:p>
          <a:p>
            <a:pPr>
              <a:defRPr lang="ko-KR" altLang="en-US"/>
            </a:pPr>
            <a:r>
              <a:rPr lang="ko-KR" altLang="en-US" sz="900"/>
              <a:t>연구인력과</a:t>
            </a:r>
            <a:r>
              <a:rPr lang="en-US" sz="900"/>
              <a:t> 187</a:t>
            </a:r>
            <a:r>
              <a:rPr lang="ko-KR" altLang="en-US" sz="900"/>
              <a:t>종</a:t>
            </a:r>
            <a:r>
              <a:rPr lang="en-US" sz="900"/>
              <a:t> 664</a:t>
            </a:r>
            <a:r>
              <a:rPr lang="ko-KR" altLang="en-US" sz="900"/>
              <a:t>대의 최첨단 실험분석장비를 확보하여 서울시 원수 및 </a:t>
            </a:r>
          </a:p>
          <a:p>
            <a:pPr>
              <a:defRPr lang="ko-KR" altLang="en-US"/>
            </a:pPr>
            <a:r>
              <a:rPr lang="ko-KR" altLang="en-US" sz="900"/>
              <a:t>정수 검사뿐아니라 지방상수도 수돗물등의 분석도 수행하고 있으며</a:t>
            </a:r>
            <a:r>
              <a:rPr lang="en-US" sz="900"/>
              <a:t> KOLAS </a:t>
            </a:r>
          </a:p>
          <a:p>
            <a:pPr>
              <a:defRPr lang="ko-KR" altLang="en-US"/>
            </a:pPr>
            <a:r>
              <a:rPr lang="ko-KR" altLang="en-US" sz="900"/>
              <a:t>국제공인시험기관으로서 제주특별자치도</a:t>
            </a:r>
            <a:r>
              <a:rPr lang="en-US" sz="900"/>
              <a:t>, </a:t>
            </a:r>
            <a:r>
              <a:rPr lang="ko-KR" altLang="en-US" sz="900"/>
              <a:t>공주시 등도 지원하고 있다</a:t>
            </a:r>
            <a:r>
              <a:rPr lang="en-US" sz="900"/>
              <a:t>.</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altLang="ko-KR" sz="900"/>
              <a:t>【</a:t>
            </a:r>
            <a:r>
              <a:rPr lang="en-US" sz="900"/>
              <a:t>Testing Institution Designation Status and Related Supporting Fields</a:t>
            </a:r>
            <a:r>
              <a:rPr lang="en-US" altLang="ko-KR" sz="900"/>
              <a:t>】</a:t>
            </a:r>
          </a:p>
          <a:p>
            <a:pPr>
              <a:buNone/>
              <a:defRPr lang="ko-KR" altLang="en-US"/>
            </a:pPr>
            <a:r>
              <a:rPr lang="en-US" sz="900"/>
              <a:t>Nov. 1989: Designated as a drinking water quality inspection institution</a:t>
            </a:r>
          </a:p>
          <a:p>
            <a:pPr>
              <a:buNone/>
              <a:defRPr lang="ko-KR" altLang="en-US"/>
            </a:pPr>
            <a:r>
              <a:rPr lang="en-US" sz="900"/>
              <a:t>Apr. 2003: Designated as a nationally authorized virus testing institution</a:t>
            </a:r>
          </a:p>
          <a:p>
            <a:pPr>
              <a:buNone/>
              <a:defRPr lang="ko-KR" altLang="en-US"/>
            </a:pPr>
            <a:r>
              <a:rPr lang="en-US" sz="900"/>
              <a:t>Sep. 2004: Designated as a nationally authorized protozoa testing institution</a:t>
            </a:r>
          </a:p>
          <a:p>
            <a:pPr>
              <a:buNone/>
              <a:defRPr lang="ko-KR" altLang="en-US"/>
            </a:pPr>
            <a:r>
              <a:rPr lang="en-US" sz="900"/>
              <a:t>Jan. 2005: Designated as ISO/IEC17025 (KOLAS)-certified test lab </a:t>
            </a:r>
          </a:p>
          <a:p>
            <a:pPr>
              <a:buNone/>
              <a:defRPr lang="ko-KR" altLang="en-US"/>
            </a:pPr>
            <a:r>
              <a:rPr lang="en-US" sz="900"/>
              <a:t>May 2006: Designated as an environmental measuring device testing</a:t>
            </a:r>
          </a:p>
          <a:p>
            <a:pPr>
              <a:buNone/>
              <a:defRPr lang="ko-KR" altLang="en-US"/>
            </a:pPr>
            <a:r>
              <a:rPr lang="en-US" sz="900"/>
              <a:t> institution</a:t>
            </a:r>
          </a:p>
          <a:p>
            <a:pPr>
              <a:buNone/>
              <a:defRPr lang="ko-KR" altLang="en-US"/>
            </a:pPr>
            <a:r>
              <a:rPr lang="en-US" sz="900"/>
              <a:t>Jun.2009: Designated as a nationally authorized Norovirus testing institution </a:t>
            </a:r>
          </a:p>
          <a:p>
            <a:pPr>
              <a:buNone/>
              <a:defRPr lang="ko-KR" altLang="en-US"/>
            </a:pPr>
            <a:r>
              <a:rPr lang="en-US" sz="900"/>
              <a:t>and a filter membrane performance testing institution </a:t>
            </a:r>
          </a:p>
          <a:p>
            <a:pPr>
              <a:buNone/>
              <a:defRPr lang="ko-KR" altLang="en-US"/>
            </a:pPr>
            <a:r>
              <a:rPr lang="en-US" sz="900"/>
              <a:t> </a:t>
            </a:r>
          </a:p>
          <a:p>
            <a:pPr>
              <a:buNone/>
              <a:defRPr lang="ko-KR" altLang="en-US"/>
            </a:pPr>
            <a:r>
              <a:rPr lang="en-US" altLang="ko-KR" sz="900"/>
              <a:t>【</a:t>
            </a:r>
            <a:r>
              <a:rPr lang="en-US" sz="900"/>
              <a:t>Supporting Water Quality Inspection in theRegional Waterworks System </a:t>
            </a:r>
          </a:p>
          <a:p>
            <a:pPr>
              <a:buNone/>
              <a:defRPr lang="ko-KR" altLang="en-US"/>
            </a:pPr>
            <a:r>
              <a:rPr lang="en-US" sz="900"/>
              <a:t>Using Water Quality Analysis Technology</a:t>
            </a:r>
            <a:r>
              <a:rPr lang="en-US" altLang="ko-KR" sz="900"/>
              <a:t>】</a:t>
            </a:r>
          </a:p>
          <a:p>
            <a:pPr>
              <a:buNone/>
              <a:defRPr lang="ko-KR" altLang="en-US"/>
            </a:pPr>
            <a:r>
              <a:rPr lang="en-US" sz="900"/>
              <a:t>The Waterworks Research Institute currently has approximately 50 </a:t>
            </a:r>
          </a:p>
          <a:p>
            <a:pPr>
              <a:buNone/>
              <a:defRPr lang="ko-KR" altLang="en-US"/>
            </a:pPr>
            <a:r>
              <a:rPr lang="en-US" sz="900"/>
              <a:t>researchers with master’s and doctorate degrees and who are supported </a:t>
            </a:r>
          </a:p>
          <a:p>
            <a:pPr>
              <a:buNone/>
              <a:defRPr lang="ko-KR" altLang="en-US"/>
            </a:pPr>
            <a:r>
              <a:rPr lang="en-US" sz="900"/>
              <a:t>by 664 types of test equipment in 187 categories. The researchers are </a:t>
            </a:r>
          </a:p>
          <a:p>
            <a:pPr>
              <a:buNone/>
              <a:defRPr lang="ko-KR" altLang="en-US"/>
            </a:pPr>
            <a:r>
              <a:rPr lang="en-US" sz="900"/>
              <a:t>involved in the assessment of Seoul's raw and purified wateras well as the </a:t>
            </a:r>
          </a:p>
          <a:p>
            <a:pPr>
              <a:buNone/>
              <a:defRPr lang="ko-KR" altLang="en-US"/>
            </a:pPr>
            <a:r>
              <a:rPr lang="en-US" sz="900"/>
              <a:t>analysis of tap water in the regional waterworks systems. As an </a:t>
            </a:r>
          </a:p>
          <a:p>
            <a:pPr>
              <a:buNone/>
              <a:defRPr lang="ko-KR" altLang="en-US"/>
            </a:pPr>
            <a:r>
              <a:rPr lang="en-US" sz="900"/>
              <a:t>internationally certified KOLAS test lab, the Waterworks Research Institute </a:t>
            </a:r>
          </a:p>
          <a:p>
            <a:pPr>
              <a:buNone/>
              <a:defRPr lang="ko-KR" altLang="en-US"/>
            </a:pPr>
            <a:r>
              <a:rPr lang="en-US" sz="900"/>
              <a:t>also supports the local governments of Jeju and Gongju.</a:t>
            </a: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14</a:t>
            </a:fld>
            <a:endParaRPr lang="ko-KR" altLang="en-US" sz="1000" b="1">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2-4. </a:t>
            </a:r>
            <a:r>
              <a:rPr lang="ko-KR" altLang="en-US" sz="900"/>
              <a:t>세계로 나아가는 아리수</a:t>
            </a:r>
            <a:r>
              <a:rPr lang="en-US" sz="900"/>
              <a:t>(Arisu's global presence)</a:t>
            </a:r>
          </a:p>
          <a:p>
            <a:pPr>
              <a:defRPr lang="ko-KR" altLang="en-US"/>
            </a:pPr>
            <a:r>
              <a:rPr lang="en-US" sz="900"/>
              <a:t> </a:t>
            </a:r>
          </a:p>
          <a:p>
            <a:pPr>
              <a:defRPr lang="ko-KR" altLang="en-US"/>
            </a:pPr>
            <a:r>
              <a:rPr lang="ko-KR" altLang="en-US" sz="900" b="1"/>
              <a:t>세계로 나아가는 아리수</a:t>
            </a:r>
          </a:p>
          <a:p>
            <a:pPr>
              <a:defRPr lang="ko-KR" altLang="en-US"/>
            </a:pPr>
            <a:r>
              <a:rPr lang="ko-KR" altLang="en-US" sz="900" b="1"/>
              <a:t>국제공인기관의 수질기준 적합판정</a:t>
            </a:r>
          </a:p>
          <a:p>
            <a:pPr>
              <a:defRPr lang="ko-KR" altLang="en-US"/>
            </a:pPr>
            <a:r>
              <a:rPr lang="en-US" sz="900"/>
              <a:t>2010</a:t>
            </a:r>
            <a:r>
              <a:rPr lang="ko-KR" altLang="en-US" sz="900"/>
              <a:t>년</a:t>
            </a:r>
            <a:r>
              <a:rPr lang="en-US" sz="900"/>
              <a:t> NSF(National Sanitation Foundation) International</a:t>
            </a:r>
            <a:r>
              <a:rPr lang="ko-KR" altLang="en-US" sz="900"/>
              <a:t>에서 세계보건기구</a:t>
            </a:r>
            <a:r>
              <a:rPr lang="en-US" sz="900"/>
              <a:t>(WHO)</a:t>
            </a:r>
            <a:r>
              <a:rPr lang="ko-KR" altLang="en-US" sz="900"/>
              <a:t>가 권장한</a:t>
            </a:r>
            <a:r>
              <a:rPr lang="en-US" sz="900"/>
              <a:t> 155</a:t>
            </a:r>
            <a:r>
              <a:rPr lang="ko-KR" altLang="en-US" sz="900"/>
              <a:t>개 수질검사항목을 검사한 결과 모두 기준에 적합하였으며</a:t>
            </a:r>
            <a:r>
              <a:rPr lang="en-US" sz="900"/>
              <a:t>, </a:t>
            </a:r>
            <a:r>
              <a:rPr lang="ko-KR" altLang="en-US" sz="900"/>
              <a:t>세계적인 전문 분석기관인</a:t>
            </a:r>
            <a:r>
              <a:rPr lang="en-US" sz="900"/>
              <a:t> UL(Underwriters Laboratories Inc)</a:t>
            </a:r>
            <a:r>
              <a:rPr lang="ko-KR" altLang="en-US" sz="900"/>
              <a:t>과</a:t>
            </a:r>
            <a:r>
              <a:rPr lang="en-US" sz="900"/>
              <a:t> NSF International</a:t>
            </a:r>
            <a:r>
              <a:rPr lang="ko-KR" altLang="en-US" sz="900"/>
              <a:t>에서 총</a:t>
            </a:r>
            <a:r>
              <a:rPr lang="en-US" sz="900"/>
              <a:t> 167</a:t>
            </a:r>
            <a:r>
              <a:rPr lang="ko-KR" altLang="en-US" sz="900"/>
              <a:t>개 항목에 대하여 수질검사한 결과 미국</a:t>
            </a:r>
            <a:r>
              <a:rPr lang="en-US" sz="900"/>
              <a:t> EPA</a:t>
            </a:r>
            <a:r>
              <a:rPr lang="ko-KR" altLang="en-US" sz="900"/>
              <a:t>먹는 물 수질기준 적합판정을 받아 국제적으로 우수한 물임을 입증했다</a:t>
            </a:r>
            <a:r>
              <a:rPr lang="en-US" sz="900"/>
              <a:t>.</a:t>
            </a:r>
          </a:p>
          <a:p>
            <a:pPr>
              <a:defRPr lang="ko-KR" altLang="en-US"/>
            </a:pPr>
            <a:r>
              <a:rPr lang="en-US" sz="900"/>
              <a:t> </a:t>
            </a:r>
          </a:p>
          <a:p>
            <a:pPr>
              <a:defRPr lang="ko-KR" altLang="en-US"/>
            </a:pPr>
            <a:r>
              <a:rPr lang="ko-KR" altLang="en-US" sz="900" b="1"/>
              <a:t>’</a:t>
            </a:r>
            <a:r>
              <a:rPr lang="en-US" sz="900" b="1"/>
              <a:t>09</a:t>
            </a:r>
            <a:r>
              <a:rPr lang="ko-KR" altLang="en-US" sz="900" b="1"/>
              <a:t>년</a:t>
            </a:r>
            <a:r>
              <a:rPr lang="en-US" sz="900" b="1"/>
              <a:t> UN</a:t>
            </a:r>
            <a:r>
              <a:rPr lang="ko-KR" altLang="en-US" sz="900" b="1"/>
              <a:t>공공행정서비스대상 수상</a:t>
            </a:r>
          </a:p>
          <a:p>
            <a:pPr>
              <a:defRPr lang="ko-KR" altLang="en-US"/>
            </a:pPr>
            <a:r>
              <a:rPr lang="ko-KR" altLang="en-US" sz="900"/>
              <a:t>전세계 국영</a:t>
            </a:r>
            <a:r>
              <a:rPr lang="en-US" altLang="ko-KR" sz="900"/>
              <a:t>·</a:t>
            </a:r>
            <a:r>
              <a:rPr lang="ko-KR" altLang="en-US" sz="900"/>
              <a:t>반국영 공공단체를 대상으로 유엔 공공행정네트워크</a:t>
            </a:r>
            <a:r>
              <a:rPr lang="en-US" sz="900"/>
              <a:t>(UNPAN)</a:t>
            </a:r>
            <a:r>
              <a:rPr lang="ko-KR" altLang="en-US" sz="900"/>
              <a:t>에서 선정하는 공공행정서비스분야 심사에서 실시간 아리수 수질 정보를 온라인으로 확인가능한</a:t>
            </a:r>
            <a:r>
              <a:rPr lang="en-US" sz="900"/>
              <a:t> Seoul Water-Now </a:t>
            </a:r>
            <a:r>
              <a:rPr lang="ko-KR" altLang="en-US" sz="900"/>
              <a:t>서비스와 서울시 모든 가구 무료수질검사 아리수품질확인제로</a:t>
            </a:r>
            <a:r>
              <a:rPr lang="en-US" sz="900"/>
              <a:t> UN Winner</a:t>
            </a:r>
            <a:r>
              <a:rPr lang="ko-KR" altLang="en-US" sz="900"/>
              <a:t>상</a:t>
            </a:r>
            <a:r>
              <a:rPr lang="en-US" sz="900"/>
              <a:t>(</a:t>
            </a:r>
            <a:r>
              <a:rPr lang="ko-KR" altLang="en-US" sz="900"/>
              <a:t>대상</a:t>
            </a:r>
            <a:r>
              <a:rPr lang="en-US" sz="900"/>
              <a:t>)</a:t>
            </a:r>
            <a:r>
              <a:rPr lang="ko-KR" altLang="en-US" sz="900"/>
              <a:t>을 수상</a:t>
            </a:r>
            <a:r>
              <a:rPr lang="en-US" sz="900"/>
              <a:t>, </a:t>
            </a:r>
            <a:r>
              <a:rPr lang="ko-KR" altLang="en-US" sz="900"/>
              <a:t>아리수 수질관리의 투명성과 신뢰성이 국제적으로 인정받게 되었다</a:t>
            </a:r>
            <a:r>
              <a:rPr lang="en-US" sz="900"/>
              <a:t>.</a:t>
            </a:r>
          </a:p>
          <a:p>
            <a:pPr>
              <a:defRPr lang="ko-KR" altLang="en-US"/>
            </a:pPr>
            <a:r>
              <a:rPr lang="en-US" sz="900"/>
              <a:t> </a:t>
            </a:r>
          </a:p>
          <a:p>
            <a:pPr>
              <a:defRPr lang="ko-KR" altLang="en-US"/>
            </a:pPr>
            <a:r>
              <a:rPr lang="en-US" sz="900"/>
              <a:t> </a:t>
            </a:r>
          </a:p>
          <a:p>
            <a:pPr>
              <a:defRPr lang="ko-KR" altLang="en-US"/>
            </a:pPr>
            <a:r>
              <a:rPr lang="ko-KR" altLang="en-US" sz="900" b="1"/>
              <a:t>’</a:t>
            </a:r>
            <a:r>
              <a:rPr lang="en-US" sz="900" b="1"/>
              <a:t>10</a:t>
            </a:r>
            <a:r>
              <a:rPr lang="ko-KR" altLang="en-US" sz="900" b="1"/>
              <a:t>년</a:t>
            </a:r>
            <a:r>
              <a:rPr lang="en-US" sz="900" b="1"/>
              <a:t> ~ ‘12</a:t>
            </a:r>
            <a:r>
              <a:rPr lang="ko-KR" altLang="en-US" sz="900" b="1"/>
              <a:t>년네차례글로벌 물산업 혁신상 수상</a:t>
            </a:r>
          </a:p>
          <a:p>
            <a:pPr latinLnBrk="0">
              <a:defRPr lang="ko-KR" altLang="en-US"/>
            </a:pPr>
            <a:r>
              <a:rPr lang="en-US" sz="900"/>
              <a:t>85</a:t>
            </a:r>
            <a:r>
              <a:rPr lang="ko-KR" altLang="en-US" sz="900"/>
              <a:t>개국 물 전문가가 참여하는 세계 최대 물관련 협회인 세계물협회</a:t>
            </a:r>
            <a:r>
              <a:rPr lang="en-US" sz="900"/>
              <a:t>(IWA)</a:t>
            </a:r>
            <a:r>
              <a:rPr lang="ko-KR" altLang="en-US" sz="900"/>
              <a:t>에서 세계최고 수준의 유수율</a:t>
            </a:r>
            <a:r>
              <a:rPr lang="en-US" sz="900"/>
              <a:t>, </a:t>
            </a:r>
            <a:r>
              <a:rPr lang="ko-KR" altLang="en-US" sz="900"/>
              <a:t>경영개선 등 혁신적인 성과인정 및 “안전한 물”에서 “맛있는 물” 만들기로 수돗물 뉴패러다임 변화 주도를 높이 평가 받아</a:t>
            </a:r>
            <a:r>
              <a:rPr lang="en-US" sz="900"/>
              <a:t> 2010</a:t>
            </a:r>
            <a:r>
              <a:rPr lang="ko-KR" altLang="en-US" sz="900"/>
              <a:t>년</a:t>
            </a:r>
            <a:r>
              <a:rPr lang="en-US" sz="900"/>
              <a:t> 6</a:t>
            </a:r>
            <a:r>
              <a:rPr lang="ko-KR" altLang="en-US" sz="900"/>
              <a:t>월 아시아지역 명예상</a:t>
            </a:r>
            <a:r>
              <a:rPr lang="en-US" sz="900"/>
              <a:t>, 2010. 10</a:t>
            </a:r>
            <a:r>
              <a:rPr lang="ko-KR" altLang="en-US" sz="900"/>
              <a:t>월 글로벌 명예상을 수상하는 등 글로벌 물산업 혁신상</a:t>
            </a:r>
            <a:r>
              <a:rPr lang="en-US" sz="900"/>
              <a:t>(Project Innovation Awards, PIA)</a:t>
            </a:r>
            <a:r>
              <a:rPr lang="ko-KR" altLang="en-US" sz="900"/>
              <a:t>을 수상하였다</a:t>
            </a:r>
            <a:r>
              <a:rPr lang="en-US" sz="900"/>
              <a:t>. </a:t>
            </a:r>
            <a:r>
              <a:rPr lang="ko-KR" altLang="en-US" sz="900"/>
              <a:t>또한 전력통신선을 이용한 통합원격검침시스템으로 서울물연구원에서</a:t>
            </a:r>
            <a:r>
              <a:rPr lang="en-US" sz="900"/>
              <a:t> 2012.7</a:t>
            </a:r>
            <a:r>
              <a:rPr lang="ko-KR" altLang="en-US" sz="900"/>
              <a:t>월 동아시아지역 우수상</a:t>
            </a:r>
            <a:r>
              <a:rPr lang="en-US" sz="900"/>
              <a:t>, 2012.9</a:t>
            </a:r>
            <a:r>
              <a:rPr lang="ko-KR" altLang="en-US" sz="900"/>
              <a:t>월 국제본선우수상을 수상</a:t>
            </a:r>
            <a:r>
              <a:rPr lang="en-US" sz="900"/>
              <a:t>, </a:t>
            </a:r>
            <a:r>
              <a:rPr lang="ko-KR" altLang="en-US" sz="900"/>
              <a:t>총 네차례의 글로벌 물산업 혁신상</a:t>
            </a:r>
            <a:r>
              <a:rPr lang="en-US" sz="900"/>
              <a:t>(PIA)</a:t>
            </a:r>
            <a:r>
              <a:rPr lang="ko-KR" altLang="en-US" sz="900"/>
              <a:t>을 수상하였다</a:t>
            </a:r>
            <a:r>
              <a:rPr lang="en-US" sz="900"/>
              <a:t>.</a:t>
            </a:r>
          </a:p>
          <a:p>
            <a:pPr>
              <a:defRPr lang="ko-KR" altLang="en-US"/>
            </a:pPr>
            <a:r>
              <a:rPr lang="en-US" sz="900" b="1"/>
              <a:t> </a:t>
            </a:r>
          </a:p>
          <a:p>
            <a:pPr>
              <a:defRPr lang="ko-KR" altLang="en-US"/>
            </a:pPr>
            <a:r>
              <a:rPr lang="ko-KR" altLang="en-US" sz="900" b="1"/>
              <a:t>’</a:t>
            </a:r>
            <a:r>
              <a:rPr lang="en-US" sz="900" b="1"/>
              <a:t>10</a:t>
            </a:r>
            <a:r>
              <a:rPr lang="ko-KR" altLang="en-US" sz="900" b="1"/>
              <a:t>년 국제비지니스상</a:t>
            </a:r>
            <a:r>
              <a:rPr lang="en-US" sz="900" b="1"/>
              <a:t>(International Business Awards) </a:t>
            </a:r>
            <a:r>
              <a:rPr lang="ko-KR" altLang="en-US" sz="900" b="1"/>
              <a:t>수상</a:t>
            </a:r>
          </a:p>
          <a:p>
            <a:pPr>
              <a:defRPr lang="ko-KR" altLang="en-US"/>
            </a:pPr>
            <a:r>
              <a:rPr lang="ko-KR" altLang="en-US" sz="900"/>
              <a:t>스트비어워즈</a:t>
            </a:r>
            <a:r>
              <a:rPr lang="en-US" sz="900"/>
              <a:t>(Stevie Awards. INC)</a:t>
            </a:r>
            <a:r>
              <a:rPr lang="ko-KR" altLang="en-US" sz="900"/>
              <a:t>로부터 창의</a:t>
            </a:r>
            <a:r>
              <a:rPr lang="en-US" sz="900"/>
              <a:t>, </a:t>
            </a:r>
            <a:r>
              <a:rPr lang="ko-KR" altLang="en-US" sz="900"/>
              <a:t>지식경영을 통한 지식효율화</a:t>
            </a:r>
            <a:r>
              <a:rPr lang="en-US" sz="900"/>
              <a:t>, </a:t>
            </a:r>
            <a:r>
              <a:rPr lang="ko-KR" altLang="en-US" sz="900"/>
              <a:t>세계최고수준의 유수율</a:t>
            </a:r>
            <a:r>
              <a:rPr lang="en-US" sz="900"/>
              <a:t>, </a:t>
            </a:r>
            <a:r>
              <a:rPr lang="ko-KR" altLang="en-US" sz="900"/>
              <a:t>경영혁신 등의 성과를 높이 평가받아 제품개발 및 관리부문</a:t>
            </a:r>
            <a:r>
              <a:rPr lang="en-US" sz="900"/>
              <a:t>(New product &amp; Product Management) </a:t>
            </a:r>
            <a:r>
              <a:rPr lang="ko-KR" altLang="en-US" sz="900"/>
              <a:t>올해의 우수 기관상</a:t>
            </a:r>
            <a:r>
              <a:rPr lang="en-US" sz="900"/>
              <a:t>(Product Development Department of the Year)</a:t>
            </a:r>
            <a:r>
              <a:rPr lang="ko-KR" altLang="en-US" sz="900"/>
              <a:t>을 수상하였다</a:t>
            </a:r>
            <a:r>
              <a:rPr lang="en-US" sz="900"/>
              <a:t>.</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lnSpc>
                <a:spcPct val="90000"/>
              </a:lnSpc>
              <a:buNone/>
              <a:defRPr lang="ko-KR" altLang="en-US"/>
            </a:pPr>
            <a:r>
              <a:rPr lang="en-US" sz="900"/>
              <a:t>2-4. Arisu’s Global Presence</a:t>
            </a:r>
          </a:p>
          <a:p>
            <a:pPr>
              <a:lnSpc>
                <a:spcPct val="90000"/>
              </a:lnSpc>
              <a:buNone/>
              <a:defRPr lang="ko-KR" altLang="en-US"/>
            </a:pPr>
            <a:r>
              <a:rPr lang="en-US" sz="900"/>
              <a:t> </a:t>
            </a:r>
          </a:p>
          <a:p>
            <a:pPr>
              <a:lnSpc>
                <a:spcPct val="90000"/>
              </a:lnSpc>
              <a:buNone/>
              <a:defRPr lang="ko-KR" altLang="en-US"/>
            </a:pPr>
            <a:r>
              <a:rPr lang="en-US" sz="900" b="1"/>
              <a:t>Arisu’s Global Presence</a:t>
            </a:r>
          </a:p>
          <a:p>
            <a:pPr>
              <a:lnSpc>
                <a:spcPct val="90000"/>
              </a:lnSpc>
              <a:buNone/>
              <a:defRPr lang="ko-KR" altLang="en-US"/>
            </a:pPr>
            <a:r>
              <a:rPr lang="en-US" sz="900" b="1"/>
              <a:t>Meeting the Water Quality Standards of Internationally Certified Institutions </a:t>
            </a:r>
          </a:p>
          <a:p>
            <a:pPr latinLnBrk="0">
              <a:lnSpc>
                <a:spcPct val="90000"/>
              </a:lnSpc>
              <a:buNone/>
              <a:defRPr lang="ko-KR" altLang="en-US"/>
            </a:pPr>
            <a:r>
              <a:rPr lang="en-US" sz="900"/>
              <a:t>According to the result of an examination conducted by NSF (National Sanitation Foundation) International in 2010, Arisumet the standards for all of the 155 water quality indicators recommended by the World Health Institution.</a:t>
            </a:r>
            <a:br>
              <a:rPr lang="en-US" sz="900"/>
            </a:br>
            <a:r>
              <a:rPr lang="en-US" sz="900"/>
              <a:t>In addition, Arisu passed all of the 167 items specified for the testing of the US EPA drinking water by international testing agencies, such as Underwriters Laboratories, Inc. (UL) and National Sanitation Foundation. As such, Arisu has been proven to have excellent water quality across the world.</a:t>
            </a:r>
          </a:p>
          <a:p>
            <a:pPr>
              <a:lnSpc>
                <a:spcPct val="90000"/>
              </a:lnSpc>
              <a:buNone/>
              <a:defRPr lang="ko-KR" altLang="en-US"/>
            </a:pPr>
            <a:r>
              <a:rPr lang="en-US" sz="900"/>
              <a:t> </a:t>
            </a:r>
          </a:p>
          <a:p>
            <a:pPr>
              <a:lnSpc>
                <a:spcPct val="90000"/>
              </a:lnSpc>
              <a:buNone/>
              <a:defRPr lang="ko-KR" altLang="en-US"/>
            </a:pPr>
            <a:r>
              <a:rPr lang="en-US" sz="900" b="1"/>
              <a:t>Grand Prize in the U.N. Public Administrative Service Award in 2009</a:t>
            </a:r>
          </a:p>
          <a:p>
            <a:pPr>
              <a:lnSpc>
                <a:spcPct val="90000"/>
              </a:lnSpc>
              <a:buNone/>
              <a:defRPr lang="ko-KR" altLang="en-US"/>
            </a:pPr>
            <a:r>
              <a:rPr lang="en-US" sz="900"/>
              <a:t>Seoul Water-Now service, a real-time online water quality data service, and Arisu quality verification system for providing free water quality inspection service to all households in Seoul were given the U.N. Winner Award in the public administration service category by the U.N. Public Administration Network (UNPAN), which targets state and semi-state-operated public organizations in the world. With such win, the transparency and reliability of the Arisu water quality system have been recognized at the global level. </a:t>
            </a:r>
          </a:p>
          <a:p>
            <a:pPr>
              <a:lnSpc>
                <a:spcPct val="90000"/>
              </a:lnSpc>
              <a:buNone/>
              <a:defRPr lang="ko-KR" altLang="en-US"/>
            </a:pPr>
            <a:r>
              <a:rPr lang="en-US" sz="900"/>
              <a:t> </a:t>
            </a:r>
          </a:p>
          <a:p>
            <a:pPr>
              <a:lnSpc>
                <a:spcPct val="90000"/>
              </a:lnSpc>
              <a:buNone/>
              <a:defRPr lang="ko-KR" altLang="en-US"/>
            </a:pPr>
            <a:r>
              <a:rPr lang="en-US" sz="900" b="1"/>
              <a:t>Won the Global Water Industry Innovation Award Four Times from 2010 to 2012 </a:t>
            </a:r>
          </a:p>
          <a:p>
            <a:pPr latinLnBrk="0">
              <a:lnSpc>
                <a:spcPct val="90000"/>
              </a:lnSpc>
              <a:buNone/>
              <a:defRPr lang="ko-KR" altLang="en-US"/>
            </a:pPr>
            <a:r>
              <a:rPr lang="en-US" sz="900"/>
              <a:t>With innovative performance including the world’s top-level revenue water ratio and management improvement, and by leading the tap water paradigm shift from “safe water” to “tasty water” as recognized by the International Water Association (IWA), the world’s largest water association with experts from 85 countries participating as members, the Office of Waterworks won the Asian Project Innovation Award in June 2010 and Global Project Innovation Award in October of the same year. In addition, the Waterworks Research Center won first prize in the East Asian Awards in July 2012 for its integrated remote meter reading system using power and communications line, including first prize in the international award in September 2012. So far, the Seoul Metropolitan Government has won PIA (Project Innovation Award) for a total of four times. </a:t>
            </a:r>
          </a:p>
          <a:p>
            <a:pPr>
              <a:lnSpc>
                <a:spcPct val="90000"/>
              </a:lnSpc>
              <a:buNone/>
              <a:defRPr lang="ko-KR" altLang="en-US"/>
            </a:pPr>
            <a:r>
              <a:rPr lang="en-US" sz="900" b="1"/>
              <a:t> </a:t>
            </a:r>
          </a:p>
          <a:p>
            <a:pPr>
              <a:lnSpc>
                <a:spcPct val="90000"/>
              </a:lnSpc>
              <a:buNone/>
              <a:defRPr lang="ko-KR" altLang="en-US"/>
            </a:pPr>
            <a:r>
              <a:rPr lang="en-US" sz="900" b="1"/>
              <a:t>Won International Business Awards in 2010</a:t>
            </a:r>
          </a:p>
          <a:p>
            <a:pPr>
              <a:lnSpc>
                <a:spcPct val="90000"/>
              </a:lnSpc>
              <a:buNone/>
              <a:defRPr lang="ko-KR" altLang="en-US"/>
            </a:pPr>
            <a:r>
              <a:rPr lang="en-US" sz="900"/>
              <a:t>At the Stevie Awards INC., Seoul Metropolitan Governmentwas named Product Development Department of the Year in the New Product &amp; Product Management Category for its performance in efficient knowledge utilization through creative and knowledge management, world-class revenue water ratio, and management innovation. </a:t>
            </a:r>
          </a:p>
          <a:p>
            <a:pPr>
              <a:lnSpc>
                <a:spcPct val="90000"/>
              </a:lnSpc>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15</a:t>
            </a:fld>
            <a:endParaRPr lang="ko-KR" altLang="en-US" sz="1000" b="1">
              <a:solidFill>
                <a:schemeClr val="tx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ko-KR" altLang="en-US" sz="900" b="1"/>
              <a:t>세계로 향하는 아리수</a:t>
            </a:r>
          </a:p>
          <a:p>
            <a:pPr>
              <a:defRPr lang="ko-KR" altLang="en-US"/>
            </a:pPr>
            <a:r>
              <a:rPr lang="en-US" sz="900"/>
              <a:t>	2008</a:t>
            </a:r>
            <a:r>
              <a:rPr lang="ko-KR" altLang="en-US" sz="900"/>
              <a:t>년 중국 쓰촨성지진현장</a:t>
            </a:r>
            <a:r>
              <a:rPr lang="en-US" sz="900"/>
              <a:t>, </a:t>
            </a:r>
            <a:r>
              <a:rPr lang="ko-KR" altLang="en-US" sz="900"/>
              <a:t>북경올림픽</a:t>
            </a:r>
            <a:r>
              <a:rPr lang="en-US" sz="900"/>
              <a:t>(</a:t>
            </a:r>
            <a:r>
              <a:rPr lang="ko-KR" altLang="en-US" sz="900"/>
              <a:t>자원봉사자</a:t>
            </a:r>
            <a:r>
              <a:rPr lang="en-US" sz="900"/>
              <a:t>)</a:t>
            </a:r>
            <a:r>
              <a:rPr lang="ko-KR" altLang="en-US" sz="900"/>
              <a:t>에게 병물 아리수를 공급하였으며</a:t>
            </a:r>
            <a:r>
              <a:rPr lang="en-US" sz="900"/>
              <a:t> 2009</a:t>
            </a:r>
            <a:r>
              <a:rPr lang="ko-KR" altLang="en-US" sz="900"/>
              <a:t>년 대만 까오슝 태풍피해현장</a:t>
            </a:r>
            <a:r>
              <a:rPr lang="en-US" sz="900"/>
              <a:t>,2010</a:t>
            </a:r>
            <a:r>
              <a:rPr lang="ko-KR" altLang="en-US" sz="900"/>
              <a:t>년 아이티 지진지역에도 병물 아리수를 지원하였다</a:t>
            </a:r>
            <a:r>
              <a:rPr lang="en-US" sz="900"/>
              <a:t>. </a:t>
            </a:r>
            <a:r>
              <a:rPr lang="ko-KR" altLang="en-US" sz="900"/>
              <a:t>또한「</a:t>
            </a:r>
            <a:r>
              <a:rPr lang="en-US" sz="900"/>
              <a:t>2010 </a:t>
            </a:r>
            <a:r>
              <a:rPr lang="ko-KR" altLang="en-US" sz="900"/>
              <a:t>상하이</a:t>
            </a:r>
            <a:r>
              <a:rPr lang="en-US" sz="900"/>
              <a:t> Expo</a:t>
            </a:r>
            <a:r>
              <a:rPr lang="ko-KR" altLang="en-US" sz="900"/>
              <a:t>」에 아리수 홍보관을 운영</a:t>
            </a:r>
            <a:r>
              <a:rPr lang="en-US" sz="900"/>
              <a:t>, </a:t>
            </a:r>
            <a:r>
              <a:rPr lang="ko-KR" altLang="en-US" sz="900"/>
              <a:t>재해현장에 제일 먼저 달려가고 국제행사장에서 쉽게 찾아볼수 있는 세계적인 수준의 아리수로 자리잡아가고 있다</a:t>
            </a:r>
            <a:r>
              <a:rPr lang="en-US" sz="900"/>
              <a:t>.</a:t>
            </a:r>
          </a:p>
          <a:p>
            <a:pPr>
              <a:defRPr lang="ko-KR" altLang="en-US"/>
            </a:pPr>
            <a:r>
              <a:rPr lang="en-US" sz="900" b="1"/>
              <a:t>(</a:t>
            </a:r>
            <a:r>
              <a:rPr lang="ko-KR" altLang="en-US" sz="900" b="1"/>
              <a:t>추가</a:t>
            </a:r>
            <a:r>
              <a:rPr lang="en-US" sz="900" b="1"/>
              <a:t>)</a:t>
            </a:r>
            <a:r>
              <a:rPr lang="ko-KR" altLang="en-US" sz="900" b="1"/>
              <a:t>해외로 진출하는 아리수</a:t>
            </a:r>
          </a:p>
          <a:p>
            <a:pPr>
              <a:defRPr lang="ko-KR" altLang="en-US"/>
            </a:pPr>
            <a:r>
              <a:rPr lang="en-US" sz="900"/>
              <a:t> </a:t>
            </a:r>
          </a:p>
          <a:p>
            <a:pPr lvl="0">
              <a:defRPr lang="ko-KR" altLang="en-US"/>
            </a:pPr>
            <a:r>
              <a:rPr lang="en-US" altLang="ko-KR" sz="900"/>
              <a:t>	</a:t>
            </a:r>
            <a:r>
              <a:rPr lang="ko-KR" altLang="en-US" sz="900"/>
              <a:t>서울시는 그간의 축적된 상수도 운영경험과 우수 기술을 바탕으로</a:t>
            </a:r>
            <a:r>
              <a:rPr lang="en-US" sz="900"/>
              <a:t>, </a:t>
            </a:r>
            <a:r>
              <a:rPr lang="ko-KR" altLang="en-US" sz="900"/>
              <a:t>해외시장에 진출하려는 민간 기업을 지원하고 서울시 상수도 경쟁력 강화를 위해 상수도 해외 사업을 추진하고 있다</a:t>
            </a:r>
            <a:r>
              <a:rPr lang="en-US" sz="900"/>
              <a:t>.</a:t>
            </a:r>
          </a:p>
          <a:p>
            <a:pPr lvl="0">
              <a:defRPr lang="ko-KR" altLang="en-US"/>
            </a:pPr>
            <a:r>
              <a:rPr lang="en-US" altLang="ko-KR" sz="900"/>
              <a:t>	</a:t>
            </a:r>
            <a:r>
              <a:rPr lang="ko-KR" altLang="en-US" sz="900"/>
              <a:t>또한 서울시 상수도의 운영 경험과 우수기술을 해외도시와 공유하기 위해</a:t>
            </a:r>
            <a:r>
              <a:rPr lang="en-US" sz="900"/>
              <a:t>, </a:t>
            </a:r>
            <a:r>
              <a:rPr lang="ko-KR" altLang="en-US" sz="900"/>
              <a:t>해외 협력 네트워크 구축 등 교류 협력을 강화하고 있다</a:t>
            </a:r>
            <a:r>
              <a:rPr lang="en-US" sz="900"/>
              <a:t>.</a:t>
            </a:r>
          </a:p>
          <a:p>
            <a:pPr>
              <a:defRPr lang="ko-KR" altLang="en-US"/>
            </a:pPr>
            <a:r>
              <a:rPr lang="en-US" sz="900"/>
              <a:t> </a:t>
            </a:r>
          </a:p>
          <a:p>
            <a:pPr lvl="0">
              <a:defRPr lang="ko-KR" altLang="en-US"/>
            </a:pPr>
            <a:r>
              <a:rPr lang="en-US" sz="900" b="1"/>
              <a:t>1. </a:t>
            </a:r>
            <a:r>
              <a:rPr lang="ko-KR" altLang="en-US" sz="900" b="1"/>
              <a:t>민관협력을 통한 해외 수도사업 참여</a:t>
            </a:r>
          </a:p>
          <a:p>
            <a:pPr lvl="0">
              <a:defRPr lang="ko-KR" altLang="en-US"/>
            </a:pPr>
            <a:r>
              <a:rPr lang="en-US" sz="900" b="1"/>
              <a:t>o </a:t>
            </a:r>
            <a:r>
              <a:rPr lang="ko-KR" altLang="en-US" sz="900" b="1"/>
              <a:t>브루나이</a:t>
            </a:r>
            <a:r>
              <a:rPr lang="en-US" sz="900" b="1"/>
              <a:t> PMB</a:t>
            </a:r>
            <a:r>
              <a:rPr lang="ko-KR" altLang="en-US" sz="900" b="1"/>
              <a:t>섬 인프라개발 컨설팅 사업 추진</a:t>
            </a:r>
          </a:p>
          <a:p>
            <a:pPr lvl="0">
              <a:defRPr lang="ko-KR" altLang="en-US"/>
            </a:pPr>
            <a:r>
              <a:rPr lang="en-US" sz="900"/>
              <a:t>	2012</a:t>
            </a:r>
            <a:r>
              <a:rPr lang="ko-KR" altLang="en-US" sz="900"/>
              <a:t>년</a:t>
            </a:r>
            <a:r>
              <a:rPr lang="en-US" sz="900"/>
              <a:t> 7</a:t>
            </a:r>
            <a:r>
              <a:rPr lang="ko-KR" altLang="en-US" sz="900"/>
              <a:t>월 민간기업과 컨소시엄을 구성하여 사업을 수주한</a:t>
            </a:r>
            <a:r>
              <a:rPr lang="en-US" sz="900"/>
              <a:t> ‘</a:t>
            </a:r>
            <a:r>
              <a:rPr lang="ko-KR" altLang="en-US" sz="900"/>
              <a:t>브루나이</a:t>
            </a:r>
            <a:r>
              <a:rPr lang="en-US" sz="900"/>
              <a:t> PMB</a:t>
            </a:r>
            <a:r>
              <a:rPr lang="ko-KR" altLang="en-US" sz="900"/>
              <a:t>섬 인프라개발 컨설팅사업</a:t>
            </a:r>
            <a:r>
              <a:rPr lang="en-US" sz="900"/>
              <a:t>’</a:t>
            </a:r>
            <a:r>
              <a:rPr lang="ko-KR" altLang="en-US" sz="900"/>
              <a:t>은 서울시가 수도분야 시공감리 및 운영감리 업무를 수행하는 사업으로 현재 진행 중이다</a:t>
            </a:r>
            <a:r>
              <a:rPr lang="en-US" sz="900"/>
              <a:t>.</a:t>
            </a:r>
          </a:p>
          <a:p>
            <a:pPr lvl="0">
              <a:defRPr lang="ko-KR" altLang="en-US"/>
            </a:pPr>
            <a:r>
              <a:rPr lang="en-US" sz="900"/>
              <a:t> </a:t>
            </a:r>
          </a:p>
          <a:p>
            <a:pPr lvl="0">
              <a:defRPr lang="ko-KR" altLang="en-US"/>
            </a:pPr>
            <a:r>
              <a:rPr lang="en-US" sz="900"/>
              <a:t>- </a:t>
            </a:r>
            <a:r>
              <a:rPr lang="ko-KR" altLang="en-US" sz="900"/>
              <a:t>사업내용</a:t>
            </a:r>
            <a:r>
              <a:rPr lang="en-US" sz="900"/>
              <a:t> : PMB</a:t>
            </a:r>
            <a:r>
              <a:rPr lang="ko-KR" altLang="en-US" sz="900"/>
              <a:t>섬의 교량</a:t>
            </a:r>
            <a:r>
              <a:rPr lang="en-US" sz="900"/>
              <a:t>, </a:t>
            </a:r>
            <a:r>
              <a:rPr lang="ko-KR" altLang="en-US" sz="900"/>
              <a:t>접근도로</a:t>
            </a:r>
            <a:r>
              <a:rPr lang="en-US" sz="900"/>
              <a:t>, </a:t>
            </a:r>
            <a:r>
              <a:rPr lang="ko-KR" altLang="en-US" sz="900"/>
              <a:t>수도</a:t>
            </a:r>
            <a:r>
              <a:rPr lang="en-US" sz="900"/>
              <a:t>, </a:t>
            </a:r>
            <a:r>
              <a:rPr lang="ko-KR" altLang="en-US" sz="900"/>
              <a:t>통신</a:t>
            </a:r>
            <a:r>
              <a:rPr lang="en-US" sz="900"/>
              <a:t>, </a:t>
            </a:r>
            <a:r>
              <a:rPr lang="ko-KR" altLang="en-US" sz="900"/>
              <a:t>전력 등 인프라 공사</a:t>
            </a:r>
          </a:p>
          <a:p>
            <a:pPr lvl="0">
              <a:defRPr lang="ko-KR" altLang="en-US"/>
            </a:pPr>
            <a:r>
              <a:rPr lang="en-US" altLang="ko-KR" sz="900"/>
              <a:t>‣</a:t>
            </a:r>
            <a:r>
              <a:rPr lang="ko-KR" altLang="en-US" sz="900"/>
              <a:t>접속교</a:t>
            </a:r>
            <a:r>
              <a:rPr lang="en-US" sz="900"/>
              <a:t> 2</a:t>
            </a:r>
            <a:r>
              <a:rPr lang="ko-KR" altLang="en-US" sz="900"/>
              <a:t>개소를 포함한 연장</a:t>
            </a:r>
            <a:r>
              <a:rPr lang="en-US" sz="900"/>
              <a:t> 2.8km </a:t>
            </a:r>
            <a:r>
              <a:rPr lang="ko-KR" altLang="en-US" sz="900"/>
              <a:t>교량</a:t>
            </a:r>
            <a:r>
              <a:rPr lang="en-US" sz="900"/>
              <a:t>, </a:t>
            </a:r>
            <a:r>
              <a:rPr lang="ko-KR" altLang="en-US" sz="900"/>
              <a:t>연장</a:t>
            </a:r>
            <a:r>
              <a:rPr lang="en-US" sz="900"/>
              <a:t> 5.0km </a:t>
            </a:r>
            <a:r>
              <a:rPr lang="ko-KR" altLang="en-US" sz="900"/>
              <a:t>접근도로</a:t>
            </a:r>
          </a:p>
          <a:p>
            <a:pPr lvl="0">
              <a:defRPr lang="ko-KR" altLang="en-US"/>
            </a:pPr>
            <a:r>
              <a:rPr lang="en-US" altLang="ko-KR" sz="900"/>
              <a:t>‣ </a:t>
            </a:r>
            <a:r>
              <a:rPr lang="ko-KR" altLang="en-US" sz="900"/>
              <a:t>식수</a:t>
            </a:r>
            <a:r>
              <a:rPr lang="en-US" sz="900"/>
              <a:t> 400m³/</a:t>
            </a:r>
            <a:r>
              <a:rPr lang="ko-KR" altLang="en-US" sz="900"/>
              <a:t>일</a:t>
            </a:r>
            <a:r>
              <a:rPr lang="en-US" sz="900"/>
              <a:t>, </a:t>
            </a:r>
            <a:r>
              <a:rPr lang="ko-KR" altLang="en-US" sz="900"/>
              <a:t>공업용수</a:t>
            </a:r>
            <a:r>
              <a:rPr lang="en-US" sz="900"/>
              <a:t>(</a:t>
            </a:r>
            <a:r>
              <a:rPr lang="ko-KR" altLang="en-US" sz="900"/>
              <a:t>정유</a:t>
            </a:r>
            <a:r>
              <a:rPr lang="en-US" sz="900"/>
              <a:t>, </a:t>
            </a:r>
            <a:r>
              <a:rPr lang="ko-KR" altLang="en-US" sz="900"/>
              <a:t>가스</a:t>
            </a:r>
            <a:r>
              <a:rPr lang="en-US" sz="900"/>
              <a:t>, </a:t>
            </a:r>
            <a:r>
              <a:rPr lang="ko-KR" altLang="en-US" sz="900"/>
              <a:t>석유화학 용수</a:t>
            </a:r>
            <a:r>
              <a:rPr lang="en-US" sz="900"/>
              <a:t>) 2,000m³/</a:t>
            </a:r>
            <a:r>
              <a:rPr lang="ko-KR" altLang="en-US" sz="900"/>
              <a:t>일 공급</a:t>
            </a:r>
          </a:p>
          <a:p>
            <a:pPr lvl="0">
              <a:defRPr lang="ko-KR" altLang="en-US"/>
            </a:pPr>
            <a:r>
              <a:rPr lang="en-US" sz="900"/>
              <a:t>- </a:t>
            </a:r>
            <a:r>
              <a:rPr lang="ko-KR" altLang="en-US" sz="900"/>
              <a:t>발주처</a:t>
            </a:r>
            <a:r>
              <a:rPr lang="en-US" sz="900"/>
              <a:t> :</a:t>
            </a:r>
            <a:r>
              <a:rPr lang="ko-KR" altLang="en-US" sz="900"/>
              <a:t>부루나이경제개발청</a:t>
            </a:r>
          </a:p>
          <a:p>
            <a:pPr lvl="0">
              <a:defRPr lang="ko-KR" altLang="en-US"/>
            </a:pPr>
            <a:r>
              <a:rPr lang="en-US" sz="900"/>
              <a:t> </a:t>
            </a:r>
          </a:p>
          <a:p>
            <a:pPr lvl="0">
              <a:defRPr lang="ko-KR" altLang="en-US"/>
            </a:pPr>
            <a:r>
              <a:rPr lang="en-US" sz="900" b="1"/>
              <a:t>o  </a:t>
            </a:r>
            <a:r>
              <a:rPr lang="ko-KR" altLang="en-US" sz="900" b="1"/>
              <a:t>해외 수도사업 시설개선 타당성</a:t>
            </a:r>
            <a:r>
              <a:rPr lang="en-US" sz="900" b="1"/>
              <a:t>  </a:t>
            </a:r>
            <a:r>
              <a:rPr lang="ko-KR" altLang="en-US" sz="900" b="1"/>
              <a:t>참여</a:t>
            </a:r>
          </a:p>
          <a:p>
            <a:pPr lvl="0">
              <a:defRPr lang="ko-KR" altLang="en-US"/>
            </a:pPr>
            <a:r>
              <a:rPr lang="en-US" sz="900"/>
              <a:t>- </a:t>
            </a:r>
            <a:r>
              <a:rPr lang="ko-KR" altLang="en-US" sz="900"/>
              <a:t>인도네시아 중부자바주정수장 성능개선 및 유수율 제고사업 타당성조사 </a:t>
            </a:r>
          </a:p>
          <a:p>
            <a:pPr lvl="0">
              <a:defRPr lang="ko-KR" altLang="en-US"/>
            </a:pPr>
            <a:r>
              <a:rPr lang="ko-KR" altLang="en-US" sz="900"/>
              <a:t>   참여</a:t>
            </a:r>
            <a:r>
              <a:rPr lang="en-US" sz="900"/>
              <a:t>(’14.5.~12.)</a:t>
            </a:r>
          </a:p>
          <a:p>
            <a:pPr lvl="0">
              <a:defRPr lang="ko-KR" altLang="en-US"/>
            </a:pPr>
            <a:r>
              <a:rPr lang="en-US" sz="900"/>
              <a:t>- </a:t>
            </a:r>
            <a:r>
              <a:rPr lang="ko-KR" altLang="en-US" sz="900"/>
              <a:t>파푸아뉴기니 포트모르즈비시 수도시설 개선 타당성조사 참여</a:t>
            </a:r>
            <a:r>
              <a:rPr lang="en-US" sz="900"/>
              <a:t>(’14.6.~’15.3.)</a:t>
            </a:r>
          </a:p>
          <a:p>
            <a:pPr lvl="0">
              <a:defRPr lang="ko-KR" altLang="en-US"/>
            </a:pPr>
            <a:r>
              <a:rPr lang="en-US" sz="900"/>
              <a:t> </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lnSpc>
                <a:spcPct val="90000"/>
              </a:lnSpc>
              <a:buNone/>
              <a:defRPr lang="ko-KR" altLang="en-US"/>
            </a:pPr>
            <a:r>
              <a:rPr lang="en-US" sz="900" b="1"/>
              <a:t>Arisu in the World</a:t>
            </a:r>
          </a:p>
          <a:p>
            <a:pPr latinLnBrk="0">
              <a:lnSpc>
                <a:spcPct val="90000"/>
              </a:lnSpc>
              <a:buNone/>
              <a:defRPr lang="ko-KR" altLang="en-US"/>
            </a:pPr>
            <a:r>
              <a:rPr lang="en-US" sz="900"/>
              <a:t>	Arisu bottled water was supplied during the 2008 Sichuan earthquake, Beijing Olympics (volunteers),</a:t>
            </a:r>
            <a:br>
              <a:rPr lang="en-US" sz="900"/>
            </a:br>
            <a:r>
              <a:rPr lang="en-US" sz="900"/>
              <a:t>2009 typhoon in Gaoxiong, Taiwan, and 2010 Haiti earthquake. In Shanghai Expo 2010, Arisu opened a PR booth. Arisu is enhancing its image as a world-class water brand by being the first to reach disaster-hit areas and by strengthening its presence in international events.</a:t>
            </a:r>
          </a:p>
          <a:p>
            <a:pPr>
              <a:lnSpc>
                <a:spcPct val="90000"/>
              </a:lnSpc>
              <a:buNone/>
              <a:defRPr lang="ko-KR" altLang="en-US"/>
            </a:pPr>
            <a:r>
              <a:rPr lang="en-US" sz="900"/>
              <a:t> </a:t>
            </a:r>
          </a:p>
          <a:p>
            <a:pPr>
              <a:lnSpc>
                <a:spcPct val="90000"/>
              </a:lnSpc>
              <a:buNone/>
              <a:defRPr lang="ko-KR" altLang="en-US"/>
            </a:pPr>
            <a:r>
              <a:rPr lang="en-US" sz="900" b="1"/>
              <a:t>(Added)Arisu Entering the Global Market</a:t>
            </a:r>
          </a:p>
          <a:p>
            <a:pPr>
              <a:lnSpc>
                <a:spcPct val="90000"/>
              </a:lnSpc>
              <a:buNone/>
              <a:defRPr lang="ko-KR" altLang="en-US"/>
            </a:pPr>
            <a:r>
              <a:rPr lang="en-US" sz="900"/>
              <a:t> </a:t>
            </a:r>
          </a:p>
          <a:p>
            <a:pPr>
              <a:lnSpc>
                <a:spcPct val="90000"/>
              </a:lnSpc>
              <a:buNone/>
              <a:defRPr lang="ko-KR" altLang="en-US"/>
            </a:pPr>
            <a:r>
              <a:rPr lang="en-US" sz="900"/>
              <a:t>	Based on the waterworks operation experiences and excellent technologies built through the years, Seoul Metropolitan Government is supporting private enterprises that are planning to enter the global market and is also promoting overseas waterworks projects in order to strengthen the competitive power of the city’s waterworks system. </a:t>
            </a:r>
          </a:p>
          <a:p>
            <a:pPr>
              <a:lnSpc>
                <a:spcPct val="90000"/>
              </a:lnSpc>
              <a:buNone/>
              <a:defRPr lang="ko-KR" altLang="en-US"/>
            </a:pPr>
            <a:r>
              <a:rPr lang="en-US" sz="900"/>
              <a:t>	At the same time, to share its experiences and technologies with foreign cities, the Seoul Metropolitan Government has established a cooperative network with overseas countries for improved international exchange and cooperation.</a:t>
            </a:r>
          </a:p>
          <a:p>
            <a:pPr>
              <a:lnSpc>
                <a:spcPct val="90000"/>
              </a:lnSpc>
              <a:buNone/>
              <a:defRPr lang="ko-KR" altLang="en-US"/>
            </a:pPr>
            <a:r>
              <a:rPr lang="en-US" sz="900"/>
              <a:t> </a:t>
            </a:r>
          </a:p>
          <a:p>
            <a:pPr>
              <a:lnSpc>
                <a:spcPct val="90000"/>
              </a:lnSpc>
              <a:buNone/>
              <a:defRPr lang="ko-KR" altLang="en-US"/>
            </a:pPr>
            <a:r>
              <a:rPr lang="en-US" sz="900" b="1"/>
              <a:t>1. Participating in overseas waterworks projects through private – public </a:t>
            </a:r>
          </a:p>
          <a:p>
            <a:pPr>
              <a:lnSpc>
                <a:spcPct val="90000"/>
              </a:lnSpc>
              <a:buNone/>
              <a:defRPr lang="ko-KR" altLang="en-US"/>
            </a:pPr>
            <a:r>
              <a:rPr lang="en-US" sz="900" b="1"/>
              <a:t>    cooperation</a:t>
            </a:r>
          </a:p>
          <a:p>
            <a:pPr>
              <a:lnSpc>
                <a:spcPct val="90000"/>
              </a:lnSpc>
              <a:buNone/>
              <a:defRPr lang="ko-KR" altLang="en-US"/>
            </a:pPr>
            <a:r>
              <a:rPr lang="en-US" sz="900" b="1"/>
              <a:t>o Consulting for an infrastructure development project on PMB Island, Brunei </a:t>
            </a:r>
          </a:p>
          <a:p>
            <a:pPr>
              <a:lnSpc>
                <a:spcPct val="90000"/>
              </a:lnSpc>
              <a:buNone/>
              <a:defRPr lang="ko-KR" altLang="en-US"/>
            </a:pPr>
            <a:r>
              <a:rPr lang="en-US" sz="900"/>
              <a:t>	The “Infrastructure Development Consulting on PMB Island, Brunei,” which was won by the Seoul Metropolitan Government by organizing a consortium with private enterprises in July 2012, is currently underway. For this project, the Seoul Metropolitan Government provides waterworks construction and operation supervision service. </a:t>
            </a:r>
          </a:p>
          <a:p>
            <a:pPr>
              <a:lnSpc>
                <a:spcPct val="90000"/>
              </a:lnSpc>
              <a:buNone/>
              <a:defRPr lang="ko-KR" altLang="en-US"/>
            </a:pPr>
            <a:r>
              <a:rPr lang="en-US" sz="900"/>
              <a:t> </a:t>
            </a:r>
          </a:p>
          <a:p>
            <a:pPr>
              <a:lnSpc>
                <a:spcPct val="90000"/>
              </a:lnSpc>
              <a:buNone/>
              <a:defRPr lang="ko-KR" altLang="en-US"/>
            </a:pPr>
            <a:r>
              <a:rPr lang="en-US" sz="900"/>
              <a:t>- Project Description: To build infrastructuresuch as bridge, access road, </a:t>
            </a:r>
          </a:p>
          <a:p>
            <a:pPr>
              <a:lnSpc>
                <a:spcPct val="90000"/>
              </a:lnSpc>
              <a:buNone/>
              <a:defRPr lang="ko-KR" altLang="en-US"/>
            </a:pPr>
            <a:r>
              <a:rPr lang="en-US" sz="900"/>
              <a:t>  waterworks system, and communication/power lines on PBM Island</a:t>
            </a:r>
          </a:p>
          <a:p>
            <a:pPr>
              <a:lnSpc>
                <a:spcPct val="90000"/>
              </a:lnSpc>
              <a:buNone/>
              <a:defRPr lang="ko-KR" altLang="en-US"/>
            </a:pPr>
            <a:r>
              <a:rPr lang="en-US" sz="900"/>
              <a:t>‣Bridge measuring 2.8km long including two connection bridges and 5.0km </a:t>
            </a:r>
          </a:p>
          <a:p>
            <a:pPr>
              <a:lnSpc>
                <a:spcPct val="90000"/>
              </a:lnSpc>
              <a:buNone/>
              <a:defRPr lang="ko-KR" altLang="en-US"/>
            </a:pPr>
            <a:r>
              <a:rPr lang="en-US" sz="900"/>
              <a:t>access road </a:t>
            </a:r>
          </a:p>
          <a:p>
            <a:pPr>
              <a:lnSpc>
                <a:spcPct val="90000"/>
              </a:lnSpc>
              <a:buNone/>
              <a:defRPr lang="ko-KR" altLang="en-US"/>
            </a:pPr>
            <a:r>
              <a:rPr lang="en-US" sz="900"/>
              <a:t>‣Drinking water supply at 400m³/day and industrial water supply </a:t>
            </a:r>
          </a:p>
          <a:p>
            <a:pPr>
              <a:lnSpc>
                <a:spcPct val="90000"/>
              </a:lnSpc>
              <a:buNone/>
              <a:defRPr lang="ko-KR" altLang="en-US"/>
            </a:pPr>
            <a:r>
              <a:rPr lang="en-US" sz="900"/>
              <a:t>(oil refining, gas, petrochemical) at 2,000m³/day</a:t>
            </a:r>
          </a:p>
          <a:p>
            <a:pPr>
              <a:lnSpc>
                <a:spcPct val="90000"/>
              </a:lnSpc>
              <a:buNone/>
              <a:defRPr lang="ko-KR" altLang="en-US"/>
            </a:pPr>
            <a:r>
              <a:rPr lang="en-US" sz="900"/>
              <a:t>- Ordering Organization: Brunei Economic Development Board</a:t>
            </a:r>
          </a:p>
          <a:p>
            <a:pPr>
              <a:lnSpc>
                <a:spcPct val="90000"/>
              </a:lnSpc>
              <a:buNone/>
              <a:defRPr lang="ko-KR" altLang="en-US"/>
            </a:pPr>
            <a:r>
              <a:rPr lang="en-US" sz="900"/>
              <a:t> </a:t>
            </a:r>
          </a:p>
          <a:p>
            <a:pPr>
              <a:lnSpc>
                <a:spcPct val="90000"/>
              </a:lnSpc>
              <a:buNone/>
              <a:defRPr lang="ko-KR" altLang="en-US"/>
            </a:pPr>
            <a:r>
              <a:rPr lang="en-US" sz="900" b="1"/>
              <a:t>oParticipating in feasibility studies for overseas waterworks and facility </a:t>
            </a:r>
          </a:p>
          <a:p>
            <a:pPr>
              <a:lnSpc>
                <a:spcPct val="90000"/>
              </a:lnSpc>
              <a:buNone/>
              <a:defRPr lang="ko-KR" altLang="en-US"/>
            </a:pPr>
            <a:r>
              <a:rPr lang="en-US" sz="900" b="1"/>
              <a:t>improvement projects </a:t>
            </a:r>
          </a:p>
          <a:p>
            <a:pPr>
              <a:lnSpc>
                <a:spcPct val="90000"/>
              </a:lnSpc>
              <a:buNone/>
              <a:defRPr lang="ko-KR" altLang="en-US"/>
            </a:pPr>
            <a:r>
              <a:rPr lang="en-US" sz="900"/>
              <a:t>- Participated in a feasibility study for a water purification plant performance </a:t>
            </a:r>
          </a:p>
          <a:p>
            <a:pPr>
              <a:lnSpc>
                <a:spcPct val="90000"/>
              </a:lnSpc>
              <a:buNone/>
              <a:defRPr lang="ko-KR" altLang="en-US"/>
            </a:pPr>
            <a:r>
              <a:rPr lang="en-US" sz="900"/>
              <a:t>   improvement and revenue water ratio improvement project in Java, </a:t>
            </a:r>
          </a:p>
          <a:p>
            <a:pPr>
              <a:lnSpc>
                <a:spcPct val="90000"/>
              </a:lnSpc>
              <a:buNone/>
              <a:defRPr lang="ko-KR" altLang="en-US"/>
            </a:pPr>
            <a:r>
              <a:rPr lang="en-US" sz="900"/>
              <a:t>   Indonesia (May ~ Dec. 2014) </a:t>
            </a:r>
          </a:p>
          <a:p>
            <a:pPr>
              <a:lnSpc>
                <a:spcPct val="90000"/>
              </a:lnSpc>
              <a:buNone/>
              <a:defRPr lang="ko-KR" altLang="en-US"/>
            </a:pPr>
            <a:r>
              <a:rPr lang="en-US" sz="900"/>
              <a:t>-Participated in a feasibility study for a water supply facility improvement </a:t>
            </a:r>
          </a:p>
          <a:p>
            <a:pPr>
              <a:lnSpc>
                <a:spcPct val="90000"/>
              </a:lnSpc>
              <a:buNone/>
              <a:defRPr lang="ko-KR" altLang="en-US"/>
            </a:pPr>
            <a:r>
              <a:rPr lang="en-US" sz="900"/>
              <a:t>   project in Port Moresby, Papua New Guinea (Jun. 2014 ~ Mar. 2015)</a:t>
            </a:r>
          </a:p>
          <a:p>
            <a:pPr>
              <a:lnSpc>
                <a:spcPct val="90000"/>
              </a:lnSpc>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16</a:t>
            </a:fld>
            <a:endParaRPr lang="ko-KR" altLang="en-US" sz="1000" b="1">
              <a:solidFill>
                <a:schemeClr val="tx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lvl="0">
              <a:defRPr lang="ko-KR" altLang="en-US"/>
            </a:pPr>
            <a:r>
              <a:rPr lang="en-US" sz="900" b="1"/>
              <a:t>2. </a:t>
            </a:r>
            <a:r>
              <a:rPr lang="ko-KR" altLang="en-US" sz="900" b="1"/>
              <a:t>저개발국가 수도시설 개선 지원사업 추진</a:t>
            </a:r>
          </a:p>
          <a:p>
            <a:pPr lvl="0">
              <a:defRPr lang="ko-KR" altLang="en-US"/>
            </a:pPr>
            <a:r>
              <a:rPr lang="en-US" sz="900" b="1"/>
              <a:t>o </a:t>
            </a:r>
            <a:r>
              <a:rPr lang="ko-KR" altLang="en-US" sz="900" b="1"/>
              <a:t>페루 찬차마요시 수도시설 개선</a:t>
            </a:r>
            <a:r>
              <a:rPr lang="en-US" sz="900" b="1"/>
              <a:t>(ODA)</a:t>
            </a:r>
            <a:r>
              <a:rPr lang="ko-KR" altLang="en-US" sz="900" b="1"/>
              <a:t>사업 추진</a:t>
            </a:r>
          </a:p>
          <a:p>
            <a:pPr lvl="0">
              <a:defRPr lang="ko-KR" altLang="en-US"/>
            </a:pPr>
            <a:r>
              <a:rPr lang="en-US" altLang="ko-KR" sz="900"/>
              <a:t>	</a:t>
            </a:r>
            <a:r>
              <a:rPr lang="ko-KR" altLang="en-US" sz="900"/>
              <a:t>페루 찬차마요시 수도시설 개선사업은 서울시 대외협력기금을 활용하여 수도시설 낙후지역의 상수도 시설을 개선하는 사업으로</a:t>
            </a:r>
            <a:r>
              <a:rPr lang="en-US" sz="900"/>
              <a:t>, 2013</a:t>
            </a:r>
            <a:r>
              <a:rPr lang="ko-KR" altLang="en-US" sz="900"/>
              <a:t>년</a:t>
            </a:r>
            <a:r>
              <a:rPr lang="en-US" sz="900"/>
              <a:t> 5</a:t>
            </a:r>
            <a:r>
              <a:rPr lang="ko-KR" altLang="en-US" sz="900"/>
              <a:t>월부터 본격적으로 사업을 시작 서울시의 기술과 국산자재를 사용해 공사를 진행하고 있다</a:t>
            </a:r>
            <a:r>
              <a:rPr lang="en-US" sz="900"/>
              <a:t>.</a:t>
            </a:r>
          </a:p>
          <a:p>
            <a:pPr lvl="0">
              <a:defRPr lang="ko-KR" altLang="en-US"/>
            </a:pPr>
            <a:r>
              <a:rPr lang="en-US" sz="900"/>
              <a:t>*  1</a:t>
            </a:r>
            <a:r>
              <a:rPr lang="ko-KR" altLang="en-US" sz="900"/>
              <a:t>단계</a:t>
            </a:r>
            <a:r>
              <a:rPr lang="en-US" sz="900"/>
              <a:t>(2013∼2015</a:t>
            </a:r>
            <a:r>
              <a:rPr lang="ko-KR" altLang="en-US" sz="900"/>
              <a:t>년</a:t>
            </a:r>
            <a:r>
              <a:rPr lang="en-US" sz="900"/>
              <a:t>) :</a:t>
            </a:r>
            <a:r>
              <a:rPr lang="ko-KR" altLang="en-US" sz="900"/>
              <a:t>산라몬 지역 수도시설 개선</a:t>
            </a:r>
          </a:p>
          <a:p>
            <a:pPr lvl="0">
              <a:defRPr lang="ko-KR" altLang="en-US"/>
            </a:pPr>
            <a:r>
              <a:rPr lang="en-US" altLang="ko-KR" sz="900"/>
              <a:t>‣</a:t>
            </a:r>
            <a:r>
              <a:rPr lang="ko-KR" altLang="en-US" sz="900"/>
              <a:t>산라몬 취수시설 보수</a:t>
            </a:r>
            <a:r>
              <a:rPr lang="en-US" sz="900"/>
              <a:t>(3,530</a:t>
            </a:r>
            <a:r>
              <a:rPr lang="ko-KR" altLang="en-US" sz="900"/>
              <a:t>㎥</a:t>
            </a:r>
            <a:r>
              <a:rPr lang="en-US" sz="900"/>
              <a:t>/</a:t>
            </a:r>
            <a:r>
              <a:rPr lang="ko-KR" altLang="en-US" sz="900"/>
              <a:t>일</a:t>
            </a:r>
            <a:r>
              <a:rPr lang="en-US" sz="900"/>
              <a:t>), </a:t>
            </a:r>
            <a:r>
              <a:rPr lang="ko-KR" altLang="en-US" sz="900"/>
              <a:t>도수관로 개량</a:t>
            </a:r>
            <a:r>
              <a:rPr lang="en-US" sz="900"/>
              <a:t>(HDPE 3,090m), </a:t>
            </a:r>
            <a:r>
              <a:rPr lang="ko-KR" altLang="en-US" sz="900"/>
              <a:t>송수관로</a:t>
            </a:r>
            <a:r>
              <a:rPr lang="en-US" sz="900"/>
              <a:t>(HDPE 700m), </a:t>
            </a:r>
            <a:r>
              <a:rPr lang="ko-KR" altLang="en-US" sz="900"/>
              <a:t>산라몬정수장 건설</a:t>
            </a:r>
            <a:r>
              <a:rPr lang="en-US" sz="900"/>
              <a:t>(3,000</a:t>
            </a:r>
            <a:r>
              <a:rPr lang="ko-KR" altLang="en-US" sz="900"/>
              <a:t>㎥</a:t>
            </a:r>
            <a:r>
              <a:rPr lang="en-US" sz="900"/>
              <a:t>/</a:t>
            </a:r>
            <a:r>
              <a:rPr lang="ko-KR" altLang="en-US" sz="900"/>
              <a:t>일</a:t>
            </a:r>
            <a:r>
              <a:rPr lang="en-US" sz="900"/>
              <a:t>)</a:t>
            </a:r>
          </a:p>
          <a:p>
            <a:pPr lvl="0">
              <a:defRPr lang="ko-KR" altLang="en-US"/>
            </a:pPr>
            <a:r>
              <a:rPr lang="en-US" sz="900"/>
              <a:t>*  2</a:t>
            </a:r>
            <a:r>
              <a:rPr lang="ko-KR" altLang="en-US" sz="900"/>
              <a:t>단계</a:t>
            </a:r>
            <a:r>
              <a:rPr lang="en-US" sz="900"/>
              <a:t>(2016∼2017</a:t>
            </a:r>
            <a:r>
              <a:rPr lang="ko-KR" altLang="en-US" sz="900"/>
              <a:t>년</a:t>
            </a:r>
            <a:r>
              <a:rPr lang="en-US" sz="900"/>
              <a:t>) :</a:t>
            </a:r>
            <a:r>
              <a:rPr lang="ko-KR" altLang="en-US" sz="900"/>
              <a:t>라메르세드지역 수도시설 개선</a:t>
            </a:r>
            <a:r>
              <a:rPr lang="en-US" sz="900"/>
              <a:t>(</a:t>
            </a:r>
            <a:r>
              <a:rPr lang="ko-KR" altLang="en-US" sz="900"/>
              <a:t>예정</a:t>
            </a:r>
            <a:r>
              <a:rPr lang="en-US" sz="900"/>
              <a:t>)</a:t>
            </a:r>
          </a:p>
          <a:p>
            <a:pPr lvl="0">
              <a:defRPr lang="ko-KR" altLang="en-US"/>
            </a:pPr>
            <a:r>
              <a:rPr lang="en-US" sz="900"/>
              <a:t>*  3</a:t>
            </a:r>
            <a:r>
              <a:rPr lang="ko-KR" altLang="en-US" sz="900"/>
              <a:t>단계</a:t>
            </a:r>
            <a:r>
              <a:rPr lang="en-US" sz="900"/>
              <a:t>(2018</a:t>
            </a:r>
            <a:r>
              <a:rPr lang="ko-KR" altLang="en-US" sz="900"/>
              <a:t>년</a:t>
            </a:r>
            <a:r>
              <a:rPr lang="en-US" sz="900"/>
              <a:t>) :</a:t>
            </a:r>
            <a:r>
              <a:rPr lang="ko-KR" altLang="en-US" sz="900"/>
              <a:t>피차나키 지역 수도시설 개선</a:t>
            </a:r>
            <a:r>
              <a:rPr lang="en-US" sz="900"/>
              <a:t>(</a:t>
            </a:r>
            <a:r>
              <a:rPr lang="ko-KR" altLang="en-US" sz="900"/>
              <a:t>예정</a:t>
            </a:r>
            <a:r>
              <a:rPr lang="en-US" sz="900"/>
              <a:t>)</a:t>
            </a:r>
          </a:p>
          <a:p>
            <a:pPr lvl="0">
              <a:defRPr lang="ko-KR" altLang="en-US"/>
            </a:pPr>
            <a:r>
              <a:rPr lang="en-US" sz="900"/>
              <a:t> </a:t>
            </a:r>
          </a:p>
          <a:p>
            <a:pPr lvl="0">
              <a:defRPr lang="ko-KR" altLang="en-US"/>
            </a:pPr>
            <a:r>
              <a:rPr lang="en-US" sz="900" b="1"/>
              <a:t>3. </a:t>
            </a:r>
            <a:r>
              <a:rPr lang="ko-KR" altLang="en-US" sz="900" b="1"/>
              <a:t>수도사업 해외 네트워크 구축 및 교류협력 강화</a:t>
            </a:r>
          </a:p>
          <a:p>
            <a:pPr lvl="0">
              <a:defRPr lang="ko-KR" altLang="en-US"/>
            </a:pPr>
            <a:r>
              <a:rPr lang="en-US" sz="900" b="1"/>
              <a:t>o </a:t>
            </a:r>
            <a:r>
              <a:rPr lang="ko-KR" altLang="en-US" sz="900" b="1"/>
              <a:t>외국도시 수도관계자 대상 서울시 상수도 정책연수 실시</a:t>
            </a:r>
          </a:p>
          <a:p>
            <a:pPr lvl="0">
              <a:defRPr lang="ko-KR" altLang="en-US"/>
            </a:pPr>
            <a:r>
              <a:rPr lang="en-US" sz="900"/>
              <a:t>  	</a:t>
            </a:r>
            <a:r>
              <a:rPr lang="ko-KR" altLang="en-US" sz="900"/>
              <a:t>매년 수도사업 해외협력도시의 수도정책 관계자</a:t>
            </a:r>
            <a:r>
              <a:rPr lang="en-US" sz="900"/>
              <a:t>, </a:t>
            </a:r>
            <a:r>
              <a:rPr lang="ko-KR" altLang="en-US" sz="900"/>
              <a:t>기술자 들을 초청하여 서울시 상수도의 우수정책 및 기술을 공유하고</a:t>
            </a:r>
            <a:r>
              <a:rPr lang="en-US" sz="900"/>
              <a:t>, </a:t>
            </a:r>
            <a:r>
              <a:rPr lang="ko-KR" altLang="en-US" sz="900"/>
              <a:t>서울시와의 협력방안을 모색하는 연수프로그램을 운영하고 있다</a:t>
            </a:r>
            <a:r>
              <a:rPr lang="en-US" sz="900"/>
              <a:t>.</a:t>
            </a:r>
          </a:p>
          <a:p>
            <a:pPr lvl="0">
              <a:defRPr lang="ko-KR" altLang="en-US"/>
            </a:pPr>
            <a:r>
              <a:rPr lang="en-US" altLang="ko-KR" sz="900"/>
              <a:t>‣ </a:t>
            </a:r>
            <a:r>
              <a:rPr lang="ko-KR" altLang="en-US" sz="900"/>
              <a:t>규모</a:t>
            </a:r>
            <a:r>
              <a:rPr lang="en-US" sz="900"/>
              <a:t>/</a:t>
            </a:r>
            <a:r>
              <a:rPr lang="ko-KR" altLang="en-US" sz="900"/>
              <a:t>기간</a:t>
            </a:r>
            <a:r>
              <a:rPr lang="en-US" sz="900"/>
              <a:t> : </a:t>
            </a:r>
            <a:r>
              <a:rPr lang="ko-KR" altLang="en-US" sz="900"/>
              <a:t>연중</a:t>
            </a:r>
            <a:r>
              <a:rPr lang="en-US" sz="900"/>
              <a:t> 3</a:t>
            </a:r>
            <a:r>
              <a:rPr lang="ko-KR" altLang="en-US" sz="900"/>
              <a:t>회 실시</a:t>
            </a:r>
            <a:r>
              <a:rPr lang="en-US" sz="900"/>
              <a:t>, </a:t>
            </a:r>
            <a:r>
              <a:rPr lang="ko-KR" altLang="en-US" sz="900"/>
              <a:t>회 별</a:t>
            </a:r>
            <a:r>
              <a:rPr lang="en-US" sz="900"/>
              <a:t> 10</a:t>
            </a:r>
            <a:r>
              <a:rPr lang="ko-KR" altLang="en-US" sz="900"/>
              <a:t>명 내외 참여</a:t>
            </a:r>
            <a:r>
              <a:rPr lang="en-US" sz="900"/>
              <a:t> / 6</a:t>
            </a:r>
            <a:r>
              <a:rPr lang="ko-KR" altLang="en-US" sz="900"/>
              <a:t>박</a:t>
            </a:r>
            <a:r>
              <a:rPr lang="en-US" sz="900"/>
              <a:t> 7</a:t>
            </a:r>
            <a:r>
              <a:rPr lang="ko-KR" altLang="en-US" sz="900"/>
              <a:t>일간 </a:t>
            </a:r>
          </a:p>
          <a:p>
            <a:pPr lvl="0">
              <a:defRPr lang="ko-KR" altLang="en-US"/>
            </a:pPr>
            <a:r>
              <a:rPr lang="en-US" altLang="ko-KR" sz="900"/>
              <a:t>‣</a:t>
            </a:r>
            <a:r>
              <a:rPr lang="ko-KR" altLang="en-US" sz="900"/>
              <a:t>대상</a:t>
            </a:r>
            <a:r>
              <a:rPr lang="en-US" sz="900"/>
              <a:t> : </a:t>
            </a:r>
            <a:r>
              <a:rPr lang="ko-KR" altLang="en-US" sz="900"/>
              <a:t>서울시 해외 수도 사업 대상 도시 수도 관계자</a:t>
            </a:r>
          </a:p>
          <a:p>
            <a:pPr lvl="0">
              <a:defRPr lang="ko-KR" altLang="en-US"/>
            </a:pPr>
            <a:r>
              <a:rPr lang="en-US" altLang="ko-KR" sz="900"/>
              <a:t>‣</a:t>
            </a:r>
            <a:r>
              <a:rPr lang="ko-KR" altLang="en-US" sz="900"/>
              <a:t>내용</a:t>
            </a:r>
            <a:r>
              <a:rPr lang="en-US" sz="900"/>
              <a:t> :</a:t>
            </a:r>
            <a:r>
              <a:rPr lang="ko-KR" altLang="en-US" sz="900"/>
              <a:t>서울시 상수도 우수정책 소개 및 주요시설 견학</a:t>
            </a:r>
            <a:r>
              <a:rPr lang="en-US" sz="900"/>
              <a:t>, </a:t>
            </a:r>
            <a:r>
              <a:rPr lang="ko-KR" altLang="en-US" sz="900"/>
              <a:t>협력방안 토의 등</a:t>
            </a:r>
          </a:p>
          <a:p>
            <a:pPr lvl="0">
              <a:defRPr lang="ko-KR" altLang="en-US"/>
            </a:pPr>
            <a:r>
              <a:rPr lang="en-US" sz="900"/>
              <a:t> </a:t>
            </a:r>
          </a:p>
          <a:p>
            <a:pPr lvl="0">
              <a:defRPr lang="ko-KR" altLang="en-US"/>
            </a:pPr>
            <a:r>
              <a:rPr lang="en-US" sz="900" b="1"/>
              <a:t>o </a:t>
            </a:r>
            <a:r>
              <a:rPr lang="ko-KR" altLang="en-US" sz="900" b="1"/>
              <a:t>해외 수도관계자 서울시 상수도시설 방문 및 견학지원 </a:t>
            </a:r>
          </a:p>
          <a:p>
            <a:pPr lvl="0">
              <a:defRPr lang="ko-KR" altLang="en-US"/>
            </a:pPr>
            <a:r>
              <a:rPr lang="en-US" altLang="ko-KR" sz="900"/>
              <a:t>	</a:t>
            </a:r>
            <a:r>
              <a:rPr lang="ko-KR" altLang="en-US" sz="900"/>
              <a:t>해외사업 추진 민간기업 이나 재외공관 등에서 초청한 외빈이 서울시 상수도 시설 방문을 요청할 경우</a:t>
            </a:r>
            <a:r>
              <a:rPr lang="en-US" sz="900"/>
              <a:t>, ‘</a:t>
            </a:r>
            <a:r>
              <a:rPr lang="ko-KR" altLang="en-US" sz="900"/>
              <a:t>상수도 현황에 대한</a:t>
            </a:r>
            <a:r>
              <a:rPr lang="en-US" sz="900"/>
              <a:t> PT</a:t>
            </a:r>
            <a:r>
              <a:rPr lang="ko-KR" altLang="en-US" sz="900"/>
              <a:t>소개</a:t>
            </a:r>
            <a:r>
              <a:rPr lang="en-US" sz="900"/>
              <a:t>’, ‘</a:t>
            </a:r>
            <a:r>
              <a:rPr lang="ko-KR" altLang="en-US" sz="900"/>
              <a:t>고도정수처리시설</a:t>
            </a:r>
            <a:r>
              <a:rPr lang="en-US" sz="900"/>
              <a:t>’ </a:t>
            </a:r>
            <a:r>
              <a:rPr lang="ko-KR" altLang="en-US" sz="900"/>
              <a:t>및</a:t>
            </a:r>
            <a:r>
              <a:rPr lang="en-US" sz="900"/>
              <a:t> ‘</a:t>
            </a:r>
            <a:r>
              <a:rPr lang="ko-KR" altLang="en-US" sz="900"/>
              <a:t>아리수통합정보센터</a:t>
            </a:r>
            <a:r>
              <a:rPr lang="en-US" sz="900"/>
              <a:t>’ </a:t>
            </a:r>
            <a:r>
              <a:rPr lang="ko-KR" altLang="en-US" sz="900"/>
              <a:t>등의 선진시설 견학지원을 통해 서울시의 운영관리 노하우와 우수기술을 공유하고 있다</a:t>
            </a:r>
            <a:r>
              <a:rPr lang="en-US" sz="900"/>
              <a:t>. </a:t>
            </a:r>
          </a:p>
          <a:p>
            <a:pPr lvl="0">
              <a:defRPr lang="ko-KR" altLang="en-US"/>
            </a:pPr>
            <a:r>
              <a:rPr lang="en-US" altLang="ko-KR" sz="900"/>
              <a:t>‣</a:t>
            </a:r>
            <a:r>
              <a:rPr lang="ko-KR" altLang="en-US" sz="900"/>
              <a:t>서울시 상수도 현황소개</a:t>
            </a:r>
            <a:r>
              <a:rPr lang="en-US" sz="900"/>
              <a:t>, </a:t>
            </a:r>
            <a:r>
              <a:rPr lang="ko-KR" altLang="en-US" sz="900"/>
              <a:t>정수센터 및 통합정보센터 견학안내</a:t>
            </a:r>
          </a:p>
          <a:p>
            <a:pPr lvl="0">
              <a:defRPr lang="ko-KR" altLang="en-US"/>
            </a:pPr>
            <a:r>
              <a:rPr lang="en-US" sz="900"/>
              <a:t> </a:t>
            </a:r>
          </a:p>
          <a:p>
            <a:pPr lvl="0">
              <a:defRPr lang="ko-KR" altLang="en-US"/>
            </a:pPr>
            <a:endParaRPr lang="ko-KR" altLang="en-US" sz="900"/>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lnSpc>
                <a:spcPct val="90000"/>
              </a:lnSpc>
              <a:buNone/>
              <a:defRPr lang="ko-KR" altLang="en-US"/>
            </a:pPr>
            <a:r>
              <a:rPr lang="en-US" sz="900" b="1"/>
              <a:t>2. Promoting the Water Supply Facility Improvement Supporting Project </a:t>
            </a:r>
          </a:p>
          <a:p>
            <a:pPr>
              <a:lnSpc>
                <a:spcPct val="90000"/>
              </a:lnSpc>
              <a:buNone/>
              <a:defRPr lang="ko-KR" altLang="en-US"/>
            </a:pPr>
            <a:r>
              <a:rPr lang="en-US" sz="900" b="1"/>
              <a:t>in Underdeveloped Countries </a:t>
            </a:r>
          </a:p>
          <a:p>
            <a:pPr>
              <a:lnSpc>
                <a:spcPct val="90000"/>
              </a:lnSpc>
              <a:buNone/>
              <a:defRPr lang="ko-KR" altLang="en-US"/>
            </a:pPr>
            <a:r>
              <a:rPr lang="en-US" sz="900" b="1"/>
              <a:t>oPromoting the water facility improvement (ODA) project in </a:t>
            </a:r>
          </a:p>
          <a:p>
            <a:pPr>
              <a:lnSpc>
                <a:spcPct val="90000"/>
              </a:lnSpc>
              <a:buNone/>
              <a:defRPr lang="ko-KR" altLang="en-US"/>
            </a:pPr>
            <a:r>
              <a:rPr lang="en-US" sz="900" b="1"/>
              <a:t>Changchamayo, Peru </a:t>
            </a:r>
          </a:p>
          <a:p>
            <a:pPr>
              <a:lnSpc>
                <a:spcPct val="90000"/>
              </a:lnSpc>
              <a:buNone/>
              <a:defRPr lang="ko-KR" altLang="en-US"/>
            </a:pPr>
            <a:r>
              <a:rPr lang="en-US" sz="900"/>
              <a:t>	The water supply facility improvement project in Changchamayo, Peru seeks to improve waterworks facilities using the Seoul Metropolitan Government’s foreign development cooperation fund. The project kicked off in May 2013, and construction is currently underway using technologies and Korean materials supplied by the Seoul Metropolitan Government.</a:t>
            </a:r>
          </a:p>
          <a:p>
            <a:pPr>
              <a:lnSpc>
                <a:spcPct val="90000"/>
              </a:lnSpc>
              <a:buNone/>
              <a:defRPr lang="ko-KR" altLang="en-US"/>
            </a:pPr>
            <a:r>
              <a:rPr lang="en-US" sz="900"/>
              <a:t>* Stage 1 (2013 ~ 2015): Water supply facility improvement in San Ramon</a:t>
            </a:r>
          </a:p>
          <a:p>
            <a:pPr>
              <a:lnSpc>
                <a:spcPct val="90000"/>
              </a:lnSpc>
              <a:buNone/>
              <a:defRPr lang="ko-KR" altLang="en-US"/>
            </a:pPr>
            <a:r>
              <a:rPr lang="en-US" sz="900"/>
              <a:t>‣Water intake facility improvement (3,530</a:t>
            </a:r>
            <a:r>
              <a:rPr lang="ko-KR" altLang="en-US" sz="900"/>
              <a:t>㎥</a:t>
            </a:r>
            <a:r>
              <a:rPr lang="en-US" sz="900"/>
              <a:t>/day), sewage pipeline improvement (HDPE 3,090m), water supply pipeline installation (HDPE 700m), and water purification plant construction (3,000</a:t>
            </a:r>
            <a:r>
              <a:rPr lang="ko-KR" altLang="en-US" sz="900"/>
              <a:t>㎥</a:t>
            </a:r>
            <a:r>
              <a:rPr lang="en-US" sz="900"/>
              <a:t>/day) in San Ramon</a:t>
            </a:r>
          </a:p>
          <a:p>
            <a:pPr>
              <a:lnSpc>
                <a:spcPct val="90000"/>
              </a:lnSpc>
              <a:buNone/>
              <a:defRPr lang="ko-KR" altLang="en-US"/>
            </a:pPr>
            <a:r>
              <a:rPr lang="en-US" sz="900"/>
              <a:t>* Stage 2 (2016 ~ 2017): Water supply facility improvement in La Merced (scheduled) </a:t>
            </a:r>
          </a:p>
          <a:p>
            <a:pPr>
              <a:lnSpc>
                <a:spcPct val="90000"/>
              </a:lnSpc>
              <a:buNone/>
              <a:defRPr lang="ko-KR" altLang="en-US"/>
            </a:pPr>
            <a:r>
              <a:rPr lang="en-US" sz="900"/>
              <a:t>* Stage 3 (2018): Water supply facility improvement in Pichanaki(scheduled)</a:t>
            </a:r>
          </a:p>
          <a:p>
            <a:pPr>
              <a:lnSpc>
                <a:spcPct val="90000"/>
              </a:lnSpc>
              <a:buNone/>
              <a:defRPr lang="ko-KR" altLang="en-US"/>
            </a:pPr>
            <a:r>
              <a:rPr lang="en-US" sz="900"/>
              <a:t> </a:t>
            </a:r>
          </a:p>
          <a:p>
            <a:pPr>
              <a:lnSpc>
                <a:spcPct val="90000"/>
              </a:lnSpc>
              <a:buNone/>
              <a:defRPr lang="ko-KR" altLang="en-US"/>
            </a:pPr>
            <a:r>
              <a:rPr lang="en-US" sz="900" b="1"/>
              <a:t>3. Building an overseas network for waterworks project and </a:t>
            </a:r>
          </a:p>
          <a:p>
            <a:pPr>
              <a:lnSpc>
                <a:spcPct val="90000"/>
              </a:lnSpc>
              <a:buNone/>
              <a:defRPr lang="ko-KR" altLang="en-US"/>
            </a:pPr>
            <a:r>
              <a:rPr lang="en-US" sz="900" b="1"/>
              <a:t>strengthening international cooperation </a:t>
            </a:r>
          </a:p>
          <a:p>
            <a:pPr>
              <a:lnSpc>
                <a:spcPct val="90000"/>
              </a:lnSpc>
              <a:buNone/>
              <a:defRPr lang="ko-KR" altLang="en-US"/>
            </a:pPr>
            <a:r>
              <a:rPr lang="en-US" sz="900" b="1"/>
              <a:t>oProviding waterworks policy training to related people from foreign </a:t>
            </a:r>
          </a:p>
          <a:p>
            <a:pPr>
              <a:lnSpc>
                <a:spcPct val="90000"/>
              </a:lnSpc>
              <a:buNone/>
              <a:defRPr lang="ko-KR" altLang="en-US"/>
            </a:pPr>
            <a:r>
              <a:rPr lang="en-US" sz="900" b="1"/>
              <a:t>cities </a:t>
            </a:r>
          </a:p>
          <a:p>
            <a:pPr>
              <a:lnSpc>
                <a:spcPct val="90000"/>
              </a:lnSpc>
              <a:buNone/>
              <a:defRPr lang="ko-KR" altLang="en-US"/>
            </a:pPr>
            <a:r>
              <a:rPr lang="en-US" sz="900"/>
              <a:t>	Each year, waterworks policymakers and engineers from cooperating cities abroad are invited to share the Seoul Metropolitan Government’s excellent policies and technologies. In addition, a training program for cooperation with the Seoul is provided. </a:t>
            </a:r>
          </a:p>
          <a:p>
            <a:pPr>
              <a:lnSpc>
                <a:spcPct val="90000"/>
              </a:lnSpc>
              <a:buNone/>
              <a:defRPr lang="ko-KR" altLang="en-US"/>
            </a:pPr>
            <a:r>
              <a:rPr lang="en-US" sz="900"/>
              <a:t>‣Scale/Period: 3 times a year, approx. 10 attendants per program/7 days </a:t>
            </a:r>
          </a:p>
          <a:p>
            <a:pPr>
              <a:lnSpc>
                <a:spcPct val="90000"/>
              </a:lnSpc>
              <a:buNone/>
              <a:defRPr lang="ko-KR" altLang="en-US"/>
            </a:pPr>
            <a:r>
              <a:rPr lang="en-US" sz="900"/>
              <a:t>‣Target: Waterworks-related people from cities subject to the Seoul Metropolitan Government’s overseas waterworks project</a:t>
            </a:r>
          </a:p>
          <a:p>
            <a:pPr>
              <a:lnSpc>
                <a:spcPct val="90000"/>
              </a:lnSpc>
              <a:buNone/>
              <a:defRPr lang="ko-KR" altLang="en-US"/>
            </a:pPr>
            <a:r>
              <a:rPr lang="en-US" sz="900"/>
              <a:t>‣Description: To introduce Seoul Metropolitan Government’s waterworks policies, to visit waterworks facilities, and to discuss cooperation plans </a:t>
            </a:r>
          </a:p>
          <a:p>
            <a:pPr>
              <a:lnSpc>
                <a:spcPct val="90000"/>
              </a:lnSpc>
              <a:buNone/>
              <a:defRPr lang="ko-KR" altLang="en-US"/>
            </a:pPr>
            <a:r>
              <a:rPr lang="en-US" sz="900"/>
              <a:t> </a:t>
            </a:r>
          </a:p>
          <a:p>
            <a:pPr>
              <a:lnSpc>
                <a:spcPct val="90000"/>
              </a:lnSpc>
              <a:buNone/>
              <a:defRPr lang="ko-KR" altLang="en-US"/>
            </a:pPr>
            <a:r>
              <a:rPr lang="en-US" sz="900" b="1"/>
              <a:t>oSupporting visit by related people from foreign cities to waterworks facilities in Seoul</a:t>
            </a:r>
          </a:p>
          <a:p>
            <a:pPr>
              <a:lnSpc>
                <a:spcPct val="90000"/>
              </a:lnSpc>
              <a:buNone/>
              <a:defRPr lang="ko-KR" altLang="en-US"/>
            </a:pPr>
            <a:r>
              <a:rPr lang="en-US" sz="900"/>
              <a:t>	In case guests invited by diplomatic offices or private enterprises promoting overseas projects request a visit to Seoul’s waterworks facilities, advanced facility tour support is provided through a presentation on the waterworks status as well as programs for visit to advanced purification plants and Arisu general information center in order to share Seoul Metropolitan Government’s waterworks operation/management expertise and excellent technologies. </a:t>
            </a:r>
          </a:p>
          <a:p>
            <a:pPr>
              <a:lnSpc>
                <a:spcPct val="90000"/>
              </a:lnSpc>
              <a:buNone/>
              <a:defRPr lang="ko-KR" altLang="en-US"/>
            </a:pPr>
            <a:r>
              <a:rPr lang="en-US" sz="900"/>
              <a:t>‣Introduction to the waterworks system in Seoul, information on visit to water purification centers and waterworks information center</a:t>
            </a:r>
          </a:p>
          <a:p>
            <a:pPr>
              <a:lnSpc>
                <a:spcPct val="90000"/>
              </a:lnSpc>
              <a:buNone/>
              <a:defRPr lang="ko-KR" altLang="en-US"/>
            </a:pPr>
            <a:r>
              <a:rPr lang="en-US" sz="900"/>
              <a:t> </a:t>
            </a:r>
          </a:p>
          <a:p>
            <a:pPr>
              <a:lnSpc>
                <a:spcPct val="90000"/>
              </a:lnSpc>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17</a:t>
            </a:fld>
            <a:endParaRPr lang="ko-KR" altLang="en-US" sz="1000" b="1">
              <a:solidFill>
                <a:schemeClr val="tx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lvl="0">
              <a:defRPr lang="ko-KR" altLang="en-US"/>
            </a:pPr>
            <a:r>
              <a:rPr lang="en-US" sz="900" b="1"/>
              <a:t>o </a:t>
            </a:r>
            <a:r>
              <a:rPr lang="ko-KR" altLang="en-US" sz="900" b="1"/>
              <a:t>상수도 전문기술인력 활용 해외협력 도시의 수도시설 진단 실시</a:t>
            </a:r>
          </a:p>
          <a:p>
            <a:pPr lvl="0">
              <a:defRPr lang="ko-KR" altLang="en-US"/>
            </a:pPr>
            <a:r>
              <a:rPr lang="en-US" altLang="ko-KR" sz="900"/>
              <a:t>	</a:t>
            </a:r>
            <a:r>
              <a:rPr lang="ko-KR" altLang="en-US" sz="900"/>
              <a:t>상수도 해외협력 도시와</a:t>
            </a:r>
            <a:r>
              <a:rPr lang="en-US" sz="900"/>
              <a:t> MOU</a:t>
            </a:r>
            <a:r>
              <a:rPr lang="ko-KR" altLang="en-US" sz="900"/>
              <a:t>를 체결하고 서울시의 토목</a:t>
            </a:r>
            <a:r>
              <a:rPr lang="en-US" sz="900"/>
              <a:t>, </a:t>
            </a:r>
            <a:r>
              <a:rPr lang="ko-KR" altLang="en-US" sz="900"/>
              <a:t>수질관리</a:t>
            </a:r>
            <a:r>
              <a:rPr lang="en-US" sz="900"/>
              <a:t>, </a:t>
            </a:r>
            <a:r>
              <a:rPr lang="ko-KR" altLang="en-US" sz="900"/>
              <a:t>정수관리 등 상수도 전문기술 인력을 현지에 파견하여 수도 시설을 진단하고 개선 방향에 대한 자문을 실시하고 있다</a:t>
            </a:r>
            <a:r>
              <a:rPr lang="en-US" sz="900"/>
              <a:t>.</a:t>
            </a:r>
          </a:p>
          <a:p>
            <a:pPr lvl="0">
              <a:defRPr lang="ko-KR" altLang="en-US"/>
            </a:pPr>
            <a:r>
              <a:rPr lang="en-US" altLang="ko-KR" sz="900"/>
              <a:t>‣</a:t>
            </a:r>
            <a:r>
              <a:rPr lang="en-US" sz="900"/>
              <a:t> 2012</a:t>
            </a:r>
            <a:r>
              <a:rPr lang="ko-KR" altLang="en-US" sz="900"/>
              <a:t>년</a:t>
            </a:r>
            <a:r>
              <a:rPr lang="en-US" sz="900"/>
              <a:t>, 2014</a:t>
            </a:r>
            <a:r>
              <a:rPr lang="ko-KR" altLang="en-US" sz="900"/>
              <a:t>년</a:t>
            </a:r>
            <a:r>
              <a:rPr lang="en-US" sz="900"/>
              <a:t> :  </a:t>
            </a:r>
            <a:r>
              <a:rPr lang="ko-KR" altLang="en-US" sz="900"/>
              <a:t>파푸아뉴기니 포트모르즈비시</a:t>
            </a:r>
          </a:p>
          <a:p>
            <a:pPr lvl="0">
              <a:defRPr lang="ko-KR" altLang="en-US"/>
            </a:pPr>
            <a:r>
              <a:rPr lang="en-US" altLang="ko-KR" sz="900"/>
              <a:t>‣</a:t>
            </a:r>
            <a:r>
              <a:rPr lang="en-US" sz="900"/>
              <a:t>2015</a:t>
            </a:r>
            <a:r>
              <a:rPr lang="ko-KR" altLang="en-US" sz="900"/>
              <a:t>년</a:t>
            </a:r>
            <a:r>
              <a:rPr lang="en-US" sz="900"/>
              <a:t> : </a:t>
            </a:r>
            <a:r>
              <a:rPr lang="ko-KR" altLang="en-US" sz="900"/>
              <a:t>베트남 후에성</a:t>
            </a:r>
            <a:r>
              <a:rPr lang="en-US" sz="900"/>
              <a:t>, </a:t>
            </a:r>
            <a:r>
              <a:rPr lang="ko-KR" altLang="en-US" sz="900"/>
              <a:t>하이즈엉성</a:t>
            </a:r>
          </a:p>
          <a:p>
            <a:pPr lvl="0">
              <a:defRPr lang="ko-KR" altLang="en-US"/>
            </a:pPr>
            <a:r>
              <a:rPr lang="en-US" sz="900"/>
              <a:t> </a:t>
            </a:r>
          </a:p>
          <a:p>
            <a:pPr lvl="0">
              <a:defRPr lang="ko-KR" altLang="en-US"/>
            </a:pPr>
            <a:r>
              <a:rPr lang="en-US" sz="900" b="1"/>
              <a:t>&lt;</a:t>
            </a:r>
            <a:r>
              <a:rPr lang="ko-KR" altLang="en-US" sz="900" b="1"/>
              <a:t>해외사업</a:t>
            </a:r>
            <a:r>
              <a:rPr lang="en-US" sz="900" b="1"/>
              <a:t>  </a:t>
            </a:r>
            <a:r>
              <a:rPr lang="ko-KR" altLang="en-US" sz="900" b="1"/>
              <a:t>관련</a:t>
            </a:r>
            <a:r>
              <a:rPr lang="en-US" sz="900" b="1"/>
              <a:t>  </a:t>
            </a:r>
            <a:r>
              <a:rPr lang="ko-KR" altLang="en-US" sz="900" b="1"/>
              <a:t>연락처</a:t>
            </a:r>
            <a:r>
              <a:rPr lang="en-US" sz="900" b="1"/>
              <a:t> : </a:t>
            </a:r>
            <a:r>
              <a:rPr lang="ko-KR" altLang="en-US" sz="900" b="1"/>
              <a:t>서울시 상수도사업본부 경영관리부 대외협력과</a:t>
            </a:r>
            <a:r>
              <a:rPr lang="en-US" sz="900" b="1"/>
              <a:t>&gt;</a:t>
            </a:r>
          </a:p>
          <a:p>
            <a:pPr lvl="0">
              <a:defRPr lang="ko-KR" altLang="en-US"/>
            </a:pPr>
            <a:r>
              <a:rPr lang="en-US" altLang="ko-KR" sz="900"/>
              <a:t>‣</a:t>
            </a:r>
            <a:r>
              <a:rPr lang="ko-KR" altLang="en-US" sz="900"/>
              <a:t>전화</a:t>
            </a:r>
            <a:r>
              <a:rPr lang="en-US" sz="900"/>
              <a:t> : 02-3146-1203,1206 </a:t>
            </a:r>
          </a:p>
          <a:p>
            <a:pPr lvl="0">
              <a:defRPr lang="ko-KR" altLang="en-US"/>
            </a:pPr>
            <a:r>
              <a:rPr lang="en-US" altLang="ko-KR" sz="900"/>
              <a:t>‣</a:t>
            </a:r>
            <a:r>
              <a:rPr lang="ko-KR" altLang="en-US" sz="900"/>
              <a:t>이메일</a:t>
            </a:r>
            <a:r>
              <a:rPr lang="en-US" sz="900"/>
              <a:t> : 201309164@seoul.go.kr , 2014020337@seoul.go.kr</a:t>
            </a:r>
          </a:p>
          <a:p>
            <a:pPr>
              <a:defRPr lang="ko-KR" altLang="en-US"/>
            </a:pPr>
            <a:r>
              <a:rPr lang="en-US" sz="900"/>
              <a:t> </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b="1"/>
              <a:t>oDiagnosing water supply facilities in cooperating cities abroad using </a:t>
            </a:r>
          </a:p>
          <a:p>
            <a:pPr>
              <a:buNone/>
              <a:defRPr lang="ko-KR" altLang="en-US"/>
            </a:pPr>
            <a:r>
              <a:rPr lang="en-US" sz="900" b="1"/>
              <a:t>professional technical human resources </a:t>
            </a:r>
          </a:p>
          <a:p>
            <a:pPr>
              <a:buNone/>
              <a:defRPr lang="ko-KR" altLang="en-US"/>
            </a:pPr>
            <a:r>
              <a:rPr lang="en-US" sz="900"/>
              <a:t>	The Seoul Metropolitan Government concludes MOUs with foreign cities for waterworks cooperation, sends waterworks specialists in the engineering, water quality management, and water purification fields to examine water supply facilities in the respective foreign locations, and provides consulting service on the direction of facility improvement. </a:t>
            </a:r>
          </a:p>
          <a:p>
            <a:pPr>
              <a:buNone/>
              <a:defRPr lang="ko-KR" altLang="en-US"/>
            </a:pPr>
            <a:r>
              <a:rPr lang="en-US" sz="900"/>
              <a:t>‣ 2012, 2014: Port Moresby, Papua New Guinea</a:t>
            </a:r>
          </a:p>
          <a:p>
            <a:pPr>
              <a:buNone/>
              <a:defRPr lang="ko-KR" altLang="en-US"/>
            </a:pPr>
            <a:r>
              <a:rPr lang="en-US" sz="900"/>
              <a:t>‣ 2015: Hue and Hai Duong, Vietnam</a:t>
            </a:r>
          </a:p>
          <a:p>
            <a:pPr>
              <a:buNone/>
              <a:defRPr lang="ko-KR" altLang="en-US"/>
            </a:pPr>
            <a:r>
              <a:rPr lang="en-US" sz="900"/>
              <a:t> </a:t>
            </a:r>
          </a:p>
          <a:p>
            <a:pPr>
              <a:buNone/>
              <a:defRPr lang="ko-KR" altLang="en-US"/>
            </a:pPr>
            <a:r>
              <a:rPr lang="en-US" sz="900"/>
              <a:t>&lt;Inquiries on Overseas Project: Dept. of International Cooperation, </a:t>
            </a:r>
          </a:p>
          <a:p>
            <a:pPr>
              <a:buNone/>
              <a:defRPr lang="ko-KR" altLang="en-US"/>
            </a:pPr>
            <a:r>
              <a:rPr lang="en-US" sz="900"/>
              <a:t>Management and Administration Bureau, Seoul Metropolitan Waterworks </a:t>
            </a:r>
          </a:p>
          <a:p>
            <a:pPr>
              <a:buNone/>
              <a:defRPr lang="ko-KR" altLang="en-US"/>
            </a:pPr>
            <a:r>
              <a:rPr lang="en-US" sz="900"/>
              <a:t>Headquarters&gt;</a:t>
            </a:r>
          </a:p>
          <a:p>
            <a:pPr>
              <a:buNone/>
              <a:defRPr lang="ko-KR" altLang="en-US"/>
            </a:pPr>
            <a:r>
              <a:rPr lang="en-US" sz="900"/>
              <a:t>‣Tel.: +82-2-3146-1203,1206</a:t>
            </a:r>
          </a:p>
          <a:p>
            <a:pPr>
              <a:buNone/>
              <a:defRPr lang="ko-KR" altLang="en-US"/>
            </a:pPr>
            <a:r>
              <a:rPr lang="en-US" sz="900"/>
              <a:t>‣E-mail: 201309164@seoul.go.kr, 2014020337@seoul.go.kr</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18</a:t>
            </a:fld>
            <a:endParaRPr lang="ko-KR" altLang="en-US" sz="1000" b="1">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3. </a:t>
            </a:r>
            <a:r>
              <a:rPr lang="ko-KR" altLang="en-US" sz="900"/>
              <a:t>시민과 함께하는 아리수</a:t>
            </a:r>
            <a:r>
              <a:rPr lang="en-US" sz="900"/>
              <a:t>(Arisu and the Community)</a:t>
            </a:r>
          </a:p>
          <a:p>
            <a:pPr>
              <a:defRPr lang="ko-KR" altLang="en-US"/>
            </a:pPr>
            <a:r>
              <a:rPr lang="en-US" sz="900"/>
              <a:t>3-1. </a:t>
            </a:r>
            <a:r>
              <a:rPr lang="ko-KR" altLang="en-US" sz="900"/>
              <a:t>효율적 경영</a:t>
            </a:r>
            <a:r>
              <a:rPr lang="en-US" sz="900"/>
              <a:t>, </a:t>
            </a:r>
            <a:r>
              <a:rPr lang="ko-KR" altLang="en-US" sz="900"/>
              <a:t>혜택은 시민고객에게</a:t>
            </a:r>
            <a:r>
              <a:rPr lang="en-US" sz="900"/>
              <a:t>(Efficient Management; Benefits to Citizens)</a:t>
            </a:r>
          </a:p>
          <a:p>
            <a:pPr>
              <a:defRPr lang="ko-KR" altLang="en-US"/>
            </a:pPr>
            <a:r>
              <a:rPr lang="en-US" sz="900"/>
              <a:t> </a:t>
            </a:r>
          </a:p>
          <a:p>
            <a:pPr>
              <a:defRPr lang="ko-KR" altLang="en-US"/>
            </a:pPr>
            <a:r>
              <a:rPr lang="ko-KR" altLang="en-US" sz="900" b="1"/>
              <a:t>효율적 경영</a:t>
            </a:r>
            <a:r>
              <a:rPr lang="en-US" sz="900" b="1"/>
              <a:t>, </a:t>
            </a:r>
            <a:r>
              <a:rPr lang="ko-KR" altLang="en-US" sz="900" b="1"/>
              <a:t>혜택은 시민고객에게</a:t>
            </a:r>
          </a:p>
          <a:p>
            <a:pPr>
              <a:defRPr lang="ko-KR" altLang="en-US"/>
            </a:pPr>
            <a:r>
              <a:rPr lang="en-US" sz="900"/>
              <a:t> </a:t>
            </a:r>
          </a:p>
          <a:p>
            <a:pPr>
              <a:defRPr lang="ko-KR" altLang="en-US"/>
            </a:pPr>
            <a:r>
              <a:rPr lang="ko-KR" altLang="en-US" sz="900" b="1"/>
              <a:t>세계 최고 수준의 유수율 달성</a:t>
            </a:r>
          </a:p>
          <a:p>
            <a:pPr>
              <a:defRPr lang="ko-KR" altLang="en-US"/>
            </a:pPr>
            <a:r>
              <a:rPr lang="en-US" altLang="ko-KR" sz="900"/>
              <a:t>	</a:t>
            </a:r>
            <a:r>
              <a:rPr lang="ko-KR" altLang="en-US" sz="900"/>
              <a:t>지속적인 노후 상수도관 교체와 첨단화된 누수탐지 장비도입으로 누수를 지속적으로 줄이고 선진국 수준의 유수율을 달성하였다</a:t>
            </a:r>
            <a:r>
              <a:rPr lang="en-US" sz="900"/>
              <a:t>. </a:t>
            </a:r>
            <a:r>
              <a:rPr lang="ko-KR" altLang="en-US" sz="900"/>
              <a:t>‘</a:t>
            </a:r>
            <a:r>
              <a:rPr lang="en-US" sz="900"/>
              <a:t>2016</a:t>
            </a:r>
            <a:r>
              <a:rPr lang="ko-KR" altLang="en-US" sz="900"/>
              <a:t>년말</a:t>
            </a:r>
            <a:r>
              <a:rPr lang="en-US" sz="900"/>
              <a:t>  </a:t>
            </a:r>
            <a:r>
              <a:rPr lang="ko-KR" altLang="en-US" sz="900"/>
              <a:t>유수율은</a:t>
            </a:r>
            <a:r>
              <a:rPr lang="en-US" sz="900"/>
              <a:t> 95.3%</a:t>
            </a:r>
            <a:r>
              <a:rPr lang="ko-KR" altLang="en-US" sz="900"/>
              <a:t>로</a:t>
            </a:r>
            <a:r>
              <a:rPr lang="en-US" sz="900"/>
              <a:t> 2000</a:t>
            </a:r>
            <a:r>
              <a:rPr lang="ko-KR" altLang="en-US" sz="900"/>
              <a:t>년</a:t>
            </a:r>
            <a:r>
              <a:rPr lang="en-US" sz="900"/>
              <a:t>(72%) </a:t>
            </a:r>
            <a:r>
              <a:rPr lang="ko-KR" altLang="en-US" sz="900"/>
              <a:t>대비</a:t>
            </a:r>
            <a:r>
              <a:rPr lang="en-US" sz="900"/>
              <a:t> 23.3%</a:t>
            </a:r>
            <a:r>
              <a:rPr lang="ko-KR" altLang="en-US" sz="900"/>
              <a:t>가 상승하였다</a:t>
            </a:r>
            <a:r>
              <a:rPr lang="en-US" sz="900"/>
              <a:t>.</a:t>
            </a:r>
          </a:p>
          <a:p>
            <a:pPr>
              <a:defRPr lang="ko-KR" altLang="en-US"/>
            </a:pPr>
            <a:r>
              <a:rPr lang="en-US" sz="900"/>
              <a:t>- </a:t>
            </a:r>
            <a:r>
              <a:rPr lang="ko-KR" altLang="en-US" sz="900"/>
              <a:t>주요 선진도시 유수율</a:t>
            </a:r>
            <a:r>
              <a:rPr lang="en-US" altLang="ko-KR" sz="900"/>
              <a:t>(2015</a:t>
            </a:r>
            <a:r>
              <a:rPr lang="ko-KR" altLang="en-US" sz="900"/>
              <a:t>년</a:t>
            </a:r>
            <a:r>
              <a:rPr lang="en-US" altLang="ko-KR" sz="900"/>
              <a:t>)</a:t>
            </a:r>
            <a:r>
              <a:rPr lang="en-US" sz="900"/>
              <a:t> :</a:t>
            </a:r>
            <a:r>
              <a:rPr lang="ko-KR" altLang="en-US" sz="900"/>
              <a:t>미국</a:t>
            </a:r>
            <a:r>
              <a:rPr lang="en-US" sz="900"/>
              <a:t>LA-70%, </a:t>
            </a:r>
            <a:r>
              <a:rPr lang="ko-KR" altLang="en-US" sz="900"/>
              <a:t>도쿄</a:t>
            </a:r>
            <a:r>
              <a:rPr lang="en-US" sz="900"/>
              <a:t>-95.8%, </a:t>
            </a:r>
            <a:r>
              <a:rPr lang="ko-KR" altLang="en-US" sz="900"/>
              <a:t>오사카</a:t>
            </a:r>
            <a:r>
              <a:rPr lang="en-US" sz="900"/>
              <a:t>-90.5%</a:t>
            </a:r>
          </a:p>
          <a:p>
            <a:pPr>
              <a:buChar char="-"/>
              <a:defRPr lang="ko-KR" altLang="en-US"/>
            </a:pPr>
            <a:r>
              <a:rPr lang="ko-KR" altLang="en-US" sz="900"/>
              <a:t>타 특</a:t>
            </a:r>
            <a:r>
              <a:rPr lang="en-US" altLang="ko-KR" sz="900"/>
              <a:t>․</a:t>
            </a:r>
            <a:r>
              <a:rPr lang="ko-KR" altLang="en-US" sz="900"/>
              <a:t>광역시 유수율</a:t>
            </a:r>
            <a:r>
              <a:rPr lang="en-US" altLang="ko-KR" sz="900"/>
              <a:t>(2016</a:t>
            </a:r>
            <a:r>
              <a:rPr lang="ko-KR" altLang="en-US" sz="900"/>
              <a:t>년</a:t>
            </a:r>
            <a:r>
              <a:rPr lang="en-US" altLang="ko-KR" sz="900"/>
              <a:t>)</a:t>
            </a:r>
            <a:r>
              <a:rPr lang="en-US" sz="900"/>
              <a:t> : </a:t>
            </a:r>
            <a:r>
              <a:rPr lang="ko-KR" altLang="en-US" sz="900"/>
              <a:t>인천</a:t>
            </a:r>
            <a:r>
              <a:rPr lang="en-US" sz="900"/>
              <a:t>89.9%, </a:t>
            </a:r>
            <a:r>
              <a:rPr lang="ko-KR" altLang="en-US" sz="900"/>
              <a:t>부산</a:t>
            </a:r>
            <a:r>
              <a:rPr lang="en-US" altLang="ko-KR" sz="900"/>
              <a:t>92.5%, </a:t>
            </a:r>
            <a:r>
              <a:rPr lang="ko-KR" altLang="en-US" sz="900"/>
              <a:t>대구</a:t>
            </a:r>
            <a:r>
              <a:rPr lang="en-US" altLang="ko-KR" sz="900"/>
              <a:t>92.5%,</a:t>
            </a:r>
          </a:p>
          <a:p>
            <a:pPr marL="0" indent="0">
              <a:defRPr lang="ko-KR" altLang="en-US"/>
            </a:pPr>
            <a:r>
              <a:rPr lang="en-US" altLang="ko-KR" sz="900"/>
              <a:t>                                                  </a:t>
            </a:r>
            <a:r>
              <a:rPr lang="ko-KR" altLang="en-US" sz="900"/>
              <a:t>광주</a:t>
            </a:r>
            <a:r>
              <a:rPr lang="en-US" altLang="ko-KR" sz="900"/>
              <a:t>86.2%, </a:t>
            </a:r>
            <a:r>
              <a:rPr lang="ko-KR" altLang="en-US" sz="900"/>
              <a:t>대전</a:t>
            </a:r>
            <a:r>
              <a:rPr lang="en-US" altLang="ko-KR" sz="900"/>
              <a:t>93.67%, </a:t>
            </a:r>
            <a:r>
              <a:rPr lang="ko-KR" altLang="en-US" sz="900"/>
              <a:t>울산</a:t>
            </a:r>
            <a:r>
              <a:rPr lang="en-US" altLang="ko-KR" sz="900"/>
              <a:t>90.1% </a:t>
            </a:r>
          </a:p>
          <a:p>
            <a:pPr marL="0" indent="0">
              <a:defRPr lang="ko-KR" altLang="en-US"/>
            </a:pPr>
            <a:endParaRPr lang="ko-KR" altLang="en-US" sz="900"/>
          </a:p>
          <a:p>
            <a:pPr>
              <a:defRPr lang="ko-KR" altLang="en-US"/>
            </a:pPr>
            <a:r>
              <a:rPr lang="en-US" altLang="ko-KR" sz="900"/>
              <a:t>※ </a:t>
            </a:r>
            <a:r>
              <a:rPr lang="ko-KR" altLang="en-US" sz="900"/>
              <a:t>유수율</a:t>
            </a:r>
            <a:r>
              <a:rPr lang="en-US" sz="900"/>
              <a:t>(</a:t>
            </a:r>
            <a:r>
              <a:rPr lang="ko-KR" altLang="en-US" sz="900"/>
              <a:t>有收率</a:t>
            </a:r>
            <a:r>
              <a:rPr lang="en-US" sz="900"/>
              <a:t>)</a:t>
            </a:r>
          </a:p>
          <a:p>
            <a:pPr>
              <a:defRPr lang="ko-KR" altLang="en-US"/>
            </a:pPr>
            <a:r>
              <a:rPr lang="en-US" altLang="ko-KR" sz="900"/>
              <a:t>	</a:t>
            </a:r>
            <a:r>
              <a:rPr lang="ko-KR" altLang="en-US" sz="900"/>
              <a:t>정수장에서 생산된 수돗물 중 요금수입으로 받아들인 수량의 비율로 유수율이 높다는 것은 수돗물의 누수 등으로 인한 손실이 적어 생산량 감축이 가능하게 되므로 이에 따른 원수구입비</a:t>
            </a:r>
            <a:r>
              <a:rPr lang="en-US" sz="900"/>
              <a:t>, </a:t>
            </a:r>
            <a:r>
              <a:rPr lang="ko-KR" altLang="en-US" sz="900"/>
              <a:t>약품비</a:t>
            </a:r>
            <a:r>
              <a:rPr lang="en-US" sz="900"/>
              <a:t>, </a:t>
            </a:r>
            <a:r>
              <a:rPr lang="ko-KR" altLang="en-US" sz="900"/>
              <a:t>동력비 등 직접 비용을 절감할 수 있어 상수도 경영의 효율성이 높다는 것을 의미하며 그만큼 시민들의 상수도 사용료 부담도 줄일 수 있다</a:t>
            </a:r>
            <a:r>
              <a:rPr lang="en-US" sz="900"/>
              <a:t>. (</a:t>
            </a:r>
            <a:r>
              <a:rPr lang="ko-KR" altLang="en-US" sz="900"/>
              <a:t>유수율</a:t>
            </a:r>
            <a:r>
              <a:rPr lang="en-US" sz="900"/>
              <a:t> 0.7%[’13</a:t>
            </a:r>
            <a:r>
              <a:rPr lang="ko-KR" altLang="en-US" sz="900"/>
              <a:t>년</a:t>
            </a:r>
            <a:r>
              <a:rPr lang="en-US" sz="900"/>
              <a:t> 94.4%</a:t>
            </a:r>
            <a:r>
              <a:rPr lang="ko-KR" altLang="en-US" sz="900"/>
              <a:t>→</a:t>
            </a:r>
            <a:r>
              <a:rPr lang="en-US" sz="900"/>
              <a:t>’14</a:t>
            </a:r>
            <a:r>
              <a:rPr lang="ko-KR" altLang="en-US" sz="900"/>
              <a:t>년</a:t>
            </a:r>
            <a:r>
              <a:rPr lang="en-US" sz="900"/>
              <a:t> 95.1%] </a:t>
            </a:r>
            <a:r>
              <a:rPr lang="ko-KR" altLang="en-US" sz="900"/>
              <a:t>상승시</a:t>
            </a:r>
            <a:r>
              <a:rPr lang="en-US" sz="900"/>
              <a:t> 50</a:t>
            </a:r>
            <a:r>
              <a:rPr lang="ko-KR" altLang="en-US" sz="900"/>
              <a:t>억원 예산 절감</a:t>
            </a:r>
            <a:r>
              <a:rPr lang="en-US" sz="900"/>
              <a:t>)</a:t>
            </a:r>
          </a:p>
          <a:p>
            <a:pPr>
              <a:defRPr lang="ko-KR" altLang="en-US"/>
            </a:pPr>
            <a:r>
              <a:rPr lang="en-US" sz="900" b="1"/>
              <a:t> </a:t>
            </a:r>
          </a:p>
          <a:p>
            <a:pPr>
              <a:defRPr lang="ko-KR" altLang="en-US"/>
            </a:pPr>
            <a:r>
              <a:rPr lang="ko-KR" altLang="en-US" sz="900" b="1"/>
              <a:t>조직개편등 경영개선 노력</a:t>
            </a:r>
          </a:p>
          <a:p>
            <a:pPr>
              <a:defRPr lang="ko-KR" altLang="en-US"/>
            </a:pPr>
            <a:r>
              <a:rPr lang="en-US" altLang="ko-KR" sz="900"/>
              <a:t>	</a:t>
            </a:r>
            <a:r>
              <a:rPr lang="ko-KR" altLang="en-US" sz="900"/>
              <a:t>본부 출범 이후 최대</a:t>
            </a:r>
            <a:r>
              <a:rPr lang="en-US" sz="900"/>
              <a:t> 4,300</a:t>
            </a:r>
            <a:r>
              <a:rPr lang="ko-KR" altLang="en-US" sz="900"/>
              <a:t>여명에 달하던 직원수도 현재</a:t>
            </a:r>
            <a:r>
              <a:rPr lang="en-US" sz="900"/>
              <a:t> 2,200</a:t>
            </a:r>
            <a:r>
              <a:rPr lang="ko-KR" altLang="en-US" sz="900"/>
              <a:t>여명으로 대폭적인 조직의 슬림화가 이루어졌다</a:t>
            </a:r>
            <a:r>
              <a:rPr lang="en-US" sz="900"/>
              <a:t>. </a:t>
            </a:r>
            <a:r>
              <a:rPr lang="ko-KR" altLang="en-US" sz="900"/>
              <a:t>요금징수 등 각종 상수도 업무 전산화와 자동화</a:t>
            </a:r>
            <a:r>
              <a:rPr lang="en-US" sz="900"/>
              <a:t>, </a:t>
            </a:r>
            <a:r>
              <a:rPr lang="ko-KR" altLang="en-US" sz="900"/>
              <a:t>상수도시설관리시스템</a:t>
            </a:r>
            <a:r>
              <a:rPr lang="en-US" sz="900"/>
              <a:t>(GIS), </a:t>
            </a:r>
            <a:r>
              <a:rPr lang="ko-KR" altLang="en-US" sz="900"/>
              <a:t>수도민원고객만족시스템</a:t>
            </a:r>
            <a:r>
              <a:rPr lang="en-US" sz="900"/>
              <a:t>(UMS)</a:t>
            </a:r>
            <a:r>
              <a:rPr lang="ko-KR" altLang="en-US" sz="900"/>
              <a:t>등 도입으로 효율적인 경영합리화와 제도개선을 통해 작지만 강한 조직으로 변신한 것이다</a:t>
            </a:r>
            <a:r>
              <a:rPr lang="en-US" sz="900"/>
              <a:t>.</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3. Arisu and the Community</a:t>
            </a:r>
          </a:p>
          <a:p>
            <a:pPr>
              <a:buNone/>
              <a:defRPr lang="ko-KR" altLang="en-US"/>
            </a:pPr>
            <a:r>
              <a:rPr lang="en-US" sz="900"/>
              <a:t>3-1. Efficient Management, Benefits to Citizens</a:t>
            </a:r>
          </a:p>
          <a:p>
            <a:pPr>
              <a:buNone/>
              <a:defRPr lang="ko-KR" altLang="en-US"/>
            </a:pPr>
            <a:r>
              <a:rPr lang="en-US" sz="900"/>
              <a:t> </a:t>
            </a:r>
          </a:p>
          <a:p>
            <a:pPr>
              <a:buNone/>
              <a:defRPr lang="ko-KR" altLang="en-US"/>
            </a:pPr>
            <a:r>
              <a:rPr lang="en-US" sz="900" b="1"/>
              <a:t>Efficient Management, Benefits to Citizens</a:t>
            </a:r>
          </a:p>
          <a:p>
            <a:pPr>
              <a:buNone/>
              <a:defRPr lang="ko-KR" altLang="en-US"/>
            </a:pPr>
            <a:r>
              <a:rPr lang="en-US" sz="900"/>
              <a:t> </a:t>
            </a:r>
          </a:p>
          <a:p>
            <a:pPr>
              <a:buNone/>
              <a:defRPr lang="ko-KR" altLang="en-US"/>
            </a:pPr>
            <a:r>
              <a:rPr lang="en-US" sz="900" b="1"/>
              <a:t>World’s Highest Revenue Water Ratio</a:t>
            </a:r>
          </a:p>
          <a:p>
            <a:pPr lvl="0">
              <a:defRPr lang="ko-KR" altLang="en-US"/>
            </a:pPr>
            <a:r>
              <a:rPr lang="en-US" altLang="ko-KR" sz="900"/>
              <a:t>The Seoul Metropolitan Government has reduced the water leak and achieved the same revenue water ratio as that of advanced countries by continuously introducing advanced water leak detection equipment and replacing old water pipes. As of the end of 2016, the revenue water rate is 95.3%, a 23.3% increase compared to 2000 (72%). </a:t>
            </a:r>
          </a:p>
          <a:p>
            <a:pPr lvl="0">
              <a:defRPr lang="ko-KR" altLang="en-US"/>
            </a:pPr>
            <a:r>
              <a:rPr lang="en-US" altLang="ko-KR" sz="900"/>
              <a:t>Revenue Water Ratios in Major Cities around the World(2015): LA, U.S. – 70%, Tokyo, Japan – 95.8%, Osaka, Japan – 90.5%</a:t>
            </a:r>
          </a:p>
          <a:p>
            <a:pPr lvl="0">
              <a:defRPr lang="ko-KR" altLang="en-US"/>
            </a:pPr>
            <a:r>
              <a:rPr lang="en-US" altLang="ko-KR" sz="900"/>
              <a:t>Average Revenue Water Ratio in Seven Metropolitan Cities in Korea(20 16): Incheon 89.9%, Busan 92.5%, Daegu 92.5%, Gwangju 86.2%, Daeje on 93.67%, Ulsan 90.1%</a:t>
            </a:r>
          </a:p>
          <a:p>
            <a:pPr lvl="0">
              <a:defRPr lang="ko-KR" altLang="en-US"/>
            </a:pPr>
            <a:endParaRPr lang="en-US" altLang="ko-KR" sz="900"/>
          </a:p>
          <a:p>
            <a:pPr>
              <a:buNone/>
              <a:defRPr lang="ko-KR" altLang="en-US"/>
            </a:pPr>
            <a:r>
              <a:rPr lang="en-US" altLang="ko-KR" sz="900"/>
              <a:t>※</a:t>
            </a:r>
            <a:r>
              <a:rPr lang="en-US" sz="900"/>
              <a:t>Revenue Water Ratio</a:t>
            </a:r>
          </a:p>
          <a:p>
            <a:pPr>
              <a:buNone/>
              <a:defRPr lang="ko-KR" altLang="en-US"/>
            </a:pPr>
            <a:r>
              <a:rPr lang="en-US" sz="900"/>
              <a:t>	This is the ratio of the amount of water generating revenues to the total amount of water produced in purification plants. If the ratio is high, it means that the loss from tap water leaks, etc., is small; thus, production volume can be reduced, which can lower the direct costssuch as cost of purchasing raw water, chemicals, and power. Thisin turnmeans high efficiency of waterworks management,with the cost burden on citizens lowered accordingly (a 0.7% rise in the ratio (94.4% in 2013 -&gt; 95.1% in 2014) leading to budget saving of KRW 5 billion). </a:t>
            </a:r>
          </a:p>
          <a:p>
            <a:pPr>
              <a:buNone/>
              <a:defRPr lang="ko-KR" altLang="en-US"/>
            </a:pPr>
            <a:r>
              <a:rPr lang="en-US" sz="900" b="1"/>
              <a:t> </a:t>
            </a:r>
          </a:p>
          <a:p>
            <a:pPr>
              <a:buNone/>
              <a:defRPr lang="ko-KR" altLang="en-US"/>
            </a:pPr>
            <a:r>
              <a:rPr lang="en-US" sz="900" b="1"/>
              <a:t>Efforts for Management Improvement, such as Organizational </a:t>
            </a:r>
          </a:p>
          <a:p>
            <a:pPr>
              <a:buNone/>
              <a:defRPr lang="ko-KR" altLang="en-US"/>
            </a:pPr>
            <a:r>
              <a:rPr lang="en-US" sz="900" b="1"/>
              <a:t>Restructuring</a:t>
            </a:r>
          </a:p>
          <a:p>
            <a:pPr>
              <a:buNone/>
              <a:defRPr lang="ko-KR" altLang="en-US"/>
            </a:pPr>
            <a:r>
              <a:rPr lang="en-US" sz="900"/>
              <a:t>	Since the launch of the Office of Waterworks, the number of employees, which peaked at 4,300, has been trimmed to the current 2,200. The Office of Waterworks computerized and automated various processessuch as billingand adopted a new waterworks management system (GIS) and a waterworks customer inquiry satisfaction system (UMS). Through efficient management and system improvement, the Office of Waterworks has now become a more streamlined but stronger organization.</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19</a:t>
            </a:fld>
            <a:endParaRPr lang="ko-KR" altLang="en-US" sz="1000" b="1">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3-2. </a:t>
            </a:r>
            <a:r>
              <a:rPr lang="ko-KR" altLang="en-US" sz="900"/>
              <a:t>찾아가는 시민 서비스</a:t>
            </a:r>
            <a:r>
              <a:rPr lang="en-US" sz="900"/>
              <a:t>(Customer service at your doorstep)</a:t>
            </a:r>
          </a:p>
          <a:p>
            <a:pPr>
              <a:defRPr lang="ko-KR" altLang="en-US"/>
            </a:pPr>
            <a:r>
              <a:rPr lang="en-US" sz="900"/>
              <a:t>3-2-1. </a:t>
            </a:r>
            <a:r>
              <a:rPr lang="ko-KR" altLang="en-US" sz="900"/>
              <a:t>아리수 품질확인제</a:t>
            </a:r>
            <a:r>
              <a:rPr lang="en-US" sz="900"/>
              <a:t>(Arisu Qualty Verification System)</a:t>
            </a:r>
          </a:p>
          <a:p>
            <a:pPr>
              <a:defRPr lang="ko-KR" altLang="en-US"/>
            </a:pPr>
            <a:r>
              <a:rPr lang="en-US" sz="900"/>
              <a:t> </a:t>
            </a:r>
          </a:p>
          <a:p>
            <a:pPr>
              <a:defRPr lang="ko-KR" altLang="en-US"/>
            </a:pPr>
            <a:r>
              <a:rPr lang="ko-KR" altLang="en-US" sz="900" b="1"/>
              <a:t>아리수품질확인제</a:t>
            </a:r>
          </a:p>
          <a:p>
            <a:pPr>
              <a:defRPr lang="ko-KR" altLang="en-US"/>
            </a:pPr>
            <a:r>
              <a:rPr lang="en-US" altLang="ko-KR" sz="900"/>
              <a:t>	</a:t>
            </a:r>
            <a:r>
              <a:rPr lang="ko-KR" altLang="en-US" sz="900"/>
              <a:t>정수센터에서 생산되는 수돗물을 신뢰하더라도 배관이나 저수조</a:t>
            </a:r>
            <a:r>
              <a:rPr lang="en-US" sz="900"/>
              <a:t>(</a:t>
            </a:r>
            <a:r>
              <a:rPr lang="ko-KR" altLang="en-US" sz="900"/>
              <a:t>물탱크</a:t>
            </a:r>
            <a:r>
              <a:rPr lang="en-US" sz="900"/>
              <a:t>)</a:t>
            </a:r>
            <a:r>
              <a:rPr lang="ko-KR" altLang="en-US" sz="900"/>
              <a:t>등의 관리상태 때문에 수도꼭지 수돗물 음용을 꺼리는 시민을 위하여 옥내배관이나 물탱크 관리 상태를 종합 진단하고 시민들이 안전한 수돗물을 마실 수 있도록 하는 ‘아리수 품질확인제’를 서울시 전가구에 대하여 무료로 실시하고 있다</a:t>
            </a:r>
            <a:r>
              <a:rPr lang="en-US" sz="900"/>
              <a:t>. </a:t>
            </a:r>
            <a:r>
              <a:rPr lang="ko-KR" altLang="en-US" sz="900"/>
              <a:t>수돗물의 안전에 기본이 되는</a:t>
            </a:r>
            <a:r>
              <a:rPr lang="en-US" sz="900"/>
              <a:t> 5</a:t>
            </a:r>
            <a:r>
              <a:rPr lang="ko-KR" altLang="en-US" sz="900"/>
              <a:t>개 항목</a:t>
            </a:r>
            <a:r>
              <a:rPr lang="en-US" sz="900"/>
              <a:t>(</a:t>
            </a:r>
            <a:r>
              <a:rPr lang="ko-KR" altLang="en-US" sz="900"/>
              <a:t>잔류염소</a:t>
            </a:r>
            <a:r>
              <a:rPr lang="en-US" sz="900"/>
              <a:t>, </a:t>
            </a:r>
            <a:r>
              <a:rPr lang="ko-KR" altLang="en-US" sz="900"/>
              <a:t>탁도</a:t>
            </a:r>
            <a:r>
              <a:rPr lang="en-US" sz="900"/>
              <a:t>, </a:t>
            </a:r>
            <a:r>
              <a:rPr lang="ko-KR" altLang="en-US" sz="900">
                <a:solidFill>
                  <a:srgbClr val="FF0000"/>
                </a:solidFill>
              </a:rPr>
              <a:t>수소</a:t>
            </a:r>
            <a:r>
              <a:rPr lang="ko-KR" altLang="en-US" sz="900"/>
              <a:t>이온농도</a:t>
            </a:r>
            <a:r>
              <a:rPr lang="en-US" sz="900"/>
              <a:t>, </a:t>
            </a:r>
            <a:r>
              <a:rPr lang="ko-KR" altLang="en-US" sz="900"/>
              <a:t>철</a:t>
            </a:r>
            <a:r>
              <a:rPr lang="en-US" sz="900"/>
              <a:t>, </a:t>
            </a:r>
            <a:r>
              <a:rPr lang="ko-KR" altLang="en-US" sz="900"/>
              <a:t>구리</a:t>
            </a:r>
            <a:r>
              <a:rPr lang="en-US" sz="900"/>
              <a:t>)</a:t>
            </a:r>
            <a:r>
              <a:rPr lang="ko-KR" altLang="en-US" sz="900"/>
              <a:t>을 현장에서 바로 검사하고 적합한 수도꼭지에 대해서는 결과를 알려준다</a:t>
            </a:r>
            <a:r>
              <a:rPr lang="en-US" sz="900"/>
              <a:t>. </a:t>
            </a:r>
            <a:r>
              <a:rPr lang="ko-KR" altLang="en-US" sz="900"/>
              <a:t>부적합한 수돗물에 대해서는 일반세균 등의</a:t>
            </a:r>
            <a:r>
              <a:rPr lang="en-US" sz="900"/>
              <a:t> 7</a:t>
            </a:r>
            <a:r>
              <a:rPr lang="ko-KR" altLang="en-US" sz="900"/>
              <a:t>개 항목을 추가로 정밀 검사하여 그 원인을 조사하고 물탱크 청소</a:t>
            </a:r>
            <a:r>
              <a:rPr lang="en-US" sz="900"/>
              <a:t>, </a:t>
            </a:r>
            <a:r>
              <a:rPr lang="ko-KR" altLang="en-US" sz="900"/>
              <a:t>노후 수도배관의 교체</a:t>
            </a:r>
            <a:r>
              <a:rPr lang="en-US" sz="900"/>
              <a:t>, </a:t>
            </a:r>
            <a:r>
              <a:rPr lang="ko-KR" altLang="en-US" sz="900"/>
              <a:t>물탱크 수위조절 등 개선방법을 상세히 안내한다</a:t>
            </a:r>
            <a:r>
              <a:rPr lang="en-US" sz="900"/>
              <a:t>. </a:t>
            </a:r>
          </a:p>
          <a:p>
            <a:pPr>
              <a:defRPr lang="ko-KR" altLang="en-US"/>
            </a:pPr>
            <a:r>
              <a:rPr lang="en-US" sz="900"/>
              <a:t> </a:t>
            </a:r>
          </a:p>
          <a:p>
            <a:pPr>
              <a:defRPr lang="ko-KR" altLang="en-US"/>
            </a:pPr>
            <a:r>
              <a:rPr lang="en-US" altLang="ko-KR" sz="900"/>
              <a:t>※ </a:t>
            </a:r>
            <a:r>
              <a:rPr lang="ko-KR" altLang="en-US" sz="900"/>
              <a:t>가정내 배관</a:t>
            </a:r>
            <a:r>
              <a:rPr lang="en-US" sz="900"/>
              <a:t>, </a:t>
            </a:r>
            <a:r>
              <a:rPr lang="ko-KR" altLang="en-US" sz="900"/>
              <a:t>물탱크 관리 요령</a:t>
            </a:r>
          </a:p>
          <a:p>
            <a:pPr>
              <a:defRPr lang="ko-KR" altLang="en-US"/>
            </a:pPr>
            <a:r>
              <a:rPr lang="en-US" altLang="ko-KR" sz="900"/>
              <a:t>	</a:t>
            </a:r>
            <a:r>
              <a:rPr lang="ko-KR" altLang="en-US" sz="900"/>
              <a:t>급수설비</a:t>
            </a:r>
            <a:r>
              <a:rPr lang="en-US" sz="900"/>
              <a:t>(</a:t>
            </a:r>
            <a:r>
              <a:rPr lang="ko-KR" altLang="en-US" sz="900"/>
              <a:t>물탱크</a:t>
            </a:r>
            <a:r>
              <a:rPr lang="en-US" sz="900"/>
              <a:t>,</a:t>
            </a:r>
            <a:r>
              <a:rPr lang="ko-KR" altLang="en-US" sz="900"/>
              <a:t>옥내배관 등</a:t>
            </a:r>
            <a:r>
              <a:rPr lang="en-US" sz="900"/>
              <a:t>)</a:t>
            </a:r>
            <a:r>
              <a:rPr lang="ko-KR" altLang="en-US" sz="900"/>
              <a:t>는 월</a:t>
            </a:r>
            <a:r>
              <a:rPr lang="en-US" sz="900"/>
              <a:t> 1</a:t>
            </a:r>
            <a:r>
              <a:rPr lang="ko-KR" altLang="en-US" sz="900"/>
              <a:t>회 이상 시설물의 이상 유무를 점검한다</a:t>
            </a:r>
            <a:r>
              <a:rPr lang="en-US" sz="900"/>
              <a:t>.</a:t>
            </a:r>
          </a:p>
          <a:p>
            <a:pPr>
              <a:defRPr lang="ko-KR" altLang="en-US"/>
            </a:pPr>
            <a:r>
              <a:rPr lang="en-US" altLang="ko-KR" sz="900"/>
              <a:t>	</a:t>
            </a:r>
            <a:r>
              <a:rPr lang="ko-KR" altLang="en-US" sz="900"/>
              <a:t>물탱크 청소는 반기</a:t>
            </a:r>
            <a:r>
              <a:rPr lang="en-US" sz="900"/>
              <a:t> 1</a:t>
            </a:r>
            <a:r>
              <a:rPr lang="ko-KR" altLang="en-US" sz="900"/>
              <a:t>회 이상 정기적으로 실시하고 물탱크 수위를 최대한 낮추도록 한다</a:t>
            </a:r>
            <a:r>
              <a:rPr lang="en-US" sz="900"/>
              <a:t>. </a:t>
            </a:r>
            <a:r>
              <a:rPr lang="ko-KR" altLang="en-US" sz="900"/>
              <a:t>노후된 옥내배관은 스테인레스 관등 녹슬지 않는 수도관으로 교체 또는 갱생한다</a:t>
            </a:r>
            <a:r>
              <a:rPr lang="en-US" sz="900"/>
              <a:t>.</a:t>
            </a:r>
          </a:p>
          <a:p>
            <a:pPr>
              <a:defRPr lang="ko-KR" altLang="en-US"/>
            </a:pPr>
            <a:r>
              <a:rPr lang="en-US" altLang="ko-KR" sz="900"/>
              <a:t>	</a:t>
            </a:r>
            <a:r>
              <a:rPr lang="ko-KR" altLang="en-US" sz="900"/>
              <a:t>옥상 물탱크는 실내에 설치하고 실외에 설치해야 할 경우에는 햇빛가리개를 보완하고 통기구에 방충망을 설치해 벌레 등의 침입을 방지한다</a:t>
            </a:r>
            <a:r>
              <a:rPr lang="en-US" sz="900"/>
              <a:t>.</a:t>
            </a:r>
          </a:p>
          <a:p>
            <a:pPr>
              <a:defRPr lang="ko-KR" altLang="en-US"/>
            </a:pPr>
            <a:r>
              <a:rPr lang="en-US" sz="900" b="1"/>
              <a:t> </a:t>
            </a:r>
          </a:p>
          <a:p>
            <a:pPr>
              <a:defRPr lang="ko-KR" altLang="en-US"/>
            </a:pPr>
            <a:r>
              <a:rPr lang="ko-KR" altLang="en-US" sz="900" b="1"/>
              <a:t>아리수샘터 명소화</a:t>
            </a:r>
          </a:p>
          <a:p>
            <a:pPr>
              <a:defRPr lang="ko-KR" altLang="en-US"/>
            </a:pPr>
            <a:r>
              <a:rPr lang="en-US" altLang="ko-KR" sz="900"/>
              <a:t>	</a:t>
            </a:r>
            <a:r>
              <a:rPr lang="ko-KR" altLang="en-US" sz="900"/>
              <a:t>언제 어디서나 시민들이 시원하고 맛있게 아리수를 마실 수 있도록 냉각장치가 부착</a:t>
            </a:r>
          </a:p>
          <a:p>
            <a:pPr>
              <a:defRPr lang="ko-KR" altLang="en-US"/>
            </a:pPr>
            <a:r>
              <a:rPr lang="en-US" altLang="ko-KR" sz="900"/>
              <a:t>	</a:t>
            </a:r>
            <a:r>
              <a:rPr lang="ko-KR" altLang="en-US" sz="900"/>
              <a:t>아리수 샘터 설치를 추진하고 있으며</a:t>
            </a:r>
            <a:r>
              <a:rPr lang="en-US" sz="900"/>
              <a:t>, </a:t>
            </a:r>
            <a:r>
              <a:rPr lang="ko-KR" altLang="en-US" sz="900"/>
              <a:t>디자인 서울의 이미지와 잘 어울릴 수 있도록 디자인도 세련되게 개선</a:t>
            </a:r>
            <a:r>
              <a:rPr lang="en-US" sz="900"/>
              <a:t>, </a:t>
            </a:r>
            <a:r>
              <a:rPr lang="ko-KR" altLang="en-US" sz="900"/>
              <a:t>단순히 물만 마시는 곳이 아닌 남산</a:t>
            </a:r>
            <a:r>
              <a:rPr lang="en-US" sz="900"/>
              <a:t>, </a:t>
            </a:r>
            <a:r>
              <a:rPr lang="ko-KR" altLang="en-US" sz="900"/>
              <a:t>청와대등 국내외 관객이 방문하는 추억의 명소</a:t>
            </a:r>
            <a:r>
              <a:rPr lang="en-US" sz="900"/>
              <a:t>, </a:t>
            </a:r>
            <a:r>
              <a:rPr lang="ko-KR" altLang="en-US" sz="900"/>
              <a:t>시민의 휴게공간으로 조성하고 있다</a:t>
            </a:r>
            <a:r>
              <a:rPr lang="en-US" sz="900"/>
              <a:t>. </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3-2. Customer Service at Your Doorstep</a:t>
            </a:r>
          </a:p>
          <a:p>
            <a:pPr>
              <a:buNone/>
              <a:defRPr lang="ko-KR" altLang="en-US"/>
            </a:pPr>
            <a:r>
              <a:rPr lang="en-US" sz="900"/>
              <a:t>3-2-1. Arisu Quality Verification System</a:t>
            </a:r>
          </a:p>
          <a:p>
            <a:pPr>
              <a:buNone/>
              <a:defRPr lang="ko-KR" altLang="en-US"/>
            </a:pPr>
            <a:r>
              <a:rPr lang="en-US" sz="900"/>
              <a:t> </a:t>
            </a:r>
          </a:p>
          <a:p>
            <a:pPr>
              <a:buNone/>
              <a:defRPr lang="ko-KR" altLang="en-US"/>
            </a:pPr>
            <a:r>
              <a:rPr lang="en-US" sz="900" b="1"/>
              <a:t>Arisu Quality Verification System</a:t>
            </a:r>
          </a:p>
          <a:p>
            <a:pPr>
              <a:buNone/>
              <a:defRPr lang="ko-KR" altLang="en-US"/>
            </a:pPr>
            <a:r>
              <a:rPr lang="en-US" sz="900"/>
              <a:t>Even if people trust the tap water produced in the water purification plants, some are reluctant to drink it because of the management conditions of the water pipes or water tanks. For this reason, the Seoul Metropolitan Government performs comprehensive inspections of indoor water pipes and water tanks and operates the Arisu Quality Verification System for free targeting all households in Seoul to ensure that all citizens can drink tap water with peace of mind. The five basic indicators of tap water safety (chlorine residue, turbidity, ion density, iron, and copper) are examined and reported directly at the assessment site. If the tap water does not meet the basic guidelines, an additional inspection is conducted on seven items including bacteria. Following the analysis of the causes of any problem detected, the respective households are notified in detail of the actions to be taken, such as cleaning the water tank, replacing old water pipes, and adjusting the water level in water tanks. </a:t>
            </a:r>
          </a:p>
          <a:p>
            <a:pPr>
              <a:buNone/>
              <a:defRPr lang="ko-KR" altLang="en-US"/>
            </a:pPr>
            <a:r>
              <a:rPr lang="en-US" sz="900"/>
              <a:t> </a:t>
            </a:r>
          </a:p>
          <a:p>
            <a:pPr>
              <a:buNone/>
              <a:defRPr lang="ko-KR" altLang="en-US"/>
            </a:pPr>
            <a:r>
              <a:rPr lang="en-US" altLang="ko-KR" sz="900"/>
              <a:t>※</a:t>
            </a:r>
            <a:r>
              <a:rPr lang="en-US" sz="900"/>
              <a:t>Tips for Water Pipe and Tank Management </a:t>
            </a:r>
          </a:p>
          <a:p>
            <a:pPr>
              <a:buNone/>
              <a:defRPr lang="ko-KR" altLang="en-US"/>
            </a:pPr>
            <a:r>
              <a:rPr lang="en-US" sz="900"/>
              <a:t>Regularly check the water supply facilities (water tank, indoor pipes) at least once a month. Periodically clean the water tank (at least once every six months) and try to keep the water level in the tank as low as possible. Replace old indoor pipes with new anti-rust stainless steel pipes or repair damaged pipes. Move the water tanks located on the rooftop to an indoor location.In case of a need to install a tank outdoors, be sure to place a sunshade over the tank and prevent the inflow of bugs by attaching an insect-proof net on the ventilation holes. </a:t>
            </a:r>
          </a:p>
          <a:p>
            <a:pPr>
              <a:buNone/>
              <a:defRPr lang="ko-KR" altLang="en-US"/>
            </a:pPr>
            <a:r>
              <a:rPr lang="en-US" sz="900" b="1"/>
              <a:t> </a:t>
            </a:r>
          </a:p>
          <a:p>
            <a:pPr>
              <a:buNone/>
              <a:defRPr lang="ko-KR" altLang="en-US"/>
            </a:pPr>
            <a:r>
              <a:rPr lang="en-US" sz="900" b="1"/>
              <a:t>Arisu Fountains for Tourists and Citizens </a:t>
            </a:r>
          </a:p>
          <a:p>
            <a:pPr>
              <a:buNone/>
              <a:defRPr lang="ko-KR" altLang="en-US"/>
            </a:pPr>
            <a:r>
              <a:rPr lang="en-US" sz="900"/>
              <a:t>	The Seoul Metropolitan Government is installing Arisu water fountains with cooling units attached so that citizens can enjoy cool, refreshing water anytime, anywhere. In keeping with the image of Seoul as a design city, the water fountain is designed in a sophisticated manner. Beyond being a simple place to drink water, Arisu water fountainswhich are installed in locations including Namsan and Cheong WaDaeserve as a place where citizens can relax as well as tourist attractions. </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20</a:t>
            </a:fld>
            <a:endParaRPr lang="ko-KR" altLang="en-US" sz="1000" b="1">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3-2-2. </a:t>
            </a:r>
            <a:r>
              <a:rPr lang="ko-KR" altLang="en-US" sz="900"/>
              <a:t>노후 옥내급수관개량공사비지원</a:t>
            </a:r>
            <a:r>
              <a:rPr lang="en-US" sz="900"/>
              <a:t>(Funding the replacement of old indoor water pipes)</a:t>
            </a:r>
          </a:p>
          <a:p>
            <a:pPr>
              <a:defRPr lang="ko-KR" altLang="en-US"/>
            </a:pPr>
            <a:r>
              <a:rPr lang="en-US" sz="900"/>
              <a:t> </a:t>
            </a:r>
          </a:p>
          <a:p>
            <a:pPr>
              <a:defRPr lang="ko-KR" altLang="en-US"/>
            </a:pPr>
            <a:r>
              <a:rPr lang="ko-KR" altLang="en-US" sz="900" b="1"/>
              <a:t>노후 옥내배급수관 개량비 지원 </a:t>
            </a:r>
          </a:p>
          <a:p>
            <a:pPr>
              <a:defRPr lang="ko-KR" altLang="en-US"/>
            </a:pPr>
            <a:r>
              <a:rPr lang="en-US" altLang="ko-KR" sz="900"/>
              <a:t>	</a:t>
            </a:r>
            <a:r>
              <a:rPr lang="ko-KR" altLang="en-US" sz="900"/>
              <a:t>아무리 깨끗한 물을 공급하더라도 가정내 옥내 노후관으로 인해 녹물 출수로 불편을 겪고 있는 가정에 대해서는 서울시에서 교체 비용을 지원하고 있다</a:t>
            </a:r>
            <a:r>
              <a:rPr lang="en-US" sz="900"/>
              <a:t>. </a:t>
            </a:r>
            <a:r>
              <a:rPr lang="ko-KR" altLang="en-US" sz="900"/>
              <a:t>‘</a:t>
            </a:r>
            <a:r>
              <a:rPr lang="en-US" sz="900"/>
              <a:t>07</a:t>
            </a:r>
            <a:r>
              <a:rPr lang="ko-KR" altLang="en-US" sz="900"/>
              <a:t>년</a:t>
            </a:r>
            <a:r>
              <a:rPr lang="en-US" sz="900"/>
              <a:t>~</a:t>
            </a:r>
            <a:r>
              <a:rPr lang="ko-KR" altLang="en-US" sz="900"/>
              <a:t>’</a:t>
            </a:r>
            <a:r>
              <a:rPr lang="en-US" sz="900"/>
              <a:t>14</a:t>
            </a:r>
            <a:r>
              <a:rPr lang="ko-KR" altLang="en-US" sz="900"/>
              <a:t>년까지 </a:t>
            </a:r>
            <a:r>
              <a:rPr lang="en-US" sz="900"/>
              <a:t>19</a:t>
            </a:r>
            <a:r>
              <a:rPr lang="ko-KR" altLang="en-US" sz="900"/>
              <a:t>만</a:t>
            </a:r>
            <a:r>
              <a:rPr lang="en-US" sz="900"/>
              <a:t>5</a:t>
            </a:r>
            <a:r>
              <a:rPr lang="ko-KR" altLang="en-US" sz="900"/>
              <a:t>천 가구에 </a:t>
            </a:r>
            <a:r>
              <a:rPr lang="en-US" sz="900"/>
              <a:t>626</a:t>
            </a:r>
            <a:r>
              <a:rPr lang="ko-KR" altLang="en-US" sz="900"/>
              <a:t>억원이 지원되었으며</a:t>
            </a:r>
            <a:r>
              <a:rPr lang="en-US" sz="900"/>
              <a:t>, </a:t>
            </a:r>
            <a:r>
              <a:rPr lang="ko-KR" altLang="en-US" sz="900"/>
              <a:t>‘</a:t>
            </a:r>
            <a:r>
              <a:rPr lang="en-US" sz="900"/>
              <a:t>18</a:t>
            </a:r>
            <a:r>
              <a:rPr lang="ko-KR" altLang="en-US" sz="900"/>
              <a:t>년까지 </a:t>
            </a:r>
            <a:r>
              <a:rPr lang="en-US" sz="900"/>
              <a:t>30</a:t>
            </a:r>
            <a:r>
              <a:rPr lang="ko-KR" altLang="en-US" sz="900"/>
              <a:t>만</a:t>
            </a:r>
            <a:r>
              <a:rPr lang="en-US" sz="900"/>
              <a:t>2</a:t>
            </a:r>
            <a:r>
              <a:rPr lang="ko-KR" altLang="en-US" sz="900"/>
              <a:t>천 가구를 지원할 계획이다</a:t>
            </a:r>
            <a:r>
              <a:rPr lang="en-US" sz="900"/>
              <a:t>.</a:t>
            </a:r>
          </a:p>
          <a:p>
            <a:pPr>
              <a:defRPr lang="ko-KR" altLang="en-US"/>
            </a:pPr>
            <a:r>
              <a:rPr lang="en-US" sz="900"/>
              <a:t>- </a:t>
            </a:r>
            <a:r>
              <a:rPr lang="ko-KR" altLang="en-US" sz="900"/>
              <a:t>지원범위</a:t>
            </a:r>
            <a:r>
              <a:rPr lang="en-US" sz="900"/>
              <a:t> : </a:t>
            </a:r>
            <a:r>
              <a:rPr lang="ko-KR" altLang="en-US" sz="900"/>
              <a:t>공사비의</a:t>
            </a:r>
            <a:r>
              <a:rPr lang="en-US" sz="900"/>
              <a:t> 80% </a:t>
            </a:r>
            <a:r>
              <a:rPr lang="ko-KR" altLang="en-US" sz="900"/>
              <a:t>이내</a:t>
            </a:r>
          </a:p>
          <a:p>
            <a:pPr>
              <a:defRPr lang="ko-KR" altLang="en-US"/>
            </a:pPr>
            <a:r>
              <a:rPr lang="en-US" altLang="ko-KR" sz="900"/>
              <a:t>․</a:t>
            </a:r>
            <a:r>
              <a:rPr lang="ko-KR" altLang="en-US" sz="900"/>
              <a:t>단독주택</a:t>
            </a:r>
            <a:r>
              <a:rPr lang="en-US" sz="900"/>
              <a:t> : </a:t>
            </a:r>
            <a:r>
              <a:rPr lang="ko-KR" altLang="en-US" sz="900"/>
              <a:t>최대</a:t>
            </a:r>
            <a:r>
              <a:rPr lang="en-US" sz="900"/>
              <a:t> 150</a:t>
            </a:r>
            <a:r>
              <a:rPr lang="ko-KR" altLang="en-US" sz="900"/>
              <a:t>만원 </a:t>
            </a:r>
          </a:p>
          <a:p>
            <a:pPr>
              <a:defRPr lang="ko-KR" altLang="en-US"/>
            </a:pPr>
            <a:r>
              <a:rPr lang="en-US" altLang="ko-KR" sz="900"/>
              <a:t>․</a:t>
            </a:r>
            <a:r>
              <a:rPr lang="ko-KR" altLang="en-US" sz="900"/>
              <a:t>다가구주택</a:t>
            </a:r>
            <a:r>
              <a:rPr lang="en-US" sz="900"/>
              <a:t> : </a:t>
            </a:r>
            <a:r>
              <a:rPr lang="ko-KR" altLang="en-US" sz="900"/>
              <a:t>최대</a:t>
            </a:r>
            <a:r>
              <a:rPr lang="en-US" sz="900"/>
              <a:t> 250</a:t>
            </a:r>
            <a:r>
              <a:rPr lang="ko-KR" altLang="en-US" sz="900"/>
              <a:t>만원</a:t>
            </a:r>
          </a:p>
          <a:p>
            <a:pPr>
              <a:defRPr lang="ko-KR" altLang="en-US"/>
            </a:pPr>
            <a:r>
              <a:rPr lang="en-US" altLang="ko-KR" sz="900"/>
              <a:t>․</a:t>
            </a:r>
            <a:r>
              <a:rPr lang="ko-KR" altLang="en-US" sz="900"/>
              <a:t>공동주택</a:t>
            </a:r>
            <a:r>
              <a:rPr lang="en-US" sz="900"/>
              <a:t> : </a:t>
            </a:r>
            <a:r>
              <a:rPr lang="ko-KR" altLang="en-US" sz="900"/>
              <a:t>최대 </a:t>
            </a:r>
            <a:r>
              <a:rPr lang="en-US" sz="900"/>
              <a:t>120</a:t>
            </a:r>
            <a:r>
              <a:rPr lang="ko-KR" altLang="en-US" sz="900"/>
              <a:t>만원</a:t>
            </a:r>
            <a:r>
              <a:rPr lang="en-US" sz="900"/>
              <a:t>(</a:t>
            </a:r>
            <a:r>
              <a:rPr lang="ko-KR" altLang="en-US" sz="900"/>
              <a:t>공용급수관</a:t>
            </a:r>
            <a:r>
              <a:rPr lang="en-US" sz="900"/>
              <a:t> 40</a:t>
            </a:r>
            <a:r>
              <a:rPr lang="ko-KR" altLang="en-US" sz="900"/>
              <a:t>만원</a:t>
            </a:r>
            <a:r>
              <a:rPr lang="en-US" sz="900"/>
              <a:t>)</a:t>
            </a:r>
          </a:p>
          <a:p>
            <a:pPr>
              <a:defRPr lang="ko-KR" altLang="en-US"/>
            </a:pPr>
            <a:r>
              <a:rPr lang="en-US" sz="900"/>
              <a:t> </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3-2-2. Funding for the Replacement of Old Indoor Water Pipes</a:t>
            </a:r>
          </a:p>
          <a:p>
            <a:pPr>
              <a:buNone/>
              <a:defRPr lang="ko-KR" altLang="en-US"/>
            </a:pPr>
            <a:r>
              <a:rPr lang="en-US" sz="900"/>
              <a:t> </a:t>
            </a:r>
          </a:p>
          <a:p>
            <a:pPr>
              <a:buNone/>
              <a:defRPr lang="ko-KR" altLang="en-US"/>
            </a:pPr>
            <a:r>
              <a:rPr lang="en-US" sz="900" b="1"/>
              <a:t>Funding for the Replacement of Old Indoor Water Pipes</a:t>
            </a:r>
          </a:p>
          <a:p>
            <a:pPr>
              <a:buNone/>
              <a:defRPr lang="ko-KR" altLang="en-US"/>
            </a:pPr>
            <a:r>
              <a:rPr lang="en-US" sz="900"/>
              <a:t>	The Seoul Metropolitan Government is providing funding support for pipe replacement in households that are experiencing difficulty due to rusty water from old indoor water pipes. From 2007 to 2014, KRW 62.6 billion was spent on 195,000 households. The government plans to provide support to 302,000 households by 2018. </a:t>
            </a:r>
          </a:p>
          <a:p>
            <a:pPr>
              <a:buNone/>
              <a:defRPr lang="ko-KR" altLang="en-US"/>
            </a:pPr>
            <a:r>
              <a:rPr lang="en-US" sz="900"/>
              <a:t>- Scope of Support: Within 80% of the construction cost</a:t>
            </a:r>
          </a:p>
          <a:p>
            <a:pPr>
              <a:buNone/>
              <a:defRPr lang="ko-KR" altLang="en-US"/>
            </a:pPr>
            <a:r>
              <a:rPr lang="en-US" sz="900"/>
              <a:t>․Single-family House: Max. ofKRW 1.5 million</a:t>
            </a:r>
          </a:p>
          <a:p>
            <a:pPr>
              <a:buNone/>
              <a:defRPr lang="ko-KR" altLang="en-US"/>
            </a:pPr>
            <a:r>
              <a:rPr lang="en-US" sz="900"/>
              <a:t>․Multiple-family House: Max. of KRW 2.5 million</a:t>
            </a:r>
          </a:p>
          <a:p>
            <a:pPr>
              <a:buNone/>
              <a:defRPr lang="ko-KR" altLang="en-US"/>
            </a:pPr>
            <a:r>
              <a:rPr lang="en-US" sz="900"/>
              <a:t>․ Apartment Housing: Max. ofKRW1.2 million (KRW 400,000 for joint water </a:t>
            </a:r>
          </a:p>
          <a:p>
            <a:pPr>
              <a:buNone/>
              <a:defRPr lang="ko-KR" altLang="en-US"/>
            </a:pPr>
            <a:r>
              <a:rPr lang="en-US" sz="900"/>
              <a:t>   supply pipe)</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21</a:t>
            </a:fld>
            <a:endParaRPr lang="ko-KR" altLang="en-US" sz="1000" b="1">
              <a:solidFill>
                <a:schemeClr val="tx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3-2-3. </a:t>
            </a:r>
            <a:r>
              <a:rPr lang="ko-KR" altLang="en-US" sz="900"/>
              <a:t>수돗물시민평가단 운영</a:t>
            </a:r>
          </a:p>
          <a:p>
            <a:pPr>
              <a:defRPr lang="ko-KR" altLang="en-US"/>
            </a:pPr>
            <a:r>
              <a:rPr lang="en-US" sz="900"/>
              <a:t> </a:t>
            </a:r>
          </a:p>
          <a:p>
            <a:pPr>
              <a:defRPr lang="ko-KR" altLang="en-US"/>
            </a:pPr>
            <a:r>
              <a:rPr lang="ko-KR" altLang="en-US" sz="900" b="1"/>
              <a:t>수돗물시민평가단</a:t>
            </a:r>
          </a:p>
          <a:p>
            <a:pPr>
              <a:defRPr lang="ko-KR" altLang="en-US"/>
            </a:pPr>
            <a:r>
              <a:rPr lang="en-US" sz="900" b="1"/>
              <a:t> </a:t>
            </a:r>
          </a:p>
          <a:p>
            <a:pPr>
              <a:defRPr lang="ko-KR" altLang="en-US"/>
            </a:pPr>
            <a:r>
              <a:rPr lang="en-US" altLang="ko-KR" sz="900"/>
              <a:t>	</a:t>
            </a:r>
            <a:r>
              <a:rPr lang="ko-KR" altLang="en-US" sz="900"/>
              <a:t>시민들의 자발적인 참여와 수돗물에 대한 올바른 정보 제공으로 수돗물에 대한 인식개선과 신뢰도 향상을 위해 </a:t>
            </a:r>
            <a:r>
              <a:rPr lang="en-US" sz="900"/>
              <a:t>2012</a:t>
            </a:r>
            <a:r>
              <a:rPr lang="ko-KR" altLang="en-US" sz="900"/>
              <a:t>년부터 매년 </a:t>
            </a:r>
            <a:r>
              <a:rPr lang="en-US" sz="900"/>
              <a:t>1,000</a:t>
            </a:r>
            <a:r>
              <a:rPr lang="ko-KR" altLang="en-US" sz="900"/>
              <a:t>여명 이상 대규모 시민으로 구성하고 시민평가단 위촉</a:t>
            </a:r>
          </a:p>
          <a:p>
            <a:pPr>
              <a:defRPr lang="ko-KR" altLang="en-US"/>
            </a:pPr>
            <a:r>
              <a:rPr lang="en-US" sz="900"/>
              <a:t> </a:t>
            </a:r>
          </a:p>
          <a:p>
            <a:pPr>
              <a:defRPr lang="ko-KR" altLang="en-US"/>
            </a:pPr>
            <a:r>
              <a:rPr lang="en-US" altLang="ko-KR" sz="900"/>
              <a:t>	</a:t>
            </a:r>
            <a:r>
              <a:rPr lang="ko-KR" altLang="en-US" sz="900"/>
              <a:t>시민평가단 사업은 민관협력사업의 일환으로 비영리 민간단체를 활용하여 수돗물 마시는 음용 문화를조성하고 시민을 상수도 주요사업에 직접 참여시켜 시민 요구를 상수도 시책에 반영하기도 함 </a:t>
            </a:r>
          </a:p>
          <a:p>
            <a:pPr>
              <a:defRPr lang="ko-KR" altLang="en-US"/>
            </a:pPr>
            <a:r>
              <a:rPr lang="en-US" sz="900"/>
              <a:t> </a:t>
            </a:r>
          </a:p>
          <a:p>
            <a:pPr>
              <a:defRPr lang="ko-KR" altLang="en-US"/>
            </a:pPr>
            <a:r>
              <a:rPr lang="ko-KR" altLang="en-US" sz="900"/>
              <a:t>∙시민평가단 구성 및 운영단체 선정 </a:t>
            </a:r>
          </a:p>
          <a:p>
            <a:pPr>
              <a:defRPr lang="ko-KR" altLang="en-US"/>
            </a:pPr>
            <a:r>
              <a:rPr lang="en-US" sz="900"/>
              <a:t>- </a:t>
            </a:r>
            <a:r>
              <a:rPr lang="ko-KR" altLang="en-US" sz="900"/>
              <a:t>시민평가단은 매년 </a:t>
            </a:r>
            <a:r>
              <a:rPr lang="en-US" sz="900"/>
              <a:t>20</a:t>
            </a:r>
            <a:r>
              <a:rPr lang="ko-KR" altLang="en-US" sz="900"/>
              <a:t>세 이상 수돗물에 관심있는 시민을 대상으로 모집 및 선발</a:t>
            </a:r>
          </a:p>
          <a:p>
            <a:pPr>
              <a:defRPr lang="ko-KR" altLang="en-US"/>
            </a:pPr>
            <a:r>
              <a:rPr lang="en-US" sz="900"/>
              <a:t>- </a:t>
            </a:r>
            <a:r>
              <a:rPr lang="ko-KR" altLang="en-US" sz="900"/>
              <a:t>비영리 민간단체를 공모를 통해 운영단체 선정 </a:t>
            </a:r>
          </a:p>
          <a:p>
            <a:pPr>
              <a:defRPr lang="ko-KR" altLang="en-US"/>
            </a:pPr>
            <a:r>
              <a:rPr lang="en-US" sz="900"/>
              <a:t> </a:t>
            </a:r>
          </a:p>
          <a:p>
            <a:pPr>
              <a:defRPr lang="ko-KR" altLang="en-US"/>
            </a:pPr>
            <a:r>
              <a:rPr lang="ko-KR" altLang="en-US" sz="900"/>
              <a:t>∙주요 사업 내용 </a:t>
            </a:r>
          </a:p>
          <a:p>
            <a:pPr>
              <a:defRPr lang="ko-KR" altLang="en-US"/>
            </a:pPr>
            <a:r>
              <a:rPr lang="en-US" sz="900" b="1"/>
              <a:t>- </a:t>
            </a:r>
            <a:r>
              <a:rPr lang="ko-KR" altLang="en-US" sz="900"/>
              <a:t>교육사업 </a:t>
            </a:r>
            <a:r>
              <a:rPr lang="en-US" sz="900"/>
              <a:t>:</a:t>
            </a:r>
            <a:r>
              <a:rPr lang="ko-KR" altLang="en-US" sz="900"/>
              <a:t>아리수 정수센터 및 수도박물관 견학</a:t>
            </a:r>
            <a:r>
              <a:rPr lang="en-US" sz="900"/>
              <a:t>, </a:t>
            </a:r>
            <a:r>
              <a:rPr lang="ko-KR" altLang="en-US" sz="900"/>
              <a:t>정책 공유 등 사업 설명</a:t>
            </a:r>
            <a:r>
              <a:rPr lang="en-US" sz="900"/>
              <a:t>, </a:t>
            </a:r>
            <a:r>
              <a:rPr lang="ko-KR" altLang="en-US" sz="900"/>
              <a:t>결과보고 등</a:t>
            </a:r>
          </a:p>
          <a:p>
            <a:pPr>
              <a:defRPr lang="ko-KR" altLang="en-US"/>
            </a:pPr>
            <a:r>
              <a:rPr lang="en-US" sz="900"/>
              <a:t>- </a:t>
            </a:r>
            <a:r>
              <a:rPr lang="ko-KR" altLang="en-US" sz="900"/>
              <a:t>평가 및 참여사업 </a:t>
            </a:r>
            <a:r>
              <a:rPr lang="en-US" sz="900"/>
              <a:t>:</a:t>
            </a:r>
            <a:r>
              <a:rPr lang="ko-KR" altLang="en-US" sz="900"/>
              <a:t>아리수음수대 및 물탱크 위생상태 평가</a:t>
            </a:r>
            <a:r>
              <a:rPr lang="en-US" sz="900"/>
              <a:t>, </a:t>
            </a:r>
            <a:r>
              <a:rPr lang="ko-KR" altLang="en-US" sz="900"/>
              <a:t>상수도 주요사업 참여 등</a:t>
            </a:r>
          </a:p>
          <a:p>
            <a:pPr>
              <a:defRPr lang="ko-KR" altLang="en-US"/>
            </a:pPr>
            <a:r>
              <a:rPr lang="en-US" sz="900"/>
              <a:t>- </a:t>
            </a:r>
            <a:r>
              <a:rPr lang="ko-KR" altLang="en-US" sz="900"/>
              <a:t>홍보사업 </a:t>
            </a:r>
            <a:r>
              <a:rPr lang="en-US" sz="900"/>
              <a:t>:</a:t>
            </a:r>
            <a:r>
              <a:rPr lang="ko-KR" altLang="en-US" sz="900"/>
              <a:t>아리수 소모임 등 온</a:t>
            </a:r>
            <a:r>
              <a:rPr lang="en-US" altLang="ko-KR" sz="900"/>
              <a:t>·</a:t>
            </a:r>
            <a:r>
              <a:rPr lang="ko-KR" altLang="en-US" sz="900"/>
              <a:t>오프라인 홍보 활동 </a:t>
            </a:r>
          </a:p>
          <a:p>
            <a:pPr>
              <a:defRPr lang="ko-KR" altLang="en-US"/>
            </a:pPr>
            <a:r>
              <a:rPr lang="en-US" sz="900"/>
              <a:t>- </a:t>
            </a:r>
            <a:r>
              <a:rPr lang="ko-KR" altLang="en-US" sz="900"/>
              <a:t>기 타 </a:t>
            </a:r>
            <a:r>
              <a:rPr lang="en-US" sz="900"/>
              <a:t>:</a:t>
            </a:r>
            <a:r>
              <a:rPr lang="ko-KR" altLang="en-US" sz="900"/>
              <a:t>운영단 제안 사업 등 기타 홍보 사업 </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3-2-3. Civic Tap Water Evaluation Team</a:t>
            </a:r>
          </a:p>
          <a:p>
            <a:pPr>
              <a:buNone/>
              <a:defRPr lang="ko-KR" altLang="en-US"/>
            </a:pPr>
            <a:r>
              <a:rPr lang="en-US" sz="900"/>
              <a:t> </a:t>
            </a:r>
          </a:p>
          <a:p>
            <a:pPr>
              <a:buNone/>
              <a:defRPr lang="ko-KR" altLang="en-US"/>
            </a:pPr>
            <a:r>
              <a:rPr lang="en-US" sz="900" b="1"/>
              <a:t>Civic Tap Water Evaluation Team</a:t>
            </a:r>
          </a:p>
          <a:p>
            <a:pPr>
              <a:buNone/>
              <a:defRPr lang="ko-KR" altLang="en-US"/>
            </a:pPr>
            <a:r>
              <a:rPr lang="en-US" sz="900" b="1"/>
              <a:t> </a:t>
            </a:r>
          </a:p>
          <a:p>
            <a:pPr>
              <a:buNone/>
              <a:defRPr lang="ko-KR" altLang="en-US"/>
            </a:pPr>
            <a:r>
              <a:rPr lang="en-US" sz="900"/>
              <a:t>	Since 2012, the Civic Tap Water Evaluation Team has been operated annually with over 1,000 citizens as its members and with the goal of improving people’s awareness and enhancing the reliability of tap water by providing correct information and encouraging citizens’ voluntary participation. </a:t>
            </a:r>
          </a:p>
          <a:p>
            <a:pPr>
              <a:buNone/>
              <a:defRPr lang="ko-KR" altLang="en-US"/>
            </a:pPr>
            <a:r>
              <a:rPr lang="en-US" sz="900"/>
              <a:t> </a:t>
            </a:r>
          </a:p>
          <a:p>
            <a:pPr>
              <a:buNone/>
              <a:defRPr lang="ko-KR" altLang="en-US"/>
            </a:pPr>
            <a:r>
              <a:rPr lang="en-US" sz="900"/>
              <a:t>	As part of the private – public cooperation project, the team strives to foster a sound tap water drinking culture by using non-profit private organizations and also reflects citizens’ needs on the waterworks policy by encouraging citizens’ participation in key waterworks projects. </a:t>
            </a:r>
          </a:p>
          <a:p>
            <a:pPr>
              <a:buNone/>
              <a:defRPr lang="ko-KR" altLang="en-US"/>
            </a:pPr>
            <a:r>
              <a:rPr lang="en-US" sz="900"/>
              <a:t> </a:t>
            </a:r>
          </a:p>
          <a:p>
            <a:pPr>
              <a:buNone/>
              <a:defRPr lang="ko-KR" altLang="en-US"/>
            </a:pPr>
            <a:r>
              <a:rPr lang="en-US" sz="900"/>
              <a:t>∙Organization of the Civic Evaluation Team and Selection of Operating Group</a:t>
            </a:r>
          </a:p>
          <a:p>
            <a:pPr>
              <a:buNone/>
              <a:defRPr lang="ko-KR" altLang="en-US"/>
            </a:pPr>
            <a:r>
              <a:rPr lang="en-US" sz="900"/>
              <a:t>- Citizens aged 20 or more and who are interested in and concerned about tap water are invited to become members of the team each year. </a:t>
            </a:r>
          </a:p>
          <a:p>
            <a:pPr>
              <a:buNone/>
              <a:defRPr lang="ko-KR" altLang="en-US"/>
            </a:pPr>
            <a:r>
              <a:rPr lang="en-US" sz="900"/>
              <a:t>- An operating group is selected from non-profit private organizations through a contest. </a:t>
            </a:r>
          </a:p>
          <a:p>
            <a:pPr>
              <a:buNone/>
              <a:defRPr lang="ko-KR" altLang="en-US"/>
            </a:pPr>
            <a:r>
              <a:rPr lang="en-US" sz="900"/>
              <a:t> </a:t>
            </a:r>
          </a:p>
          <a:p>
            <a:pPr>
              <a:buNone/>
              <a:defRPr lang="ko-KR" altLang="en-US"/>
            </a:pPr>
            <a:r>
              <a:rPr lang="en-US" sz="900"/>
              <a:t>∙Main Tasks</a:t>
            </a:r>
          </a:p>
          <a:p>
            <a:pPr>
              <a:buNone/>
              <a:defRPr lang="ko-KR" altLang="en-US"/>
            </a:pPr>
            <a:r>
              <a:rPr lang="en-US" sz="900" b="1"/>
              <a:t>- </a:t>
            </a:r>
            <a:r>
              <a:rPr lang="en-US" sz="900"/>
              <a:t>Education: Study trip to the Arisu Purification Centers and Waterworks Museum, business presentation and report such as those for sharing the waterworks policy </a:t>
            </a:r>
          </a:p>
          <a:p>
            <a:pPr>
              <a:buNone/>
              <a:defRPr lang="ko-KR" altLang="en-US"/>
            </a:pPr>
            <a:r>
              <a:rPr lang="en-US" sz="900"/>
              <a:t>- Assessment and Project Participation: Assessing the hygiene of Arisu water fountains, participating in major waterworks projects</a:t>
            </a:r>
          </a:p>
          <a:p>
            <a:pPr>
              <a:buNone/>
              <a:defRPr lang="ko-KR" altLang="en-US"/>
            </a:pPr>
            <a:r>
              <a:rPr lang="en-US" sz="900"/>
              <a:t>- Promotional Project: On/Offline PR activities, such as organizingArisu meetings</a:t>
            </a:r>
          </a:p>
          <a:p>
            <a:pPr>
              <a:buNone/>
              <a:defRPr lang="ko-KR" altLang="en-US"/>
            </a:pPr>
            <a:r>
              <a:rPr lang="en-US" sz="900"/>
              <a:t>- Others: Other PR activities including suggestions to the operating group </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22</a:t>
            </a:fld>
            <a:endParaRPr lang="ko-KR" altLang="en-US" sz="1000" b="1">
              <a:solidFill>
                <a:schemeClr val="tx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3-3. </a:t>
            </a:r>
            <a:r>
              <a:rPr lang="ko-KR" altLang="en-US" sz="900"/>
              <a:t>수도요금고지서 안내</a:t>
            </a:r>
            <a:r>
              <a:rPr lang="en-US" sz="900"/>
              <a:t>(Information on Water and Sewage Billing)</a:t>
            </a:r>
          </a:p>
          <a:p>
            <a:pPr>
              <a:defRPr lang="ko-KR" altLang="en-US"/>
            </a:pPr>
            <a:r>
              <a:rPr lang="en-US" sz="900"/>
              <a:t>3-3-1. </a:t>
            </a:r>
            <a:r>
              <a:rPr lang="ko-KR" altLang="en-US" sz="900"/>
              <a:t>고지서</a:t>
            </a:r>
            <a:r>
              <a:rPr lang="en-US" sz="900"/>
              <a:t>(Water and Sewage Bill)</a:t>
            </a:r>
          </a:p>
          <a:p>
            <a:pPr>
              <a:defRPr lang="ko-KR" altLang="en-US"/>
            </a:pPr>
            <a:endParaRPr lang="ko-KR" altLang="en-US" sz="900"/>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3-3. Water and Sewage Billing Information</a:t>
            </a:r>
          </a:p>
          <a:p>
            <a:pPr>
              <a:buNone/>
              <a:defRPr lang="ko-KR" altLang="en-US"/>
            </a:pPr>
            <a:r>
              <a:rPr lang="en-US" sz="900"/>
              <a:t>3-3-1. Water and Sewage Bill</a:t>
            </a:r>
          </a:p>
          <a:p>
            <a:pPr>
              <a:buNone/>
              <a:defRPr lang="ko-KR" altLang="en-US"/>
            </a:pPr>
            <a:endParaRPr lang="en-US" altLang="ko-KR" sz="900"/>
          </a:p>
          <a:p>
            <a:pPr>
              <a:buNone/>
              <a:defRPr lang="ko-KR" altLang="en-US"/>
            </a:pPr>
            <a:endParaRPr lang="ko-KR" altLang="en-US" sz="900"/>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23</a:t>
            </a:fld>
            <a:endParaRPr lang="ko-KR" altLang="en-US" sz="1000" b="1">
              <a:solidFill>
                <a:schemeClr val="tx1"/>
              </a:solidFill>
            </a:endParaRPr>
          </a:p>
        </p:txBody>
      </p:sp>
      <p:pic>
        <p:nvPicPr>
          <p:cNvPr id="8" name="Picture 2"/>
          <p:cNvPicPr/>
          <p:nvPr/>
        </p:nvPicPr>
        <p:blipFill rotWithShape="1">
          <a:blip r:embed="rId2"/>
          <a:srcRect/>
          <a:stretch>
            <a:fillRect/>
          </a:stretch>
        </p:blipFill>
        <p:spPr>
          <a:xfrm>
            <a:off x="357158" y="857232"/>
            <a:ext cx="2000264" cy="5469778"/>
          </a:xfrm>
          <a:prstGeom prst="rect">
            <a:avLst/>
          </a:prstGeom>
          <a:noFill/>
          <a:ln>
            <a:noFill/>
          </a:ln>
        </p:spPr>
      </p:pic>
      <p:pic>
        <p:nvPicPr>
          <p:cNvPr id="9" name="그림 8"/>
          <p:cNvPicPr/>
          <p:nvPr/>
        </p:nvPicPr>
        <p:blipFill rotWithShape="1">
          <a:blip r:embed="rId3"/>
          <a:srcRect/>
          <a:stretch>
            <a:fillRect/>
          </a:stretch>
        </p:blipFill>
        <p:spPr>
          <a:xfrm>
            <a:off x="4714876" y="714356"/>
            <a:ext cx="1648890" cy="5786478"/>
          </a:xfrm>
          <a:prstGeom prst="rect">
            <a:avLst/>
          </a:prstGeom>
          <a:noFill/>
          <a:ln w="9525">
            <a:noFill/>
            <a:miter/>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3-3-2. </a:t>
            </a:r>
            <a:r>
              <a:rPr lang="ko-KR" altLang="en-US" sz="900"/>
              <a:t>자동납부고지서</a:t>
            </a:r>
            <a:r>
              <a:rPr lang="en-US" sz="900"/>
              <a:t>(Water and Sewage Bill Automatic PaymentArisu village)</a:t>
            </a:r>
          </a:p>
          <a:p>
            <a:pPr>
              <a:defRPr lang="ko-KR" altLang="en-US"/>
            </a:pPr>
            <a:endParaRPr lang="ko-KR" altLang="en-US" sz="900"/>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3-3-2. Automatic Payment Notice</a:t>
            </a:r>
          </a:p>
          <a:p>
            <a:pPr>
              <a:buNone/>
              <a:defRPr lang="ko-KR" altLang="en-US"/>
            </a:pPr>
            <a:endParaRPr lang="en-US" altLang="ko-KR" sz="900"/>
          </a:p>
          <a:p>
            <a:pPr>
              <a:buNone/>
              <a:defRPr lang="ko-KR" altLang="en-US"/>
            </a:pPr>
            <a:endParaRPr lang="en-US" altLang="ko-KR" sz="900"/>
          </a:p>
          <a:p>
            <a:pPr>
              <a:buNone/>
              <a:defRPr lang="ko-KR" altLang="en-US"/>
            </a:pPr>
            <a:endParaRPr lang="ko-KR" altLang="en-US" sz="900"/>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24</a:t>
            </a:fld>
            <a:endParaRPr lang="ko-KR" altLang="en-US" sz="1000" b="1">
              <a:solidFill>
                <a:schemeClr val="tx1"/>
              </a:solidFill>
            </a:endParaRPr>
          </a:p>
        </p:txBody>
      </p:sp>
      <p:pic>
        <p:nvPicPr>
          <p:cNvPr id="8" name="Picture 2"/>
          <p:cNvPicPr/>
          <p:nvPr/>
        </p:nvPicPr>
        <p:blipFill rotWithShape="1">
          <a:blip r:embed="rId2"/>
          <a:srcRect/>
          <a:stretch>
            <a:fillRect/>
          </a:stretch>
        </p:blipFill>
        <p:spPr>
          <a:xfrm>
            <a:off x="500034" y="785794"/>
            <a:ext cx="1556505" cy="5492097"/>
          </a:xfrm>
          <a:prstGeom prst="rect">
            <a:avLst/>
          </a:prstGeom>
          <a:noFill/>
          <a:ln>
            <a:noFill/>
          </a:ln>
        </p:spPr>
      </p:pic>
      <p:pic>
        <p:nvPicPr>
          <p:cNvPr id="9" name="그림 8"/>
          <p:cNvPicPr/>
          <p:nvPr/>
        </p:nvPicPr>
        <p:blipFill rotWithShape="1">
          <a:blip r:embed="rId3"/>
          <a:srcRect/>
          <a:stretch>
            <a:fillRect/>
          </a:stretch>
        </p:blipFill>
        <p:spPr>
          <a:xfrm>
            <a:off x="4714876" y="785794"/>
            <a:ext cx="1555517" cy="5495777"/>
          </a:xfrm>
          <a:prstGeom prst="rect">
            <a:avLst/>
          </a:prstGeom>
          <a:noFill/>
          <a:ln w="9525">
            <a:noFill/>
            <a:miter/>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latinLnBrk="0">
              <a:defRPr lang="ko-KR" altLang="en-US"/>
            </a:pPr>
            <a:r>
              <a:rPr lang="en-US" sz="900"/>
              <a:t>3-3-3. </a:t>
            </a:r>
            <a:r>
              <a:rPr lang="ko-KR" altLang="en-US" sz="900"/>
              <a:t>알아두시면 유익한 아리수 팁</a:t>
            </a:r>
            <a:r>
              <a:rPr lang="en-US" sz="900"/>
              <a:t>(Helpful Arisu Tips)</a:t>
            </a:r>
          </a:p>
          <a:p>
            <a:pPr>
              <a:defRPr lang="ko-KR" altLang="en-US"/>
            </a:pPr>
            <a:r>
              <a:rPr lang="en-US" sz="900"/>
              <a:t> </a:t>
            </a:r>
          </a:p>
          <a:p>
            <a:pPr>
              <a:defRPr lang="ko-KR" altLang="en-US"/>
            </a:pPr>
            <a:r>
              <a:rPr lang="ko-KR" altLang="en-US" sz="900" b="1"/>
              <a:t>알아두시면 유익한 아리수</a:t>
            </a:r>
            <a:r>
              <a:rPr lang="en-US" sz="900" b="1"/>
              <a:t> Tip</a:t>
            </a:r>
          </a:p>
          <a:p>
            <a:pPr>
              <a:defRPr lang="ko-KR" altLang="en-US"/>
            </a:pPr>
            <a:r>
              <a:rPr lang="en-US" sz="900"/>
              <a:t> </a:t>
            </a:r>
          </a:p>
          <a:p>
            <a:pPr>
              <a:defRPr lang="ko-KR" altLang="en-US"/>
            </a:pPr>
            <a:r>
              <a:rPr lang="en-US" altLang="ko-KR" sz="900" b="1"/>
              <a:t>【</a:t>
            </a:r>
            <a:r>
              <a:rPr lang="ko-KR" altLang="en-US" sz="900" b="1"/>
              <a:t>요금조회</a:t>
            </a:r>
            <a:r>
              <a:rPr lang="en-US" altLang="ko-KR" sz="900" b="1"/>
              <a:t>】 </a:t>
            </a:r>
          </a:p>
          <a:p>
            <a:pPr>
              <a:defRPr lang="ko-KR" altLang="en-US"/>
            </a:pPr>
            <a:r>
              <a:rPr lang="ko-KR" altLang="en-US" sz="900"/>
              <a:t>상수도홈페이지에서 최근</a:t>
            </a:r>
            <a:r>
              <a:rPr lang="en-US" sz="900"/>
              <a:t> 2</a:t>
            </a:r>
            <a:r>
              <a:rPr lang="ko-KR" altLang="en-US" sz="900"/>
              <a:t>년간 요금부과내역을 조회할 수 있습니다</a:t>
            </a:r>
            <a:r>
              <a:rPr lang="en-US" sz="900"/>
              <a:t>.</a:t>
            </a:r>
          </a:p>
          <a:p>
            <a:pPr>
              <a:defRPr lang="ko-KR" altLang="en-US"/>
            </a:pPr>
            <a:r>
              <a:rPr lang="en-US" sz="900" b="1"/>
              <a:t>[</a:t>
            </a:r>
            <a:r>
              <a:rPr lang="ko-KR" altLang="en-US" sz="900" b="1"/>
              <a:t>편리한 자가검침제도</a:t>
            </a:r>
            <a:r>
              <a:rPr lang="en-US" sz="900" b="1"/>
              <a:t>]</a:t>
            </a:r>
          </a:p>
          <a:p>
            <a:pPr>
              <a:defRPr lang="ko-KR" altLang="en-US"/>
            </a:pPr>
            <a:r>
              <a:rPr lang="ko-KR" altLang="en-US" sz="900"/>
              <a:t>가정용 수도사용자 직접 검침하여 수도요금이 부과되는 제도로</a:t>
            </a:r>
            <a:r>
              <a:rPr lang="en-US" sz="900"/>
              <a:t> 1</a:t>
            </a:r>
            <a:r>
              <a:rPr lang="ko-KR" altLang="en-US" sz="900"/>
              <a:t>회 </a:t>
            </a:r>
          </a:p>
          <a:p>
            <a:pPr>
              <a:defRPr lang="ko-KR" altLang="en-US"/>
            </a:pPr>
            <a:r>
              <a:rPr lang="ko-KR" altLang="en-US" sz="900"/>
              <a:t>자가검침때마다</a:t>
            </a:r>
            <a:r>
              <a:rPr lang="en-US" sz="900"/>
              <a:t> 600</a:t>
            </a:r>
            <a:r>
              <a:rPr lang="ko-KR" altLang="en-US" sz="900"/>
              <a:t>원의 요금을 감면받는다</a:t>
            </a:r>
            <a:r>
              <a:rPr lang="en-US" sz="900"/>
              <a:t>.</a:t>
            </a:r>
          </a:p>
          <a:p>
            <a:pPr>
              <a:defRPr lang="ko-KR" altLang="en-US"/>
            </a:pPr>
            <a:r>
              <a:rPr lang="en-US" sz="900" b="1"/>
              <a:t>[</a:t>
            </a:r>
            <a:r>
              <a:rPr lang="ko-KR" altLang="en-US" sz="900" b="1"/>
              <a:t>전자고지</a:t>
            </a:r>
            <a:r>
              <a:rPr lang="en-US" sz="900" b="1"/>
              <a:t>]</a:t>
            </a:r>
          </a:p>
          <a:p>
            <a:pPr>
              <a:defRPr lang="ko-KR" altLang="en-US"/>
            </a:pPr>
            <a:r>
              <a:rPr lang="ko-KR" altLang="en-US" sz="900"/>
              <a:t>자동납부 고객이 전자고지 신청을 하면 상수도요금의 </a:t>
            </a:r>
            <a:r>
              <a:rPr lang="en-US" sz="900"/>
              <a:t>1%(</a:t>
            </a:r>
            <a:r>
              <a:rPr lang="ko-KR" altLang="en-US" sz="900"/>
              <a:t>최소</a:t>
            </a:r>
            <a:r>
              <a:rPr lang="en-US" sz="900"/>
              <a:t> 200</a:t>
            </a:r>
            <a:r>
              <a:rPr lang="ko-KR" altLang="en-US" sz="900"/>
              <a:t>원</a:t>
            </a:r>
            <a:r>
              <a:rPr lang="en-US" sz="900"/>
              <a:t> ~ </a:t>
            </a:r>
          </a:p>
          <a:p>
            <a:pPr>
              <a:defRPr lang="ko-KR" altLang="en-US"/>
            </a:pPr>
            <a:r>
              <a:rPr lang="ko-KR" altLang="en-US" sz="900"/>
              <a:t>최대</a:t>
            </a:r>
            <a:r>
              <a:rPr lang="en-US" sz="900"/>
              <a:t> 1,000</a:t>
            </a:r>
            <a:r>
              <a:rPr lang="ko-KR" altLang="en-US" sz="900"/>
              <a:t>원</a:t>
            </a:r>
            <a:r>
              <a:rPr lang="en-US" sz="900"/>
              <a:t>)</a:t>
            </a:r>
            <a:r>
              <a:rPr lang="ko-KR" altLang="en-US" sz="900"/>
              <a:t>의 금액을 감면받는다</a:t>
            </a:r>
            <a:r>
              <a:rPr lang="en-US" sz="900"/>
              <a:t>.</a:t>
            </a:r>
          </a:p>
          <a:p>
            <a:pPr>
              <a:defRPr lang="ko-KR" altLang="en-US"/>
            </a:pPr>
            <a:r>
              <a:rPr lang="en-US" sz="900" b="1"/>
              <a:t>[</a:t>
            </a:r>
            <a:r>
              <a:rPr lang="ko-KR" altLang="en-US" sz="900" b="1"/>
              <a:t>누수발생시 요금 감면</a:t>
            </a:r>
            <a:r>
              <a:rPr lang="en-US" sz="900" b="1"/>
              <a:t>]</a:t>
            </a:r>
          </a:p>
          <a:p>
            <a:pPr>
              <a:defRPr lang="ko-KR" altLang="en-US"/>
            </a:pPr>
            <a:r>
              <a:rPr lang="ko-KR" altLang="en-US" sz="900"/>
              <a:t>누수입증서류를 준비하여 사업소 방문</a:t>
            </a:r>
            <a:r>
              <a:rPr lang="en-US" sz="900"/>
              <a:t>,</a:t>
            </a:r>
            <a:r>
              <a:rPr lang="ko-KR" altLang="en-US" sz="900"/>
              <a:t>우편</a:t>
            </a:r>
            <a:r>
              <a:rPr lang="en-US" sz="900"/>
              <a:t>, FAX,</a:t>
            </a:r>
            <a:r>
              <a:rPr lang="ko-KR" altLang="en-US" sz="900"/>
              <a:t>인터넷 전화로 신청</a:t>
            </a:r>
            <a:r>
              <a:rPr lang="en-US" sz="900"/>
              <a:t>, </a:t>
            </a:r>
          </a:p>
          <a:p>
            <a:pPr>
              <a:defRPr lang="ko-KR" altLang="en-US"/>
            </a:pPr>
            <a:r>
              <a:rPr lang="ko-KR" altLang="en-US" sz="900"/>
              <a:t>누수량의</a:t>
            </a:r>
            <a:r>
              <a:rPr lang="en-US" sz="900"/>
              <a:t> 50%</a:t>
            </a:r>
            <a:r>
              <a:rPr lang="ko-KR" altLang="en-US" sz="900"/>
              <a:t>에 대한 요금감면을 받을 수 있다</a:t>
            </a:r>
            <a:r>
              <a:rPr lang="en-US" sz="900"/>
              <a:t>.</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lgn="just">
              <a:buNone/>
              <a:defRPr lang="ko-KR" altLang="en-US"/>
            </a:pPr>
            <a:r>
              <a:rPr lang="en-US" sz="900"/>
              <a:t>3-3-3. Helpful Arisu Tips</a:t>
            </a:r>
          </a:p>
          <a:p>
            <a:pPr algn="just">
              <a:buNone/>
              <a:defRPr lang="ko-KR" altLang="en-US"/>
            </a:pPr>
            <a:r>
              <a:rPr lang="en-US" sz="900"/>
              <a:t> </a:t>
            </a:r>
          </a:p>
          <a:p>
            <a:pPr algn="just">
              <a:buNone/>
              <a:defRPr lang="ko-KR" altLang="en-US"/>
            </a:pPr>
            <a:r>
              <a:rPr lang="en-US" sz="900" b="1"/>
              <a:t>Helpful Arisu Tips</a:t>
            </a:r>
          </a:p>
          <a:p>
            <a:pPr algn="just">
              <a:buNone/>
              <a:defRPr lang="ko-KR" altLang="en-US"/>
            </a:pPr>
            <a:r>
              <a:rPr lang="en-US" sz="900"/>
              <a:t> </a:t>
            </a:r>
          </a:p>
          <a:p>
            <a:pPr algn="just">
              <a:buNone/>
              <a:defRPr lang="ko-KR" altLang="en-US"/>
            </a:pPr>
            <a:r>
              <a:rPr lang="en-US" sz="900" b="1"/>
              <a:t>[Check Your Billing Record]</a:t>
            </a:r>
          </a:p>
          <a:p>
            <a:pPr algn="just">
              <a:buNone/>
              <a:defRPr lang="ko-KR" altLang="en-US"/>
            </a:pPr>
            <a:r>
              <a:rPr lang="en-US" sz="900"/>
              <a:t>You can check yourbilling records for the last two years in the Office of </a:t>
            </a:r>
          </a:p>
          <a:p>
            <a:pPr algn="just">
              <a:buNone/>
              <a:defRPr lang="ko-KR" altLang="en-US"/>
            </a:pPr>
            <a:r>
              <a:rPr lang="en-US" sz="900"/>
              <a:t>Waterworks website. </a:t>
            </a:r>
          </a:p>
          <a:p>
            <a:pPr algn="just">
              <a:buNone/>
              <a:defRPr lang="ko-KR" altLang="en-US"/>
            </a:pPr>
            <a:r>
              <a:rPr lang="en-US" sz="900" b="1"/>
              <a:t>[Convenient Self-meter Reading System]</a:t>
            </a:r>
          </a:p>
          <a:p>
            <a:pPr algn="just">
              <a:buNone/>
              <a:defRPr lang="ko-KR" altLang="en-US"/>
            </a:pPr>
            <a:r>
              <a:rPr lang="en-US" sz="900"/>
              <a:t>This is a system wherein customers are billed for water usage as they read </a:t>
            </a:r>
          </a:p>
          <a:p>
            <a:pPr algn="just">
              <a:buNone/>
              <a:defRPr lang="ko-KR" altLang="en-US"/>
            </a:pPr>
            <a:r>
              <a:rPr lang="en-US" sz="900"/>
              <a:t>the water meters installed in their homes. A discount of KRW 600 is applied </a:t>
            </a:r>
          </a:p>
          <a:p>
            <a:pPr algn="just">
              <a:buNone/>
              <a:defRPr lang="ko-KR" altLang="en-US"/>
            </a:pPr>
            <a:r>
              <a:rPr lang="en-US" sz="900"/>
              <a:t>to each self-meter reading. </a:t>
            </a:r>
          </a:p>
          <a:p>
            <a:pPr algn="just">
              <a:buNone/>
              <a:defRPr lang="ko-KR" altLang="en-US"/>
            </a:pPr>
            <a:r>
              <a:rPr lang="en-US" sz="900" b="1"/>
              <a:t>[Electronic Billing]</a:t>
            </a:r>
          </a:p>
          <a:p>
            <a:pPr algn="just">
              <a:buNone/>
              <a:defRPr lang="ko-KR" altLang="en-US"/>
            </a:pPr>
            <a:r>
              <a:rPr lang="en-US" sz="900"/>
              <a:t>A customer who has applied for automatic payment receives a 1% discount </a:t>
            </a:r>
          </a:p>
          <a:p>
            <a:pPr algn="just">
              <a:buNone/>
              <a:defRPr lang="ko-KR" altLang="en-US"/>
            </a:pPr>
            <a:r>
              <a:rPr lang="en-US" sz="900"/>
              <a:t>on water supply and sewage rates (Min. of KRW 200 ~ Max. of KRW 1,000) </a:t>
            </a:r>
          </a:p>
          <a:p>
            <a:pPr algn="just">
              <a:buNone/>
              <a:defRPr lang="ko-KR" altLang="en-US"/>
            </a:pPr>
            <a:r>
              <a:rPr lang="en-US" sz="900"/>
              <a:t>by shifting to the electronic billing system. </a:t>
            </a:r>
          </a:p>
          <a:p>
            <a:pPr algn="just">
              <a:buNone/>
              <a:defRPr lang="ko-KR" altLang="en-US"/>
            </a:pPr>
            <a:r>
              <a:rPr lang="en-US" sz="900" b="1"/>
              <a:t>[Discount in Case of Water Leak]</a:t>
            </a:r>
          </a:p>
          <a:p>
            <a:pPr algn="just">
              <a:buNone/>
              <a:defRPr lang="ko-KR" altLang="en-US"/>
            </a:pPr>
            <a:r>
              <a:rPr lang="en-US" sz="900"/>
              <a:t>Prepare documents as proof of water leak and apply for rebate via mail, fax,</a:t>
            </a:r>
          </a:p>
          <a:p>
            <a:pPr algn="just">
              <a:buNone/>
              <a:defRPr lang="ko-KR" altLang="en-US"/>
            </a:pPr>
            <a:r>
              <a:rPr lang="en-US" sz="900"/>
              <a:t> Internet, or phone or by visiting the office. You will receive a 50% rebate, </a:t>
            </a:r>
          </a:p>
          <a:p>
            <a:pPr algn="just">
              <a:buNone/>
              <a:defRPr lang="ko-KR" altLang="en-US"/>
            </a:pPr>
            <a:r>
              <a:rPr lang="en-US" sz="900"/>
              <a:t>which represents the amount of leaked water, on your water bill. </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25</a:t>
            </a:fld>
            <a:endParaRPr lang="ko-KR" altLang="en-US" sz="1000" b="1">
              <a:solidFill>
                <a:schemeClr val="tx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4. </a:t>
            </a:r>
            <a:r>
              <a:rPr lang="ko-KR" altLang="en-US" sz="900"/>
              <a:t>보고 즐기고 배우는 아리수</a:t>
            </a:r>
            <a:r>
              <a:rPr lang="en-US" sz="900"/>
              <a:t>(Watch, Enjoy, Learn Arisu Water)</a:t>
            </a:r>
          </a:p>
          <a:p>
            <a:pPr>
              <a:defRPr lang="ko-KR" altLang="en-US"/>
            </a:pPr>
            <a:r>
              <a:rPr lang="en-US" sz="900"/>
              <a:t>4-1. </a:t>
            </a:r>
            <a:r>
              <a:rPr lang="ko-KR" altLang="en-US" sz="900"/>
              <a:t>수도박물관</a:t>
            </a:r>
            <a:r>
              <a:rPr lang="en-US" sz="900"/>
              <a:t>(Waterworks Museum)</a:t>
            </a:r>
          </a:p>
          <a:p>
            <a:pPr>
              <a:defRPr lang="ko-KR" altLang="en-US"/>
            </a:pPr>
            <a:r>
              <a:rPr lang="en-US" sz="900"/>
              <a:t>4-1-1. </a:t>
            </a:r>
            <a:r>
              <a:rPr lang="ko-KR" altLang="en-US" sz="900"/>
              <a:t>수도박물관 소개</a:t>
            </a:r>
            <a:r>
              <a:rPr lang="en-US" sz="900"/>
              <a:t>(Introduction to the Museum)</a:t>
            </a:r>
          </a:p>
          <a:p>
            <a:pPr>
              <a:defRPr lang="ko-KR" altLang="en-US"/>
            </a:pPr>
            <a:r>
              <a:rPr lang="en-US" sz="900"/>
              <a:t> </a:t>
            </a:r>
          </a:p>
          <a:p>
            <a:pPr>
              <a:defRPr lang="ko-KR" altLang="en-US"/>
            </a:pPr>
            <a:r>
              <a:rPr lang="ko-KR" altLang="en-US" sz="900" b="1"/>
              <a:t>박물관 소개</a:t>
            </a:r>
          </a:p>
          <a:p>
            <a:pPr>
              <a:defRPr lang="ko-KR" altLang="en-US"/>
            </a:pPr>
            <a:r>
              <a:rPr lang="en-US" sz="900"/>
              <a:t> </a:t>
            </a:r>
          </a:p>
          <a:p>
            <a:pPr>
              <a:defRPr lang="ko-KR" altLang="en-US"/>
            </a:pPr>
            <a:r>
              <a:rPr lang="en-US" altLang="ko-KR" sz="900"/>
              <a:t>	</a:t>
            </a:r>
            <a:r>
              <a:rPr lang="ko-KR" altLang="en-US" sz="900"/>
              <a:t>이곳 뚝섬지역에 우리나라 최초의 정수장인 뚝도수원지 제</a:t>
            </a:r>
            <a:r>
              <a:rPr lang="en-US" sz="900"/>
              <a:t>1</a:t>
            </a:r>
            <a:r>
              <a:rPr lang="ko-KR" altLang="en-US" sz="900"/>
              <a:t>정수장이 들어선 지도 어느덧</a:t>
            </a:r>
            <a:r>
              <a:rPr lang="en-US" sz="900"/>
              <a:t> 100</a:t>
            </a:r>
            <a:r>
              <a:rPr lang="ko-KR" altLang="en-US" sz="900"/>
              <a:t>여 년의 시간이 흘렀습니다</a:t>
            </a:r>
            <a:r>
              <a:rPr lang="en-US" sz="900"/>
              <a:t>.</a:t>
            </a:r>
          </a:p>
          <a:p>
            <a:pPr>
              <a:defRPr lang="ko-KR" altLang="en-US"/>
            </a:pPr>
            <a:r>
              <a:rPr lang="en-US" sz="900"/>
              <a:t> </a:t>
            </a:r>
          </a:p>
          <a:p>
            <a:pPr>
              <a:defRPr lang="ko-KR" altLang="en-US"/>
            </a:pPr>
            <a:r>
              <a:rPr lang="en-US" sz="900"/>
              <a:t>	1903</a:t>
            </a:r>
            <a:r>
              <a:rPr lang="ko-KR" altLang="en-US" sz="900"/>
              <a:t>년</a:t>
            </a:r>
            <a:r>
              <a:rPr lang="en-US" sz="900"/>
              <a:t> 12</a:t>
            </a:r>
            <a:r>
              <a:rPr lang="ko-KR" altLang="en-US" sz="900"/>
              <a:t>월</a:t>
            </a:r>
            <a:r>
              <a:rPr lang="en-US" sz="900"/>
              <a:t> 9</a:t>
            </a:r>
            <a:r>
              <a:rPr lang="ko-KR" altLang="en-US" sz="900"/>
              <a:t>일 미국의 기업인 콜브란</a:t>
            </a:r>
            <a:r>
              <a:rPr lang="en-US" sz="900"/>
              <a:t>(C.H.Collbran)</a:t>
            </a:r>
            <a:r>
              <a:rPr lang="ko-KR" altLang="en-US" sz="900"/>
              <a:t>과 보스트위크</a:t>
            </a:r>
            <a:r>
              <a:rPr lang="en-US" sz="900"/>
              <a:t>(H.R.Bostwick)</a:t>
            </a:r>
            <a:r>
              <a:rPr lang="ko-KR" altLang="en-US" sz="900"/>
              <a:t>는 고종황제로부터 상수도 부설 경영에 관한 특허권을 받았습니다</a:t>
            </a:r>
            <a:r>
              <a:rPr lang="en-US" sz="900"/>
              <a:t>. 1905</a:t>
            </a:r>
            <a:r>
              <a:rPr lang="ko-KR" altLang="en-US" sz="900"/>
              <a:t>년</a:t>
            </a:r>
            <a:r>
              <a:rPr lang="en-US" sz="900"/>
              <a:t> 8</a:t>
            </a:r>
            <a:r>
              <a:rPr lang="ko-KR" altLang="en-US" sz="900"/>
              <a:t>월 특허권을 양도받은 대한수도회사</a:t>
            </a:r>
            <a:r>
              <a:rPr lang="en-US" sz="900"/>
              <a:t>(Korean Water Works Co.)</a:t>
            </a:r>
            <a:r>
              <a:rPr lang="ko-KR" altLang="en-US" sz="900"/>
              <a:t>는</a:t>
            </a:r>
            <a:r>
              <a:rPr lang="en-US" sz="900"/>
              <a:t> 1906</a:t>
            </a:r>
            <a:r>
              <a:rPr lang="ko-KR" altLang="en-US" sz="900"/>
              <a:t>년</a:t>
            </a:r>
            <a:r>
              <a:rPr lang="en-US" sz="900"/>
              <a:t> 8</a:t>
            </a:r>
            <a:r>
              <a:rPr lang="ko-KR" altLang="en-US" sz="900"/>
              <a:t>월초 공사를 착공하여</a:t>
            </a:r>
            <a:r>
              <a:rPr lang="en-US" sz="900"/>
              <a:t> 1908</a:t>
            </a:r>
            <a:r>
              <a:rPr lang="ko-KR" altLang="en-US" sz="900"/>
              <a:t>년</a:t>
            </a:r>
            <a:r>
              <a:rPr lang="en-US" sz="900"/>
              <a:t> 8</a:t>
            </a:r>
            <a:r>
              <a:rPr lang="ko-KR" altLang="en-US" sz="900"/>
              <a:t>월에 뚝도수원지 제</a:t>
            </a:r>
            <a:r>
              <a:rPr lang="en-US" sz="900"/>
              <a:t>1</a:t>
            </a:r>
            <a:r>
              <a:rPr lang="ko-KR" altLang="en-US" sz="900"/>
              <a:t>정수장을 준공 완료하였습니다</a:t>
            </a:r>
            <a:r>
              <a:rPr lang="en-US" sz="900"/>
              <a:t>. 1908</a:t>
            </a:r>
            <a:r>
              <a:rPr lang="ko-KR" altLang="en-US" sz="900"/>
              <a:t>년</a:t>
            </a:r>
            <a:r>
              <a:rPr lang="en-US" sz="900"/>
              <a:t> 9</a:t>
            </a:r>
            <a:r>
              <a:rPr lang="ko-KR" altLang="en-US" sz="900"/>
              <a:t>월</a:t>
            </a:r>
            <a:r>
              <a:rPr lang="en-US" sz="900"/>
              <a:t> 1</a:t>
            </a:r>
            <a:r>
              <a:rPr lang="ko-KR" altLang="en-US" sz="900"/>
              <a:t>일 완속여과 방식에 의해 생산한</a:t>
            </a:r>
            <a:r>
              <a:rPr lang="en-US" sz="900"/>
              <a:t> 12,500</a:t>
            </a:r>
            <a:r>
              <a:rPr lang="ko-KR" altLang="en-US" sz="900"/>
              <a:t>㎥의 수돗물을</a:t>
            </a:r>
            <a:r>
              <a:rPr lang="en-US" sz="900"/>
              <a:t> 4</a:t>
            </a:r>
            <a:r>
              <a:rPr lang="ko-KR" altLang="en-US" sz="900"/>
              <a:t>대문 안과 용산 일대의 주민</a:t>
            </a:r>
            <a:r>
              <a:rPr lang="en-US" sz="900"/>
              <a:t> 125,000</a:t>
            </a:r>
            <a:r>
              <a:rPr lang="ko-KR" altLang="en-US" sz="900"/>
              <a:t>명에게 공급했던 것이 우리나라 근대 상수도 역사의 첫 출발이었습니다</a:t>
            </a:r>
            <a:r>
              <a:rPr lang="en-US" sz="900"/>
              <a:t>.</a:t>
            </a:r>
          </a:p>
          <a:p>
            <a:pPr>
              <a:defRPr lang="ko-KR" altLang="en-US"/>
            </a:pPr>
            <a:r>
              <a:rPr lang="en-US" sz="900"/>
              <a:t> </a:t>
            </a:r>
          </a:p>
          <a:p>
            <a:pPr>
              <a:defRPr lang="ko-KR" altLang="en-US"/>
            </a:pPr>
            <a:r>
              <a:rPr lang="en-US" altLang="ko-KR" sz="900"/>
              <a:t>	</a:t>
            </a:r>
            <a:r>
              <a:rPr lang="ko-KR" altLang="en-US" sz="900"/>
              <a:t>뚝도정수장의 일부는 뚝도아리수정수센터로 탈바꿈하여 현재</a:t>
            </a:r>
            <a:r>
              <a:rPr lang="en-US" sz="900"/>
              <a:t> </a:t>
            </a:r>
            <a:r>
              <a:rPr lang="en-US" altLang="ko-KR" sz="900"/>
              <a:t>70</a:t>
            </a:r>
            <a:r>
              <a:rPr lang="ko-KR" altLang="en-US" sz="900"/>
              <a:t>만㎥의 시설용량을 갖추고</a:t>
            </a:r>
            <a:r>
              <a:rPr lang="en-US" sz="900"/>
              <a:t> </a:t>
            </a:r>
            <a:r>
              <a:rPr lang="en-US" altLang="ko-KR" sz="900"/>
              <a:t>104</a:t>
            </a:r>
            <a:r>
              <a:rPr lang="ko-KR" altLang="en-US" sz="900"/>
              <a:t>만여 서울시민들에게 하루 평균</a:t>
            </a:r>
            <a:r>
              <a:rPr lang="en-US" sz="900"/>
              <a:t> </a:t>
            </a:r>
            <a:r>
              <a:rPr lang="en-US" altLang="ko-KR" sz="900"/>
              <a:t>46</a:t>
            </a:r>
            <a:r>
              <a:rPr lang="ko-KR" altLang="en-US" sz="900"/>
              <a:t>만㎥ 의 아리수를 공급하고 있으며</a:t>
            </a:r>
            <a:r>
              <a:rPr lang="en-US" sz="900"/>
              <a:t>, </a:t>
            </a:r>
            <a:r>
              <a:rPr lang="ko-KR" altLang="en-US" sz="900"/>
              <a:t>일부는 수도박물관으로 조성하여 체험학습의 장으로서 활용하고 있습니다</a:t>
            </a:r>
            <a:r>
              <a:rPr lang="en-US" sz="900"/>
              <a:t>.</a:t>
            </a:r>
          </a:p>
          <a:p>
            <a:pPr>
              <a:defRPr lang="ko-KR" altLang="en-US"/>
            </a:pPr>
            <a:r>
              <a:rPr lang="en-US" sz="900"/>
              <a:t> </a:t>
            </a:r>
          </a:p>
          <a:p>
            <a:pPr>
              <a:defRPr lang="ko-KR" altLang="en-US"/>
            </a:pPr>
            <a:r>
              <a:rPr lang="en-US" altLang="ko-KR" sz="900"/>
              <a:t>	</a:t>
            </a:r>
            <a:r>
              <a:rPr lang="ko-KR" altLang="en-US" sz="900"/>
              <a:t>수도박물관은</a:t>
            </a:r>
            <a:r>
              <a:rPr lang="en-US" sz="900"/>
              <a:t> 1908</a:t>
            </a:r>
            <a:r>
              <a:rPr lang="ko-KR" altLang="en-US" sz="900"/>
              <a:t>년 최초의 정수장이 세워진 이후부터 현재까지의 깨끗하고 안전하게 공급되고 있는 서울시 수돗물의 역사를 소개하고 있습니다</a:t>
            </a:r>
            <a:r>
              <a:rPr lang="en-US" sz="900"/>
              <a:t>. </a:t>
            </a:r>
            <a:r>
              <a:rPr lang="ko-KR" altLang="en-US" sz="900"/>
              <a:t>또한 오늘날까지 상수도 관련 문화와 기술이 어떻게 성장하고 발전되어 왔는지를 소개하며</a:t>
            </a:r>
            <a:r>
              <a:rPr lang="en-US" sz="900"/>
              <a:t>, </a:t>
            </a:r>
            <a:r>
              <a:rPr lang="ko-KR" altLang="en-US" sz="900"/>
              <a:t>시청각적인 전시매체를 도입하여 생명탄생의 물에 대하여 직</a:t>
            </a:r>
            <a:r>
              <a:rPr lang="en-US" altLang="ko-KR" sz="900"/>
              <a:t>·</a:t>
            </a:r>
            <a:r>
              <a:rPr lang="ko-KR" altLang="en-US" sz="900"/>
              <a:t>간접적인 체험을 해보실 수 있습니다</a:t>
            </a:r>
            <a:r>
              <a:rPr lang="en-US" sz="900"/>
              <a:t>.</a:t>
            </a:r>
          </a:p>
          <a:p>
            <a:pPr>
              <a:defRPr lang="ko-KR" altLang="en-US"/>
            </a:pPr>
            <a:r>
              <a:rPr lang="en-US" sz="900"/>
              <a:t> </a:t>
            </a:r>
          </a:p>
          <a:p>
            <a:pPr>
              <a:defRPr lang="ko-KR" altLang="en-US"/>
            </a:pPr>
            <a:r>
              <a:rPr lang="en-US" altLang="ko-KR" sz="900"/>
              <a:t>	</a:t>
            </a:r>
            <a:r>
              <a:rPr lang="ko-KR" altLang="en-US" sz="900"/>
              <a:t>수도박물관이 시민고객님들과 상수도를 사랑하고 아껴주시는 모든 분들께 널리 이용되기를 바랍니다</a:t>
            </a:r>
            <a:r>
              <a:rPr lang="en-US" sz="900"/>
              <a:t>. </a:t>
            </a:r>
            <a:r>
              <a:rPr lang="ko-KR" altLang="en-US" sz="900"/>
              <a:t>박물관에 오셔서 상수도 역사에 대한 이해의 폭도 넓히시고</a:t>
            </a:r>
            <a:r>
              <a:rPr lang="en-US" sz="900"/>
              <a:t>, </a:t>
            </a:r>
            <a:r>
              <a:rPr lang="ko-KR" altLang="en-US" sz="900"/>
              <a:t>시원하고 맛있는 아리수도 맛보시길 바랍니다</a:t>
            </a:r>
            <a:r>
              <a:rPr lang="en-US" sz="900"/>
              <a:t>. </a:t>
            </a:r>
            <a:r>
              <a:rPr lang="ko-KR" altLang="en-US" sz="900"/>
              <a:t>감사합니다</a:t>
            </a:r>
            <a:r>
              <a:rPr lang="en-US" sz="900"/>
              <a:t>.</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4. Watch, Enjoy, and Learn Arisu</a:t>
            </a:r>
          </a:p>
          <a:p>
            <a:pPr>
              <a:buNone/>
              <a:defRPr lang="ko-KR" altLang="en-US"/>
            </a:pPr>
            <a:r>
              <a:rPr lang="en-US" sz="900"/>
              <a:t>4-1. Waterworks Museum</a:t>
            </a:r>
          </a:p>
          <a:p>
            <a:pPr>
              <a:buNone/>
              <a:defRPr lang="ko-KR" altLang="en-US"/>
            </a:pPr>
            <a:r>
              <a:rPr lang="en-US" sz="900"/>
              <a:t>4-1-1. Introduction to the Museum</a:t>
            </a:r>
          </a:p>
          <a:p>
            <a:pPr>
              <a:buNone/>
              <a:defRPr lang="ko-KR" altLang="en-US"/>
            </a:pPr>
            <a:r>
              <a:rPr lang="en-US" sz="900"/>
              <a:t> </a:t>
            </a:r>
          </a:p>
          <a:p>
            <a:pPr>
              <a:buNone/>
              <a:defRPr lang="ko-KR" altLang="en-US"/>
            </a:pPr>
            <a:r>
              <a:rPr lang="en-US" sz="900" b="1"/>
              <a:t>Waterworks Museum</a:t>
            </a:r>
          </a:p>
          <a:p>
            <a:pPr>
              <a:buNone/>
              <a:defRPr lang="ko-KR" altLang="en-US"/>
            </a:pPr>
            <a:r>
              <a:rPr lang="en-US" sz="900"/>
              <a:t> </a:t>
            </a:r>
          </a:p>
          <a:p>
            <a:pPr>
              <a:buNone/>
              <a:defRPr lang="ko-KR" altLang="en-US"/>
            </a:pPr>
            <a:r>
              <a:rPr lang="en-US" sz="900"/>
              <a:t>	It has been more than 100 years since Water Purification Plant 1 at the Ttukdo Reservoir was established in Ttukseom as Korea’s first water purification plant. </a:t>
            </a:r>
          </a:p>
          <a:p>
            <a:pPr>
              <a:buNone/>
              <a:defRPr lang="ko-KR" altLang="en-US"/>
            </a:pPr>
            <a:r>
              <a:rPr lang="en-US" sz="900"/>
              <a:t> </a:t>
            </a:r>
          </a:p>
          <a:p>
            <a:pPr>
              <a:buNone/>
              <a:defRPr lang="ko-KR" altLang="en-US"/>
            </a:pPr>
            <a:r>
              <a:rPr lang="en-US" sz="900"/>
              <a:t>	On December 9, 1903, C.H. Collbran and H.R. Bostwick from the U.S. received the patent right for water supply system installation and management from Emperor Gojong. Having acquired this patent right in August 1905, Korean Water Works Co., started the construction of Water Purification Plant 1 at the Ttukdo Reservoir in early August 1906 and completed the plant in August 1908. On September 1, 1908, 12,500m</a:t>
            </a:r>
            <a:r>
              <a:rPr lang="en-US" sz="900" baseline="30000"/>
              <a:t>3</a:t>
            </a:r>
            <a:r>
              <a:rPr lang="en-US" sz="900"/>
              <a:t> of tap water produced using the slow-filtering method was supplied to 125,000 residents in Yongsan and area surrounded by the four gates of old Seoul. This marked the beginning of modern waterworks service in Korea. </a:t>
            </a:r>
          </a:p>
          <a:p>
            <a:pPr>
              <a:buNone/>
              <a:defRPr lang="ko-KR" altLang="en-US"/>
            </a:pPr>
            <a:r>
              <a:rPr lang="en-US" sz="900"/>
              <a:t> </a:t>
            </a:r>
          </a:p>
          <a:p>
            <a:pPr>
              <a:buNone/>
              <a:defRPr lang="ko-KR" altLang="en-US"/>
            </a:pPr>
            <a:r>
              <a:rPr lang="en-US" sz="900"/>
              <a:t>	</a:t>
            </a:r>
            <a:r>
              <a:rPr lang="en-US" altLang="ko-KR" sz="900"/>
              <a:t>Part of the Ttukdo Purification Plant has been changed to the Ttukdo Arisu Purification Center. With capacity to produce 700,000m</a:t>
            </a:r>
            <a:r>
              <a:rPr lang="en-US" altLang="ko-KR" sz="900" baseline="30000"/>
              <a:t>3</a:t>
            </a:r>
            <a:r>
              <a:rPr lang="en-US" altLang="ko-KR" sz="900"/>
              <a:t> of water, it supplies 460,000m</a:t>
            </a:r>
            <a:r>
              <a:rPr lang="en-US" altLang="ko-KR" sz="900" baseline="30000"/>
              <a:t>3</a:t>
            </a:r>
            <a:r>
              <a:rPr lang="en-US" altLang="ko-KR" sz="900"/>
              <a:t> of Arisu per day on average to approximately 1.04 million citizens in Seoul. Another part of this site was used to build the Waterworks Museum, which functions as a space of learning. </a:t>
            </a:r>
          </a:p>
          <a:p>
            <a:pPr>
              <a:buNone/>
              <a:defRPr lang="ko-KR" altLang="en-US"/>
            </a:pPr>
            <a:endParaRPr lang="ko-KR" altLang="en-US" sz="900"/>
          </a:p>
          <a:p>
            <a:pPr>
              <a:buNone/>
              <a:defRPr lang="ko-KR" altLang="en-US"/>
            </a:pPr>
            <a:r>
              <a:rPr lang="en-US" sz="900"/>
              <a:t> </a:t>
            </a:r>
          </a:p>
          <a:p>
            <a:pPr>
              <a:buNone/>
              <a:defRPr lang="ko-KR" altLang="en-US"/>
            </a:pPr>
            <a:r>
              <a:rPr lang="en-US" sz="900"/>
              <a:t>	The Waterworks Museum is introducing the history of tap water in Seoul, which has been supplied as clean, safe water since the completion of the first purification plant in 1908 to the present time. It also shows how waterworks culture and technology have been developing. Likewise, by introducing AV media, the museum offers various programs for direct and indirect water experiences. </a:t>
            </a:r>
          </a:p>
          <a:p>
            <a:pPr>
              <a:buNone/>
              <a:defRPr lang="ko-KR" altLang="en-US"/>
            </a:pPr>
            <a:r>
              <a:rPr lang="en-US" sz="900"/>
              <a:t> </a:t>
            </a:r>
          </a:p>
          <a:p>
            <a:pPr>
              <a:buNone/>
              <a:defRPr lang="ko-KR" altLang="en-US"/>
            </a:pPr>
            <a:r>
              <a:rPr lang="en-US" sz="900"/>
              <a:t>	The Waterworks Museum invites citizens as well as all people who support and show interest in the waterworks system. Come to the museum to learn about the history of the waterworks system and enjoy cool, refreshing Arisu. Thank you. </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26</a:t>
            </a:fld>
            <a:endParaRPr lang="ko-KR" altLang="en-US" sz="1000" b="1">
              <a:solidFill>
                <a:schemeClr val="tx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dirty="0"/>
              <a:t>4-1-2. </a:t>
            </a:r>
            <a:r>
              <a:rPr lang="ko-KR" altLang="en-US" sz="900" dirty="0" err="1"/>
              <a:t>아리수</a:t>
            </a:r>
            <a:r>
              <a:rPr lang="ko-KR" altLang="en-US" sz="900" dirty="0"/>
              <a:t> 문화유적</a:t>
            </a:r>
            <a:r>
              <a:rPr lang="en-US" sz="900" dirty="0"/>
              <a:t>(</a:t>
            </a:r>
            <a:r>
              <a:rPr lang="en-US" sz="900" dirty="0" err="1"/>
              <a:t>Arisu</a:t>
            </a:r>
            <a:r>
              <a:rPr lang="en-US" sz="900" dirty="0"/>
              <a:t> Cultural Heritage)</a:t>
            </a:r>
          </a:p>
          <a:p>
            <a:pPr>
              <a:defRPr lang="ko-KR" altLang="en-US"/>
            </a:pPr>
            <a:r>
              <a:rPr lang="en-US" sz="900" dirty="0"/>
              <a:t> </a:t>
            </a:r>
          </a:p>
          <a:p>
            <a:pPr>
              <a:defRPr lang="ko-KR" altLang="en-US"/>
            </a:pPr>
            <a:r>
              <a:rPr lang="ko-KR" altLang="en-US" sz="900" b="1" dirty="0" err="1"/>
              <a:t>아리수</a:t>
            </a:r>
            <a:r>
              <a:rPr lang="ko-KR" altLang="en-US" sz="900" b="1" dirty="0"/>
              <a:t> 문화 유적</a:t>
            </a:r>
          </a:p>
          <a:p>
            <a:pPr>
              <a:defRPr lang="ko-KR" altLang="en-US"/>
            </a:pPr>
            <a:r>
              <a:rPr lang="en-US" sz="900" dirty="0"/>
              <a:t> </a:t>
            </a:r>
          </a:p>
          <a:p>
            <a:pPr>
              <a:defRPr lang="ko-KR" altLang="en-US"/>
            </a:pPr>
            <a:r>
              <a:rPr lang="ko-KR" altLang="en-US" sz="900" b="1" dirty="0"/>
              <a:t>수도박물관</a:t>
            </a:r>
          </a:p>
          <a:p>
            <a:pPr>
              <a:defRPr lang="ko-KR" altLang="en-US"/>
            </a:pPr>
            <a:r>
              <a:rPr lang="ko-KR" altLang="en-US" sz="900" dirty="0"/>
              <a:t>대한민국 상수도 역사의 과거</a:t>
            </a:r>
            <a:r>
              <a:rPr lang="en-US" sz="900" dirty="0"/>
              <a:t>,</a:t>
            </a:r>
            <a:r>
              <a:rPr lang="ko-KR" altLang="en-US" sz="900" dirty="0"/>
              <a:t>현재</a:t>
            </a:r>
            <a:r>
              <a:rPr lang="en-US" sz="900" dirty="0"/>
              <a:t>,</a:t>
            </a:r>
            <a:r>
              <a:rPr lang="ko-KR" altLang="en-US" sz="900" dirty="0"/>
              <a:t>미래가 고스란히 </a:t>
            </a:r>
          </a:p>
          <a:p>
            <a:pPr>
              <a:defRPr lang="ko-KR" altLang="en-US"/>
            </a:pPr>
            <a:r>
              <a:rPr lang="ko-KR" altLang="en-US" sz="900" dirty="0"/>
              <a:t>서울을 풍요롭게 만드는 꿈이 시작되는 수도박물관</a:t>
            </a:r>
            <a:r>
              <a:rPr lang="en-US" sz="900" dirty="0"/>
              <a:t>! </a:t>
            </a:r>
          </a:p>
          <a:p>
            <a:pPr>
              <a:defRPr lang="ko-KR" altLang="en-US"/>
            </a:pPr>
            <a:r>
              <a:rPr lang="en-US" altLang="ko-KR" sz="900" dirty="0"/>
              <a:t>	</a:t>
            </a:r>
            <a:r>
              <a:rPr lang="ko-KR" altLang="en-US" sz="900" dirty="0"/>
              <a:t>고종황제가 미국인 </a:t>
            </a:r>
            <a:r>
              <a:rPr lang="ko-KR" altLang="en-US" sz="900" dirty="0" err="1"/>
              <a:t>콜브란과</a:t>
            </a:r>
            <a:r>
              <a:rPr lang="ko-KR" altLang="en-US" sz="900" dirty="0"/>
              <a:t> </a:t>
            </a:r>
            <a:r>
              <a:rPr lang="ko-KR" altLang="en-US" sz="900" dirty="0" err="1"/>
              <a:t>보스트윅에게</a:t>
            </a:r>
            <a:r>
              <a:rPr lang="ko-KR" altLang="en-US" sz="900" dirty="0"/>
              <a:t> 상수도 </a:t>
            </a:r>
            <a:r>
              <a:rPr lang="ko-KR" altLang="en-US" sz="900" dirty="0" err="1"/>
              <a:t>부설경영에관한</a:t>
            </a:r>
            <a:r>
              <a:rPr lang="ko-KR" altLang="en-US" sz="900" dirty="0"/>
              <a:t> 특허를 허가하여</a:t>
            </a:r>
            <a:r>
              <a:rPr lang="en-US" sz="900" dirty="0"/>
              <a:t> 1908</a:t>
            </a:r>
            <a:r>
              <a:rPr lang="ko-KR" altLang="en-US" sz="900" dirty="0"/>
              <a:t>년에 최초로 </a:t>
            </a:r>
            <a:r>
              <a:rPr lang="ko-KR" altLang="en-US" sz="900" dirty="0" err="1"/>
              <a:t>뚝도</a:t>
            </a:r>
            <a:r>
              <a:rPr lang="ko-KR" altLang="en-US" sz="900" dirty="0"/>
              <a:t> </a:t>
            </a:r>
            <a:r>
              <a:rPr lang="ko-KR" altLang="en-US" sz="900" dirty="0" err="1"/>
              <a:t>정수장</a:t>
            </a:r>
            <a:r>
              <a:rPr lang="ko-KR" altLang="en-US" sz="900" dirty="0"/>
              <a:t> 건설</a:t>
            </a:r>
            <a:r>
              <a:rPr lang="en-US" sz="900" dirty="0"/>
              <a:t>, </a:t>
            </a:r>
            <a:r>
              <a:rPr lang="ko-KR" altLang="en-US" sz="900" dirty="0" err="1"/>
              <a:t>그해</a:t>
            </a:r>
            <a:r>
              <a:rPr lang="en-US" sz="900" dirty="0"/>
              <a:t> 9</a:t>
            </a:r>
            <a:r>
              <a:rPr lang="ko-KR" altLang="en-US" sz="900" dirty="0"/>
              <a:t>월</a:t>
            </a:r>
            <a:r>
              <a:rPr lang="en-US" sz="900" dirty="0"/>
              <a:t>1</a:t>
            </a:r>
            <a:r>
              <a:rPr lang="ko-KR" altLang="en-US" sz="900" dirty="0"/>
              <a:t>일에</a:t>
            </a:r>
            <a:r>
              <a:rPr lang="en-US" sz="900" dirty="0"/>
              <a:t> 12,500</a:t>
            </a:r>
            <a:r>
              <a:rPr lang="ko-KR" altLang="en-US" sz="900" dirty="0"/>
              <a:t>톤에 이르는 물을 사대문안과 용산일대 주민들에게 공급하면서 상수도의 서막을 열게 되었다</a:t>
            </a:r>
            <a:r>
              <a:rPr lang="en-US" sz="900" dirty="0"/>
              <a:t>.</a:t>
            </a:r>
          </a:p>
          <a:p>
            <a:pPr>
              <a:defRPr lang="ko-KR" altLang="en-US"/>
            </a:pPr>
            <a:r>
              <a:rPr lang="en-US" sz="900" dirty="0"/>
              <a:t> </a:t>
            </a:r>
          </a:p>
          <a:p>
            <a:pPr>
              <a:defRPr lang="ko-KR" altLang="en-US"/>
            </a:pPr>
            <a:r>
              <a:rPr lang="en-US" sz="900" dirty="0"/>
              <a:t>&lt;</a:t>
            </a:r>
            <a:r>
              <a:rPr lang="ko-KR" altLang="en-US" sz="900" dirty="0"/>
              <a:t>수도박물관 본관</a:t>
            </a:r>
            <a:r>
              <a:rPr lang="en-US" sz="900" dirty="0"/>
              <a:t>&gt;</a:t>
            </a:r>
          </a:p>
          <a:p>
            <a:pPr>
              <a:defRPr lang="ko-KR" altLang="en-US"/>
            </a:pPr>
            <a:r>
              <a:rPr lang="en-US" altLang="ko-KR" sz="900" dirty="0"/>
              <a:t>	</a:t>
            </a:r>
            <a:r>
              <a:rPr lang="ko-KR" altLang="en-US" sz="900" dirty="0"/>
              <a:t>화강암을 이용하여 아치형으로 아름답게 지어진 현관</a:t>
            </a:r>
            <a:r>
              <a:rPr lang="en-US" sz="900" dirty="0"/>
              <a:t>, </a:t>
            </a:r>
            <a:r>
              <a:rPr lang="ko-KR" altLang="en-US" sz="900" dirty="0"/>
              <a:t>붉은 벽돌을 사용한 점이 근대식 건축물의 특징을 잘 나타내고 있다</a:t>
            </a:r>
            <a:r>
              <a:rPr lang="en-US" sz="900" dirty="0"/>
              <a:t>.</a:t>
            </a:r>
          </a:p>
          <a:p>
            <a:pPr>
              <a:defRPr lang="ko-KR" altLang="en-US"/>
            </a:pPr>
            <a:r>
              <a:rPr lang="en-US" sz="900" dirty="0"/>
              <a:t>&lt;</a:t>
            </a:r>
            <a:r>
              <a:rPr lang="ko-KR" altLang="en-US" sz="900" dirty="0" err="1"/>
              <a:t>완속여과지</a:t>
            </a:r>
            <a:r>
              <a:rPr lang="en-US" sz="900" dirty="0"/>
              <a:t>&gt;</a:t>
            </a:r>
          </a:p>
          <a:p>
            <a:pPr>
              <a:defRPr lang="ko-KR" altLang="en-US"/>
            </a:pPr>
            <a:r>
              <a:rPr lang="en-US" altLang="ko-KR" sz="900" dirty="0"/>
              <a:t>	</a:t>
            </a:r>
            <a:r>
              <a:rPr lang="ko-KR" altLang="en-US" sz="900" dirty="0"/>
              <a:t>우리나라의 가장 오래된 현존 철근 콘크리트 구조물로</a:t>
            </a:r>
            <a:r>
              <a:rPr lang="en-US" sz="900" dirty="0"/>
              <a:t> 1908</a:t>
            </a:r>
            <a:r>
              <a:rPr lang="ko-KR" altLang="en-US" sz="900" dirty="0"/>
              <a:t>년부터</a:t>
            </a:r>
            <a:r>
              <a:rPr lang="en-US" sz="900" dirty="0"/>
              <a:t> 1990</a:t>
            </a:r>
            <a:r>
              <a:rPr lang="ko-KR" altLang="en-US" sz="900" dirty="0"/>
              <a:t>년까지 사용</a:t>
            </a:r>
            <a:r>
              <a:rPr lang="en-US" sz="900" dirty="0"/>
              <a:t>. 1</a:t>
            </a:r>
            <a:r>
              <a:rPr lang="ko-KR" altLang="en-US" sz="900" dirty="0"/>
              <a:t>일</a:t>
            </a:r>
            <a:r>
              <a:rPr lang="en-US" sz="900" dirty="0"/>
              <a:t> 4m</a:t>
            </a:r>
            <a:r>
              <a:rPr lang="ko-KR" altLang="en-US" sz="900" dirty="0"/>
              <a:t>정도의 </a:t>
            </a:r>
            <a:r>
              <a:rPr lang="ko-KR" altLang="en-US" sz="900" dirty="0" err="1"/>
              <a:t>느린속도로</a:t>
            </a:r>
            <a:r>
              <a:rPr lang="ko-KR" altLang="en-US" sz="900" dirty="0"/>
              <a:t> </a:t>
            </a:r>
            <a:r>
              <a:rPr lang="ko-KR" altLang="en-US" sz="900" dirty="0" err="1"/>
              <a:t>미생물등</a:t>
            </a:r>
            <a:r>
              <a:rPr lang="ko-KR" altLang="en-US" sz="900" dirty="0"/>
              <a:t> 찌꺼기를 걸러내던 장치로 수도박물관 본관건물과 함께 서울시 유형문화재</a:t>
            </a:r>
            <a:r>
              <a:rPr lang="en-US" sz="900" dirty="0"/>
              <a:t> 72</a:t>
            </a:r>
            <a:r>
              <a:rPr lang="ko-KR" altLang="en-US" sz="900" dirty="0"/>
              <a:t>호로 지정되었다</a:t>
            </a:r>
            <a:r>
              <a:rPr lang="en-US" sz="900" dirty="0"/>
              <a:t>.</a:t>
            </a:r>
          </a:p>
          <a:p>
            <a:pPr>
              <a:defRPr lang="ko-KR" altLang="en-US"/>
            </a:pPr>
            <a:r>
              <a:rPr lang="en-US" sz="900" dirty="0"/>
              <a:t> </a:t>
            </a:r>
          </a:p>
          <a:p>
            <a:pPr>
              <a:defRPr lang="ko-KR" altLang="en-US"/>
            </a:pPr>
            <a:r>
              <a:rPr lang="ko-KR" altLang="en-US" sz="900" b="1" dirty="0"/>
              <a:t>광진구 구의동 구의</a:t>
            </a:r>
            <a:r>
              <a:rPr lang="ko-KR" altLang="en-US" sz="900" b="1" dirty="0">
                <a:solidFill>
                  <a:srgbClr val="FF0000"/>
                </a:solidFill>
              </a:rPr>
              <a:t> 제</a:t>
            </a:r>
            <a:r>
              <a:rPr lang="en-US" sz="900" b="1" dirty="0">
                <a:solidFill>
                  <a:srgbClr val="FF0000"/>
                </a:solidFill>
              </a:rPr>
              <a:t>1</a:t>
            </a:r>
            <a:r>
              <a:rPr lang="ko-KR" altLang="en-US" sz="900" b="1" dirty="0">
                <a:solidFill>
                  <a:srgbClr val="FF0000"/>
                </a:solidFill>
              </a:rPr>
              <a:t>공장과 제</a:t>
            </a:r>
            <a:r>
              <a:rPr lang="en-US" sz="900" b="1" dirty="0">
                <a:solidFill>
                  <a:srgbClr val="FF0000"/>
                </a:solidFill>
              </a:rPr>
              <a:t>2</a:t>
            </a:r>
            <a:r>
              <a:rPr lang="ko-KR" altLang="en-US" sz="900" b="1" dirty="0">
                <a:solidFill>
                  <a:srgbClr val="FF0000"/>
                </a:solidFill>
              </a:rPr>
              <a:t>공장</a:t>
            </a:r>
            <a:r>
              <a:rPr lang="en-US" sz="900" b="1" dirty="0">
                <a:solidFill>
                  <a:srgbClr val="FF0000"/>
                </a:solidFill>
              </a:rPr>
              <a:t> </a:t>
            </a:r>
            <a:r>
              <a:rPr lang="en-US" sz="900" b="1" dirty="0"/>
              <a:t>(</a:t>
            </a:r>
            <a:r>
              <a:rPr lang="ko-KR" altLang="en-US" sz="900" b="1" dirty="0"/>
              <a:t>등록 문화재 제</a:t>
            </a:r>
            <a:r>
              <a:rPr lang="en-US" sz="900" b="1" dirty="0"/>
              <a:t> 358</a:t>
            </a:r>
            <a:r>
              <a:rPr lang="ko-KR" altLang="en-US" sz="900" b="1" dirty="0"/>
              <a:t>호</a:t>
            </a:r>
            <a:r>
              <a:rPr lang="en-US" sz="900" b="1" dirty="0"/>
              <a:t>)</a:t>
            </a:r>
          </a:p>
          <a:p>
            <a:pPr>
              <a:defRPr lang="ko-KR" altLang="en-US"/>
            </a:pPr>
            <a:r>
              <a:rPr lang="en-US" altLang="ko-KR" sz="900" dirty="0"/>
              <a:t>	</a:t>
            </a:r>
            <a:r>
              <a:rPr lang="ko-KR" altLang="en-US" sz="900" dirty="0"/>
              <a:t>일제 강점기였던</a:t>
            </a:r>
            <a:r>
              <a:rPr lang="en-US" sz="900" dirty="0"/>
              <a:t> 1941</a:t>
            </a:r>
            <a:r>
              <a:rPr lang="ko-KR" altLang="en-US" sz="900" dirty="0"/>
              <a:t>년 창설된 구의 </a:t>
            </a:r>
            <a:r>
              <a:rPr lang="ko-KR" altLang="en-US" sz="900" dirty="0" err="1"/>
              <a:t>아리수정수센터는</a:t>
            </a:r>
            <a:r>
              <a:rPr lang="ko-KR" altLang="en-US" sz="900" dirty="0"/>
              <a:t> 서울에서 두 번째로 건설된 </a:t>
            </a:r>
            <a:r>
              <a:rPr lang="ko-KR" altLang="en-US" sz="900" dirty="0" err="1"/>
              <a:t>정수장이며</a:t>
            </a:r>
            <a:r>
              <a:rPr lang="en-US" sz="900" dirty="0"/>
              <a:t>. 2007</a:t>
            </a:r>
            <a:r>
              <a:rPr lang="ko-KR" altLang="en-US" sz="900" dirty="0"/>
              <a:t>년 </a:t>
            </a:r>
            <a:r>
              <a:rPr lang="ko-KR" altLang="en-US" sz="900" b="1" dirty="0">
                <a:solidFill>
                  <a:srgbClr val="FF0000"/>
                </a:solidFill>
              </a:rPr>
              <a:t>제</a:t>
            </a:r>
            <a:r>
              <a:rPr lang="en-US" sz="900" b="1" dirty="0">
                <a:solidFill>
                  <a:srgbClr val="FF0000"/>
                </a:solidFill>
              </a:rPr>
              <a:t>1,2</a:t>
            </a:r>
            <a:r>
              <a:rPr lang="ko-KR" altLang="en-US" sz="900" b="1" dirty="0">
                <a:solidFill>
                  <a:srgbClr val="FF0000"/>
                </a:solidFill>
              </a:rPr>
              <a:t>공장</a:t>
            </a:r>
            <a:r>
              <a:rPr lang="ko-KR" altLang="en-US" sz="900" dirty="0"/>
              <a:t> 모두 등록문화재 제</a:t>
            </a:r>
            <a:r>
              <a:rPr lang="en-US" sz="900" dirty="0"/>
              <a:t> 358</a:t>
            </a:r>
            <a:r>
              <a:rPr lang="ko-KR" altLang="en-US" sz="900" dirty="0"/>
              <a:t>호로 지정 되었다</a:t>
            </a:r>
            <a:r>
              <a:rPr lang="en-US" sz="900" dirty="0"/>
              <a:t>.</a:t>
            </a:r>
          </a:p>
          <a:p>
            <a:pPr>
              <a:defRPr lang="ko-KR" altLang="en-US"/>
            </a:pPr>
            <a:endParaRPr lang="en-US" altLang="ko-KR" sz="900" dirty="0"/>
          </a:p>
          <a:p>
            <a:pPr>
              <a:defRPr lang="ko-KR" altLang="en-US"/>
            </a:pPr>
            <a:r>
              <a:rPr lang="en-US" sz="900" b="1" dirty="0">
                <a:solidFill>
                  <a:srgbClr val="FF0000"/>
                </a:solidFill>
              </a:rPr>
              <a:t>&lt;</a:t>
            </a:r>
            <a:r>
              <a:rPr lang="ko-KR" altLang="en-US" sz="900" b="1" dirty="0">
                <a:solidFill>
                  <a:srgbClr val="FF0000"/>
                </a:solidFill>
              </a:rPr>
              <a:t>제</a:t>
            </a:r>
            <a:r>
              <a:rPr lang="en-US" sz="900" b="1" dirty="0">
                <a:solidFill>
                  <a:srgbClr val="FF0000"/>
                </a:solidFill>
              </a:rPr>
              <a:t>1</a:t>
            </a:r>
            <a:r>
              <a:rPr lang="ko-KR" altLang="en-US" sz="900" b="1" dirty="0">
                <a:solidFill>
                  <a:srgbClr val="FF0000"/>
                </a:solidFill>
              </a:rPr>
              <a:t>공장</a:t>
            </a:r>
            <a:r>
              <a:rPr lang="en-US" sz="900" b="1" dirty="0">
                <a:solidFill>
                  <a:srgbClr val="FF0000"/>
                </a:solidFill>
              </a:rPr>
              <a:t>&gt;</a:t>
            </a:r>
          </a:p>
          <a:p>
            <a:pPr>
              <a:defRPr lang="ko-KR" altLang="en-US"/>
            </a:pPr>
            <a:r>
              <a:rPr lang="en-US" sz="900" dirty="0"/>
              <a:t>	1936</a:t>
            </a:r>
            <a:r>
              <a:rPr lang="ko-KR" altLang="en-US" sz="900" dirty="0"/>
              <a:t>년부터</a:t>
            </a:r>
            <a:r>
              <a:rPr lang="en-US" sz="900" dirty="0"/>
              <a:t> 4</a:t>
            </a:r>
            <a:r>
              <a:rPr lang="ko-KR" altLang="en-US" sz="900" dirty="0"/>
              <a:t>년간 광진구 구의동에 </a:t>
            </a:r>
            <a:r>
              <a:rPr lang="ko-KR" altLang="en-US" sz="900" dirty="0" err="1"/>
              <a:t>정수장</a:t>
            </a:r>
            <a:r>
              <a:rPr lang="ko-KR" altLang="en-US" sz="900" dirty="0"/>
              <a:t> 신설공사를 착공하여</a:t>
            </a:r>
            <a:r>
              <a:rPr lang="en-US" sz="900" dirty="0"/>
              <a:t> 1939</a:t>
            </a:r>
            <a:r>
              <a:rPr lang="ko-KR" altLang="en-US" sz="900" dirty="0"/>
              <a:t>년에 준공할 계획이었으나 중일전쟁으로 공사가 지연돼</a:t>
            </a:r>
            <a:r>
              <a:rPr lang="en-US" sz="900" dirty="0"/>
              <a:t> 1941</a:t>
            </a:r>
            <a:r>
              <a:rPr lang="ko-KR" altLang="en-US" sz="900" dirty="0"/>
              <a:t>년 준공했다</a:t>
            </a:r>
            <a:r>
              <a:rPr lang="en-US" sz="900" dirty="0"/>
              <a:t>. </a:t>
            </a:r>
          </a:p>
          <a:p>
            <a:pPr>
              <a:defRPr lang="ko-KR" altLang="en-US"/>
            </a:pPr>
            <a:r>
              <a:rPr lang="en-US" sz="900" dirty="0"/>
              <a:t> </a:t>
            </a:r>
          </a:p>
          <a:p>
            <a:pPr>
              <a:defRPr lang="ko-KR" altLang="en-US"/>
            </a:pPr>
            <a:r>
              <a:rPr lang="en-US" sz="900" b="1" dirty="0">
                <a:solidFill>
                  <a:srgbClr val="FF0000"/>
                </a:solidFill>
              </a:rPr>
              <a:t>&lt;</a:t>
            </a:r>
            <a:r>
              <a:rPr lang="ko-KR" altLang="en-US" sz="900" b="1" dirty="0">
                <a:solidFill>
                  <a:srgbClr val="FF0000"/>
                </a:solidFill>
              </a:rPr>
              <a:t>제</a:t>
            </a:r>
            <a:r>
              <a:rPr lang="en-US" sz="900" b="1" dirty="0">
                <a:solidFill>
                  <a:srgbClr val="FF0000"/>
                </a:solidFill>
              </a:rPr>
              <a:t>2</a:t>
            </a:r>
            <a:r>
              <a:rPr lang="ko-KR" altLang="en-US" sz="900" b="1" dirty="0">
                <a:solidFill>
                  <a:srgbClr val="FF0000"/>
                </a:solidFill>
              </a:rPr>
              <a:t>공장</a:t>
            </a:r>
            <a:r>
              <a:rPr lang="en-US" sz="900" b="1" dirty="0">
                <a:solidFill>
                  <a:srgbClr val="FF0000"/>
                </a:solidFill>
              </a:rPr>
              <a:t>&gt;</a:t>
            </a:r>
          </a:p>
          <a:p>
            <a:pPr>
              <a:defRPr lang="ko-KR" altLang="en-US"/>
            </a:pPr>
            <a:r>
              <a:rPr lang="en-US" altLang="ko-KR" sz="900" dirty="0"/>
              <a:t>	</a:t>
            </a:r>
            <a:r>
              <a:rPr lang="ko-KR" altLang="en-US" sz="900" dirty="0"/>
              <a:t>일제에 의해</a:t>
            </a:r>
            <a:r>
              <a:rPr lang="en-US" sz="900" dirty="0"/>
              <a:t> 1943</a:t>
            </a:r>
            <a:r>
              <a:rPr lang="ko-KR" altLang="en-US" sz="900" dirty="0"/>
              <a:t>년 착수</a:t>
            </a:r>
            <a:r>
              <a:rPr lang="en-US" sz="900" dirty="0"/>
              <a:t>, </a:t>
            </a:r>
            <a:r>
              <a:rPr lang="ko-KR" altLang="en-US" sz="900" dirty="0"/>
              <a:t>광복 한국전쟁으로 중지되었다가</a:t>
            </a:r>
            <a:r>
              <a:rPr lang="en-US" sz="900" dirty="0"/>
              <a:t> 1959</a:t>
            </a:r>
            <a:r>
              <a:rPr lang="ko-KR" altLang="en-US" sz="900" dirty="0"/>
              <a:t>년 당시 국내최대규모인</a:t>
            </a:r>
            <a:r>
              <a:rPr lang="en-US" sz="900" dirty="0"/>
              <a:t> 6</a:t>
            </a:r>
            <a:r>
              <a:rPr lang="ko-KR" altLang="en-US" sz="900" dirty="0" err="1"/>
              <a:t>만톤의</a:t>
            </a:r>
            <a:r>
              <a:rPr lang="ko-KR" altLang="en-US" sz="900" dirty="0"/>
              <a:t> 생산시설 규모로 준공되었다</a:t>
            </a:r>
            <a:r>
              <a:rPr lang="en-US" sz="900" dirty="0"/>
              <a:t>.</a:t>
            </a:r>
          </a:p>
          <a:p>
            <a:pPr>
              <a:defRPr lang="ko-KR" altLang="en-US"/>
            </a:pPr>
            <a:endParaRPr lang="ko-KR" altLang="en-US" sz="900" dirty="0"/>
          </a:p>
          <a:p>
            <a:pPr>
              <a:defRPr lang="ko-KR" altLang="en-US"/>
            </a:pPr>
            <a:r>
              <a:rPr lang="en-US" sz="900" dirty="0"/>
              <a:t> </a:t>
            </a:r>
          </a:p>
          <a:p>
            <a:pPr>
              <a:defRPr lang="ko-KR" altLang="en-US"/>
            </a:pPr>
            <a:endParaRPr lang="ko-KR" altLang="en-US" sz="900" dirty="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lnSpc>
                <a:spcPct val="90000"/>
              </a:lnSpc>
              <a:buNone/>
              <a:defRPr lang="ko-KR" altLang="en-US"/>
            </a:pPr>
            <a:r>
              <a:rPr lang="en-US" sz="900" dirty="0"/>
              <a:t>4-1-2. </a:t>
            </a:r>
            <a:r>
              <a:rPr lang="en-US" sz="900" dirty="0" err="1"/>
              <a:t>Arisu</a:t>
            </a:r>
            <a:r>
              <a:rPr lang="en-US" sz="900" dirty="0"/>
              <a:t> Cultural Heritage</a:t>
            </a:r>
          </a:p>
          <a:p>
            <a:pPr>
              <a:lnSpc>
                <a:spcPct val="90000"/>
              </a:lnSpc>
              <a:buNone/>
              <a:defRPr lang="ko-KR" altLang="en-US"/>
            </a:pPr>
            <a:r>
              <a:rPr lang="en-US" sz="900" dirty="0"/>
              <a:t> </a:t>
            </a:r>
          </a:p>
          <a:p>
            <a:pPr>
              <a:lnSpc>
                <a:spcPct val="90000"/>
              </a:lnSpc>
              <a:buNone/>
              <a:defRPr lang="ko-KR" altLang="en-US"/>
            </a:pPr>
            <a:r>
              <a:rPr lang="en-US" sz="900" b="1" dirty="0" err="1"/>
              <a:t>Arisu</a:t>
            </a:r>
            <a:r>
              <a:rPr lang="en-US" sz="900" b="1" dirty="0"/>
              <a:t> Cultural Heritage</a:t>
            </a:r>
          </a:p>
          <a:p>
            <a:pPr>
              <a:lnSpc>
                <a:spcPct val="90000"/>
              </a:lnSpc>
              <a:buNone/>
              <a:defRPr lang="ko-KR" altLang="en-US"/>
            </a:pPr>
            <a:r>
              <a:rPr lang="en-US" sz="900" dirty="0"/>
              <a:t> </a:t>
            </a:r>
          </a:p>
          <a:p>
            <a:pPr>
              <a:lnSpc>
                <a:spcPct val="90000"/>
              </a:lnSpc>
              <a:buNone/>
              <a:defRPr lang="ko-KR" altLang="en-US"/>
            </a:pPr>
            <a:r>
              <a:rPr lang="en-US" sz="900" b="1" dirty="0"/>
              <a:t>Waterworks Museum</a:t>
            </a:r>
          </a:p>
          <a:p>
            <a:pPr>
              <a:lnSpc>
                <a:spcPct val="90000"/>
              </a:lnSpc>
              <a:buNone/>
              <a:defRPr lang="ko-KR" altLang="en-US"/>
            </a:pPr>
            <a:r>
              <a:rPr lang="en-US" sz="900" dirty="0"/>
              <a:t>The past, the present, and the future of Korea’s waterworks system –</a:t>
            </a:r>
          </a:p>
          <a:p>
            <a:pPr>
              <a:lnSpc>
                <a:spcPct val="90000"/>
              </a:lnSpc>
              <a:buNone/>
              <a:defRPr lang="ko-KR" altLang="en-US"/>
            </a:pPr>
            <a:r>
              <a:rPr lang="en-US" sz="900" dirty="0"/>
              <a:t>The Waterworks Museum is where the dream of enriching Seoul begins!</a:t>
            </a:r>
          </a:p>
          <a:p>
            <a:pPr>
              <a:lnSpc>
                <a:spcPct val="90000"/>
              </a:lnSpc>
              <a:buNone/>
              <a:defRPr lang="ko-KR" altLang="en-US"/>
            </a:pPr>
            <a:r>
              <a:rPr lang="en-US" sz="900" dirty="0"/>
              <a:t>	As the first water purification plant in Korea, the </a:t>
            </a:r>
            <a:r>
              <a:rPr lang="en-US" sz="900" dirty="0" err="1"/>
              <a:t>Ttukdo</a:t>
            </a:r>
            <a:r>
              <a:rPr lang="en-US" sz="900" dirty="0"/>
              <a:t> Water Purification Plant was built in 1980 when Emperor </a:t>
            </a:r>
            <a:r>
              <a:rPr lang="en-US" sz="900" dirty="0" err="1"/>
              <a:t>Gojong</a:t>
            </a:r>
            <a:r>
              <a:rPr lang="en-US" sz="900" dirty="0"/>
              <a:t> granted the patent right for the installation and management of waterworks system </a:t>
            </a:r>
            <a:r>
              <a:rPr lang="en-US" sz="900" dirty="0" err="1"/>
              <a:t>toAmericansCollbran</a:t>
            </a:r>
            <a:r>
              <a:rPr lang="en-US" sz="900" dirty="0"/>
              <a:t> and </a:t>
            </a:r>
            <a:r>
              <a:rPr lang="en-US" sz="900" dirty="0" err="1"/>
              <a:t>Bostwick</a:t>
            </a:r>
            <a:r>
              <a:rPr lang="en-US" sz="900" dirty="0"/>
              <a:t>. On September 1 of the same year, 12,500 tons of water was supplied to the residents in </a:t>
            </a:r>
            <a:r>
              <a:rPr lang="en-US" sz="900" dirty="0" err="1"/>
              <a:t>Yongsan</a:t>
            </a:r>
            <a:r>
              <a:rPr lang="en-US" sz="900" dirty="0"/>
              <a:t> and area surrounded by the four gates of old Seoul. This marked the beginning of waterworks service in Seoul. </a:t>
            </a:r>
          </a:p>
          <a:p>
            <a:pPr>
              <a:lnSpc>
                <a:spcPct val="90000"/>
              </a:lnSpc>
              <a:buNone/>
              <a:defRPr lang="ko-KR" altLang="en-US"/>
            </a:pPr>
            <a:r>
              <a:rPr lang="en-US" sz="900" dirty="0"/>
              <a:t> </a:t>
            </a:r>
          </a:p>
          <a:p>
            <a:pPr>
              <a:lnSpc>
                <a:spcPct val="90000"/>
              </a:lnSpc>
              <a:buNone/>
              <a:defRPr lang="ko-KR" altLang="en-US"/>
            </a:pPr>
            <a:r>
              <a:rPr lang="en-US" sz="900" dirty="0"/>
              <a:t>&lt;Main Building of the Waterworks Museum&gt;</a:t>
            </a:r>
          </a:p>
          <a:p>
            <a:pPr>
              <a:lnSpc>
                <a:spcPct val="90000"/>
              </a:lnSpc>
              <a:buNone/>
              <a:defRPr lang="ko-KR" altLang="en-US"/>
            </a:pPr>
            <a:r>
              <a:rPr lang="en-US" sz="900" dirty="0"/>
              <a:t>	The beautiful arch-shaped main entrance, built with granite and red bricks, is a characteristic feature of modern architectural design. </a:t>
            </a:r>
          </a:p>
          <a:p>
            <a:pPr>
              <a:lnSpc>
                <a:spcPct val="90000"/>
              </a:lnSpc>
              <a:buNone/>
              <a:defRPr lang="ko-KR" altLang="en-US"/>
            </a:pPr>
            <a:r>
              <a:rPr lang="en-US" sz="900" dirty="0"/>
              <a:t> </a:t>
            </a:r>
          </a:p>
          <a:p>
            <a:pPr>
              <a:lnSpc>
                <a:spcPct val="90000"/>
              </a:lnSpc>
              <a:buNone/>
              <a:defRPr lang="ko-KR" altLang="en-US"/>
            </a:pPr>
            <a:r>
              <a:rPr lang="en-US" sz="900" dirty="0"/>
              <a:t>&lt;Slow Filter Chamber&gt;</a:t>
            </a:r>
          </a:p>
          <a:p>
            <a:pPr>
              <a:lnSpc>
                <a:spcPct val="90000"/>
              </a:lnSpc>
              <a:buNone/>
              <a:defRPr lang="ko-KR" altLang="en-US"/>
            </a:pPr>
            <a:r>
              <a:rPr lang="en-US" sz="900" dirty="0"/>
              <a:t>	As the oldest steel-reinforced concrete structure in Korea, it was used from 1908 to 1990. The slow filter chamber filtered microorganisms and other matter at low speed of approximately 4M per day. Together with the main building of the Waterworks Museum, it was designated as Tangible Cultural Heritage No. 72 by the Seoul Metropolitan Government. </a:t>
            </a:r>
          </a:p>
          <a:p>
            <a:pPr>
              <a:lnSpc>
                <a:spcPct val="90000"/>
              </a:lnSpc>
              <a:buNone/>
              <a:defRPr lang="ko-KR" altLang="en-US"/>
            </a:pPr>
            <a:r>
              <a:rPr lang="en-US" sz="900" dirty="0"/>
              <a:t> </a:t>
            </a:r>
          </a:p>
          <a:p>
            <a:pPr>
              <a:lnSpc>
                <a:spcPct val="90000"/>
              </a:lnSpc>
              <a:buNone/>
              <a:defRPr lang="ko-KR" altLang="en-US"/>
            </a:pPr>
            <a:r>
              <a:rPr lang="en-US" sz="900" b="1" dirty="0" err="1"/>
              <a:t>GuuiPurification</a:t>
            </a:r>
            <a:r>
              <a:rPr lang="en-US" sz="900" b="1" dirty="0"/>
              <a:t> Plant 2 and </a:t>
            </a:r>
            <a:r>
              <a:rPr lang="en-US" sz="900" b="1" dirty="0" err="1"/>
              <a:t>Guui</a:t>
            </a:r>
            <a:r>
              <a:rPr lang="en-US" sz="900" b="1" dirty="0"/>
              <a:t> Purification Plant 2 in </a:t>
            </a:r>
            <a:r>
              <a:rPr lang="en-US" sz="900" b="1" dirty="0" err="1"/>
              <a:t>Guui</a:t>
            </a:r>
            <a:r>
              <a:rPr lang="en-US" sz="900" b="1" dirty="0"/>
              <a:t>-dong, </a:t>
            </a:r>
          </a:p>
          <a:p>
            <a:pPr>
              <a:lnSpc>
                <a:spcPct val="90000"/>
              </a:lnSpc>
              <a:buNone/>
              <a:defRPr lang="ko-KR" altLang="en-US"/>
            </a:pPr>
            <a:r>
              <a:rPr lang="en-US" sz="900" b="1" dirty="0" err="1"/>
              <a:t>Gwangjin-gu</a:t>
            </a:r>
            <a:r>
              <a:rPr lang="en-US" sz="900" b="1" dirty="0"/>
              <a:t> (Registered Cultural Heritage Number 358)</a:t>
            </a:r>
          </a:p>
          <a:p>
            <a:pPr>
              <a:lnSpc>
                <a:spcPct val="90000"/>
              </a:lnSpc>
              <a:buNone/>
              <a:defRPr lang="ko-KR" altLang="en-US"/>
            </a:pPr>
            <a:r>
              <a:rPr lang="en-US" sz="900" dirty="0"/>
              <a:t>	The </a:t>
            </a:r>
            <a:r>
              <a:rPr lang="en-US" sz="900" dirty="0" err="1"/>
              <a:t>GuuiArisu</a:t>
            </a:r>
            <a:r>
              <a:rPr lang="en-US" sz="900" dirty="0"/>
              <a:t> Purification Plant was opened in 1941 during the period of Japanese rule. This is the second water purification plant to be built in Seoul. In 2007, Purification Plants 1 and 2 were both designated as Cultural Heritage No. 358. </a:t>
            </a:r>
          </a:p>
          <a:p>
            <a:pPr>
              <a:lnSpc>
                <a:spcPct val="90000"/>
              </a:lnSpc>
              <a:buNone/>
              <a:defRPr lang="ko-KR" altLang="en-US"/>
            </a:pPr>
            <a:endParaRPr lang="en-US" altLang="ko-KR" sz="900" dirty="0"/>
          </a:p>
          <a:p>
            <a:pPr>
              <a:lnSpc>
                <a:spcPct val="90000"/>
              </a:lnSpc>
              <a:buNone/>
              <a:defRPr lang="ko-KR" altLang="en-US"/>
            </a:pPr>
            <a:r>
              <a:rPr lang="en-US" sz="900" dirty="0"/>
              <a:t>&lt;Water Purification Plant 1&gt;</a:t>
            </a:r>
          </a:p>
          <a:p>
            <a:pPr>
              <a:lnSpc>
                <a:spcPct val="90000"/>
              </a:lnSpc>
              <a:buNone/>
              <a:defRPr lang="ko-KR" altLang="en-US"/>
            </a:pPr>
            <a:r>
              <a:rPr lang="en-US" sz="900" dirty="0"/>
              <a:t>	The construction of this plant, which started in 1936, took four years in </a:t>
            </a:r>
            <a:r>
              <a:rPr lang="en-US" sz="900" dirty="0" err="1"/>
              <a:t>Guui</a:t>
            </a:r>
            <a:r>
              <a:rPr lang="en-US" sz="900" dirty="0"/>
              <a:t>-dong, </a:t>
            </a:r>
            <a:r>
              <a:rPr lang="en-US" sz="900" dirty="0" err="1"/>
              <a:t>Gwangjin-gu</a:t>
            </a:r>
            <a:r>
              <a:rPr lang="en-US" sz="900" dirty="0"/>
              <a:t> of Seoul. It had originally been scheduled for completion in 1939. Since the construction was put on hold due to the Sino – Japanese War, however, the plant was completed in 1941.</a:t>
            </a:r>
          </a:p>
          <a:p>
            <a:pPr>
              <a:lnSpc>
                <a:spcPct val="90000"/>
              </a:lnSpc>
              <a:buNone/>
              <a:defRPr lang="ko-KR" altLang="en-US"/>
            </a:pPr>
            <a:r>
              <a:rPr lang="en-US" sz="900" dirty="0"/>
              <a:t>&lt;Water Purification Plant 2&gt;</a:t>
            </a:r>
          </a:p>
          <a:p>
            <a:pPr>
              <a:lnSpc>
                <a:spcPct val="90000"/>
              </a:lnSpc>
              <a:buNone/>
              <a:defRPr lang="ko-KR" altLang="en-US"/>
            </a:pPr>
            <a:r>
              <a:rPr lang="en-US" sz="900" dirty="0"/>
              <a:t>	The construction of this plant was started in 1943 by the </a:t>
            </a:r>
            <a:r>
              <a:rPr lang="en-US" sz="900" dirty="0" err="1"/>
              <a:t>Japanesebut</a:t>
            </a:r>
            <a:r>
              <a:rPr lang="en-US" sz="900" dirty="0"/>
              <a:t> was put on hold after Korea’s independence from the Japanese rule and the Korean War. With construction resumed afterward, the plant was completed in 1959 with production capacity of 60,000 tons, the largest in Korea. </a:t>
            </a:r>
          </a:p>
          <a:p>
            <a:pPr>
              <a:lnSpc>
                <a:spcPct val="90000"/>
              </a:lnSpc>
              <a:buNone/>
              <a:defRPr lang="ko-KR" altLang="en-US"/>
            </a:pPr>
            <a:endParaRPr lang="ko-KR" altLang="en-US" sz="900" dirty="0"/>
          </a:p>
          <a:p>
            <a:pPr>
              <a:lnSpc>
                <a:spcPct val="90000"/>
              </a:lnSpc>
              <a:buNone/>
              <a:defRPr lang="ko-KR" altLang="en-US"/>
            </a:pPr>
            <a:endParaRPr lang="ko-KR" altLang="en-US" sz="900" dirty="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27</a:t>
            </a:fld>
            <a:endParaRPr lang="ko-KR" altLang="en-US" sz="1000" b="1">
              <a:solidFill>
                <a:schemeClr val="tx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4-1-3. </a:t>
            </a:r>
            <a:r>
              <a:rPr lang="ko-KR" altLang="en-US" sz="900"/>
              <a:t>관람안내</a:t>
            </a:r>
            <a:r>
              <a:rPr lang="en-US" sz="900"/>
              <a:t>(Information)</a:t>
            </a:r>
          </a:p>
          <a:p>
            <a:pPr>
              <a:defRPr lang="ko-KR" altLang="en-US"/>
            </a:pPr>
            <a:r>
              <a:rPr lang="en-US" sz="900"/>
              <a:t> </a:t>
            </a:r>
          </a:p>
          <a:p>
            <a:pPr>
              <a:defRPr lang="ko-KR" altLang="en-US"/>
            </a:pPr>
            <a:r>
              <a:rPr lang="ko-KR" altLang="en-US" sz="900" b="1"/>
              <a:t>관람안내</a:t>
            </a:r>
          </a:p>
          <a:p>
            <a:pPr>
              <a:defRPr lang="ko-KR" altLang="en-US"/>
            </a:pPr>
            <a:r>
              <a:rPr lang="en-US" sz="900"/>
              <a:t>4-1-3-1. </a:t>
            </a:r>
            <a:r>
              <a:rPr lang="ko-KR" altLang="en-US" sz="900"/>
              <a:t>수도박물관</a:t>
            </a:r>
            <a:r>
              <a:rPr lang="en-US" sz="900"/>
              <a:t>(Waterworks Museum)</a:t>
            </a:r>
          </a:p>
          <a:p>
            <a:pPr>
              <a:defRPr lang="ko-KR" altLang="en-US"/>
            </a:pPr>
            <a:r>
              <a:rPr lang="en-US" sz="900"/>
              <a:t> </a:t>
            </a:r>
          </a:p>
          <a:p>
            <a:pPr>
              <a:defRPr lang="ko-KR" altLang="en-US"/>
            </a:pPr>
            <a:r>
              <a:rPr lang="ko-KR" altLang="en-US" sz="900" b="1"/>
              <a:t>수도박물관 관람안내</a:t>
            </a:r>
          </a:p>
          <a:p>
            <a:pPr>
              <a:defRPr lang="ko-KR" altLang="en-US"/>
            </a:pPr>
            <a:r>
              <a:rPr lang="ko-KR" altLang="en-US" sz="900"/>
              <a:t>구분</a:t>
            </a:r>
          </a:p>
          <a:p>
            <a:pPr>
              <a:defRPr lang="ko-KR" altLang="en-US"/>
            </a:pPr>
            <a:r>
              <a:rPr lang="ko-KR" altLang="en-US" sz="900"/>
              <a:t>관람시간</a:t>
            </a:r>
          </a:p>
          <a:p>
            <a:pPr>
              <a:defRPr lang="ko-KR" altLang="en-US"/>
            </a:pPr>
            <a:r>
              <a:rPr lang="en-US" sz="900"/>
              <a:t>3</a:t>
            </a:r>
            <a:r>
              <a:rPr lang="ko-KR" altLang="en-US" sz="900"/>
              <a:t>월</a:t>
            </a:r>
            <a:r>
              <a:rPr lang="en-US" sz="900"/>
              <a:t> ~ 10</a:t>
            </a:r>
            <a:r>
              <a:rPr lang="ko-KR" altLang="en-US" sz="900"/>
              <a:t>월</a:t>
            </a:r>
            <a:r>
              <a:rPr lang="en-US" sz="900"/>
              <a:t>(</a:t>
            </a:r>
            <a:r>
              <a:rPr lang="ko-KR" altLang="en-US" sz="900"/>
              <a:t>하절기</a:t>
            </a:r>
            <a:r>
              <a:rPr lang="en-US" sz="900"/>
              <a:t>)</a:t>
            </a:r>
          </a:p>
          <a:p>
            <a:pPr>
              <a:defRPr lang="ko-KR" altLang="en-US"/>
            </a:pPr>
            <a:r>
              <a:rPr lang="en-US" sz="900"/>
              <a:t>11</a:t>
            </a:r>
            <a:r>
              <a:rPr lang="ko-KR" altLang="en-US" sz="900"/>
              <a:t>월</a:t>
            </a:r>
            <a:r>
              <a:rPr lang="en-US" sz="900"/>
              <a:t> ~ 2</a:t>
            </a:r>
            <a:r>
              <a:rPr lang="ko-KR" altLang="en-US" sz="900"/>
              <a:t>월</a:t>
            </a:r>
            <a:r>
              <a:rPr lang="en-US" sz="900"/>
              <a:t>(</a:t>
            </a:r>
            <a:r>
              <a:rPr lang="ko-KR" altLang="en-US" sz="900"/>
              <a:t>동절기</a:t>
            </a:r>
            <a:r>
              <a:rPr lang="en-US" sz="900"/>
              <a:t>)</a:t>
            </a:r>
          </a:p>
          <a:p>
            <a:pPr>
              <a:defRPr lang="ko-KR" altLang="en-US"/>
            </a:pPr>
            <a:r>
              <a:rPr lang="ko-KR" altLang="en-US" sz="900"/>
              <a:t>평일</a:t>
            </a:r>
          </a:p>
          <a:p>
            <a:pPr>
              <a:defRPr lang="ko-KR" altLang="en-US"/>
            </a:pPr>
            <a:r>
              <a:rPr lang="en-US" sz="900"/>
              <a:t>10:00-20:00</a:t>
            </a:r>
          </a:p>
          <a:p>
            <a:pPr>
              <a:defRPr lang="ko-KR" altLang="en-US"/>
            </a:pPr>
            <a:r>
              <a:rPr lang="en-US" sz="900"/>
              <a:t>10:00-19:00</a:t>
            </a:r>
          </a:p>
          <a:p>
            <a:pPr>
              <a:defRPr lang="ko-KR" altLang="en-US"/>
            </a:pPr>
            <a:r>
              <a:rPr lang="ko-KR" altLang="en-US" sz="900"/>
              <a:t>토</a:t>
            </a:r>
            <a:r>
              <a:rPr lang="en-US" sz="900"/>
              <a:t>.</a:t>
            </a:r>
            <a:r>
              <a:rPr lang="ko-KR" altLang="en-US" sz="900"/>
              <a:t>일</a:t>
            </a:r>
            <a:r>
              <a:rPr lang="en-US" sz="900"/>
              <a:t>.</a:t>
            </a:r>
            <a:r>
              <a:rPr lang="ko-KR" altLang="en-US" sz="900"/>
              <a:t>공휴일</a:t>
            </a:r>
          </a:p>
          <a:p>
            <a:pPr>
              <a:defRPr lang="ko-KR" altLang="en-US"/>
            </a:pPr>
            <a:r>
              <a:rPr lang="en-US" sz="900"/>
              <a:t>10:00-19:00</a:t>
            </a:r>
          </a:p>
          <a:p>
            <a:pPr>
              <a:defRPr lang="ko-KR" altLang="en-US"/>
            </a:pPr>
            <a:r>
              <a:rPr lang="en-US" sz="900"/>
              <a:t>10:00-18:00</a:t>
            </a:r>
          </a:p>
          <a:p>
            <a:pPr>
              <a:defRPr lang="ko-KR" altLang="en-US"/>
            </a:pPr>
            <a:r>
              <a:rPr lang="en-US" sz="900"/>
              <a:t> </a:t>
            </a:r>
          </a:p>
          <a:p>
            <a:pPr>
              <a:defRPr lang="ko-KR" altLang="en-US"/>
            </a:pPr>
            <a:r>
              <a:rPr lang="ko-KR" altLang="en-US" sz="900" b="1"/>
              <a:t>휴관일</a:t>
            </a:r>
          </a:p>
          <a:p>
            <a:pPr>
              <a:defRPr lang="ko-KR" altLang="en-US"/>
            </a:pPr>
            <a:r>
              <a:rPr lang="ko-KR" altLang="en-US" sz="900"/>
              <a:t>매주 월요일 </a:t>
            </a:r>
          </a:p>
          <a:p>
            <a:pPr>
              <a:defRPr lang="ko-KR" altLang="en-US"/>
            </a:pPr>
            <a:r>
              <a:rPr lang="ko-KR" altLang="en-US" sz="900"/>
              <a:t>명절 당일</a:t>
            </a:r>
            <a:r>
              <a:rPr lang="en-US" sz="900"/>
              <a:t> : 1</a:t>
            </a:r>
            <a:r>
              <a:rPr lang="ko-KR" altLang="en-US" sz="900"/>
              <a:t>월</a:t>
            </a:r>
            <a:r>
              <a:rPr lang="en-US" sz="900"/>
              <a:t>1</a:t>
            </a:r>
            <a:r>
              <a:rPr lang="ko-KR" altLang="en-US" sz="900"/>
              <a:t>일</a:t>
            </a:r>
            <a:r>
              <a:rPr lang="en-US" sz="900"/>
              <a:t>(</a:t>
            </a:r>
            <a:r>
              <a:rPr lang="ko-KR" altLang="en-US" sz="900"/>
              <a:t>신정</a:t>
            </a:r>
            <a:r>
              <a:rPr lang="en-US" sz="900"/>
              <a:t>), </a:t>
            </a:r>
            <a:r>
              <a:rPr lang="ko-KR" altLang="en-US" sz="900"/>
              <a:t>설날 당일</a:t>
            </a:r>
            <a:r>
              <a:rPr lang="en-US" altLang="ko-KR" sz="900"/>
              <a:t>, </a:t>
            </a:r>
            <a:r>
              <a:rPr lang="ko-KR" altLang="en-US" sz="900"/>
              <a:t>추석 당일</a:t>
            </a:r>
          </a:p>
          <a:p>
            <a:pPr>
              <a:defRPr lang="ko-KR" altLang="en-US"/>
            </a:pPr>
            <a:r>
              <a:rPr lang="ko-KR" altLang="en-US" sz="900" b="1"/>
              <a:t>관람료</a:t>
            </a:r>
            <a:r>
              <a:rPr lang="en-US" sz="900" b="1"/>
              <a:t> : </a:t>
            </a:r>
            <a:r>
              <a:rPr lang="ko-KR" altLang="en-US" sz="900" b="1"/>
              <a:t>무료</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4-1-3. Information</a:t>
            </a:r>
          </a:p>
          <a:p>
            <a:pPr>
              <a:buNone/>
              <a:defRPr lang="ko-KR" altLang="en-US"/>
            </a:pPr>
            <a:r>
              <a:rPr lang="en-US" sz="900"/>
              <a:t> </a:t>
            </a:r>
          </a:p>
          <a:p>
            <a:pPr>
              <a:buNone/>
              <a:defRPr lang="ko-KR" altLang="en-US"/>
            </a:pPr>
            <a:r>
              <a:rPr lang="en-US" sz="900" b="1"/>
              <a:t>Information</a:t>
            </a:r>
          </a:p>
          <a:p>
            <a:pPr>
              <a:buNone/>
              <a:defRPr lang="ko-KR" altLang="en-US"/>
            </a:pPr>
            <a:r>
              <a:rPr lang="en-US" sz="900"/>
              <a:t>4-1-3-1. Waterworks Museum</a:t>
            </a:r>
          </a:p>
          <a:p>
            <a:pPr>
              <a:buNone/>
              <a:defRPr lang="ko-KR" altLang="en-US"/>
            </a:pPr>
            <a:r>
              <a:rPr lang="en-US" sz="900"/>
              <a:t> </a:t>
            </a:r>
          </a:p>
          <a:p>
            <a:pPr>
              <a:buNone/>
              <a:defRPr lang="ko-KR" altLang="en-US"/>
            </a:pPr>
            <a:r>
              <a:rPr lang="en-US" sz="900" b="1"/>
              <a:t>Waterworks Museum Information</a:t>
            </a:r>
          </a:p>
          <a:p>
            <a:pPr>
              <a:buNone/>
              <a:defRPr lang="ko-KR" altLang="en-US"/>
            </a:pPr>
            <a:r>
              <a:rPr lang="en-US" sz="900"/>
              <a:t>Classification</a:t>
            </a:r>
          </a:p>
          <a:p>
            <a:pPr>
              <a:buNone/>
              <a:defRPr lang="ko-KR" altLang="en-US"/>
            </a:pPr>
            <a:r>
              <a:rPr lang="en-US" sz="900"/>
              <a:t>Operating Hours</a:t>
            </a:r>
          </a:p>
          <a:p>
            <a:pPr>
              <a:buNone/>
              <a:defRPr lang="ko-KR" altLang="en-US"/>
            </a:pPr>
            <a:r>
              <a:rPr lang="en-US" sz="900"/>
              <a:t>Mar. – Oct. (summer season)</a:t>
            </a:r>
          </a:p>
          <a:p>
            <a:pPr>
              <a:buNone/>
              <a:defRPr lang="ko-KR" altLang="en-US"/>
            </a:pPr>
            <a:r>
              <a:rPr lang="en-US" sz="900"/>
              <a:t>Nov. – Feb. (winter season)</a:t>
            </a:r>
          </a:p>
          <a:p>
            <a:pPr>
              <a:buNone/>
              <a:defRPr lang="ko-KR" altLang="en-US"/>
            </a:pPr>
            <a:r>
              <a:rPr lang="en-US" sz="900"/>
              <a:t>Weekdays</a:t>
            </a:r>
          </a:p>
          <a:p>
            <a:pPr>
              <a:buNone/>
              <a:defRPr lang="ko-KR" altLang="en-US"/>
            </a:pPr>
            <a:r>
              <a:rPr lang="en-US" sz="900"/>
              <a:t>10:00-20:00</a:t>
            </a:r>
          </a:p>
          <a:p>
            <a:pPr>
              <a:buNone/>
              <a:defRPr lang="ko-KR" altLang="en-US"/>
            </a:pPr>
            <a:r>
              <a:rPr lang="en-US" sz="900"/>
              <a:t>10:00-19:00</a:t>
            </a:r>
          </a:p>
          <a:p>
            <a:pPr>
              <a:buNone/>
              <a:defRPr lang="ko-KR" altLang="en-US"/>
            </a:pPr>
            <a:r>
              <a:rPr lang="en-US" sz="900"/>
              <a:t>Weekends, Public Holidays</a:t>
            </a:r>
          </a:p>
          <a:p>
            <a:pPr>
              <a:buNone/>
              <a:defRPr lang="ko-KR" altLang="en-US"/>
            </a:pPr>
            <a:r>
              <a:rPr lang="en-US" sz="900"/>
              <a:t>10:00-19:00</a:t>
            </a:r>
          </a:p>
          <a:p>
            <a:pPr>
              <a:buNone/>
              <a:defRPr lang="ko-KR" altLang="en-US"/>
            </a:pPr>
            <a:r>
              <a:rPr lang="en-US" sz="900"/>
              <a:t>10:00-18:00</a:t>
            </a:r>
          </a:p>
          <a:p>
            <a:pPr>
              <a:buNone/>
              <a:defRPr lang="ko-KR" altLang="en-US"/>
            </a:pPr>
            <a:r>
              <a:rPr lang="en-US" sz="900"/>
              <a:t> </a:t>
            </a:r>
          </a:p>
          <a:p>
            <a:pPr>
              <a:buNone/>
              <a:defRPr lang="ko-KR" altLang="en-US"/>
            </a:pPr>
            <a:r>
              <a:rPr lang="en-US" sz="900" b="1"/>
              <a:t>Closed</a:t>
            </a:r>
          </a:p>
          <a:p>
            <a:pPr>
              <a:buNone/>
              <a:defRPr lang="ko-KR" altLang="en-US"/>
            </a:pPr>
            <a:r>
              <a:rPr lang="en-US" altLang="ko-KR" sz="900"/>
              <a:t>Every Monday </a:t>
            </a:r>
          </a:p>
          <a:p>
            <a:pPr>
              <a:buNone/>
              <a:defRPr lang="ko-KR" altLang="en-US"/>
            </a:pPr>
            <a:r>
              <a:rPr lang="en-US" altLang="ko-KR" sz="900"/>
              <a:t>National Holidays: New Year’s Day (January 1), Chinese New Year’s Day,</a:t>
            </a:r>
          </a:p>
          <a:p>
            <a:pPr>
              <a:buNone/>
              <a:defRPr lang="ko-KR" altLang="en-US"/>
            </a:pPr>
            <a:r>
              <a:rPr lang="en-US" altLang="ko-KR" sz="900"/>
              <a:t>Chuseok </a:t>
            </a:r>
          </a:p>
          <a:p>
            <a:pPr>
              <a:buNone/>
              <a:defRPr lang="ko-KR" altLang="en-US"/>
            </a:pPr>
            <a:endParaRPr lang="en-US" sz="900" b="1"/>
          </a:p>
          <a:p>
            <a:pPr>
              <a:buNone/>
              <a:defRPr lang="ko-KR" altLang="en-US"/>
            </a:pPr>
            <a:r>
              <a:rPr lang="en-US" sz="900" b="1"/>
              <a:t>Admission: Free</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28</a:t>
            </a:fld>
            <a:endParaRPr lang="ko-KR" altLang="en-US" sz="1000" b="1">
              <a:solidFill>
                <a:schemeClr val="tx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dirty="0"/>
              <a:t>4-1-3-2. </a:t>
            </a:r>
            <a:r>
              <a:rPr lang="ko-KR" altLang="en-US" sz="900" dirty="0" err="1"/>
              <a:t>구의문화재</a:t>
            </a:r>
            <a:r>
              <a:rPr lang="en-US" sz="900" dirty="0"/>
              <a:t>(</a:t>
            </a:r>
            <a:r>
              <a:rPr lang="en-US" sz="900" dirty="0" err="1"/>
              <a:t>Arisu</a:t>
            </a:r>
            <a:r>
              <a:rPr lang="en-US" sz="900" dirty="0"/>
              <a:t> Museum in </a:t>
            </a:r>
            <a:r>
              <a:rPr lang="en-US" sz="900" dirty="0" err="1"/>
              <a:t>Guui</a:t>
            </a:r>
            <a:r>
              <a:rPr lang="en-US" sz="900" dirty="0"/>
              <a:t>-dong)</a:t>
            </a:r>
          </a:p>
          <a:p>
            <a:pPr>
              <a:defRPr lang="ko-KR" altLang="en-US"/>
            </a:pPr>
            <a:r>
              <a:rPr lang="en-US" sz="900" dirty="0"/>
              <a:t> </a:t>
            </a:r>
          </a:p>
          <a:p>
            <a:pPr latinLnBrk="0">
              <a:defRPr lang="ko-KR" altLang="en-US"/>
            </a:pPr>
            <a:r>
              <a:rPr lang="ko-KR" altLang="en-US" sz="900" b="1" dirty="0" err="1"/>
              <a:t>구의문화재</a:t>
            </a:r>
            <a:r>
              <a:rPr lang="ko-KR" altLang="en-US" sz="900" b="1" dirty="0"/>
              <a:t> 관람안내</a:t>
            </a:r>
          </a:p>
          <a:p>
            <a:pPr latinLnBrk="0">
              <a:defRPr lang="ko-KR" altLang="en-US"/>
            </a:pPr>
            <a:r>
              <a:rPr lang="en-US" sz="900" dirty="0"/>
              <a:t> </a:t>
            </a:r>
          </a:p>
          <a:p>
            <a:pPr latinLnBrk="0">
              <a:defRPr lang="ko-KR" altLang="en-US"/>
            </a:pPr>
            <a:r>
              <a:rPr lang="ko-KR" altLang="en-US" sz="900" b="1" dirty="0"/>
              <a:t>관람신청</a:t>
            </a:r>
          </a:p>
          <a:p>
            <a:pPr latinLnBrk="0">
              <a:defRPr lang="ko-KR" altLang="en-US"/>
            </a:pPr>
            <a:r>
              <a:rPr lang="ko-KR" altLang="en-US" sz="900" dirty="0"/>
              <a:t>관람희망일 </a:t>
            </a:r>
            <a:r>
              <a:rPr lang="ko-KR" altLang="en-US" sz="900" dirty="0" err="1"/>
              <a:t>삼일전까지</a:t>
            </a:r>
            <a:r>
              <a:rPr lang="ko-KR" altLang="en-US" sz="900" dirty="0"/>
              <a:t> 예약하셔야 합니다</a:t>
            </a:r>
            <a:r>
              <a:rPr lang="en-US" sz="900" dirty="0"/>
              <a:t>. </a:t>
            </a:r>
          </a:p>
          <a:p>
            <a:pPr latinLnBrk="0">
              <a:defRPr lang="ko-KR" altLang="en-US"/>
            </a:pPr>
            <a:r>
              <a:rPr lang="en-US" sz="900" dirty="0"/>
              <a:t>-</a:t>
            </a:r>
            <a:r>
              <a:rPr lang="ko-KR" altLang="en-US" sz="900" dirty="0"/>
              <a:t>전화</a:t>
            </a:r>
            <a:r>
              <a:rPr lang="en-US" sz="900" dirty="0"/>
              <a:t> : </a:t>
            </a:r>
            <a:r>
              <a:rPr lang="en-US" sz="900" dirty="0">
                <a:solidFill>
                  <a:srgbClr val="FF0000"/>
                </a:solidFill>
              </a:rPr>
              <a:t>02-3146-5</a:t>
            </a:r>
            <a:r>
              <a:rPr lang="ko-KR" altLang="en-US" sz="900" dirty="0">
                <a:solidFill>
                  <a:srgbClr val="FF0000"/>
                </a:solidFill>
              </a:rPr>
              <a:t>4</a:t>
            </a:r>
            <a:r>
              <a:rPr lang="en-US" sz="900" dirty="0">
                <a:solidFill>
                  <a:srgbClr val="FF0000"/>
                </a:solidFill>
              </a:rPr>
              <a:t>1</a:t>
            </a:r>
            <a:r>
              <a:rPr lang="ko-KR" altLang="en-US" sz="900" dirty="0">
                <a:solidFill>
                  <a:srgbClr val="FF0000"/>
                </a:solidFill>
              </a:rPr>
              <a:t>5</a:t>
            </a:r>
            <a:r>
              <a:rPr lang="en-US" sz="900" dirty="0"/>
              <a:t>, 02-3146-5953</a:t>
            </a:r>
          </a:p>
          <a:p>
            <a:pPr latinLnBrk="0">
              <a:defRPr lang="ko-KR" altLang="en-US"/>
            </a:pPr>
            <a:r>
              <a:rPr lang="en-US" sz="900" dirty="0"/>
              <a:t>-</a:t>
            </a:r>
            <a:r>
              <a:rPr lang="ko-KR" altLang="en-US" sz="900" dirty="0"/>
              <a:t>인터넷 서울특별시 공공서비스 예약 </a:t>
            </a:r>
            <a:r>
              <a:rPr lang="en-US" sz="900" u="sng" dirty="0">
                <a:hlinkClick r:id="rId2"/>
              </a:rPr>
              <a:t>http://yeyak.seoul.go.kr</a:t>
            </a:r>
            <a:endParaRPr lang="en-US" sz="900" u="sng" dirty="0"/>
          </a:p>
          <a:p>
            <a:pPr latinLnBrk="0">
              <a:defRPr lang="ko-KR" altLang="en-US"/>
            </a:pPr>
            <a:r>
              <a:rPr lang="en-US" sz="900" dirty="0"/>
              <a:t>(</a:t>
            </a:r>
            <a:r>
              <a:rPr lang="ko-KR" altLang="en-US" sz="900" dirty="0"/>
              <a:t>인터넷 </a:t>
            </a:r>
            <a:r>
              <a:rPr lang="ko-KR" altLang="en-US" sz="900" dirty="0" err="1"/>
              <a:t>견한</a:t>
            </a:r>
            <a:r>
              <a:rPr lang="ko-KR" altLang="en-US" sz="900" dirty="0"/>
              <a:t> 신청은 담당자와 통화를 하셔야 확정을 받습니다</a:t>
            </a:r>
            <a:r>
              <a:rPr lang="en-US" sz="900" dirty="0"/>
              <a:t>.)</a:t>
            </a:r>
          </a:p>
          <a:p>
            <a:pPr>
              <a:defRPr lang="ko-KR" altLang="en-US"/>
            </a:pPr>
            <a:r>
              <a:rPr lang="en-US" sz="900" b="1" dirty="0"/>
              <a:t> </a:t>
            </a:r>
          </a:p>
          <a:p>
            <a:pPr>
              <a:defRPr lang="ko-KR" altLang="en-US"/>
            </a:pPr>
            <a:r>
              <a:rPr lang="ko-KR" altLang="en-US" sz="900" b="1" dirty="0"/>
              <a:t>관람시간</a:t>
            </a:r>
          </a:p>
          <a:p>
            <a:pPr>
              <a:defRPr lang="ko-KR" altLang="en-US"/>
            </a:pPr>
            <a:r>
              <a:rPr lang="ko-KR" altLang="en-US" sz="900" dirty="0"/>
              <a:t>관람기간</a:t>
            </a:r>
            <a:r>
              <a:rPr lang="en-US" sz="900" dirty="0"/>
              <a:t> : </a:t>
            </a:r>
            <a:r>
              <a:rPr lang="ko-KR" altLang="en-US" sz="900" dirty="0" err="1"/>
              <a:t>연중상시</a:t>
            </a:r>
            <a:r>
              <a:rPr lang="en-US" sz="900" dirty="0"/>
              <a:t>(1</a:t>
            </a:r>
            <a:r>
              <a:rPr lang="ko-KR" altLang="en-US" sz="900" dirty="0"/>
              <a:t>월</a:t>
            </a:r>
            <a:r>
              <a:rPr lang="en-US" sz="900" dirty="0"/>
              <a:t>~12</a:t>
            </a:r>
            <a:r>
              <a:rPr lang="ko-KR" altLang="en-US" sz="900" dirty="0"/>
              <a:t>월</a:t>
            </a:r>
            <a:r>
              <a:rPr lang="en-US" sz="900" dirty="0"/>
              <a:t>)</a:t>
            </a:r>
          </a:p>
          <a:p>
            <a:pPr>
              <a:defRPr lang="ko-KR" altLang="en-US"/>
            </a:pPr>
            <a:r>
              <a:rPr lang="ko-KR" altLang="en-US" sz="900" dirty="0"/>
              <a:t>관람시간</a:t>
            </a:r>
            <a:r>
              <a:rPr lang="en-US" sz="900" dirty="0"/>
              <a:t> :</a:t>
            </a:r>
            <a:r>
              <a:rPr lang="ko-KR" altLang="en-US" sz="900" dirty="0"/>
              <a:t>월요일</a:t>
            </a:r>
            <a:r>
              <a:rPr lang="en-US" sz="900" dirty="0"/>
              <a:t>~</a:t>
            </a:r>
            <a:r>
              <a:rPr lang="ko-KR" altLang="en-US" sz="900" dirty="0"/>
              <a:t>금요일</a:t>
            </a:r>
            <a:r>
              <a:rPr lang="en-US" sz="900" dirty="0"/>
              <a:t>(10:00 ~ 17:00), 1</a:t>
            </a:r>
            <a:r>
              <a:rPr lang="ko-KR" altLang="en-US" sz="900" dirty="0"/>
              <a:t>일</a:t>
            </a:r>
            <a:r>
              <a:rPr lang="en-US" sz="900" dirty="0"/>
              <a:t> 2</a:t>
            </a:r>
            <a:r>
              <a:rPr lang="ko-KR" altLang="en-US" sz="900" dirty="0"/>
              <a:t>회</a:t>
            </a:r>
            <a:r>
              <a:rPr lang="en-US" sz="900" dirty="0"/>
              <a:t>(10</a:t>
            </a:r>
            <a:r>
              <a:rPr lang="ko-KR" altLang="en-US" sz="900" dirty="0"/>
              <a:t>시</a:t>
            </a:r>
            <a:r>
              <a:rPr lang="en-US" sz="900" dirty="0"/>
              <a:t>, 14</a:t>
            </a:r>
            <a:r>
              <a:rPr lang="ko-KR" altLang="en-US" sz="900" dirty="0"/>
              <a:t>시</a:t>
            </a:r>
            <a:r>
              <a:rPr lang="en-US" sz="900" dirty="0"/>
              <a:t>) </a:t>
            </a:r>
            <a:r>
              <a:rPr lang="ko-KR" altLang="en-US" sz="900" dirty="0"/>
              <a:t>운영</a:t>
            </a:r>
          </a:p>
          <a:p>
            <a:pPr>
              <a:defRPr lang="ko-KR" altLang="en-US"/>
            </a:pPr>
            <a:r>
              <a:rPr lang="en-US" sz="900" dirty="0"/>
              <a:t>* </a:t>
            </a:r>
            <a:r>
              <a:rPr lang="ko-KR" altLang="en-US" sz="900" dirty="0"/>
              <a:t>공휴일을 제외한 평일만 관람 가능합니다</a:t>
            </a:r>
            <a:r>
              <a:rPr lang="en-US" sz="900" dirty="0"/>
              <a:t>.</a:t>
            </a:r>
          </a:p>
          <a:p>
            <a:pPr>
              <a:defRPr lang="ko-KR" altLang="en-US"/>
            </a:pPr>
            <a:r>
              <a:rPr lang="en-US" sz="900" dirty="0"/>
              <a:t> </a:t>
            </a:r>
          </a:p>
          <a:p>
            <a:pPr>
              <a:defRPr lang="ko-KR" altLang="en-US"/>
            </a:pPr>
            <a:r>
              <a:rPr lang="ko-KR" altLang="en-US" sz="900" b="1" dirty="0"/>
              <a:t>관람코스</a:t>
            </a:r>
          </a:p>
          <a:p>
            <a:pPr>
              <a:defRPr lang="ko-KR" altLang="en-US"/>
            </a:pPr>
            <a:r>
              <a:rPr lang="ko-KR" altLang="en-US" sz="900" dirty="0"/>
              <a:t>견학대상</a:t>
            </a:r>
            <a:r>
              <a:rPr lang="en-US" sz="900" dirty="0"/>
              <a:t>, </a:t>
            </a:r>
            <a:r>
              <a:rPr lang="ko-KR" altLang="en-US" sz="900" dirty="0"/>
              <a:t>인원 등에 따라 프로그램 운영</a:t>
            </a:r>
          </a:p>
          <a:p>
            <a:pPr>
              <a:defRPr lang="ko-KR" altLang="en-US"/>
            </a:pPr>
            <a:r>
              <a:rPr lang="en-US" sz="900" dirty="0"/>
              <a:t>- </a:t>
            </a:r>
            <a:r>
              <a:rPr lang="ko-KR" altLang="en-US" sz="900" dirty="0"/>
              <a:t>미취학아동</a:t>
            </a:r>
            <a:r>
              <a:rPr lang="en-US" sz="900" dirty="0"/>
              <a:t>. </a:t>
            </a:r>
            <a:r>
              <a:rPr lang="ko-KR" altLang="en-US" sz="900" dirty="0"/>
              <a:t>초등학생 </a:t>
            </a:r>
            <a:r>
              <a:rPr lang="en-US" sz="900" dirty="0"/>
              <a:t>:</a:t>
            </a:r>
            <a:r>
              <a:rPr lang="ko-KR" altLang="en-US" sz="900" dirty="0"/>
              <a:t>제</a:t>
            </a:r>
            <a:r>
              <a:rPr lang="en-US" sz="900" dirty="0"/>
              <a:t>1</a:t>
            </a:r>
            <a:r>
              <a:rPr lang="ko-KR" altLang="en-US" sz="900" dirty="0"/>
              <a:t>문화재 또는 제</a:t>
            </a:r>
            <a:r>
              <a:rPr lang="en-US" sz="900" dirty="0"/>
              <a:t>2</a:t>
            </a:r>
            <a:r>
              <a:rPr lang="ko-KR" altLang="en-US" sz="900" dirty="0"/>
              <a:t>문화재</a:t>
            </a:r>
            <a:r>
              <a:rPr lang="en-US" sz="900" dirty="0"/>
              <a:t> → </a:t>
            </a:r>
            <a:r>
              <a:rPr lang="ko-KR" altLang="en-US" sz="900" dirty="0" err="1"/>
              <a:t>체험학습실</a:t>
            </a:r>
            <a:r>
              <a:rPr lang="ko-KR" altLang="en-US" sz="900" dirty="0"/>
              <a:t> 체험</a:t>
            </a:r>
          </a:p>
          <a:p>
            <a:pPr>
              <a:defRPr lang="ko-KR" altLang="en-US"/>
            </a:pPr>
            <a:r>
              <a:rPr lang="en-US" sz="900" dirty="0"/>
              <a:t>- </a:t>
            </a:r>
            <a:r>
              <a:rPr lang="ko-KR" altLang="en-US" sz="900" dirty="0"/>
              <a:t>중</a:t>
            </a:r>
            <a:r>
              <a:rPr lang="en-US" altLang="ko-KR" sz="900" dirty="0"/>
              <a:t>·</a:t>
            </a:r>
            <a:r>
              <a:rPr lang="ko-KR" altLang="en-US" sz="900" dirty="0"/>
              <a:t>고등학생</a:t>
            </a:r>
            <a:r>
              <a:rPr lang="en-US" sz="900" dirty="0"/>
              <a:t>, </a:t>
            </a:r>
            <a:r>
              <a:rPr lang="ko-KR" altLang="en-US" sz="900" dirty="0"/>
              <a:t>일반인 </a:t>
            </a:r>
            <a:r>
              <a:rPr lang="en-US" sz="900" dirty="0"/>
              <a:t>:</a:t>
            </a:r>
            <a:r>
              <a:rPr lang="ko-KR" altLang="en-US" sz="900" dirty="0"/>
              <a:t>제</a:t>
            </a:r>
            <a:r>
              <a:rPr lang="en-US" sz="900" dirty="0"/>
              <a:t>1</a:t>
            </a:r>
            <a:r>
              <a:rPr lang="ko-KR" altLang="en-US" sz="900" dirty="0"/>
              <a:t>문화재</a:t>
            </a:r>
            <a:r>
              <a:rPr lang="en-US" sz="900" dirty="0"/>
              <a:t> → </a:t>
            </a:r>
            <a:r>
              <a:rPr lang="ko-KR" altLang="en-US" sz="900" dirty="0"/>
              <a:t>제</a:t>
            </a:r>
            <a:r>
              <a:rPr lang="en-US" sz="900" dirty="0"/>
              <a:t>2</a:t>
            </a:r>
            <a:r>
              <a:rPr lang="ko-KR" altLang="en-US" sz="900" dirty="0"/>
              <a:t>문화재</a:t>
            </a:r>
          </a:p>
          <a:p>
            <a:pPr>
              <a:defRPr lang="ko-KR" altLang="en-US"/>
            </a:pPr>
            <a:r>
              <a:rPr lang="ko-KR" altLang="en-US" sz="900" dirty="0"/>
              <a:t>제</a:t>
            </a:r>
            <a:r>
              <a:rPr lang="en-US" sz="900" dirty="0"/>
              <a:t> 1 </a:t>
            </a:r>
            <a:r>
              <a:rPr lang="ko-KR" altLang="en-US" sz="900" dirty="0"/>
              <a:t>문화재</a:t>
            </a:r>
          </a:p>
          <a:p>
            <a:pPr>
              <a:defRPr lang="ko-KR" altLang="en-US"/>
            </a:pPr>
            <a:r>
              <a:rPr lang="ko-KR" altLang="en-US" sz="900" dirty="0"/>
              <a:t>제</a:t>
            </a:r>
            <a:r>
              <a:rPr lang="en-US" sz="900" dirty="0"/>
              <a:t> 2 </a:t>
            </a:r>
            <a:r>
              <a:rPr lang="ko-KR" altLang="en-US" sz="900" dirty="0"/>
              <a:t>문화재</a:t>
            </a:r>
          </a:p>
          <a:p>
            <a:pPr>
              <a:defRPr lang="ko-KR" altLang="en-US"/>
            </a:pPr>
            <a:r>
              <a:rPr lang="ko-KR" altLang="en-US" sz="900" dirty="0" err="1"/>
              <a:t>약물투입실</a:t>
            </a:r>
            <a:r>
              <a:rPr lang="en-US" sz="900" dirty="0"/>
              <a:t>, </a:t>
            </a:r>
            <a:r>
              <a:rPr lang="ko-KR" altLang="en-US" sz="900" dirty="0"/>
              <a:t>침전지</a:t>
            </a:r>
            <a:r>
              <a:rPr lang="en-US" sz="900" dirty="0"/>
              <a:t>, </a:t>
            </a:r>
            <a:r>
              <a:rPr lang="ko-KR" altLang="en-US" sz="900" dirty="0"/>
              <a:t>급속여과지</a:t>
            </a:r>
            <a:r>
              <a:rPr lang="en-US" sz="900" dirty="0"/>
              <a:t>, </a:t>
            </a:r>
            <a:r>
              <a:rPr lang="ko-KR" altLang="en-US" sz="900" dirty="0"/>
              <a:t>송수펌프실</a:t>
            </a:r>
          </a:p>
          <a:p>
            <a:pPr>
              <a:defRPr lang="ko-KR" altLang="en-US"/>
            </a:pPr>
            <a:r>
              <a:rPr lang="ko-KR" altLang="en-US" sz="900" dirty="0" err="1"/>
              <a:t>물환경전시관</a:t>
            </a:r>
            <a:r>
              <a:rPr lang="en-US" sz="900" dirty="0"/>
              <a:t>, </a:t>
            </a:r>
            <a:r>
              <a:rPr lang="ko-KR" altLang="en-US" sz="900" dirty="0"/>
              <a:t>급속응집침전지</a:t>
            </a:r>
            <a:r>
              <a:rPr lang="en-US" sz="900" dirty="0"/>
              <a:t>, </a:t>
            </a:r>
            <a:r>
              <a:rPr lang="ko-KR" altLang="en-US" sz="900" dirty="0"/>
              <a:t>여과지</a:t>
            </a:r>
          </a:p>
          <a:p>
            <a:pPr>
              <a:defRPr lang="ko-KR" altLang="en-US"/>
            </a:pPr>
            <a:r>
              <a:rPr lang="en-US" sz="900" dirty="0"/>
              <a:t> </a:t>
            </a:r>
          </a:p>
          <a:p>
            <a:pPr>
              <a:defRPr lang="ko-KR" altLang="en-US"/>
            </a:pPr>
            <a:endParaRPr lang="ko-KR" altLang="en-US" sz="900" dirty="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dirty="0"/>
              <a:t>4-1-3-2. </a:t>
            </a:r>
            <a:r>
              <a:rPr lang="en-US" sz="900" dirty="0" err="1"/>
              <a:t>Arisu</a:t>
            </a:r>
            <a:r>
              <a:rPr lang="en-US" sz="900" dirty="0"/>
              <a:t> Museum In </a:t>
            </a:r>
            <a:r>
              <a:rPr lang="en-US" sz="900" dirty="0" err="1"/>
              <a:t>Guui</a:t>
            </a:r>
            <a:r>
              <a:rPr lang="en-US" sz="900" dirty="0"/>
              <a:t>-dong</a:t>
            </a:r>
          </a:p>
          <a:p>
            <a:pPr>
              <a:buNone/>
              <a:defRPr lang="ko-KR" altLang="en-US"/>
            </a:pPr>
            <a:r>
              <a:rPr lang="en-US" sz="900" dirty="0"/>
              <a:t> </a:t>
            </a:r>
          </a:p>
          <a:p>
            <a:pPr latinLnBrk="0">
              <a:buNone/>
              <a:defRPr lang="ko-KR" altLang="en-US"/>
            </a:pPr>
            <a:r>
              <a:rPr lang="en-US" sz="900" b="1" dirty="0"/>
              <a:t>Information </a:t>
            </a:r>
          </a:p>
          <a:p>
            <a:pPr latinLnBrk="0">
              <a:buNone/>
              <a:defRPr lang="ko-KR" altLang="en-US"/>
            </a:pPr>
            <a:r>
              <a:rPr lang="en-US" sz="900" dirty="0"/>
              <a:t> </a:t>
            </a:r>
          </a:p>
          <a:p>
            <a:pPr latinLnBrk="0">
              <a:buNone/>
              <a:defRPr lang="ko-KR" altLang="en-US"/>
            </a:pPr>
            <a:r>
              <a:rPr lang="en-US" sz="900" b="1" dirty="0"/>
              <a:t>Tour Application</a:t>
            </a:r>
          </a:p>
          <a:p>
            <a:pPr latinLnBrk="0">
              <a:buNone/>
              <a:defRPr lang="ko-KR" altLang="en-US"/>
            </a:pPr>
            <a:r>
              <a:rPr lang="en-US" sz="900" dirty="0"/>
              <a:t>You must make a reservation at least three days in advance. </a:t>
            </a:r>
          </a:p>
          <a:p>
            <a:pPr latinLnBrk="0">
              <a:buNone/>
              <a:defRPr lang="ko-KR" altLang="en-US"/>
            </a:pPr>
            <a:r>
              <a:rPr lang="en-US" sz="900" dirty="0"/>
              <a:t>-Tel.: +82-2-3146-5916, +82-2-3146-5953</a:t>
            </a:r>
          </a:p>
          <a:p>
            <a:pPr latinLnBrk="0">
              <a:buNone/>
              <a:defRPr lang="ko-KR" altLang="en-US"/>
            </a:pPr>
            <a:r>
              <a:rPr lang="en-US" sz="900" dirty="0"/>
              <a:t>-Internet: Seoul Public Service Reservation</a:t>
            </a:r>
            <a:r>
              <a:rPr lang="en-US" sz="900" u="sng" dirty="0">
                <a:hlinkClick r:id="rId2"/>
              </a:rPr>
              <a:t>http://yeyak.seoul.go.kr</a:t>
            </a:r>
            <a:endParaRPr lang="en-US" sz="900" u="sng" dirty="0"/>
          </a:p>
          <a:p>
            <a:pPr latinLnBrk="0">
              <a:buNone/>
              <a:defRPr lang="ko-KR" altLang="en-US"/>
            </a:pPr>
            <a:r>
              <a:rPr lang="en-US" sz="900" dirty="0"/>
              <a:t>(If you have sent an application through the Internet, please call the person </a:t>
            </a:r>
          </a:p>
          <a:p>
            <a:pPr latinLnBrk="0">
              <a:buNone/>
              <a:defRPr lang="ko-KR" altLang="en-US"/>
            </a:pPr>
            <a:r>
              <a:rPr lang="en-US" sz="900" dirty="0"/>
              <a:t>in charge for confirmation.) </a:t>
            </a:r>
          </a:p>
          <a:p>
            <a:pPr>
              <a:buNone/>
              <a:defRPr lang="ko-KR" altLang="en-US"/>
            </a:pPr>
            <a:r>
              <a:rPr lang="en-US" sz="900" b="1" dirty="0"/>
              <a:t> </a:t>
            </a:r>
          </a:p>
          <a:p>
            <a:pPr>
              <a:buNone/>
              <a:defRPr lang="ko-KR" altLang="en-US"/>
            </a:pPr>
            <a:r>
              <a:rPr lang="en-US" sz="900" b="1" dirty="0"/>
              <a:t>Operating Hours</a:t>
            </a:r>
          </a:p>
          <a:p>
            <a:pPr>
              <a:buNone/>
              <a:defRPr lang="ko-KR" altLang="en-US"/>
            </a:pPr>
            <a:r>
              <a:rPr lang="en-US" sz="900" dirty="0"/>
              <a:t>Period: Open all year round (Jan. ~ Dec.)</a:t>
            </a:r>
          </a:p>
          <a:p>
            <a:pPr>
              <a:buNone/>
              <a:defRPr lang="ko-KR" altLang="en-US"/>
            </a:pPr>
            <a:r>
              <a:rPr lang="en-US" sz="900" dirty="0"/>
              <a:t>Operating Hours: Monday ~ Friday (10:00 ~ 17:00), twice a day </a:t>
            </a:r>
          </a:p>
          <a:p>
            <a:pPr>
              <a:buNone/>
              <a:defRPr lang="ko-KR" altLang="en-US"/>
            </a:pPr>
            <a:r>
              <a:rPr lang="en-US" sz="900" dirty="0"/>
              <a:t>(10:00 and 14:00) </a:t>
            </a:r>
          </a:p>
          <a:p>
            <a:pPr>
              <a:buNone/>
              <a:defRPr lang="ko-KR" altLang="en-US"/>
            </a:pPr>
            <a:r>
              <a:rPr lang="en-US" sz="900" dirty="0"/>
              <a:t>* Weekdays only (closed on weekends and holidays)</a:t>
            </a:r>
          </a:p>
          <a:p>
            <a:pPr>
              <a:buNone/>
              <a:defRPr lang="ko-KR" altLang="en-US"/>
            </a:pPr>
            <a:r>
              <a:rPr lang="en-US" sz="900" dirty="0"/>
              <a:t> </a:t>
            </a:r>
          </a:p>
          <a:p>
            <a:pPr>
              <a:buNone/>
              <a:defRPr lang="ko-KR" altLang="en-US"/>
            </a:pPr>
            <a:r>
              <a:rPr lang="en-US" sz="900" b="1" dirty="0"/>
              <a:t>Tour Course</a:t>
            </a:r>
          </a:p>
          <a:p>
            <a:pPr>
              <a:buNone/>
              <a:defRPr lang="ko-KR" altLang="en-US"/>
            </a:pPr>
            <a:r>
              <a:rPr lang="en-US" sz="900" dirty="0"/>
              <a:t>Program operated according to the target and number of people</a:t>
            </a:r>
          </a:p>
          <a:p>
            <a:pPr>
              <a:buNone/>
              <a:defRPr lang="ko-KR" altLang="en-US"/>
            </a:pPr>
            <a:r>
              <a:rPr lang="en-US" sz="900" dirty="0"/>
              <a:t>- Pre-school Children and Elementary School Students: Cultural Heritage 1 </a:t>
            </a:r>
          </a:p>
          <a:p>
            <a:pPr>
              <a:buNone/>
              <a:defRPr lang="ko-KR" altLang="en-US"/>
            </a:pPr>
            <a:r>
              <a:rPr lang="en-US" sz="900" dirty="0"/>
              <a:t>  or Cultural Heritage 2</a:t>
            </a:r>
            <a:r>
              <a:rPr lang="ko-KR" altLang="en-US" sz="900" dirty="0"/>
              <a:t>→</a:t>
            </a:r>
            <a:r>
              <a:rPr lang="en-US" sz="900" dirty="0"/>
              <a:t>Experience Room</a:t>
            </a:r>
          </a:p>
          <a:p>
            <a:pPr>
              <a:buNone/>
              <a:defRPr lang="ko-KR" altLang="en-US"/>
            </a:pPr>
            <a:r>
              <a:rPr lang="en-US" sz="900" dirty="0"/>
              <a:t>- Secondary School Students and Adults: Cultural Heritage 1</a:t>
            </a:r>
            <a:r>
              <a:rPr lang="ko-KR" altLang="en-US" sz="900" dirty="0"/>
              <a:t>→</a:t>
            </a:r>
            <a:r>
              <a:rPr lang="en-US" sz="900" dirty="0"/>
              <a:t>Cultural Heritage 2</a:t>
            </a:r>
          </a:p>
          <a:p>
            <a:pPr>
              <a:buNone/>
              <a:defRPr lang="ko-KR" altLang="en-US"/>
            </a:pPr>
            <a:r>
              <a:rPr lang="en-US" sz="900" dirty="0"/>
              <a:t>Cultural Heritage 1</a:t>
            </a:r>
          </a:p>
          <a:p>
            <a:pPr>
              <a:buNone/>
              <a:defRPr lang="ko-KR" altLang="en-US"/>
            </a:pPr>
            <a:r>
              <a:rPr lang="en-US" sz="900" dirty="0"/>
              <a:t>Cultural Heritage 2</a:t>
            </a:r>
          </a:p>
          <a:p>
            <a:pPr>
              <a:buNone/>
              <a:defRPr lang="ko-KR" altLang="en-US"/>
            </a:pPr>
            <a:r>
              <a:rPr lang="en-US" sz="900" dirty="0"/>
              <a:t>Chemical Injection Chamber, Sedimentation Tank, Rapid Filter Basin, </a:t>
            </a:r>
          </a:p>
          <a:p>
            <a:pPr>
              <a:buNone/>
              <a:defRPr lang="ko-KR" altLang="en-US"/>
            </a:pPr>
            <a:r>
              <a:rPr lang="en-US" sz="900" dirty="0"/>
              <a:t>Pumping Chamber</a:t>
            </a:r>
          </a:p>
          <a:p>
            <a:pPr>
              <a:buNone/>
              <a:defRPr lang="ko-KR" altLang="en-US"/>
            </a:pPr>
            <a:r>
              <a:rPr lang="en-US" sz="900" dirty="0"/>
              <a:t>Water Environment Exhibition Center, Rapid Flocculating Sedimentation </a:t>
            </a:r>
          </a:p>
          <a:p>
            <a:pPr>
              <a:buNone/>
              <a:defRPr lang="ko-KR" altLang="en-US"/>
            </a:pPr>
            <a:r>
              <a:rPr lang="en-US" sz="900" dirty="0"/>
              <a:t>Tank, Filtering Chamber</a:t>
            </a:r>
          </a:p>
          <a:p>
            <a:pPr>
              <a:buNone/>
              <a:defRPr lang="ko-KR" altLang="en-US"/>
            </a:pPr>
            <a:r>
              <a:rPr lang="en-US" sz="900" dirty="0"/>
              <a:t> </a:t>
            </a:r>
          </a:p>
          <a:p>
            <a:pPr>
              <a:buNone/>
              <a:defRPr lang="ko-KR" altLang="en-US"/>
            </a:pPr>
            <a:endParaRPr lang="ko-KR" altLang="en-US" sz="900" dirty="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29</a:t>
            </a:fld>
            <a:endParaRPr lang="ko-KR" altLang="en-US" sz="1000" b="1">
              <a:solidFill>
                <a:schemeClr val="tx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4-1-4. </a:t>
            </a:r>
            <a:r>
              <a:rPr lang="ko-KR" altLang="en-US" sz="900"/>
              <a:t>찾아오시는 길</a:t>
            </a:r>
            <a:r>
              <a:rPr lang="en-US" sz="900"/>
              <a:t>(Location)</a:t>
            </a:r>
          </a:p>
          <a:p>
            <a:pPr>
              <a:defRPr lang="ko-KR" altLang="en-US"/>
            </a:pPr>
            <a:r>
              <a:rPr lang="en-US" sz="900"/>
              <a:t>4-1-4-1. </a:t>
            </a:r>
            <a:r>
              <a:rPr lang="ko-KR" altLang="en-US" sz="900"/>
              <a:t>수도박물관</a:t>
            </a:r>
            <a:r>
              <a:rPr lang="en-US" sz="900"/>
              <a:t>(Waterworks Museum)</a:t>
            </a:r>
          </a:p>
          <a:p>
            <a:pPr>
              <a:defRPr lang="ko-KR" altLang="en-US"/>
            </a:pPr>
            <a:r>
              <a:rPr lang="en-US" sz="900"/>
              <a:t> </a:t>
            </a:r>
          </a:p>
          <a:p>
            <a:pPr>
              <a:defRPr lang="ko-KR" altLang="en-US"/>
            </a:pPr>
            <a:r>
              <a:rPr lang="ko-KR" altLang="en-US" sz="900" b="1"/>
              <a:t>오시는 방법</a:t>
            </a:r>
          </a:p>
          <a:p>
            <a:pPr>
              <a:defRPr lang="ko-KR" altLang="en-US"/>
            </a:pPr>
            <a:r>
              <a:rPr lang="en-US" sz="900"/>
              <a:t> </a:t>
            </a:r>
          </a:p>
          <a:p>
            <a:pPr>
              <a:defRPr lang="ko-KR" altLang="en-US"/>
            </a:pPr>
            <a:r>
              <a:rPr lang="en-US" sz="900" b="1"/>
              <a:t>2</a:t>
            </a:r>
            <a:r>
              <a:rPr lang="ko-KR" altLang="en-US" sz="900" b="1"/>
              <a:t>호선 뚝섬역</a:t>
            </a:r>
          </a:p>
          <a:p>
            <a:pPr>
              <a:defRPr lang="ko-KR" altLang="en-US"/>
            </a:pPr>
            <a:r>
              <a:rPr lang="en-US" sz="900"/>
              <a:t>8</a:t>
            </a:r>
            <a:r>
              <a:rPr lang="ko-KR" altLang="en-US" sz="900"/>
              <a:t>번 출구 ⇒ 도보</a:t>
            </a:r>
            <a:r>
              <a:rPr lang="en-US" sz="900"/>
              <a:t> 15</a:t>
            </a:r>
            <a:r>
              <a:rPr lang="ko-KR" altLang="en-US" sz="900"/>
              <a:t>분 소요 </a:t>
            </a:r>
          </a:p>
          <a:p>
            <a:pPr>
              <a:defRPr lang="ko-KR" altLang="en-US"/>
            </a:pPr>
            <a:r>
              <a:rPr lang="en-US" sz="900"/>
              <a:t>1</a:t>
            </a:r>
            <a:r>
              <a:rPr lang="ko-KR" altLang="en-US" sz="900"/>
              <a:t>번 출구 ⇒ 초록버스</a:t>
            </a:r>
            <a:r>
              <a:rPr lang="en-US" sz="900"/>
              <a:t> 2224</a:t>
            </a:r>
            <a:r>
              <a:rPr lang="ko-KR" altLang="en-US" sz="900"/>
              <a:t>번</a:t>
            </a:r>
            <a:r>
              <a:rPr lang="en-US" sz="900"/>
              <a:t>, 2413</a:t>
            </a:r>
            <a:r>
              <a:rPr lang="ko-KR" altLang="en-US" sz="900"/>
              <a:t>번 승차</a:t>
            </a:r>
            <a:r>
              <a:rPr lang="en-US" sz="900"/>
              <a:t> (5</a:t>
            </a:r>
            <a:r>
              <a:rPr lang="ko-KR" altLang="en-US" sz="900"/>
              <a:t>분 소요</a:t>
            </a:r>
            <a:r>
              <a:rPr lang="en-US" sz="900"/>
              <a:t>)</a:t>
            </a:r>
            <a:br>
              <a:rPr lang="en-US" sz="900"/>
            </a:br>
            <a:r>
              <a:rPr lang="en-US" sz="900"/>
              <a:t>(</a:t>
            </a:r>
            <a:r>
              <a:rPr lang="ko-KR" altLang="en-US" sz="900"/>
              <a:t>뚝도아리수정수센터</a:t>
            </a:r>
            <a:r>
              <a:rPr lang="en-US" sz="900"/>
              <a:t>/</a:t>
            </a:r>
            <a:r>
              <a:rPr lang="ko-KR" altLang="en-US" sz="900"/>
              <a:t>수도박물관 정류장 하차</a:t>
            </a:r>
            <a:r>
              <a:rPr lang="en-US" sz="900"/>
              <a:t>) </a:t>
            </a:r>
          </a:p>
          <a:p>
            <a:pPr>
              <a:defRPr lang="ko-KR" altLang="en-US"/>
            </a:pPr>
            <a:r>
              <a:rPr lang="en-US" sz="900" b="1"/>
              <a:t>2</a:t>
            </a:r>
            <a:r>
              <a:rPr lang="ko-KR" altLang="en-US" sz="900" b="1"/>
              <a:t>호선</a:t>
            </a:r>
            <a:r>
              <a:rPr lang="en-US" sz="900" b="1"/>
              <a:t>/5</a:t>
            </a:r>
            <a:r>
              <a:rPr lang="ko-KR" altLang="en-US" sz="900" b="1"/>
              <a:t>호선</a:t>
            </a:r>
            <a:r>
              <a:rPr lang="en-US" sz="900" b="1"/>
              <a:t>/</a:t>
            </a:r>
            <a:r>
              <a:rPr lang="ko-KR" altLang="en-US" sz="900" b="1"/>
              <a:t>중앙선 왕십리역</a:t>
            </a:r>
          </a:p>
          <a:p>
            <a:pPr>
              <a:defRPr lang="ko-KR" altLang="en-US"/>
            </a:pPr>
            <a:r>
              <a:rPr lang="en-US" sz="900"/>
              <a:t>9</a:t>
            </a:r>
            <a:r>
              <a:rPr lang="ko-KR" altLang="en-US" sz="900"/>
              <a:t>번 출구 ⇒ 초록버스</a:t>
            </a:r>
            <a:r>
              <a:rPr lang="en-US" sz="900"/>
              <a:t> 2014</a:t>
            </a:r>
            <a:r>
              <a:rPr lang="ko-KR" altLang="en-US" sz="900"/>
              <a:t>번 승차</a:t>
            </a:r>
            <a:r>
              <a:rPr lang="en-US" sz="900"/>
              <a:t> (7</a:t>
            </a:r>
            <a:r>
              <a:rPr lang="ko-KR" altLang="en-US" sz="900"/>
              <a:t>분 소요</a:t>
            </a:r>
            <a:r>
              <a:rPr lang="en-US" sz="900"/>
              <a:t>)</a:t>
            </a:r>
            <a:br>
              <a:rPr lang="en-US" sz="900"/>
            </a:br>
            <a:r>
              <a:rPr lang="en-US" sz="900"/>
              <a:t>(</a:t>
            </a:r>
            <a:r>
              <a:rPr lang="ko-KR" altLang="en-US" sz="900"/>
              <a:t>뚝도아리수정수센터</a:t>
            </a:r>
            <a:r>
              <a:rPr lang="en-US" sz="900"/>
              <a:t>/</a:t>
            </a:r>
            <a:r>
              <a:rPr lang="ko-KR" altLang="en-US" sz="900"/>
              <a:t>수도박물관 정류장 하차</a:t>
            </a:r>
            <a:r>
              <a:rPr lang="en-US" sz="900"/>
              <a:t>) </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4-1-4. Location</a:t>
            </a:r>
          </a:p>
          <a:p>
            <a:pPr>
              <a:buNone/>
              <a:defRPr lang="ko-KR" altLang="en-US"/>
            </a:pPr>
            <a:r>
              <a:rPr lang="en-US" sz="900"/>
              <a:t>4-1-4-1. Waterworks Museum</a:t>
            </a:r>
          </a:p>
          <a:p>
            <a:pPr>
              <a:buNone/>
              <a:defRPr lang="ko-KR" altLang="en-US"/>
            </a:pPr>
            <a:r>
              <a:rPr lang="en-US" sz="900"/>
              <a:t> </a:t>
            </a:r>
          </a:p>
          <a:p>
            <a:pPr>
              <a:buNone/>
              <a:defRPr lang="ko-KR" altLang="en-US"/>
            </a:pPr>
            <a:r>
              <a:rPr lang="en-US" sz="900" b="1"/>
              <a:t>Location</a:t>
            </a:r>
          </a:p>
          <a:p>
            <a:pPr>
              <a:buNone/>
              <a:defRPr lang="ko-KR" altLang="en-US"/>
            </a:pPr>
            <a:r>
              <a:rPr lang="en-US" sz="900"/>
              <a:t> </a:t>
            </a:r>
          </a:p>
          <a:p>
            <a:pPr>
              <a:buNone/>
              <a:defRPr lang="ko-KR" altLang="en-US"/>
            </a:pPr>
            <a:r>
              <a:rPr lang="en-US" sz="900" b="1"/>
              <a:t>Ttukseom Station, Subway Line 2</a:t>
            </a:r>
          </a:p>
          <a:p>
            <a:pPr>
              <a:buNone/>
              <a:defRPr lang="ko-KR" altLang="en-US"/>
            </a:pPr>
            <a:r>
              <a:rPr lang="en-US" sz="900"/>
              <a:t>Exit # 8 </a:t>
            </a:r>
            <a:r>
              <a:rPr lang="ko-KR" altLang="en-US" sz="900"/>
              <a:t>⇒</a:t>
            </a:r>
            <a:r>
              <a:rPr lang="en-US" sz="900"/>
              <a:t>15-minute walk</a:t>
            </a:r>
          </a:p>
          <a:p>
            <a:pPr>
              <a:buNone/>
              <a:defRPr lang="ko-KR" altLang="en-US"/>
            </a:pPr>
            <a:r>
              <a:rPr lang="en-US" sz="900"/>
              <a:t>Exit # 1 </a:t>
            </a:r>
            <a:r>
              <a:rPr lang="ko-KR" altLang="en-US" sz="900"/>
              <a:t>⇒</a:t>
            </a:r>
            <a:r>
              <a:rPr lang="en-US" sz="900"/>
              <a:t>Green Bus No. 2224 or 2413 (5 minutes)</a:t>
            </a:r>
            <a:br>
              <a:rPr lang="en-US" sz="900"/>
            </a:br>
            <a:r>
              <a:rPr lang="en-US" sz="900"/>
              <a:t>(Get off at the TtukdoArisu Purification Center/Waterworks Museum)</a:t>
            </a:r>
          </a:p>
          <a:p>
            <a:pPr>
              <a:buNone/>
              <a:defRPr lang="ko-KR" altLang="en-US"/>
            </a:pPr>
            <a:r>
              <a:rPr lang="en-US" sz="900" b="1"/>
              <a:t>Wangsimni Station, Subway Line 2/Line 5/Central Line</a:t>
            </a:r>
          </a:p>
          <a:p>
            <a:pPr>
              <a:buNone/>
              <a:defRPr lang="ko-KR" altLang="en-US"/>
            </a:pPr>
            <a:r>
              <a:rPr lang="en-US" sz="900"/>
              <a:t>Exit # 9 </a:t>
            </a:r>
            <a:r>
              <a:rPr lang="ko-KR" altLang="en-US" sz="900"/>
              <a:t>⇒</a:t>
            </a:r>
            <a:r>
              <a:rPr lang="en-US" sz="900"/>
              <a:t>Green Bus No. 2014 (7 minutes)</a:t>
            </a:r>
            <a:br>
              <a:rPr lang="en-US" sz="900"/>
            </a:br>
            <a:r>
              <a:rPr lang="en-US" sz="900"/>
              <a:t>(Get off at the TtukdoArisu Purification Center/Waterworks Museum) </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30</a:t>
            </a:fld>
            <a:endParaRPr lang="ko-KR" altLang="en-US" sz="1000" b="1">
              <a:solidFill>
                <a:schemeClr val="tx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dirty="0"/>
              <a:t>4-1-4-2. </a:t>
            </a:r>
            <a:r>
              <a:rPr lang="ko-KR" altLang="en-US" sz="900" dirty="0" err="1"/>
              <a:t>구의문화재</a:t>
            </a:r>
            <a:r>
              <a:rPr lang="en-US" sz="900" dirty="0"/>
              <a:t> (</a:t>
            </a:r>
            <a:r>
              <a:rPr lang="en-US" sz="900" dirty="0" err="1"/>
              <a:t>Arisu</a:t>
            </a:r>
            <a:r>
              <a:rPr lang="en-US" sz="900" dirty="0"/>
              <a:t> Museum in </a:t>
            </a:r>
            <a:r>
              <a:rPr lang="en-US" sz="900" dirty="0" err="1"/>
              <a:t>Guui</a:t>
            </a:r>
            <a:r>
              <a:rPr lang="en-US" sz="900" dirty="0"/>
              <a:t>-dong)</a:t>
            </a:r>
          </a:p>
          <a:p>
            <a:pPr>
              <a:defRPr lang="ko-KR" altLang="en-US"/>
            </a:pPr>
            <a:r>
              <a:rPr lang="en-US" sz="900" dirty="0"/>
              <a:t> </a:t>
            </a:r>
          </a:p>
          <a:p>
            <a:pPr>
              <a:defRPr lang="ko-KR" altLang="en-US"/>
            </a:pPr>
            <a:r>
              <a:rPr lang="ko-KR" altLang="en-US" sz="900" b="1" dirty="0"/>
              <a:t>주소</a:t>
            </a:r>
            <a:r>
              <a:rPr lang="en-US" sz="900" b="1" dirty="0"/>
              <a:t> : </a:t>
            </a:r>
            <a:r>
              <a:rPr lang="ko-KR" altLang="en-US" sz="900" dirty="0"/>
              <a:t>서울특별시 광진구 </a:t>
            </a:r>
            <a:r>
              <a:rPr lang="ko-KR" altLang="en-US" sz="900" b="1" dirty="0" err="1">
                <a:solidFill>
                  <a:srgbClr val="FF0000"/>
                </a:solidFill>
              </a:rPr>
              <a:t>광나루로</a:t>
            </a:r>
            <a:r>
              <a:rPr lang="en-US" sz="900" dirty="0"/>
              <a:t> 571 </a:t>
            </a:r>
            <a:r>
              <a:rPr lang="en-US" sz="900" b="1" dirty="0">
                <a:solidFill>
                  <a:srgbClr val="FF0000"/>
                </a:solidFill>
              </a:rPr>
              <a:t>(</a:t>
            </a:r>
            <a:r>
              <a:rPr lang="ko-KR" altLang="en-US" sz="900" b="1" dirty="0" smtClean="0">
                <a:solidFill>
                  <a:srgbClr val="FF0000"/>
                </a:solidFill>
              </a:rPr>
              <a:t>구의동 </a:t>
            </a:r>
            <a:r>
              <a:rPr lang="en-US" altLang="ko-KR" sz="900" b="1" dirty="0" smtClean="0">
                <a:solidFill>
                  <a:srgbClr val="FF0000"/>
                </a:solidFill>
              </a:rPr>
              <a:t>164-2</a:t>
            </a:r>
            <a:r>
              <a:rPr lang="en-US" sz="900" b="1" dirty="0" smtClean="0">
                <a:solidFill>
                  <a:srgbClr val="FF0000"/>
                </a:solidFill>
              </a:rPr>
              <a:t>)</a:t>
            </a:r>
            <a:endParaRPr lang="en-US" sz="900" b="1" dirty="0">
              <a:solidFill>
                <a:srgbClr val="FF0000"/>
              </a:solidFill>
            </a:endParaRPr>
          </a:p>
          <a:p>
            <a:pPr>
              <a:defRPr lang="ko-KR" altLang="en-US"/>
            </a:pPr>
            <a:r>
              <a:rPr lang="ko-KR" altLang="en-US" sz="900" b="1" dirty="0"/>
              <a:t>지하철 </a:t>
            </a:r>
            <a:r>
              <a:rPr lang="en-US" sz="900" dirty="0"/>
              <a:t>: 2</a:t>
            </a:r>
            <a:r>
              <a:rPr lang="ko-KR" altLang="en-US" sz="900" dirty="0"/>
              <a:t>호선 </a:t>
            </a:r>
            <a:r>
              <a:rPr lang="ko-KR" altLang="en-US" sz="900" dirty="0" err="1"/>
              <a:t>구의역</a:t>
            </a:r>
            <a:r>
              <a:rPr lang="en-US" sz="900" dirty="0"/>
              <a:t>(2</a:t>
            </a:r>
            <a:r>
              <a:rPr lang="ko-KR" altLang="en-US" sz="900" dirty="0" err="1"/>
              <a:t>번출구</a:t>
            </a:r>
            <a:r>
              <a:rPr lang="en-US" sz="900" dirty="0"/>
              <a:t>) </a:t>
            </a:r>
            <a:r>
              <a:rPr lang="ko-KR" altLang="en-US" sz="900" dirty="0"/>
              <a:t>⇒ 도보</a:t>
            </a:r>
            <a:r>
              <a:rPr lang="en-US" sz="900" dirty="0"/>
              <a:t> 15~20</a:t>
            </a:r>
            <a:r>
              <a:rPr lang="ko-KR" altLang="en-US" sz="900" dirty="0"/>
              <a:t>분 소요</a:t>
            </a:r>
            <a:r>
              <a:rPr lang="en-US" sz="900" dirty="0"/>
              <a:t> / </a:t>
            </a:r>
            <a:r>
              <a:rPr lang="en-US" sz="900" b="1" dirty="0"/>
              <a:t>5</a:t>
            </a:r>
            <a:r>
              <a:rPr lang="ko-KR" altLang="en-US" sz="900" b="1" dirty="0"/>
              <a:t>호선 </a:t>
            </a:r>
            <a:r>
              <a:rPr lang="ko-KR" altLang="en-US" sz="900" b="1" dirty="0" err="1"/>
              <a:t>광나루역</a:t>
            </a:r>
            <a:r>
              <a:rPr lang="en-US" sz="900" dirty="0"/>
              <a:t>(4</a:t>
            </a:r>
            <a:r>
              <a:rPr lang="ko-KR" altLang="en-US" sz="900" dirty="0" err="1"/>
              <a:t>번출구</a:t>
            </a:r>
            <a:r>
              <a:rPr lang="en-US" sz="900" dirty="0"/>
              <a:t>) </a:t>
            </a:r>
            <a:r>
              <a:rPr lang="ko-KR" altLang="en-US" sz="900" dirty="0"/>
              <a:t>⇒ 도보</a:t>
            </a:r>
            <a:r>
              <a:rPr lang="en-US" sz="900" dirty="0"/>
              <a:t> 15~20</a:t>
            </a:r>
            <a:r>
              <a:rPr lang="ko-KR" altLang="en-US" sz="900" dirty="0"/>
              <a:t>분 소요</a:t>
            </a:r>
          </a:p>
          <a:p>
            <a:pPr>
              <a:defRPr lang="ko-KR" altLang="en-US"/>
            </a:pPr>
            <a:r>
              <a:rPr lang="ko-KR" altLang="en-US" sz="900" b="1" dirty="0"/>
              <a:t>버스</a:t>
            </a:r>
            <a:r>
              <a:rPr lang="en-US" sz="900" dirty="0"/>
              <a:t>: 3220</a:t>
            </a:r>
            <a:r>
              <a:rPr lang="ko-KR" altLang="en-US" sz="900" dirty="0"/>
              <a:t>번</a:t>
            </a:r>
            <a:r>
              <a:rPr lang="en-US" sz="900" dirty="0"/>
              <a:t> (</a:t>
            </a:r>
            <a:r>
              <a:rPr lang="ko-KR" altLang="en-US" sz="900" dirty="0"/>
              <a:t>올림픽대교 </a:t>
            </a:r>
            <a:r>
              <a:rPr lang="ko-KR" altLang="en-US" sz="900" dirty="0" err="1"/>
              <a:t>북단사거리앞</a:t>
            </a:r>
            <a:r>
              <a:rPr lang="ko-KR" altLang="en-US" sz="900" dirty="0"/>
              <a:t> 하차</a:t>
            </a:r>
            <a:r>
              <a:rPr lang="en-US" sz="900" dirty="0"/>
              <a:t>)</a:t>
            </a:r>
          </a:p>
          <a:p>
            <a:pPr>
              <a:defRPr lang="ko-KR" altLang="en-US"/>
            </a:pPr>
            <a:r>
              <a:rPr lang="en-US" sz="900" dirty="0"/>
              <a:t>* </a:t>
            </a:r>
            <a:r>
              <a:rPr lang="ko-KR" altLang="en-US" sz="900" dirty="0"/>
              <a:t>가급적 대중교통을 이용하시기 바라며 승용차는 전자태그 부착 차량만 출입 가능 </a:t>
            </a:r>
          </a:p>
          <a:p>
            <a:pPr>
              <a:defRPr lang="ko-KR" altLang="en-US"/>
            </a:pPr>
            <a:endParaRPr lang="ko-KR" altLang="en-US" sz="900" dirty="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dirty="0"/>
              <a:t>4-1-4-2. </a:t>
            </a:r>
            <a:r>
              <a:rPr lang="en-US" sz="900" dirty="0" err="1"/>
              <a:t>Arisu</a:t>
            </a:r>
            <a:r>
              <a:rPr lang="en-US" sz="900" dirty="0"/>
              <a:t> Museum in </a:t>
            </a:r>
            <a:r>
              <a:rPr lang="en-US" sz="900" dirty="0" err="1"/>
              <a:t>Guui</a:t>
            </a:r>
            <a:r>
              <a:rPr lang="en-US" sz="900" dirty="0"/>
              <a:t>-dong</a:t>
            </a:r>
          </a:p>
          <a:p>
            <a:pPr>
              <a:buNone/>
              <a:defRPr lang="ko-KR" altLang="en-US"/>
            </a:pPr>
            <a:r>
              <a:rPr lang="en-US" sz="900" dirty="0"/>
              <a:t> </a:t>
            </a:r>
          </a:p>
          <a:p>
            <a:pPr>
              <a:buNone/>
              <a:defRPr lang="ko-KR" altLang="en-US"/>
            </a:pPr>
            <a:r>
              <a:rPr lang="en-US" sz="900" b="1" dirty="0"/>
              <a:t>Address: </a:t>
            </a:r>
            <a:r>
              <a:rPr lang="en-US" sz="900" dirty="0"/>
              <a:t>571 </a:t>
            </a:r>
            <a:r>
              <a:rPr lang="en-US" sz="900" b="1" dirty="0" err="1" smtClean="0">
                <a:solidFill>
                  <a:srgbClr val="FF0000"/>
                </a:solidFill>
              </a:rPr>
              <a:t>Gwangnaruro</a:t>
            </a:r>
            <a:r>
              <a:rPr lang="en-US" sz="900" dirty="0" smtClean="0"/>
              <a:t>, </a:t>
            </a:r>
            <a:r>
              <a:rPr lang="en-US" sz="900" dirty="0" err="1"/>
              <a:t>Gwangjin-gu</a:t>
            </a:r>
            <a:r>
              <a:rPr lang="en-US" sz="900" dirty="0"/>
              <a:t>, Seoul, Korea </a:t>
            </a:r>
            <a:r>
              <a:rPr lang="en-US" sz="900" dirty="0" smtClean="0"/>
              <a:t>(</a:t>
            </a:r>
            <a:r>
              <a:rPr lang="en-US" sz="900" b="1" dirty="0" smtClean="0">
                <a:solidFill>
                  <a:srgbClr val="FF0000"/>
                </a:solidFill>
              </a:rPr>
              <a:t>164-2 </a:t>
            </a:r>
            <a:r>
              <a:rPr lang="en-US" sz="900" b="1" dirty="0" err="1" smtClean="0">
                <a:solidFill>
                  <a:srgbClr val="FF0000"/>
                </a:solidFill>
              </a:rPr>
              <a:t>Guui</a:t>
            </a:r>
            <a:r>
              <a:rPr lang="en-US" sz="900" b="1" dirty="0" smtClean="0">
                <a:solidFill>
                  <a:srgbClr val="FF0000"/>
                </a:solidFill>
              </a:rPr>
              <a:t>-dong</a:t>
            </a:r>
            <a:r>
              <a:rPr lang="en-US" sz="900" dirty="0"/>
              <a:t>)</a:t>
            </a:r>
          </a:p>
          <a:p>
            <a:pPr>
              <a:buNone/>
              <a:defRPr lang="ko-KR" altLang="en-US"/>
            </a:pPr>
            <a:r>
              <a:rPr lang="en-US" sz="900" b="1" dirty="0"/>
              <a:t>Subway</a:t>
            </a:r>
            <a:r>
              <a:rPr lang="en-US" sz="900" dirty="0"/>
              <a:t>: </a:t>
            </a:r>
            <a:r>
              <a:rPr lang="en-US" sz="900" dirty="0" err="1"/>
              <a:t>Guui</a:t>
            </a:r>
            <a:r>
              <a:rPr lang="en-US" sz="900" dirty="0"/>
              <a:t> Station, Subway Line 2 (Exit #2) ⇒15 ~ 20-minute walk</a:t>
            </a:r>
          </a:p>
          <a:p>
            <a:pPr>
              <a:buNone/>
              <a:defRPr lang="ko-KR" altLang="en-US"/>
            </a:pPr>
            <a:r>
              <a:rPr lang="en-US" sz="900" dirty="0" err="1"/>
              <a:t>Gwangnaru</a:t>
            </a:r>
            <a:r>
              <a:rPr lang="en-US" sz="900" dirty="0"/>
              <a:t> Station, Subway Line 5 (Exit #4) ⇒15 ~ 20-minute walk</a:t>
            </a:r>
          </a:p>
          <a:p>
            <a:pPr>
              <a:buNone/>
              <a:defRPr lang="ko-KR" altLang="en-US"/>
            </a:pPr>
            <a:r>
              <a:rPr lang="en-US" sz="900" b="1" dirty="0"/>
              <a:t>Bus</a:t>
            </a:r>
            <a:r>
              <a:rPr lang="en-US" sz="900" dirty="0"/>
              <a:t>: No. 3220 (Get off at Olympic Bridge Northern Intersection)</a:t>
            </a:r>
          </a:p>
          <a:p>
            <a:pPr>
              <a:buNone/>
              <a:defRPr lang="ko-KR" altLang="en-US"/>
            </a:pPr>
            <a:r>
              <a:rPr lang="en-US" sz="900" dirty="0"/>
              <a:t>* Use of public transportation is recommended. Only cars with RFID tags are allowed into the premises.</a:t>
            </a:r>
          </a:p>
          <a:p>
            <a:pPr>
              <a:buNone/>
              <a:defRPr lang="ko-KR" altLang="en-US"/>
            </a:pPr>
            <a:r>
              <a:rPr lang="en-US" sz="900" dirty="0"/>
              <a:t> </a:t>
            </a:r>
          </a:p>
          <a:p>
            <a:pPr>
              <a:buNone/>
              <a:defRPr lang="ko-KR" altLang="en-US"/>
            </a:pPr>
            <a:endParaRPr lang="ko-KR" altLang="en-US" sz="900" dirty="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31</a:t>
            </a:fld>
            <a:endParaRPr lang="ko-KR" altLang="en-US" sz="1000" b="1">
              <a:solidFill>
                <a:schemeClr val="tx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4-2. </a:t>
            </a:r>
            <a:r>
              <a:rPr lang="ko-KR" altLang="en-US" sz="900"/>
              <a:t>아리수나라</a:t>
            </a:r>
            <a:r>
              <a:rPr lang="en-US" sz="900"/>
              <a:t>(Arisu world)</a:t>
            </a:r>
          </a:p>
          <a:p>
            <a:pPr>
              <a:defRPr lang="ko-KR" altLang="en-US"/>
            </a:pPr>
            <a:r>
              <a:rPr lang="en-US" sz="900"/>
              <a:t>4-2-1. </a:t>
            </a:r>
            <a:r>
              <a:rPr lang="ko-KR" altLang="en-US" sz="900"/>
              <a:t>아리수나라 란</a:t>
            </a:r>
            <a:r>
              <a:rPr lang="en-US" sz="900"/>
              <a:t>?(What is Arisu world?)</a:t>
            </a:r>
          </a:p>
          <a:p>
            <a:pPr>
              <a:defRPr lang="ko-KR" altLang="en-US"/>
            </a:pPr>
            <a:r>
              <a:rPr lang="en-US" sz="900"/>
              <a:t> </a:t>
            </a:r>
          </a:p>
          <a:p>
            <a:pPr>
              <a:defRPr lang="ko-KR" altLang="en-US"/>
            </a:pPr>
            <a:r>
              <a:rPr lang="ko-KR" altLang="en-US" sz="900" b="1"/>
              <a:t>아리수나라 란</a:t>
            </a:r>
            <a:r>
              <a:rPr lang="en-US" sz="900" b="1"/>
              <a:t>?</a:t>
            </a:r>
          </a:p>
          <a:p>
            <a:pPr>
              <a:defRPr lang="ko-KR" altLang="en-US"/>
            </a:pPr>
            <a:r>
              <a:rPr lang="en-US" altLang="ko-KR" sz="900"/>
              <a:t>	</a:t>
            </a:r>
            <a:r>
              <a:rPr lang="ko-KR" altLang="en-US" sz="900"/>
              <a:t>친구들아 안녕</a:t>
            </a:r>
            <a:r>
              <a:rPr lang="en-US" sz="900"/>
              <a:t>!</a:t>
            </a:r>
          </a:p>
          <a:p>
            <a:pPr>
              <a:defRPr lang="ko-KR" altLang="en-US"/>
            </a:pPr>
            <a:r>
              <a:rPr lang="en-US" altLang="ko-KR" sz="900"/>
              <a:t>	</a:t>
            </a:r>
            <a:r>
              <a:rPr lang="ko-KR" altLang="en-US" sz="900"/>
              <a:t>이곳은 우리 친구들이 날마다 사용하는 서울 수돗물 “아리수”를 보고 느끼며 배우는 신나고 재미있는 놀이공간 이란다</a:t>
            </a:r>
            <a:r>
              <a:rPr lang="en-US" sz="900"/>
              <a:t>.</a:t>
            </a:r>
          </a:p>
          <a:p>
            <a:pPr>
              <a:defRPr lang="ko-KR" altLang="en-US"/>
            </a:pPr>
            <a:r>
              <a:rPr lang="en-US" altLang="ko-KR" sz="900"/>
              <a:t>	</a:t>
            </a:r>
            <a:r>
              <a:rPr lang="ko-KR" altLang="en-US" sz="900"/>
              <a:t>우리 아리수가 어떻게 태어났는지</a:t>
            </a:r>
            <a:r>
              <a:rPr lang="en-US" sz="900"/>
              <a:t>, </a:t>
            </a:r>
            <a:r>
              <a:rPr lang="ko-KR" altLang="en-US" sz="900"/>
              <a:t>또 얼마나 깨끗하고 괜찮은 친구인지 알게 될 거야</a:t>
            </a:r>
            <a:r>
              <a:rPr lang="en-US" sz="900"/>
              <a:t>.</a:t>
            </a:r>
          </a:p>
          <a:p>
            <a:pPr>
              <a:defRPr lang="ko-KR" altLang="en-US"/>
            </a:pPr>
            <a:r>
              <a:rPr lang="en-US" altLang="ko-KR" sz="900"/>
              <a:t>	</a:t>
            </a:r>
            <a:r>
              <a:rPr lang="ko-KR" altLang="en-US" sz="900"/>
              <a:t>자 그럼</a:t>
            </a:r>
            <a:r>
              <a:rPr lang="en-US" sz="900"/>
              <a:t>, </a:t>
            </a:r>
            <a:r>
              <a:rPr lang="ko-KR" altLang="en-US" sz="900"/>
              <a:t>아리수나라로 여행을 시작해 볼까</a:t>
            </a:r>
            <a:r>
              <a:rPr lang="en-US" sz="900"/>
              <a:t>?</a:t>
            </a:r>
          </a:p>
          <a:p>
            <a:pPr>
              <a:defRPr lang="ko-KR" altLang="en-US"/>
            </a:pPr>
            <a:r>
              <a:rPr lang="en-US" sz="900"/>
              <a:t> </a:t>
            </a:r>
          </a:p>
          <a:p>
            <a:pPr>
              <a:defRPr lang="ko-KR" altLang="en-US"/>
            </a:pPr>
            <a:r>
              <a:rPr lang="en-US" altLang="ko-KR" sz="900"/>
              <a:t>	</a:t>
            </a:r>
            <a:r>
              <a:rPr lang="ko-KR" altLang="en-US" sz="900"/>
              <a:t>만</a:t>
            </a:r>
            <a:r>
              <a:rPr lang="en-US" sz="900"/>
              <a:t>6</a:t>
            </a:r>
            <a:r>
              <a:rPr lang="ko-KR" altLang="en-US" sz="900"/>
              <a:t>세</a:t>
            </a:r>
            <a:r>
              <a:rPr lang="en-US" sz="900"/>
              <a:t> ~ </a:t>
            </a:r>
            <a:r>
              <a:rPr lang="ko-KR" altLang="en-US" sz="900"/>
              <a:t>만</a:t>
            </a:r>
            <a:r>
              <a:rPr lang="en-US" sz="900"/>
              <a:t>10</a:t>
            </a:r>
            <a:r>
              <a:rPr lang="ko-KR" altLang="en-US" sz="900"/>
              <a:t>세</a:t>
            </a:r>
            <a:r>
              <a:rPr lang="en-US" sz="900"/>
              <a:t>(</a:t>
            </a:r>
            <a:r>
              <a:rPr lang="ko-KR" altLang="en-US" sz="900"/>
              <a:t>초등학교</a:t>
            </a:r>
            <a:r>
              <a:rPr lang="en-US" sz="900"/>
              <a:t> 4</a:t>
            </a:r>
            <a:r>
              <a:rPr lang="ko-KR" altLang="en-US" sz="900"/>
              <a:t>학년</a:t>
            </a:r>
            <a:r>
              <a:rPr lang="en-US" sz="900"/>
              <a:t>) </a:t>
            </a:r>
            <a:r>
              <a:rPr lang="ko-KR" altLang="en-US" sz="900"/>
              <a:t>어린이를 대상으로 다양한 놀이와 체험을 통해 물과 환경의 중요성을 일깨우고</a:t>
            </a:r>
            <a:r>
              <a:rPr lang="en-US" sz="900"/>
              <a:t>, </a:t>
            </a:r>
            <a:r>
              <a:rPr lang="ko-KR" altLang="en-US" sz="900"/>
              <a:t>서울 수돗물 “아리수”의 안전성과 우수성에 대한 정확한 이해를 돕기 위해 전국 최초로 어린이 수돗물체험 홍보관 “아리수나라”를 서울어린이대공원내에 개관</a:t>
            </a:r>
            <a:r>
              <a:rPr lang="en-US" sz="900"/>
              <a:t>(</a:t>
            </a:r>
            <a:r>
              <a:rPr lang="ko-KR" altLang="en-US" sz="900"/>
              <a:t>‘</a:t>
            </a:r>
            <a:r>
              <a:rPr lang="en-US" sz="900"/>
              <a:t>10. 10. 26)</a:t>
            </a:r>
            <a:r>
              <a:rPr lang="ko-KR" altLang="en-US" sz="900"/>
              <a:t>하였습니다</a:t>
            </a:r>
            <a:r>
              <a:rPr lang="en-US" sz="900"/>
              <a:t>.</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4-2. Arisu World</a:t>
            </a:r>
          </a:p>
          <a:p>
            <a:pPr>
              <a:buNone/>
              <a:defRPr lang="ko-KR" altLang="en-US"/>
            </a:pPr>
            <a:r>
              <a:rPr lang="en-US" sz="900"/>
              <a:t>4-2-1. What is Arisu World?</a:t>
            </a:r>
          </a:p>
          <a:p>
            <a:pPr>
              <a:buNone/>
              <a:defRPr lang="ko-KR" altLang="en-US"/>
            </a:pPr>
            <a:r>
              <a:rPr lang="en-US" sz="900"/>
              <a:t> </a:t>
            </a:r>
          </a:p>
          <a:p>
            <a:pPr>
              <a:buNone/>
              <a:defRPr lang="ko-KR" altLang="en-US"/>
            </a:pPr>
            <a:r>
              <a:rPr lang="en-US" sz="900" b="1"/>
              <a:t>What is Arisu World?</a:t>
            </a:r>
          </a:p>
          <a:p>
            <a:pPr>
              <a:buNone/>
              <a:defRPr lang="ko-KR" altLang="en-US"/>
            </a:pPr>
            <a:r>
              <a:rPr lang="en-US" sz="900"/>
              <a:t>	Hello, friends!</a:t>
            </a:r>
          </a:p>
          <a:p>
            <a:pPr>
              <a:buNone/>
              <a:defRPr lang="ko-KR" altLang="en-US"/>
            </a:pPr>
            <a:r>
              <a:rPr lang="en-US" sz="900"/>
              <a:t>	This is a fun and interesting place where you can experience and learn about “Arisu,” which we use every day. </a:t>
            </a:r>
          </a:p>
          <a:p>
            <a:pPr>
              <a:buNone/>
              <a:defRPr lang="ko-KR" altLang="en-US"/>
            </a:pPr>
            <a:r>
              <a:rPr lang="en-US" sz="900"/>
              <a:t>	You will learn about how Arisu was born and how good and clean it is. </a:t>
            </a:r>
          </a:p>
          <a:p>
            <a:pPr>
              <a:buNone/>
              <a:defRPr lang="ko-KR" altLang="en-US"/>
            </a:pPr>
            <a:r>
              <a:rPr lang="en-US" sz="900"/>
              <a:t>	Let’s go on a trip to Arisu World. </a:t>
            </a:r>
          </a:p>
          <a:p>
            <a:pPr>
              <a:buNone/>
              <a:defRPr lang="ko-KR" altLang="en-US"/>
            </a:pPr>
            <a:r>
              <a:rPr lang="en-US" sz="900"/>
              <a:t> </a:t>
            </a:r>
          </a:p>
          <a:p>
            <a:pPr>
              <a:buNone/>
              <a:defRPr lang="ko-KR" altLang="en-US"/>
            </a:pPr>
            <a:r>
              <a:rPr lang="en-US" sz="900"/>
              <a:t>	As Korea’s first tap water exhibition center for children, “Arisu World” was opened within the Children’s Grand Park (Oct. 26, 2010) for children aged 6~10 (grade 4 in elementary school). Arisu World aims at helping children understand the importance of water and environment and the safety and excellent quality of “Arisu,” the tap water in Seoul, by enjoying and experiencing various programs.</a:t>
            </a:r>
          </a:p>
          <a:p>
            <a:pPr>
              <a:buNone/>
              <a:defRPr lang="ko-KR" altLang="en-US"/>
            </a:pPr>
            <a:r>
              <a:rPr lang="en-US" sz="900"/>
              <a:t> </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32</a:t>
            </a:fld>
            <a:endParaRPr lang="ko-KR" altLang="en-US" sz="1000" b="1">
              <a:solidFill>
                <a:schemeClr val="tx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4-2-2. </a:t>
            </a:r>
            <a:r>
              <a:rPr lang="ko-KR" altLang="en-US" sz="900"/>
              <a:t>관람안내</a:t>
            </a:r>
            <a:r>
              <a:rPr lang="en-US" sz="900"/>
              <a:t>(Information)</a:t>
            </a:r>
          </a:p>
          <a:p>
            <a:pPr>
              <a:defRPr lang="ko-KR" altLang="en-US"/>
            </a:pPr>
            <a:r>
              <a:rPr lang="en-US" sz="900"/>
              <a:t> </a:t>
            </a:r>
          </a:p>
          <a:p>
            <a:pPr>
              <a:defRPr lang="ko-KR" altLang="en-US"/>
            </a:pPr>
            <a:r>
              <a:rPr lang="ko-KR" altLang="en-US" sz="900" b="1"/>
              <a:t>관람안내</a:t>
            </a:r>
          </a:p>
          <a:p>
            <a:pPr>
              <a:defRPr lang="ko-KR" altLang="en-US"/>
            </a:pPr>
            <a:r>
              <a:rPr lang="en-US" sz="900"/>
              <a:t> </a:t>
            </a:r>
          </a:p>
          <a:p>
            <a:pPr>
              <a:defRPr lang="ko-KR" altLang="en-US"/>
            </a:pPr>
            <a:r>
              <a:rPr lang="ko-KR" altLang="en-US" sz="900" b="1"/>
              <a:t>관람방법</a:t>
            </a:r>
          </a:p>
          <a:p>
            <a:pPr>
              <a:defRPr lang="ko-KR" altLang="en-US"/>
            </a:pPr>
            <a:r>
              <a:rPr lang="ko-KR" altLang="en-US" sz="900"/>
              <a:t>아리수나라는</a:t>
            </a:r>
            <a:r>
              <a:rPr lang="en-US" sz="900"/>
              <a:t> 4</a:t>
            </a:r>
            <a:r>
              <a:rPr lang="ko-KR" altLang="en-US" sz="900"/>
              <a:t>개의 체험관으로 구성되어 있으며 소요시간은 총</a:t>
            </a:r>
            <a:r>
              <a:rPr lang="en-US" sz="900"/>
              <a:t>40</a:t>
            </a:r>
            <a:r>
              <a:rPr lang="ko-KR" altLang="en-US" sz="900"/>
              <a:t>분 </a:t>
            </a:r>
          </a:p>
          <a:p>
            <a:pPr>
              <a:defRPr lang="ko-KR" altLang="en-US"/>
            </a:pPr>
            <a:r>
              <a:rPr lang="ko-KR" altLang="en-US" sz="900"/>
              <a:t>이내입니다</a:t>
            </a:r>
            <a:r>
              <a:rPr lang="en-US" sz="900"/>
              <a:t>.</a:t>
            </a:r>
          </a:p>
          <a:p>
            <a:pPr>
              <a:defRPr lang="ko-KR" altLang="en-US"/>
            </a:pPr>
            <a:r>
              <a:rPr lang="ko-KR" altLang="en-US" sz="900"/>
              <a:t>다음의 체험관 순서로 관람하시면 더욱 재미있고 즐거운 시간이 될 수 있습니다</a:t>
            </a:r>
            <a:r>
              <a:rPr lang="en-US" sz="900"/>
              <a:t>.</a:t>
            </a:r>
          </a:p>
          <a:p>
            <a:pPr>
              <a:defRPr lang="ko-KR" altLang="en-US"/>
            </a:pPr>
            <a:r>
              <a:rPr lang="en-US" sz="900"/>
              <a:t> </a:t>
            </a:r>
          </a:p>
          <a:p>
            <a:pPr>
              <a:defRPr lang="ko-KR" altLang="en-US"/>
            </a:pPr>
            <a:r>
              <a:rPr lang="ko-KR" altLang="en-US" sz="900" b="1"/>
              <a:t>관람정보</a:t>
            </a:r>
          </a:p>
          <a:p>
            <a:pPr>
              <a:defRPr lang="ko-KR" altLang="en-US"/>
            </a:pPr>
            <a:r>
              <a:rPr lang="ko-KR" altLang="en-US" sz="900"/>
              <a:t>관람시간</a:t>
            </a:r>
          </a:p>
          <a:p>
            <a:pPr>
              <a:defRPr lang="ko-KR" altLang="en-US"/>
            </a:pPr>
            <a:r>
              <a:rPr lang="en-US" sz="900"/>
              <a:t>- </a:t>
            </a:r>
            <a:r>
              <a:rPr lang="ko-KR" altLang="en-US" sz="900"/>
              <a:t>평일</a:t>
            </a:r>
            <a:r>
              <a:rPr lang="en-US" sz="900"/>
              <a:t> / </a:t>
            </a:r>
            <a:r>
              <a:rPr lang="ko-KR" altLang="en-US" sz="900"/>
              <a:t>토</a:t>
            </a:r>
            <a:r>
              <a:rPr lang="en-US" altLang="ko-KR" sz="900"/>
              <a:t>·</a:t>
            </a:r>
            <a:r>
              <a:rPr lang="ko-KR" altLang="en-US" sz="900"/>
              <a:t>일 </a:t>
            </a:r>
            <a:r>
              <a:rPr lang="en-US" altLang="ko-KR" sz="900"/>
              <a:t>·</a:t>
            </a:r>
            <a:r>
              <a:rPr lang="ko-KR" altLang="en-US" sz="900"/>
              <a:t>공휴일</a:t>
            </a:r>
            <a:r>
              <a:rPr lang="en-US" altLang="ko-KR" sz="900"/>
              <a:t>: </a:t>
            </a:r>
            <a:r>
              <a:rPr lang="ko-KR" altLang="en-US" sz="900"/>
              <a:t>오전</a:t>
            </a:r>
            <a:r>
              <a:rPr lang="en-US" altLang="ko-KR" sz="900"/>
              <a:t> 9</a:t>
            </a:r>
            <a:r>
              <a:rPr lang="ko-KR" altLang="en-US" sz="900"/>
              <a:t>시</a:t>
            </a:r>
            <a:r>
              <a:rPr lang="en-US" altLang="ko-KR" sz="900"/>
              <a:t> ~ </a:t>
            </a:r>
            <a:r>
              <a:rPr lang="ko-KR" altLang="en-US" sz="900"/>
              <a:t>오후</a:t>
            </a:r>
            <a:r>
              <a:rPr lang="en-US" altLang="ko-KR" sz="900"/>
              <a:t> 6</a:t>
            </a:r>
            <a:r>
              <a:rPr lang="ko-KR" altLang="en-US" sz="900"/>
              <a:t>시</a:t>
            </a:r>
          </a:p>
          <a:p>
            <a:pPr>
              <a:defRPr lang="ko-KR" altLang="en-US"/>
            </a:pPr>
            <a:r>
              <a:rPr lang="en-US" altLang="ko-KR" sz="900"/>
              <a:t>- </a:t>
            </a:r>
            <a:r>
              <a:rPr lang="ko-KR" altLang="en-US" sz="900"/>
              <a:t>휴관일</a:t>
            </a:r>
            <a:r>
              <a:rPr lang="en-US" sz="900"/>
              <a:t> : </a:t>
            </a:r>
            <a:r>
              <a:rPr lang="ko-KR" altLang="en-US" sz="900"/>
              <a:t>매주 월요일</a:t>
            </a:r>
            <a:r>
              <a:rPr lang="en-US" sz="900"/>
              <a:t>, 1</a:t>
            </a:r>
            <a:r>
              <a:rPr lang="ko-KR" altLang="en-US" sz="900"/>
              <a:t>월</a:t>
            </a:r>
            <a:r>
              <a:rPr lang="en-US" sz="900"/>
              <a:t> 1</a:t>
            </a:r>
            <a:r>
              <a:rPr lang="ko-KR" altLang="en-US" sz="900"/>
              <a:t>일</a:t>
            </a:r>
            <a:r>
              <a:rPr lang="en-US" sz="900"/>
              <a:t>, </a:t>
            </a:r>
            <a:r>
              <a:rPr lang="ko-KR" altLang="en-US" sz="900"/>
              <a:t>설날 연휴</a:t>
            </a:r>
            <a:r>
              <a:rPr lang="en-US" altLang="ko-KR" sz="900"/>
              <a:t>, </a:t>
            </a:r>
            <a:r>
              <a:rPr lang="ko-KR" altLang="en-US" sz="900"/>
              <a:t>추석 연휴</a:t>
            </a:r>
          </a:p>
          <a:p>
            <a:pPr>
              <a:defRPr lang="ko-KR" altLang="en-US"/>
            </a:pPr>
            <a:r>
              <a:rPr lang="en-US" sz="900"/>
              <a:t> </a:t>
            </a:r>
          </a:p>
          <a:p>
            <a:pPr>
              <a:defRPr lang="ko-KR" altLang="en-US"/>
            </a:pPr>
            <a:r>
              <a:rPr lang="ko-KR" altLang="en-US" sz="900" b="1"/>
              <a:t>관람대상</a:t>
            </a:r>
          </a:p>
          <a:p>
            <a:pPr>
              <a:defRPr lang="ko-KR" altLang="en-US"/>
            </a:pPr>
            <a:r>
              <a:rPr lang="en-US" sz="900"/>
              <a:t>- </a:t>
            </a:r>
            <a:r>
              <a:rPr lang="ko-KR" altLang="en-US" sz="900"/>
              <a:t>연령 제한은 없으나</a:t>
            </a:r>
            <a:r>
              <a:rPr lang="en-US" sz="900"/>
              <a:t>, </a:t>
            </a:r>
            <a:r>
              <a:rPr lang="ko-KR" altLang="en-US" sz="900"/>
              <a:t>전시관 프로그램을 체험하기 적당한 연령은 </a:t>
            </a:r>
          </a:p>
          <a:p>
            <a:pPr>
              <a:defRPr lang="ko-KR" altLang="en-US"/>
            </a:pPr>
            <a:r>
              <a:rPr lang="ko-KR" altLang="en-US" sz="900"/>
              <a:t>  만</a:t>
            </a:r>
            <a:r>
              <a:rPr lang="en-US" sz="900"/>
              <a:t>6</a:t>
            </a:r>
            <a:r>
              <a:rPr lang="ko-KR" altLang="en-US" sz="900"/>
              <a:t>세</a:t>
            </a:r>
            <a:r>
              <a:rPr lang="en-US" sz="900"/>
              <a:t> ~ </a:t>
            </a:r>
            <a:r>
              <a:rPr lang="ko-KR" altLang="en-US" sz="900"/>
              <a:t>만</a:t>
            </a:r>
            <a:r>
              <a:rPr lang="en-US" sz="900"/>
              <a:t>10</a:t>
            </a:r>
            <a:r>
              <a:rPr lang="ko-KR" altLang="en-US" sz="900"/>
              <a:t>세</a:t>
            </a:r>
            <a:r>
              <a:rPr lang="en-US" sz="900"/>
              <a:t>(</a:t>
            </a:r>
            <a:r>
              <a:rPr lang="ko-KR" altLang="en-US" sz="900"/>
              <a:t>초등학교</a:t>
            </a:r>
            <a:r>
              <a:rPr lang="en-US" sz="900"/>
              <a:t> 4</a:t>
            </a:r>
            <a:r>
              <a:rPr lang="ko-KR" altLang="en-US" sz="900"/>
              <a:t>학년</a:t>
            </a:r>
            <a:r>
              <a:rPr lang="en-US" sz="900"/>
              <a:t>)</a:t>
            </a:r>
            <a:r>
              <a:rPr lang="ko-KR" altLang="en-US" sz="900"/>
              <a:t>입니다</a:t>
            </a:r>
            <a:r>
              <a:rPr lang="en-US" sz="900"/>
              <a:t>.</a:t>
            </a:r>
          </a:p>
          <a:p>
            <a:pPr>
              <a:defRPr lang="ko-KR" altLang="en-US"/>
            </a:pPr>
            <a:r>
              <a:rPr lang="en-US" sz="900"/>
              <a:t>- </a:t>
            </a:r>
            <a:r>
              <a:rPr lang="ko-KR" altLang="en-US" sz="900"/>
              <a:t>만</a:t>
            </a:r>
            <a:r>
              <a:rPr lang="en-US" sz="900"/>
              <a:t> 5</a:t>
            </a:r>
            <a:r>
              <a:rPr lang="ko-KR" altLang="en-US" sz="900"/>
              <a:t>세 미만 어린이 관람은 보호자와 동반해 주시기 바랍니다</a:t>
            </a:r>
            <a:r>
              <a:rPr lang="en-US" sz="900"/>
              <a:t>.</a:t>
            </a:r>
          </a:p>
          <a:p>
            <a:pPr>
              <a:defRPr lang="ko-KR" altLang="en-US"/>
            </a:pPr>
            <a:r>
              <a:rPr lang="en-US" sz="900"/>
              <a:t> </a:t>
            </a:r>
          </a:p>
          <a:p>
            <a:pPr>
              <a:defRPr lang="ko-KR" altLang="en-US"/>
            </a:pPr>
            <a:r>
              <a:rPr lang="ko-KR" altLang="en-US" sz="900" b="1"/>
              <a:t>관람료</a:t>
            </a:r>
            <a:r>
              <a:rPr lang="en-US" sz="900"/>
              <a:t>: </a:t>
            </a:r>
            <a:r>
              <a:rPr lang="ko-KR" altLang="en-US" sz="900"/>
              <a:t>무료</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4-2-2. Information</a:t>
            </a:r>
          </a:p>
          <a:p>
            <a:pPr>
              <a:buNone/>
              <a:defRPr lang="ko-KR" altLang="en-US"/>
            </a:pPr>
            <a:r>
              <a:rPr lang="en-US" sz="900"/>
              <a:t> </a:t>
            </a:r>
          </a:p>
          <a:p>
            <a:pPr>
              <a:buNone/>
              <a:defRPr lang="ko-KR" altLang="en-US"/>
            </a:pPr>
            <a:r>
              <a:rPr lang="en-US" sz="900" b="1"/>
              <a:t>Information</a:t>
            </a:r>
          </a:p>
          <a:p>
            <a:pPr>
              <a:buNone/>
              <a:defRPr lang="ko-KR" altLang="en-US"/>
            </a:pPr>
            <a:r>
              <a:rPr lang="en-US" sz="900"/>
              <a:t> </a:t>
            </a:r>
          </a:p>
          <a:p>
            <a:pPr>
              <a:buNone/>
              <a:defRPr lang="ko-KR" altLang="en-US"/>
            </a:pPr>
            <a:r>
              <a:rPr lang="en-US" sz="900" b="1"/>
              <a:t>Visitor’s Information</a:t>
            </a:r>
          </a:p>
          <a:p>
            <a:pPr>
              <a:buNone/>
              <a:defRPr lang="ko-KR" altLang="en-US"/>
            </a:pPr>
            <a:r>
              <a:rPr lang="en-US" sz="900"/>
              <a:t>Arisu World consists of four pavilions. It will take around 40 minutes to tour </a:t>
            </a:r>
          </a:p>
          <a:p>
            <a:pPr>
              <a:buNone/>
              <a:defRPr lang="ko-KR" altLang="en-US"/>
            </a:pPr>
            <a:r>
              <a:rPr lang="en-US" sz="900"/>
              <a:t>all pavilions. </a:t>
            </a:r>
          </a:p>
          <a:p>
            <a:pPr>
              <a:buNone/>
              <a:defRPr lang="ko-KR" altLang="en-US"/>
            </a:pPr>
            <a:r>
              <a:rPr lang="en-US" sz="900"/>
              <a:t>Follow the recommended tour course below for a more enjoyable time in </a:t>
            </a:r>
          </a:p>
          <a:p>
            <a:pPr>
              <a:buNone/>
              <a:defRPr lang="ko-KR" altLang="en-US"/>
            </a:pPr>
            <a:r>
              <a:rPr lang="en-US" sz="900"/>
              <a:t>Arisu World.</a:t>
            </a:r>
          </a:p>
          <a:p>
            <a:pPr>
              <a:buNone/>
              <a:defRPr lang="ko-KR" altLang="en-US"/>
            </a:pPr>
            <a:r>
              <a:rPr lang="en-US" sz="900"/>
              <a:t> </a:t>
            </a:r>
          </a:p>
          <a:p>
            <a:pPr>
              <a:buNone/>
              <a:defRPr lang="ko-KR" altLang="en-US"/>
            </a:pPr>
            <a:r>
              <a:rPr lang="en-US" sz="900" b="1"/>
              <a:t>Information</a:t>
            </a:r>
          </a:p>
          <a:p>
            <a:pPr lvl="0">
              <a:defRPr lang="ko-KR" altLang="en-US"/>
            </a:pPr>
            <a:r>
              <a:rPr lang="en-US" altLang="ko-KR" sz="900" b="1"/>
              <a:t>Operating Hours : </a:t>
            </a:r>
            <a:r>
              <a:rPr lang="en-US" altLang="ko-KR" sz="900"/>
              <a:t>Weekdays/Saturdays, Sundays, public holidays</a:t>
            </a:r>
          </a:p>
          <a:p>
            <a:pPr lvl="0">
              <a:defRPr lang="ko-KR" altLang="en-US"/>
            </a:pPr>
            <a:r>
              <a:rPr lang="en-US" altLang="ko-KR" sz="900"/>
              <a:t>Summer Season (Mar. ~ Oct.) : 10:00 a.m. ~ 8:00 p.m. (admission until 7:00 p.m.) </a:t>
            </a:r>
          </a:p>
          <a:p>
            <a:pPr lvl="0">
              <a:defRPr lang="ko-KR" altLang="en-US"/>
            </a:pPr>
            <a:r>
              <a:rPr lang="en-US" altLang="ko-KR" sz="900"/>
              <a:t>Winter Season (Nov. ~ Feb.) : 9:00 a.m. ~ 6:00 p.m. (admission until 5:00 p.m.) </a:t>
            </a:r>
          </a:p>
          <a:p>
            <a:pPr lvl="0">
              <a:defRPr lang="ko-KR" altLang="en-US"/>
            </a:pPr>
            <a:r>
              <a:rPr lang="en-US" altLang="ko-KR" sz="900" b="1"/>
              <a:t>Closed : </a:t>
            </a:r>
            <a:r>
              <a:rPr lang="en-US" altLang="ko-KR" sz="900"/>
              <a:t>Every Monday, New Year’s Day (January 1), Chinese New Year’s Day, and Chuseok </a:t>
            </a:r>
          </a:p>
          <a:p>
            <a:pPr>
              <a:buNone/>
              <a:defRPr lang="ko-KR" altLang="en-US"/>
            </a:pPr>
            <a:endParaRPr lang="en-US" sz="900" b="1"/>
          </a:p>
          <a:p>
            <a:pPr>
              <a:buNone/>
              <a:defRPr lang="ko-KR" altLang="en-US"/>
            </a:pPr>
            <a:r>
              <a:rPr lang="en-US" sz="900" b="1"/>
              <a:t>Target</a:t>
            </a:r>
          </a:p>
          <a:p>
            <a:pPr>
              <a:buNone/>
              <a:defRPr lang="ko-KR" altLang="en-US"/>
            </a:pPr>
            <a:r>
              <a:rPr lang="en-US" sz="900"/>
              <a:t>- There is no age limit for admission. Note, however, that the programs </a:t>
            </a:r>
          </a:p>
          <a:p>
            <a:pPr>
              <a:buNone/>
              <a:defRPr lang="ko-KR" altLang="en-US"/>
            </a:pPr>
            <a:r>
              <a:rPr lang="en-US" sz="900"/>
              <a:t>   offered in Arisu World are suitable for children aged 6 ~ 10 </a:t>
            </a:r>
          </a:p>
          <a:p>
            <a:pPr>
              <a:buNone/>
              <a:defRPr lang="ko-KR" altLang="en-US"/>
            </a:pPr>
            <a:r>
              <a:rPr lang="en-US" sz="900"/>
              <a:t>   (grade 4 in elementary school). </a:t>
            </a:r>
          </a:p>
          <a:p>
            <a:pPr>
              <a:buNone/>
              <a:defRPr lang="ko-KR" altLang="en-US"/>
            </a:pPr>
            <a:r>
              <a:rPr lang="en-US" sz="900"/>
              <a:t> </a:t>
            </a:r>
          </a:p>
          <a:p>
            <a:pPr>
              <a:buNone/>
              <a:defRPr lang="ko-KR" altLang="en-US"/>
            </a:pPr>
            <a:r>
              <a:rPr lang="en-US" sz="900"/>
              <a:t>- Children below 5 years must be accompanied by an adult.</a:t>
            </a:r>
          </a:p>
          <a:p>
            <a:pPr>
              <a:buNone/>
              <a:defRPr lang="ko-KR" altLang="en-US"/>
            </a:pPr>
            <a:r>
              <a:rPr lang="en-US" sz="900"/>
              <a:t> </a:t>
            </a:r>
          </a:p>
          <a:p>
            <a:pPr>
              <a:buNone/>
              <a:defRPr lang="ko-KR" altLang="en-US"/>
            </a:pPr>
            <a:r>
              <a:rPr lang="en-US" sz="900" b="1"/>
              <a:t>Admission</a:t>
            </a:r>
            <a:r>
              <a:rPr lang="en-US" sz="900"/>
              <a:t>: Free</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33</a:t>
            </a:fld>
            <a:endParaRPr lang="ko-KR" altLang="en-US" sz="1000" b="1">
              <a:solidFill>
                <a:schemeClr val="tx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4-2-3. </a:t>
            </a:r>
            <a:r>
              <a:rPr lang="ko-KR" altLang="en-US" sz="900"/>
              <a:t>찾아오시는 길</a:t>
            </a:r>
            <a:r>
              <a:rPr lang="en-US" sz="900"/>
              <a:t> (location)</a:t>
            </a:r>
          </a:p>
          <a:p>
            <a:pPr>
              <a:defRPr lang="ko-KR" altLang="en-US"/>
            </a:pPr>
            <a:r>
              <a:rPr lang="en-US" sz="900"/>
              <a:t> </a:t>
            </a:r>
          </a:p>
          <a:p>
            <a:pPr>
              <a:defRPr lang="ko-KR" altLang="en-US"/>
            </a:pPr>
            <a:r>
              <a:rPr lang="ko-KR" altLang="en-US" sz="900" b="1"/>
              <a:t>찾아오시는 길</a:t>
            </a:r>
          </a:p>
          <a:p>
            <a:pPr>
              <a:defRPr lang="ko-KR" altLang="en-US"/>
            </a:pPr>
            <a:r>
              <a:rPr lang="en-US" sz="900"/>
              <a:t> </a:t>
            </a:r>
          </a:p>
          <a:p>
            <a:pPr>
              <a:defRPr lang="ko-KR" altLang="en-US"/>
            </a:pPr>
            <a:r>
              <a:rPr lang="ko-KR" altLang="en-US" sz="900" b="1"/>
              <a:t>주소</a:t>
            </a:r>
            <a:r>
              <a:rPr lang="en-US" sz="900" b="1"/>
              <a:t> : </a:t>
            </a:r>
            <a:r>
              <a:rPr lang="ko-KR" altLang="en-US" sz="900" b="1"/>
              <a:t>서울특별시 광진구 능동로</a:t>
            </a:r>
            <a:r>
              <a:rPr lang="en-US" altLang="ko-KR" sz="900" b="1"/>
              <a:t> 233 </a:t>
            </a:r>
            <a:r>
              <a:rPr lang="en-US" sz="900" b="1"/>
              <a:t>(</a:t>
            </a:r>
            <a:r>
              <a:rPr lang="ko-KR" altLang="en-US" sz="900" b="1"/>
              <a:t>능동</a:t>
            </a:r>
            <a:r>
              <a:rPr lang="en-US" sz="900" b="1"/>
              <a:t> 18</a:t>
            </a:r>
            <a:r>
              <a:rPr lang="ko-KR" altLang="en-US" sz="900" b="1"/>
              <a:t>번지</a:t>
            </a:r>
            <a:r>
              <a:rPr lang="en-US" sz="900" b="1"/>
              <a:t>) </a:t>
            </a:r>
            <a:r>
              <a:rPr lang="ko-KR" altLang="en-US" sz="900" b="1"/>
              <a:t>서울어린이대공원</a:t>
            </a:r>
          </a:p>
          <a:p>
            <a:pPr>
              <a:defRPr lang="ko-KR" altLang="en-US"/>
            </a:pPr>
            <a:r>
              <a:rPr lang="en-US" sz="900"/>
              <a:t> </a:t>
            </a:r>
          </a:p>
          <a:p>
            <a:pPr>
              <a:defRPr lang="ko-KR" altLang="en-US"/>
            </a:pPr>
            <a:r>
              <a:rPr lang="ko-KR" altLang="en-US" sz="900" b="1"/>
              <a:t>위치</a:t>
            </a:r>
          </a:p>
          <a:p>
            <a:pPr>
              <a:defRPr lang="ko-KR" altLang="en-US"/>
            </a:pPr>
            <a:r>
              <a:rPr lang="ko-KR" altLang="en-US" sz="900"/>
              <a:t>어린이대공원내 서울상상나라와 키즈오토파크 사이</a:t>
            </a:r>
          </a:p>
          <a:p>
            <a:pPr>
              <a:defRPr lang="ko-KR" altLang="en-US"/>
            </a:pPr>
            <a:r>
              <a:rPr lang="en-US" sz="900"/>
              <a:t>- </a:t>
            </a:r>
            <a:r>
              <a:rPr lang="ko-KR" altLang="en-US" sz="900"/>
              <a:t>어린이대공원 정문</a:t>
            </a:r>
            <a:r>
              <a:rPr lang="en-US" sz="900"/>
              <a:t>(</a:t>
            </a:r>
            <a:r>
              <a:rPr lang="ko-KR" altLang="en-US" sz="900"/>
              <a:t>또는 능동문</a:t>
            </a:r>
            <a:r>
              <a:rPr lang="en-US" sz="900"/>
              <a:t>)</a:t>
            </a:r>
            <a:r>
              <a:rPr lang="ko-KR" altLang="en-US" sz="900"/>
              <a:t>에서 도보로</a:t>
            </a:r>
            <a:r>
              <a:rPr lang="en-US" sz="900"/>
              <a:t> 5~7</a:t>
            </a:r>
            <a:r>
              <a:rPr lang="ko-KR" altLang="en-US" sz="900"/>
              <a:t>분</a:t>
            </a:r>
            <a:r>
              <a:rPr lang="en-US" sz="900"/>
              <a:t>)</a:t>
            </a:r>
          </a:p>
          <a:p>
            <a:pPr>
              <a:defRPr lang="ko-KR" altLang="en-US"/>
            </a:pPr>
            <a:r>
              <a:rPr lang="en-US" sz="900"/>
              <a:t>- </a:t>
            </a:r>
            <a:r>
              <a:rPr lang="ko-KR" altLang="en-US" sz="900"/>
              <a:t>어린이대공원 후문에서 도보로</a:t>
            </a:r>
            <a:r>
              <a:rPr lang="en-US" sz="900"/>
              <a:t> 15</a:t>
            </a:r>
            <a:r>
              <a:rPr lang="ko-KR" altLang="en-US" sz="900"/>
              <a:t>분</a:t>
            </a:r>
          </a:p>
          <a:p>
            <a:pPr>
              <a:defRPr lang="ko-KR" altLang="en-US"/>
            </a:pPr>
            <a:r>
              <a:rPr lang="en-US" sz="900"/>
              <a:t>- </a:t>
            </a:r>
            <a:r>
              <a:rPr lang="ko-KR" altLang="en-US" sz="900"/>
              <a:t>어린이대공원 구의문에서 도보로</a:t>
            </a:r>
            <a:r>
              <a:rPr lang="en-US" sz="900"/>
              <a:t> 15</a:t>
            </a:r>
            <a:r>
              <a:rPr lang="ko-KR" altLang="en-US" sz="900"/>
              <a:t>분</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4-2-3. Location</a:t>
            </a:r>
          </a:p>
          <a:p>
            <a:pPr>
              <a:buNone/>
              <a:defRPr lang="ko-KR" altLang="en-US"/>
            </a:pPr>
            <a:r>
              <a:rPr lang="en-US" sz="900"/>
              <a:t> </a:t>
            </a:r>
          </a:p>
          <a:p>
            <a:pPr>
              <a:buNone/>
              <a:defRPr lang="ko-KR" altLang="en-US"/>
            </a:pPr>
            <a:r>
              <a:rPr lang="en-US" sz="900" b="1"/>
              <a:t>Location</a:t>
            </a:r>
          </a:p>
          <a:p>
            <a:pPr>
              <a:buNone/>
              <a:defRPr lang="ko-KR" altLang="en-US"/>
            </a:pPr>
            <a:r>
              <a:rPr lang="en-US" sz="900"/>
              <a:t> </a:t>
            </a:r>
          </a:p>
          <a:p>
            <a:pPr>
              <a:buNone/>
              <a:defRPr lang="ko-KR" altLang="en-US"/>
            </a:pPr>
            <a:r>
              <a:rPr lang="en-US" sz="900" b="1"/>
              <a:t>Address: Children’s Grand Park, 233 Neungdongno, Gwangjin-gu, Seoul, </a:t>
            </a:r>
          </a:p>
          <a:p>
            <a:pPr>
              <a:buNone/>
              <a:defRPr lang="ko-KR" altLang="en-US"/>
            </a:pPr>
            <a:r>
              <a:rPr lang="en-US" sz="900" b="1"/>
              <a:t>Korea (18Neung-dong)</a:t>
            </a:r>
          </a:p>
          <a:p>
            <a:pPr>
              <a:buNone/>
              <a:defRPr lang="ko-KR" altLang="en-US"/>
            </a:pPr>
            <a:r>
              <a:rPr lang="en-US" sz="900"/>
              <a:t> </a:t>
            </a:r>
          </a:p>
          <a:p>
            <a:pPr>
              <a:buNone/>
              <a:defRPr lang="ko-KR" altLang="en-US"/>
            </a:pPr>
            <a:r>
              <a:rPr lang="en-US" sz="900" b="1"/>
              <a:t>Location</a:t>
            </a:r>
          </a:p>
          <a:p>
            <a:pPr>
              <a:buNone/>
              <a:defRPr lang="ko-KR" altLang="en-US"/>
            </a:pPr>
            <a:r>
              <a:rPr lang="en-US" sz="900"/>
              <a:t>Located within Children’s Grand Park between Seoul Kids Center and Kids </a:t>
            </a:r>
          </a:p>
          <a:p>
            <a:pPr>
              <a:buNone/>
              <a:defRPr lang="ko-KR" altLang="en-US"/>
            </a:pPr>
            <a:r>
              <a:rPr lang="en-US" sz="900"/>
              <a:t>Auto Park</a:t>
            </a:r>
          </a:p>
          <a:p>
            <a:pPr lvl="0">
              <a:buNone/>
              <a:defRPr lang="ko-KR" altLang="en-US"/>
            </a:pPr>
            <a:r>
              <a:rPr lang="en-US" sz="900"/>
              <a:t>5 ~ 7-minute walk from the Children’s Grand Park main gate </a:t>
            </a:r>
          </a:p>
          <a:p>
            <a:pPr lvl="0">
              <a:buNone/>
              <a:defRPr lang="ko-KR" altLang="en-US"/>
            </a:pPr>
            <a:r>
              <a:rPr lang="en-US" sz="900"/>
              <a:t>(or Neungdongmun)</a:t>
            </a:r>
          </a:p>
          <a:p>
            <a:pPr lvl="0">
              <a:buNone/>
              <a:defRPr lang="ko-KR" altLang="en-US"/>
            </a:pPr>
            <a:r>
              <a:rPr lang="en-US" sz="900"/>
              <a:t>15-minute walk from the Children’s Grand Park back gate</a:t>
            </a:r>
          </a:p>
          <a:p>
            <a:pPr lvl="0">
              <a:buNone/>
              <a:defRPr lang="ko-KR" altLang="en-US"/>
            </a:pPr>
            <a:r>
              <a:rPr lang="en-US" sz="900"/>
              <a:t>15-minute walk from the Children’s Grand Park Guui Gate</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34</a:t>
            </a:fld>
            <a:endParaRPr lang="ko-KR" altLang="en-US" sz="1000" b="1">
              <a:solidFill>
                <a:schemeClr val="tx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latinLnBrk="0">
              <a:defRPr lang="ko-KR" altLang="en-US"/>
            </a:pPr>
            <a:r>
              <a:rPr lang="en-US" sz="900"/>
              <a:t>4-3. </a:t>
            </a:r>
            <a:r>
              <a:rPr lang="ko-KR" altLang="en-US" sz="900"/>
              <a:t>서울물연구원</a:t>
            </a:r>
            <a:r>
              <a:rPr lang="en-US" sz="900"/>
              <a:t>(Waterworks Research Institute)</a:t>
            </a:r>
          </a:p>
          <a:p>
            <a:pPr latinLnBrk="0">
              <a:defRPr lang="ko-KR" altLang="en-US"/>
            </a:pPr>
            <a:r>
              <a:rPr lang="en-US" sz="900"/>
              <a:t>4-3-1. </a:t>
            </a:r>
            <a:r>
              <a:rPr lang="ko-KR" altLang="en-US" sz="900"/>
              <a:t>연구원견학</a:t>
            </a:r>
            <a:r>
              <a:rPr lang="en-US" sz="900"/>
              <a:t>(The waterworks research facility tour)</a:t>
            </a:r>
          </a:p>
          <a:p>
            <a:pPr>
              <a:defRPr lang="ko-KR" altLang="en-US"/>
            </a:pPr>
            <a:r>
              <a:rPr lang="en-US" sz="900"/>
              <a:t> </a:t>
            </a:r>
          </a:p>
          <a:p>
            <a:pPr>
              <a:defRPr lang="ko-KR" altLang="en-US"/>
            </a:pPr>
            <a:r>
              <a:rPr lang="ko-KR" altLang="en-US" sz="900" b="1"/>
              <a:t>연구원 견학</a:t>
            </a:r>
          </a:p>
          <a:p>
            <a:pPr>
              <a:defRPr lang="ko-KR" altLang="en-US"/>
            </a:pPr>
            <a:r>
              <a:rPr lang="en-US" sz="900"/>
              <a:t> </a:t>
            </a:r>
          </a:p>
          <a:p>
            <a:pPr>
              <a:defRPr lang="ko-KR" altLang="en-US"/>
            </a:pPr>
            <a:r>
              <a:rPr lang="ko-KR" altLang="en-US" sz="900" b="1"/>
              <a:t>참가대상</a:t>
            </a:r>
            <a:r>
              <a:rPr lang="en-US" sz="900"/>
              <a:t>:  </a:t>
            </a:r>
            <a:r>
              <a:rPr lang="ko-KR" altLang="en-US" sz="900"/>
              <a:t>상수도관련 전문인</a:t>
            </a:r>
            <a:r>
              <a:rPr lang="en-US" sz="900"/>
              <a:t>(</a:t>
            </a:r>
            <a:r>
              <a:rPr lang="ko-KR" altLang="en-US" sz="900"/>
              <a:t>공무원</a:t>
            </a:r>
            <a:r>
              <a:rPr lang="en-US" sz="900"/>
              <a:t>, </a:t>
            </a:r>
            <a:r>
              <a:rPr lang="ko-KR" altLang="en-US" sz="900"/>
              <a:t>외국인 등</a:t>
            </a:r>
            <a:r>
              <a:rPr lang="en-US" sz="900"/>
              <a:t>)</a:t>
            </a:r>
          </a:p>
          <a:p>
            <a:pPr>
              <a:defRPr lang="ko-KR" altLang="en-US"/>
            </a:pPr>
            <a:r>
              <a:rPr lang="en-US" sz="900" b="1"/>
              <a:t> </a:t>
            </a:r>
          </a:p>
          <a:p>
            <a:pPr>
              <a:defRPr lang="ko-KR" altLang="en-US"/>
            </a:pPr>
            <a:r>
              <a:rPr lang="ko-KR" altLang="en-US" sz="900" b="1"/>
              <a:t>견학프로그램</a:t>
            </a:r>
          </a:p>
          <a:p>
            <a:pPr>
              <a:defRPr lang="ko-KR" altLang="en-US"/>
            </a:pPr>
            <a:r>
              <a:rPr lang="ko-KR" altLang="en-US" sz="900"/>
              <a:t>연구원 현황 소개</a:t>
            </a:r>
          </a:p>
          <a:p>
            <a:pPr>
              <a:defRPr lang="ko-KR" altLang="en-US"/>
            </a:pPr>
            <a:r>
              <a:rPr lang="ko-KR" altLang="en-US" sz="900"/>
              <a:t>연구원 주요업무 소개 및 일반현황 소개</a:t>
            </a:r>
          </a:p>
          <a:p>
            <a:pPr>
              <a:defRPr lang="ko-KR" altLang="en-US"/>
            </a:pPr>
            <a:r>
              <a:rPr lang="ko-KR" altLang="en-US" sz="900"/>
              <a:t>아리수 동영상관람</a:t>
            </a:r>
          </a:p>
          <a:p>
            <a:pPr>
              <a:defRPr lang="ko-KR" altLang="en-US"/>
            </a:pPr>
            <a:r>
              <a:rPr lang="ko-KR" altLang="en-US" sz="900"/>
              <a:t>아리수 홍보동영상 및 소비자고발 등 동영상 관람</a:t>
            </a:r>
          </a:p>
          <a:p>
            <a:pPr>
              <a:defRPr lang="ko-KR" altLang="en-US"/>
            </a:pPr>
            <a:r>
              <a:rPr lang="ko-KR" altLang="en-US" sz="900"/>
              <a:t>실험실견학</a:t>
            </a:r>
          </a:p>
          <a:p>
            <a:pPr>
              <a:defRPr lang="ko-KR" altLang="en-US"/>
            </a:pPr>
            <a:r>
              <a:rPr lang="ko-KR" altLang="en-US" sz="900"/>
              <a:t>유기물분석실</a:t>
            </a:r>
          </a:p>
          <a:p>
            <a:pPr>
              <a:defRPr lang="ko-KR" altLang="en-US"/>
            </a:pPr>
            <a:r>
              <a:rPr lang="ko-KR" altLang="en-US" sz="900"/>
              <a:t>첨단 분석장비를 이용 유기용제류</a:t>
            </a:r>
            <a:r>
              <a:rPr lang="en-US" sz="900"/>
              <a:t>(</a:t>
            </a:r>
            <a:r>
              <a:rPr lang="ko-KR" altLang="en-US" sz="900"/>
              <a:t>농약</a:t>
            </a:r>
            <a:r>
              <a:rPr lang="en-US" sz="900"/>
              <a:t>, </a:t>
            </a:r>
            <a:r>
              <a:rPr lang="ko-KR" altLang="en-US" sz="900"/>
              <a:t>벤젠 등</a:t>
            </a:r>
            <a:r>
              <a:rPr lang="en-US" sz="900"/>
              <a:t>)</a:t>
            </a:r>
            <a:r>
              <a:rPr lang="ko-KR" altLang="en-US" sz="900"/>
              <a:t>와 소독부산물 분석</a:t>
            </a:r>
          </a:p>
          <a:p>
            <a:pPr>
              <a:defRPr lang="ko-KR" altLang="en-US"/>
            </a:pPr>
            <a:r>
              <a:rPr lang="ko-KR" altLang="en-US" sz="900"/>
              <a:t>무기물분석실</a:t>
            </a:r>
          </a:p>
          <a:p>
            <a:pPr>
              <a:defRPr lang="ko-KR" altLang="en-US"/>
            </a:pPr>
            <a:r>
              <a:rPr lang="ko-KR" altLang="en-US" sz="900"/>
              <a:t>미네랄</a:t>
            </a:r>
            <a:r>
              <a:rPr lang="en-US" sz="900"/>
              <a:t>(</a:t>
            </a:r>
            <a:r>
              <a:rPr lang="ko-KR" altLang="en-US" sz="900"/>
              <a:t>철</a:t>
            </a:r>
            <a:r>
              <a:rPr lang="en-US" sz="900"/>
              <a:t>,</a:t>
            </a:r>
            <a:r>
              <a:rPr lang="ko-KR" altLang="en-US" sz="900"/>
              <a:t>망간</a:t>
            </a:r>
            <a:r>
              <a:rPr lang="en-US" sz="900"/>
              <a:t>,</a:t>
            </a:r>
            <a:r>
              <a:rPr lang="ko-KR" altLang="en-US" sz="900"/>
              <a:t>구리</a:t>
            </a:r>
            <a:r>
              <a:rPr lang="en-US" sz="900"/>
              <a:t>) </a:t>
            </a:r>
            <a:r>
              <a:rPr lang="ko-KR" altLang="en-US" sz="900"/>
              <a:t>및 중금속</a:t>
            </a:r>
            <a:r>
              <a:rPr lang="en-US" sz="900"/>
              <a:t>(</a:t>
            </a:r>
            <a:r>
              <a:rPr lang="ko-KR" altLang="en-US" sz="900"/>
              <a:t>납</a:t>
            </a:r>
            <a:r>
              <a:rPr lang="en-US" sz="900"/>
              <a:t>,</a:t>
            </a:r>
            <a:r>
              <a:rPr lang="ko-KR" altLang="en-US" sz="900"/>
              <a:t>크롬</a:t>
            </a:r>
            <a:r>
              <a:rPr lang="en-US" sz="900"/>
              <a:t>), </a:t>
            </a:r>
            <a:r>
              <a:rPr lang="ko-KR" altLang="en-US" sz="900"/>
              <a:t>방사선 물질 분석</a:t>
            </a:r>
          </a:p>
          <a:p>
            <a:pPr>
              <a:defRPr lang="ko-KR" altLang="en-US"/>
            </a:pPr>
            <a:r>
              <a:rPr lang="ko-KR" altLang="en-US" sz="900"/>
              <a:t>세균실험실</a:t>
            </a:r>
          </a:p>
          <a:p>
            <a:pPr>
              <a:defRPr lang="ko-KR" altLang="en-US"/>
            </a:pPr>
            <a:r>
              <a:rPr lang="ko-KR" altLang="en-US" sz="900"/>
              <a:t>총대장균군 및 대장균검사</a:t>
            </a:r>
          </a:p>
          <a:p>
            <a:pPr>
              <a:defRPr lang="ko-KR" altLang="en-US"/>
            </a:pPr>
            <a:r>
              <a:rPr lang="ko-KR" altLang="en-US" sz="900"/>
              <a:t>정수처리연구실</a:t>
            </a:r>
          </a:p>
          <a:p>
            <a:pPr>
              <a:defRPr lang="ko-KR" altLang="en-US"/>
            </a:pPr>
            <a:r>
              <a:rPr lang="en-US" sz="900"/>
              <a:t>UV</a:t>
            </a:r>
            <a:r>
              <a:rPr lang="ko-KR" altLang="en-US" sz="900"/>
              <a:t>소독 및 막여과 등 신기술 개발 연구</a:t>
            </a:r>
          </a:p>
          <a:p>
            <a:pPr>
              <a:defRPr lang="ko-KR" altLang="en-US"/>
            </a:pPr>
            <a:r>
              <a:rPr lang="ko-KR" altLang="en-US" sz="900"/>
              <a:t>조류실험실</a:t>
            </a:r>
          </a:p>
          <a:p>
            <a:pPr>
              <a:defRPr lang="ko-KR" altLang="en-US"/>
            </a:pPr>
            <a:r>
              <a:rPr lang="ko-KR" altLang="en-US" sz="900"/>
              <a:t>한강원수의 조류종류 및 발생정도를 검사</a:t>
            </a:r>
          </a:p>
          <a:p>
            <a:pPr>
              <a:defRPr lang="ko-KR" altLang="en-US"/>
            </a:pPr>
            <a:r>
              <a:rPr lang="ko-KR" altLang="en-US" sz="900"/>
              <a:t>고도정수처리연구실</a:t>
            </a:r>
          </a:p>
          <a:p>
            <a:pPr>
              <a:defRPr lang="ko-KR" altLang="en-US"/>
            </a:pPr>
            <a:r>
              <a:rPr lang="ko-KR" altLang="en-US" sz="900"/>
              <a:t>오존 및 입상활성탄 등 고도정수처리연구</a:t>
            </a:r>
          </a:p>
          <a:p>
            <a:pPr>
              <a:defRPr lang="ko-KR" altLang="en-US"/>
            </a:pPr>
            <a:r>
              <a:rPr lang="ko-KR" altLang="en-US" sz="900"/>
              <a:t>실증플랜트</a:t>
            </a:r>
          </a:p>
          <a:p>
            <a:pPr>
              <a:defRPr lang="ko-KR" altLang="en-US"/>
            </a:pPr>
            <a:r>
              <a:rPr lang="ko-KR" altLang="en-US" sz="900"/>
              <a:t>고도정수처리시설</a:t>
            </a:r>
            <a:r>
              <a:rPr lang="en-US" sz="900"/>
              <a:t>(</a:t>
            </a:r>
            <a:r>
              <a:rPr lang="ko-KR" altLang="en-US" sz="900"/>
              <a:t>오존</a:t>
            </a:r>
            <a:r>
              <a:rPr lang="en-US" sz="900"/>
              <a:t>,</a:t>
            </a:r>
            <a:r>
              <a:rPr lang="ko-KR" altLang="en-US" sz="900"/>
              <a:t>입상활성탄</a:t>
            </a:r>
            <a:r>
              <a:rPr lang="en-US" sz="900"/>
              <a:t>,</a:t>
            </a:r>
            <a:r>
              <a:rPr lang="ko-KR" altLang="en-US" sz="900"/>
              <a:t>이중여과등</a:t>
            </a:r>
          </a:p>
          <a:p>
            <a:pPr>
              <a:defRPr lang="ko-KR" altLang="en-US"/>
            </a:pPr>
            <a:r>
              <a:rPr lang="ko-KR" altLang="en-US" sz="900"/>
              <a:t>기타 질의응답</a:t>
            </a:r>
          </a:p>
          <a:p>
            <a:pPr>
              <a:defRPr lang="ko-KR" altLang="en-US"/>
            </a:pPr>
            <a:r>
              <a:rPr lang="ko-KR" altLang="en-US" sz="900"/>
              <a:t>수돗물관련 질문 및 상수도기술 관련 질의</a:t>
            </a:r>
          </a:p>
          <a:p>
            <a:pPr>
              <a:defRPr lang="ko-KR" altLang="en-US"/>
            </a:pPr>
            <a:r>
              <a:rPr lang="en-US" altLang="ko-KR" sz="900"/>
              <a:t>※ </a:t>
            </a:r>
            <a:r>
              <a:rPr lang="ko-KR" altLang="en-US" sz="900"/>
              <a:t>전문분야에 대해 견학을 원할 경우 관련부서에 문의하여 견학 신청 가능</a:t>
            </a:r>
          </a:p>
          <a:p>
            <a:pPr>
              <a:defRPr lang="ko-KR" altLang="en-US"/>
            </a:pPr>
            <a:r>
              <a:rPr lang="en-US" sz="900"/>
              <a:t> </a:t>
            </a:r>
          </a:p>
          <a:p>
            <a:pPr>
              <a:defRPr lang="ko-KR" altLang="en-US"/>
            </a:pPr>
            <a:r>
              <a:rPr lang="ko-KR" altLang="en-US" sz="900" b="1"/>
              <a:t>신청방법</a:t>
            </a:r>
            <a:r>
              <a:rPr lang="en-US" sz="900"/>
              <a:t>: </a:t>
            </a:r>
            <a:r>
              <a:rPr lang="ko-KR" altLang="en-US" sz="900"/>
              <a:t>전화신청</a:t>
            </a:r>
          </a:p>
          <a:p>
            <a:pPr>
              <a:defRPr lang="ko-KR" altLang="en-US"/>
            </a:pPr>
            <a:r>
              <a:rPr lang="ko-KR" altLang="en-US" sz="900" b="1"/>
              <a:t>시범학교 선정방법 </a:t>
            </a:r>
            <a:r>
              <a:rPr lang="en-US" sz="900"/>
              <a:t>:</a:t>
            </a:r>
            <a:r>
              <a:rPr lang="ko-KR" altLang="en-US" sz="900"/>
              <a:t>서울물연구원</a:t>
            </a:r>
            <a:r>
              <a:rPr lang="en-US" sz="900"/>
              <a:t> 02-3146-1875</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latinLnBrk="0">
              <a:buNone/>
              <a:defRPr lang="ko-KR" altLang="en-US"/>
            </a:pPr>
            <a:r>
              <a:rPr lang="en-US" sz="900"/>
              <a:t>4-3. Waterworks Research Institute</a:t>
            </a:r>
          </a:p>
          <a:p>
            <a:pPr latinLnBrk="0">
              <a:buNone/>
              <a:defRPr lang="ko-KR" altLang="en-US"/>
            </a:pPr>
            <a:r>
              <a:rPr lang="en-US" sz="900"/>
              <a:t>4-3-1. Tour of the Waterworks Research Institute</a:t>
            </a:r>
          </a:p>
          <a:p>
            <a:pPr>
              <a:buNone/>
              <a:defRPr lang="ko-KR" altLang="en-US"/>
            </a:pPr>
            <a:r>
              <a:rPr lang="en-US" sz="900"/>
              <a:t> </a:t>
            </a:r>
          </a:p>
          <a:p>
            <a:pPr>
              <a:buNone/>
              <a:defRPr lang="ko-KR" altLang="en-US"/>
            </a:pPr>
            <a:r>
              <a:rPr lang="en-US" sz="900" b="1"/>
              <a:t>Tour of the Waterworks Research Institute </a:t>
            </a:r>
          </a:p>
          <a:p>
            <a:pPr>
              <a:buNone/>
              <a:defRPr lang="ko-KR" altLang="en-US"/>
            </a:pPr>
            <a:r>
              <a:rPr lang="en-US" sz="900"/>
              <a:t> </a:t>
            </a:r>
          </a:p>
          <a:p>
            <a:pPr>
              <a:buNone/>
              <a:defRPr lang="ko-KR" altLang="en-US"/>
            </a:pPr>
            <a:r>
              <a:rPr lang="en-US" sz="900" b="1"/>
              <a:t>Target</a:t>
            </a:r>
            <a:r>
              <a:rPr lang="en-US" sz="900"/>
              <a:t>: Waterworks professionals (government employees and foreigners)</a:t>
            </a:r>
          </a:p>
          <a:p>
            <a:pPr>
              <a:buNone/>
              <a:defRPr lang="ko-KR" altLang="en-US"/>
            </a:pPr>
            <a:r>
              <a:rPr lang="en-US" sz="900" b="1"/>
              <a:t> </a:t>
            </a:r>
          </a:p>
          <a:p>
            <a:pPr>
              <a:buNone/>
              <a:defRPr lang="ko-KR" altLang="en-US"/>
            </a:pPr>
            <a:r>
              <a:rPr lang="en-US" sz="900" b="1"/>
              <a:t>Tour Program</a:t>
            </a:r>
          </a:p>
          <a:p>
            <a:pPr>
              <a:buNone/>
              <a:defRPr lang="ko-KR" altLang="en-US"/>
            </a:pPr>
            <a:r>
              <a:rPr lang="en-US" sz="900"/>
              <a:t>General Information </a:t>
            </a:r>
          </a:p>
          <a:p>
            <a:pPr>
              <a:buNone/>
              <a:defRPr lang="ko-KR" altLang="en-US"/>
            </a:pPr>
            <a:r>
              <a:rPr lang="en-US" sz="900"/>
              <a:t>Main tasks and overview of the institute</a:t>
            </a:r>
          </a:p>
          <a:p>
            <a:pPr>
              <a:buNone/>
              <a:defRPr lang="ko-KR" altLang="en-US"/>
            </a:pPr>
            <a:r>
              <a:rPr lang="en-US" sz="900"/>
              <a:t>Arisu Video</a:t>
            </a:r>
          </a:p>
          <a:p>
            <a:pPr>
              <a:buNone/>
              <a:defRPr lang="ko-KR" altLang="en-US"/>
            </a:pPr>
            <a:r>
              <a:rPr lang="en-US" sz="900"/>
              <a:t>Arisu promotional video and consumer report video</a:t>
            </a:r>
          </a:p>
          <a:p>
            <a:pPr>
              <a:buNone/>
              <a:defRPr lang="ko-KR" altLang="en-US"/>
            </a:pPr>
            <a:r>
              <a:rPr lang="en-US" sz="900"/>
              <a:t>Research Lab Tour</a:t>
            </a:r>
          </a:p>
          <a:p>
            <a:pPr>
              <a:buNone/>
              <a:defRPr lang="ko-KR" altLang="en-US"/>
            </a:pPr>
            <a:r>
              <a:rPr lang="en-US" sz="900"/>
              <a:t>Organic Lab</a:t>
            </a:r>
          </a:p>
          <a:p>
            <a:pPr>
              <a:buNone/>
              <a:defRPr lang="ko-KR" altLang="en-US"/>
            </a:pPr>
            <a:r>
              <a:rPr lang="en-US" sz="900"/>
              <a:t>Analysis of organic solvents (pesticides and benzene) and disinfectant </a:t>
            </a:r>
          </a:p>
          <a:p>
            <a:pPr>
              <a:buNone/>
              <a:defRPr lang="ko-KR" altLang="en-US"/>
            </a:pPr>
            <a:r>
              <a:rPr lang="en-US" sz="900"/>
              <a:t>byproducts using state-of-the-art equipment </a:t>
            </a:r>
          </a:p>
          <a:p>
            <a:pPr>
              <a:buNone/>
              <a:defRPr lang="ko-KR" altLang="en-US"/>
            </a:pPr>
            <a:r>
              <a:rPr lang="en-US" sz="900"/>
              <a:t>Inorganic Lab</a:t>
            </a:r>
          </a:p>
          <a:p>
            <a:pPr>
              <a:buNone/>
              <a:defRPr lang="ko-KR" altLang="en-US"/>
            </a:pPr>
            <a:r>
              <a:rPr lang="en-US" sz="900"/>
              <a:t>Analysis of minerals (iron, manganese, copper), heavy metals (lead, chrome), </a:t>
            </a:r>
          </a:p>
          <a:p>
            <a:pPr>
              <a:buNone/>
              <a:defRPr lang="ko-KR" altLang="en-US"/>
            </a:pPr>
            <a:r>
              <a:rPr lang="en-US" sz="900"/>
              <a:t>and radioactive materials</a:t>
            </a:r>
          </a:p>
          <a:p>
            <a:pPr>
              <a:buNone/>
              <a:defRPr lang="ko-KR" altLang="en-US"/>
            </a:pPr>
            <a:r>
              <a:rPr lang="en-US" sz="900"/>
              <a:t>Microbial Lab</a:t>
            </a:r>
          </a:p>
          <a:p>
            <a:pPr>
              <a:buNone/>
              <a:defRPr lang="ko-KR" altLang="en-US"/>
            </a:pPr>
            <a:r>
              <a:rPr lang="en-US" sz="900"/>
              <a:t>Examination of total coliform and colon bacteria</a:t>
            </a:r>
          </a:p>
          <a:p>
            <a:pPr>
              <a:buNone/>
              <a:defRPr lang="ko-KR" altLang="en-US"/>
            </a:pPr>
            <a:r>
              <a:rPr lang="en-US" sz="900"/>
              <a:t>Water Purification Lab</a:t>
            </a:r>
          </a:p>
          <a:p>
            <a:pPr>
              <a:buNone/>
              <a:defRPr lang="ko-KR" altLang="en-US"/>
            </a:pPr>
            <a:r>
              <a:rPr lang="en-US" sz="900"/>
              <a:t>Research on new technologiessuch as UV sterilization and membrane </a:t>
            </a:r>
          </a:p>
          <a:p>
            <a:pPr>
              <a:buNone/>
              <a:defRPr lang="ko-KR" altLang="en-US"/>
            </a:pPr>
            <a:r>
              <a:rPr lang="en-US" sz="900"/>
              <a:t>filtration </a:t>
            </a:r>
          </a:p>
          <a:p>
            <a:pPr>
              <a:buNone/>
              <a:defRPr lang="ko-KR" altLang="en-US"/>
            </a:pPr>
            <a:r>
              <a:rPr lang="en-US" sz="900"/>
              <a:t>Algae Lab</a:t>
            </a:r>
          </a:p>
          <a:p>
            <a:pPr>
              <a:buNone/>
              <a:defRPr lang="ko-KR" altLang="en-US"/>
            </a:pPr>
            <a:r>
              <a:rPr lang="en-US" sz="900"/>
              <a:t>Examination of algae types and occurrence rate in Han River</a:t>
            </a:r>
          </a:p>
          <a:p>
            <a:pPr>
              <a:buNone/>
              <a:defRPr lang="ko-KR" altLang="en-US"/>
            </a:pPr>
            <a:r>
              <a:rPr lang="en-US" sz="900"/>
              <a:t>Advanced Water Purification Lab</a:t>
            </a:r>
          </a:p>
          <a:p>
            <a:pPr>
              <a:buNone/>
              <a:defRPr lang="ko-KR" altLang="en-US"/>
            </a:pPr>
            <a:r>
              <a:rPr lang="en-US" sz="900"/>
              <a:t>Research on advanced water purification technology, such as use of ozone </a:t>
            </a:r>
          </a:p>
          <a:p>
            <a:pPr>
              <a:buNone/>
              <a:defRPr lang="ko-KR" altLang="en-US"/>
            </a:pPr>
            <a:r>
              <a:rPr lang="en-US" sz="900"/>
              <a:t>and granular active carbon </a:t>
            </a:r>
          </a:p>
          <a:p>
            <a:pPr>
              <a:buNone/>
              <a:defRPr lang="ko-KR" altLang="en-US"/>
            </a:pPr>
            <a:r>
              <a:rPr lang="en-US" sz="900"/>
              <a:t>Demonstration Plant</a:t>
            </a:r>
          </a:p>
          <a:p>
            <a:pPr>
              <a:buNone/>
              <a:defRPr lang="ko-KR" altLang="en-US"/>
            </a:pPr>
            <a:r>
              <a:rPr lang="en-US" sz="900"/>
              <a:t>Advanced water purification facility (ozone, granular active carbon, double </a:t>
            </a:r>
          </a:p>
          <a:p>
            <a:pPr>
              <a:buNone/>
              <a:defRPr lang="ko-KR" altLang="en-US"/>
            </a:pPr>
            <a:r>
              <a:rPr lang="en-US" sz="900"/>
              <a:t>filtration)</a:t>
            </a:r>
          </a:p>
          <a:p>
            <a:pPr>
              <a:buNone/>
              <a:defRPr lang="ko-KR" altLang="en-US"/>
            </a:pPr>
            <a:r>
              <a:rPr lang="en-US" sz="900"/>
              <a:t>Q&amp;A Session</a:t>
            </a:r>
          </a:p>
          <a:p>
            <a:pPr>
              <a:buNone/>
              <a:defRPr lang="ko-KR" altLang="en-US"/>
            </a:pPr>
            <a:r>
              <a:rPr lang="en-US" sz="900"/>
              <a:t>Q&amp;A on tap water and waterworks technology </a:t>
            </a:r>
          </a:p>
          <a:p>
            <a:pPr>
              <a:buNone/>
              <a:defRPr lang="ko-KR" altLang="en-US"/>
            </a:pPr>
            <a:r>
              <a:rPr lang="en-US" sz="900"/>
              <a:t>※Tour on a specialized field available upon request </a:t>
            </a:r>
          </a:p>
          <a:p>
            <a:pPr>
              <a:buNone/>
              <a:defRPr lang="ko-KR" altLang="en-US"/>
            </a:pPr>
            <a:r>
              <a:rPr lang="en-US" sz="900"/>
              <a:t> </a:t>
            </a:r>
          </a:p>
          <a:p>
            <a:pPr>
              <a:buNone/>
              <a:defRPr lang="ko-KR" altLang="en-US"/>
            </a:pPr>
            <a:r>
              <a:rPr lang="en-US" sz="900" b="1"/>
              <a:t>Application Method</a:t>
            </a:r>
            <a:r>
              <a:rPr lang="en-US" sz="900"/>
              <a:t>: By phone</a:t>
            </a:r>
          </a:p>
          <a:p>
            <a:pPr>
              <a:buNone/>
              <a:defRPr lang="ko-KR" altLang="en-US"/>
            </a:pPr>
            <a:r>
              <a:rPr lang="en-US" sz="900" b="1"/>
              <a:t>Model School Selection</a:t>
            </a:r>
            <a:r>
              <a:rPr lang="en-US" sz="900"/>
              <a:t>: Waterworks Research Institute (+82-2-3146-1875)</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35</a:t>
            </a:fld>
            <a:endParaRPr lang="ko-KR" altLang="en-US" sz="1000" b="1">
              <a:solidFill>
                <a:schemeClr val="tx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4-3-2. </a:t>
            </a:r>
            <a:r>
              <a:rPr lang="ko-KR" altLang="en-US" sz="900"/>
              <a:t>오시는길</a:t>
            </a:r>
            <a:r>
              <a:rPr lang="en-US" sz="900"/>
              <a:t>(Location)</a:t>
            </a:r>
          </a:p>
          <a:p>
            <a:pPr>
              <a:defRPr lang="ko-KR" altLang="en-US"/>
            </a:pPr>
            <a:r>
              <a:rPr lang="en-US" sz="900"/>
              <a:t> </a:t>
            </a:r>
          </a:p>
          <a:p>
            <a:pPr>
              <a:defRPr lang="ko-KR" altLang="en-US"/>
            </a:pPr>
            <a:r>
              <a:rPr lang="ko-KR" altLang="en-US" sz="900" b="1"/>
              <a:t>찾아오시는 길</a:t>
            </a:r>
          </a:p>
          <a:p>
            <a:pPr latinLnBrk="0">
              <a:defRPr lang="ko-KR" altLang="en-US"/>
            </a:pPr>
            <a:r>
              <a:rPr lang="ko-KR" altLang="en-US" sz="900"/>
              <a:t>주소</a:t>
            </a:r>
            <a:r>
              <a:rPr lang="en-US" sz="900"/>
              <a:t> : </a:t>
            </a:r>
            <a:r>
              <a:rPr lang="ko-KR" altLang="en-US" sz="900"/>
              <a:t>서울특별시 광진구 천호대로</a:t>
            </a:r>
            <a:r>
              <a:rPr lang="en-US" sz="900"/>
              <a:t> 716-10 (</a:t>
            </a:r>
            <a:r>
              <a:rPr lang="ko-KR" altLang="en-US" sz="900"/>
              <a:t>광진구 구의</a:t>
            </a:r>
            <a:r>
              <a:rPr lang="en-US" sz="900"/>
              <a:t>2</a:t>
            </a:r>
            <a:r>
              <a:rPr lang="ko-KR" altLang="en-US" sz="900"/>
              <a:t>동</a:t>
            </a:r>
            <a:r>
              <a:rPr lang="en-US" sz="900"/>
              <a:t> 130-1)</a:t>
            </a:r>
          </a:p>
          <a:p>
            <a:pPr latinLnBrk="0">
              <a:defRPr lang="ko-KR" altLang="en-US"/>
            </a:pPr>
            <a:r>
              <a:rPr lang="ko-KR" altLang="en-US" sz="900"/>
              <a:t>전화</a:t>
            </a:r>
            <a:r>
              <a:rPr lang="en-US" sz="900"/>
              <a:t> : 02-3416-1700</a:t>
            </a:r>
          </a:p>
          <a:p>
            <a:pPr latinLnBrk="0">
              <a:defRPr lang="ko-KR" altLang="en-US"/>
            </a:pPr>
            <a:r>
              <a:rPr lang="ko-KR" altLang="en-US" sz="900" b="1"/>
              <a:t>버스</a:t>
            </a:r>
          </a:p>
          <a:p>
            <a:pPr latinLnBrk="0">
              <a:defRPr lang="ko-KR" altLang="en-US"/>
            </a:pPr>
            <a:r>
              <a:rPr lang="en-US" sz="900"/>
              <a:t>- </a:t>
            </a:r>
            <a:r>
              <a:rPr lang="ko-KR" altLang="en-US" sz="900"/>
              <a:t>하차역</a:t>
            </a:r>
            <a:r>
              <a:rPr lang="en-US" sz="900"/>
              <a:t> : </a:t>
            </a:r>
            <a:r>
              <a:rPr lang="ko-KR" altLang="en-US" sz="900"/>
              <a:t>새밭교회 앞에서 하차하여 건너편 천호동 방향 약</a:t>
            </a:r>
            <a:r>
              <a:rPr lang="en-US" sz="900"/>
              <a:t>100m </a:t>
            </a:r>
            <a:r>
              <a:rPr lang="ko-KR" altLang="en-US" sz="900"/>
              <a:t>지점</a:t>
            </a:r>
          </a:p>
          <a:p>
            <a:pPr latinLnBrk="0">
              <a:defRPr lang="ko-KR" altLang="en-US"/>
            </a:pPr>
            <a:r>
              <a:rPr lang="ko-KR" altLang="en-US" sz="900"/>
              <a:t>광화문</a:t>
            </a:r>
            <a:r>
              <a:rPr lang="en-US" sz="900"/>
              <a:t> : </a:t>
            </a:r>
            <a:r>
              <a:rPr lang="ko-KR" altLang="en-US" sz="900"/>
              <a:t>광역버스</a:t>
            </a:r>
            <a:r>
              <a:rPr lang="en-US" sz="900"/>
              <a:t> 9301</a:t>
            </a:r>
          </a:p>
          <a:p>
            <a:pPr latinLnBrk="0">
              <a:defRPr lang="ko-KR" altLang="en-US"/>
            </a:pPr>
            <a:r>
              <a:rPr lang="ko-KR" altLang="en-US" sz="900"/>
              <a:t>서울역</a:t>
            </a:r>
            <a:r>
              <a:rPr lang="en-US" sz="900"/>
              <a:t> : </a:t>
            </a:r>
            <a:r>
              <a:rPr lang="ko-KR" altLang="en-US" sz="900"/>
              <a:t>파랑버스</a:t>
            </a:r>
            <a:r>
              <a:rPr lang="en-US" sz="900"/>
              <a:t> 370, 130</a:t>
            </a:r>
          </a:p>
          <a:p>
            <a:pPr latinLnBrk="0">
              <a:defRPr lang="ko-KR" altLang="en-US"/>
            </a:pPr>
            <a:r>
              <a:rPr lang="ko-KR" altLang="en-US" sz="900"/>
              <a:t>잠 실</a:t>
            </a:r>
            <a:r>
              <a:rPr lang="en-US" sz="900"/>
              <a:t> : </a:t>
            </a:r>
            <a:r>
              <a:rPr lang="ko-KR" altLang="en-US" sz="900"/>
              <a:t>파랑버스</a:t>
            </a:r>
            <a:r>
              <a:rPr lang="en-US" sz="900"/>
              <a:t> 303,320</a:t>
            </a:r>
          </a:p>
          <a:p>
            <a:pPr latinLnBrk="0">
              <a:defRPr lang="ko-KR" altLang="en-US"/>
            </a:pPr>
            <a:r>
              <a:rPr lang="ko-KR" altLang="en-US" sz="900"/>
              <a:t>천호동</a:t>
            </a:r>
            <a:r>
              <a:rPr lang="en-US" sz="900"/>
              <a:t> : </a:t>
            </a:r>
            <a:r>
              <a:rPr lang="ko-KR" altLang="en-US" sz="900"/>
              <a:t>파랑버스</a:t>
            </a:r>
            <a:r>
              <a:rPr lang="en-US" sz="900"/>
              <a:t> 370, 130</a:t>
            </a:r>
          </a:p>
          <a:p>
            <a:pPr latinLnBrk="0">
              <a:defRPr lang="ko-KR" altLang="en-US"/>
            </a:pPr>
            <a:r>
              <a:rPr lang="ko-KR" altLang="en-US" sz="900" b="1"/>
              <a:t>자가용</a:t>
            </a:r>
          </a:p>
          <a:p>
            <a:pPr latinLnBrk="0">
              <a:defRPr lang="ko-KR" altLang="en-US"/>
            </a:pPr>
            <a:r>
              <a:rPr lang="en-US" altLang="ko-KR" sz="900"/>
              <a:t>	</a:t>
            </a:r>
            <a:r>
              <a:rPr lang="ko-KR" altLang="en-US" sz="900"/>
              <a:t>어린이대공원 후문에서 천호동 방향으로 아차산역 사거리를 직진하여 고개를 넘기전에서울물연구원 입구 간판이 있습니다</a:t>
            </a:r>
            <a:r>
              <a:rPr lang="en-US" sz="900"/>
              <a:t>. (</a:t>
            </a:r>
            <a:r>
              <a:rPr lang="ko-KR" altLang="en-US" sz="900"/>
              <a:t>어린이대공원 후문에서 약</a:t>
            </a:r>
            <a:r>
              <a:rPr lang="en-US" sz="900"/>
              <a:t>500m)</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4-3-2. Location</a:t>
            </a:r>
          </a:p>
          <a:p>
            <a:pPr>
              <a:buNone/>
              <a:defRPr lang="ko-KR" altLang="en-US"/>
            </a:pPr>
            <a:r>
              <a:rPr lang="en-US" sz="900"/>
              <a:t> </a:t>
            </a:r>
          </a:p>
          <a:p>
            <a:pPr>
              <a:buNone/>
              <a:defRPr lang="ko-KR" altLang="en-US"/>
            </a:pPr>
            <a:r>
              <a:rPr lang="en-US" sz="900" b="1"/>
              <a:t>Location</a:t>
            </a:r>
          </a:p>
          <a:p>
            <a:pPr latinLnBrk="0">
              <a:buNone/>
              <a:defRPr lang="ko-KR" altLang="en-US"/>
            </a:pPr>
            <a:r>
              <a:rPr lang="en-US" sz="900"/>
              <a:t>Address: 716-10 Cheonhodaero, Gwangjin-gu, Seoul, Korea (130-1 Guui 2-dong, Gwangjin-gu)</a:t>
            </a:r>
          </a:p>
          <a:p>
            <a:pPr latinLnBrk="0">
              <a:buNone/>
              <a:defRPr lang="ko-KR" altLang="en-US"/>
            </a:pPr>
            <a:r>
              <a:rPr lang="en-US" sz="900"/>
              <a:t>Tel.: +82-2-3416-1700</a:t>
            </a:r>
          </a:p>
          <a:p>
            <a:pPr latinLnBrk="0">
              <a:buNone/>
              <a:defRPr lang="ko-KR" altLang="en-US"/>
            </a:pPr>
            <a:r>
              <a:rPr lang="en-US" sz="900" b="1"/>
              <a:t>Bus</a:t>
            </a:r>
          </a:p>
          <a:p>
            <a:pPr latinLnBrk="0">
              <a:buNone/>
              <a:defRPr lang="ko-KR" altLang="en-US"/>
            </a:pPr>
            <a:r>
              <a:rPr lang="en-US" sz="900"/>
              <a:t>- Get off in front of Saebat Church and cross the road (located 100m in the direction of Cheonho-dong).</a:t>
            </a:r>
          </a:p>
          <a:p>
            <a:pPr latinLnBrk="0">
              <a:buNone/>
              <a:defRPr lang="ko-KR" altLang="en-US"/>
            </a:pPr>
            <a:r>
              <a:rPr lang="en-US" sz="900"/>
              <a:t>Gwanghwamun: Red bus #9301</a:t>
            </a:r>
          </a:p>
          <a:p>
            <a:pPr latinLnBrk="0">
              <a:buNone/>
              <a:defRPr lang="ko-KR" altLang="en-US"/>
            </a:pPr>
            <a:r>
              <a:rPr lang="en-US" sz="900"/>
              <a:t>Seoul Station: Blue bus #370 or 130</a:t>
            </a:r>
          </a:p>
          <a:p>
            <a:pPr latinLnBrk="0">
              <a:buNone/>
              <a:defRPr lang="ko-KR" altLang="en-US"/>
            </a:pPr>
            <a:r>
              <a:rPr lang="en-US" sz="900"/>
              <a:t>Jamsil: Blue bus #303 or 320</a:t>
            </a:r>
          </a:p>
          <a:p>
            <a:pPr latinLnBrk="0">
              <a:buNone/>
              <a:defRPr lang="ko-KR" altLang="en-US"/>
            </a:pPr>
            <a:r>
              <a:rPr lang="en-US" sz="900"/>
              <a:t>Cheonho-dong: Blue bus #370 or 130 </a:t>
            </a:r>
          </a:p>
          <a:p>
            <a:pPr latinLnBrk="0">
              <a:buNone/>
              <a:defRPr lang="ko-KR" altLang="en-US"/>
            </a:pPr>
            <a:r>
              <a:rPr lang="en-US" sz="900" b="1"/>
              <a:t>Self-driving</a:t>
            </a:r>
          </a:p>
          <a:p>
            <a:pPr latinLnBrk="0">
              <a:buNone/>
              <a:defRPr lang="ko-KR" altLang="en-US"/>
            </a:pPr>
            <a:r>
              <a:rPr lang="en-US" sz="900"/>
              <a:t>	Go straight from the back gate of the Children’s Grand Park to the Achasan Station Intersection in the direction of Cheonho-dong. There is a sign for the entrance to the Waterworks Research Institute just before the top of the hill (approx. 500m from the back gate of the Children’s Grand Park). </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36</a:t>
            </a:fld>
            <a:endParaRPr lang="ko-KR" altLang="en-US" sz="1000" b="1">
              <a:solidFill>
                <a:schemeClr val="tx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en-US" sz="900"/>
              <a:t>4-4. </a:t>
            </a:r>
            <a:r>
              <a:rPr lang="ko-KR" altLang="en-US" sz="900"/>
              <a:t>우리동네 아리수 공원</a:t>
            </a:r>
            <a:r>
              <a:rPr lang="en-US" sz="900"/>
              <a:t>(Arisu Park in our Neighborhood)</a:t>
            </a:r>
          </a:p>
          <a:p>
            <a:pPr>
              <a:defRPr lang="ko-KR" altLang="en-US"/>
            </a:pPr>
            <a:r>
              <a:rPr lang="en-US" sz="900"/>
              <a:t> </a:t>
            </a:r>
          </a:p>
          <a:p>
            <a:pPr>
              <a:defRPr lang="ko-KR" altLang="en-US"/>
            </a:pPr>
            <a:r>
              <a:rPr lang="ko-KR" altLang="en-US" sz="900" b="1"/>
              <a:t>우리동네 아리수 공원</a:t>
            </a:r>
          </a:p>
          <a:p>
            <a:pPr>
              <a:defRPr lang="ko-KR" altLang="en-US"/>
            </a:pPr>
            <a:r>
              <a:rPr lang="en-US" sz="900"/>
              <a:t> </a:t>
            </a:r>
          </a:p>
          <a:p>
            <a:pPr>
              <a:defRPr lang="ko-KR" altLang="en-US"/>
            </a:pPr>
            <a:r>
              <a:rPr lang="ko-KR" altLang="en-US" sz="900" b="1"/>
              <a:t>서서울호수공원</a:t>
            </a:r>
          </a:p>
          <a:p>
            <a:pPr>
              <a:defRPr lang="ko-KR" altLang="en-US"/>
            </a:pPr>
            <a:r>
              <a:rPr lang="en-US" altLang="ko-KR" sz="900"/>
              <a:t>	</a:t>
            </a:r>
            <a:r>
              <a:rPr lang="ko-KR" altLang="en-US" sz="900"/>
              <a:t>하루평균</a:t>
            </a:r>
            <a:r>
              <a:rPr lang="en-US" sz="900"/>
              <a:t> 12</a:t>
            </a:r>
            <a:r>
              <a:rPr lang="ko-KR" altLang="en-US" sz="900"/>
              <a:t>만톤의 물을 생산하다 운영이 중단됐던 신월정수장이 서남권 최대규모의 호수공원이 되었다</a:t>
            </a:r>
            <a:r>
              <a:rPr lang="en-US" sz="900"/>
              <a:t>. </a:t>
            </a:r>
          </a:p>
          <a:p>
            <a:pPr>
              <a:defRPr lang="ko-KR" altLang="en-US"/>
            </a:pPr>
            <a:r>
              <a:rPr lang="en-US" sz="900"/>
              <a:t>- 5</a:t>
            </a:r>
            <a:r>
              <a:rPr lang="ko-KR" altLang="en-US" sz="900"/>
              <a:t>호선 화곡역</a:t>
            </a:r>
            <a:r>
              <a:rPr lang="en-US" sz="900"/>
              <a:t> 7</a:t>
            </a:r>
            <a:r>
              <a:rPr lang="ko-KR" altLang="en-US" sz="900"/>
              <a:t>번출구 </a:t>
            </a:r>
          </a:p>
          <a:p>
            <a:pPr>
              <a:defRPr lang="ko-KR" altLang="en-US"/>
            </a:pPr>
            <a:r>
              <a:rPr lang="en-US" sz="900"/>
              <a:t>- </a:t>
            </a:r>
            <a:r>
              <a:rPr lang="ko-KR" altLang="en-US" sz="900"/>
              <a:t>버스</a:t>
            </a:r>
            <a:r>
              <a:rPr lang="en-US" sz="900"/>
              <a:t> 604,606,607</a:t>
            </a:r>
          </a:p>
          <a:p>
            <a:pPr>
              <a:defRPr lang="ko-KR" altLang="en-US"/>
            </a:pPr>
            <a:r>
              <a:rPr lang="en-US" sz="900"/>
              <a:t> </a:t>
            </a:r>
          </a:p>
          <a:p>
            <a:pPr>
              <a:defRPr lang="ko-KR" altLang="en-US"/>
            </a:pPr>
            <a:r>
              <a:rPr lang="ko-KR" altLang="en-US" sz="900" b="1"/>
              <a:t>선유도 공원</a:t>
            </a:r>
          </a:p>
          <a:p>
            <a:pPr>
              <a:defRPr lang="ko-KR" altLang="en-US"/>
            </a:pPr>
            <a:r>
              <a:rPr lang="en-US" sz="900"/>
              <a:t>	1978</a:t>
            </a:r>
            <a:r>
              <a:rPr lang="ko-KR" altLang="en-US" sz="900"/>
              <a:t>년부터</a:t>
            </a:r>
            <a:r>
              <a:rPr lang="en-US" sz="900"/>
              <a:t> 2000</a:t>
            </a:r>
            <a:r>
              <a:rPr lang="ko-KR" altLang="en-US" sz="900"/>
              <a:t>년까지 정수장으로 사용되다가 폐쇄된 뒤</a:t>
            </a:r>
            <a:r>
              <a:rPr lang="en-US" sz="900"/>
              <a:t> 2002</a:t>
            </a:r>
            <a:r>
              <a:rPr lang="ko-KR" altLang="en-US" sz="900"/>
              <a:t>년</a:t>
            </a:r>
            <a:r>
              <a:rPr lang="en-US" sz="900"/>
              <a:t> 4</a:t>
            </a:r>
            <a:r>
              <a:rPr lang="ko-KR" altLang="en-US" sz="900"/>
              <a:t>월 정수장시설을 활용하여 우리나라 최초의 재활용생태공원으로 조성</a:t>
            </a:r>
            <a:r>
              <a:rPr lang="en-US" sz="900"/>
              <a:t>. </a:t>
            </a:r>
          </a:p>
          <a:p>
            <a:pPr>
              <a:defRPr lang="ko-KR" altLang="en-US"/>
            </a:pPr>
            <a:r>
              <a:rPr lang="en-US" sz="900"/>
              <a:t>- 9</a:t>
            </a:r>
            <a:r>
              <a:rPr lang="ko-KR" altLang="en-US" sz="900"/>
              <a:t>호선 선유도역</a:t>
            </a:r>
            <a:r>
              <a:rPr lang="en-US" sz="900"/>
              <a:t> 2</a:t>
            </a:r>
            <a:r>
              <a:rPr lang="ko-KR" altLang="en-US" sz="900"/>
              <a:t>번출구 도보</a:t>
            </a:r>
            <a:r>
              <a:rPr lang="en-US" sz="900"/>
              <a:t> 7</a:t>
            </a:r>
            <a:r>
              <a:rPr lang="ko-KR" altLang="en-US" sz="900"/>
              <a:t>분</a:t>
            </a:r>
          </a:p>
          <a:p>
            <a:pPr>
              <a:defRPr lang="ko-KR" altLang="en-US"/>
            </a:pPr>
            <a:r>
              <a:rPr lang="en-US" sz="900"/>
              <a:t> </a:t>
            </a:r>
          </a:p>
          <a:p>
            <a:pPr>
              <a:defRPr lang="ko-KR" altLang="en-US"/>
            </a:pPr>
            <a:r>
              <a:rPr lang="ko-KR" altLang="en-US" sz="900" b="1"/>
              <a:t>아리수 홍보관</a:t>
            </a:r>
          </a:p>
          <a:p>
            <a:pPr>
              <a:defRPr lang="ko-KR" altLang="en-US"/>
            </a:pPr>
            <a:r>
              <a:rPr lang="en-US" altLang="ko-KR" sz="900"/>
              <a:t>	</a:t>
            </a:r>
            <a:r>
              <a:rPr lang="ko-KR" altLang="en-US" sz="900"/>
              <a:t>어린이대공원내에 체험활동과 아리수 미로찾기등 놀이로 흥미롭게 구성한 아리수홍보관</a:t>
            </a:r>
            <a:r>
              <a:rPr lang="en-US" sz="900"/>
              <a:t>. 45</a:t>
            </a:r>
            <a:r>
              <a:rPr lang="ko-KR" altLang="en-US" sz="900"/>
              <a:t>분정도의 관람코스로 놀고 즐기면서 아리수와 친해질 수 있는 공간이다</a:t>
            </a:r>
            <a:r>
              <a:rPr lang="en-US" sz="900"/>
              <a:t>. </a:t>
            </a:r>
          </a:p>
          <a:p>
            <a:pPr>
              <a:defRPr lang="ko-KR" altLang="en-US"/>
            </a:pPr>
            <a:r>
              <a:rPr lang="en-US" sz="900"/>
              <a:t>- 5</a:t>
            </a:r>
            <a:r>
              <a:rPr lang="ko-KR" altLang="en-US" sz="900"/>
              <a:t>호선 대공원후문</a:t>
            </a:r>
          </a:p>
          <a:p>
            <a:pPr>
              <a:buChar char="-"/>
              <a:defRPr lang="ko-KR" altLang="en-US"/>
            </a:pPr>
            <a:r>
              <a:rPr lang="en-US" sz="900"/>
              <a:t>7</a:t>
            </a:r>
            <a:r>
              <a:rPr lang="ko-KR" altLang="en-US" sz="900"/>
              <a:t>호선 어린이 대공원역</a:t>
            </a:r>
          </a:p>
          <a:p>
            <a:pPr>
              <a:buChar char="-"/>
              <a:defRPr lang="ko-KR" altLang="en-US"/>
            </a:pPr>
            <a:endParaRPr lang="en-US" altLang="ko-KR" sz="900"/>
          </a:p>
          <a:p>
            <a:pPr>
              <a:buChar char="-"/>
              <a:defRPr lang="ko-KR" altLang="en-US"/>
            </a:pPr>
            <a:endParaRPr lang="en-US" altLang="ko-KR" sz="900"/>
          </a:p>
          <a:p>
            <a:pPr>
              <a:buChar char="-"/>
              <a:defRPr lang="ko-KR" altLang="en-US"/>
            </a:pPr>
            <a:endParaRPr lang="ko-KR" altLang="en-US" sz="900"/>
          </a:p>
          <a:p>
            <a:pPr>
              <a:defRPr lang="ko-KR" altLang="en-US"/>
            </a:pPr>
            <a:r>
              <a:rPr lang="ko-KR" altLang="en-US" sz="900" b="1"/>
              <a:t>일자산 허브천문공원</a:t>
            </a:r>
          </a:p>
          <a:p>
            <a:pPr>
              <a:defRPr lang="ko-KR" altLang="en-US"/>
            </a:pPr>
            <a:r>
              <a:rPr lang="en-US" altLang="ko-KR" sz="900"/>
              <a:t>	</a:t>
            </a:r>
            <a:r>
              <a:rPr lang="ko-KR" altLang="en-US" sz="900"/>
              <a:t>길동 생태공원 건너편 산</a:t>
            </a:r>
            <a:r>
              <a:rPr lang="en-US" sz="900"/>
              <a:t> 42-2</a:t>
            </a:r>
            <a:r>
              <a:rPr lang="ko-KR" altLang="en-US" sz="900"/>
              <a:t>번지 일대에 위치한 허브</a:t>
            </a:r>
            <a:r>
              <a:rPr lang="en-US" sz="900"/>
              <a:t>(Herb)-</a:t>
            </a:r>
            <a:r>
              <a:rPr lang="ko-KR" altLang="en-US" sz="900"/>
              <a:t>천문</a:t>
            </a:r>
            <a:r>
              <a:rPr lang="en-US" sz="900"/>
              <a:t>(</a:t>
            </a:r>
            <a:r>
              <a:rPr lang="ko-KR" altLang="en-US" sz="900"/>
              <a:t>天文</a:t>
            </a:r>
            <a:r>
              <a:rPr lang="en-US" sz="900"/>
              <a:t>)</a:t>
            </a:r>
            <a:r>
              <a:rPr lang="ko-KR" altLang="en-US" sz="900"/>
              <a:t>공원은 허브원</a:t>
            </a:r>
            <a:r>
              <a:rPr lang="en-US" sz="900"/>
              <a:t>, </a:t>
            </a:r>
            <a:r>
              <a:rPr lang="ko-KR" altLang="en-US" sz="900"/>
              <a:t>약초원</a:t>
            </a:r>
            <a:r>
              <a:rPr lang="en-US" sz="900"/>
              <a:t>, </a:t>
            </a:r>
            <a:r>
              <a:rPr lang="ko-KR" altLang="en-US" sz="900"/>
              <a:t>암석원 등으로 구분되어 조성됐습니다</a:t>
            </a:r>
            <a:r>
              <a:rPr lang="en-US" sz="900"/>
              <a:t>. </a:t>
            </a:r>
            <a:r>
              <a:rPr lang="ko-KR" altLang="en-US" sz="900"/>
              <a:t>일자산은 서울 강동구와 경기도 하남시를 경계로</a:t>
            </a:r>
            <a:r>
              <a:rPr lang="en-US" sz="900"/>
              <a:t>, </a:t>
            </a:r>
            <a:r>
              <a:rPr lang="ko-KR" altLang="en-US" sz="900"/>
              <a:t>아름다운 자연이 잘 보존되어 있는 야산입니다</a:t>
            </a:r>
            <a:r>
              <a:rPr lang="en-US" sz="900"/>
              <a:t>. </a:t>
            </a:r>
            <a:r>
              <a:rPr lang="ko-KR" altLang="en-US" sz="900"/>
              <a:t>일자산 중에서도 가장 전망이 좋고 수목이 성장하기에 적합한 토양인 이곳을 택해 공원을 조성</a:t>
            </a:r>
            <a:r>
              <a:rPr lang="en-US" sz="900"/>
              <a:t>, 167</a:t>
            </a:r>
            <a:r>
              <a:rPr lang="ko-KR" altLang="en-US" sz="900"/>
              <a:t>개 종</a:t>
            </a:r>
            <a:r>
              <a:rPr lang="en-US" sz="900"/>
              <a:t> 41,586</a:t>
            </a:r>
            <a:r>
              <a:rPr lang="ko-KR" altLang="en-US" sz="900"/>
              <a:t>개 본의 다양한 허브를 심었습니다</a:t>
            </a:r>
            <a:r>
              <a:rPr lang="en-US" sz="900"/>
              <a:t>. </a:t>
            </a:r>
            <a:r>
              <a:rPr lang="ko-KR" altLang="en-US" sz="900"/>
              <a:t>길동 생태공원</a:t>
            </a:r>
            <a:r>
              <a:rPr lang="en-US" sz="900"/>
              <a:t>, </a:t>
            </a:r>
            <a:r>
              <a:rPr lang="ko-KR" altLang="en-US" sz="900"/>
              <a:t>일자산 자연공원과 더불어 녹지를 형성하고 있으며</a:t>
            </a:r>
            <a:r>
              <a:rPr lang="en-US" sz="900"/>
              <a:t>, </a:t>
            </a:r>
            <a:r>
              <a:rPr lang="ko-KR" altLang="en-US" sz="900"/>
              <a:t>주민들의 쉼터이자 종합 관광 명소로 각광받고 있습니다</a:t>
            </a:r>
            <a:r>
              <a:rPr lang="en-US" sz="900"/>
              <a:t>.</a:t>
            </a:r>
          </a:p>
          <a:p>
            <a:pPr>
              <a:defRPr lang="ko-KR" altLang="en-US"/>
            </a:pPr>
            <a:r>
              <a:rPr lang="en-US" sz="900"/>
              <a:t> </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a:t>4-4. Arisu Park in Our Neighborhood</a:t>
            </a:r>
          </a:p>
          <a:p>
            <a:pPr>
              <a:buNone/>
              <a:defRPr lang="ko-KR" altLang="en-US"/>
            </a:pPr>
            <a:r>
              <a:rPr lang="en-US" sz="900"/>
              <a:t> </a:t>
            </a:r>
          </a:p>
          <a:p>
            <a:pPr>
              <a:buNone/>
              <a:defRPr lang="ko-KR" altLang="en-US"/>
            </a:pPr>
            <a:r>
              <a:rPr lang="en-US" sz="900" b="1"/>
              <a:t>Arisu Park in Our Neighborhood</a:t>
            </a:r>
          </a:p>
          <a:p>
            <a:pPr>
              <a:buNone/>
              <a:defRPr lang="ko-KR" altLang="en-US"/>
            </a:pPr>
            <a:r>
              <a:rPr lang="en-US" sz="900"/>
              <a:t> </a:t>
            </a:r>
          </a:p>
          <a:p>
            <a:pPr>
              <a:buNone/>
              <a:defRPr lang="ko-KR" altLang="en-US"/>
            </a:pPr>
            <a:r>
              <a:rPr lang="en-US" sz="900" b="1"/>
              <a:t>West Seoul Lake Park</a:t>
            </a:r>
          </a:p>
          <a:p>
            <a:pPr>
              <a:buNone/>
              <a:defRPr lang="ko-KR" altLang="en-US"/>
            </a:pPr>
            <a:r>
              <a:rPr lang="en-US" sz="900"/>
              <a:t>	This park is located at the former site of the Shinwol Water Purification Plant, which had produced 120,000 tons of water a day on average but was closed down. It is currently the largest lake park in the southwestern part of Seoul. </a:t>
            </a:r>
          </a:p>
          <a:p>
            <a:pPr>
              <a:buNone/>
              <a:defRPr lang="ko-KR" altLang="en-US"/>
            </a:pPr>
            <a:r>
              <a:rPr lang="en-US" sz="900"/>
              <a:t>- Hwagok Station, Subway Line 5, Exit #7</a:t>
            </a:r>
          </a:p>
          <a:p>
            <a:pPr>
              <a:buNone/>
              <a:defRPr lang="ko-KR" altLang="en-US"/>
            </a:pPr>
            <a:r>
              <a:rPr lang="en-US" sz="900"/>
              <a:t>- Bus: Nos. 604, 606, 607</a:t>
            </a:r>
          </a:p>
          <a:p>
            <a:pPr>
              <a:buNone/>
              <a:defRPr lang="ko-KR" altLang="en-US"/>
            </a:pPr>
            <a:r>
              <a:rPr lang="en-US" sz="900"/>
              <a:t> </a:t>
            </a:r>
          </a:p>
          <a:p>
            <a:pPr>
              <a:buNone/>
              <a:defRPr lang="ko-KR" altLang="en-US"/>
            </a:pPr>
            <a:r>
              <a:rPr lang="en-US" sz="900" b="1"/>
              <a:t>Seonyudo Park</a:t>
            </a:r>
          </a:p>
          <a:p>
            <a:pPr>
              <a:buNone/>
              <a:defRPr lang="ko-KR" altLang="en-US"/>
            </a:pPr>
            <a:r>
              <a:rPr lang="en-US" sz="900"/>
              <a:t>	The site of this park was used for a water purification plant from 1978 to 2000. After the plant was closed down, Korea’s first recycling eco-park was opened in April 2002 using the remaining facilities of the purification plant. </a:t>
            </a:r>
          </a:p>
          <a:p>
            <a:pPr>
              <a:buNone/>
              <a:defRPr lang="ko-KR" altLang="en-US"/>
            </a:pPr>
            <a:r>
              <a:rPr lang="en-US" sz="900"/>
              <a:t> </a:t>
            </a:r>
          </a:p>
          <a:p>
            <a:pPr>
              <a:buNone/>
              <a:defRPr lang="ko-KR" altLang="en-US"/>
            </a:pPr>
            <a:r>
              <a:rPr lang="en-US" sz="900"/>
              <a:t>- Seonyudo Station, Subway Line 9, Exit #2 (7-minute walk from the subway </a:t>
            </a:r>
          </a:p>
          <a:p>
            <a:pPr>
              <a:buNone/>
              <a:defRPr lang="ko-KR" altLang="en-US"/>
            </a:pPr>
            <a:r>
              <a:rPr lang="en-US" sz="900"/>
              <a:t>   station)</a:t>
            </a:r>
          </a:p>
          <a:p>
            <a:pPr>
              <a:buNone/>
              <a:defRPr lang="ko-KR" altLang="en-US"/>
            </a:pPr>
            <a:r>
              <a:rPr lang="en-US" sz="900"/>
              <a:t> </a:t>
            </a:r>
          </a:p>
          <a:p>
            <a:pPr>
              <a:buNone/>
              <a:defRPr lang="ko-KR" altLang="en-US"/>
            </a:pPr>
            <a:r>
              <a:rPr lang="en-US" sz="900" b="1"/>
              <a:t>Arisu Exhibition Hall</a:t>
            </a:r>
          </a:p>
          <a:p>
            <a:pPr>
              <a:buNone/>
              <a:defRPr lang="ko-KR" altLang="en-US"/>
            </a:pPr>
            <a:r>
              <a:rPr lang="en-US" sz="900"/>
              <a:t>	Arisu Exhibition Hall located at the Children’s Grand Park offers a range of activities for children to experience and enjoy, such as Arisu Maze. Through the touring course, which takes approximately 45 minutes, children can learn about Arisu as they enjoy various activities. </a:t>
            </a:r>
          </a:p>
          <a:p>
            <a:pPr>
              <a:buNone/>
              <a:defRPr lang="ko-KR" altLang="en-US"/>
            </a:pPr>
            <a:r>
              <a:rPr lang="en-US" sz="900"/>
              <a:t> </a:t>
            </a:r>
          </a:p>
          <a:p>
            <a:pPr>
              <a:buNone/>
              <a:defRPr lang="ko-KR" altLang="en-US"/>
            </a:pPr>
            <a:r>
              <a:rPr lang="en-US" sz="900"/>
              <a:t>- Back gate of Children’s Grand Park (Subway Line 5)</a:t>
            </a:r>
          </a:p>
          <a:p>
            <a:pPr>
              <a:buNone/>
              <a:defRPr lang="ko-KR" altLang="en-US"/>
            </a:pPr>
            <a:r>
              <a:rPr lang="en-US" sz="900"/>
              <a:t>- Children’s Grand Park Station (Subway Line 7)</a:t>
            </a:r>
          </a:p>
          <a:p>
            <a:pPr>
              <a:buNone/>
              <a:defRPr lang="ko-KR" altLang="en-US"/>
            </a:pPr>
            <a:r>
              <a:rPr lang="en-US" sz="900" b="1"/>
              <a:t> </a:t>
            </a:r>
          </a:p>
          <a:p>
            <a:pPr>
              <a:buNone/>
              <a:defRPr lang="ko-KR" altLang="en-US"/>
            </a:pPr>
            <a:r>
              <a:rPr lang="en-US" sz="900" b="1"/>
              <a:t>Iljasan Astronomy and Herb Park</a:t>
            </a:r>
          </a:p>
          <a:p>
            <a:pPr>
              <a:buNone/>
              <a:defRPr lang="ko-KR" altLang="en-US"/>
            </a:pPr>
            <a:r>
              <a:rPr lang="en-US" sz="900"/>
              <a:t>	Located around San 42-2, Gil-dong across from Ecological Park,the Iljasan Astronomy and Herb Park consists of an herb garden, a medicinal herb garden, and a rock garden. Functioning as a border between Gangdong-gu of Seoul and Hanam-si of Gyeonggi-do, Iljasan is a hill where the beautiful nature is well-preserved. The park was developed on the hilltop, which has the best view and rich soil for plant growing by planting 41,586 specimens of 167 plant species. Forming a green zone with the Gil-dong Ecological Park and Iljasan Nature Park, Iljasan Astronomy and Herb Park is very much loved by local residents and as a popular tourist site. </a:t>
            </a: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37</a:t>
            </a:fld>
            <a:endParaRPr lang="ko-KR" altLang="en-US" sz="1000" b="1">
              <a:solidFill>
                <a:schemeClr val="tx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a:defRPr lang="ko-KR" altLang="en-US"/>
            </a:pPr>
            <a:r>
              <a:rPr lang="ko-KR" altLang="en-US" sz="900" b="1"/>
              <a:t>용마 폭포공원</a:t>
            </a:r>
          </a:p>
          <a:p>
            <a:pPr>
              <a:defRPr lang="ko-KR" altLang="en-US"/>
            </a:pPr>
            <a:r>
              <a:rPr lang="ko-KR" altLang="en-US" sz="900"/>
              <a:t>아차산의 최고봉인 용마산 중턱에 있는 용마폭포공원은</a:t>
            </a:r>
            <a:r>
              <a:rPr lang="en-US" sz="900"/>
              <a:t> 3</a:t>
            </a:r>
            <a:r>
              <a:rPr lang="ko-KR" altLang="en-US" sz="900"/>
              <a:t>개의 인공폭포와 연못을 비롯하여</a:t>
            </a:r>
            <a:r>
              <a:rPr lang="en-US" sz="900"/>
              <a:t> 4</a:t>
            </a:r>
            <a:r>
              <a:rPr lang="ko-KR" altLang="en-US" sz="900"/>
              <a:t>개의 수영장과 축구장</a:t>
            </a:r>
            <a:r>
              <a:rPr lang="en-US" sz="900"/>
              <a:t>, </a:t>
            </a:r>
            <a:r>
              <a:rPr lang="ko-KR" altLang="en-US" sz="900"/>
              <a:t>배드민턴장</a:t>
            </a:r>
            <a:r>
              <a:rPr lang="en-US" sz="900"/>
              <a:t>, </a:t>
            </a:r>
            <a:r>
              <a:rPr lang="ko-KR" altLang="en-US" sz="900"/>
              <a:t>테니스장</a:t>
            </a:r>
            <a:r>
              <a:rPr lang="en-US" sz="900"/>
              <a:t>, </a:t>
            </a:r>
            <a:r>
              <a:rPr lang="ko-KR" altLang="en-US" sz="900"/>
              <a:t>게이트볼장 등을 갖추고 있으며</a:t>
            </a:r>
            <a:r>
              <a:rPr lang="en-US" sz="900"/>
              <a:t>, </a:t>
            </a:r>
            <a:r>
              <a:rPr lang="ko-KR" altLang="en-US" sz="900"/>
              <a:t>원두막과 식탁 의자 등의 편의시설이 곳곳에 설치되어 있습니다</a:t>
            </a:r>
            <a:r>
              <a:rPr lang="en-US" sz="900"/>
              <a:t>. </a:t>
            </a:r>
            <a:r>
              <a:rPr lang="ko-KR" altLang="en-US" sz="900"/>
              <a:t>그밖에 수석정원과 하늘공원</a:t>
            </a:r>
            <a:r>
              <a:rPr lang="en-US" sz="900"/>
              <a:t>, </a:t>
            </a:r>
            <a:r>
              <a:rPr lang="ko-KR" altLang="en-US" sz="900"/>
              <a:t>전망대</a:t>
            </a:r>
            <a:r>
              <a:rPr lang="en-US" sz="900"/>
              <a:t>, </a:t>
            </a:r>
            <a:r>
              <a:rPr lang="ko-KR" altLang="en-US" sz="900"/>
              <a:t>야외음악당도 조성되어 있습니다</a:t>
            </a:r>
            <a:r>
              <a:rPr lang="en-US" sz="900"/>
              <a:t>.</a:t>
            </a:r>
          </a:p>
          <a:p>
            <a:pPr>
              <a:defRPr lang="ko-KR" altLang="en-US"/>
            </a:pPr>
            <a:r>
              <a:rPr lang="ko-KR" altLang="en-US" sz="900"/>
              <a:t>용마폭포는 높이</a:t>
            </a:r>
            <a:r>
              <a:rPr lang="en-US" sz="900"/>
              <a:t> 51m</a:t>
            </a:r>
            <a:r>
              <a:rPr lang="ko-KR" altLang="en-US" sz="900"/>
              <a:t>로 동양에서는 가장 높은 인공폭포입니다</a:t>
            </a:r>
            <a:r>
              <a:rPr lang="en-US" sz="900"/>
              <a:t>. </a:t>
            </a:r>
            <a:r>
              <a:rPr lang="ko-KR" altLang="en-US" sz="900"/>
              <a:t>좌우로 높이가</a:t>
            </a:r>
            <a:r>
              <a:rPr lang="en-US" sz="900"/>
              <a:t> 20m</a:t>
            </a:r>
          </a:p>
          <a:p>
            <a:pPr>
              <a:defRPr lang="ko-KR" altLang="en-US"/>
            </a:pPr>
            <a:r>
              <a:rPr lang="ko-KR" altLang="en-US" sz="900"/>
              <a:t>가 넘는 청룡폭포와 백마폭포가 있고 중앙 잔디광장은 야외결혼식장으로도 활용됩니다</a:t>
            </a:r>
            <a:r>
              <a:rPr lang="en-US" sz="900"/>
              <a:t>. </a:t>
            </a:r>
            <a:r>
              <a:rPr lang="ko-KR" altLang="en-US" sz="900"/>
              <a:t>한편 겨울철에는 폭포를 빙벽타기 장소로</a:t>
            </a:r>
            <a:r>
              <a:rPr lang="en-US" sz="900"/>
              <a:t>, </a:t>
            </a:r>
            <a:r>
              <a:rPr lang="ko-KR" altLang="en-US" sz="900"/>
              <a:t>연못은 스케이트장으로 활용하고 있습니다</a:t>
            </a:r>
            <a:r>
              <a:rPr lang="en-US" sz="900"/>
              <a:t>.</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a:buNone/>
              <a:defRPr lang="ko-KR" altLang="en-US"/>
            </a:pPr>
            <a:r>
              <a:rPr lang="en-US" sz="900" b="1"/>
              <a:t>Yongma Waterfall Park</a:t>
            </a:r>
          </a:p>
          <a:p>
            <a:pPr>
              <a:buNone/>
              <a:defRPr lang="ko-KR" altLang="en-US"/>
            </a:pPr>
            <a:r>
              <a:rPr lang="en-US" sz="900"/>
              <a:t>Yongma Waterfall Park, which is located halfway up the Yongmasan, the highest peak of Mt. Acha, consists of three artificial waterfalls and a pond. Auxiliary facilities include four swimming pools, a football field, a badminton court, a tennis court, and a gate ball court. Amenitiessuch as lookout shed and tables are installed across the park. The park also features Suiseki Garden and Sky Park as well as an observation deck and an outdoor concert hall. </a:t>
            </a:r>
          </a:p>
          <a:p>
            <a:pPr>
              <a:buNone/>
              <a:defRPr lang="ko-KR" altLang="en-US"/>
            </a:pPr>
            <a:r>
              <a:rPr lang="en-US" sz="900"/>
              <a:t> </a:t>
            </a:r>
          </a:p>
          <a:p>
            <a:pPr>
              <a:buNone/>
              <a:defRPr lang="ko-KR" altLang="en-US"/>
            </a:pPr>
            <a:r>
              <a:rPr lang="en-US" sz="900"/>
              <a:t>Yongma Waterfall, which has height of 51m, is the tallest artificial waterfall in Asia. Cheongnyong Falls and Baengma Falls,which are over 20m high, are located on the sides of Yongma Waterfall. The central lawn is used as an outdoor wedding venue. In winter time, the falls freezeand provide a space for enjoying ice climbing. The pond is also used as a skating rink. </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38</a:t>
            </a:fld>
            <a:endParaRPr lang="ko-KR" altLang="en-US" sz="1000" b="1">
              <a:solidFill>
                <a:schemeClr val="tx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latinLnBrk="0">
              <a:defRPr lang="ko-KR" altLang="en-US"/>
            </a:pPr>
            <a:r>
              <a:rPr lang="en-US" sz="900"/>
              <a:t>4-5. </a:t>
            </a:r>
            <a:r>
              <a:rPr lang="ko-KR" altLang="en-US" sz="900"/>
              <a:t>아리수 탐방코스</a:t>
            </a:r>
            <a:r>
              <a:rPr lang="en-US" sz="900"/>
              <a:t>(Tour course to Arisu attractions)</a:t>
            </a:r>
          </a:p>
          <a:p>
            <a:pPr latinLnBrk="0">
              <a:defRPr lang="ko-KR" altLang="en-US"/>
            </a:pPr>
            <a:r>
              <a:rPr lang="en-US" sz="900"/>
              <a:t> </a:t>
            </a:r>
          </a:p>
          <a:p>
            <a:pPr latinLnBrk="0">
              <a:defRPr lang="ko-KR" altLang="en-US"/>
            </a:pPr>
            <a:r>
              <a:rPr lang="ko-KR" altLang="en-US" sz="900" b="1"/>
              <a:t>아리수 탐방코스</a:t>
            </a:r>
          </a:p>
          <a:p>
            <a:pPr latinLnBrk="0">
              <a:defRPr lang="ko-KR" altLang="en-US"/>
            </a:pPr>
            <a:r>
              <a:rPr lang="en-US" sz="900"/>
              <a:t> </a:t>
            </a:r>
          </a:p>
          <a:p>
            <a:pPr latinLnBrk="0">
              <a:defRPr lang="ko-KR" altLang="en-US"/>
            </a:pPr>
            <a:r>
              <a:rPr lang="ko-KR" altLang="en-US" sz="900" b="1"/>
              <a:t>제</a:t>
            </a:r>
            <a:r>
              <a:rPr lang="en-US" sz="900" b="1"/>
              <a:t>1</a:t>
            </a:r>
            <a:r>
              <a:rPr lang="ko-KR" altLang="en-US" sz="900" b="1"/>
              <a:t>코스 역사탐방길</a:t>
            </a:r>
          </a:p>
          <a:p>
            <a:pPr latinLnBrk="0">
              <a:defRPr lang="ko-KR" altLang="en-US"/>
            </a:pPr>
            <a:r>
              <a:rPr lang="ko-KR" altLang="en-US" sz="900"/>
              <a:t>“뚝도 아리수 정수센터”</a:t>
            </a:r>
          </a:p>
          <a:p>
            <a:pPr latinLnBrk="0">
              <a:defRPr lang="ko-KR" altLang="en-US"/>
            </a:pPr>
            <a:r>
              <a:rPr lang="en-US" altLang="ko-KR" sz="900"/>
              <a:t>102</a:t>
            </a:r>
            <a:r>
              <a:rPr lang="ko-KR" altLang="en-US" sz="900"/>
              <a:t>년의 역사를 지닌 우리나라 최초의 정수장</a:t>
            </a:r>
          </a:p>
          <a:p>
            <a:pPr latinLnBrk="0">
              <a:defRPr lang="ko-KR" altLang="en-US"/>
            </a:pPr>
            <a:r>
              <a:rPr lang="ko-KR" altLang="en-US" sz="900"/>
              <a:t>“수도박물관”</a:t>
            </a:r>
          </a:p>
          <a:p>
            <a:pPr latinLnBrk="0">
              <a:defRPr lang="ko-KR" altLang="en-US"/>
            </a:pPr>
            <a:r>
              <a:rPr lang="ko-KR" altLang="en-US" sz="900"/>
              <a:t>서울시 지정 유형문화재 제</a:t>
            </a:r>
            <a:r>
              <a:rPr lang="en-US" sz="900"/>
              <a:t>72</a:t>
            </a:r>
            <a:r>
              <a:rPr lang="ko-KR" altLang="en-US" sz="900"/>
              <a:t>호다</a:t>
            </a:r>
            <a:r>
              <a:rPr lang="en-US" sz="900"/>
              <a:t>.</a:t>
            </a:r>
          </a:p>
          <a:p>
            <a:pPr latinLnBrk="0">
              <a:defRPr lang="ko-KR" altLang="en-US"/>
            </a:pPr>
            <a:r>
              <a:rPr lang="ko-KR" altLang="en-US" sz="900"/>
              <a:t>이곳에서는 천연 비누 만들기와 물지게 등 물의 소중함을 느낄 수 있는 다양하고</a:t>
            </a:r>
          </a:p>
          <a:p>
            <a:pPr latinLnBrk="0">
              <a:defRPr lang="ko-KR" altLang="en-US"/>
            </a:pPr>
            <a:r>
              <a:rPr lang="ko-KR" altLang="en-US" sz="900"/>
              <a:t> 흥미로운 체험 프로그램을 운영중입니다</a:t>
            </a:r>
            <a:r>
              <a:rPr lang="en-US" sz="900"/>
              <a:t>.</a:t>
            </a:r>
          </a:p>
          <a:p>
            <a:pPr latinLnBrk="0">
              <a:defRPr lang="ko-KR" altLang="en-US"/>
            </a:pPr>
            <a:r>
              <a:rPr lang="ko-KR" altLang="en-US" sz="900"/>
              <a:t>“서울숲”</a:t>
            </a:r>
          </a:p>
          <a:p>
            <a:pPr latinLnBrk="0">
              <a:defRPr lang="ko-KR" altLang="en-US"/>
            </a:pPr>
            <a:r>
              <a:rPr lang="en-US" sz="900"/>
              <a:t>5</a:t>
            </a:r>
            <a:r>
              <a:rPr lang="ko-KR" altLang="en-US" sz="900"/>
              <a:t>개의 테마공원을 비롯해 계절의 아름다운 변화를 느낄 수 있는 멋진 산책로가 </a:t>
            </a:r>
          </a:p>
          <a:p>
            <a:pPr latinLnBrk="0">
              <a:defRPr lang="ko-KR" altLang="en-US"/>
            </a:pPr>
            <a:r>
              <a:rPr lang="ko-KR" altLang="en-US" sz="900"/>
              <a:t>있습니다</a:t>
            </a:r>
            <a:r>
              <a:rPr lang="en-US" sz="900"/>
              <a:t>.</a:t>
            </a:r>
          </a:p>
          <a:p>
            <a:pPr latinLnBrk="0">
              <a:defRPr lang="ko-KR" altLang="en-US"/>
            </a:pPr>
            <a:r>
              <a:rPr lang="en-US" sz="900"/>
              <a:t> </a:t>
            </a:r>
          </a:p>
          <a:p>
            <a:pPr latinLnBrk="0">
              <a:defRPr lang="ko-KR" altLang="en-US"/>
            </a:pPr>
            <a:r>
              <a:rPr lang="ko-KR" altLang="en-US" sz="900" b="1"/>
              <a:t>제</a:t>
            </a:r>
            <a:r>
              <a:rPr lang="en-US" sz="900" b="1"/>
              <a:t>2</a:t>
            </a:r>
            <a:r>
              <a:rPr lang="ko-KR" altLang="en-US" sz="900" b="1"/>
              <a:t>코스 체험놀이 탐방길</a:t>
            </a:r>
          </a:p>
          <a:p>
            <a:pPr latinLnBrk="0">
              <a:defRPr lang="ko-KR" altLang="en-US"/>
            </a:pPr>
            <a:r>
              <a:rPr lang="ko-KR" altLang="en-US" sz="900"/>
              <a:t>“아리수 나라”</a:t>
            </a:r>
          </a:p>
          <a:p>
            <a:pPr latinLnBrk="0">
              <a:defRPr lang="ko-KR" altLang="en-US"/>
            </a:pPr>
            <a:r>
              <a:rPr lang="ko-KR" altLang="en-US" sz="900"/>
              <a:t>능동 어린이대공원 내에 지상</a:t>
            </a:r>
            <a:r>
              <a:rPr lang="en-US" sz="900"/>
              <a:t>2</a:t>
            </a:r>
            <a:r>
              <a:rPr lang="ko-KR" altLang="en-US" sz="900"/>
              <a:t>층 지하</a:t>
            </a:r>
            <a:r>
              <a:rPr lang="en-US" sz="900"/>
              <a:t>1</a:t>
            </a:r>
            <a:r>
              <a:rPr lang="ko-KR" altLang="en-US" sz="900"/>
              <a:t>층으로 지어진 우리나라 최초의 물 종합 </a:t>
            </a:r>
          </a:p>
          <a:p>
            <a:pPr latinLnBrk="0">
              <a:defRPr lang="ko-KR" altLang="en-US"/>
            </a:pPr>
            <a:r>
              <a:rPr lang="ko-KR" altLang="en-US" sz="900"/>
              <a:t>어린이 홍보관 등 다양한 체험코스를 제공합니다</a:t>
            </a:r>
            <a:r>
              <a:rPr lang="en-US" sz="900"/>
              <a:t>.</a:t>
            </a:r>
          </a:p>
          <a:p>
            <a:pPr latinLnBrk="0">
              <a:defRPr lang="ko-KR" altLang="en-US"/>
            </a:pPr>
            <a:r>
              <a:rPr lang="ko-KR" altLang="en-US" sz="900"/>
              <a:t>“구의 정수센터</a:t>
            </a:r>
            <a:r>
              <a:rPr lang="en-US" altLang="ko-KR" sz="900"/>
              <a:t>·</a:t>
            </a:r>
            <a:r>
              <a:rPr lang="ko-KR" altLang="en-US" sz="900"/>
              <a:t>구의문화재”</a:t>
            </a:r>
          </a:p>
          <a:p>
            <a:pPr latinLnBrk="0">
              <a:defRPr lang="ko-KR" altLang="en-US"/>
            </a:pPr>
            <a:r>
              <a:rPr lang="ko-KR" altLang="en-US" sz="900"/>
              <a:t>상수도의 시대적 변천과정을 한눈에 볼 수 있는 구의 정수</a:t>
            </a:r>
            <a:r>
              <a:rPr lang="en-US" sz="900"/>
              <a:t> 1,2 </a:t>
            </a:r>
            <a:r>
              <a:rPr lang="ko-KR" altLang="en-US" sz="900"/>
              <a:t>공장은 현재 </a:t>
            </a:r>
          </a:p>
          <a:p>
            <a:pPr latinLnBrk="0">
              <a:defRPr lang="ko-KR" altLang="en-US"/>
            </a:pPr>
            <a:r>
              <a:rPr lang="ko-KR" altLang="en-US" sz="900"/>
              <a:t>문화재로 등록되어있습니다</a:t>
            </a:r>
            <a:r>
              <a:rPr lang="en-US" sz="900"/>
              <a:t>.</a:t>
            </a:r>
          </a:p>
          <a:p>
            <a:pPr latinLnBrk="0">
              <a:defRPr lang="ko-KR" altLang="en-US"/>
            </a:pPr>
            <a:r>
              <a:rPr lang="en-US" sz="900" b="1"/>
              <a:t> </a:t>
            </a:r>
          </a:p>
          <a:p>
            <a:pPr latinLnBrk="0">
              <a:defRPr lang="ko-KR" altLang="en-US"/>
            </a:pPr>
            <a:r>
              <a:rPr lang="ko-KR" altLang="en-US" sz="900" b="1"/>
              <a:t>제</a:t>
            </a:r>
            <a:r>
              <a:rPr lang="en-US" sz="900" b="1"/>
              <a:t>3</a:t>
            </a:r>
            <a:r>
              <a:rPr lang="ko-KR" altLang="en-US" sz="900" b="1"/>
              <a:t>코스 친환경 탐방길</a:t>
            </a:r>
          </a:p>
          <a:p>
            <a:pPr latinLnBrk="0">
              <a:defRPr lang="ko-KR" altLang="en-US"/>
            </a:pPr>
            <a:r>
              <a:rPr lang="en-US" sz="900"/>
              <a:t> </a:t>
            </a:r>
          </a:p>
          <a:p>
            <a:pPr latinLnBrk="0">
              <a:defRPr lang="ko-KR" altLang="en-US"/>
            </a:pPr>
            <a:r>
              <a:rPr lang="ko-KR" altLang="en-US" sz="900"/>
              <a:t>“영등포아리수정수센터”</a:t>
            </a:r>
          </a:p>
          <a:p>
            <a:pPr latinLnBrk="0">
              <a:defRPr lang="ko-KR" altLang="en-US"/>
            </a:pPr>
            <a:r>
              <a:rPr lang="ko-KR" altLang="en-US" sz="900"/>
              <a:t>정수장에서 서남권 최대 규모의 호수공원으로 변신한 서서울 호수공원을 </a:t>
            </a:r>
          </a:p>
          <a:p>
            <a:pPr latinLnBrk="0">
              <a:defRPr lang="ko-KR" altLang="en-US"/>
            </a:pPr>
            <a:r>
              <a:rPr lang="ko-KR" altLang="en-US" sz="900"/>
              <a:t>시민들에게 공개하고 있습니다</a:t>
            </a:r>
            <a:r>
              <a:rPr lang="en-US" sz="900"/>
              <a:t>.</a:t>
            </a:r>
          </a:p>
          <a:p>
            <a:pPr latinLnBrk="0">
              <a:defRPr lang="ko-KR" altLang="en-US"/>
            </a:pPr>
            <a:r>
              <a:rPr lang="en-US" sz="900"/>
              <a:t> </a:t>
            </a:r>
          </a:p>
          <a:p>
            <a:pPr latinLnBrk="0">
              <a:defRPr lang="ko-KR" altLang="en-US"/>
            </a:pPr>
            <a:r>
              <a:rPr lang="ko-KR" altLang="en-US" sz="900"/>
              <a:t>“서서울 호수공원”</a:t>
            </a:r>
          </a:p>
          <a:p>
            <a:pPr latinLnBrk="0">
              <a:defRPr lang="ko-KR" altLang="en-US"/>
            </a:pPr>
            <a:r>
              <a:rPr lang="ko-KR" altLang="en-US" sz="900"/>
              <a:t>구 신월 정수장 부지에 조성한 서서울 호수공원은 정수장 시설을 재활용한 </a:t>
            </a:r>
          </a:p>
          <a:p>
            <a:pPr latinLnBrk="0">
              <a:defRPr lang="ko-KR" altLang="en-US"/>
            </a:pPr>
            <a:r>
              <a:rPr lang="ko-KR" altLang="en-US" sz="900"/>
              <a:t>곳으로</a:t>
            </a:r>
            <a:r>
              <a:rPr lang="en-US" sz="900"/>
              <a:t>, </a:t>
            </a:r>
            <a:r>
              <a:rPr lang="ko-KR" altLang="en-US" sz="900"/>
              <a:t>수도권으로 된 조형물이 주변 풍경과 잘 어우러져 신선한 분위기를 </a:t>
            </a:r>
          </a:p>
          <a:p>
            <a:pPr latinLnBrk="0">
              <a:defRPr lang="ko-KR" altLang="en-US"/>
            </a:pPr>
            <a:r>
              <a:rPr lang="ko-KR" altLang="en-US" sz="900"/>
              <a:t>자아내고 있습니다</a:t>
            </a:r>
            <a:r>
              <a:rPr lang="en-US" sz="900"/>
              <a:t>.</a:t>
            </a:r>
          </a:p>
          <a:p>
            <a:pPr>
              <a:defRPr lang="ko-KR" altLang="en-US"/>
            </a:pPr>
            <a:endParaRPr lang="ko-KR" altLang="en-US" sz="9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latinLnBrk="0">
              <a:buNone/>
              <a:defRPr lang="ko-KR" altLang="en-US"/>
            </a:pPr>
            <a:r>
              <a:rPr lang="en-US" sz="900"/>
              <a:t>4-5. Arisu Tour Course</a:t>
            </a:r>
          </a:p>
          <a:p>
            <a:pPr latinLnBrk="0">
              <a:buNone/>
              <a:defRPr lang="ko-KR" altLang="en-US"/>
            </a:pPr>
            <a:r>
              <a:rPr lang="en-US" sz="900"/>
              <a:t> </a:t>
            </a:r>
          </a:p>
          <a:p>
            <a:pPr latinLnBrk="0">
              <a:buNone/>
              <a:defRPr lang="ko-KR" altLang="en-US"/>
            </a:pPr>
            <a:r>
              <a:rPr lang="en-US" sz="900" b="1"/>
              <a:t>Arisu Tour Course</a:t>
            </a:r>
          </a:p>
          <a:p>
            <a:pPr latinLnBrk="0">
              <a:buNone/>
              <a:defRPr lang="ko-KR" altLang="en-US"/>
            </a:pPr>
            <a:r>
              <a:rPr lang="en-US" sz="900"/>
              <a:t> </a:t>
            </a:r>
          </a:p>
          <a:p>
            <a:pPr latinLnBrk="0">
              <a:buNone/>
              <a:defRPr lang="ko-KR" altLang="en-US"/>
            </a:pPr>
            <a:r>
              <a:rPr lang="en-US" sz="900" b="1"/>
              <a:t>Course 1: Arisu Historical Tour</a:t>
            </a:r>
          </a:p>
          <a:p>
            <a:pPr latinLnBrk="0">
              <a:buNone/>
              <a:defRPr lang="ko-KR" altLang="en-US"/>
            </a:pPr>
            <a:r>
              <a:rPr lang="en-US" sz="900"/>
              <a:t>“TtukdoArisu Water Purification Center”</a:t>
            </a:r>
          </a:p>
          <a:p>
            <a:pPr latinLnBrk="0">
              <a:buNone/>
              <a:defRPr lang="ko-KR" altLang="en-US"/>
            </a:pPr>
            <a:r>
              <a:rPr lang="en-US" sz="900"/>
              <a:t>Korea’s first water purification plant with 102 years’ history</a:t>
            </a:r>
          </a:p>
          <a:p>
            <a:pPr latinLnBrk="0">
              <a:buNone/>
              <a:defRPr lang="ko-KR" altLang="en-US"/>
            </a:pPr>
            <a:r>
              <a:rPr lang="en-US" sz="900"/>
              <a:t>“Waterworks Museum”</a:t>
            </a:r>
          </a:p>
          <a:p>
            <a:pPr latinLnBrk="0">
              <a:buNone/>
              <a:defRPr lang="ko-KR" altLang="en-US"/>
            </a:pPr>
            <a:r>
              <a:rPr lang="en-US" sz="900"/>
              <a:t>This museum has been designated as Tangible Cultural Asset #72 by Seoul </a:t>
            </a:r>
          </a:p>
          <a:p>
            <a:pPr latinLnBrk="0">
              <a:buNone/>
              <a:defRPr lang="ko-KR" altLang="en-US"/>
            </a:pPr>
            <a:r>
              <a:rPr lang="en-US" sz="900"/>
              <a:t>Metropolitan Government. </a:t>
            </a:r>
          </a:p>
          <a:p>
            <a:pPr latinLnBrk="0">
              <a:buNone/>
              <a:defRPr lang="ko-KR" altLang="en-US"/>
            </a:pPr>
            <a:r>
              <a:rPr lang="en-US" sz="900"/>
              <a:t>It offers a range of interesting programsthat help participants realize the </a:t>
            </a:r>
          </a:p>
          <a:p>
            <a:pPr latinLnBrk="0">
              <a:buNone/>
              <a:defRPr lang="ko-KR" altLang="en-US"/>
            </a:pPr>
            <a:r>
              <a:rPr lang="en-US" sz="900"/>
              <a:t>value of water, such as a natural soap making class and a water carrier </a:t>
            </a:r>
          </a:p>
          <a:p>
            <a:pPr latinLnBrk="0">
              <a:buNone/>
              <a:defRPr lang="ko-KR" altLang="en-US"/>
            </a:pPr>
            <a:r>
              <a:rPr lang="en-US" sz="900"/>
              <a:t>experience program. </a:t>
            </a:r>
          </a:p>
          <a:p>
            <a:pPr latinLnBrk="0">
              <a:buNone/>
              <a:defRPr lang="ko-KR" altLang="en-US"/>
            </a:pPr>
            <a:r>
              <a:rPr lang="en-US" sz="900"/>
              <a:t>“Seoul Forest”</a:t>
            </a:r>
          </a:p>
          <a:p>
            <a:pPr latinLnBrk="0">
              <a:buNone/>
              <a:defRPr lang="ko-KR" altLang="en-US"/>
            </a:pPr>
            <a:r>
              <a:rPr lang="en-US" sz="900"/>
              <a:t>In addition to five theme parks, you can stroll through a magnificent trail to </a:t>
            </a:r>
          </a:p>
          <a:p>
            <a:pPr latinLnBrk="0">
              <a:buNone/>
              <a:defRPr lang="ko-KR" altLang="en-US"/>
            </a:pPr>
            <a:r>
              <a:rPr lang="en-US" sz="900"/>
              <a:t>enjoy the beautiful nature and change of seasons. </a:t>
            </a:r>
          </a:p>
          <a:p>
            <a:pPr latinLnBrk="0">
              <a:buNone/>
              <a:defRPr lang="ko-KR" altLang="en-US"/>
            </a:pPr>
            <a:r>
              <a:rPr lang="en-US" sz="900" b="1"/>
              <a:t> </a:t>
            </a:r>
          </a:p>
          <a:p>
            <a:pPr latinLnBrk="0">
              <a:buNone/>
              <a:defRPr lang="ko-KR" altLang="en-US"/>
            </a:pPr>
            <a:r>
              <a:rPr lang="en-US" sz="900" b="1"/>
              <a:t>Course 2: Family Fun Tour</a:t>
            </a:r>
          </a:p>
          <a:p>
            <a:pPr latinLnBrk="0">
              <a:buNone/>
              <a:defRPr lang="ko-KR" altLang="en-US"/>
            </a:pPr>
            <a:r>
              <a:rPr lang="en-US" sz="900"/>
              <a:t>“Arisu World”</a:t>
            </a:r>
          </a:p>
          <a:p>
            <a:pPr latinLnBrk="0">
              <a:buNone/>
              <a:defRPr lang="ko-KR" altLang="en-US"/>
            </a:pPr>
            <a:r>
              <a:rPr lang="en-US" sz="900"/>
              <a:t>With two ground levels and one basement level, Arisu World is located within</a:t>
            </a:r>
          </a:p>
          <a:p>
            <a:pPr latinLnBrk="0">
              <a:buNone/>
              <a:defRPr lang="ko-KR" altLang="en-US"/>
            </a:pPr>
            <a:r>
              <a:rPr lang="en-US" sz="900"/>
              <a:t> the Children’s Grand Park in Neung-dong, Seoul. As Korea’s first water </a:t>
            </a:r>
          </a:p>
          <a:p>
            <a:pPr latinLnBrk="0">
              <a:buNone/>
              <a:defRPr lang="ko-KR" altLang="en-US"/>
            </a:pPr>
            <a:r>
              <a:rPr lang="en-US" sz="900"/>
              <a:t>exhibition center for children, Arisu World offers a variety of experience-type </a:t>
            </a:r>
          </a:p>
          <a:p>
            <a:pPr latinLnBrk="0">
              <a:buNone/>
              <a:defRPr lang="ko-KR" altLang="en-US"/>
            </a:pPr>
            <a:r>
              <a:rPr lang="en-US" sz="900"/>
              <a:t>courses. </a:t>
            </a:r>
          </a:p>
          <a:p>
            <a:pPr latinLnBrk="0">
              <a:buNone/>
              <a:defRPr lang="ko-KR" altLang="en-US"/>
            </a:pPr>
            <a:r>
              <a:rPr lang="en-US" sz="900"/>
              <a:t>“Guui Water Purification Center/Guui Cultural Asset”</a:t>
            </a:r>
          </a:p>
          <a:p>
            <a:pPr latinLnBrk="0">
              <a:buNone/>
              <a:defRPr lang="ko-KR" altLang="en-US"/>
            </a:pPr>
            <a:r>
              <a:rPr lang="en-US" sz="900"/>
              <a:t>Guui Water Purification Plants 1 and 2, which show the history of waterworks</a:t>
            </a:r>
          </a:p>
          <a:p>
            <a:pPr latinLnBrk="0">
              <a:buNone/>
              <a:defRPr lang="ko-KR" altLang="en-US"/>
            </a:pPr>
            <a:r>
              <a:rPr lang="en-US" sz="900"/>
              <a:t> system in Korea, have been registered as cultural heritage. </a:t>
            </a:r>
          </a:p>
          <a:p>
            <a:pPr latinLnBrk="0">
              <a:buNone/>
              <a:defRPr lang="ko-KR" altLang="en-US"/>
            </a:pPr>
            <a:r>
              <a:rPr lang="en-US" sz="900" b="1"/>
              <a:t> </a:t>
            </a:r>
          </a:p>
          <a:p>
            <a:pPr latinLnBrk="0">
              <a:buNone/>
              <a:defRPr lang="ko-KR" altLang="en-US"/>
            </a:pPr>
            <a:r>
              <a:rPr lang="en-US" sz="900" b="1"/>
              <a:t>Course 3: Arisu Eco Tour</a:t>
            </a:r>
          </a:p>
          <a:p>
            <a:pPr latinLnBrk="0">
              <a:buNone/>
              <a:defRPr lang="ko-KR" altLang="en-US"/>
            </a:pPr>
            <a:r>
              <a:rPr lang="en-US" sz="900"/>
              <a:t> </a:t>
            </a:r>
          </a:p>
          <a:p>
            <a:pPr latinLnBrk="0">
              <a:buNone/>
              <a:defRPr lang="ko-KR" altLang="en-US"/>
            </a:pPr>
            <a:r>
              <a:rPr lang="en-US" sz="900"/>
              <a:t>“Yeongdeungpo Advanced Water Purification Center”</a:t>
            </a:r>
          </a:p>
          <a:p>
            <a:pPr latinLnBrk="0">
              <a:buNone/>
              <a:defRPr lang="ko-KR" altLang="en-US"/>
            </a:pPr>
            <a:r>
              <a:rPr lang="en-US" sz="900"/>
              <a:t>As the largest lake park in the southwestern part of Seoul, West Seoul Lake </a:t>
            </a:r>
          </a:p>
          <a:p>
            <a:pPr latinLnBrk="0">
              <a:buNone/>
              <a:defRPr lang="ko-KR" altLang="en-US"/>
            </a:pPr>
            <a:r>
              <a:rPr lang="en-US" sz="900"/>
              <a:t>Park was formerly the site of a water purification center. This park is open to</a:t>
            </a:r>
          </a:p>
          <a:p>
            <a:pPr latinLnBrk="0">
              <a:buNone/>
              <a:defRPr lang="ko-KR" altLang="en-US"/>
            </a:pPr>
            <a:r>
              <a:rPr lang="en-US" sz="900"/>
              <a:t> the public. </a:t>
            </a:r>
          </a:p>
          <a:p>
            <a:pPr latinLnBrk="0">
              <a:buNone/>
              <a:defRPr lang="ko-KR" altLang="en-US"/>
            </a:pPr>
            <a:r>
              <a:rPr lang="en-US" sz="900"/>
              <a:t> </a:t>
            </a:r>
          </a:p>
          <a:p>
            <a:pPr latinLnBrk="0">
              <a:buNone/>
              <a:defRPr lang="ko-KR" altLang="en-US"/>
            </a:pPr>
            <a:r>
              <a:rPr lang="en-US" sz="900"/>
              <a:t>“West Seoul Lake Park”</a:t>
            </a:r>
          </a:p>
          <a:p>
            <a:pPr latinLnBrk="0">
              <a:buNone/>
              <a:defRPr lang="ko-KR" altLang="en-US"/>
            </a:pPr>
            <a:r>
              <a:rPr lang="en-US" sz="900"/>
              <a:t>Located atthe former site of the Sinwol Purification Center, West Seoul Lake </a:t>
            </a:r>
          </a:p>
          <a:p>
            <a:pPr latinLnBrk="0">
              <a:buNone/>
              <a:defRPr lang="ko-KR" altLang="en-US"/>
            </a:pPr>
            <a:r>
              <a:rPr lang="en-US" sz="900"/>
              <a:t>Park was built by recycling the purification plant facilities. The structures </a:t>
            </a:r>
          </a:p>
          <a:p>
            <a:pPr latinLnBrk="0">
              <a:buNone/>
              <a:defRPr lang="ko-KR" altLang="en-US"/>
            </a:pPr>
            <a:r>
              <a:rPr lang="en-US" sz="900"/>
              <a:t>harmonize well with the surrounding landscape, creating a fresh, unique </a:t>
            </a:r>
          </a:p>
          <a:p>
            <a:pPr latinLnBrk="0">
              <a:buNone/>
              <a:defRPr lang="ko-KR" altLang="en-US"/>
            </a:pPr>
            <a:r>
              <a:rPr lang="en-US" sz="900"/>
              <a:t>atmosphere. </a:t>
            </a:r>
          </a:p>
          <a:p>
            <a:pPr>
              <a:buNone/>
              <a:defRPr lang="ko-KR" altLang="en-US"/>
            </a:pPr>
            <a:endParaRPr lang="ko-KR" altLang="en-US" sz="90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39</a:t>
            </a:fld>
            <a:endParaRPr lang="ko-KR" altLang="en-US" sz="1000" b="1">
              <a:solidFill>
                <a:schemeClr val="tx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latinLnBrk="0">
              <a:defRPr lang="ko-KR" altLang="en-US"/>
            </a:pPr>
            <a:r>
              <a:rPr lang="en-US" sz="800"/>
              <a:t>5. </a:t>
            </a:r>
            <a:r>
              <a:rPr lang="ko-KR" altLang="en-US" sz="800"/>
              <a:t>상수도민원전화안내</a:t>
            </a:r>
            <a:r>
              <a:rPr lang="en-US" sz="800"/>
              <a:t>(Office of Waterworks Help Desk Information)</a:t>
            </a:r>
          </a:p>
          <a:p>
            <a:pPr latinLnBrk="0">
              <a:defRPr lang="ko-KR" altLang="en-US"/>
            </a:pPr>
            <a:r>
              <a:rPr lang="en-US" sz="800"/>
              <a:t>5-1. </a:t>
            </a:r>
            <a:r>
              <a:rPr lang="ko-KR" altLang="en-US" sz="800"/>
              <a:t>수도사업소</a:t>
            </a:r>
            <a:r>
              <a:rPr lang="en-US" sz="800"/>
              <a:t>(waterworks office)</a:t>
            </a:r>
          </a:p>
          <a:p>
            <a:pPr latinLnBrk="0">
              <a:defRPr lang="ko-KR" altLang="en-US"/>
            </a:pPr>
            <a:r>
              <a:rPr lang="en-US" sz="800"/>
              <a:t> </a:t>
            </a:r>
          </a:p>
          <a:p>
            <a:pPr latinLnBrk="0">
              <a:defRPr lang="ko-KR" altLang="en-US"/>
            </a:pPr>
            <a:r>
              <a:rPr lang="ko-KR" altLang="en-US" sz="800" b="1"/>
              <a:t>수도사업소</a:t>
            </a:r>
          </a:p>
          <a:p>
            <a:pPr latinLnBrk="0">
              <a:defRPr lang="ko-KR" altLang="en-US"/>
            </a:pPr>
            <a:r>
              <a:rPr lang="en-US" sz="800" b="1"/>
              <a:t> </a:t>
            </a:r>
          </a:p>
          <a:p>
            <a:pPr latinLnBrk="0">
              <a:defRPr lang="ko-KR" altLang="en-US"/>
            </a:pPr>
            <a:r>
              <a:rPr lang="ko-KR" altLang="en-US" sz="800"/>
              <a:t>누수</a:t>
            </a:r>
            <a:r>
              <a:rPr lang="en-US" sz="800"/>
              <a:t>, </a:t>
            </a:r>
            <a:r>
              <a:rPr lang="ko-KR" altLang="en-US" sz="800"/>
              <a:t>수도요금</a:t>
            </a:r>
            <a:r>
              <a:rPr lang="en-US" sz="800"/>
              <a:t>, </a:t>
            </a:r>
            <a:r>
              <a:rPr lang="ko-KR" altLang="en-US" sz="800"/>
              <a:t>명의변경</a:t>
            </a:r>
            <a:r>
              <a:rPr lang="en-US" sz="800"/>
              <a:t>, </a:t>
            </a:r>
            <a:r>
              <a:rPr lang="ko-KR" altLang="en-US" sz="800"/>
              <a:t>수질검사등수도관련문의사항</a:t>
            </a:r>
          </a:p>
          <a:p>
            <a:pPr latinLnBrk="0">
              <a:defRPr lang="ko-KR" altLang="en-US"/>
            </a:pPr>
            <a:r>
              <a:rPr lang="ko-KR" altLang="en-US" sz="800"/>
              <a:t>기관</a:t>
            </a:r>
            <a:r>
              <a:rPr lang="en-US" altLang="ko-KR" sz="800"/>
              <a:t>	</a:t>
            </a:r>
            <a:r>
              <a:rPr lang="ko-KR" altLang="en-US" sz="800"/>
              <a:t>위치</a:t>
            </a:r>
            <a:r>
              <a:rPr lang="en-US" altLang="ko-KR" sz="800"/>
              <a:t>	</a:t>
            </a:r>
            <a:r>
              <a:rPr lang="ko-KR" altLang="en-US" sz="800"/>
              <a:t>관할구역</a:t>
            </a:r>
            <a:r>
              <a:rPr lang="en-US" altLang="ko-KR" sz="800"/>
              <a:t>	</a:t>
            </a:r>
            <a:r>
              <a:rPr lang="ko-KR" altLang="en-US" sz="800"/>
              <a:t>전화번호</a:t>
            </a:r>
          </a:p>
          <a:p>
            <a:pPr latinLnBrk="0">
              <a:defRPr lang="ko-KR" altLang="en-US"/>
            </a:pPr>
            <a:r>
              <a:rPr lang="ko-KR" altLang="en-US" sz="800"/>
              <a:t>중부수도사업소</a:t>
            </a:r>
          </a:p>
          <a:p>
            <a:pPr latinLnBrk="0">
              <a:defRPr lang="ko-KR" altLang="en-US"/>
            </a:pPr>
            <a:r>
              <a:rPr lang="ko-KR" altLang="en-US" sz="800"/>
              <a:t>중구장충단로</a:t>
            </a:r>
            <a:r>
              <a:rPr lang="en-US" sz="800"/>
              <a:t>88 (</a:t>
            </a:r>
            <a:r>
              <a:rPr lang="ko-KR" altLang="en-US" sz="800"/>
              <a:t>장충동</a:t>
            </a:r>
            <a:r>
              <a:rPr lang="en-US" sz="800"/>
              <a:t> 2</a:t>
            </a:r>
            <a:r>
              <a:rPr lang="ko-KR" altLang="en-US" sz="800"/>
              <a:t>가</a:t>
            </a:r>
            <a:r>
              <a:rPr lang="en-US" sz="800"/>
              <a:t> 208-1)</a:t>
            </a:r>
          </a:p>
          <a:p>
            <a:pPr latinLnBrk="0">
              <a:defRPr lang="ko-KR" altLang="en-US"/>
            </a:pPr>
            <a:r>
              <a:rPr lang="ko-KR" altLang="en-US" sz="800"/>
              <a:t>종로</a:t>
            </a:r>
            <a:r>
              <a:rPr lang="en-US" sz="800"/>
              <a:t>,</a:t>
            </a:r>
            <a:r>
              <a:rPr lang="ko-KR" altLang="en-US" sz="800"/>
              <a:t>중구</a:t>
            </a:r>
            <a:r>
              <a:rPr lang="en-US" sz="800"/>
              <a:t>,</a:t>
            </a:r>
            <a:r>
              <a:rPr lang="ko-KR" altLang="en-US" sz="800"/>
              <a:t>용산</a:t>
            </a:r>
            <a:r>
              <a:rPr lang="en-US" sz="800"/>
              <a:t>,</a:t>
            </a:r>
            <a:r>
              <a:rPr lang="ko-KR" altLang="en-US" sz="800"/>
              <a:t>성북</a:t>
            </a:r>
          </a:p>
          <a:p>
            <a:pPr latinLnBrk="0">
              <a:defRPr lang="ko-KR" altLang="en-US"/>
            </a:pPr>
            <a:r>
              <a:rPr lang="en-US" sz="800"/>
              <a:t>3146-2000</a:t>
            </a:r>
          </a:p>
          <a:p>
            <a:pPr latinLnBrk="0">
              <a:defRPr lang="ko-KR" altLang="en-US"/>
            </a:pPr>
            <a:r>
              <a:rPr lang="ko-KR" altLang="en-US" sz="800"/>
              <a:t>서부수도사업소</a:t>
            </a:r>
          </a:p>
          <a:p>
            <a:pPr latinLnBrk="0">
              <a:defRPr lang="ko-KR" altLang="en-US"/>
            </a:pPr>
            <a:r>
              <a:rPr lang="ko-KR" altLang="en-US" sz="800"/>
              <a:t>서대문구 통일로</a:t>
            </a:r>
            <a:r>
              <a:rPr lang="en-US" altLang="ko-KR" sz="800"/>
              <a:t>26</a:t>
            </a:r>
            <a:r>
              <a:rPr lang="ko-KR" altLang="en-US" sz="800"/>
              <a:t>길 </a:t>
            </a:r>
            <a:r>
              <a:rPr lang="en-US" altLang="ko-KR" sz="800"/>
              <a:t>41 (</a:t>
            </a:r>
            <a:r>
              <a:rPr lang="ko-KR" altLang="en-US" sz="800"/>
              <a:t>홍제동 </a:t>
            </a:r>
            <a:r>
              <a:rPr lang="en-US" altLang="ko-KR" sz="800"/>
              <a:t>38-69)</a:t>
            </a:r>
          </a:p>
          <a:p>
            <a:pPr latinLnBrk="0">
              <a:defRPr lang="ko-KR" altLang="en-US"/>
            </a:pPr>
            <a:r>
              <a:rPr lang="ko-KR" altLang="en-US" sz="800"/>
              <a:t>은평</a:t>
            </a:r>
            <a:r>
              <a:rPr lang="en-US" sz="800"/>
              <a:t>,</a:t>
            </a:r>
            <a:r>
              <a:rPr lang="ko-KR" altLang="en-US" sz="800"/>
              <a:t>서대문</a:t>
            </a:r>
            <a:r>
              <a:rPr lang="en-US" sz="800"/>
              <a:t>,</a:t>
            </a:r>
            <a:r>
              <a:rPr lang="ko-KR" altLang="en-US" sz="800"/>
              <a:t>마포</a:t>
            </a:r>
          </a:p>
          <a:p>
            <a:pPr latinLnBrk="0">
              <a:defRPr lang="ko-KR" altLang="en-US"/>
            </a:pPr>
            <a:r>
              <a:rPr lang="en-US" sz="800"/>
              <a:t>3146-3500</a:t>
            </a:r>
          </a:p>
          <a:p>
            <a:pPr latinLnBrk="0">
              <a:defRPr lang="ko-KR" altLang="en-US"/>
            </a:pPr>
            <a:r>
              <a:rPr lang="ko-KR" altLang="en-US" sz="800"/>
              <a:t>동부수도사업소</a:t>
            </a:r>
          </a:p>
          <a:p>
            <a:pPr latinLnBrk="0">
              <a:defRPr lang="ko-KR" altLang="en-US"/>
            </a:pPr>
            <a:r>
              <a:rPr lang="ko-KR" altLang="en-US" sz="800"/>
              <a:t>성동구성동문화원길</a:t>
            </a:r>
            <a:r>
              <a:rPr lang="en-US" sz="800"/>
              <a:t> 16 (</a:t>
            </a:r>
            <a:r>
              <a:rPr lang="ko-KR" altLang="en-US" sz="800"/>
              <a:t>행당</a:t>
            </a:r>
            <a:r>
              <a:rPr lang="en-US" sz="800"/>
              <a:t>1</a:t>
            </a:r>
            <a:r>
              <a:rPr lang="ko-KR" altLang="en-US" sz="800"/>
              <a:t>동</a:t>
            </a:r>
            <a:r>
              <a:rPr lang="en-US" sz="800"/>
              <a:t> 142-1)</a:t>
            </a:r>
          </a:p>
          <a:p>
            <a:pPr latinLnBrk="0">
              <a:defRPr lang="ko-KR" altLang="en-US"/>
            </a:pPr>
            <a:r>
              <a:rPr lang="ko-KR" altLang="en-US" sz="800"/>
              <a:t>성동</a:t>
            </a:r>
            <a:r>
              <a:rPr lang="en-US" sz="800"/>
              <a:t>,</a:t>
            </a:r>
            <a:r>
              <a:rPr lang="ko-KR" altLang="en-US" sz="800"/>
              <a:t>광진</a:t>
            </a:r>
            <a:r>
              <a:rPr lang="en-US" sz="800"/>
              <a:t>,</a:t>
            </a:r>
            <a:r>
              <a:rPr lang="ko-KR" altLang="en-US" sz="800"/>
              <a:t>중랑</a:t>
            </a:r>
            <a:r>
              <a:rPr lang="en-US" sz="800"/>
              <a:t>,</a:t>
            </a:r>
            <a:r>
              <a:rPr lang="ko-KR" altLang="en-US" sz="800"/>
              <a:t>동대문</a:t>
            </a:r>
          </a:p>
          <a:p>
            <a:pPr latinLnBrk="0">
              <a:defRPr lang="ko-KR" altLang="en-US"/>
            </a:pPr>
            <a:r>
              <a:rPr lang="en-US" sz="800"/>
              <a:t>3146-2600</a:t>
            </a:r>
          </a:p>
          <a:p>
            <a:pPr latinLnBrk="0">
              <a:defRPr lang="ko-KR" altLang="en-US"/>
            </a:pPr>
            <a:r>
              <a:rPr lang="ko-KR" altLang="en-US" sz="800"/>
              <a:t>북부수도사업소</a:t>
            </a:r>
          </a:p>
          <a:p>
            <a:pPr latinLnBrk="0">
              <a:defRPr lang="ko-KR" altLang="en-US"/>
            </a:pPr>
            <a:r>
              <a:rPr lang="ko-KR" altLang="en-US" sz="800"/>
              <a:t>강북구한천로</a:t>
            </a:r>
            <a:r>
              <a:rPr lang="en-US" sz="800"/>
              <a:t> 935 (</a:t>
            </a:r>
            <a:r>
              <a:rPr lang="ko-KR" altLang="en-US" sz="800"/>
              <a:t>번동</a:t>
            </a:r>
            <a:r>
              <a:rPr lang="en-US" sz="800"/>
              <a:t> 377)</a:t>
            </a:r>
          </a:p>
          <a:p>
            <a:pPr latinLnBrk="0">
              <a:defRPr lang="ko-KR" altLang="en-US"/>
            </a:pPr>
            <a:r>
              <a:rPr lang="ko-KR" altLang="en-US" sz="800"/>
              <a:t>노원</a:t>
            </a:r>
            <a:r>
              <a:rPr lang="en-US" sz="800"/>
              <a:t>,</a:t>
            </a:r>
            <a:r>
              <a:rPr lang="ko-KR" altLang="en-US" sz="800"/>
              <a:t>강북</a:t>
            </a:r>
            <a:r>
              <a:rPr lang="en-US" sz="800"/>
              <a:t>,</a:t>
            </a:r>
            <a:r>
              <a:rPr lang="ko-KR" altLang="en-US" sz="800"/>
              <a:t>도봉</a:t>
            </a:r>
          </a:p>
          <a:p>
            <a:pPr latinLnBrk="0">
              <a:defRPr lang="ko-KR" altLang="en-US"/>
            </a:pPr>
            <a:r>
              <a:rPr lang="en-US" sz="800"/>
              <a:t>3146-3200</a:t>
            </a:r>
          </a:p>
          <a:p>
            <a:pPr latinLnBrk="0">
              <a:defRPr lang="ko-KR" altLang="en-US"/>
            </a:pPr>
            <a:r>
              <a:rPr lang="ko-KR" altLang="en-US" sz="800"/>
              <a:t>강서수도사업소</a:t>
            </a:r>
          </a:p>
          <a:p>
            <a:pPr latinLnBrk="0">
              <a:defRPr lang="ko-KR" altLang="en-US"/>
            </a:pPr>
            <a:r>
              <a:rPr lang="ko-KR" altLang="en-US" sz="800"/>
              <a:t>양천구목동동로</a:t>
            </a:r>
            <a:r>
              <a:rPr lang="en-US" sz="800"/>
              <a:t>125 (</a:t>
            </a:r>
            <a:r>
              <a:rPr lang="ko-KR" altLang="en-US" sz="800"/>
              <a:t>신정동</a:t>
            </a:r>
            <a:r>
              <a:rPr lang="en-US" sz="800"/>
              <a:t> 319-15)</a:t>
            </a:r>
          </a:p>
          <a:p>
            <a:pPr latinLnBrk="0">
              <a:defRPr lang="ko-KR" altLang="en-US"/>
            </a:pPr>
            <a:r>
              <a:rPr lang="ko-KR" altLang="en-US" sz="800"/>
              <a:t>양천</a:t>
            </a:r>
            <a:r>
              <a:rPr lang="en-US" sz="800"/>
              <a:t>,</a:t>
            </a:r>
            <a:r>
              <a:rPr lang="ko-KR" altLang="en-US" sz="800"/>
              <a:t>강서</a:t>
            </a:r>
            <a:r>
              <a:rPr lang="en-US" sz="800"/>
              <a:t>,</a:t>
            </a:r>
            <a:r>
              <a:rPr lang="ko-KR" altLang="en-US" sz="800"/>
              <a:t>구로</a:t>
            </a:r>
          </a:p>
          <a:p>
            <a:pPr latinLnBrk="0">
              <a:defRPr lang="ko-KR" altLang="en-US"/>
            </a:pPr>
            <a:r>
              <a:rPr lang="en-US" sz="800"/>
              <a:t>3146-3800</a:t>
            </a:r>
          </a:p>
          <a:p>
            <a:pPr latinLnBrk="0">
              <a:defRPr lang="ko-KR" altLang="en-US"/>
            </a:pPr>
            <a:r>
              <a:rPr lang="ko-KR" altLang="en-US" sz="800"/>
              <a:t>남부수도사업소</a:t>
            </a:r>
          </a:p>
          <a:p>
            <a:pPr latinLnBrk="0">
              <a:defRPr lang="ko-KR" altLang="en-US"/>
            </a:pPr>
            <a:r>
              <a:rPr lang="ko-KR" altLang="en-US" sz="800"/>
              <a:t>동작구 여의대방로</a:t>
            </a:r>
            <a:r>
              <a:rPr lang="en-US" altLang="ko-KR" sz="800"/>
              <a:t>10</a:t>
            </a:r>
            <a:r>
              <a:rPr lang="ko-KR" altLang="en-US" sz="800"/>
              <a:t>길 </a:t>
            </a:r>
            <a:r>
              <a:rPr lang="en-US" altLang="ko-KR" sz="800"/>
              <a:t>97 (</a:t>
            </a:r>
            <a:r>
              <a:rPr lang="ko-KR" altLang="en-US" sz="800"/>
              <a:t>신대방</a:t>
            </a:r>
            <a:r>
              <a:rPr lang="en-US" altLang="ko-KR" sz="800"/>
              <a:t>2</a:t>
            </a:r>
            <a:r>
              <a:rPr lang="ko-KR" altLang="en-US" sz="800"/>
              <a:t>동</a:t>
            </a:r>
            <a:r>
              <a:rPr lang="en-US" altLang="ko-KR" sz="800"/>
              <a:t> 471-11)</a:t>
            </a:r>
          </a:p>
          <a:p>
            <a:pPr latinLnBrk="0">
              <a:defRPr lang="ko-KR" altLang="en-US"/>
            </a:pPr>
            <a:r>
              <a:rPr lang="ko-KR" altLang="en-US" sz="800"/>
              <a:t>관악</a:t>
            </a:r>
            <a:r>
              <a:rPr lang="en-US" sz="800"/>
              <a:t>,</a:t>
            </a:r>
            <a:r>
              <a:rPr lang="ko-KR" altLang="en-US" sz="800"/>
              <a:t>동작</a:t>
            </a:r>
            <a:r>
              <a:rPr lang="en-US" sz="800"/>
              <a:t>,</a:t>
            </a:r>
            <a:r>
              <a:rPr lang="ko-KR" altLang="en-US" sz="800"/>
              <a:t>영등포</a:t>
            </a:r>
            <a:r>
              <a:rPr lang="en-US" sz="800"/>
              <a:t>,</a:t>
            </a:r>
            <a:r>
              <a:rPr lang="ko-KR" altLang="en-US" sz="800"/>
              <a:t>금천</a:t>
            </a:r>
          </a:p>
          <a:p>
            <a:pPr latinLnBrk="0">
              <a:defRPr lang="ko-KR" altLang="en-US"/>
            </a:pPr>
            <a:r>
              <a:rPr lang="en-US" sz="800"/>
              <a:t>3146-4400</a:t>
            </a:r>
          </a:p>
          <a:p>
            <a:pPr latinLnBrk="0">
              <a:defRPr lang="ko-KR" altLang="en-US"/>
            </a:pPr>
            <a:r>
              <a:rPr lang="ko-KR" altLang="en-US" sz="800"/>
              <a:t>강남수도사업소</a:t>
            </a:r>
          </a:p>
          <a:p>
            <a:pPr latinLnBrk="0">
              <a:defRPr lang="ko-KR" altLang="en-US"/>
            </a:pPr>
            <a:r>
              <a:rPr lang="ko-KR" altLang="en-US" sz="800"/>
              <a:t>강남구양재천길</a:t>
            </a:r>
            <a:r>
              <a:rPr lang="en-US" sz="800"/>
              <a:t> 199 (</a:t>
            </a:r>
            <a:r>
              <a:rPr lang="ko-KR" altLang="en-US" sz="800"/>
              <a:t>도곡동</a:t>
            </a:r>
            <a:r>
              <a:rPr lang="en-US" sz="800"/>
              <a:t> 459-4)</a:t>
            </a:r>
          </a:p>
          <a:p>
            <a:pPr latinLnBrk="0">
              <a:defRPr lang="ko-KR" altLang="en-US"/>
            </a:pPr>
            <a:r>
              <a:rPr lang="ko-KR" altLang="en-US" sz="800"/>
              <a:t>서초</a:t>
            </a:r>
            <a:r>
              <a:rPr lang="en-US" sz="800"/>
              <a:t>, </a:t>
            </a:r>
            <a:r>
              <a:rPr lang="ko-KR" altLang="en-US" sz="800"/>
              <a:t>강남</a:t>
            </a:r>
          </a:p>
          <a:p>
            <a:pPr latinLnBrk="0">
              <a:defRPr lang="ko-KR" altLang="en-US"/>
            </a:pPr>
            <a:r>
              <a:rPr lang="en-US" sz="800"/>
              <a:t>3146-4700</a:t>
            </a:r>
          </a:p>
          <a:p>
            <a:pPr latinLnBrk="0">
              <a:defRPr lang="ko-KR" altLang="en-US"/>
            </a:pPr>
            <a:r>
              <a:rPr lang="ko-KR" altLang="en-US" sz="800"/>
              <a:t>강동수도사업소</a:t>
            </a:r>
          </a:p>
          <a:p>
            <a:pPr latinLnBrk="0">
              <a:defRPr lang="ko-KR" altLang="en-US"/>
            </a:pPr>
            <a:r>
              <a:rPr lang="ko-KR" altLang="en-US" sz="800"/>
              <a:t>강동구성내동길</a:t>
            </a:r>
            <a:r>
              <a:rPr lang="en-US" sz="800"/>
              <a:t> 51 (</a:t>
            </a:r>
            <a:r>
              <a:rPr lang="ko-KR" altLang="en-US" sz="800"/>
              <a:t>성내동</a:t>
            </a:r>
            <a:r>
              <a:rPr lang="en-US" sz="800"/>
              <a:t> 541-4)</a:t>
            </a:r>
          </a:p>
          <a:p>
            <a:pPr latinLnBrk="0">
              <a:defRPr lang="ko-KR" altLang="en-US"/>
            </a:pPr>
            <a:r>
              <a:rPr lang="ko-KR" altLang="en-US" sz="800"/>
              <a:t>송파</a:t>
            </a:r>
            <a:r>
              <a:rPr lang="en-US" sz="800"/>
              <a:t>, </a:t>
            </a:r>
            <a:r>
              <a:rPr lang="ko-KR" altLang="en-US" sz="800"/>
              <a:t>강동</a:t>
            </a:r>
          </a:p>
          <a:p>
            <a:pPr latinLnBrk="0">
              <a:defRPr lang="ko-KR" altLang="en-US"/>
            </a:pPr>
            <a:r>
              <a:rPr lang="en-US" sz="800"/>
              <a:t>3146-5000</a:t>
            </a:r>
          </a:p>
          <a:p>
            <a:pPr latinLnBrk="0">
              <a:defRPr lang="ko-KR" altLang="en-US"/>
            </a:pPr>
            <a:r>
              <a:rPr lang="ko-KR" altLang="en-US" sz="800"/>
              <a:t>상수도민원은국번없이</a:t>
            </a:r>
            <a:r>
              <a:rPr lang="en-US" sz="800"/>
              <a:t> 120</a:t>
            </a:r>
          </a:p>
          <a:p>
            <a:pPr latinLnBrk="0">
              <a:defRPr lang="ko-KR" altLang="en-US"/>
            </a:pPr>
            <a:r>
              <a:rPr lang="ko-KR" altLang="en-US" sz="800"/>
              <a:t>단수누수</a:t>
            </a:r>
            <a:r>
              <a:rPr lang="en-US" sz="800"/>
              <a:t>,</a:t>
            </a:r>
            <a:r>
              <a:rPr lang="ko-KR" altLang="en-US" sz="800"/>
              <a:t>동파</a:t>
            </a:r>
            <a:r>
              <a:rPr lang="en-US" sz="800"/>
              <a:t>,</a:t>
            </a:r>
            <a:r>
              <a:rPr lang="ko-KR" altLang="en-US" sz="800"/>
              <a:t>수도요금등상수도와관련된모든민원은국번없이‘</a:t>
            </a:r>
            <a:r>
              <a:rPr lang="en-US" sz="800"/>
              <a:t>120</a:t>
            </a:r>
            <a:r>
              <a:rPr lang="ko-KR" altLang="en-US" sz="800"/>
              <a:t>’번을누르면서울시다산콜센터에게직접연결되어처리된다</a:t>
            </a:r>
            <a:r>
              <a:rPr lang="en-US" sz="800"/>
              <a:t>. </a:t>
            </a:r>
            <a:r>
              <a:rPr lang="ko-KR" altLang="en-US" sz="800"/>
              <a:t>핸드폰이나시외전화의경우‘</a:t>
            </a:r>
            <a:r>
              <a:rPr lang="en-US" sz="800"/>
              <a:t>02-120</a:t>
            </a:r>
            <a:r>
              <a:rPr lang="ko-KR" altLang="en-US" sz="800"/>
              <a:t>번’을누르면된다</a:t>
            </a:r>
            <a:r>
              <a:rPr lang="en-US" sz="800"/>
              <a:t>. </a:t>
            </a:r>
          </a:p>
          <a:p>
            <a:pPr>
              <a:defRPr lang="ko-KR" altLang="en-US"/>
            </a:pPr>
            <a:endParaRPr lang="ko-KR" altLang="en-US" sz="80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fontScale="70000" lnSpcReduction="20000"/>
          </a:bodyPr>
          <a:lstStyle/>
          <a:p>
            <a:pPr latinLnBrk="0">
              <a:buNone/>
              <a:defRPr lang="ko-KR" altLang="en-US"/>
            </a:pPr>
            <a:r>
              <a:rPr lang="en-US" sz="1226"/>
              <a:t>5. Office of Waterworks Help Desk Information</a:t>
            </a:r>
          </a:p>
          <a:p>
            <a:pPr latinLnBrk="0">
              <a:buNone/>
              <a:defRPr lang="ko-KR" altLang="en-US"/>
            </a:pPr>
            <a:r>
              <a:rPr lang="en-US" sz="1226"/>
              <a:t>5-1. Office of Waterworks</a:t>
            </a:r>
          </a:p>
          <a:p>
            <a:pPr latinLnBrk="0">
              <a:buNone/>
              <a:defRPr lang="ko-KR" altLang="en-US"/>
            </a:pPr>
            <a:r>
              <a:rPr lang="en-US" sz="1226"/>
              <a:t> </a:t>
            </a:r>
          </a:p>
          <a:p>
            <a:pPr latinLnBrk="0">
              <a:buNone/>
              <a:defRPr lang="ko-KR" altLang="en-US"/>
            </a:pPr>
            <a:r>
              <a:rPr lang="en-US" sz="1226" b="1"/>
              <a:t>Office of Waterworks</a:t>
            </a:r>
          </a:p>
          <a:p>
            <a:pPr latinLnBrk="0">
              <a:buNone/>
              <a:defRPr lang="ko-KR" altLang="en-US"/>
            </a:pPr>
            <a:r>
              <a:rPr lang="en-US" sz="1226" b="1"/>
              <a:t> </a:t>
            </a:r>
          </a:p>
          <a:p>
            <a:pPr latinLnBrk="0">
              <a:buNone/>
              <a:defRPr lang="ko-KR" altLang="en-US"/>
            </a:pPr>
            <a:r>
              <a:rPr lang="en-US" sz="1226"/>
              <a:t>For inquiries on water leaks, water rates, change of billing information, and water quality inspection</a:t>
            </a:r>
          </a:p>
          <a:p>
            <a:pPr latinLnBrk="0">
              <a:buNone/>
              <a:defRPr lang="ko-KR" altLang="en-US"/>
            </a:pPr>
            <a:r>
              <a:rPr lang="en-US" sz="1226"/>
              <a:t>Office		Location	Areas Covered	Tel.</a:t>
            </a:r>
          </a:p>
          <a:p>
            <a:pPr latinLnBrk="0">
              <a:buNone/>
              <a:defRPr lang="ko-KR" altLang="en-US"/>
            </a:pPr>
            <a:r>
              <a:rPr lang="en-US" sz="1226"/>
              <a:t>Jungbu Office of Waterworks</a:t>
            </a:r>
          </a:p>
          <a:p>
            <a:pPr latinLnBrk="0">
              <a:buNone/>
              <a:defRPr lang="ko-KR" altLang="en-US"/>
            </a:pPr>
            <a:r>
              <a:rPr lang="en-US" sz="1226"/>
              <a:t>88 Jangchungdanno, Jung-gu, Seoul (208-1 Jangchung-dong 2-ga)</a:t>
            </a:r>
          </a:p>
          <a:p>
            <a:pPr latinLnBrk="0">
              <a:buNone/>
              <a:defRPr lang="ko-KR" altLang="en-US"/>
            </a:pPr>
            <a:r>
              <a:rPr lang="en-US" sz="1226"/>
              <a:t>Jongno, Jung, Yongsan, Seongbuk</a:t>
            </a:r>
          </a:p>
          <a:p>
            <a:pPr latinLnBrk="0">
              <a:buNone/>
              <a:defRPr lang="ko-KR" altLang="en-US"/>
            </a:pPr>
            <a:r>
              <a:rPr lang="en-US" sz="1226"/>
              <a:t>+82-2-3146-2000</a:t>
            </a:r>
          </a:p>
          <a:p>
            <a:pPr latinLnBrk="0">
              <a:buNone/>
              <a:defRPr lang="ko-KR" altLang="en-US"/>
            </a:pPr>
            <a:r>
              <a:rPr lang="en-US" sz="1226"/>
              <a:t>Seobu Office of Waterworks</a:t>
            </a:r>
          </a:p>
          <a:p>
            <a:pPr latinLnBrk="0">
              <a:buNone/>
              <a:defRPr lang="ko-KR" altLang="en-US"/>
            </a:pPr>
            <a:r>
              <a:rPr lang="en-US" sz="1226"/>
              <a:t>25 Inwangsan 2-gil, Seodaemun-gu, Seoul (38-29 Hongje-dong)</a:t>
            </a:r>
          </a:p>
          <a:p>
            <a:pPr latinLnBrk="0">
              <a:buNone/>
              <a:defRPr lang="ko-KR" altLang="en-US"/>
            </a:pPr>
            <a:r>
              <a:rPr lang="en-US" sz="1226"/>
              <a:t>Eunpyeong, Seodaemun, Mapo</a:t>
            </a:r>
          </a:p>
          <a:p>
            <a:pPr latinLnBrk="0">
              <a:buNone/>
              <a:defRPr lang="ko-KR" altLang="en-US"/>
            </a:pPr>
            <a:r>
              <a:rPr lang="en-US" sz="1226"/>
              <a:t>+82-2-3146-3500</a:t>
            </a:r>
          </a:p>
          <a:p>
            <a:pPr latinLnBrk="0">
              <a:buNone/>
              <a:defRPr lang="ko-KR" altLang="en-US"/>
            </a:pPr>
            <a:r>
              <a:rPr lang="en-US" sz="1226"/>
              <a:t>Dongbu Office of Waterworks</a:t>
            </a:r>
          </a:p>
          <a:p>
            <a:pPr latinLnBrk="0">
              <a:buNone/>
              <a:defRPr lang="ko-KR" altLang="en-US"/>
            </a:pPr>
            <a:r>
              <a:rPr lang="en-US" sz="1226"/>
              <a:t>16 Seongdongmunhwawongil, Seongdong-gu, Seoul (142-1 Haengdang 1-dong)</a:t>
            </a:r>
          </a:p>
          <a:p>
            <a:pPr latinLnBrk="0">
              <a:buNone/>
              <a:defRPr lang="ko-KR" altLang="en-US"/>
            </a:pPr>
            <a:r>
              <a:rPr lang="en-US" sz="1226"/>
              <a:t>Seongdong, Gwangjin, Jungnang, Dongdaemun</a:t>
            </a:r>
          </a:p>
          <a:p>
            <a:pPr latinLnBrk="0">
              <a:buNone/>
              <a:defRPr lang="ko-KR" altLang="en-US"/>
            </a:pPr>
            <a:r>
              <a:rPr lang="en-US" sz="1226"/>
              <a:t>+82-2-3146-2600</a:t>
            </a:r>
          </a:p>
          <a:p>
            <a:pPr latinLnBrk="0">
              <a:buNone/>
              <a:defRPr lang="ko-KR" altLang="en-US"/>
            </a:pPr>
            <a:r>
              <a:rPr lang="en-US" sz="1226"/>
              <a:t>Bukbu Office of Waterworks</a:t>
            </a:r>
          </a:p>
          <a:p>
            <a:pPr latinLnBrk="0">
              <a:buNone/>
              <a:defRPr lang="ko-KR" altLang="en-US"/>
            </a:pPr>
            <a:r>
              <a:rPr lang="en-US" sz="1226"/>
              <a:t>935 Hancheonno, Gangbuk-gu, Seoul (377 Beon-dong)</a:t>
            </a:r>
          </a:p>
          <a:p>
            <a:pPr latinLnBrk="0">
              <a:buNone/>
              <a:defRPr lang="ko-KR" altLang="en-US"/>
            </a:pPr>
            <a:r>
              <a:rPr lang="en-US" sz="1226"/>
              <a:t>Nowon, Gangbuk, Dobong</a:t>
            </a:r>
          </a:p>
          <a:p>
            <a:pPr latinLnBrk="0">
              <a:buNone/>
              <a:defRPr lang="ko-KR" altLang="en-US"/>
            </a:pPr>
            <a:r>
              <a:rPr lang="en-US" sz="1226"/>
              <a:t>+82-2-3146-3200</a:t>
            </a:r>
          </a:p>
          <a:p>
            <a:pPr latinLnBrk="0">
              <a:buNone/>
              <a:defRPr lang="ko-KR" altLang="en-US"/>
            </a:pPr>
            <a:r>
              <a:rPr lang="en-US" sz="1226"/>
              <a:t>Gangseo Office of Waterworks</a:t>
            </a:r>
          </a:p>
          <a:p>
            <a:pPr latinLnBrk="0">
              <a:buNone/>
              <a:defRPr lang="ko-KR" altLang="en-US"/>
            </a:pPr>
            <a:r>
              <a:rPr lang="en-US" sz="1226"/>
              <a:t>125 Mokdongdongno, Yangcheon-gu, Seoul (319-15 Sinjeong-dong) </a:t>
            </a:r>
          </a:p>
          <a:p>
            <a:pPr latinLnBrk="0">
              <a:buNone/>
              <a:defRPr lang="ko-KR" altLang="en-US"/>
            </a:pPr>
            <a:r>
              <a:rPr lang="en-US" sz="1226"/>
              <a:t>Yangcheon, Gangseo, Guro</a:t>
            </a:r>
          </a:p>
          <a:p>
            <a:pPr latinLnBrk="0">
              <a:buNone/>
              <a:defRPr lang="ko-KR" altLang="en-US"/>
            </a:pPr>
            <a:r>
              <a:rPr lang="en-US" sz="1226"/>
              <a:t>+82-2-3146-3800</a:t>
            </a:r>
          </a:p>
          <a:p>
            <a:pPr latinLnBrk="0">
              <a:buNone/>
              <a:defRPr lang="ko-KR" altLang="en-US"/>
            </a:pPr>
            <a:r>
              <a:rPr lang="en-US" sz="1226"/>
              <a:t>Nambu Office of Waterworks</a:t>
            </a:r>
          </a:p>
          <a:p>
            <a:pPr latinLnBrk="0">
              <a:buNone/>
              <a:defRPr lang="ko-KR" altLang="en-US"/>
            </a:pPr>
            <a:r>
              <a:rPr lang="en-US" sz="1226"/>
              <a:t>1-7 Yaksaemgil, Dongjak-gu, Seoul (471-11 Sindaebang 2-dong) </a:t>
            </a:r>
          </a:p>
          <a:p>
            <a:pPr latinLnBrk="0">
              <a:buNone/>
              <a:defRPr lang="ko-KR" altLang="en-US"/>
            </a:pPr>
            <a:r>
              <a:rPr lang="en-US" sz="1226"/>
              <a:t>Gwanak, Dongjak, Yeongdeungpo, Geumcheon</a:t>
            </a:r>
          </a:p>
          <a:p>
            <a:pPr latinLnBrk="0">
              <a:buNone/>
              <a:defRPr lang="ko-KR" altLang="en-US"/>
            </a:pPr>
            <a:r>
              <a:rPr lang="en-US" sz="1226"/>
              <a:t>+82-2-3146-4400</a:t>
            </a:r>
          </a:p>
          <a:p>
            <a:pPr latinLnBrk="0">
              <a:buNone/>
              <a:defRPr lang="ko-KR" altLang="en-US"/>
            </a:pPr>
            <a:r>
              <a:rPr lang="en-US" sz="1226"/>
              <a:t>Gangnam Office of Waterworks</a:t>
            </a:r>
          </a:p>
          <a:p>
            <a:pPr latinLnBrk="0">
              <a:buNone/>
              <a:defRPr lang="ko-KR" altLang="en-US"/>
            </a:pPr>
            <a:r>
              <a:rPr lang="en-US" sz="1226"/>
              <a:t>199 Yangjaecheongil, Gangnam-gu, Seoul (459-4 Dogok-dong) </a:t>
            </a:r>
          </a:p>
          <a:p>
            <a:pPr latinLnBrk="0">
              <a:buNone/>
              <a:defRPr lang="ko-KR" altLang="en-US"/>
            </a:pPr>
            <a:r>
              <a:rPr lang="en-US" sz="1226"/>
              <a:t>Seocho, Gangnam</a:t>
            </a:r>
          </a:p>
          <a:p>
            <a:pPr latinLnBrk="0">
              <a:buNone/>
              <a:defRPr lang="ko-KR" altLang="en-US"/>
            </a:pPr>
            <a:r>
              <a:rPr lang="en-US" sz="1226"/>
              <a:t>+82-2-3146-4700</a:t>
            </a:r>
          </a:p>
          <a:p>
            <a:pPr latinLnBrk="0">
              <a:buNone/>
              <a:defRPr lang="ko-KR" altLang="en-US"/>
            </a:pPr>
            <a:r>
              <a:rPr lang="en-US" sz="1226"/>
              <a:t>Gangdong Office of Waterworks</a:t>
            </a:r>
          </a:p>
          <a:p>
            <a:pPr latinLnBrk="0">
              <a:buNone/>
              <a:defRPr lang="ko-KR" altLang="en-US"/>
            </a:pPr>
            <a:r>
              <a:rPr lang="en-US" sz="1226"/>
              <a:t>51 Seongnaedonggil, Gangdong-gu, Seoul (541-4 Seongnae-dong)</a:t>
            </a:r>
          </a:p>
          <a:p>
            <a:pPr latinLnBrk="0">
              <a:buNone/>
              <a:defRPr lang="ko-KR" altLang="en-US"/>
            </a:pPr>
            <a:r>
              <a:rPr lang="en-US" sz="1226"/>
              <a:t>Songpa, Gangdong</a:t>
            </a:r>
          </a:p>
          <a:p>
            <a:pPr latinLnBrk="0">
              <a:buNone/>
              <a:defRPr lang="ko-KR" altLang="en-US"/>
            </a:pPr>
            <a:r>
              <a:rPr lang="en-US" sz="1226"/>
              <a:t>+82-2-3146-5000</a:t>
            </a:r>
          </a:p>
          <a:p>
            <a:pPr latinLnBrk="0">
              <a:buNone/>
              <a:defRPr lang="ko-KR" altLang="en-US"/>
            </a:pPr>
            <a:r>
              <a:rPr lang="en-US" sz="1226"/>
              <a:t>Dial 120 for inquiries on waterworks.</a:t>
            </a:r>
          </a:p>
          <a:p>
            <a:pPr latinLnBrk="0">
              <a:buNone/>
              <a:defRPr lang="ko-KR" altLang="en-US"/>
            </a:pPr>
            <a:r>
              <a:rPr lang="en-US" sz="1226"/>
              <a:t>For all inquiries on waterworkssuch as water supply cutoff, water leak, water pipe freezing, or water rates, dial 120 to be connected to the Seoul Dasan Call Center. When using a mobile phone or for long-distance calls, dial +82-2-120. </a:t>
            </a:r>
          </a:p>
          <a:p>
            <a:pPr>
              <a:buNone/>
              <a:defRPr lang="ko-KR" altLang="en-US"/>
            </a:pPr>
            <a:endParaRPr lang="ko-KR" altLang="en-US" sz="1226"/>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40</a:t>
            </a:fld>
            <a:endParaRPr lang="ko-KR" altLang="en-US" sz="1000" b="1">
              <a:solidFill>
                <a:schemeClr val="tx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p:cNvSpPr>
            <a:spLocks noGrp="1"/>
          </p:cNvSpPr>
          <p:nvPr>
            <p:ph sz="half" idx="1"/>
          </p:nvPr>
        </p:nvSpPr>
        <p:spPr>
          <a:xfrm>
            <a:off x="214282" y="214290"/>
            <a:ext cx="4281518" cy="6500858"/>
          </a:xfrm>
          <a:ln w="3175">
            <a:solidFill>
              <a:schemeClr val="tx1">
                <a:lumMod val="50000"/>
                <a:lumOff val="50000"/>
              </a:schemeClr>
            </a:solidFill>
          </a:ln>
        </p:spPr>
        <p:txBody>
          <a:bodyPr>
            <a:noAutofit/>
          </a:bodyPr>
          <a:lstStyle/>
          <a:p>
            <a:pPr latinLnBrk="0">
              <a:defRPr lang="ko-KR" altLang="en-US"/>
            </a:pPr>
            <a:r>
              <a:rPr lang="en-US" sz="900" dirty="0"/>
              <a:t>5-2. </a:t>
            </a:r>
            <a:r>
              <a:rPr lang="ko-KR" altLang="en-US" sz="900" dirty="0"/>
              <a:t>견학문의</a:t>
            </a:r>
            <a:r>
              <a:rPr lang="en-US" sz="900" dirty="0"/>
              <a:t>(inquiries related to visit to </a:t>
            </a:r>
            <a:r>
              <a:rPr lang="en-US" sz="900" dirty="0" err="1"/>
              <a:t>arisu</a:t>
            </a:r>
            <a:r>
              <a:rPr lang="en-US" sz="900" dirty="0"/>
              <a:t> water purification center)</a:t>
            </a:r>
          </a:p>
          <a:p>
            <a:pPr latinLnBrk="0">
              <a:defRPr lang="ko-KR" altLang="en-US"/>
            </a:pPr>
            <a:r>
              <a:rPr lang="en-US" sz="900" dirty="0"/>
              <a:t> </a:t>
            </a:r>
          </a:p>
          <a:p>
            <a:pPr latinLnBrk="0">
              <a:defRPr lang="ko-KR" altLang="en-US"/>
            </a:pPr>
            <a:r>
              <a:rPr lang="ko-KR" altLang="en-US" sz="900" b="1" dirty="0"/>
              <a:t>견학문의</a:t>
            </a:r>
          </a:p>
          <a:p>
            <a:pPr latinLnBrk="0">
              <a:defRPr lang="ko-KR" altLang="en-US"/>
            </a:pPr>
            <a:r>
              <a:rPr lang="en-US" sz="900" b="1" dirty="0"/>
              <a:t> </a:t>
            </a:r>
          </a:p>
          <a:p>
            <a:pPr latinLnBrk="0">
              <a:defRPr lang="ko-KR" altLang="en-US"/>
            </a:pPr>
            <a:r>
              <a:rPr lang="ko-KR" altLang="en-US" sz="900" dirty="0"/>
              <a:t>기관</a:t>
            </a:r>
          </a:p>
          <a:p>
            <a:pPr latinLnBrk="0">
              <a:defRPr lang="ko-KR" altLang="en-US"/>
            </a:pPr>
            <a:r>
              <a:rPr lang="ko-KR" altLang="en-US" sz="900" dirty="0"/>
              <a:t>위치</a:t>
            </a:r>
          </a:p>
          <a:p>
            <a:pPr latinLnBrk="0">
              <a:defRPr lang="ko-KR" altLang="en-US"/>
            </a:pPr>
            <a:r>
              <a:rPr lang="ko-KR" altLang="en-US" sz="900" dirty="0"/>
              <a:t>전화번호</a:t>
            </a:r>
          </a:p>
          <a:p>
            <a:pPr latinLnBrk="0">
              <a:defRPr lang="ko-KR" altLang="en-US"/>
            </a:pPr>
            <a:r>
              <a:rPr lang="ko-KR" altLang="en-US" sz="900" dirty="0" err="1"/>
              <a:t>광암아리수정수센터</a:t>
            </a:r>
            <a:endParaRPr lang="ko-KR" altLang="en-US" sz="900" dirty="0"/>
          </a:p>
          <a:p>
            <a:pPr latinLnBrk="0">
              <a:defRPr lang="ko-KR" altLang="en-US"/>
            </a:pPr>
            <a:r>
              <a:rPr lang="ko-KR" altLang="en-US" sz="900" dirty="0" err="1"/>
              <a:t>경기도하남시서하남로</a:t>
            </a:r>
            <a:r>
              <a:rPr lang="en-US" sz="900" dirty="0"/>
              <a:t> 293</a:t>
            </a:r>
            <a:r>
              <a:rPr lang="ko-KR" altLang="en-US" sz="900" dirty="0"/>
              <a:t>번지</a:t>
            </a:r>
            <a:r>
              <a:rPr lang="en-US" sz="900" dirty="0"/>
              <a:t>(</a:t>
            </a:r>
            <a:r>
              <a:rPr lang="ko-KR" altLang="en-US" sz="900" dirty="0" err="1"/>
              <a:t>광암동</a:t>
            </a:r>
            <a:r>
              <a:rPr lang="en-US" sz="900" dirty="0"/>
              <a:t> 174) </a:t>
            </a:r>
          </a:p>
          <a:p>
            <a:pPr latinLnBrk="0">
              <a:defRPr lang="ko-KR" altLang="en-US"/>
            </a:pPr>
            <a:r>
              <a:rPr lang="en-US" sz="900" dirty="0"/>
              <a:t>3146-5300</a:t>
            </a:r>
          </a:p>
          <a:p>
            <a:pPr latinLnBrk="0">
              <a:defRPr lang="ko-KR" altLang="en-US"/>
            </a:pPr>
            <a:r>
              <a:rPr lang="ko-KR" altLang="en-US" sz="900" dirty="0" err="1"/>
              <a:t>구의아리수정수센터</a:t>
            </a:r>
            <a:endParaRPr lang="ko-KR" altLang="en-US" sz="900" dirty="0"/>
          </a:p>
          <a:p>
            <a:pPr latinLnBrk="0">
              <a:defRPr lang="ko-KR" altLang="en-US"/>
            </a:pPr>
            <a:r>
              <a:rPr lang="ko-KR" altLang="en-US" sz="900" dirty="0" err="1" smtClean="0"/>
              <a:t>광진구</a:t>
            </a:r>
            <a:r>
              <a:rPr lang="ko-KR" altLang="en-US" sz="900" b="1" dirty="0" err="1" smtClean="0">
                <a:solidFill>
                  <a:srgbClr val="FF0000"/>
                </a:solidFill>
              </a:rPr>
              <a:t>광나루로</a:t>
            </a:r>
            <a:r>
              <a:rPr lang="ko-KR" altLang="en-US" sz="900" dirty="0" smtClean="0"/>
              <a:t> </a:t>
            </a:r>
            <a:r>
              <a:rPr lang="en-US" sz="900" dirty="0" smtClean="0"/>
              <a:t>571</a:t>
            </a:r>
            <a:r>
              <a:rPr lang="en-US" sz="900" dirty="0"/>
              <a:t>(</a:t>
            </a:r>
            <a:r>
              <a:rPr lang="ko-KR" altLang="en-US" sz="900" b="1" dirty="0" smtClean="0">
                <a:solidFill>
                  <a:srgbClr val="FF0000"/>
                </a:solidFill>
              </a:rPr>
              <a:t>구의동</a:t>
            </a:r>
            <a:r>
              <a:rPr lang="en-US" sz="900" b="1" dirty="0" smtClean="0">
                <a:solidFill>
                  <a:srgbClr val="FF0000"/>
                </a:solidFill>
              </a:rPr>
              <a:t> </a:t>
            </a:r>
            <a:r>
              <a:rPr lang="en-US" sz="900" b="1" dirty="0">
                <a:solidFill>
                  <a:srgbClr val="FF0000"/>
                </a:solidFill>
              </a:rPr>
              <a:t>164-2</a:t>
            </a:r>
            <a:r>
              <a:rPr lang="en-US" sz="900" dirty="0"/>
              <a:t>)</a:t>
            </a:r>
          </a:p>
          <a:p>
            <a:pPr latinLnBrk="0">
              <a:defRPr lang="ko-KR" altLang="en-US"/>
            </a:pPr>
            <a:r>
              <a:rPr lang="en-US" sz="900" dirty="0"/>
              <a:t>3146-5400</a:t>
            </a:r>
          </a:p>
          <a:p>
            <a:pPr latinLnBrk="0">
              <a:defRPr lang="ko-KR" altLang="en-US"/>
            </a:pPr>
            <a:r>
              <a:rPr lang="ko-KR" altLang="en-US" sz="900" dirty="0" err="1"/>
              <a:t>뚝도아리수정수센터</a:t>
            </a:r>
            <a:endParaRPr lang="ko-KR" altLang="en-US" sz="900" dirty="0"/>
          </a:p>
          <a:p>
            <a:pPr latinLnBrk="0">
              <a:defRPr lang="ko-KR" altLang="en-US"/>
            </a:pPr>
            <a:r>
              <a:rPr lang="ko-KR" altLang="en-US" sz="900" dirty="0"/>
              <a:t>성동구 왕십리로</a:t>
            </a:r>
            <a:r>
              <a:rPr lang="en-US" altLang="ko-KR" sz="900" dirty="0"/>
              <a:t> 27 (</a:t>
            </a:r>
            <a:r>
              <a:rPr lang="ko-KR" altLang="en-US" sz="900" dirty="0"/>
              <a:t>성수동</a:t>
            </a:r>
            <a:r>
              <a:rPr lang="en-US" altLang="ko-KR" sz="900" dirty="0"/>
              <a:t>1</a:t>
            </a:r>
            <a:r>
              <a:rPr lang="ko-KR" altLang="en-US" sz="900" dirty="0"/>
              <a:t>가</a:t>
            </a:r>
            <a:r>
              <a:rPr lang="en-US" altLang="ko-KR" sz="900" dirty="0"/>
              <a:t> 642-1)</a:t>
            </a:r>
          </a:p>
          <a:p>
            <a:pPr latinLnBrk="0">
              <a:defRPr lang="ko-KR" altLang="en-US"/>
            </a:pPr>
            <a:r>
              <a:rPr lang="en-US" altLang="ko-KR" sz="900" dirty="0"/>
              <a:t>3146-5500</a:t>
            </a:r>
          </a:p>
          <a:p>
            <a:pPr latinLnBrk="0">
              <a:defRPr lang="ko-KR" altLang="en-US"/>
            </a:pPr>
            <a:r>
              <a:rPr lang="ko-KR" altLang="en-US" sz="900" dirty="0" err="1"/>
              <a:t>영등포아리수정수센터</a:t>
            </a:r>
            <a:endParaRPr lang="ko-KR" altLang="en-US" sz="900" dirty="0"/>
          </a:p>
          <a:p>
            <a:pPr latinLnBrk="0">
              <a:defRPr lang="ko-KR" altLang="en-US"/>
            </a:pPr>
            <a:r>
              <a:rPr lang="ko-KR" altLang="en-US" sz="900" dirty="0" err="1"/>
              <a:t>영등포구노들로</a:t>
            </a:r>
            <a:r>
              <a:rPr lang="en-US" sz="900" dirty="0"/>
              <a:t>11(</a:t>
            </a:r>
            <a:r>
              <a:rPr lang="ko-KR" altLang="en-US" sz="900" dirty="0"/>
              <a:t>양화동</a:t>
            </a:r>
            <a:r>
              <a:rPr lang="en-US" sz="900" dirty="0"/>
              <a:t> 1-29)</a:t>
            </a:r>
          </a:p>
          <a:p>
            <a:pPr latinLnBrk="0">
              <a:defRPr lang="ko-KR" altLang="en-US"/>
            </a:pPr>
            <a:r>
              <a:rPr lang="en-US" sz="900" dirty="0"/>
              <a:t>3146-5600</a:t>
            </a:r>
          </a:p>
          <a:p>
            <a:pPr latinLnBrk="0">
              <a:defRPr lang="ko-KR" altLang="en-US"/>
            </a:pPr>
            <a:r>
              <a:rPr lang="ko-KR" altLang="en-US" sz="900" dirty="0" err="1"/>
              <a:t>암사아리수정수센터</a:t>
            </a:r>
            <a:endParaRPr lang="ko-KR" altLang="en-US" sz="900" dirty="0"/>
          </a:p>
          <a:p>
            <a:pPr latinLnBrk="0">
              <a:defRPr lang="ko-KR" altLang="en-US"/>
            </a:pPr>
            <a:r>
              <a:rPr lang="ko-KR" altLang="en-US" sz="900" dirty="0"/>
              <a:t>강동구고덕뒷길</a:t>
            </a:r>
            <a:r>
              <a:rPr lang="en-US" sz="900" dirty="0"/>
              <a:t>131-1 (</a:t>
            </a:r>
            <a:r>
              <a:rPr lang="ko-KR" altLang="en-US" sz="900" dirty="0"/>
              <a:t>암사동산</a:t>
            </a:r>
            <a:r>
              <a:rPr lang="en-US" sz="900" dirty="0"/>
              <a:t> 10)</a:t>
            </a:r>
          </a:p>
          <a:p>
            <a:pPr latinLnBrk="0">
              <a:defRPr lang="ko-KR" altLang="en-US"/>
            </a:pPr>
            <a:r>
              <a:rPr lang="en-US" sz="900" dirty="0"/>
              <a:t>3146-5700</a:t>
            </a:r>
          </a:p>
          <a:p>
            <a:pPr latinLnBrk="0">
              <a:defRPr lang="ko-KR" altLang="en-US"/>
            </a:pPr>
            <a:r>
              <a:rPr lang="ko-KR" altLang="en-US" sz="900" dirty="0" err="1"/>
              <a:t>강북아리수정수센터</a:t>
            </a:r>
            <a:endParaRPr lang="ko-KR" altLang="en-US" sz="900" dirty="0"/>
          </a:p>
          <a:p>
            <a:pPr latinLnBrk="0">
              <a:defRPr lang="ko-KR" altLang="en-US"/>
            </a:pPr>
            <a:r>
              <a:rPr lang="ko-KR" altLang="en-US" sz="900" dirty="0" err="1"/>
              <a:t>남양주시고산로</a:t>
            </a:r>
            <a:r>
              <a:rPr lang="en-US" sz="900" dirty="0"/>
              <a:t> 171(</a:t>
            </a:r>
            <a:r>
              <a:rPr lang="ko-KR" altLang="en-US" sz="900" dirty="0" err="1"/>
              <a:t>삼패동</a:t>
            </a:r>
            <a:r>
              <a:rPr lang="en-US" sz="900" dirty="0"/>
              <a:t> 598)</a:t>
            </a:r>
          </a:p>
          <a:p>
            <a:pPr latinLnBrk="0">
              <a:defRPr lang="ko-KR" altLang="en-US"/>
            </a:pPr>
            <a:r>
              <a:rPr lang="en-US" sz="900" dirty="0"/>
              <a:t>3146-5800</a:t>
            </a:r>
          </a:p>
          <a:p>
            <a:pPr latinLnBrk="0">
              <a:defRPr lang="ko-KR" altLang="en-US"/>
            </a:pPr>
            <a:r>
              <a:rPr lang="ko-KR" altLang="en-US" sz="900" dirty="0" err="1"/>
              <a:t>서울물연구원</a:t>
            </a:r>
            <a:endParaRPr lang="ko-KR" altLang="en-US" sz="900" dirty="0"/>
          </a:p>
          <a:p>
            <a:pPr latinLnBrk="0">
              <a:defRPr lang="ko-KR" altLang="en-US"/>
            </a:pPr>
            <a:r>
              <a:rPr lang="ko-KR" altLang="en-US" sz="900" dirty="0"/>
              <a:t>광진구천호대로</a:t>
            </a:r>
            <a:r>
              <a:rPr lang="en-US" sz="900" dirty="0"/>
              <a:t> 716-10(</a:t>
            </a:r>
            <a:r>
              <a:rPr lang="ko-KR" altLang="en-US" sz="900" dirty="0"/>
              <a:t>구의</a:t>
            </a:r>
            <a:r>
              <a:rPr lang="en-US" sz="900" dirty="0"/>
              <a:t>2</a:t>
            </a:r>
            <a:r>
              <a:rPr lang="ko-KR" altLang="en-US" sz="900" dirty="0"/>
              <a:t>동</a:t>
            </a:r>
            <a:r>
              <a:rPr lang="en-US" sz="900" dirty="0"/>
              <a:t> 130-1)</a:t>
            </a:r>
          </a:p>
          <a:p>
            <a:pPr latinLnBrk="0">
              <a:defRPr lang="ko-KR" altLang="en-US"/>
            </a:pPr>
            <a:r>
              <a:rPr lang="en-US" sz="900" dirty="0"/>
              <a:t>3146-1700</a:t>
            </a:r>
          </a:p>
          <a:p>
            <a:pPr latinLnBrk="0">
              <a:defRPr lang="ko-KR" altLang="en-US"/>
            </a:pPr>
            <a:r>
              <a:rPr lang="ko-KR" altLang="en-US" sz="900" dirty="0"/>
              <a:t>수도박물관</a:t>
            </a:r>
          </a:p>
          <a:p>
            <a:pPr latinLnBrk="0">
              <a:defRPr lang="ko-KR" altLang="en-US"/>
            </a:pPr>
            <a:r>
              <a:rPr lang="ko-KR" altLang="en-US" sz="900" dirty="0"/>
              <a:t>성동구 왕십리로 </a:t>
            </a:r>
            <a:r>
              <a:rPr lang="en-US" altLang="ko-KR" sz="900" dirty="0"/>
              <a:t>27 (</a:t>
            </a:r>
            <a:r>
              <a:rPr lang="ko-KR" altLang="en-US" sz="900" dirty="0"/>
              <a:t>성수동</a:t>
            </a:r>
            <a:r>
              <a:rPr lang="en-US" altLang="ko-KR" sz="900" dirty="0"/>
              <a:t>1</a:t>
            </a:r>
            <a:r>
              <a:rPr lang="ko-KR" altLang="en-US" sz="900" dirty="0"/>
              <a:t>가</a:t>
            </a:r>
            <a:r>
              <a:rPr lang="en-US" altLang="ko-KR" sz="900" dirty="0"/>
              <a:t> 642-1)</a:t>
            </a:r>
          </a:p>
          <a:p>
            <a:pPr latinLnBrk="0">
              <a:defRPr lang="ko-KR" altLang="en-US"/>
            </a:pPr>
            <a:r>
              <a:rPr lang="en-US" altLang="ko-KR" sz="900" dirty="0"/>
              <a:t>3146-5930</a:t>
            </a:r>
          </a:p>
          <a:p>
            <a:pPr latinLnBrk="0">
              <a:defRPr lang="ko-KR" altLang="en-US"/>
            </a:pPr>
            <a:r>
              <a:rPr lang="ko-KR" altLang="en-US" sz="900" dirty="0" err="1"/>
              <a:t>상수도민원은국번없이</a:t>
            </a:r>
            <a:r>
              <a:rPr lang="en-US" sz="900" dirty="0"/>
              <a:t> 120</a:t>
            </a:r>
          </a:p>
          <a:p>
            <a:pPr latinLnBrk="0">
              <a:defRPr lang="ko-KR" altLang="en-US"/>
            </a:pPr>
            <a:r>
              <a:rPr lang="ko-KR" altLang="en-US" sz="900" dirty="0"/>
              <a:t>단수</a:t>
            </a:r>
            <a:r>
              <a:rPr lang="en-US" sz="900" dirty="0"/>
              <a:t>, </a:t>
            </a:r>
            <a:r>
              <a:rPr lang="ko-KR" altLang="en-US" sz="900" dirty="0"/>
              <a:t>누수</a:t>
            </a:r>
            <a:r>
              <a:rPr lang="en-US" sz="900" dirty="0"/>
              <a:t>, </a:t>
            </a:r>
            <a:r>
              <a:rPr lang="ko-KR" altLang="en-US" sz="900" dirty="0"/>
              <a:t>동파</a:t>
            </a:r>
            <a:r>
              <a:rPr lang="en-US" sz="900" dirty="0"/>
              <a:t>, </a:t>
            </a:r>
          </a:p>
          <a:p>
            <a:pPr latinLnBrk="0">
              <a:defRPr lang="ko-KR" altLang="en-US"/>
            </a:pPr>
            <a:r>
              <a:rPr lang="ko-KR" altLang="en-US" sz="900" dirty="0" err="1"/>
              <a:t>수도요금등</a:t>
            </a:r>
            <a:r>
              <a:rPr lang="ko-KR" altLang="en-US" sz="900" dirty="0"/>
              <a:t> 상수도와 관련된 </a:t>
            </a:r>
            <a:r>
              <a:rPr lang="ko-KR" altLang="en-US" sz="900" dirty="0" err="1"/>
              <a:t>모든민원은</a:t>
            </a:r>
            <a:r>
              <a:rPr lang="ko-KR" altLang="en-US" sz="900" dirty="0"/>
              <a:t> </a:t>
            </a:r>
            <a:r>
              <a:rPr lang="ko-KR" altLang="en-US" sz="900" dirty="0" err="1"/>
              <a:t>국번없이</a:t>
            </a:r>
            <a:r>
              <a:rPr lang="ko-KR" altLang="en-US" sz="900" dirty="0"/>
              <a:t> ‘</a:t>
            </a:r>
            <a:r>
              <a:rPr lang="en-US" sz="900" dirty="0"/>
              <a:t>120</a:t>
            </a:r>
            <a:r>
              <a:rPr lang="ko-KR" altLang="en-US" sz="900" dirty="0"/>
              <a:t>’번을 누르면</a:t>
            </a:r>
          </a:p>
          <a:p>
            <a:pPr latinLnBrk="0">
              <a:defRPr lang="ko-KR" altLang="en-US"/>
            </a:pPr>
            <a:r>
              <a:rPr lang="ko-KR" altLang="en-US" sz="900" dirty="0" err="1"/>
              <a:t>서울시다산콜센터에게</a:t>
            </a:r>
            <a:r>
              <a:rPr lang="ko-KR" altLang="en-US" sz="900" dirty="0"/>
              <a:t> 직접 연결되어 처리된다</a:t>
            </a:r>
            <a:r>
              <a:rPr lang="en-US" sz="900" dirty="0"/>
              <a:t>. </a:t>
            </a:r>
          </a:p>
          <a:p>
            <a:pPr latinLnBrk="0">
              <a:defRPr lang="ko-KR" altLang="en-US"/>
            </a:pPr>
            <a:r>
              <a:rPr lang="ko-KR" altLang="en-US" sz="900" dirty="0" err="1"/>
              <a:t>핸드폰이나시외전화의경우</a:t>
            </a:r>
            <a:r>
              <a:rPr lang="ko-KR" altLang="en-US" sz="900" dirty="0"/>
              <a:t>‘</a:t>
            </a:r>
            <a:r>
              <a:rPr lang="en-US" sz="900" dirty="0"/>
              <a:t>02-120</a:t>
            </a:r>
            <a:r>
              <a:rPr lang="ko-KR" altLang="en-US" sz="900" dirty="0"/>
              <a:t>번’</a:t>
            </a:r>
            <a:r>
              <a:rPr lang="ko-KR" altLang="en-US" sz="900" dirty="0" err="1"/>
              <a:t>을누르면된다</a:t>
            </a:r>
            <a:r>
              <a:rPr lang="en-US" sz="900" dirty="0"/>
              <a:t>. </a:t>
            </a:r>
          </a:p>
          <a:p>
            <a:pPr>
              <a:defRPr lang="ko-KR" altLang="en-US"/>
            </a:pPr>
            <a:endParaRPr lang="ko-KR" altLang="en-US" sz="900" dirty="0"/>
          </a:p>
        </p:txBody>
      </p:sp>
      <p:sp>
        <p:nvSpPr>
          <p:cNvPr id="6" name="내용 개체 틀 5"/>
          <p:cNvSpPr>
            <a:spLocks noGrp="1"/>
          </p:cNvSpPr>
          <p:nvPr>
            <p:ph sz="half" idx="2"/>
          </p:nvPr>
        </p:nvSpPr>
        <p:spPr>
          <a:xfrm>
            <a:off x="4572000" y="214290"/>
            <a:ext cx="4281518" cy="6500858"/>
          </a:xfrm>
          <a:ln w="3175">
            <a:solidFill>
              <a:schemeClr val="tx1">
                <a:lumMod val="50000"/>
                <a:lumOff val="50000"/>
              </a:schemeClr>
            </a:solidFill>
          </a:ln>
        </p:spPr>
        <p:txBody>
          <a:bodyPr>
            <a:normAutofit/>
          </a:bodyPr>
          <a:lstStyle/>
          <a:p>
            <a:pPr latinLnBrk="0">
              <a:buNone/>
              <a:defRPr lang="ko-KR" altLang="en-US"/>
            </a:pPr>
            <a:r>
              <a:rPr lang="en-US" sz="900" dirty="0"/>
              <a:t>5-2. Inquiries for Visit </a:t>
            </a:r>
          </a:p>
          <a:p>
            <a:pPr latinLnBrk="0">
              <a:buNone/>
              <a:defRPr lang="ko-KR" altLang="en-US"/>
            </a:pPr>
            <a:r>
              <a:rPr lang="en-US" sz="900" dirty="0"/>
              <a:t> </a:t>
            </a:r>
          </a:p>
          <a:p>
            <a:pPr latinLnBrk="0">
              <a:buNone/>
              <a:defRPr lang="ko-KR" altLang="en-US"/>
            </a:pPr>
            <a:r>
              <a:rPr lang="en-US" sz="900" b="1" dirty="0"/>
              <a:t>Inquiries for Visit</a:t>
            </a:r>
          </a:p>
          <a:p>
            <a:pPr latinLnBrk="0">
              <a:buNone/>
              <a:defRPr lang="ko-KR" altLang="en-US"/>
            </a:pPr>
            <a:r>
              <a:rPr lang="en-US" sz="900" b="1" dirty="0"/>
              <a:t> </a:t>
            </a:r>
          </a:p>
          <a:p>
            <a:pPr latinLnBrk="0">
              <a:buNone/>
              <a:defRPr lang="ko-KR" altLang="en-US"/>
            </a:pPr>
            <a:r>
              <a:rPr lang="en-US" sz="900" dirty="0"/>
              <a:t>Institute</a:t>
            </a:r>
          </a:p>
          <a:p>
            <a:pPr latinLnBrk="0">
              <a:buNone/>
              <a:defRPr lang="ko-KR" altLang="en-US"/>
            </a:pPr>
            <a:r>
              <a:rPr lang="en-US" sz="900" dirty="0"/>
              <a:t>Location</a:t>
            </a:r>
          </a:p>
          <a:p>
            <a:pPr latinLnBrk="0">
              <a:buNone/>
              <a:defRPr lang="ko-KR" altLang="en-US"/>
            </a:pPr>
            <a:r>
              <a:rPr lang="en-US" sz="900" dirty="0"/>
              <a:t>Telephone No.</a:t>
            </a:r>
          </a:p>
          <a:p>
            <a:pPr latinLnBrk="0">
              <a:buNone/>
              <a:defRPr lang="ko-KR" altLang="en-US"/>
            </a:pPr>
            <a:r>
              <a:rPr lang="en-US" sz="900" dirty="0" err="1"/>
              <a:t>GwangamArisu</a:t>
            </a:r>
            <a:r>
              <a:rPr lang="en-US" sz="900" dirty="0"/>
              <a:t> Water Purification Center</a:t>
            </a:r>
          </a:p>
          <a:p>
            <a:pPr latinLnBrk="0">
              <a:buNone/>
              <a:defRPr lang="ko-KR" altLang="en-US"/>
            </a:pPr>
            <a:r>
              <a:rPr lang="pl-PL" altLang="ko-KR" sz="900" dirty="0"/>
              <a:t>293 Hanamno, Hanam-si, Gyeonggi-do(174 Gwangam-dong)</a:t>
            </a:r>
          </a:p>
          <a:p>
            <a:pPr latinLnBrk="0">
              <a:buNone/>
              <a:defRPr lang="ko-KR" altLang="en-US"/>
            </a:pPr>
            <a:r>
              <a:rPr lang="en-US" sz="900" dirty="0"/>
              <a:t>+82-31-3146-5300</a:t>
            </a:r>
          </a:p>
          <a:p>
            <a:pPr latinLnBrk="0">
              <a:buNone/>
              <a:defRPr lang="ko-KR" altLang="en-US"/>
            </a:pPr>
            <a:r>
              <a:rPr lang="en-US" sz="900" dirty="0" err="1"/>
              <a:t>GuuiArisu</a:t>
            </a:r>
            <a:r>
              <a:rPr lang="en-US" sz="900" dirty="0"/>
              <a:t> Water Purification Center</a:t>
            </a:r>
          </a:p>
          <a:p>
            <a:pPr latinLnBrk="0">
              <a:buNone/>
              <a:defRPr lang="ko-KR" altLang="en-US"/>
            </a:pPr>
            <a:r>
              <a:rPr lang="en-US" sz="900" dirty="0"/>
              <a:t>571 </a:t>
            </a:r>
            <a:r>
              <a:rPr lang="en-US" sz="900" b="1" dirty="0" err="1" smtClean="0">
                <a:solidFill>
                  <a:srgbClr val="FF0000"/>
                </a:solidFill>
              </a:rPr>
              <a:t>Gwangnaruro</a:t>
            </a:r>
            <a:r>
              <a:rPr lang="en-US" sz="900" dirty="0" smtClean="0"/>
              <a:t>, </a:t>
            </a:r>
            <a:r>
              <a:rPr lang="en-US" sz="900" dirty="0" err="1"/>
              <a:t>Gwangjin-gu</a:t>
            </a:r>
            <a:r>
              <a:rPr lang="en-US" sz="900" dirty="0"/>
              <a:t>, Seoul (</a:t>
            </a:r>
            <a:r>
              <a:rPr lang="en-US" sz="900" b="1" dirty="0" smtClean="0">
                <a:solidFill>
                  <a:srgbClr val="FF0000"/>
                </a:solidFill>
              </a:rPr>
              <a:t>164-2 </a:t>
            </a:r>
            <a:r>
              <a:rPr lang="en-US" sz="900" b="1" dirty="0" err="1" smtClean="0">
                <a:solidFill>
                  <a:srgbClr val="FF0000"/>
                </a:solidFill>
              </a:rPr>
              <a:t>Guui</a:t>
            </a:r>
            <a:r>
              <a:rPr lang="en-US" sz="900" b="1" dirty="0" smtClean="0">
                <a:solidFill>
                  <a:srgbClr val="FF0000"/>
                </a:solidFill>
              </a:rPr>
              <a:t>-dong</a:t>
            </a:r>
            <a:r>
              <a:rPr lang="en-US" sz="900" dirty="0"/>
              <a:t>)</a:t>
            </a:r>
          </a:p>
          <a:p>
            <a:pPr latinLnBrk="0">
              <a:buNone/>
              <a:defRPr lang="ko-KR" altLang="en-US"/>
            </a:pPr>
            <a:r>
              <a:rPr lang="en-US" sz="900" dirty="0"/>
              <a:t>+82-2-3146-5400</a:t>
            </a:r>
          </a:p>
          <a:p>
            <a:pPr latinLnBrk="0">
              <a:buNone/>
              <a:defRPr lang="ko-KR" altLang="en-US"/>
            </a:pPr>
            <a:r>
              <a:rPr lang="en-US" sz="900" dirty="0" err="1"/>
              <a:t>TtukdoArisu</a:t>
            </a:r>
            <a:r>
              <a:rPr lang="en-US" sz="900" dirty="0"/>
              <a:t> Water Purification Center</a:t>
            </a:r>
          </a:p>
          <a:p>
            <a:pPr latinLnBrk="0">
              <a:buNone/>
              <a:defRPr lang="ko-KR" altLang="en-US"/>
            </a:pPr>
            <a:r>
              <a:rPr lang="en-US" sz="900" dirty="0"/>
              <a:t>542 </a:t>
            </a:r>
            <a:r>
              <a:rPr lang="en-US" sz="900" dirty="0" err="1"/>
              <a:t>Wangsimnigil</a:t>
            </a:r>
            <a:r>
              <a:rPr lang="en-US" sz="900" dirty="0"/>
              <a:t>, </a:t>
            </a:r>
            <a:r>
              <a:rPr lang="en-US" sz="900" dirty="0" err="1"/>
              <a:t>Seongdong-gu</a:t>
            </a:r>
            <a:r>
              <a:rPr lang="en-US" sz="900" dirty="0"/>
              <a:t>, Seoul (642Seongsu 1-ga)</a:t>
            </a:r>
          </a:p>
          <a:p>
            <a:pPr latinLnBrk="0">
              <a:buNone/>
              <a:defRPr lang="ko-KR" altLang="en-US"/>
            </a:pPr>
            <a:r>
              <a:rPr lang="en-US" sz="900" dirty="0"/>
              <a:t>+82-2-3146-5500</a:t>
            </a:r>
          </a:p>
          <a:p>
            <a:pPr latinLnBrk="0">
              <a:buNone/>
              <a:defRPr lang="ko-KR" altLang="en-US"/>
            </a:pPr>
            <a:r>
              <a:rPr lang="en-US" sz="900" dirty="0" err="1"/>
              <a:t>YeongdeungpoArisu</a:t>
            </a:r>
            <a:r>
              <a:rPr lang="en-US" sz="900" dirty="0"/>
              <a:t> Water Purification Center</a:t>
            </a:r>
          </a:p>
          <a:p>
            <a:pPr latinLnBrk="0">
              <a:buNone/>
              <a:defRPr lang="ko-KR" altLang="en-US"/>
            </a:pPr>
            <a:r>
              <a:rPr lang="en-US" sz="900" dirty="0"/>
              <a:t>11 </a:t>
            </a:r>
            <a:r>
              <a:rPr lang="en-US" sz="900" dirty="0" err="1"/>
              <a:t>Nodeullo</a:t>
            </a:r>
            <a:r>
              <a:rPr lang="en-US" sz="900" dirty="0"/>
              <a:t>, </a:t>
            </a:r>
            <a:r>
              <a:rPr lang="en-US" sz="900" dirty="0" err="1"/>
              <a:t>Yeongdeungpo-gu</a:t>
            </a:r>
            <a:r>
              <a:rPr lang="en-US" sz="900" dirty="0"/>
              <a:t>, Seoul (1-29 </a:t>
            </a:r>
            <a:r>
              <a:rPr lang="en-US" sz="900" dirty="0" err="1"/>
              <a:t>Yanghwa</a:t>
            </a:r>
            <a:r>
              <a:rPr lang="en-US" sz="900" dirty="0"/>
              <a:t>-dong) </a:t>
            </a:r>
          </a:p>
          <a:p>
            <a:pPr latinLnBrk="0">
              <a:buNone/>
              <a:defRPr lang="ko-KR" altLang="en-US"/>
            </a:pPr>
            <a:r>
              <a:rPr lang="en-US" sz="900" dirty="0"/>
              <a:t>+82-2-3146-5600</a:t>
            </a:r>
          </a:p>
          <a:p>
            <a:pPr latinLnBrk="0">
              <a:buNone/>
              <a:defRPr lang="ko-KR" altLang="en-US"/>
            </a:pPr>
            <a:r>
              <a:rPr lang="en-US" sz="900" dirty="0" err="1"/>
              <a:t>AmsaArisu</a:t>
            </a:r>
            <a:r>
              <a:rPr lang="en-US" sz="900" dirty="0"/>
              <a:t> Water Purification Center</a:t>
            </a:r>
          </a:p>
          <a:p>
            <a:pPr latinLnBrk="0">
              <a:buNone/>
              <a:defRPr lang="ko-KR" altLang="en-US"/>
            </a:pPr>
            <a:r>
              <a:rPr lang="en-US" sz="900" dirty="0"/>
              <a:t>131-1 </a:t>
            </a:r>
            <a:r>
              <a:rPr lang="en-US" sz="900" dirty="0" err="1"/>
              <a:t>Godeokdwitgil</a:t>
            </a:r>
            <a:r>
              <a:rPr lang="en-US" sz="900" dirty="0"/>
              <a:t>, </a:t>
            </a:r>
            <a:r>
              <a:rPr lang="en-US" sz="900" dirty="0" err="1"/>
              <a:t>Gangdong-gu</a:t>
            </a:r>
            <a:r>
              <a:rPr lang="en-US" sz="900" dirty="0"/>
              <a:t>, Seoul (San 10Amsa-dong)</a:t>
            </a:r>
          </a:p>
          <a:p>
            <a:pPr latinLnBrk="0">
              <a:buNone/>
              <a:defRPr lang="ko-KR" altLang="en-US"/>
            </a:pPr>
            <a:r>
              <a:rPr lang="en-US" sz="900" dirty="0"/>
              <a:t>+82-2-3146-5700</a:t>
            </a:r>
          </a:p>
          <a:p>
            <a:pPr latinLnBrk="0">
              <a:buNone/>
              <a:defRPr lang="ko-KR" altLang="en-US"/>
            </a:pPr>
            <a:r>
              <a:rPr lang="en-US" sz="900" dirty="0" err="1"/>
              <a:t>GangbukArisu</a:t>
            </a:r>
            <a:r>
              <a:rPr lang="en-US" sz="900" dirty="0"/>
              <a:t> Water Purification Center</a:t>
            </a:r>
          </a:p>
          <a:p>
            <a:pPr latinLnBrk="0">
              <a:buNone/>
              <a:defRPr lang="ko-KR" altLang="en-US"/>
            </a:pPr>
            <a:r>
              <a:rPr lang="en-US" sz="900" dirty="0"/>
              <a:t>107 </a:t>
            </a:r>
            <a:r>
              <a:rPr lang="en-US" sz="900" dirty="0" err="1"/>
              <a:t>Gosanno</a:t>
            </a:r>
            <a:r>
              <a:rPr lang="en-US" sz="900" dirty="0"/>
              <a:t>, </a:t>
            </a:r>
            <a:r>
              <a:rPr lang="en-US" sz="900" dirty="0" err="1"/>
              <a:t>Namyangju-si</a:t>
            </a:r>
            <a:r>
              <a:rPr lang="en-US" sz="900" dirty="0"/>
              <a:t>, </a:t>
            </a:r>
            <a:r>
              <a:rPr lang="en-US" sz="900" dirty="0" err="1"/>
              <a:t>Gyeonggi</a:t>
            </a:r>
            <a:r>
              <a:rPr lang="en-US" sz="900" dirty="0"/>
              <a:t>-do (397Sampae-dong) </a:t>
            </a:r>
          </a:p>
          <a:p>
            <a:pPr latinLnBrk="0">
              <a:buNone/>
              <a:defRPr lang="ko-KR" altLang="en-US"/>
            </a:pPr>
            <a:r>
              <a:rPr lang="en-US" sz="900" dirty="0"/>
              <a:t>+82-31-3146-5800</a:t>
            </a:r>
          </a:p>
          <a:p>
            <a:pPr latinLnBrk="0">
              <a:buNone/>
              <a:defRPr lang="ko-KR" altLang="en-US"/>
            </a:pPr>
            <a:r>
              <a:rPr lang="en-US" sz="900" dirty="0"/>
              <a:t>Waterworks Research Institute</a:t>
            </a:r>
          </a:p>
          <a:p>
            <a:pPr latinLnBrk="0">
              <a:buNone/>
              <a:defRPr lang="ko-KR" altLang="en-US"/>
            </a:pPr>
            <a:r>
              <a:rPr lang="en-US" sz="900" dirty="0"/>
              <a:t>716-10 </a:t>
            </a:r>
            <a:r>
              <a:rPr lang="en-US" sz="900" dirty="0" err="1"/>
              <a:t>Cheonhodaero</a:t>
            </a:r>
            <a:r>
              <a:rPr lang="en-US" sz="900" dirty="0"/>
              <a:t>, </a:t>
            </a:r>
            <a:r>
              <a:rPr lang="en-US" sz="900" dirty="0" err="1"/>
              <a:t>Gwangjin-gu</a:t>
            </a:r>
            <a:r>
              <a:rPr lang="en-US" sz="900" dirty="0"/>
              <a:t>, Seoul (130-1Guui 2-dong) </a:t>
            </a:r>
          </a:p>
          <a:p>
            <a:pPr latinLnBrk="0">
              <a:buNone/>
              <a:defRPr lang="ko-KR" altLang="en-US"/>
            </a:pPr>
            <a:r>
              <a:rPr lang="en-US" sz="900" dirty="0"/>
              <a:t>+82-2-3146-1700</a:t>
            </a:r>
          </a:p>
          <a:p>
            <a:pPr latinLnBrk="0">
              <a:buNone/>
              <a:defRPr lang="ko-KR" altLang="en-US"/>
            </a:pPr>
            <a:r>
              <a:rPr lang="en-US" sz="900" dirty="0"/>
              <a:t>Waterworks Museum</a:t>
            </a:r>
          </a:p>
          <a:p>
            <a:pPr latinLnBrk="0">
              <a:buNone/>
              <a:defRPr lang="ko-KR" altLang="en-US"/>
            </a:pPr>
            <a:r>
              <a:rPr lang="en-US" sz="900" dirty="0"/>
              <a:t>544 </a:t>
            </a:r>
            <a:r>
              <a:rPr lang="en-US" sz="900" dirty="0" err="1"/>
              <a:t>Wangsimnigil</a:t>
            </a:r>
            <a:r>
              <a:rPr lang="en-US" sz="900" dirty="0"/>
              <a:t>, </a:t>
            </a:r>
            <a:r>
              <a:rPr lang="en-US" sz="900" dirty="0" err="1"/>
              <a:t>Seongdong-gu</a:t>
            </a:r>
            <a:r>
              <a:rPr lang="en-US" sz="900" dirty="0"/>
              <a:t>, Seoul (642-1Seongsu 1-ga)</a:t>
            </a:r>
          </a:p>
          <a:p>
            <a:pPr latinLnBrk="0">
              <a:buNone/>
              <a:defRPr lang="ko-KR" altLang="en-US"/>
            </a:pPr>
            <a:r>
              <a:rPr lang="en-US" sz="900" dirty="0"/>
              <a:t>+82-2-3146-5933</a:t>
            </a:r>
          </a:p>
          <a:p>
            <a:pPr latinLnBrk="0">
              <a:buNone/>
              <a:defRPr lang="ko-KR" altLang="en-US"/>
            </a:pPr>
            <a:r>
              <a:rPr lang="en-US" sz="900" dirty="0"/>
              <a:t>Dial 120 for inquiries on waterworks.</a:t>
            </a:r>
          </a:p>
          <a:p>
            <a:pPr latinLnBrk="0">
              <a:buNone/>
              <a:defRPr lang="ko-KR" altLang="en-US"/>
            </a:pPr>
            <a:r>
              <a:rPr lang="en-US" sz="900" dirty="0"/>
              <a:t>For all inquiries on </a:t>
            </a:r>
            <a:r>
              <a:rPr lang="en-US" sz="900" dirty="0" err="1"/>
              <a:t>waterworkssuch</a:t>
            </a:r>
            <a:r>
              <a:rPr lang="en-US" sz="900" dirty="0"/>
              <a:t> as water supply cutoff, water leak, </a:t>
            </a:r>
          </a:p>
          <a:p>
            <a:pPr latinLnBrk="0">
              <a:buNone/>
              <a:defRPr lang="ko-KR" altLang="en-US"/>
            </a:pPr>
            <a:r>
              <a:rPr lang="en-US" sz="900" dirty="0"/>
              <a:t>water pipe freezing, or water rates, dial 120 to be connected to the Seoul </a:t>
            </a:r>
          </a:p>
          <a:p>
            <a:pPr latinLnBrk="0">
              <a:buNone/>
              <a:defRPr lang="ko-KR" altLang="en-US"/>
            </a:pPr>
            <a:r>
              <a:rPr lang="en-US" sz="900" dirty="0" err="1"/>
              <a:t>Dasan</a:t>
            </a:r>
            <a:r>
              <a:rPr lang="en-US" sz="900" dirty="0"/>
              <a:t> Call Center. When using a mobile phone or for long-distance calls, </a:t>
            </a:r>
          </a:p>
          <a:p>
            <a:pPr latinLnBrk="0">
              <a:buNone/>
              <a:defRPr lang="ko-KR" altLang="en-US"/>
            </a:pPr>
            <a:r>
              <a:rPr lang="en-US" sz="900" dirty="0"/>
              <a:t>dial +82-2-120. </a:t>
            </a:r>
          </a:p>
          <a:p>
            <a:pPr latinLnBrk="0">
              <a:buNone/>
              <a:defRPr lang="ko-KR" altLang="en-US"/>
            </a:pPr>
            <a:r>
              <a:rPr lang="en-US" sz="900" dirty="0"/>
              <a:t> </a:t>
            </a:r>
          </a:p>
          <a:p>
            <a:pPr>
              <a:buNone/>
              <a:defRPr lang="ko-KR" altLang="en-US"/>
            </a:pPr>
            <a:endParaRPr lang="ko-KR" altLang="en-US" sz="900" dirty="0"/>
          </a:p>
        </p:txBody>
      </p:sp>
      <p:sp>
        <p:nvSpPr>
          <p:cNvPr id="7" name="슬라이드 번호 개체 틀 6"/>
          <p:cNvSpPr>
            <a:spLocks noGrp="1"/>
          </p:cNvSpPr>
          <p:nvPr>
            <p:ph type="sldNum" sz="quarter" idx="12"/>
          </p:nvPr>
        </p:nvSpPr>
        <p:spPr>
          <a:xfrm>
            <a:off x="8786842" y="6492899"/>
            <a:ext cx="347650" cy="365125"/>
          </a:xfrm>
        </p:spPr>
        <p:txBody>
          <a:bodyPr/>
          <a:lstStyle/>
          <a:p>
            <a:pPr lvl="0">
              <a:defRPr lang="ko-KR" altLang="en-US"/>
            </a:pPr>
            <a:fld id="{C0C27272-8D18-46FC-8F0F-13974E41CBC5}" type="slidenum">
              <a:rPr lang="ko-KR" altLang="en-US" sz="1000" b="1">
                <a:solidFill>
                  <a:schemeClr val="tx1"/>
                </a:solidFill>
              </a:rPr>
              <a:pPr lvl="0">
                <a:defRPr lang="ko-KR" altLang="en-US"/>
              </a:pPr>
              <a:t>41</a:t>
            </a:fld>
            <a:endParaRPr lang="ko-KR" altLang="en-US" sz="1000" b="1">
              <a:solidFill>
                <a:schemeClr val="tx1"/>
              </a:solidFill>
            </a:endParaRPr>
          </a:p>
        </p:txBody>
      </p:sp>
    </p:spTree>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1218</Words>
  <Application>Microsoft Office PowerPoint</Application>
  <PresentationFormat>화면 슬라이드 쇼(4:3)</PresentationFormat>
  <Paragraphs>1512</Paragraphs>
  <Slides>41</Slides>
  <Notes>0</Notes>
  <HiddenSlides>0</HiddenSlides>
  <MMClips>0</MMClips>
  <ScaleCrop>false</ScaleCrop>
  <HeadingPairs>
    <vt:vector size="6" baseType="variant">
      <vt:variant>
        <vt:lpstr>사용한 글꼴</vt:lpstr>
      </vt:variant>
      <vt:variant>
        <vt:i4>2</vt:i4>
      </vt:variant>
      <vt:variant>
        <vt:lpstr>테마</vt:lpstr>
      </vt:variant>
      <vt:variant>
        <vt:i4>1</vt:i4>
      </vt:variant>
      <vt:variant>
        <vt:lpstr>슬라이드 제목</vt:lpstr>
      </vt:variant>
      <vt:variant>
        <vt:i4>41</vt:i4>
      </vt:variant>
    </vt:vector>
  </HeadingPairs>
  <TitlesOfParts>
    <vt:vector size="44" baseType="lpstr">
      <vt:lpstr>맑은 고딕</vt:lpstr>
      <vt:lpstr>Arial</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서울시상수도사업본부영문홈페이지</dc:title>
  <dc:subject/>
  <dc:creator>USER</dc:creator>
  <cp:keywords/>
  <dc:description/>
  <cp:lastModifiedBy>user</cp:lastModifiedBy>
  <cp:revision>129</cp:revision>
  <dcterms:created xsi:type="dcterms:W3CDTF">2016-01-18T09:06:39Z</dcterms:created>
  <dcterms:modified xsi:type="dcterms:W3CDTF">2019-06-19T00:36:36Z</dcterms:modified>
  <cp:category/>
</cp:coreProperties>
</file>