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2"/>
  </p:notesMasterIdLst>
  <p:sldIdLst>
    <p:sldId id="295" r:id="rId2"/>
    <p:sldId id="296" r:id="rId3"/>
    <p:sldId id="258" r:id="rId4"/>
    <p:sldId id="308" r:id="rId5"/>
    <p:sldId id="329" r:id="rId6"/>
    <p:sldId id="335" r:id="rId7"/>
    <p:sldId id="259" r:id="rId8"/>
    <p:sldId id="321" r:id="rId9"/>
    <p:sldId id="337" r:id="rId10"/>
    <p:sldId id="272" r:id="rId11"/>
    <p:sldId id="317" r:id="rId12"/>
    <p:sldId id="267" r:id="rId13"/>
    <p:sldId id="320" r:id="rId14"/>
    <p:sldId id="330" r:id="rId15"/>
    <p:sldId id="331" r:id="rId16"/>
    <p:sldId id="305" r:id="rId17"/>
    <p:sldId id="332" r:id="rId18"/>
    <p:sldId id="333" r:id="rId19"/>
    <p:sldId id="338" r:id="rId20"/>
    <p:sldId id="302" r:id="rId21"/>
    <p:sldId id="303" r:id="rId22"/>
    <p:sldId id="322" r:id="rId23"/>
    <p:sldId id="316" r:id="rId24"/>
    <p:sldId id="315" r:id="rId25"/>
    <p:sldId id="275" r:id="rId26"/>
    <p:sldId id="341" r:id="rId27"/>
    <p:sldId id="342" r:id="rId28"/>
    <p:sldId id="283" r:id="rId29"/>
    <p:sldId id="339" r:id="rId30"/>
    <p:sldId id="340" r:id="rId31"/>
    <p:sldId id="287" r:id="rId32"/>
    <p:sldId id="327" r:id="rId33"/>
    <p:sldId id="324" r:id="rId34"/>
    <p:sldId id="326" r:id="rId35"/>
    <p:sldId id="325" r:id="rId36"/>
    <p:sldId id="328" r:id="rId37"/>
    <p:sldId id="276" r:id="rId38"/>
    <p:sldId id="343" r:id="rId39"/>
    <p:sldId id="292" r:id="rId40"/>
    <p:sldId id="344" r:id="rId4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333399"/>
    <a:srgbClr val="FFFFCC"/>
    <a:srgbClr val="CCEE02"/>
    <a:srgbClr val="CCCC00"/>
    <a:srgbClr val="FF99FF"/>
    <a:srgbClr val="FEFEDE"/>
    <a:srgbClr val="E7DDFF"/>
    <a:srgbClr val="00CC99"/>
    <a:srgbClr val="FF65FF"/>
    <a:srgbClr val="FF9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456" autoAdjust="0"/>
    <p:restoredTop sz="94660"/>
  </p:normalViewPr>
  <p:slideViewPr>
    <p:cSldViewPr>
      <p:cViewPr varScale="1">
        <p:scale>
          <a:sx n="78" d="100"/>
          <a:sy n="78" d="100"/>
        </p:scale>
        <p:origin x="-37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C77B5A-3B25-45C0-84A8-22F6EDF3921A}" type="doc">
      <dgm:prSet loTypeId="urn:microsoft.com/office/officeart/2005/8/layout/vList5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pPr latinLnBrk="1"/>
          <a:endParaRPr lang="ko-KR" altLang="en-US"/>
        </a:p>
      </dgm:t>
    </dgm:pt>
    <dgm:pt modelId="{932BF04B-E7C6-403D-8066-11E009A3FE7C}">
      <dgm:prSet custT="1"/>
      <dgm:spPr>
        <a:solidFill>
          <a:srgbClr val="E7DDFF"/>
        </a:solidFill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iblet"/>
        </a:sp3d>
      </dgm:spPr>
      <dgm:t>
        <a:bodyPr/>
        <a:lstStyle/>
        <a:p>
          <a:pPr algn="ctr" rtl="0" latinLnBrk="1"/>
          <a:r>
            <a:rPr lang="en-US" sz="32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rPr>
            <a:t>1</a:t>
          </a:r>
          <a:endParaRPr lang="ko-KR" sz="3200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헤드라인M" pitchFamily="18" charset="-127"/>
            <a:ea typeface="HY헤드라인M" pitchFamily="18" charset="-127"/>
          </a:endParaRPr>
        </a:p>
      </dgm:t>
    </dgm:pt>
    <dgm:pt modelId="{F5661C6A-56B3-4DEF-A83D-FA1595B9F427}" type="parTrans" cxnId="{D6ABA2C5-9CDA-4296-9068-38697D8E52E3}">
      <dgm:prSet/>
      <dgm:spPr/>
      <dgm:t>
        <a:bodyPr/>
        <a:lstStyle/>
        <a:p>
          <a:pPr algn="ctr" latinLnBrk="1"/>
          <a:endParaRPr lang="ko-KR" altLang="en-US"/>
        </a:p>
      </dgm:t>
    </dgm:pt>
    <dgm:pt modelId="{B994AA10-5C12-4D26-B35D-A454B6F907DD}" type="sibTrans" cxnId="{D6ABA2C5-9CDA-4296-9068-38697D8E52E3}">
      <dgm:prSet/>
      <dgm:spPr/>
      <dgm:t>
        <a:bodyPr/>
        <a:lstStyle/>
        <a:p>
          <a:pPr algn="ctr" latinLnBrk="1"/>
          <a:endParaRPr lang="ko-KR" altLang="en-US"/>
        </a:p>
      </dgm:t>
    </dgm:pt>
    <dgm:pt modelId="{1CE7F894-8587-4680-A6DB-EDC329F3F565}">
      <dgm:prSet custT="1"/>
      <dgm:spPr>
        <a:solidFill>
          <a:schemeClr val="accent3">
            <a:lumMod val="40000"/>
            <a:lumOff val="60000"/>
          </a:schemeClr>
        </a:solidFill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iblet"/>
        </a:sp3d>
      </dgm:spPr>
      <dgm:t>
        <a:bodyPr/>
        <a:lstStyle/>
        <a:p>
          <a:pPr algn="ctr" rtl="0" latinLnBrk="1"/>
          <a:r>
            <a:rPr lang="en-US" sz="32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rPr>
            <a:t>2</a:t>
          </a:r>
          <a:endParaRPr lang="ko-KR" sz="3200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헤드라인M" pitchFamily="18" charset="-127"/>
            <a:ea typeface="HY헤드라인M" pitchFamily="18" charset="-127"/>
          </a:endParaRPr>
        </a:p>
      </dgm:t>
    </dgm:pt>
    <dgm:pt modelId="{4C91E73C-2857-4590-98F9-8E949844A390}" type="parTrans" cxnId="{44AB5F23-EB7B-4D76-B251-7EBEAC2AEE34}">
      <dgm:prSet/>
      <dgm:spPr/>
      <dgm:t>
        <a:bodyPr/>
        <a:lstStyle/>
        <a:p>
          <a:pPr algn="ctr" latinLnBrk="1"/>
          <a:endParaRPr lang="ko-KR" altLang="en-US"/>
        </a:p>
      </dgm:t>
    </dgm:pt>
    <dgm:pt modelId="{32B3C563-E160-4888-9023-97614E2866B7}" type="sibTrans" cxnId="{44AB5F23-EB7B-4D76-B251-7EBEAC2AEE34}">
      <dgm:prSet/>
      <dgm:spPr/>
      <dgm:t>
        <a:bodyPr/>
        <a:lstStyle/>
        <a:p>
          <a:pPr algn="ctr" latinLnBrk="1"/>
          <a:endParaRPr lang="ko-KR" altLang="en-US"/>
        </a:p>
      </dgm:t>
    </dgm:pt>
    <dgm:pt modelId="{B93E89FF-E588-4510-9FC2-762828DAAB6B}">
      <dgm:prSet custT="1"/>
      <dgm:spPr>
        <a:solidFill>
          <a:srgbClr val="A47BED"/>
        </a:solidFill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iblet"/>
        </a:sp3d>
      </dgm:spPr>
      <dgm:t>
        <a:bodyPr/>
        <a:lstStyle/>
        <a:p>
          <a:pPr algn="ctr" rtl="0" latinLnBrk="1"/>
          <a:r>
            <a:rPr lang="en-US" sz="32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rPr>
            <a:t>3</a:t>
          </a:r>
          <a:endParaRPr lang="ko-KR" sz="3200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헤드라인M" pitchFamily="18" charset="-127"/>
            <a:ea typeface="HY헤드라인M" pitchFamily="18" charset="-127"/>
          </a:endParaRPr>
        </a:p>
      </dgm:t>
    </dgm:pt>
    <dgm:pt modelId="{D0429EDB-3D25-4B3D-9360-B069D426F185}" type="parTrans" cxnId="{D60BF2E3-A622-4F08-A358-759C92C2C343}">
      <dgm:prSet/>
      <dgm:spPr/>
      <dgm:t>
        <a:bodyPr/>
        <a:lstStyle/>
        <a:p>
          <a:pPr algn="ctr" latinLnBrk="1"/>
          <a:endParaRPr lang="ko-KR" altLang="en-US"/>
        </a:p>
      </dgm:t>
    </dgm:pt>
    <dgm:pt modelId="{0D79CC17-1A5A-4B54-BA2D-71A7C3ADC422}" type="sibTrans" cxnId="{D60BF2E3-A622-4F08-A358-759C92C2C343}">
      <dgm:prSet/>
      <dgm:spPr/>
      <dgm:t>
        <a:bodyPr/>
        <a:lstStyle/>
        <a:p>
          <a:pPr algn="ctr" latinLnBrk="1"/>
          <a:endParaRPr lang="ko-KR" altLang="en-US"/>
        </a:p>
      </dgm:t>
    </dgm:pt>
    <dgm:pt modelId="{4BAA3EC8-8856-4AC4-A72D-E9E6611A5AB1}">
      <dgm:prSet custT="1"/>
      <dgm:spPr>
        <a:solidFill>
          <a:srgbClr val="A47BED">
            <a:alpha val="90000"/>
          </a:srgbClr>
        </a:solidFill>
        <a:ln>
          <a:solidFill>
            <a:schemeClr val="bg2">
              <a:alpha val="87000"/>
            </a:schemeClr>
          </a:solidFill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</dgm:spPr>
      <dgm:t>
        <a:bodyPr/>
        <a:lstStyle/>
        <a:p>
          <a:pPr algn="ctr" rtl="0" latinLnBrk="1">
            <a:lnSpc>
              <a:spcPct val="150000"/>
            </a:lnSpc>
          </a:pPr>
          <a:endParaRPr lang="ko-KR" sz="2400" dirty="0">
            <a:latin typeface="HY헤드라인M" pitchFamily="18" charset="-127"/>
            <a:ea typeface="HY헤드라인M" pitchFamily="18" charset="-127"/>
          </a:endParaRPr>
        </a:p>
      </dgm:t>
    </dgm:pt>
    <dgm:pt modelId="{035B4928-D477-45F6-99C1-E03BC2A7A090}" type="parTrans" cxnId="{2FF717AA-E14C-48B2-91D9-98F40BBABB09}">
      <dgm:prSet/>
      <dgm:spPr/>
      <dgm:t>
        <a:bodyPr/>
        <a:lstStyle/>
        <a:p>
          <a:pPr algn="ctr" latinLnBrk="1"/>
          <a:endParaRPr lang="ko-KR" altLang="en-US"/>
        </a:p>
      </dgm:t>
    </dgm:pt>
    <dgm:pt modelId="{42A32B52-C437-4C09-B052-7F28C46685A9}" type="sibTrans" cxnId="{2FF717AA-E14C-48B2-91D9-98F40BBABB09}">
      <dgm:prSet/>
      <dgm:spPr/>
      <dgm:t>
        <a:bodyPr/>
        <a:lstStyle/>
        <a:p>
          <a:pPr algn="ctr" latinLnBrk="1"/>
          <a:endParaRPr lang="ko-KR" altLang="en-US"/>
        </a:p>
      </dgm:t>
    </dgm:pt>
    <dgm:pt modelId="{A088E270-D0E2-4F43-B9BE-3F07DA0FDBC4}">
      <dgm:prSet custT="1"/>
      <dgm:spPr>
        <a:solidFill>
          <a:srgbClr val="E7DDFF">
            <a:alpha val="89804"/>
          </a:srgbClr>
        </a:solidFill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</dgm:spPr>
      <dgm:t>
        <a:bodyPr/>
        <a:lstStyle/>
        <a:p>
          <a:pPr algn="ctr" rtl="0" latinLnBrk="1">
            <a:lnSpc>
              <a:spcPct val="150000"/>
            </a:lnSpc>
          </a:pPr>
          <a:endParaRPr lang="en-US" sz="2400" dirty="0">
            <a:latin typeface="HY헤드라인M" pitchFamily="18" charset="-127"/>
            <a:ea typeface="HY헤드라인M" pitchFamily="18" charset="-127"/>
          </a:endParaRPr>
        </a:p>
      </dgm:t>
    </dgm:pt>
    <dgm:pt modelId="{9CC09787-3946-4CA7-9C12-993D9DD41734}" type="sibTrans" cxnId="{CF977366-EF6A-4B61-903D-CDF7292EE49E}">
      <dgm:prSet/>
      <dgm:spPr/>
      <dgm:t>
        <a:bodyPr/>
        <a:lstStyle/>
        <a:p>
          <a:pPr algn="ctr" latinLnBrk="1"/>
          <a:endParaRPr lang="ko-KR" altLang="en-US"/>
        </a:p>
      </dgm:t>
    </dgm:pt>
    <dgm:pt modelId="{3A02B2D2-0168-41A7-9548-BF604C69519C}" type="parTrans" cxnId="{CF977366-EF6A-4B61-903D-CDF7292EE49E}">
      <dgm:prSet/>
      <dgm:spPr/>
      <dgm:t>
        <a:bodyPr/>
        <a:lstStyle/>
        <a:p>
          <a:pPr algn="ctr" latinLnBrk="1"/>
          <a:endParaRPr lang="ko-KR" altLang="en-US"/>
        </a:p>
      </dgm:t>
    </dgm:pt>
    <dgm:pt modelId="{150D0F9D-E9FC-49AE-AD2F-7DB978D02480}">
      <dgm:prSet custT="1"/>
      <dgm:spPr>
        <a:solidFill>
          <a:schemeClr val="accent3">
            <a:lumMod val="40000"/>
            <a:lumOff val="60000"/>
          </a:schemeClr>
        </a:solidFill>
        <a:ln w="9525">
          <a:solidFill>
            <a:srgbClr val="A394E4">
              <a:alpha val="89804"/>
            </a:srgbClr>
          </a:solidFill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</dgm:spPr>
      <dgm:t>
        <a:bodyPr/>
        <a:lstStyle/>
        <a:p>
          <a:pPr algn="ctr" rtl="0" latinLnBrk="1">
            <a:lnSpc>
              <a:spcPct val="100000"/>
            </a:lnSpc>
          </a:pPr>
          <a:endParaRPr lang="en-US" sz="2400" dirty="0">
            <a:latin typeface="HY헤드라인M" pitchFamily="18" charset="-127"/>
            <a:ea typeface="HY헤드라인M" pitchFamily="18" charset="-127"/>
          </a:endParaRPr>
        </a:p>
      </dgm:t>
    </dgm:pt>
    <dgm:pt modelId="{EBC18537-B8B0-4CF6-81E4-650A9FCDA9DC}" type="parTrans" cxnId="{42E1963B-6F2D-4A39-9B49-75CF2024AA49}">
      <dgm:prSet/>
      <dgm:spPr/>
      <dgm:t>
        <a:bodyPr/>
        <a:lstStyle/>
        <a:p>
          <a:pPr latinLnBrk="1"/>
          <a:endParaRPr lang="ko-KR" altLang="en-US"/>
        </a:p>
      </dgm:t>
    </dgm:pt>
    <dgm:pt modelId="{EFC8C99E-A161-4C5A-A080-8E9F3250BD5E}" type="sibTrans" cxnId="{42E1963B-6F2D-4A39-9B49-75CF2024AA49}">
      <dgm:prSet/>
      <dgm:spPr/>
      <dgm:t>
        <a:bodyPr/>
        <a:lstStyle/>
        <a:p>
          <a:pPr latinLnBrk="1"/>
          <a:endParaRPr lang="ko-KR" altLang="en-US"/>
        </a:p>
      </dgm:t>
    </dgm:pt>
    <dgm:pt modelId="{0C837F3F-0326-4768-AB17-8587DE394C45}" type="pres">
      <dgm:prSet presAssocID="{80C77B5A-3B25-45C0-84A8-22F6EDF3921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55E31A0-49E7-457C-B3BD-71E558D44DFB}" type="pres">
      <dgm:prSet presAssocID="{932BF04B-E7C6-403D-8066-11E009A3FE7C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F2332E8A-7D57-4728-BE0A-520017DF0213}" type="pres">
      <dgm:prSet presAssocID="{932BF04B-E7C6-403D-8066-11E009A3FE7C}" presName="parentText" presStyleLbl="node1" presStyleIdx="0" presStyleCnt="3" custFlipHor="0" custScaleX="472782" custScaleY="59078" custLinFactNeighborX="10966" custLinFactNeighborY="660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D8F1D93-09E7-41F5-AFA0-4948E7B625C8}" type="pres">
      <dgm:prSet presAssocID="{932BF04B-E7C6-403D-8066-11E009A3FE7C}" presName="descendantText" presStyleLbl="alignAccFollowNode1" presStyleIdx="0" presStyleCnt="3" custScaleX="1430240" custScaleY="73377" custLinFactNeighborX="40090" custLinFactNeighborY="788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7AFB89-5901-4400-B82E-71ED860174AF}" type="pres">
      <dgm:prSet presAssocID="{B994AA10-5C12-4D26-B35D-A454B6F907DD}" presName="sp" presStyleCnt="0"/>
      <dgm:spPr/>
      <dgm:t>
        <a:bodyPr/>
        <a:lstStyle/>
        <a:p>
          <a:pPr latinLnBrk="1"/>
          <a:endParaRPr lang="ko-KR" altLang="en-US"/>
        </a:p>
      </dgm:t>
    </dgm:pt>
    <dgm:pt modelId="{7221102D-769C-40A2-AE9A-06BC529C83FD}" type="pres">
      <dgm:prSet presAssocID="{1CE7F894-8587-4680-A6DB-EDC329F3F565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B5F1E53F-9D98-46AD-88CC-A6FF493DC12B}" type="pres">
      <dgm:prSet presAssocID="{1CE7F894-8587-4680-A6DB-EDC329F3F565}" presName="parentText" presStyleLbl="node1" presStyleIdx="1" presStyleCnt="3" custFlipHor="1" custScaleX="505106" custScaleY="59668" custLinFactNeighborX="-74" custLinFactNeighborY="337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AAA1185-2CC6-40BC-A05E-4444610B19BC}" type="pres">
      <dgm:prSet presAssocID="{1CE7F894-8587-4680-A6DB-EDC329F3F565}" presName="descendantText" presStyleLbl="alignAccFollowNode1" presStyleIdx="1" presStyleCnt="3" custScaleX="1503439" custScaleY="77108" custLinFactNeighborX="-4855" custLinFactNeighborY="129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DAE5BAA-7CD0-4ED0-BBDC-B999E3C8880A}" type="pres">
      <dgm:prSet presAssocID="{32B3C563-E160-4888-9023-97614E2866B7}" presName="sp" presStyleCnt="0"/>
      <dgm:spPr/>
      <dgm:t>
        <a:bodyPr/>
        <a:lstStyle/>
        <a:p>
          <a:pPr latinLnBrk="1"/>
          <a:endParaRPr lang="ko-KR" altLang="en-US"/>
        </a:p>
      </dgm:t>
    </dgm:pt>
    <dgm:pt modelId="{F965DA87-6755-4AFF-BBE0-2CC4F1D58BA9}" type="pres">
      <dgm:prSet presAssocID="{B93E89FF-E588-4510-9FC2-762828DAAB6B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7F69EF02-1580-4415-958F-3D7A3BCE4422}" type="pres">
      <dgm:prSet presAssocID="{B93E89FF-E588-4510-9FC2-762828DAAB6B}" presName="parentText" presStyleLbl="node1" presStyleIdx="2" presStyleCnt="3" custFlipHor="1" custScaleX="505106" custScaleY="62386" custLinFactNeighborX="-74" custLinFactNeighborY="62406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5C5B07-D251-40E8-86DA-2229314864B5}" type="pres">
      <dgm:prSet presAssocID="{B93E89FF-E588-4510-9FC2-762828DAAB6B}" presName="descendantText" presStyleLbl="alignAccFollowNode1" presStyleIdx="2" presStyleCnt="3" custScaleX="1503439" custScaleY="80136" custLinFactNeighborX="-19037" custLinFactNeighborY="94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FF717AA-E14C-48B2-91D9-98F40BBABB09}" srcId="{B93E89FF-E588-4510-9FC2-762828DAAB6B}" destId="{4BAA3EC8-8856-4AC4-A72D-E9E6611A5AB1}" srcOrd="0" destOrd="0" parTransId="{035B4928-D477-45F6-99C1-E03BC2A7A090}" sibTransId="{42A32B52-C437-4C09-B052-7F28C46685A9}"/>
    <dgm:cxn modelId="{AC1FD0D1-05FF-4495-A8BD-F181E5F2EAEF}" type="presOf" srcId="{1CE7F894-8587-4680-A6DB-EDC329F3F565}" destId="{B5F1E53F-9D98-46AD-88CC-A6FF493DC12B}" srcOrd="0" destOrd="0" presId="urn:microsoft.com/office/officeart/2005/8/layout/vList5"/>
    <dgm:cxn modelId="{795C4801-D4E6-46F3-A11F-4FA644D4634F}" type="presOf" srcId="{932BF04B-E7C6-403D-8066-11E009A3FE7C}" destId="{F2332E8A-7D57-4728-BE0A-520017DF0213}" srcOrd="0" destOrd="0" presId="urn:microsoft.com/office/officeart/2005/8/layout/vList5"/>
    <dgm:cxn modelId="{CF977366-EF6A-4B61-903D-CDF7292EE49E}" srcId="{932BF04B-E7C6-403D-8066-11E009A3FE7C}" destId="{A088E270-D0E2-4F43-B9BE-3F07DA0FDBC4}" srcOrd="0" destOrd="0" parTransId="{3A02B2D2-0168-41A7-9548-BF604C69519C}" sibTransId="{9CC09787-3946-4CA7-9C12-993D9DD41734}"/>
    <dgm:cxn modelId="{77023E45-62E8-4608-AAE5-A893F25CB3DB}" type="presOf" srcId="{4BAA3EC8-8856-4AC4-A72D-E9E6611A5AB1}" destId="{3F5C5B07-D251-40E8-86DA-2229314864B5}" srcOrd="0" destOrd="0" presId="urn:microsoft.com/office/officeart/2005/8/layout/vList5"/>
    <dgm:cxn modelId="{44AB5F23-EB7B-4D76-B251-7EBEAC2AEE34}" srcId="{80C77B5A-3B25-45C0-84A8-22F6EDF3921A}" destId="{1CE7F894-8587-4680-A6DB-EDC329F3F565}" srcOrd="1" destOrd="0" parTransId="{4C91E73C-2857-4590-98F9-8E949844A390}" sibTransId="{32B3C563-E160-4888-9023-97614E2866B7}"/>
    <dgm:cxn modelId="{42E1963B-6F2D-4A39-9B49-75CF2024AA49}" srcId="{1CE7F894-8587-4680-A6DB-EDC329F3F565}" destId="{150D0F9D-E9FC-49AE-AD2F-7DB978D02480}" srcOrd="0" destOrd="0" parTransId="{EBC18537-B8B0-4CF6-81E4-650A9FCDA9DC}" sibTransId="{EFC8C99E-A161-4C5A-A080-8E9F3250BD5E}"/>
    <dgm:cxn modelId="{AA065794-B1A2-4D19-ACF4-6D33FA96B43A}" type="presOf" srcId="{B93E89FF-E588-4510-9FC2-762828DAAB6B}" destId="{7F69EF02-1580-4415-958F-3D7A3BCE4422}" srcOrd="0" destOrd="0" presId="urn:microsoft.com/office/officeart/2005/8/layout/vList5"/>
    <dgm:cxn modelId="{6DE9A9DD-AF04-4E49-AA5F-322D62BC7ACD}" type="presOf" srcId="{150D0F9D-E9FC-49AE-AD2F-7DB978D02480}" destId="{9AAA1185-2CC6-40BC-A05E-4444610B19BC}" srcOrd="0" destOrd="0" presId="urn:microsoft.com/office/officeart/2005/8/layout/vList5"/>
    <dgm:cxn modelId="{1D8A8F03-2B54-46A2-98CE-1B47F3544614}" type="presOf" srcId="{A088E270-D0E2-4F43-B9BE-3F07DA0FDBC4}" destId="{FD8F1D93-09E7-41F5-AFA0-4948E7B625C8}" srcOrd="0" destOrd="0" presId="urn:microsoft.com/office/officeart/2005/8/layout/vList5"/>
    <dgm:cxn modelId="{D6ABA2C5-9CDA-4296-9068-38697D8E52E3}" srcId="{80C77B5A-3B25-45C0-84A8-22F6EDF3921A}" destId="{932BF04B-E7C6-403D-8066-11E009A3FE7C}" srcOrd="0" destOrd="0" parTransId="{F5661C6A-56B3-4DEF-A83D-FA1595B9F427}" sibTransId="{B994AA10-5C12-4D26-B35D-A454B6F907DD}"/>
    <dgm:cxn modelId="{D60BF2E3-A622-4F08-A358-759C92C2C343}" srcId="{80C77B5A-3B25-45C0-84A8-22F6EDF3921A}" destId="{B93E89FF-E588-4510-9FC2-762828DAAB6B}" srcOrd="2" destOrd="0" parTransId="{D0429EDB-3D25-4B3D-9360-B069D426F185}" sibTransId="{0D79CC17-1A5A-4B54-BA2D-71A7C3ADC422}"/>
    <dgm:cxn modelId="{A877C4F4-D902-4660-8864-9927FB69EFEE}" type="presOf" srcId="{80C77B5A-3B25-45C0-84A8-22F6EDF3921A}" destId="{0C837F3F-0326-4768-AB17-8587DE394C45}" srcOrd="0" destOrd="0" presId="urn:microsoft.com/office/officeart/2005/8/layout/vList5"/>
    <dgm:cxn modelId="{A867306A-7E82-4897-AE9A-3B752ABCD4DD}" type="presParOf" srcId="{0C837F3F-0326-4768-AB17-8587DE394C45}" destId="{F55E31A0-49E7-457C-B3BD-71E558D44DFB}" srcOrd="0" destOrd="0" presId="urn:microsoft.com/office/officeart/2005/8/layout/vList5"/>
    <dgm:cxn modelId="{55098863-3F03-40AF-A99D-61CC15991F5F}" type="presParOf" srcId="{F55E31A0-49E7-457C-B3BD-71E558D44DFB}" destId="{F2332E8A-7D57-4728-BE0A-520017DF0213}" srcOrd="0" destOrd="0" presId="urn:microsoft.com/office/officeart/2005/8/layout/vList5"/>
    <dgm:cxn modelId="{BD0D4624-0E17-4890-BFB6-FCA457CB1B69}" type="presParOf" srcId="{F55E31A0-49E7-457C-B3BD-71E558D44DFB}" destId="{FD8F1D93-09E7-41F5-AFA0-4948E7B625C8}" srcOrd="1" destOrd="0" presId="urn:microsoft.com/office/officeart/2005/8/layout/vList5"/>
    <dgm:cxn modelId="{2BE3D878-2FE8-45A8-BC3E-F79FC6AB8EAB}" type="presParOf" srcId="{0C837F3F-0326-4768-AB17-8587DE394C45}" destId="{B17AFB89-5901-4400-B82E-71ED860174AF}" srcOrd="1" destOrd="0" presId="urn:microsoft.com/office/officeart/2005/8/layout/vList5"/>
    <dgm:cxn modelId="{40031A96-657B-47A0-8BC6-2554E69F544B}" type="presParOf" srcId="{0C837F3F-0326-4768-AB17-8587DE394C45}" destId="{7221102D-769C-40A2-AE9A-06BC529C83FD}" srcOrd="2" destOrd="0" presId="urn:microsoft.com/office/officeart/2005/8/layout/vList5"/>
    <dgm:cxn modelId="{6997E6EA-BC4B-4803-9061-A2CD593E66D5}" type="presParOf" srcId="{7221102D-769C-40A2-AE9A-06BC529C83FD}" destId="{B5F1E53F-9D98-46AD-88CC-A6FF493DC12B}" srcOrd="0" destOrd="0" presId="urn:microsoft.com/office/officeart/2005/8/layout/vList5"/>
    <dgm:cxn modelId="{3AA371B3-5BAE-48F7-8720-4E38A557E562}" type="presParOf" srcId="{7221102D-769C-40A2-AE9A-06BC529C83FD}" destId="{9AAA1185-2CC6-40BC-A05E-4444610B19BC}" srcOrd="1" destOrd="0" presId="urn:microsoft.com/office/officeart/2005/8/layout/vList5"/>
    <dgm:cxn modelId="{E6C32EFA-71C8-4E5D-9CA5-5FEEE14B90A3}" type="presParOf" srcId="{0C837F3F-0326-4768-AB17-8587DE394C45}" destId="{0DAE5BAA-7CD0-4ED0-BBDC-B999E3C8880A}" srcOrd="3" destOrd="0" presId="urn:microsoft.com/office/officeart/2005/8/layout/vList5"/>
    <dgm:cxn modelId="{4E27B138-5844-4D48-9115-4F3B2336850D}" type="presParOf" srcId="{0C837F3F-0326-4768-AB17-8587DE394C45}" destId="{F965DA87-6755-4AFF-BBE0-2CC4F1D58BA9}" srcOrd="4" destOrd="0" presId="urn:microsoft.com/office/officeart/2005/8/layout/vList5"/>
    <dgm:cxn modelId="{3935EA15-9739-4AC0-A2F9-A1FFE6A5F446}" type="presParOf" srcId="{F965DA87-6755-4AFF-BBE0-2CC4F1D58BA9}" destId="{7F69EF02-1580-4415-958F-3D7A3BCE4422}" srcOrd="0" destOrd="0" presId="urn:microsoft.com/office/officeart/2005/8/layout/vList5"/>
    <dgm:cxn modelId="{989B9570-6827-4637-B6DF-842B55B3E32A}" type="presParOf" srcId="{F965DA87-6755-4AFF-BBE0-2CC4F1D58BA9}" destId="{3F5C5B07-D251-40E8-86DA-2229314864B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8F1D93-09E7-41F5-AFA0-4948E7B625C8}">
      <dsp:nvSpPr>
        <dsp:cNvPr id="0" name=""/>
        <dsp:cNvSpPr/>
      </dsp:nvSpPr>
      <dsp:spPr>
        <a:xfrm rot="5400000">
          <a:off x="4261096" y="-2782667"/>
          <a:ext cx="1284739" cy="7138102"/>
        </a:xfrm>
        <a:prstGeom prst="round2SameRect">
          <a:avLst/>
        </a:prstGeom>
        <a:solidFill>
          <a:srgbClr val="E7DDFF">
            <a:alpha val="89804"/>
          </a:srgb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ctr" defTabSz="1066800" rtl="0" latinLnBrk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>
            <a:latin typeface="HY헤드라인M" pitchFamily="18" charset="-127"/>
            <a:ea typeface="HY헤드라인M" pitchFamily="18" charset="-127"/>
          </a:endParaRPr>
        </a:p>
      </dsp:txBody>
      <dsp:txXfrm rot="5400000">
        <a:off x="4261096" y="-2782667"/>
        <a:ext cx="1284739" cy="7138102"/>
      </dsp:txXfrm>
    </dsp:sp>
    <dsp:sp modelId="{F2332E8A-7D57-4728-BE0A-520017DF0213}">
      <dsp:nvSpPr>
        <dsp:cNvPr id="0" name=""/>
        <dsp:cNvSpPr/>
      </dsp:nvSpPr>
      <dsp:spPr>
        <a:xfrm>
          <a:off x="55081" y="146465"/>
          <a:ext cx="1327264" cy="1292977"/>
        </a:xfrm>
        <a:prstGeom prst="roundRect">
          <a:avLst/>
        </a:prstGeom>
        <a:solidFill>
          <a:srgbClr val="E7DDFF"/>
        </a:solidFill>
        <a:ln>
          <a:noFill/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ibl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rPr>
            <a:t>1</a:t>
          </a:r>
          <a:endParaRPr lang="ko-KR" sz="3200" kern="1200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헤드라인M" pitchFamily="18" charset="-127"/>
            <a:ea typeface="HY헤드라인M" pitchFamily="18" charset="-127"/>
          </a:endParaRPr>
        </a:p>
      </dsp:txBody>
      <dsp:txXfrm>
        <a:off x="55081" y="146465"/>
        <a:ext cx="1327264" cy="1292977"/>
      </dsp:txXfrm>
    </dsp:sp>
    <dsp:sp modelId="{9AAA1185-2CC6-40BC-A05E-4444610B19BC}">
      <dsp:nvSpPr>
        <dsp:cNvPr id="0" name=""/>
        <dsp:cNvSpPr/>
      </dsp:nvSpPr>
      <dsp:spPr>
        <a:xfrm rot="5400000">
          <a:off x="4221556" y="-1460561"/>
          <a:ext cx="1350064" cy="7125270"/>
        </a:xfrm>
        <a:prstGeom prst="round2SameRect">
          <a:avLst/>
        </a:prstGeom>
        <a:solidFill>
          <a:schemeClr val="accent3">
            <a:lumMod val="40000"/>
            <a:lumOff val="60000"/>
          </a:schemeClr>
        </a:solidFill>
        <a:ln w="9525" cap="flat" cmpd="sng" algn="ctr">
          <a:solidFill>
            <a:srgbClr val="A394E4">
              <a:alpha val="89804"/>
            </a:srgbClr>
          </a:solidFill>
          <a:prstDash val="solid"/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ctr" defTabSz="1066800" rtl="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>
            <a:latin typeface="HY헤드라인M" pitchFamily="18" charset="-127"/>
            <a:ea typeface="HY헤드라인M" pitchFamily="18" charset="-127"/>
          </a:endParaRPr>
        </a:p>
      </dsp:txBody>
      <dsp:txXfrm rot="5400000">
        <a:off x="4221556" y="-1460561"/>
        <a:ext cx="1350064" cy="7125270"/>
      </dsp:txXfrm>
    </dsp:sp>
    <dsp:sp modelId="{B5F1E53F-9D98-46AD-88CC-A6FF493DC12B}">
      <dsp:nvSpPr>
        <dsp:cNvPr id="0" name=""/>
        <dsp:cNvSpPr/>
      </dsp:nvSpPr>
      <dsp:spPr>
        <a:xfrm flipH="1">
          <a:off x="0" y="1500202"/>
          <a:ext cx="1346544" cy="1305889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ibl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rPr>
            <a:t>2</a:t>
          </a:r>
          <a:endParaRPr lang="ko-KR" sz="3200" kern="1200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헤드라인M" pitchFamily="18" charset="-127"/>
            <a:ea typeface="HY헤드라인M" pitchFamily="18" charset="-127"/>
          </a:endParaRPr>
        </a:p>
      </dsp:txBody>
      <dsp:txXfrm flipH="1">
        <a:off x="0" y="1500202"/>
        <a:ext cx="1346544" cy="1305889"/>
      </dsp:txXfrm>
    </dsp:sp>
    <dsp:sp modelId="{3F5C5B07-D251-40E8-86DA-2229314864B5}">
      <dsp:nvSpPr>
        <dsp:cNvPr id="0" name=""/>
        <dsp:cNvSpPr/>
      </dsp:nvSpPr>
      <dsp:spPr>
        <a:xfrm rot="5400000">
          <a:off x="4157240" y="4623"/>
          <a:ext cx="1403080" cy="7125270"/>
        </a:xfrm>
        <a:prstGeom prst="round2SameRect">
          <a:avLst/>
        </a:prstGeom>
        <a:solidFill>
          <a:srgbClr val="A47BED">
            <a:alpha val="90000"/>
          </a:srgbClr>
        </a:solidFill>
        <a:ln w="9525" cap="flat" cmpd="sng" algn="ctr">
          <a:solidFill>
            <a:schemeClr val="bg2">
              <a:alpha val="87000"/>
            </a:schemeClr>
          </a:solidFill>
          <a:prstDash val="solid"/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ctr" defTabSz="1066800" rtl="0" latinLnBrk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sz="2400" kern="1200" dirty="0">
            <a:latin typeface="HY헤드라인M" pitchFamily="18" charset="-127"/>
            <a:ea typeface="HY헤드라인M" pitchFamily="18" charset="-127"/>
          </a:endParaRPr>
        </a:p>
      </dsp:txBody>
      <dsp:txXfrm rot="5400000">
        <a:off x="4157240" y="4623"/>
        <a:ext cx="1403080" cy="7125270"/>
      </dsp:txXfrm>
    </dsp:sp>
    <dsp:sp modelId="{7F69EF02-1580-4415-958F-3D7A3BCE4422}">
      <dsp:nvSpPr>
        <dsp:cNvPr id="0" name=""/>
        <dsp:cNvSpPr/>
      </dsp:nvSpPr>
      <dsp:spPr>
        <a:xfrm flipH="1">
          <a:off x="0" y="2903423"/>
          <a:ext cx="1346544" cy="1365375"/>
        </a:xfrm>
        <a:prstGeom prst="roundRect">
          <a:avLst/>
        </a:prstGeom>
        <a:solidFill>
          <a:srgbClr val="A47BED"/>
        </a:solidFill>
        <a:ln>
          <a:noFill/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ibl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rPr>
            <a:t>3</a:t>
          </a:r>
          <a:endParaRPr lang="ko-KR" sz="3200" kern="1200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헤드라인M" pitchFamily="18" charset="-127"/>
            <a:ea typeface="HY헤드라인M" pitchFamily="18" charset="-127"/>
          </a:endParaRPr>
        </a:p>
      </dsp:txBody>
      <dsp:txXfrm flipH="1">
        <a:off x="0" y="2903423"/>
        <a:ext cx="1346544" cy="13653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0C15D-8206-48D4-9785-818E9689B9DB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0E62B-BC1D-4DB4-A8BE-84BE3BDCD5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제목, 내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 advTm="3114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fld id="{D6145115-D9CB-4E5A-B019-D298BB363D0C}" type="datetimeFigureOut">
              <a:rPr lang="ko-KR" altLang="en-US" smtClean="0"/>
              <a:pPr/>
              <a:t>2014-04-08</a:t>
            </a:fld>
            <a:endParaRPr lang="ko-KR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charset="-127"/>
                <a:ea typeface="굴림" charset="-127"/>
              </a:defRPr>
            </a:lvl1pPr>
          </a:lstStyle>
          <a:p>
            <a:endParaRPr lang="ko-KR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charset="-127"/>
                <a:ea typeface="굴림" charset="-127"/>
              </a:defRPr>
            </a:lvl1pPr>
          </a:lstStyle>
          <a:p>
            <a:fld id="{FC03CD5F-28FC-4C28-A754-F3D252B954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ransition spd="med" advTm="3114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배경(나무있는풍경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398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간지-4"/>
          <p:cNvPicPr>
            <a:picLocks noChangeAspect="1" noChangeArrowheads="1"/>
          </p:cNvPicPr>
          <p:nvPr/>
        </p:nvPicPr>
        <p:blipFill>
          <a:blip r:embed="rId4" cstate="print"/>
          <a:srcRect t="24629" b="17778"/>
          <a:stretch>
            <a:fillRect/>
          </a:stretch>
        </p:blipFill>
        <p:spPr bwMode="auto">
          <a:xfrm>
            <a:off x="0" y="1700213"/>
            <a:ext cx="9144000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ordArt 11"/>
          <p:cNvSpPr>
            <a:spLocks noChangeArrowheads="1" noChangeShapeType="1" noTextEdit="1"/>
          </p:cNvSpPr>
          <p:nvPr/>
        </p:nvSpPr>
        <p:spPr bwMode="auto">
          <a:xfrm>
            <a:off x="2357422" y="2357430"/>
            <a:ext cx="3643338" cy="10001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384"/>
              </a:avLst>
            </a:prstTxWarp>
          </a:bodyPr>
          <a:lstStyle/>
          <a:p>
            <a:pPr algn="ctr"/>
            <a:endParaRPr lang="ko-KR" altLang="en-US" sz="44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/>
              <a:ea typeface="HY헤드라인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2567226"/>
            <a:ext cx="85011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2014 </a:t>
            </a:r>
            <a:r>
              <a:rPr lang="ko-KR" altLang="en-US" sz="50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아리수토탈서비스</a:t>
            </a:r>
            <a:r>
              <a:rPr lang="ko-KR" altLang="en-US" sz="50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교육</a:t>
            </a:r>
            <a:endParaRPr lang="ko-KR" altLang="en-US" sz="50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custDataLst>
      <p:tags r:id="rId1"/>
    </p:custDataLst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-142900"/>
            <a:ext cx="9144000" cy="7000900"/>
            <a:chOff x="0" y="-142900"/>
            <a:chExt cx="9144000" cy="7000900"/>
          </a:xfrm>
        </p:grpSpPr>
        <p:pic>
          <p:nvPicPr>
            <p:cNvPr id="5" name="그림 39" descr="back10_1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-142875"/>
              <a:ext cx="9144000" cy="7000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그림 26" descr="곡선shape1_우하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56213" y="3586163"/>
              <a:ext cx="3887787" cy="3271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그림 52" descr="곡선shape1_좌상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-142900"/>
              <a:ext cx="2844800" cy="2357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2571736" y="0"/>
              <a:ext cx="3571900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4400" b="1" dirty="0">
                  <a:ln w="28575">
                    <a:solidFill>
                      <a:schemeClr val="bg1"/>
                    </a:solidFill>
                    <a:prstDash val="solid"/>
                  </a:ln>
                  <a:solidFill>
                    <a:schemeClr val="accent5">
                      <a:lumMod val="25000"/>
                    </a:schemeClr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발 표 순 서</a:t>
              </a:r>
            </a:p>
          </p:txBody>
        </p:sp>
        <p:sp>
          <p:nvSpPr>
            <p:cNvPr id="9" name="TextBox 17"/>
            <p:cNvSpPr txBox="1">
              <a:spLocks noChangeArrowheads="1"/>
            </p:cNvSpPr>
            <p:nvPr/>
          </p:nvSpPr>
          <p:spPr bwMode="auto">
            <a:xfrm>
              <a:off x="2357438" y="4714875"/>
              <a:ext cx="38576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2500298" y="785795"/>
              <a:ext cx="5974103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3200" dirty="0" err="1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아리수토탈</a:t>
              </a:r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 서비스 개념 </a:t>
              </a:r>
              <a:endParaRPr lang="ko-KR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  <p:grpSp>
          <p:nvGrpSpPr>
            <p:cNvPr id="11" name="그룹 28"/>
            <p:cNvGrpSpPr>
              <a:grpSpLocks/>
            </p:cNvGrpSpPr>
            <p:nvPr/>
          </p:nvGrpSpPr>
          <p:grpSpPr bwMode="auto">
            <a:xfrm>
              <a:off x="1571605" y="642919"/>
              <a:ext cx="995029" cy="1391163"/>
              <a:chOff x="1285852" y="1258384"/>
              <a:chExt cx="1148111" cy="1605190"/>
            </a:xfrm>
          </p:grpSpPr>
          <p:pic>
            <p:nvPicPr>
              <p:cNvPr id="29" name="그림 63" descr="ball5_metal_blue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85852" y="1258384"/>
                <a:ext cx="1148111" cy="1071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1592016" y="2153320"/>
                <a:ext cx="529895" cy="7102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34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1</a:t>
                </a:r>
                <a:endParaRPr lang="ko-KR" altLang="en-US" sz="3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2" name="Text Box 3"/>
            <p:cNvSpPr txBox="1">
              <a:spLocks noChangeArrowheads="1"/>
            </p:cNvSpPr>
            <p:nvPr/>
          </p:nvSpPr>
          <p:spPr bwMode="auto">
            <a:xfrm>
              <a:off x="2500298" y="1500175"/>
              <a:ext cx="5786473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추진배경 및 목표</a:t>
              </a:r>
              <a:endParaRPr lang="ko-KR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  <p:sp>
          <p:nvSpPr>
            <p:cNvPr id="13" name="Text Box 4"/>
            <p:cNvSpPr txBox="1">
              <a:spLocks noChangeArrowheads="1"/>
            </p:cNvSpPr>
            <p:nvPr/>
          </p:nvSpPr>
          <p:spPr bwMode="auto">
            <a:xfrm>
              <a:off x="2500298" y="2214555"/>
              <a:ext cx="5303850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추진방향 및 경과</a:t>
              </a:r>
              <a:endParaRPr lang="ko-KR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2500298" y="2928935"/>
              <a:ext cx="5303831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itchFamily="18" charset="-127"/>
                  <a:cs typeface="굴림" pitchFamily="50" charset="-127"/>
                </a:rPr>
                <a:t>세부 추진 사항</a:t>
              </a:r>
              <a:endParaRPr lang="ko-KR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itchFamily="18" charset="-127"/>
                <a:cs typeface="굴림" pitchFamily="50" charset="-127"/>
              </a:endParaRPr>
            </a:p>
          </p:txBody>
        </p:sp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2339752" y="3650155"/>
              <a:ext cx="5974103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 </a:t>
              </a:r>
              <a:r>
                <a:rPr lang="ko-KR" altLang="en-US" sz="3200" dirty="0" err="1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아리수토탈서비스</a:t>
              </a:r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 민원 예시</a:t>
              </a:r>
              <a:endParaRPr lang="ko-KR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  <p:grpSp>
          <p:nvGrpSpPr>
            <p:cNvPr id="17" name="그룹 28"/>
            <p:cNvGrpSpPr>
              <a:grpSpLocks/>
            </p:cNvGrpSpPr>
            <p:nvPr/>
          </p:nvGrpSpPr>
          <p:grpSpPr bwMode="auto">
            <a:xfrm>
              <a:off x="1571605" y="2143117"/>
              <a:ext cx="995029" cy="928693"/>
              <a:chOff x="1285852" y="1258380"/>
              <a:chExt cx="1148111" cy="1071570"/>
            </a:xfrm>
          </p:grpSpPr>
          <p:pic>
            <p:nvPicPr>
              <p:cNvPr id="27" name="그림 63" descr="ball5_metal_blue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85852" y="1258380"/>
                <a:ext cx="1148111" cy="1071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1615565" y="1340808"/>
                <a:ext cx="529895" cy="674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32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3</a:t>
                </a:r>
                <a:endPara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18" name="그룹 28"/>
            <p:cNvGrpSpPr>
              <a:grpSpLocks/>
            </p:cNvGrpSpPr>
            <p:nvPr/>
          </p:nvGrpSpPr>
          <p:grpSpPr bwMode="auto">
            <a:xfrm>
              <a:off x="1571605" y="785794"/>
              <a:ext cx="995029" cy="1500197"/>
              <a:chOff x="1285852" y="598951"/>
              <a:chExt cx="1148111" cy="1730999"/>
            </a:xfrm>
          </p:grpSpPr>
          <p:pic>
            <p:nvPicPr>
              <p:cNvPr id="25" name="그림 63" descr="ball5_metal_blue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85852" y="1258380"/>
                <a:ext cx="1148111" cy="1071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615565" y="1340808"/>
                <a:ext cx="529895" cy="674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32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2</a:t>
                </a:r>
                <a:endPara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615565" y="598951"/>
                <a:ext cx="529895" cy="674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32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1</a:t>
                </a:r>
                <a:endPara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19" name="그룹 28"/>
            <p:cNvGrpSpPr>
              <a:grpSpLocks/>
            </p:cNvGrpSpPr>
            <p:nvPr/>
          </p:nvGrpSpPr>
          <p:grpSpPr bwMode="auto">
            <a:xfrm>
              <a:off x="1571605" y="2857498"/>
              <a:ext cx="995029" cy="928693"/>
              <a:chOff x="1285852" y="1258380"/>
              <a:chExt cx="1148111" cy="1071570"/>
            </a:xfrm>
          </p:grpSpPr>
          <p:pic>
            <p:nvPicPr>
              <p:cNvPr id="23" name="그림 63" descr="ball5_metal_blue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85852" y="1258380"/>
                <a:ext cx="1148111" cy="1071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1615565" y="1340808"/>
                <a:ext cx="529895" cy="674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32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4</a:t>
                </a:r>
                <a:endPara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20" name="그룹 28"/>
            <p:cNvGrpSpPr>
              <a:grpSpLocks/>
            </p:cNvGrpSpPr>
            <p:nvPr/>
          </p:nvGrpSpPr>
          <p:grpSpPr bwMode="auto">
            <a:xfrm>
              <a:off x="1547664" y="3578147"/>
              <a:ext cx="1018969" cy="3137001"/>
              <a:chOff x="1258229" y="-300528"/>
              <a:chExt cx="1175734" cy="3619620"/>
            </a:xfrm>
          </p:grpSpPr>
          <p:pic>
            <p:nvPicPr>
              <p:cNvPr id="21" name="그림 63" descr="ball5_metal_blue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58229" y="-300528"/>
                <a:ext cx="1148111" cy="1071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1590574" y="-217442"/>
                <a:ext cx="529895" cy="674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32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5</a:t>
                </a:r>
                <a:endPara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32" name="그림 63" descr="ball5_metal_blue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85852" y="516523"/>
                <a:ext cx="1148111" cy="1071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1618197" y="599609"/>
                <a:ext cx="529895" cy="674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32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6</a:t>
                </a:r>
                <a:endPara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35" name="그림 63" descr="ball5_metal_blue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85852" y="1340809"/>
                <a:ext cx="1148111" cy="1071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1618197" y="1423895"/>
                <a:ext cx="529895" cy="674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32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7</a:t>
                </a:r>
                <a:endPara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38" name="그림 63" descr="ball5_metal_blue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85852" y="2247522"/>
                <a:ext cx="1148111" cy="1071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1618197" y="2330608"/>
                <a:ext cx="529895" cy="674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32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8</a:t>
                </a:r>
                <a:endParaRPr lang="ko-KR" altLang="en-US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31" name="Text Box 2"/>
            <p:cNvSpPr txBox="1">
              <a:spLocks noChangeArrowheads="1"/>
            </p:cNvSpPr>
            <p:nvPr/>
          </p:nvSpPr>
          <p:spPr bwMode="auto">
            <a:xfrm>
              <a:off x="2357422" y="4357695"/>
              <a:ext cx="5974103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 </a:t>
              </a:r>
              <a:r>
                <a:rPr lang="ko-KR" altLang="en-US" sz="3200" dirty="0" err="1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아리수토탈서비스</a:t>
              </a:r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 평가</a:t>
              </a:r>
              <a:endParaRPr lang="ko-KR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  <p:sp>
          <p:nvSpPr>
            <p:cNvPr id="37" name="Text Box 2"/>
            <p:cNvSpPr txBox="1">
              <a:spLocks noChangeArrowheads="1"/>
            </p:cNvSpPr>
            <p:nvPr/>
          </p:nvSpPr>
          <p:spPr bwMode="auto">
            <a:xfrm>
              <a:off x="2428860" y="5072075"/>
              <a:ext cx="5974103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 </a:t>
              </a:r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추가 민원처리 응대 매뉴얼</a:t>
              </a:r>
              <a:endParaRPr lang="ko-KR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  <p:sp>
          <p:nvSpPr>
            <p:cNvPr id="40" name="Text Box 2"/>
            <p:cNvSpPr txBox="1">
              <a:spLocks noChangeArrowheads="1"/>
            </p:cNvSpPr>
            <p:nvPr/>
          </p:nvSpPr>
          <p:spPr bwMode="auto">
            <a:xfrm>
              <a:off x="2500298" y="5786454"/>
              <a:ext cx="5974103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 </a:t>
              </a:r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맺음말</a:t>
              </a:r>
              <a:endParaRPr lang="ko-KR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모서리가 둥근 직사각형 4"/>
          <p:cNvSpPr/>
          <p:nvPr/>
        </p:nvSpPr>
        <p:spPr>
          <a:xfrm>
            <a:off x="3428992" y="2259488"/>
            <a:ext cx="5715008" cy="8812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/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3071813" y="2306638"/>
            <a:ext cx="6072187" cy="78581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8" name="그룹 8"/>
          <p:cNvGrpSpPr>
            <a:grpSpLocks/>
          </p:cNvGrpSpPr>
          <p:nvPr/>
        </p:nvGrpSpPr>
        <p:grpSpPr bwMode="auto">
          <a:xfrm>
            <a:off x="2071688" y="2143125"/>
            <a:ext cx="7072312" cy="1143000"/>
            <a:chOff x="2143108" y="2143116"/>
            <a:chExt cx="7072330" cy="1143000"/>
          </a:xfrm>
        </p:grpSpPr>
        <p:pic>
          <p:nvPicPr>
            <p:cNvPr id="9" name="그림 12" descr="ball8_blu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3108" y="2143116"/>
              <a:ext cx="1250950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2214531" y="2285983"/>
              <a:ext cx="1000132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4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8900000">
                      <a:prstClr val="black">
                        <a:alpha val="70000"/>
                      </a:prst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1</a:t>
              </a:r>
              <a:endParaRPr lang="ko-KR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8900000">
                    <a:prstClr val="black">
                      <a:alpha val="7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3286116" y="2357430"/>
              <a:ext cx="59293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ko-KR" altLang="en-US" sz="3200" dirty="0" err="1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아리수토탈</a:t>
              </a:r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서비스 개념</a:t>
              </a:r>
              <a:endParaRPr lang="ko-KR" altLang="en-US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916238" y="2565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ko-KR" altLang="ko-KR"/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TextBox 10"/>
            <p:cNvSpPr txBox="1">
              <a:spLocks noChangeArrowheads="1"/>
            </p:cNvSpPr>
            <p:nvPr/>
          </p:nvSpPr>
          <p:spPr bwMode="auto">
            <a:xfrm>
              <a:off x="357158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아리수토탈</a:t>
              </a:r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 서비스 개념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1428728" y="2996952"/>
            <a:ext cx="3600400" cy="3075247"/>
            <a:chOff x="1453260" y="3214685"/>
            <a:chExt cx="3600400" cy="3075247"/>
          </a:xfrm>
        </p:grpSpPr>
        <p:sp>
          <p:nvSpPr>
            <p:cNvPr id="12" name="Rectangle 25"/>
            <p:cNvSpPr>
              <a:spLocks noChangeArrowheads="1"/>
            </p:cNvSpPr>
            <p:nvPr/>
          </p:nvSpPr>
          <p:spPr bwMode="auto">
            <a:xfrm>
              <a:off x="1453260" y="5361245"/>
              <a:ext cx="3600400" cy="9286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139700" indent="-139700" fontAlgn="ctr">
                <a:lnSpc>
                  <a:spcPct val="130000"/>
                </a:lnSpc>
                <a:buClr>
                  <a:schemeClr val="bg2"/>
                </a:buClr>
                <a:buSzPct val="90000"/>
                <a:buFontTx/>
                <a:buBlip>
                  <a:blip r:embed="rId3"/>
                </a:buBlip>
                <a:defRPr/>
              </a:pPr>
              <a:r>
                <a:rPr lang="ko-KR" altLang="en-US" sz="16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민원 제기 전 데이터 분석으로</a:t>
              </a:r>
              <a:r>
                <a:rPr lang="en-US" altLang="ko-KR" sz="16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/>
              </a:r>
              <a:br>
                <a:rPr lang="en-US" altLang="ko-KR" sz="16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</a:br>
              <a:r>
                <a:rPr lang="ko-KR" altLang="en-US" sz="16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한 발 먼저 불편 해결하는 민원 대응</a:t>
              </a:r>
              <a:endParaRPr lang="ko-KR" altLang="en-US" sz="16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  <a:p>
              <a:pPr marL="139700" indent="-139700" fontAlgn="ctr">
                <a:lnSpc>
                  <a:spcPct val="150000"/>
                </a:lnSpc>
                <a:buClr>
                  <a:schemeClr val="bg2"/>
                </a:buClr>
                <a:buSzPct val="90000"/>
                <a:buFont typeface="Wingdings 2" pitchFamily="18" charset="2"/>
                <a:buBlip>
                  <a:blip r:embed="rId3"/>
                </a:buBlip>
                <a:defRPr/>
              </a:pPr>
              <a:endParaRPr lang="en-US" altLang="ko-KR" sz="16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13" name="그룹 33"/>
            <p:cNvGrpSpPr>
              <a:grpSpLocks/>
            </p:cNvGrpSpPr>
            <p:nvPr/>
          </p:nvGrpSpPr>
          <p:grpSpPr bwMode="auto">
            <a:xfrm>
              <a:off x="1643042" y="3214685"/>
              <a:ext cx="2714625" cy="2357438"/>
              <a:chOff x="1761858" y="4039678"/>
              <a:chExt cx="2571786" cy="1140704"/>
            </a:xfrm>
          </p:grpSpPr>
          <p:sp>
            <p:nvSpPr>
              <p:cNvPr id="14" name="타원 13"/>
              <p:cNvSpPr/>
              <p:nvPr/>
            </p:nvSpPr>
            <p:spPr>
              <a:xfrm>
                <a:off x="1897216" y="4039678"/>
                <a:ext cx="2357454" cy="1140704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  <a:scene3d>
                <a:camera prst="perspectiveRelaxed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타원 14"/>
              <p:cNvSpPr/>
              <p:nvPr/>
            </p:nvSpPr>
            <p:spPr>
              <a:xfrm>
                <a:off x="2032574" y="4316215"/>
                <a:ext cx="2107902" cy="58763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직사각형 28"/>
              <p:cNvSpPr>
                <a:spLocks noChangeArrowheads="1"/>
              </p:cNvSpPr>
              <p:nvPr/>
            </p:nvSpPr>
            <p:spPr bwMode="auto">
              <a:xfrm>
                <a:off x="1761858" y="4494379"/>
                <a:ext cx="2571786" cy="1936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선도적 대응 </a:t>
                </a:r>
                <a:endParaRPr lang="ko-KR" altLang="en-US" sz="2000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sp>
        <p:nvSpPr>
          <p:cNvPr id="24" name="직사각형 23"/>
          <p:cNvSpPr/>
          <p:nvPr/>
        </p:nvSpPr>
        <p:spPr>
          <a:xfrm>
            <a:off x="1403648" y="3326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b="1" dirty="0" smtClean="0"/>
              <a:t/>
            </a:r>
            <a:br>
              <a:rPr lang="ko-KR" altLang="en-US" b="1" dirty="0" smtClean="0"/>
            </a:br>
            <a:endParaRPr lang="ko-KR" altLang="en-US" dirty="0"/>
          </a:p>
        </p:txBody>
      </p:sp>
      <p:grpSp>
        <p:nvGrpSpPr>
          <p:cNvPr id="31" name="그룹 30"/>
          <p:cNvGrpSpPr/>
          <p:nvPr/>
        </p:nvGrpSpPr>
        <p:grpSpPr>
          <a:xfrm>
            <a:off x="5148064" y="3068960"/>
            <a:ext cx="3456384" cy="3016919"/>
            <a:chOff x="5148064" y="3068960"/>
            <a:chExt cx="3456384" cy="3016919"/>
          </a:xfrm>
        </p:grpSpPr>
        <p:grpSp>
          <p:nvGrpSpPr>
            <p:cNvPr id="19" name="그룹 34"/>
            <p:cNvGrpSpPr>
              <a:grpSpLocks/>
            </p:cNvGrpSpPr>
            <p:nvPr/>
          </p:nvGrpSpPr>
          <p:grpSpPr bwMode="auto">
            <a:xfrm>
              <a:off x="5292080" y="3068960"/>
              <a:ext cx="3198973" cy="2214562"/>
              <a:chOff x="4768892" y="4176867"/>
              <a:chExt cx="2808146" cy="1038083"/>
            </a:xfrm>
            <a:solidFill>
              <a:schemeClr val="accent3">
                <a:lumMod val="40000"/>
                <a:lumOff val="60000"/>
              </a:schemeClr>
            </a:solidFill>
          </p:grpSpPr>
          <p:sp>
            <p:nvSpPr>
              <p:cNvPr id="20" name="타원 19"/>
              <p:cNvSpPr/>
              <p:nvPr/>
            </p:nvSpPr>
            <p:spPr>
              <a:xfrm>
                <a:off x="4768892" y="4176867"/>
                <a:ext cx="2320880" cy="1038083"/>
              </a:xfrm>
              <a:prstGeom prst="ellipse">
                <a:avLst/>
              </a:prstGeom>
              <a:grpFill/>
              <a:ln>
                <a:solidFill>
                  <a:srgbClr val="6600FF"/>
                </a:solidFill>
              </a:ln>
              <a:scene3d>
                <a:camera prst="perspectiveRelaxed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타원 20"/>
              <p:cNvSpPr/>
              <p:nvPr/>
            </p:nvSpPr>
            <p:spPr>
              <a:xfrm>
                <a:off x="4894346" y="4444759"/>
                <a:ext cx="2071703" cy="550592"/>
              </a:xfrm>
              <a:prstGeom prst="ellipse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" name="직사각형 29"/>
              <p:cNvSpPr>
                <a:spLocks noChangeArrowheads="1"/>
              </p:cNvSpPr>
              <p:nvPr/>
            </p:nvSpPr>
            <p:spPr bwMode="auto">
              <a:xfrm>
                <a:off x="5148129" y="4615669"/>
                <a:ext cx="2428909" cy="187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r>
                  <a:rPr lang="ko-KR" altLang="en-US" sz="2000" dirty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종합적 대응</a:t>
                </a:r>
                <a:endParaRPr lang="ko-KR" altLang="en-US" sz="2000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5148064" y="5157192"/>
              <a:ext cx="3456384" cy="9286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139700" indent="-139700" fontAlgn="ctr">
                <a:lnSpc>
                  <a:spcPct val="130000"/>
                </a:lnSpc>
                <a:buClr>
                  <a:schemeClr val="bg2"/>
                </a:buClr>
                <a:buSzPct val="90000"/>
                <a:buFontTx/>
                <a:buBlip>
                  <a:blip r:embed="rId3"/>
                </a:buBlip>
                <a:defRPr/>
              </a:pPr>
              <a:r>
                <a:rPr lang="ko-KR" altLang="en-US" sz="16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민원접수 단계부터 다른 불편사항</a:t>
              </a:r>
              <a:r>
                <a:rPr lang="en-US" altLang="ko-KR" sz="16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/>
              </a:r>
              <a:br>
                <a:rPr lang="en-US" altLang="ko-KR" sz="16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</a:br>
              <a:r>
                <a:rPr lang="ko-KR" altLang="en-US" sz="16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파악해 한 번에 처리하는 민원대응</a:t>
              </a:r>
              <a:endParaRPr lang="ko-KR" altLang="en-US" sz="16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  <a:p>
              <a:pPr marL="139700" indent="-139700" fontAlgn="ctr">
                <a:lnSpc>
                  <a:spcPct val="150000"/>
                </a:lnSpc>
                <a:buClr>
                  <a:schemeClr val="bg2"/>
                </a:buClr>
                <a:buSzPct val="90000"/>
                <a:buFont typeface="Wingdings 2" pitchFamily="18" charset="2"/>
                <a:buBlip>
                  <a:blip r:embed="rId3"/>
                </a:buBlip>
                <a:defRPr/>
              </a:pPr>
              <a:endParaRPr lang="en-US" altLang="ko-KR" sz="16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26" name="그림 8" descr="화살표1.png"/>
          <p:cNvPicPr>
            <a:picLocks noChangeAspect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2123728" y="1988840"/>
            <a:ext cx="50863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그룹 36"/>
          <p:cNvGrpSpPr>
            <a:grpSpLocks/>
          </p:cNvGrpSpPr>
          <p:nvPr/>
        </p:nvGrpSpPr>
        <p:grpSpPr bwMode="auto">
          <a:xfrm>
            <a:off x="1357291" y="1143000"/>
            <a:ext cx="6643734" cy="785813"/>
            <a:chOff x="1357290" y="1428736"/>
            <a:chExt cx="6572296" cy="78581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8" name="모서리가 둥근 직사각형 27"/>
            <p:cNvSpPr/>
            <p:nvPr/>
          </p:nvSpPr>
          <p:spPr>
            <a:xfrm>
              <a:off x="1357290" y="1428736"/>
              <a:ext cx="6572296" cy="785818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1500166" y="1500158"/>
              <a:ext cx="6277020" cy="571508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dirty="0">
                <a:latin typeface="+mj-ea"/>
                <a:ea typeface="+mj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73939" y="1571597"/>
              <a:ext cx="6215106" cy="4616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400" b="1" spc="50" dirty="0" smtClean="0">
                  <a:ln w="11430"/>
                  <a:solidFill>
                    <a:schemeClr val="tx2">
                      <a:lumMod val="50000"/>
                    </a:schemeClr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획기적인 신개념 민원서비스</a:t>
              </a:r>
              <a:endParaRPr lang="ko-KR" altLang="en-US" sz="2400" b="1" spc="50" dirty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916238" y="2565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ko-KR" altLang="ko-KR"/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TextBox 10"/>
            <p:cNvSpPr txBox="1">
              <a:spLocks noChangeArrowheads="1"/>
            </p:cNvSpPr>
            <p:nvPr/>
          </p:nvSpPr>
          <p:spPr bwMode="auto">
            <a:xfrm>
              <a:off x="357158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아리수토탈</a:t>
              </a:r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 서비스 개념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1403648" y="3326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b="1" dirty="0" smtClean="0"/>
              <a:t/>
            </a:r>
            <a:br>
              <a:rPr lang="ko-KR" altLang="en-US" b="1" dirty="0" smtClean="0"/>
            </a:br>
            <a:endParaRPr lang="ko-KR" altLang="en-US" dirty="0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0" y="1700808"/>
            <a:ext cx="9144000" cy="1728192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양쪽 모서리가 둥근 사각형 30"/>
          <p:cNvSpPr/>
          <p:nvPr/>
        </p:nvSpPr>
        <p:spPr>
          <a:xfrm>
            <a:off x="0" y="1052736"/>
            <a:ext cx="2714612" cy="64807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0" y="4365104"/>
            <a:ext cx="9144000" cy="1728192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양쪽 모서리가 둥근 사각형 35"/>
          <p:cNvSpPr/>
          <p:nvPr/>
        </p:nvSpPr>
        <p:spPr>
          <a:xfrm>
            <a:off x="0" y="3717032"/>
            <a:ext cx="2714612" cy="64807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33" name="TextBox 32"/>
          <p:cNvSpPr txBox="1"/>
          <p:nvPr/>
        </p:nvSpPr>
        <p:spPr>
          <a:xfrm>
            <a:off x="323528" y="3861048"/>
            <a:ext cx="21602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종합적 대응 예시</a:t>
            </a:r>
            <a:endParaRPr lang="ko-KR" alt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51520" y="1196752"/>
            <a:ext cx="21602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선도적 대응 예시</a:t>
            </a:r>
            <a:endParaRPr lang="ko-KR" alt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23528" y="4509120"/>
            <a:ext cx="828092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크리스탈M" pitchFamily="18" charset="-127"/>
                <a:ea typeface="HY크리스탈M" pitchFamily="18" charset="-127"/>
              </a:rPr>
              <a:t>서울시 관악구에 사는 </a:t>
            </a:r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>B</a:t>
            </a:r>
            <a:r>
              <a:rPr lang="ko-KR" altLang="en-US" dirty="0" smtClean="0">
                <a:latin typeface="HY크리스탈M" pitchFamily="18" charset="-127"/>
                <a:ea typeface="HY크리스탈M" pitchFamily="18" charset="-127"/>
              </a:rPr>
              <a:t>씨는 수돗물이 잘 나오지 않아 사업소를 통해 민원을 신청했는데 수돗물 관련 다른 불편사항은 없느냐는 질문에 전부터 궁금했던 수질검사를 함께 부탁했다</a:t>
            </a:r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>. </a:t>
            </a:r>
            <a:r>
              <a:rPr lang="ko-KR" altLang="en-US" dirty="0" smtClean="0">
                <a:latin typeface="HY크리스탈M" pitchFamily="18" charset="-127"/>
                <a:ea typeface="HY크리스탈M" pitchFamily="18" charset="-127"/>
              </a:rPr>
              <a:t>수도사업소 직원이 방문해 수도계량기 거름망에 끼어있던 이물질을 제거해줘서 수돗물도 잘 나오게 됐고</a:t>
            </a:r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>, </a:t>
            </a:r>
            <a:r>
              <a:rPr lang="ko-KR" altLang="en-US" dirty="0" smtClean="0">
                <a:latin typeface="HY크리스탈M" pitchFamily="18" charset="-127"/>
                <a:ea typeface="HY크리스탈M" pitchFamily="18" charset="-127"/>
              </a:rPr>
              <a:t>직원이 직접 수질검사 결과를 설명해줘 더 믿고 마실 수 있게 됐다</a:t>
            </a:r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>.</a:t>
            </a:r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23528" y="1844824"/>
            <a:ext cx="8712968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크리스탈M" pitchFamily="18" charset="-127"/>
                <a:ea typeface="HY크리스탈M" pitchFamily="18" charset="-127"/>
              </a:rPr>
              <a:t>동작구에 사는 </a:t>
            </a:r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>A</a:t>
            </a:r>
            <a:r>
              <a:rPr lang="ko-KR" altLang="en-US" dirty="0" smtClean="0">
                <a:latin typeface="HY크리스탈M" pitchFamily="18" charset="-127"/>
                <a:ea typeface="HY크리스탈M" pitchFamily="18" charset="-127"/>
              </a:rPr>
              <a:t>씨는 강서수도사업소에서 지난달에 비해 수돗물 사용량이 </a:t>
            </a:r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>40%</a:t>
            </a:r>
            <a:r>
              <a:rPr lang="ko-KR" altLang="en-US" dirty="0" smtClean="0">
                <a:latin typeface="HY크리스탈M" pitchFamily="18" charset="-127"/>
                <a:ea typeface="HY크리스탈M" pitchFamily="18" charset="-127"/>
              </a:rPr>
              <a:t>가 넘게 늘었다며 그 이유를 묻는 전화를 받았지만 특별히 수돗물을 많이 쓴 일이 없어 의아했다</a:t>
            </a:r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>. </a:t>
            </a:r>
            <a:r>
              <a:rPr lang="ko-KR" altLang="en-US" dirty="0" smtClean="0">
                <a:latin typeface="HY크리스탈M" pitchFamily="18" charset="-127"/>
                <a:ea typeface="HY크리스탈M" pitchFamily="18" charset="-127"/>
              </a:rPr>
              <a:t>수도사업소 직원이 직접 집까지 방문</a:t>
            </a:r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>, </a:t>
            </a:r>
            <a:r>
              <a:rPr lang="ko-KR" altLang="en-US" dirty="0" smtClean="0">
                <a:latin typeface="HY크리스탈M" pitchFamily="18" charset="-127"/>
                <a:ea typeface="HY크리스탈M" pitchFamily="18" charset="-127"/>
              </a:rPr>
              <a:t>배관에서 누수가 있는 것을 확인한 뒤 </a:t>
            </a:r>
            <a:r>
              <a:rPr lang="ko-KR" altLang="en-US" dirty="0" err="1" smtClean="0">
                <a:latin typeface="HY크리스탈M" pitchFamily="18" charset="-127"/>
                <a:ea typeface="HY크리스탈M" pitchFamily="18" charset="-127"/>
              </a:rPr>
              <a:t>누수량만큼</a:t>
            </a:r>
            <a:r>
              <a:rPr lang="ko-KR" altLang="en-US" dirty="0" smtClean="0">
                <a:latin typeface="HY크리스탈M" pitchFamily="18" charset="-127"/>
                <a:ea typeface="HY크리스탈M" pitchFamily="18" charset="-127"/>
              </a:rPr>
              <a:t> 고지서에서 감면되도록 신청도 해줬다</a:t>
            </a:r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>. </a:t>
            </a:r>
            <a:b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</a:br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/>
            </a:r>
            <a:b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</a:br>
            <a:endParaRPr lang="ko-KR" altLang="en-US" dirty="0">
              <a:latin typeface="HY크리스탈M" pitchFamily="18" charset="-127"/>
              <a:ea typeface="HY크리스탈M" pitchFamily="18" charset="-127"/>
            </a:endParaRPr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모서리가 둥근 직사각형 4"/>
          <p:cNvSpPr/>
          <p:nvPr/>
        </p:nvSpPr>
        <p:spPr>
          <a:xfrm>
            <a:off x="3428992" y="2259488"/>
            <a:ext cx="5715008" cy="8812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/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3071813" y="2306638"/>
            <a:ext cx="6072187" cy="78581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" name="그룹 8"/>
          <p:cNvGrpSpPr>
            <a:grpSpLocks/>
          </p:cNvGrpSpPr>
          <p:nvPr/>
        </p:nvGrpSpPr>
        <p:grpSpPr bwMode="auto">
          <a:xfrm>
            <a:off x="2071688" y="2143125"/>
            <a:ext cx="7072312" cy="1143000"/>
            <a:chOff x="2143108" y="2143116"/>
            <a:chExt cx="7072330" cy="1143000"/>
          </a:xfrm>
        </p:grpSpPr>
        <p:pic>
          <p:nvPicPr>
            <p:cNvPr id="9" name="그림 12" descr="ball8_blu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3108" y="2143116"/>
              <a:ext cx="1250950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2214531" y="2285983"/>
              <a:ext cx="1000132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4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8900000">
                      <a:prstClr val="black">
                        <a:alpha val="70000"/>
                      </a:prst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2</a:t>
              </a:r>
              <a:endParaRPr lang="ko-KR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8900000">
                    <a:prstClr val="black">
                      <a:alpha val="7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3286116" y="2357430"/>
              <a:ext cx="59293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추진배경 및 목표</a:t>
              </a:r>
              <a:endParaRPr lang="ko-KR" altLang="en-US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916238" y="2565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ko-KR" altLang="ko-KR"/>
          </a:p>
        </p:txBody>
      </p:sp>
      <p:grpSp>
        <p:nvGrpSpPr>
          <p:cNvPr id="7" name="그룹 14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추진배경 및 목표 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395536" y="3140968"/>
          <a:ext cx="8424935" cy="212087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576064"/>
                <a:gridCol w="637291"/>
                <a:gridCol w="595871"/>
                <a:gridCol w="711054"/>
                <a:gridCol w="504056"/>
                <a:gridCol w="504056"/>
                <a:gridCol w="576064"/>
                <a:gridCol w="409577"/>
                <a:gridCol w="633863"/>
                <a:gridCol w="633863"/>
                <a:gridCol w="626953"/>
                <a:gridCol w="504056"/>
                <a:gridCol w="504056"/>
                <a:gridCol w="504056"/>
                <a:gridCol w="504055"/>
              </a:tblGrid>
              <a:tr h="438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합 계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급수공사 민원 </a:t>
                      </a:r>
                      <a:r>
                        <a:rPr lang="en-US" altLang="ko-KR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(17,474</a:t>
                      </a:r>
                      <a:r>
                        <a:rPr lang="ko-KR" alt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건</a:t>
                      </a:r>
                      <a:r>
                        <a:rPr lang="en-US" altLang="ko-KR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, 26.4%)</a:t>
                      </a:r>
                      <a:endParaRPr lang="ko-KR" alt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과 징 민 원 </a:t>
                      </a:r>
                      <a:r>
                        <a:rPr lang="en-US" altLang="ko-KR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(48,323</a:t>
                      </a:r>
                      <a:r>
                        <a:rPr lang="ko-KR" altLang="en-US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건</a:t>
                      </a:r>
                      <a:r>
                        <a:rPr lang="en-US" altLang="ko-KR" sz="13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, 73.0%)</a:t>
                      </a:r>
                      <a:endParaRPr lang="ko-KR" alt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기타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401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(0.6%)</a:t>
                      </a:r>
                      <a:endParaRPr lang="en-US" altLang="ko-KR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</a:tr>
              <a:tr h="857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누수</a:t>
                      </a:r>
                    </a:p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탐지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급수</a:t>
                      </a:r>
                    </a:p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불편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계량기</a:t>
                      </a:r>
                    </a:p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교체 등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수질</a:t>
                      </a:r>
                    </a:p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검사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급수</a:t>
                      </a:r>
                    </a:p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공사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옥내</a:t>
                      </a:r>
                    </a:p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배관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기타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명의</a:t>
                      </a:r>
                    </a:p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변경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자동</a:t>
                      </a:r>
                    </a:p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납부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요금</a:t>
                      </a:r>
                    </a:p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감면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세대</a:t>
                      </a:r>
                    </a:p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분할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급수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폐지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신청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기타</a:t>
                      </a:r>
                      <a:endParaRPr lang="ko-KR" altLang="en-US" sz="12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169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66,198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6,266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75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3,007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75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1,960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75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301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75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2,051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75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3,841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75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48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75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15,357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17,162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8,383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1,535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1,735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4,151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401</a:t>
                      </a:r>
                      <a:endParaRPr lang="en-US" sz="1000" b="1" dirty="0">
                        <a:solidFill>
                          <a:schemeClr val="bg1">
                            <a:lumMod val="10000"/>
                          </a:schemeClr>
                        </a:solidFill>
                        <a:latin typeface="한양신명조"/>
                      </a:endParaRPr>
                    </a:p>
                  </a:txBody>
                  <a:tcPr marL="87965" marR="87965" marT="43983" marB="43983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7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899592" y="2564904"/>
            <a:ext cx="7992888" cy="8002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ko-KR" altLang="en-US" sz="14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민원현황 분석</a:t>
            </a:r>
          </a:p>
          <a:p>
            <a:r>
              <a:rPr lang="ko-KR" altLang="en-US" sz="1400" b="1" dirty="0" smtClean="0">
                <a:solidFill>
                  <a:schemeClr val="bg1">
                    <a:lumMod val="10000"/>
                  </a:schemeClr>
                </a:solidFill>
              </a:rPr>
              <a:t>                                                                  ’</a:t>
            </a:r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>13</a:t>
            </a:r>
            <a:r>
              <a:rPr lang="ko-KR" altLang="en-US" sz="1200" b="1" dirty="0" smtClean="0">
                <a:solidFill>
                  <a:schemeClr val="bg1">
                    <a:lumMod val="10000"/>
                  </a:schemeClr>
                </a:solidFill>
              </a:rPr>
              <a:t>년 민원 현황 </a:t>
            </a:r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>(</a:t>
            </a:r>
            <a:r>
              <a:rPr lang="ko-KR" altLang="en-US" sz="1200" b="1" dirty="0" smtClean="0">
                <a:solidFill>
                  <a:schemeClr val="bg1">
                    <a:lumMod val="10000"/>
                  </a:schemeClr>
                </a:solidFill>
              </a:rPr>
              <a:t>남부 고객정보 시스템 접수 기준</a:t>
            </a:r>
            <a:r>
              <a:rPr lang="en-US" altLang="ko-KR" sz="1400" b="1" dirty="0" smtClean="0">
                <a:solidFill>
                  <a:schemeClr val="bg1">
                    <a:lumMod val="10000"/>
                  </a:schemeClr>
                </a:solidFill>
              </a:rPr>
              <a:t>)</a:t>
            </a:r>
            <a:endParaRPr lang="ko-KR" altLang="en-US" sz="1400" b="1" dirty="0" smtClean="0">
              <a:solidFill>
                <a:schemeClr val="bg1">
                  <a:lumMod val="10000"/>
                </a:schemeClr>
              </a:solidFill>
            </a:endParaRPr>
          </a:p>
          <a:p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83568" y="5373216"/>
            <a:ext cx="828092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sz="1600" dirty="0" smtClean="0"/>
              <a:t> </a:t>
            </a: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+mj-ea"/>
                <a:ea typeface="+mj-ea"/>
              </a:rPr>
              <a:t>대부분은 공부상 확인</a:t>
            </a:r>
            <a:r>
              <a:rPr lang="en-US" altLang="ko-KR" sz="1400" dirty="0" smtClean="0">
                <a:solidFill>
                  <a:schemeClr val="bg1">
                    <a:lumMod val="10000"/>
                  </a:schemeClr>
                </a:solidFill>
                <a:latin typeface="+mj-ea"/>
                <a:ea typeface="+mj-ea"/>
              </a:rPr>
              <a:t>․</a:t>
            </a: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+mj-ea"/>
                <a:ea typeface="+mj-ea"/>
              </a:rPr>
              <a:t>처리 가능한 </a:t>
            </a:r>
            <a:r>
              <a:rPr lang="ko-KR" altLang="en-US" sz="1400" dirty="0" err="1" smtClean="0">
                <a:solidFill>
                  <a:schemeClr val="bg1">
                    <a:lumMod val="10000"/>
                  </a:schemeClr>
                </a:solidFill>
                <a:latin typeface="+mj-ea"/>
                <a:ea typeface="+mj-ea"/>
              </a:rPr>
              <a:t>행정처리성</a:t>
            </a: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+mj-ea"/>
                <a:ea typeface="+mj-ea"/>
              </a:rPr>
              <a:t> 민원이고</a:t>
            </a:r>
            <a:r>
              <a:rPr lang="en-US" altLang="ko-KR" sz="1600" dirty="0" smtClean="0">
                <a:solidFill>
                  <a:schemeClr val="bg1">
                    <a:lumMod val="10000"/>
                  </a:schemeClr>
                </a:solidFill>
                <a:latin typeface="+mj-ea"/>
                <a:ea typeface="+mj-ea"/>
              </a:rPr>
              <a:t>,</a:t>
            </a:r>
            <a:endParaRPr lang="ko-KR" altLang="en-US" sz="1600" dirty="0" smtClean="0">
              <a:solidFill>
                <a:schemeClr val="bg1">
                  <a:lumMod val="10000"/>
                </a:schemeClr>
              </a:solidFill>
              <a:latin typeface="+mj-ea"/>
              <a:ea typeface="+mj-ea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1600" dirty="0" smtClean="0">
                <a:solidFill>
                  <a:schemeClr val="bg1">
                    <a:lumMod val="1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현장에 출장 처리해야 하는 시민에게 불편을 끼치는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출동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민원은 옥내누수탐지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급수불편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계량기               교체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수질검사 등임</a:t>
            </a:r>
          </a:p>
          <a:p>
            <a:endParaRPr lang="ko-KR" altLang="en-US" dirty="0"/>
          </a:p>
        </p:txBody>
      </p:sp>
      <p:grpSp>
        <p:nvGrpSpPr>
          <p:cNvPr id="24" name="그룹 23"/>
          <p:cNvGrpSpPr/>
          <p:nvPr/>
        </p:nvGrpSpPr>
        <p:grpSpPr>
          <a:xfrm>
            <a:off x="611560" y="620688"/>
            <a:ext cx="8212138" cy="1800026"/>
            <a:chOff x="611560" y="620688"/>
            <a:chExt cx="8212138" cy="1800026"/>
          </a:xfrm>
        </p:grpSpPr>
        <p:sp>
          <p:nvSpPr>
            <p:cNvPr id="15" name="AutoShape 1044"/>
            <p:cNvSpPr>
              <a:spLocks noChangeArrowheads="1"/>
            </p:cNvSpPr>
            <p:nvPr/>
          </p:nvSpPr>
          <p:spPr bwMode="auto">
            <a:xfrm>
              <a:off x="611560" y="1196752"/>
              <a:ext cx="8212138" cy="1223962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D6F1A1">
                    <a:alpha val="95000"/>
                  </a:srgbClr>
                </a:gs>
                <a:gs pos="100000">
                  <a:srgbClr val="FFFFFF">
                    <a:alpha val="93999"/>
                  </a:srgbClr>
                </a:gs>
              </a:gsLst>
              <a:lin ang="5400000" scaled="1"/>
            </a:gradFill>
            <a:ln w="57150" cmpd="thickThin">
              <a:solidFill>
                <a:srgbClr val="638A1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20000"/>
                </a:lnSpc>
                <a:spcBef>
                  <a:spcPct val="0"/>
                </a:spcBef>
                <a:buSzTx/>
                <a:buFontTx/>
                <a:buBlip>
                  <a:blip r:embed="rId4"/>
                </a:buBlip>
              </a:pPr>
              <a:r>
                <a:rPr lang="ko-KR" altLang="en-US" sz="1800" b="1" dirty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b="1" dirty="0" smtClean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시장방침 제</a:t>
              </a:r>
              <a:r>
                <a:rPr lang="en-US" altLang="ko-KR" b="1" dirty="0" smtClean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51</a:t>
              </a:r>
              <a:r>
                <a:rPr lang="ko-KR" altLang="en-US" b="1" dirty="0" smtClean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호</a:t>
              </a:r>
              <a:r>
                <a:rPr lang="en-US" altLang="ko-KR" b="1" dirty="0" smtClean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(‘14.3.10) </a:t>
              </a:r>
              <a:r>
                <a:rPr lang="ko-KR" altLang="en-US" b="1" dirty="0" err="1" smtClean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아리수</a:t>
              </a:r>
              <a:r>
                <a:rPr lang="ko-KR" altLang="en-US" b="1" dirty="0" smtClean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b="1" dirty="0" err="1" smtClean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토탈</a:t>
              </a:r>
              <a:r>
                <a:rPr lang="ko-KR" altLang="en-US" b="1" dirty="0" smtClean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 서비스 추진계획</a:t>
              </a:r>
              <a:endParaRPr lang="en-US" altLang="ko-KR" b="1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SzTx/>
                <a:buFontTx/>
                <a:buBlip>
                  <a:blip r:embed="rId4"/>
                </a:buBlip>
              </a:pPr>
              <a:r>
                <a:rPr lang="en-US" altLang="ko-KR" b="1" dirty="0" smtClean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 수돗물에 대한 만족도와 신뢰도 향상을 위해서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SzTx/>
                <a:buFontTx/>
                <a:buBlip>
                  <a:blip r:embed="rId4"/>
                </a:buBlip>
              </a:pPr>
              <a:r>
                <a:rPr lang="en-US" altLang="ko-KR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시민불편을 최소화 할 수 있는 혁신적인 민원서비스 방안 강구 </a:t>
              </a:r>
              <a:endParaRPr lang="en-US" altLang="ko-KR" sz="1800" dirty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23" name="그룹 22"/>
            <p:cNvGrpSpPr/>
            <p:nvPr/>
          </p:nvGrpSpPr>
          <p:grpSpPr>
            <a:xfrm>
              <a:off x="2987824" y="620688"/>
              <a:ext cx="3051175" cy="576064"/>
              <a:chOff x="2987824" y="620688"/>
              <a:chExt cx="3051175" cy="576064"/>
            </a:xfrm>
          </p:grpSpPr>
          <p:grpSp>
            <p:nvGrpSpPr>
              <p:cNvPr id="16" name="Group 1045"/>
              <p:cNvGrpSpPr>
                <a:grpSpLocks/>
              </p:cNvGrpSpPr>
              <p:nvPr/>
            </p:nvGrpSpPr>
            <p:grpSpPr bwMode="auto">
              <a:xfrm>
                <a:off x="2987824" y="620688"/>
                <a:ext cx="3051175" cy="576064"/>
                <a:chOff x="454" y="884"/>
                <a:chExt cx="4886" cy="430"/>
              </a:xfrm>
            </p:grpSpPr>
            <p:sp>
              <p:nvSpPr>
                <p:cNvPr id="17" name="AutoShape 1046"/>
                <p:cNvSpPr>
                  <a:spLocks noChangeArrowheads="1"/>
                </p:cNvSpPr>
                <p:nvPr/>
              </p:nvSpPr>
              <p:spPr bwMode="auto">
                <a:xfrm>
                  <a:off x="454" y="884"/>
                  <a:ext cx="4886" cy="43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C0C0C0"/>
                    </a:gs>
                    <a:gs pos="50000">
                      <a:srgbClr val="F3F3F3"/>
                    </a:gs>
                    <a:gs pos="100000">
                      <a:srgbClr val="C0C0C0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>
                  <a:prstShdw prst="shdw17" dist="17961" dir="2700000">
                    <a:srgbClr val="737373"/>
                  </a:prstShdw>
                </a:effec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" name="AutoShape 1047"/>
                <p:cNvSpPr>
                  <a:spLocks noChangeArrowheads="1"/>
                </p:cNvSpPr>
                <p:nvPr/>
              </p:nvSpPr>
              <p:spPr bwMode="auto">
                <a:xfrm>
                  <a:off x="508" y="926"/>
                  <a:ext cx="4780" cy="34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CBE0A1"/>
                    </a:gs>
                    <a:gs pos="100000">
                      <a:srgbClr val="81B41A"/>
                    </a:gs>
                  </a:gsLst>
                  <a:lin ang="2700000" scaled="1"/>
                </a:gradFill>
                <a:ln w="9525">
                  <a:solidFill>
                    <a:srgbClr val="638A14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endParaRPr lang="ko-KR" altLang="en-US" sz="2200">
                    <a:solidFill>
                      <a:srgbClr val="CCFF33"/>
                    </a:solidFill>
                    <a:ea typeface="HY견고딕" pitchFamily="18" charset="-127"/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3203848" y="692696"/>
                <a:ext cx="252028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b="1" dirty="0" smtClean="0"/>
                  <a:t>추진배경</a:t>
                </a:r>
                <a:endParaRPr lang="ko-KR" altLang="en-US" b="1" dirty="0"/>
              </a:p>
            </p:txBody>
          </p:sp>
        </p:grpSp>
      </p:grpSp>
      <p:sp>
        <p:nvSpPr>
          <p:cNvPr id="25" name="직사각형 24"/>
          <p:cNvSpPr/>
          <p:nvPr/>
        </p:nvSpPr>
        <p:spPr>
          <a:xfrm>
            <a:off x="899592" y="2924944"/>
            <a:ext cx="4104456" cy="244827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5" name="모서리가 둥근 직사각형 14"/>
          <p:cNvSpPr/>
          <p:nvPr/>
        </p:nvSpPr>
        <p:spPr>
          <a:xfrm>
            <a:off x="2555776" y="764704"/>
            <a:ext cx="4071966" cy="714380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추진 목표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0" y="2000240"/>
            <a:ext cx="9144000" cy="4857760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rgbClr val="FFDDF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0" y="1844824"/>
            <a:ext cx="9144000" cy="5013176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rgbClr val="FFDDF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6" name="정육면체 45"/>
          <p:cNvSpPr/>
          <p:nvPr/>
        </p:nvSpPr>
        <p:spPr>
          <a:xfrm>
            <a:off x="3857625" y="2286000"/>
            <a:ext cx="1428750" cy="571500"/>
          </a:xfrm>
          <a:prstGeom prst="cube">
            <a:avLst>
              <a:gd name="adj" fmla="val 15588"/>
            </a:avLst>
          </a:prstGeom>
          <a:solidFill>
            <a:srgbClr val="00B0F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7" name="정육면체 46"/>
          <p:cNvSpPr/>
          <p:nvPr/>
        </p:nvSpPr>
        <p:spPr>
          <a:xfrm>
            <a:off x="500063" y="2286000"/>
            <a:ext cx="3286125" cy="571500"/>
          </a:xfrm>
          <a:prstGeom prst="cube">
            <a:avLst>
              <a:gd name="adj" fmla="val 15588"/>
            </a:avLst>
          </a:prstGeom>
          <a:solidFill>
            <a:srgbClr val="00B0F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4" name="정육면체 63"/>
          <p:cNvSpPr/>
          <p:nvPr/>
        </p:nvSpPr>
        <p:spPr>
          <a:xfrm>
            <a:off x="6715125" y="2286000"/>
            <a:ext cx="1428750" cy="571500"/>
          </a:xfrm>
          <a:prstGeom prst="cube">
            <a:avLst>
              <a:gd name="adj" fmla="val 15588"/>
            </a:avLst>
          </a:prstGeom>
          <a:solidFill>
            <a:srgbClr val="00B0F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5" name="정육면체 64"/>
          <p:cNvSpPr/>
          <p:nvPr/>
        </p:nvSpPr>
        <p:spPr>
          <a:xfrm>
            <a:off x="5286375" y="2286000"/>
            <a:ext cx="1428750" cy="571500"/>
          </a:xfrm>
          <a:prstGeom prst="cube">
            <a:avLst>
              <a:gd name="adj" fmla="val 15588"/>
            </a:avLst>
          </a:prstGeom>
          <a:solidFill>
            <a:srgbClr val="00B0F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6" name="정육면체 65"/>
          <p:cNvSpPr/>
          <p:nvPr/>
        </p:nvSpPr>
        <p:spPr>
          <a:xfrm>
            <a:off x="6715140" y="3068960"/>
            <a:ext cx="1428750" cy="715516"/>
          </a:xfrm>
          <a:prstGeom prst="cube">
            <a:avLst>
              <a:gd name="adj" fmla="val 15588"/>
            </a:avLst>
          </a:prstGeom>
          <a:solidFill>
            <a:schemeClr val="accent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7" name="정육면체 66"/>
          <p:cNvSpPr/>
          <p:nvPr/>
        </p:nvSpPr>
        <p:spPr>
          <a:xfrm>
            <a:off x="3857640" y="3068960"/>
            <a:ext cx="1428750" cy="715516"/>
          </a:xfrm>
          <a:prstGeom prst="cube">
            <a:avLst>
              <a:gd name="adj" fmla="val 17639"/>
            </a:avLst>
          </a:prstGeom>
          <a:solidFill>
            <a:schemeClr val="accent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8" name="정육면체 67"/>
          <p:cNvSpPr/>
          <p:nvPr/>
        </p:nvSpPr>
        <p:spPr>
          <a:xfrm>
            <a:off x="5286390" y="3068960"/>
            <a:ext cx="1428750" cy="715516"/>
          </a:xfrm>
          <a:prstGeom prst="cube">
            <a:avLst>
              <a:gd name="adj" fmla="val 1558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9" name="정육면체 68"/>
          <p:cNvSpPr/>
          <p:nvPr/>
        </p:nvSpPr>
        <p:spPr>
          <a:xfrm>
            <a:off x="500078" y="3068960"/>
            <a:ext cx="3286125" cy="715516"/>
          </a:xfrm>
          <a:prstGeom prst="cube">
            <a:avLst>
              <a:gd name="adj" fmla="val 15588"/>
            </a:avLst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fontAlgn="ctr"/>
            <a:endParaRPr lang="ko-KR" altLang="en-US" dirty="0"/>
          </a:p>
        </p:txBody>
      </p:sp>
      <p:sp>
        <p:nvSpPr>
          <p:cNvPr id="74" name="정육면체 73"/>
          <p:cNvSpPr/>
          <p:nvPr/>
        </p:nvSpPr>
        <p:spPr>
          <a:xfrm>
            <a:off x="6715096" y="3933056"/>
            <a:ext cx="1428750" cy="715516"/>
          </a:xfrm>
          <a:prstGeom prst="cube">
            <a:avLst>
              <a:gd name="adj" fmla="val 15588"/>
            </a:avLst>
          </a:prstGeom>
          <a:solidFill>
            <a:schemeClr val="accent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5" name="정육면체 74"/>
          <p:cNvSpPr/>
          <p:nvPr/>
        </p:nvSpPr>
        <p:spPr>
          <a:xfrm>
            <a:off x="3857596" y="3933056"/>
            <a:ext cx="1428750" cy="715516"/>
          </a:xfrm>
          <a:prstGeom prst="cube">
            <a:avLst>
              <a:gd name="adj" fmla="val 17639"/>
            </a:avLst>
          </a:prstGeom>
          <a:solidFill>
            <a:schemeClr val="accent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6" name="정육면체 75"/>
          <p:cNvSpPr/>
          <p:nvPr/>
        </p:nvSpPr>
        <p:spPr>
          <a:xfrm>
            <a:off x="5286346" y="3933056"/>
            <a:ext cx="1428750" cy="715516"/>
          </a:xfrm>
          <a:prstGeom prst="cube">
            <a:avLst>
              <a:gd name="adj" fmla="val 1558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7" name="정육면체 76"/>
          <p:cNvSpPr/>
          <p:nvPr/>
        </p:nvSpPr>
        <p:spPr>
          <a:xfrm>
            <a:off x="467544" y="3861048"/>
            <a:ext cx="3286125" cy="787524"/>
          </a:xfrm>
          <a:prstGeom prst="cube">
            <a:avLst>
              <a:gd name="adj" fmla="val 15588"/>
            </a:avLst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02" name="TextBox 44"/>
          <p:cNvSpPr txBox="1">
            <a:spLocks noChangeArrowheads="1"/>
          </p:cNvSpPr>
          <p:nvPr/>
        </p:nvSpPr>
        <p:spPr bwMode="auto">
          <a:xfrm>
            <a:off x="6786578" y="3355852"/>
            <a:ext cx="1285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50%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3" name="TextBox 45"/>
          <p:cNvSpPr txBox="1">
            <a:spLocks noChangeArrowheads="1"/>
          </p:cNvSpPr>
          <p:nvPr/>
        </p:nvSpPr>
        <p:spPr bwMode="auto">
          <a:xfrm>
            <a:off x="5286380" y="3355852"/>
            <a:ext cx="1285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30%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6" name="TextBox 57"/>
          <p:cNvSpPr txBox="1">
            <a:spLocks noChangeArrowheads="1"/>
          </p:cNvSpPr>
          <p:nvPr/>
        </p:nvSpPr>
        <p:spPr bwMode="auto">
          <a:xfrm>
            <a:off x="3857620" y="4219948"/>
            <a:ext cx="1285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76%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7" name="TextBox 58"/>
          <p:cNvSpPr txBox="1">
            <a:spLocks noChangeArrowheads="1"/>
          </p:cNvSpPr>
          <p:nvPr/>
        </p:nvSpPr>
        <p:spPr bwMode="auto">
          <a:xfrm>
            <a:off x="5214932" y="4219948"/>
            <a:ext cx="1285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   78%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8" name="TextBox 59"/>
          <p:cNvSpPr txBox="1">
            <a:spLocks noChangeArrowheads="1"/>
          </p:cNvSpPr>
          <p:nvPr/>
        </p:nvSpPr>
        <p:spPr bwMode="auto">
          <a:xfrm>
            <a:off x="6715120" y="4219948"/>
            <a:ext cx="1285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82%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3" name="직사각형 34"/>
          <p:cNvSpPr>
            <a:spLocks noChangeArrowheads="1"/>
          </p:cNvSpPr>
          <p:nvPr/>
        </p:nvSpPr>
        <p:spPr bwMode="auto">
          <a:xfrm>
            <a:off x="4067944" y="2420888"/>
            <a:ext cx="9541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2014</a:t>
            </a:r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8" name="직사각형 34"/>
          <p:cNvSpPr>
            <a:spLocks noChangeArrowheads="1"/>
          </p:cNvSpPr>
          <p:nvPr/>
        </p:nvSpPr>
        <p:spPr bwMode="auto">
          <a:xfrm>
            <a:off x="5436096" y="2420888"/>
            <a:ext cx="9541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2015</a:t>
            </a:r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3" name="직사각형 34"/>
          <p:cNvSpPr>
            <a:spLocks noChangeArrowheads="1"/>
          </p:cNvSpPr>
          <p:nvPr/>
        </p:nvSpPr>
        <p:spPr bwMode="auto">
          <a:xfrm>
            <a:off x="6876256" y="2420888"/>
            <a:ext cx="9541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2016</a:t>
            </a:r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8" name="직사각형 34"/>
          <p:cNvSpPr>
            <a:spLocks noChangeArrowheads="1"/>
          </p:cNvSpPr>
          <p:nvPr/>
        </p:nvSpPr>
        <p:spPr bwMode="auto">
          <a:xfrm>
            <a:off x="1475656" y="2420888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연도별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3" name="TextBox 31"/>
          <p:cNvSpPr txBox="1">
            <a:spLocks noChangeArrowheads="1"/>
          </p:cNvSpPr>
          <p:nvPr/>
        </p:nvSpPr>
        <p:spPr bwMode="auto">
          <a:xfrm>
            <a:off x="683568" y="3353002"/>
            <a:ext cx="3000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시민 불편 민원 감축</a:t>
            </a:r>
            <a:endParaRPr lang="ko-KR" altLang="en-US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4" name="TextBox 31"/>
          <p:cNvSpPr txBox="1">
            <a:spLocks noChangeArrowheads="1"/>
          </p:cNvSpPr>
          <p:nvPr/>
        </p:nvSpPr>
        <p:spPr bwMode="auto">
          <a:xfrm>
            <a:off x="611560" y="4221088"/>
            <a:ext cx="3000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수돗물 만족도 향상</a:t>
            </a:r>
            <a:endParaRPr lang="ko-KR" altLang="en-US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5" name="TextBox 45"/>
          <p:cNvSpPr txBox="1">
            <a:spLocks noChangeArrowheads="1"/>
          </p:cNvSpPr>
          <p:nvPr/>
        </p:nvSpPr>
        <p:spPr bwMode="auto">
          <a:xfrm>
            <a:off x="3851920" y="3356992"/>
            <a:ext cx="1285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20% 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6" name="아래쪽 화살표 115"/>
          <p:cNvSpPr/>
          <p:nvPr/>
        </p:nvSpPr>
        <p:spPr>
          <a:xfrm>
            <a:off x="4788024" y="3429000"/>
            <a:ext cx="216024" cy="28803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아래쪽 화살표 129"/>
          <p:cNvSpPr/>
          <p:nvPr/>
        </p:nvSpPr>
        <p:spPr>
          <a:xfrm>
            <a:off x="6228184" y="3429000"/>
            <a:ext cx="216024" cy="28803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아래쪽 화살표 130"/>
          <p:cNvSpPr/>
          <p:nvPr/>
        </p:nvSpPr>
        <p:spPr>
          <a:xfrm>
            <a:off x="7668344" y="3429000"/>
            <a:ext cx="216024" cy="28803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갈매기형 수장 25"/>
          <p:cNvSpPr/>
          <p:nvPr/>
        </p:nvSpPr>
        <p:spPr>
          <a:xfrm>
            <a:off x="683568" y="5085184"/>
            <a:ext cx="7776864" cy="1143008"/>
          </a:xfrm>
          <a:prstGeom prst="chevron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331640" y="5373216"/>
            <a:ext cx="640871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시민불편 민원건수 </a:t>
            </a:r>
            <a:r>
              <a:rPr lang="en-US" altLang="ko-K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</a:t>
            </a:r>
            <a:r>
              <a:rPr lang="ko-KR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감축 및 수돗물 만족도 </a:t>
            </a:r>
            <a:r>
              <a:rPr lang="en-US" altLang="ko-K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82% </a:t>
            </a:r>
            <a:r>
              <a:rPr lang="ko-KR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향상</a:t>
            </a:r>
            <a:endParaRPr lang="ko-KR" alt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4" name="그룹 14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324544" y="-145720"/>
            <a:chExt cx="9144000" cy="428604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324544" y="-14572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9" name="TextBox 10"/>
            <p:cNvSpPr txBox="1">
              <a:spLocks noChangeArrowheads="1"/>
            </p:cNvSpPr>
            <p:nvPr/>
          </p:nvSpPr>
          <p:spPr bwMode="auto">
            <a:xfrm>
              <a:off x="324544" y="-14572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추진 배경 및 목표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모서리가 둥근 직사각형 4"/>
          <p:cNvSpPr/>
          <p:nvPr/>
        </p:nvSpPr>
        <p:spPr>
          <a:xfrm>
            <a:off x="3428992" y="2259488"/>
            <a:ext cx="5715008" cy="8812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/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3071813" y="2306638"/>
            <a:ext cx="6072187" cy="78581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" name="그룹 8"/>
          <p:cNvGrpSpPr>
            <a:grpSpLocks/>
          </p:cNvGrpSpPr>
          <p:nvPr/>
        </p:nvGrpSpPr>
        <p:grpSpPr bwMode="auto">
          <a:xfrm>
            <a:off x="2071688" y="2143125"/>
            <a:ext cx="7072312" cy="1143000"/>
            <a:chOff x="2143108" y="2143116"/>
            <a:chExt cx="7072330" cy="1143000"/>
          </a:xfrm>
        </p:grpSpPr>
        <p:pic>
          <p:nvPicPr>
            <p:cNvPr id="9" name="그림 12" descr="ball8_blu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3108" y="2143116"/>
              <a:ext cx="1250950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2214531" y="2285983"/>
              <a:ext cx="1000132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4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8900000">
                      <a:prstClr val="black">
                        <a:alpha val="70000"/>
                      </a:prst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3</a:t>
              </a:r>
              <a:endParaRPr lang="ko-KR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8900000">
                    <a:prstClr val="black">
                      <a:alpha val="7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3286116" y="2357430"/>
              <a:ext cx="59293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ko-KR" altLang="en-US" sz="3200" dirty="0" smtClean="0">
                  <a:solidFill>
                    <a:srgbClr val="33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추진방향 및 경과</a:t>
              </a:r>
              <a:endParaRPr lang="ko-KR" altLang="en-US" sz="3200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r="13500000" sx="1000" sy="1000" kx="1200000" algn="br" rotWithShape="0">
              <a:prstClr val="black">
                <a:alpha val="86000"/>
              </a:prstClr>
            </a:outerShdw>
          </a:effectLst>
        </p:spPr>
      </p:pic>
      <p:sp>
        <p:nvSpPr>
          <p:cNvPr id="5" name="제목 9"/>
          <p:cNvSpPr txBox="1">
            <a:spLocks/>
          </p:cNvSpPr>
          <p:nvPr/>
        </p:nvSpPr>
        <p:spPr>
          <a:xfrm>
            <a:off x="2051720" y="260648"/>
            <a:ext cx="4643470" cy="785818"/>
          </a:xfrm>
          <a:prstGeom prst="roundRect">
            <a:avLst>
              <a:gd name="adj" fmla="val 50000"/>
            </a:avLst>
          </a:prstGeom>
          <a:solidFill>
            <a:schemeClr val="bg2">
              <a:lumMod val="20000"/>
              <a:lumOff val="80000"/>
            </a:schemeClr>
          </a:solidFill>
          <a:ln w="76200"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3600" b="1" kern="0" spc="50" dirty="0" smtClean="0">
                <a:ln w="11430"/>
                <a:solidFill>
                  <a:schemeClr val="tx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+mj-cs"/>
              </a:rPr>
              <a:t>추진 방향</a:t>
            </a:r>
            <a:endParaRPr lang="ko-KR" altLang="en-US" sz="3600" b="1" kern="0" spc="50" dirty="0">
              <a:ln w="11430"/>
              <a:solidFill>
                <a:schemeClr val="tx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+mj-cs"/>
            </a:endParaRPr>
          </a:p>
        </p:txBody>
      </p:sp>
      <p:graphicFrame>
        <p:nvGraphicFramePr>
          <p:cNvPr id="6" name="내용 개체 틀 4"/>
          <p:cNvGraphicFramePr>
            <a:graphicFrameLocks/>
          </p:cNvGraphicFramePr>
          <p:nvPr/>
        </p:nvGraphicFramePr>
        <p:xfrm>
          <a:off x="323528" y="1052736"/>
          <a:ext cx="8472518" cy="42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91680" y="1340768"/>
            <a:ext cx="7024294" cy="1487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현장민원 중심의 선제적 </a:t>
            </a:r>
            <a:r>
              <a:rPr lang="ko-KR" altLang="en-US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아리수</a:t>
            </a:r>
            <a:r>
              <a:rPr lang="ko-KR" altLang="en-U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en-US" altLang="ko-KR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Total </a:t>
            </a:r>
            <a:r>
              <a:rPr lang="ko-KR" altLang="en-U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서비스 제공</a:t>
            </a:r>
          </a:p>
          <a:p>
            <a:pPr>
              <a:lnSpc>
                <a:spcPts val="2200"/>
              </a:lnSpc>
            </a:pPr>
            <a:r>
              <a:rPr lang="en-US" altLang="ko-KR" sz="1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1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상수도 전반에 관한 시민 불편사항을 종합상담 및 해결 </a:t>
            </a:r>
            <a:endParaRPr lang="ko-KR" altLang="en-US" sz="1400" dirty="0" smtClean="0">
              <a:latin typeface="+mj-ea"/>
              <a:ea typeface="+mj-ea"/>
            </a:endParaRPr>
          </a:p>
          <a:p>
            <a:pPr>
              <a:lnSpc>
                <a:spcPts val="2200"/>
              </a:lnSpc>
            </a:pPr>
            <a:r>
              <a:rPr lang="en-US" altLang="ko-KR" sz="1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14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방문수용가에</a:t>
            </a:r>
            <a:r>
              <a:rPr lang="ko-KR" altLang="en-US" sz="1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 대해 </a:t>
            </a:r>
            <a:r>
              <a:rPr lang="ko-KR" altLang="en-US" sz="14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발생가능한</a:t>
            </a:r>
            <a:r>
              <a:rPr lang="ko-KR" altLang="en-US" sz="1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 민원을 사전 예방으로 민원 감축</a:t>
            </a:r>
            <a:endParaRPr lang="ko-KR" altLang="en-US" sz="14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sz="24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1680" y="2636912"/>
            <a:ext cx="7128792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1</a:t>
            </a:r>
            <a:r>
              <a:rPr lang="ko-KR" altLang="en-U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회 방문 </a:t>
            </a:r>
            <a:r>
              <a:rPr lang="en-US" altLang="ko-KR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One-Stop </a:t>
            </a:r>
            <a:r>
              <a:rPr lang="ko-KR" altLang="en-U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서비스 체계 구축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</a:t>
            </a:r>
            <a:r>
              <a:rPr lang="en-US" altLang="ko-KR" b="1" dirty="0" smtClean="0"/>
              <a:t>- </a:t>
            </a:r>
            <a:r>
              <a:rPr lang="ko-KR" altLang="en-US" sz="1400" b="1" dirty="0" smtClean="0">
                <a:latin typeface="+mj-ea"/>
                <a:ea typeface="+mj-ea"/>
              </a:rPr>
              <a:t>민원발생시 종합민원 처리가 가능토록 현장민원 담당자 친절도 및 직무교육 강화</a:t>
            </a:r>
          </a:p>
          <a:p>
            <a:r>
              <a:rPr lang="en-US" altLang="ko-KR" sz="1400" b="1" dirty="0" smtClean="0">
                <a:latin typeface="+mj-ea"/>
                <a:ea typeface="+mj-ea"/>
              </a:rPr>
              <a:t>   - </a:t>
            </a:r>
            <a:r>
              <a:rPr lang="ko-KR" altLang="en-US" sz="1400" b="1" dirty="0" smtClean="0">
                <a:latin typeface="+mj-ea"/>
                <a:ea typeface="+mj-ea"/>
              </a:rPr>
              <a:t>복합민원 발생시 해당분야 전문가와 동행 현장출동 처리</a:t>
            </a:r>
          </a:p>
          <a:p>
            <a:r>
              <a:rPr lang="en-US" altLang="ko-KR" sz="1400" b="1" dirty="0" smtClean="0">
                <a:latin typeface="+mj-ea"/>
                <a:ea typeface="+mj-ea"/>
              </a:rPr>
              <a:t>   - </a:t>
            </a:r>
            <a:r>
              <a:rPr lang="ko-KR" altLang="en-US" sz="1400" b="1" dirty="0" smtClean="0">
                <a:latin typeface="+mj-ea"/>
                <a:ea typeface="+mj-ea"/>
              </a:rPr>
              <a:t>발생민원 </a:t>
            </a:r>
            <a:r>
              <a:rPr lang="ko-KR" altLang="en-US" sz="1400" b="1" dirty="0" err="1" smtClean="0">
                <a:latin typeface="+mj-ea"/>
                <a:ea typeface="+mj-ea"/>
              </a:rPr>
              <a:t>조치후</a:t>
            </a:r>
            <a:r>
              <a:rPr lang="ko-KR" altLang="en-US" sz="1400" b="1" dirty="0" smtClean="0">
                <a:latin typeface="+mj-ea"/>
                <a:ea typeface="+mj-ea"/>
              </a:rPr>
              <a:t> 추가불편사항 체크리스트 활용 </a:t>
            </a:r>
            <a:r>
              <a:rPr lang="en-US" altLang="ko-KR" sz="1400" b="1" dirty="0" smtClean="0">
                <a:latin typeface="+mj-ea"/>
                <a:ea typeface="+mj-ea"/>
              </a:rPr>
              <a:t>2</a:t>
            </a:r>
            <a:r>
              <a:rPr lang="ko-KR" altLang="en-US" sz="1400" b="1" dirty="0" smtClean="0">
                <a:latin typeface="+mj-ea"/>
                <a:ea typeface="+mj-ea"/>
              </a:rPr>
              <a:t>차 민원 억제</a:t>
            </a:r>
          </a:p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691680" y="4077072"/>
            <a:ext cx="6192688" cy="13644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민원발생이 예상되는 분야에 대한 선제적 대응 체계 구축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j-ea"/>
                <a:ea typeface="+mj-ea"/>
              </a:rPr>
              <a:t>- </a:t>
            </a:r>
            <a:r>
              <a:rPr lang="ko-KR" altLang="en-US" sz="1400" b="1" dirty="0" smtClean="0">
                <a:latin typeface="+mj-ea"/>
                <a:ea typeface="+mj-ea"/>
              </a:rPr>
              <a:t>사용량 갑자기 급증한 가구에 대해 사전 누수탐지 실시</a:t>
            </a:r>
          </a:p>
          <a:p>
            <a:pPr>
              <a:lnSpc>
                <a:spcPts val="2000"/>
              </a:lnSpc>
            </a:pPr>
            <a:r>
              <a:rPr lang="en-US" altLang="ko-KR" sz="1400" b="1" dirty="0" smtClean="0">
                <a:latin typeface="+mj-ea"/>
                <a:ea typeface="+mj-ea"/>
              </a:rPr>
              <a:t>- </a:t>
            </a:r>
            <a:r>
              <a:rPr lang="ko-KR" altLang="en-US" sz="1400" b="1" dirty="0" smtClean="0">
                <a:latin typeface="+mj-ea"/>
                <a:ea typeface="+mj-ea"/>
              </a:rPr>
              <a:t>누수감액 및 옥내배관 교체 공사비 지원 안내 등 선제적 대응</a:t>
            </a:r>
          </a:p>
          <a:p>
            <a:endParaRPr lang="ko-KR" altLang="en-US" dirty="0"/>
          </a:p>
        </p:txBody>
      </p:sp>
      <p:grpSp>
        <p:nvGrpSpPr>
          <p:cNvPr id="19" name="그룹 18"/>
          <p:cNvGrpSpPr/>
          <p:nvPr/>
        </p:nvGrpSpPr>
        <p:grpSpPr>
          <a:xfrm>
            <a:off x="1547664" y="5445224"/>
            <a:ext cx="7125270" cy="1224136"/>
            <a:chOff x="1296142" y="2865718"/>
            <a:chExt cx="7125270" cy="1403080"/>
          </a:xfrm>
          <a:solidFill>
            <a:schemeClr val="accent4">
              <a:lumMod val="50000"/>
              <a:alpha val="74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양쪽 모서리가 둥근 사각형 19"/>
            <p:cNvSpPr/>
            <p:nvPr/>
          </p:nvSpPr>
          <p:spPr>
            <a:xfrm rot="5400000">
              <a:off x="4157237" y="4623"/>
              <a:ext cx="1403080" cy="7125270"/>
            </a:xfrm>
            <a:prstGeom prst="round2SameRect">
              <a:avLst/>
            </a:prstGeom>
            <a:grpFill/>
            <a:ln w="38100">
              <a:solidFill>
                <a:schemeClr val="bg2">
                  <a:alpha val="93000"/>
                </a:schemeClr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p3d extrusionH="190500" prstMaterial="dkEdge">
              <a:bevelT w="120650" h="50800" prst="relaxedInset"/>
              <a:bevelB w="120650" h="44450" prst="relaxedInset"/>
              <a:contourClr>
                <a:schemeClr val="bg1"/>
              </a:contourClr>
            </a:sp3d>
          </p:spPr>
          <p:style>
            <a:lnRef idx="1">
              <a:schemeClr val="accent3">
                <a:tint val="40000"/>
                <a:alpha val="90000"/>
                <a:hueOff val="1394282"/>
                <a:satOff val="-82783"/>
                <a:lumOff val="-6132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양쪽 모서리가 둥근 사각형 4"/>
            <p:cNvSpPr/>
            <p:nvPr/>
          </p:nvSpPr>
          <p:spPr>
            <a:xfrm>
              <a:off x="1296143" y="2934211"/>
              <a:ext cx="7056777" cy="1266094"/>
            </a:xfrm>
            <a:prstGeom prst="rect">
              <a:avLst/>
            </a:prstGeom>
            <a:solidFill>
              <a:schemeClr val="accent4">
                <a:lumMod val="75000"/>
                <a:alpha val="82000"/>
              </a:schemeClr>
            </a:solidFill>
            <a:ln w="38100"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p3d extrusionH="190500">
              <a:bevelT w="120650" h="50800"/>
              <a:bevelB w="120650" h="4445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28600" lvl="1" indent="-228600" algn="ctr" defTabSz="1066800" rtl="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ko-KR" sz="2400" kern="12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323528" y="5373216"/>
            <a:ext cx="1346544" cy="1365375"/>
            <a:chOff x="0" y="2903423"/>
            <a:chExt cx="1346544" cy="1365375"/>
          </a:xfrm>
          <a:effectLst>
            <a:outerShdw blurRad="76200" dist="50800" dir="13500000" algn="ctr" rotWithShape="0">
              <a:srgbClr val="000000">
                <a:alpha val="20000"/>
              </a:srgb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3" name="모서리가 둥근 직사각형 22"/>
            <p:cNvSpPr/>
            <p:nvPr/>
          </p:nvSpPr>
          <p:spPr>
            <a:xfrm flipH="1">
              <a:off x="0" y="2903423"/>
              <a:ext cx="1346544" cy="1365375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p3d prstMaterial="plastic">
              <a:bevelT w="127000" h="254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24" name="모서리가 둥근 직사각형 4"/>
            <p:cNvSpPr/>
            <p:nvPr/>
          </p:nvSpPr>
          <p:spPr>
            <a:xfrm>
              <a:off x="65733" y="2969156"/>
              <a:ext cx="1215078" cy="12339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60960" rIns="121920" bIns="60960" numCol="1" spcCol="1270" anchor="ctr" anchorCtr="0">
              <a:noAutofit/>
            </a:bodyPr>
            <a:lstStyle/>
            <a:p>
              <a:pPr lvl="0" algn="ctr" defTabSz="142240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4</a:t>
              </a:r>
              <a:endParaRPr lang="ko-KR" sz="3200" kern="1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835696" y="5805264"/>
            <a:ext cx="554461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기간제 근로자 </a:t>
            </a:r>
            <a:r>
              <a:rPr lang="en-US" altLang="ko-KR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 선정하여 현장업무 협조</a:t>
            </a:r>
          </a:p>
          <a:p>
            <a:endParaRPr lang="ko-KR" altLang="en-US" dirty="0"/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916238" y="2565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ko-KR" altLang="ko-KR"/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324544" y="-145720"/>
            <a:chExt cx="9144000" cy="428604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324544" y="-14572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TextBox 10"/>
            <p:cNvSpPr txBox="1">
              <a:spLocks noChangeArrowheads="1"/>
            </p:cNvSpPr>
            <p:nvPr/>
          </p:nvSpPr>
          <p:spPr bwMode="auto">
            <a:xfrm>
              <a:off x="324544" y="-14572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추진경과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467544" y="1412776"/>
            <a:ext cx="8290230" cy="1477328"/>
            <a:chOff x="467544" y="1412776"/>
            <a:chExt cx="8290230" cy="1477328"/>
          </a:xfrm>
        </p:grpSpPr>
        <p:grpSp>
          <p:nvGrpSpPr>
            <p:cNvPr id="31" name="그룹 30"/>
            <p:cNvGrpSpPr/>
            <p:nvPr/>
          </p:nvGrpSpPr>
          <p:grpSpPr>
            <a:xfrm>
              <a:off x="1619672" y="1412776"/>
              <a:ext cx="7138102" cy="1284739"/>
              <a:chOff x="1334415" y="108348"/>
              <a:chExt cx="7138102" cy="1284739"/>
            </a:xfrm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32" name="양쪽 모서리가 둥근 사각형 31"/>
              <p:cNvSpPr/>
              <p:nvPr/>
            </p:nvSpPr>
            <p:spPr>
              <a:xfrm rot="5400000">
                <a:off x="4261096" y="-2818333"/>
                <a:ext cx="1284739" cy="7138102"/>
              </a:xfrm>
              <a:prstGeom prst="round2SameRect">
                <a:avLst/>
              </a:prstGeom>
              <a:solidFill>
                <a:srgbClr val="E7DDFF">
                  <a:alpha val="89804"/>
                </a:srgbClr>
              </a:solidFill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p3d extrusionH="190500" prstMaterial="dkEdg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1">
                <a:schemeClr val="accent3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3" name="양쪽 모서리가 둥근 사각형 4"/>
              <p:cNvSpPr/>
              <p:nvPr/>
            </p:nvSpPr>
            <p:spPr>
              <a:xfrm>
                <a:off x="1334415" y="171064"/>
                <a:ext cx="7075386" cy="1159307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47650" tIns="123825" rIns="247650" bIns="123825" numCol="1" spcCol="1270" anchor="ctr" anchorCtr="0">
                <a:noAutofit/>
              </a:bodyPr>
              <a:lstStyle/>
              <a:p>
                <a:pPr marL="228600" lvl="1" indent="-228600" algn="ctr" defTabSz="1066800" rtl="0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2400" kern="12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>
              <a:off x="467544" y="1412776"/>
              <a:ext cx="8208912" cy="1477328"/>
              <a:chOff x="467544" y="1412776"/>
              <a:chExt cx="8208912" cy="1477328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1763688" y="1412776"/>
                <a:ext cx="6912768" cy="1477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err="1" smtClean="0">
                    <a:solidFill>
                      <a:schemeClr val="accent3">
                        <a:lumMod val="50000"/>
                      </a:schemeClr>
                    </a:solidFill>
                  </a:rPr>
                  <a:t>아리수</a:t>
                </a:r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 토털 서비스 실행방안 발표</a:t>
                </a:r>
                <a:r>
                  <a:rPr lang="en-US" altLang="ko-KR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(</a:t>
                </a:r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우수상</a:t>
                </a:r>
                <a:r>
                  <a:rPr lang="en-US" altLang="ko-KR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)</a:t>
                </a:r>
                <a:endParaRPr lang="ko-KR" altLang="en-US" b="1" dirty="0" smtClean="0">
                  <a:solidFill>
                    <a:schemeClr val="accent3">
                      <a:lumMod val="50000"/>
                    </a:schemeClr>
                  </a:solidFill>
                </a:endParaRPr>
              </a:p>
              <a:p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     </a:t>
                </a:r>
                <a:r>
                  <a:rPr lang="en-US" altLang="ko-KR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- </a:t>
                </a:r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장소 </a:t>
                </a:r>
                <a:r>
                  <a:rPr lang="en-US" altLang="ko-KR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: </a:t>
                </a:r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본부 </a:t>
                </a:r>
                <a:r>
                  <a:rPr lang="en-US" altLang="ko-KR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5</a:t>
                </a:r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층 강당</a:t>
                </a:r>
              </a:p>
              <a:p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     </a:t>
                </a:r>
                <a:r>
                  <a:rPr lang="en-US" altLang="ko-KR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- </a:t>
                </a:r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발    표 </a:t>
                </a:r>
                <a:r>
                  <a:rPr lang="en-US" altLang="ko-KR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:  8</a:t>
                </a:r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개 사업소</a:t>
                </a:r>
              </a:p>
              <a:p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     </a:t>
                </a:r>
                <a:r>
                  <a:rPr lang="en-US" altLang="ko-KR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- </a:t>
                </a:r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진행방법 </a:t>
                </a:r>
                <a:r>
                  <a:rPr lang="en-US" altLang="ko-KR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: </a:t>
                </a:r>
                <a:r>
                  <a:rPr lang="ko-KR" altLang="en-US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발표 → 질의응답 → 평가 및 시상</a:t>
                </a:r>
              </a:p>
              <a:p>
                <a:endParaRPr lang="ko-KR" altLang="en-US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41" name="그룹 40"/>
              <p:cNvGrpSpPr/>
              <p:nvPr/>
            </p:nvGrpSpPr>
            <p:grpSpPr>
              <a:xfrm>
                <a:off x="467544" y="1412776"/>
                <a:ext cx="1224136" cy="1292977"/>
                <a:chOff x="55081" y="146465"/>
                <a:chExt cx="1327264" cy="1292977"/>
              </a:xfrm>
              <a:scene3d>
                <a:camera prst="orthographicFront"/>
                <a:lightRig rig="threePt" dir="t">
                  <a:rot lat="0" lon="0" rev="7500000"/>
                </a:lightRig>
              </a:scene3d>
            </p:grpSpPr>
            <p:sp>
              <p:nvSpPr>
                <p:cNvPr id="42" name="모서리가 둥근 직사각형 41"/>
                <p:cNvSpPr/>
                <p:nvPr/>
              </p:nvSpPr>
              <p:spPr>
                <a:xfrm>
                  <a:off x="55081" y="146465"/>
                  <a:ext cx="1327264" cy="1292977"/>
                </a:xfrm>
                <a:prstGeom prst="roundRect">
                  <a:avLst/>
                </a:prstGeom>
                <a:solidFill>
                  <a:srgbClr val="E7DDFF"/>
                </a:solidFill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sp3d prstMaterial="plastic">
                  <a:bevelT w="127000" h="25400" prst="riblet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2">
                  <a:scrgbClr r="0" g="0" b="0"/>
                </a:effectRef>
                <a:fontRef idx="minor">
                  <a:schemeClr val="lt1"/>
                </a:fontRef>
              </p:style>
            </p:sp>
            <p:sp>
              <p:nvSpPr>
                <p:cNvPr id="43" name="모서리가 둥근 직사각형 4"/>
                <p:cNvSpPr/>
                <p:nvPr/>
              </p:nvSpPr>
              <p:spPr>
                <a:xfrm>
                  <a:off x="118199" y="209583"/>
                  <a:ext cx="1201028" cy="1166741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21920" tIns="60960" rIns="121920" bIns="60960" numCol="1" spcCol="1270" anchor="ctr" anchorCtr="0">
                  <a:noAutofit/>
                </a:bodyPr>
                <a:lstStyle/>
                <a:p>
                  <a:pPr lvl="0" algn="ctr" defTabSz="1422400" rtl="0" latinLnBrk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altLang="ko-KR" sz="2000" dirty="0" smtClean="0">
                      <a:solidFill>
                        <a:srgbClr val="000066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</a:rPr>
                    <a:t>2014.</a:t>
                  </a:r>
                  <a:br>
                    <a:rPr lang="en-US" altLang="ko-KR" sz="2000" dirty="0" smtClean="0">
                      <a:solidFill>
                        <a:srgbClr val="000066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</a:rPr>
                  </a:br>
                  <a:r>
                    <a:rPr lang="en-US" altLang="ko-KR" sz="2000" dirty="0" smtClean="0">
                      <a:solidFill>
                        <a:srgbClr val="000066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</a:rPr>
                    <a:t>2.20(</a:t>
                  </a:r>
                  <a:r>
                    <a:rPr lang="ko-KR" altLang="en-US" sz="2000" dirty="0" smtClean="0">
                      <a:solidFill>
                        <a:srgbClr val="000066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</a:rPr>
                    <a:t>목</a:t>
                  </a:r>
                  <a:r>
                    <a:rPr lang="en-US" altLang="ko-KR" sz="2000" dirty="0" smtClean="0">
                      <a:solidFill>
                        <a:srgbClr val="000066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</a:rPr>
                    <a:t>)</a:t>
                  </a:r>
                  <a:endParaRPr lang="ko-KR" sz="2000" kern="1200" dirty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</p:grpSp>
      </p:grpSp>
      <p:grpSp>
        <p:nvGrpSpPr>
          <p:cNvPr id="34" name="그룹 33"/>
          <p:cNvGrpSpPr/>
          <p:nvPr/>
        </p:nvGrpSpPr>
        <p:grpSpPr>
          <a:xfrm>
            <a:off x="395536" y="2924944"/>
            <a:ext cx="8349406" cy="1368152"/>
            <a:chOff x="395536" y="2924944"/>
            <a:chExt cx="8349406" cy="1368152"/>
          </a:xfrm>
        </p:grpSpPr>
        <p:grpSp>
          <p:nvGrpSpPr>
            <p:cNvPr id="36" name="그룹 35"/>
            <p:cNvGrpSpPr/>
            <p:nvPr/>
          </p:nvGrpSpPr>
          <p:grpSpPr>
            <a:xfrm>
              <a:off x="1619672" y="2924944"/>
              <a:ext cx="7125270" cy="1350064"/>
              <a:chOff x="1347247" y="1428758"/>
              <a:chExt cx="7125270" cy="1350064"/>
            </a:xfrm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37" name="양쪽 모서리가 둥근 사각형 36"/>
              <p:cNvSpPr/>
              <p:nvPr/>
            </p:nvSpPr>
            <p:spPr>
              <a:xfrm rot="5400000">
                <a:off x="4234850" y="-1458845"/>
                <a:ext cx="1350064" cy="7125270"/>
              </a:xfrm>
              <a:prstGeom prst="round2Same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A394E4">
                    <a:alpha val="89804"/>
                  </a:srgbClr>
                </a:solidFill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p3d extrusionH="190500" prstMaterial="dkEdg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2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양쪽 모서리가 둥근 사각형 4"/>
              <p:cNvSpPr/>
              <p:nvPr/>
            </p:nvSpPr>
            <p:spPr>
              <a:xfrm>
                <a:off x="1347248" y="1494662"/>
                <a:ext cx="7059365" cy="121825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47650" tIns="123825" rIns="247650" bIns="123825" numCol="1" spcCol="1270" anchor="ctr" anchorCtr="0">
                <a:noAutofit/>
              </a:bodyPr>
              <a:lstStyle/>
              <a:p>
                <a:pPr marL="228600" lvl="1" indent="-228600" algn="ctr" defTabSz="1066800" rtl="0" latinLnBrk="1">
                  <a:lnSpc>
                    <a:spcPct val="10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en-US" sz="2400" kern="12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40" name="직사각형 39"/>
            <p:cNvSpPr/>
            <p:nvPr/>
          </p:nvSpPr>
          <p:spPr>
            <a:xfrm>
              <a:off x="1619672" y="2996952"/>
              <a:ext cx="619268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 smtClean="0"/>
                <a:t>   </a:t>
              </a:r>
              <a:r>
                <a:rPr lang="ko-KR" altLang="en-US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아리수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 토털 서비스 </a:t>
              </a:r>
              <a:r>
                <a:rPr lang="ko-KR" altLang="en-US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사업소별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 순회 교육</a:t>
              </a:r>
            </a:p>
            <a:p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     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-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장소 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: 2014.2.25(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화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) /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사업소 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5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층 강당</a:t>
              </a:r>
            </a:p>
            <a:p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     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-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강사 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: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최민경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(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외부 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CS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전문강사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)</a:t>
              </a:r>
              <a:endParaRPr lang="ko-KR" altLang="en-US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     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-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교육내용 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: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시민이 체감 할 수 있는 만족도 향상 도모</a:t>
              </a:r>
              <a:endParaRPr lang="ko-KR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grpSp>
          <p:nvGrpSpPr>
            <p:cNvPr id="44" name="그룹 43"/>
            <p:cNvGrpSpPr/>
            <p:nvPr/>
          </p:nvGrpSpPr>
          <p:grpSpPr>
            <a:xfrm>
              <a:off x="467544" y="2987207"/>
              <a:ext cx="1296144" cy="1305889"/>
              <a:chOff x="0" y="1500202"/>
              <a:chExt cx="1346544" cy="1305889"/>
            </a:xfrm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45" name="모서리가 둥근 직사각형 44"/>
              <p:cNvSpPr/>
              <p:nvPr/>
            </p:nvSpPr>
            <p:spPr>
              <a:xfrm flipH="1">
                <a:off x="0" y="1500202"/>
                <a:ext cx="1346544" cy="1305889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p3d prstMaterial="plastic">
                <a:bevelT w="127000" h="25400" prst="ribl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46" name="모서리가 둥근 직사각형 4"/>
              <p:cNvSpPr/>
              <p:nvPr/>
            </p:nvSpPr>
            <p:spPr>
              <a:xfrm>
                <a:off x="63748" y="1563950"/>
                <a:ext cx="1219048" cy="117839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60960" rIns="121920" bIns="60960" numCol="1" spcCol="1270" anchor="ctr" anchorCtr="0">
                <a:noAutofit/>
              </a:bodyPr>
              <a:lstStyle/>
              <a:p>
                <a:pPr lvl="0" algn="ctr" defTabSz="1422400" rtl="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sz="3200" kern="1200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47" name="직사각형 46"/>
            <p:cNvSpPr/>
            <p:nvPr/>
          </p:nvSpPr>
          <p:spPr>
            <a:xfrm>
              <a:off x="395536" y="3284984"/>
              <a:ext cx="1277888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2014.</a:t>
              </a:r>
              <a:br>
                <a:rPr lang="en-US" altLang="ko-KR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</a:br>
              <a:r>
                <a:rPr lang="en-US" altLang="ko-KR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2.25(</a:t>
              </a:r>
              <a:r>
                <a:rPr lang="ko-KR" altLang="en-US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화</a:t>
              </a:r>
              <a:r>
                <a:rPr lang="en-US" altLang="ko-KR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ko-KR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89152" y="4581128"/>
            <a:ext cx="8399806" cy="1693352"/>
            <a:chOff x="489152" y="4581128"/>
            <a:chExt cx="8399806" cy="1693352"/>
          </a:xfrm>
        </p:grpSpPr>
        <p:grpSp>
          <p:nvGrpSpPr>
            <p:cNvPr id="48" name="그룹 47"/>
            <p:cNvGrpSpPr/>
            <p:nvPr/>
          </p:nvGrpSpPr>
          <p:grpSpPr>
            <a:xfrm>
              <a:off x="1763688" y="4581128"/>
              <a:ext cx="7125270" cy="1403080"/>
              <a:chOff x="1347247" y="2865718"/>
              <a:chExt cx="7125270" cy="1403080"/>
            </a:xfrm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49" name="양쪽 모서리가 둥근 사각형 48"/>
              <p:cNvSpPr/>
              <p:nvPr/>
            </p:nvSpPr>
            <p:spPr>
              <a:xfrm rot="5400000">
                <a:off x="4208342" y="4623"/>
                <a:ext cx="1403080" cy="7125270"/>
              </a:xfrm>
              <a:prstGeom prst="round2SameRect">
                <a:avLst/>
              </a:prstGeom>
              <a:solidFill>
                <a:srgbClr val="A47BED">
                  <a:alpha val="90000"/>
                </a:srgbClr>
              </a:solidFill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p3d extrusionH="190500" prstMaterial="dkEdge">
                <a:bevelT w="120650" h="38100" prst="relaxedInset"/>
                <a:bevelB w="120650" h="57150" prst="relaxedInset"/>
                <a:contourClr>
                  <a:schemeClr val="bg1"/>
                </a:contourClr>
              </a:sp3d>
            </p:spPr>
            <p:style>
              <a:lnRef idx="1">
                <a:schemeClr val="accent3">
                  <a:tint val="40000"/>
                  <a:alpha val="90000"/>
                  <a:hueOff val="1394282"/>
                  <a:satOff val="-82783"/>
                  <a:lumOff val="-6132"/>
                  <a:alphaOff val="0"/>
                </a:schemeClr>
              </a:lnRef>
              <a:fillRef idx="1">
                <a:scrgbClr r="0" g="0" b="0"/>
              </a:fillRef>
              <a:effectRef idx="2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0" name="양쪽 모서리가 둥근 사각형 4"/>
              <p:cNvSpPr/>
              <p:nvPr/>
            </p:nvSpPr>
            <p:spPr>
              <a:xfrm>
                <a:off x="1347248" y="2934211"/>
                <a:ext cx="7056777" cy="126609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47650" tIns="123825" rIns="247650" bIns="123825" numCol="1" spcCol="1270" anchor="ctr" anchorCtr="0">
                <a:noAutofit/>
              </a:bodyPr>
              <a:lstStyle/>
              <a:p>
                <a:pPr marL="228600" lvl="1" indent="-228600" algn="ctr" defTabSz="1066800" rtl="0" latinLnBrk="1">
                  <a:lnSpc>
                    <a:spcPct val="15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ko-KR" sz="2400" kern="12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51" name="직사각형 50"/>
            <p:cNvSpPr/>
            <p:nvPr/>
          </p:nvSpPr>
          <p:spPr>
            <a:xfrm>
              <a:off x="1763688" y="4797152"/>
              <a:ext cx="6856364" cy="14773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dirty="0" smtClean="0"/>
                <a:t> </a:t>
              </a:r>
              <a:r>
                <a:rPr lang="ko-KR" altLang="en-US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아리수토탈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 </a:t>
              </a:r>
              <a:r>
                <a:rPr lang="ko-KR" altLang="en-US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서비스단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 발대식 개최</a:t>
              </a:r>
              <a:endParaRPr lang="en-US" altLang="ko-KR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   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-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장소 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: 2014.3.12(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수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) /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본부 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5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층 강당</a:t>
              </a:r>
            </a:p>
            <a:p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   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-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주요내용 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: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인사말씀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,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선서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,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실천다짐 </a:t>
              </a:r>
              <a:r>
                <a:rPr lang="ko-KR" altLang="en-US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퍼포먼스</a:t>
              </a:r>
              <a:r>
                <a:rPr lang="en-US" altLang="ko-KR" b="1" dirty="0" smtClean="0">
                  <a:solidFill>
                    <a:schemeClr val="accent3">
                      <a:lumMod val="50000"/>
                    </a:schemeClr>
                  </a:solidFill>
                </a:rPr>
                <a:t>, </a:t>
              </a:r>
              <a:r>
                <a:rPr lang="ko-KR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기념촬영 등</a:t>
              </a:r>
            </a:p>
            <a:p>
              <a:r>
                <a:rPr lang="ko-KR" altLang="en-US" dirty="0" smtClean="0">
                  <a:solidFill>
                    <a:schemeClr val="accent3">
                      <a:lumMod val="50000"/>
                    </a:schemeClr>
                  </a:solidFill>
                </a:rPr>
                <a:t> </a:t>
              </a:r>
            </a:p>
            <a:p>
              <a:endParaRPr lang="ko-KR" altLang="en-US" dirty="0"/>
            </a:p>
          </p:txBody>
        </p:sp>
        <p:grpSp>
          <p:nvGrpSpPr>
            <p:cNvPr id="52" name="그룹 51"/>
            <p:cNvGrpSpPr/>
            <p:nvPr/>
          </p:nvGrpSpPr>
          <p:grpSpPr>
            <a:xfrm>
              <a:off x="489152" y="4581128"/>
              <a:ext cx="1346544" cy="1443658"/>
              <a:chOff x="0" y="2903423"/>
              <a:chExt cx="1346544" cy="1443658"/>
            </a:xfrm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53" name="모서리가 둥근 직사각형 52"/>
              <p:cNvSpPr/>
              <p:nvPr/>
            </p:nvSpPr>
            <p:spPr>
              <a:xfrm flipH="1">
                <a:off x="0" y="2903423"/>
                <a:ext cx="1346544" cy="1365375"/>
              </a:xfrm>
              <a:prstGeom prst="roundRect">
                <a:avLst/>
              </a:prstGeom>
              <a:solidFill>
                <a:srgbClr val="A47BED"/>
              </a:solidFill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p3d prstMaterial="plastic">
                <a:bevelT w="127000" h="25400" prst="ribl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54" name="모서리가 둥근 직사각형 4"/>
              <p:cNvSpPr/>
              <p:nvPr/>
            </p:nvSpPr>
            <p:spPr>
              <a:xfrm>
                <a:off x="50400" y="3263463"/>
                <a:ext cx="1215078" cy="1083618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60960" rIns="121920" bIns="60960" numCol="1" spcCol="1270" anchor="ctr" anchorCtr="0">
                <a:noAutofit/>
              </a:bodyPr>
              <a:lstStyle/>
              <a:p>
                <a:pPr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ko-KR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2014.</a:t>
                </a:r>
                <a:br>
                  <a:rPr lang="en-US" altLang="ko-KR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</a:br>
                <a:r>
                  <a:rPr lang="en-US" altLang="ko-KR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3.12(</a:t>
                </a:r>
                <a:r>
                  <a:rPr lang="ko-KR" altLang="en-US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수</a:t>
                </a:r>
                <a:r>
                  <a:rPr lang="en-US" altLang="ko-KR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)</a:t>
                </a:r>
                <a:endParaRPr lang="ko-KR" altLang="ko-KR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  <a:p>
                <a:pPr lvl="0" algn="ctr" defTabSz="1422400" rtl="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sz="3200" kern="1200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sp>
        <p:nvSpPr>
          <p:cNvPr id="55" name="모서리가 둥근 직사각형 54"/>
          <p:cNvSpPr/>
          <p:nvPr/>
        </p:nvSpPr>
        <p:spPr>
          <a:xfrm>
            <a:off x="2555776" y="548680"/>
            <a:ext cx="4071966" cy="570364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추진 경과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모서리가 둥근 직사각형 2"/>
          <p:cNvSpPr/>
          <p:nvPr/>
        </p:nvSpPr>
        <p:spPr>
          <a:xfrm>
            <a:off x="2928926" y="2259488"/>
            <a:ext cx="6215074" cy="8812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2"/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3071813" y="2306638"/>
            <a:ext cx="6072187" cy="78581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" name="그룹 8"/>
          <p:cNvGrpSpPr>
            <a:grpSpLocks/>
          </p:cNvGrpSpPr>
          <p:nvPr/>
        </p:nvGrpSpPr>
        <p:grpSpPr bwMode="auto">
          <a:xfrm>
            <a:off x="2071688" y="2143125"/>
            <a:ext cx="7072312" cy="1143000"/>
            <a:chOff x="2143108" y="2143116"/>
            <a:chExt cx="7072330" cy="1143000"/>
          </a:xfrm>
        </p:grpSpPr>
        <p:pic>
          <p:nvPicPr>
            <p:cNvPr id="6" name="그림 12" descr="ball8_blu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3108" y="2143116"/>
              <a:ext cx="1250950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2214531" y="2285983"/>
              <a:ext cx="1000132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4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8900000">
                      <a:prstClr val="black">
                        <a:alpha val="70000"/>
                      </a:prst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4</a:t>
              </a:r>
              <a:endParaRPr lang="ko-KR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8900000">
                    <a:prstClr val="black">
                      <a:alpha val="7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" name="TextBox 14"/>
            <p:cNvSpPr txBox="1">
              <a:spLocks noChangeArrowheads="1"/>
            </p:cNvSpPr>
            <p:nvPr/>
          </p:nvSpPr>
          <p:spPr bwMode="auto">
            <a:xfrm>
              <a:off x="3286116" y="2357430"/>
              <a:ext cx="59293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ko-KR" altLang="en-US" sz="32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2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세부 추진 계획</a:t>
              </a:r>
              <a:endParaRPr lang="ko-KR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0" name="TextBox 25"/>
          <p:cNvSpPr txBox="1">
            <a:spLocks noChangeArrowheads="1"/>
          </p:cNvSpPr>
          <p:nvPr/>
        </p:nvSpPr>
        <p:spPr bwMode="auto">
          <a:xfrm rot="10800000" flipV="1">
            <a:off x="2928926" y="3429000"/>
            <a:ext cx="478637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ko-KR" altLang="en-US" dirty="0">
                <a:solidFill>
                  <a:srgbClr val="000066"/>
                </a:solidFill>
              </a:rPr>
              <a:t> </a:t>
            </a:r>
            <a:r>
              <a:rPr lang="ko-KR" altLang="en-US" dirty="0" smtClean="0">
                <a:solidFill>
                  <a:srgbClr val="000066"/>
                </a:solidFill>
              </a:rPr>
              <a:t> </a:t>
            </a:r>
            <a:r>
              <a:rPr lang="ko-KR" altLang="en-US" sz="24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아리수토탈서비스</a:t>
            </a: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운영 조직</a:t>
            </a:r>
            <a:endParaRPr lang="en-US" altLang="ko-KR" sz="24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Font typeface="Wingdings" pitchFamily="2" charset="2"/>
              <a:buChar char="Ø"/>
            </a:pPr>
            <a:r>
              <a: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민원처리 과정</a:t>
            </a:r>
            <a:endParaRPr lang="en-US" altLang="ko-KR" sz="24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각 과별 업무 협조사항</a:t>
            </a:r>
            <a:endParaRPr lang="ko-KR" altLang="en-US" sz="24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8" descr="back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grpSp>
        <p:nvGrpSpPr>
          <p:cNvPr id="3" name="그룹 9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4" name="모서리가 둥근 직사각형 3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 w="38100">
              <a:solidFill>
                <a:schemeClr val="tx2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" name="TextBox 11"/>
            <p:cNvSpPr txBox="1">
              <a:spLocks noChangeArrowheads="1"/>
            </p:cNvSpPr>
            <p:nvPr/>
          </p:nvSpPr>
          <p:spPr bwMode="auto">
            <a:xfrm>
              <a:off x="0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세부 추진 계획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6" name="모서리가 둥근 직사각형 15"/>
          <p:cNvSpPr/>
          <p:nvPr/>
        </p:nvSpPr>
        <p:spPr bwMode="auto">
          <a:xfrm>
            <a:off x="827088" y="4005263"/>
            <a:ext cx="1296987" cy="6477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굴림" pitchFamily="50" charset="-127"/>
              <a:buNone/>
              <a:defRPr/>
            </a:pPr>
            <a:r>
              <a:rPr lang="ko-KR" altLang="en-US" sz="1400" b="1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수질검사</a:t>
            </a:r>
            <a:endParaRPr lang="en-US" altLang="ko-KR" sz="1400" b="1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pPr algn="ctr">
              <a:buFont typeface="굴림" pitchFamily="50" charset="-127"/>
              <a:buNone/>
              <a:defRPr/>
            </a:pPr>
            <a:r>
              <a:rPr lang="en-US" altLang="ko-KR" sz="1400" b="1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(4</a:t>
            </a:r>
            <a:r>
              <a:rPr lang="ko-KR" altLang="en-US" sz="1400" b="1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명</a:t>
            </a:r>
            <a:r>
              <a:rPr lang="en-US" altLang="ko-KR" sz="1400" b="1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)</a:t>
            </a:r>
            <a:endParaRPr lang="ko-KR" altLang="en-US" sz="1400" b="1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 bwMode="auto">
          <a:xfrm>
            <a:off x="2627313" y="4005263"/>
            <a:ext cx="1296987" cy="6477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굴림" pitchFamily="50" charset="-127"/>
              <a:buNone/>
              <a:defRPr/>
            </a:pPr>
            <a:r>
              <a:rPr lang="ko-KR" altLang="en-US" sz="1400" b="1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요금심사</a:t>
            </a:r>
            <a:endParaRPr lang="en-US" altLang="ko-KR" sz="1400" b="1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pPr algn="ctr">
              <a:buFont typeface="굴림" pitchFamily="50" charset="-127"/>
              <a:buNone/>
              <a:defRPr/>
            </a:pPr>
            <a:r>
              <a:rPr lang="en-US" altLang="ko-KR" sz="1400" b="1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(19</a:t>
            </a:r>
            <a:r>
              <a:rPr lang="ko-KR" altLang="en-US" sz="1400" b="1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명</a:t>
            </a:r>
            <a:r>
              <a:rPr lang="en-US" altLang="ko-KR" sz="1400" b="1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)</a:t>
            </a:r>
            <a:endParaRPr lang="ko-KR" altLang="en-US" sz="1400" b="1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796925" y="1285860"/>
            <a:ext cx="6381750" cy="2359040"/>
            <a:chOff x="796925" y="1285860"/>
            <a:chExt cx="6381750" cy="2359040"/>
          </a:xfrm>
        </p:grpSpPr>
        <p:sp>
          <p:nvSpPr>
            <p:cNvPr id="11" name="모서리가 둥근 직사각형 10"/>
            <p:cNvSpPr/>
            <p:nvPr/>
          </p:nvSpPr>
          <p:spPr bwMode="auto">
            <a:xfrm>
              <a:off x="1970088" y="1285860"/>
              <a:ext cx="2006600" cy="113349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굴림" pitchFamily="50" charset="-127"/>
                <a:buNone/>
                <a:defRPr/>
              </a:pPr>
              <a:r>
                <a:rPr lang="ko-KR" altLang="en-US" sz="1400" b="1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현장민원과</a:t>
              </a:r>
              <a:r>
                <a:rPr lang="en-US" altLang="ko-KR" sz="1400" b="1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(10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명</a:t>
              </a:r>
              <a:r>
                <a:rPr lang="en-US" altLang="ko-KR" sz="1400" b="1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)</a:t>
              </a:r>
              <a:endParaRPr lang="en-US" altLang="ko-KR" sz="1400" b="1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  <a:p>
              <a:pPr algn="ctr">
                <a:lnSpc>
                  <a:spcPts val="2000"/>
                </a:lnSpc>
                <a:buFont typeface="굴림" pitchFamily="50" charset="-127"/>
                <a:buNone/>
                <a:defRPr/>
              </a:pPr>
              <a:r>
                <a:rPr lang="ko-KR" altLang="en-US" sz="1200" dirty="0" err="1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현장민원팀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(6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)</a:t>
              </a:r>
            </a:p>
            <a:p>
              <a:pPr algn="ctr">
                <a:lnSpc>
                  <a:spcPts val="2000"/>
                </a:lnSpc>
                <a:buFont typeface="굴림" pitchFamily="50" charset="-127"/>
                <a:buNone/>
                <a:defRPr/>
              </a:pPr>
              <a:r>
                <a:rPr lang="ko-KR" altLang="en-US" sz="1200" dirty="0" err="1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옥내배관팀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(2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)</a:t>
              </a:r>
            </a:p>
            <a:p>
              <a:pPr algn="ctr">
                <a:lnSpc>
                  <a:spcPts val="2000"/>
                </a:lnSpc>
                <a:buFont typeface="굴림" pitchFamily="50" charset="-127"/>
                <a:buNone/>
                <a:defRPr/>
              </a:pPr>
              <a:r>
                <a:rPr lang="ko-KR" altLang="en-US" sz="12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계량기교체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(2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)</a:t>
              </a:r>
              <a:endParaRPr lang="ko-KR" altLang="en-US" sz="1200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 bwMode="auto">
            <a:xfrm>
              <a:off x="796925" y="2781300"/>
              <a:ext cx="1238250" cy="8636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굴림" pitchFamily="50" charset="-127"/>
                <a:buNone/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행정지원과 총괄</a:t>
              </a:r>
              <a:r>
                <a:rPr lang="en-US" altLang="ko-KR" sz="1400" dirty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(1</a:t>
              </a:r>
              <a:r>
                <a:rPr lang="ko-KR" altLang="en-US" sz="1400" dirty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명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)</a:t>
              </a:r>
            </a:p>
            <a:p>
              <a:pPr algn="ctr">
                <a:buFont typeface="굴림" pitchFamily="50" charset="-127"/>
                <a:buNone/>
                <a:defRPr/>
              </a:pPr>
              <a:r>
                <a:rPr lang="ko-KR" altLang="en-US" sz="14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조재택</a:t>
              </a:r>
              <a:endParaRPr lang="en-US" altLang="ko-KR" sz="14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 bwMode="auto">
            <a:xfrm>
              <a:off x="4297363" y="2781300"/>
              <a:ext cx="1238250" cy="8636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굴림" pitchFamily="50" charset="-127"/>
                <a:buNone/>
                <a:defRPr/>
              </a:pPr>
              <a:r>
                <a:rPr lang="ko-KR" altLang="en-US" sz="1400" dirty="0" err="1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급수운영과총괄</a:t>
              </a:r>
              <a:r>
                <a:rPr lang="en-US" altLang="ko-KR" sz="1400" dirty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(1</a:t>
              </a:r>
              <a:r>
                <a:rPr lang="ko-KR" altLang="en-US" sz="1400" dirty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명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)</a:t>
              </a:r>
            </a:p>
            <a:p>
              <a:pPr algn="ctr">
                <a:buFont typeface="굴림" pitchFamily="50" charset="-127"/>
                <a:buNone/>
                <a:defRPr/>
              </a:pPr>
              <a:r>
                <a:rPr lang="ko-KR" altLang="en-US" sz="14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김은희</a:t>
              </a:r>
              <a:endParaRPr lang="ko-KR" altLang="en-US" sz="1400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 bwMode="auto">
            <a:xfrm>
              <a:off x="2582863" y="2781300"/>
              <a:ext cx="1238250" cy="8636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굴림" pitchFamily="50" charset="-127"/>
                <a:buNone/>
                <a:defRPr/>
              </a:pPr>
              <a:endParaRPr lang="en-US" altLang="ko-KR" sz="14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  <a:p>
              <a:pPr algn="ctr">
                <a:buFont typeface="굴림" pitchFamily="50" charset="-127"/>
                <a:buNone/>
                <a:defRPr/>
              </a:pPr>
              <a:endParaRPr lang="en-US" altLang="ko-KR" sz="14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  <a:p>
              <a:pPr algn="ctr">
                <a:buFont typeface="굴림" pitchFamily="50" charset="-127"/>
                <a:buNone/>
                <a:defRPr/>
              </a:pPr>
              <a:r>
                <a:rPr lang="ko-KR" altLang="en-US" sz="14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요금과</a:t>
              </a:r>
              <a:endParaRPr lang="en-US" altLang="ko-KR" sz="1400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  <a:p>
              <a:pPr algn="ctr">
                <a:buFont typeface="굴림" pitchFamily="50" charset="-127"/>
                <a:buNone/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총괄</a:t>
              </a:r>
              <a:r>
                <a:rPr lang="en-US" altLang="ko-KR" sz="1400" dirty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(1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명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휴먼둥근헤드라인" pitchFamily="18" charset="-127"/>
                  <a:ea typeface="나눔고딕 ExtraBold" pitchFamily="50" charset="-127"/>
                </a:rPr>
                <a:t>)</a:t>
              </a:r>
            </a:p>
            <a:p>
              <a:pPr algn="ctr">
                <a:defRPr/>
              </a:pPr>
              <a:r>
                <a:rPr lang="ko-KR" altLang="en-US" sz="14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이규섭</a:t>
              </a:r>
              <a:endParaRPr lang="en-US" altLang="ko-KR" sz="14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  <a:p>
              <a:pPr algn="ctr">
                <a:buFont typeface="굴림" pitchFamily="50" charset="-127"/>
                <a:buNone/>
                <a:defRPr/>
              </a:pPr>
              <a:endParaRPr lang="en-US" altLang="ko-KR" sz="14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>
                <a:buFont typeface="굴림" pitchFamily="50" charset="-127"/>
                <a:buNone/>
                <a:defRPr/>
              </a:pPr>
              <a:endParaRPr lang="ko-KR" altLang="en-US" sz="1400" dirty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 bwMode="auto">
            <a:xfrm>
              <a:off x="5940425" y="2781300"/>
              <a:ext cx="1238250" cy="8636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 typeface="굴림" pitchFamily="50" charset="-127"/>
                <a:buNone/>
                <a:defRPr/>
              </a:pPr>
              <a:r>
                <a:rPr lang="ko-KR" altLang="en-US" sz="1400" dirty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시설관리과총괄</a:t>
              </a:r>
              <a:r>
                <a:rPr lang="en-US" altLang="ko-KR" sz="1400" dirty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(1</a:t>
              </a:r>
              <a:r>
                <a:rPr lang="ko-KR" altLang="en-US" sz="1400" dirty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명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)</a:t>
              </a:r>
            </a:p>
            <a:p>
              <a:pPr algn="ctr">
                <a:buFont typeface="굴림" pitchFamily="50" charset="-127"/>
                <a:buNone/>
                <a:defRPr/>
              </a:pPr>
              <a:r>
                <a:rPr lang="ko-KR" altLang="en-US" sz="1400" dirty="0" smtClean="0">
                  <a:solidFill>
                    <a:schemeClr val="tx1"/>
                  </a:solidFill>
                  <a:latin typeface="휴먼둥근헤드라인" pitchFamily="18" charset="-127"/>
                  <a:ea typeface="휴먼둥근헤드라인" pitchFamily="18" charset="-127"/>
                </a:rPr>
                <a:t>이승우</a:t>
              </a:r>
              <a:endParaRPr lang="en-US" altLang="ko-KR" sz="14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  <p:cxnSp>
          <p:nvCxnSpPr>
            <p:cNvPr id="19" name="직선 연결선 54"/>
            <p:cNvCxnSpPr>
              <a:cxnSpLocks noChangeShapeType="1"/>
            </p:cNvCxnSpPr>
            <p:nvPr/>
          </p:nvCxnSpPr>
          <p:spPr bwMode="auto">
            <a:xfrm flipH="1">
              <a:off x="1619250" y="2420938"/>
              <a:ext cx="936625" cy="3603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" name="직선 연결선 56"/>
            <p:cNvCxnSpPr>
              <a:cxnSpLocks noChangeShapeType="1"/>
            </p:cNvCxnSpPr>
            <p:nvPr/>
          </p:nvCxnSpPr>
          <p:spPr bwMode="auto">
            <a:xfrm flipH="1">
              <a:off x="3059113" y="2420938"/>
              <a:ext cx="3175" cy="3603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1" name="직선 연결선 58"/>
            <p:cNvCxnSpPr>
              <a:cxnSpLocks noChangeShapeType="1"/>
            </p:cNvCxnSpPr>
            <p:nvPr/>
          </p:nvCxnSpPr>
          <p:spPr bwMode="auto">
            <a:xfrm>
              <a:off x="3059113" y="2420938"/>
              <a:ext cx="1441450" cy="3603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22" name="직선 연결선 60"/>
          <p:cNvCxnSpPr>
            <a:cxnSpLocks noChangeShapeType="1"/>
          </p:cNvCxnSpPr>
          <p:nvPr/>
        </p:nvCxnSpPr>
        <p:spPr bwMode="auto">
          <a:xfrm>
            <a:off x="3276600" y="2420938"/>
            <a:ext cx="3024188" cy="3603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" name="직선 연결선 77"/>
          <p:cNvCxnSpPr>
            <a:cxnSpLocks noChangeShapeType="1"/>
          </p:cNvCxnSpPr>
          <p:nvPr/>
        </p:nvCxnSpPr>
        <p:spPr bwMode="auto">
          <a:xfrm flipH="1">
            <a:off x="3214678" y="3643314"/>
            <a:ext cx="12700" cy="3603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5" name="Rectangle 141"/>
          <p:cNvSpPr>
            <a:spLocks noChangeArrowheads="1"/>
          </p:cNvSpPr>
          <p:nvPr/>
        </p:nvSpPr>
        <p:spPr bwMode="auto">
          <a:xfrm>
            <a:off x="1300907" y="5929330"/>
            <a:ext cx="8357412" cy="690036"/>
          </a:xfrm>
          <a:prstGeom prst="rect">
            <a:avLst/>
          </a:prstGeom>
          <a:gradFill rotWithShape="1">
            <a:gsLst>
              <a:gs pos="0">
                <a:srgbClr val="9FE09C">
                  <a:alpha val="7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" name="Rectangle 135"/>
          <p:cNvSpPr>
            <a:spLocks noChangeArrowheads="1"/>
          </p:cNvSpPr>
          <p:nvPr/>
        </p:nvSpPr>
        <p:spPr bwMode="auto">
          <a:xfrm>
            <a:off x="1295369" y="5000635"/>
            <a:ext cx="8359775" cy="706438"/>
          </a:xfrm>
          <a:prstGeom prst="rect">
            <a:avLst/>
          </a:prstGeom>
          <a:gradFill rotWithShape="1">
            <a:gsLst>
              <a:gs pos="0">
                <a:srgbClr val="DEDB9E">
                  <a:alpha val="7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buFont typeface="굴림" pitchFamily="50" charset="-127"/>
              <a:buNone/>
              <a:defRPr/>
            </a:pP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9" name="그룹 32"/>
          <p:cNvGrpSpPr>
            <a:grpSpLocks/>
          </p:cNvGrpSpPr>
          <p:nvPr/>
        </p:nvGrpSpPr>
        <p:grpSpPr bwMode="auto">
          <a:xfrm>
            <a:off x="254745" y="4929199"/>
            <a:ext cx="2178914" cy="754697"/>
            <a:chOff x="723462" y="4941151"/>
            <a:chExt cx="2178935" cy="755223"/>
          </a:xfrm>
        </p:grpSpPr>
        <p:pic>
          <p:nvPicPr>
            <p:cNvPr id="35" name="Picture 138" descr="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3462" y="4941151"/>
              <a:ext cx="2178935" cy="755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TextBox 83"/>
            <p:cNvSpPr txBox="1">
              <a:spLocks noChangeArrowheads="1"/>
            </p:cNvSpPr>
            <p:nvPr/>
          </p:nvSpPr>
          <p:spPr bwMode="auto">
            <a:xfrm>
              <a:off x="827585" y="5013176"/>
              <a:ext cx="156994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2000" dirty="0" smtClean="0">
                  <a:solidFill>
                    <a:schemeClr val="accent2"/>
                  </a:solidFill>
                  <a:latin typeface="휴먼둥근헤드라인" pitchFamily="18" charset="-127"/>
                  <a:ea typeface="휴먼둥근헤드라인" pitchFamily="18" charset="-127"/>
                </a:rPr>
                <a:t>     </a:t>
              </a:r>
              <a:r>
                <a:rPr lang="ko-KR" altLang="en-US" sz="2000" dirty="0" smtClean="0">
                  <a:solidFill>
                    <a:srgbClr val="333399"/>
                  </a:solidFill>
                  <a:latin typeface="휴먼둥근헤드라인" pitchFamily="18" charset="-127"/>
                  <a:ea typeface="휴먼둥근헤드라인" pitchFamily="18" charset="-127"/>
                </a:rPr>
                <a:t>운영</a:t>
              </a:r>
              <a:endParaRPr lang="ko-KR" altLang="en-US" sz="2000" dirty="0">
                <a:solidFill>
                  <a:srgbClr val="333399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 bwMode="auto">
          <a:xfrm>
            <a:off x="2438369" y="6008698"/>
            <a:ext cx="6237287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buFont typeface="굴림" pitchFamily="50" charset="-127"/>
              <a:buNone/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현장처리 후 체크리스트 수합 및 </a:t>
            </a:r>
            <a:r>
              <a:rPr lang="ko-KR" altLang="en-US" sz="1400" dirty="0" err="1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아리수</a:t>
            </a: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err="1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토탈</a:t>
            </a: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 서비스 민원 분석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ts val="2000"/>
              </a:lnSpc>
              <a:buFont typeface="굴림" pitchFamily="50" charset="-127"/>
              <a:buNone/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민원우수사례 수합 및 부서별 추진실적 현장민원과 제출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1" name="그룹 33"/>
          <p:cNvGrpSpPr>
            <a:grpSpLocks/>
          </p:cNvGrpSpPr>
          <p:nvPr/>
        </p:nvGrpSpPr>
        <p:grpSpPr bwMode="auto">
          <a:xfrm>
            <a:off x="142844" y="5936626"/>
            <a:ext cx="2462213" cy="754697"/>
            <a:chOff x="723462" y="4941150"/>
            <a:chExt cx="2462237" cy="755223"/>
          </a:xfrm>
        </p:grpSpPr>
        <p:pic>
          <p:nvPicPr>
            <p:cNvPr id="33" name="Picture 138" descr="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3462" y="4941150"/>
              <a:ext cx="2178935" cy="755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Box 83"/>
            <p:cNvSpPr txBox="1">
              <a:spLocks noChangeArrowheads="1"/>
            </p:cNvSpPr>
            <p:nvPr/>
          </p:nvSpPr>
          <p:spPr bwMode="auto">
            <a:xfrm>
              <a:off x="899592" y="5013175"/>
              <a:ext cx="228610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000" dirty="0">
                  <a:solidFill>
                    <a:srgbClr val="333399"/>
                  </a:solidFill>
                  <a:latin typeface="휴먼둥근헤드라인" pitchFamily="18" charset="-127"/>
                  <a:ea typeface="휴먼둥근헤드라인" pitchFamily="18" charset="-127"/>
                </a:rPr>
                <a:t>총괄 담당 역할 </a:t>
              </a:r>
            </a:p>
          </p:txBody>
        </p:sp>
      </p:grpSp>
      <p:sp>
        <p:nvSpPr>
          <p:cNvPr id="32" name="TextBox 31"/>
          <p:cNvSpPr txBox="1"/>
          <p:nvPr/>
        </p:nvSpPr>
        <p:spPr bwMode="auto">
          <a:xfrm>
            <a:off x="2438369" y="5000635"/>
            <a:ext cx="6705631" cy="1159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buFont typeface="굴림" pitchFamily="50" charset="-127"/>
              <a:buNone/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별도 </a:t>
            </a:r>
            <a:r>
              <a:rPr lang="ko-KR" altLang="en-US" sz="1400" dirty="0" err="1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토탈서비스팀</a:t>
            </a: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 구성 없이 각과 기존 민원 업무 추진하면서 추가 서비스  실시  </a:t>
            </a:r>
            <a:r>
              <a:rPr lang="en-US" altLang="ko-KR" sz="1400" dirty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1400" dirty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다른 분야와 관련된 민원 추가 접수 시각 과 전문가 동행 처리</a:t>
            </a:r>
            <a:r>
              <a:rPr lang="en-US" altLang="ko-KR" sz="1400" dirty="0" smtClean="0">
                <a:solidFill>
                  <a:schemeClr val="bg1">
                    <a:lumMod val="1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>
              <a:buFont typeface="굴림" pitchFamily="50" charset="-127"/>
              <a:buNone/>
              <a:defRPr/>
            </a:pPr>
            <a:r>
              <a:rPr lang="en-US" altLang="ko-KR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</a:br>
            <a:endParaRPr lang="ko-KR" altLang="en-US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2143108" y="500042"/>
            <a:ext cx="5929354" cy="642942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아리수토탈서비스</a:t>
            </a: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 운영 조직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38" name="직선 연결선 77"/>
          <p:cNvCxnSpPr>
            <a:cxnSpLocks noChangeShapeType="1"/>
          </p:cNvCxnSpPr>
          <p:nvPr/>
        </p:nvCxnSpPr>
        <p:spPr bwMode="auto">
          <a:xfrm flipH="1">
            <a:off x="1428728" y="3643314"/>
            <a:ext cx="12700" cy="3603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  <p:custDataLst>
      <p:tags r:id="rId1"/>
    </p:custDataLst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9071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9071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9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916238" y="2565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ko-KR" altLang="ko-KR"/>
          </a:p>
        </p:txBody>
      </p:sp>
      <p:sp>
        <p:nvSpPr>
          <p:cNvPr id="24" name="직사각형 23"/>
          <p:cNvSpPr/>
          <p:nvPr/>
        </p:nvSpPr>
        <p:spPr>
          <a:xfrm>
            <a:off x="1403648" y="3326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b="1" dirty="0" smtClean="0"/>
              <a:t/>
            </a:r>
            <a:br>
              <a:rPr lang="ko-KR" altLang="en-US" b="1" dirty="0" smtClean="0"/>
            </a:br>
            <a:endParaRPr lang="ko-KR" altLang="en-US" dirty="0"/>
          </a:p>
        </p:txBody>
      </p:sp>
      <p:sp>
        <p:nvSpPr>
          <p:cNvPr id="31" name="양쪽 모서리가 둥근 사각형 30"/>
          <p:cNvSpPr/>
          <p:nvPr/>
        </p:nvSpPr>
        <p:spPr>
          <a:xfrm>
            <a:off x="142844" y="1214422"/>
            <a:ext cx="1080120" cy="36004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40" name="TextBox 39"/>
          <p:cNvSpPr txBox="1"/>
          <p:nvPr/>
        </p:nvSpPr>
        <p:spPr>
          <a:xfrm>
            <a:off x="285720" y="2500306"/>
            <a:ext cx="871296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  <a:t/>
            </a:r>
            <a:br>
              <a:rPr lang="en-US" altLang="ko-KR" dirty="0" smtClean="0">
                <a:latin typeface="HY크리스탈M" pitchFamily="18" charset="-127"/>
                <a:ea typeface="HY크리스탈M" pitchFamily="18" charset="-127"/>
              </a:rPr>
            </a:br>
            <a:endParaRPr lang="ko-KR" altLang="en-US" dirty="0"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42844" y="2714620"/>
            <a:ext cx="7453336" cy="432048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4282" y="1214422"/>
            <a:ext cx="89959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민원접수</a:t>
            </a:r>
            <a:endParaRPr lang="ko-KR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504" y="2772787"/>
            <a:ext cx="79208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  복합민원이 있는 경우 관련 담당자가 함께 </a:t>
            </a:r>
            <a:r>
              <a:rPr lang="ko-KR" altLang="en-US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현장출장하여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원스톱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처리 </a:t>
            </a:r>
          </a:p>
          <a:p>
            <a:endParaRPr lang="ko-KR" altLang="en-US" dirty="0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142844" y="1571612"/>
            <a:ext cx="7560840" cy="648072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214282" y="6429396"/>
            <a:ext cx="7453336" cy="504056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214282" y="6565612"/>
            <a:ext cx="705678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민원이력 관리 및 처리 결과 </a:t>
            </a:r>
            <a:r>
              <a:rPr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Feed-Back </a:t>
            </a:r>
            <a:r>
              <a:rPr lang="ko-KR" altLang="en-US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확행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--&gt; 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간부들이 직접 </a:t>
            </a:r>
            <a:r>
              <a:rPr lang="ko-KR" altLang="en-US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해피콜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확인 </a:t>
            </a:r>
          </a:p>
          <a:p>
            <a:endParaRPr lang="ko-KR" altLang="en-US" dirty="0"/>
          </a:p>
        </p:txBody>
      </p:sp>
      <p:sp>
        <p:nvSpPr>
          <p:cNvPr id="46" name="양쪽 모서리가 둥근 사각형 45"/>
          <p:cNvSpPr/>
          <p:nvPr/>
        </p:nvSpPr>
        <p:spPr>
          <a:xfrm>
            <a:off x="142844" y="2428868"/>
            <a:ext cx="3168352" cy="28803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48" name="양쪽 모서리가 둥근 사각형 47"/>
          <p:cNvSpPr/>
          <p:nvPr/>
        </p:nvSpPr>
        <p:spPr>
          <a:xfrm>
            <a:off x="179512" y="3357562"/>
            <a:ext cx="3168352" cy="28803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49" name="양쪽 모서리가 둥근 사각형 48"/>
          <p:cNvSpPr/>
          <p:nvPr/>
        </p:nvSpPr>
        <p:spPr>
          <a:xfrm>
            <a:off x="179512" y="4497720"/>
            <a:ext cx="3384376" cy="36004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26" name="TextBox 25"/>
          <p:cNvSpPr txBox="1"/>
          <p:nvPr/>
        </p:nvSpPr>
        <p:spPr>
          <a:xfrm>
            <a:off x="285720" y="2357430"/>
            <a:ext cx="27363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단계   </a:t>
            </a:r>
            <a:r>
              <a:rPr lang="ko-KR" altLang="en-US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원스톱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처리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3528" y="3357562"/>
            <a:ext cx="37444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단계  추가불편사항 처리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4282" y="4500570"/>
            <a:ext cx="74168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단계  만족 그 이상을 위한 부가서비스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179512" y="4929198"/>
            <a:ext cx="7381328" cy="785818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179512" y="3714752"/>
            <a:ext cx="7381328" cy="648072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7504" y="1628649"/>
            <a:ext cx="7920880" cy="8002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kumimoji="1"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 </a:t>
            </a:r>
            <a:r>
              <a:rPr kumimoji="1" lang="ko-KR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현장민원 접수단계에서 </a:t>
            </a:r>
            <a:r>
              <a:rPr kumimoji="1" lang="ko-KR" altLang="ko-KR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토탈서비스</a:t>
            </a:r>
            <a:r>
              <a:rPr kumimoji="1" lang="ko-KR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민원 여부 확인</a:t>
            </a:r>
            <a:br>
              <a:rPr kumimoji="1" lang="ko-KR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</a:br>
            <a:r>
              <a:rPr kumimoji="1"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   </a:t>
            </a:r>
            <a:r>
              <a:rPr kumimoji="1" lang="ko-KR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--&gt; </a:t>
            </a:r>
            <a:r>
              <a:rPr kumimoji="1" lang="ko-KR" altLang="ko-KR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민원접수시</a:t>
            </a:r>
            <a:r>
              <a:rPr kumimoji="1" lang="ko-KR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상수도 관련 또 다른 불편사항은 없는지 확인 </a:t>
            </a:r>
          </a:p>
          <a:p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51520" y="3792684"/>
            <a:ext cx="734481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민원 처리 추가불편사항여부 체크</a:t>
            </a:r>
            <a:r>
              <a:rPr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-&gt;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처리가능 민원 </a:t>
            </a:r>
            <a:r>
              <a:rPr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현장에서 즉시조치즉시조치</a:t>
            </a:r>
            <a:r>
              <a:rPr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</a:b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-&gt;</a:t>
            </a:r>
            <a:r>
              <a:rPr lang="ko-KR" altLang="en-US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불가능시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담당부서 연계 </a:t>
            </a:r>
            <a:r>
              <a:rPr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=&gt;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현장 전문인 양성으로 </a:t>
            </a:r>
            <a:r>
              <a:rPr lang="ko-KR" altLang="en-US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토탈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서비스 실현</a:t>
            </a:r>
          </a:p>
          <a:p>
            <a:endParaRPr lang="ko-KR" alt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285720" y="4929198"/>
            <a:ext cx="734481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주방 도마 등 위생검사와 녹차 </a:t>
            </a:r>
            <a:r>
              <a:rPr lang="ko-KR" altLang="en-US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티백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시음으로 신뢰제고 </a:t>
            </a:r>
          </a:p>
          <a:p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음식점 </a:t>
            </a:r>
            <a:r>
              <a:rPr lang="ko-KR" altLang="en-US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방문시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냄새를 유발하는 고무호스 제거 안내 및 홍보 </a:t>
            </a:r>
          </a:p>
          <a:p>
            <a:r>
              <a:rPr lang="ko-KR" altLang="en-US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아리수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400" dirty="0" err="1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음용법에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 관한 메모판을 제작 </a:t>
            </a:r>
            <a:r>
              <a:rPr lang="en-US" altLang="ko-KR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· </a:t>
            </a:r>
            <a:r>
              <a:rPr lang="ko-KR" altLang="en-US" sz="1400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배포하여 냉장고 상단에 부착 </a:t>
            </a:r>
          </a:p>
          <a:p>
            <a:endParaRPr lang="ko-KR" altLang="en-US" sz="1200" b="1" dirty="0"/>
          </a:p>
        </p:txBody>
      </p:sp>
      <p:sp>
        <p:nvSpPr>
          <p:cNvPr id="36" name="양쪽 모서리가 둥근 사각형 35"/>
          <p:cNvSpPr/>
          <p:nvPr/>
        </p:nvSpPr>
        <p:spPr>
          <a:xfrm>
            <a:off x="214282" y="6072206"/>
            <a:ext cx="2664296" cy="28803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44" name="TextBox 43"/>
          <p:cNvSpPr txBox="1"/>
          <p:nvPr/>
        </p:nvSpPr>
        <p:spPr>
          <a:xfrm>
            <a:off x="428596" y="6072206"/>
            <a:ext cx="216024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4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단계    사후관리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34" name="그룹 9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 w="38100">
              <a:solidFill>
                <a:schemeClr val="tx2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357158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세부 추진 계획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9" name="모서리가 둥근 직사각형 38"/>
          <p:cNvSpPr/>
          <p:nvPr/>
        </p:nvSpPr>
        <p:spPr>
          <a:xfrm>
            <a:off x="2357422" y="571480"/>
            <a:ext cx="4786346" cy="642942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민원 처리 과정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2000240"/>
            <a:ext cx="9144000" cy="4857760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>
            <a:off x="2786050" y="1500174"/>
            <a:ext cx="1928826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양쪽 모서리가 둥근 사각형 9"/>
          <p:cNvSpPr/>
          <p:nvPr/>
        </p:nvSpPr>
        <p:spPr>
          <a:xfrm>
            <a:off x="0" y="1285860"/>
            <a:ext cx="2714612" cy="7143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1" name="양쪽 모서리가 둥근 사각형 10"/>
          <p:cNvSpPr/>
          <p:nvPr/>
        </p:nvSpPr>
        <p:spPr>
          <a:xfrm>
            <a:off x="4714876" y="1500174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14282" y="1285860"/>
            <a:ext cx="32861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행정지원과</a:t>
            </a:r>
            <a:endParaRPr lang="ko-KR" altLang="en-US" sz="3200" dirty="0">
              <a:solidFill>
                <a:srgbClr val="0404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00364" y="1500174"/>
            <a:ext cx="1500187" cy="46196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요금과</a:t>
            </a:r>
            <a:endParaRPr lang="ko-KR" altLang="en-US" sz="2400" dirty="0">
              <a:solidFill>
                <a:schemeClr val="tx2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4857752" y="1500174"/>
            <a:ext cx="1928813" cy="4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  <a:cs typeface="굴림" pitchFamily="50" charset="-127"/>
              </a:rPr>
              <a:t>현장민원과</a:t>
            </a:r>
            <a:endParaRPr lang="ko-KR" sz="2400" dirty="0">
              <a:solidFill>
                <a:schemeClr val="tx2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  <a:cs typeface="굴림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57422" y="571480"/>
            <a:ext cx="5357850" cy="642942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각 과별 업무추진 협조사항 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26" name="정육면체 25"/>
          <p:cNvSpPr/>
          <p:nvPr/>
        </p:nvSpPr>
        <p:spPr>
          <a:xfrm>
            <a:off x="500034" y="2928934"/>
            <a:ext cx="8358246" cy="1428760"/>
          </a:xfrm>
          <a:prstGeom prst="cube">
            <a:avLst>
              <a:gd name="adj" fmla="val 5805"/>
            </a:avLst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TextBox 49"/>
          <p:cNvSpPr txBox="1">
            <a:spLocks noChangeArrowheads="1"/>
          </p:cNvSpPr>
          <p:nvPr/>
        </p:nvSpPr>
        <p:spPr bwMode="auto">
          <a:xfrm>
            <a:off x="571472" y="3143248"/>
            <a:ext cx="81439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민원접수</a:t>
            </a:r>
            <a: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접수단계에서</a:t>
            </a:r>
            <a: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토탈서비스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민원 여부 확인</a:t>
            </a:r>
            <a:endParaRPr lang="en-US" altLang="ko-KR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민원접수 시 다른 불편사항 확인하고</a:t>
            </a: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추가분은 직원 민원업무</a:t>
            </a: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로 구분하여 접수</a:t>
            </a:r>
            <a:endParaRPr lang="en-US" altLang="ko-KR" sz="15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복합민원의 경우 관련 담당자에게 연락</a:t>
            </a:r>
            <a:endParaRPr lang="ko-KR" altLang="en-US" sz="15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0"/>
          <p:cNvGrpSpPr/>
          <p:nvPr/>
        </p:nvGrpSpPr>
        <p:grpSpPr>
          <a:xfrm>
            <a:off x="500063" y="2286000"/>
            <a:ext cx="7215209" cy="571500"/>
            <a:chOff x="500063" y="2286000"/>
            <a:chExt cx="7215209" cy="571500"/>
          </a:xfrm>
        </p:grpSpPr>
        <p:sp>
          <p:nvSpPr>
            <p:cNvPr id="28" name="정육면체 27"/>
            <p:cNvSpPr/>
            <p:nvPr/>
          </p:nvSpPr>
          <p:spPr>
            <a:xfrm>
              <a:off x="500063" y="2286000"/>
              <a:ext cx="7215209" cy="571500"/>
            </a:xfrm>
            <a:prstGeom prst="cube">
              <a:avLst>
                <a:gd name="adj" fmla="val 15588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9" name="TextBox 32"/>
            <p:cNvSpPr txBox="1">
              <a:spLocks noChangeArrowheads="1"/>
            </p:cNvSpPr>
            <p:nvPr/>
          </p:nvSpPr>
          <p:spPr bwMode="auto">
            <a:xfrm>
              <a:off x="1143000" y="2428875"/>
              <a:ext cx="628652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시민 신청 민원과 직원 선제적 처리 민원 구분 접수 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정육면체 34"/>
          <p:cNvSpPr/>
          <p:nvPr/>
        </p:nvSpPr>
        <p:spPr>
          <a:xfrm>
            <a:off x="428596" y="4572008"/>
            <a:ext cx="8358246" cy="1643074"/>
          </a:xfrm>
          <a:prstGeom prst="cube">
            <a:avLst>
              <a:gd name="adj" fmla="val 5805"/>
            </a:avLst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49"/>
          <p:cNvSpPr txBox="1">
            <a:spLocks noChangeArrowheads="1"/>
          </p:cNvSpPr>
          <p:nvPr/>
        </p:nvSpPr>
        <p:spPr bwMode="auto">
          <a:xfrm>
            <a:off x="571472" y="4786322"/>
            <a:ext cx="81439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민원 통계를 구분 산출하여 시민불편 해소를 위한 노력 정도 측정</a:t>
            </a:r>
            <a:endParaRPr lang="en-US" altLang="ko-KR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- 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직원이 </a:t>
            </a: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Total 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서비스를 통해 선제적으로 처리한 민원은 간단한 체크를 통해 구분할 수 </a:t>
            </a: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있도록 개선 </a:t>
            </a:r>
            <a:endParaRPr lang="en-US" altLang="ko-KR" sz="15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6786578" y="1500174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43" name="TextBox 42"/>
          <p:cNvSpPr txBox="1"/>
          <p:nvPr/>
        </p:nvSpPr>
        <p:spPr>
          <a:xfrm>
            <a:off x="7072330" y="1428736"/>
            <a:ext cx="1500187" cy="605294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급수운영과</a:t>
            </a:r>
            <a:r>
              <a:rPr lang="en-US" altLang="ko-KR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시설관리과</a:t>
            </a:r>
            <a:endParaRPr lang="ko-KR" altLang="en-US" sz="2000" dirty="0">
              <a:solidFill>
                <a:schemeClr val="tx2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0" name="그룹 9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 w="38100">
              <a:solidFill>
                <a:schemeClr val="tx2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>
              <a:off x="357158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세부 추진 계획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2000240"/>
            <a:ext cx="9144000" cy="4857760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>
            <a:off x="2786050" y="1500174"/>
            <a:ext cx="1928826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양쪽 모서리가 둥근 사각형 9"/>
          <p:cNvSpPr/>
          <p:nvPr/>
        </p:nvSpPr>
        <p:spPr>
          <a:xfrm>
            <a:off x="0" y="1285860"/>
            <a:ext cx="2714612" cy="7143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1" name="양쪽 모서리가 둥근 사각형 10"/>
          <p:cNvSpPr/>
          <p:nvPr/>
        </p:nvSpPr>
        <p:spPr>
          <a:xfrm>
            <a:off x="4714876" y="1500174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14282" y="1285860"/>
            <a:ext cx="32861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행정지원과</a:t>
            </a:r>
            <a:endParaRPr lang="ko-KR" altLang="en-US" sz="3200" dirty="0">
              <a:solidFill>
                <a:srgbClr val="0404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00364" y="1500174"/>
            <a:ext cx="1500187" cy="46196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요금과</a:t>
            </a:r>
            <a:endParaRPr lang="ko-KR" altLang="en-US" sz="2400" dirty="0">
              <a:solidFill>
                <a:schemeClr val="tx2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4857752" y="1500174"/>
            <a:ext cx="1928813" cy="4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  <a:cs typeface="굴림" pitchFamily="50" charset="-127"/>
              </a:rPr>
              <a:t>현장민원과</a:t>
            </a:r>
            <a:endParaRPr lang="ko-KR" sz="2400" dirty="0">
              <a:solidFill>
                <a:schemeClr val="tx2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  <a:cs typeface="굴림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57422" y="571480"/>
            <a:ext cx="5357850" cy="642942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각 과별 업무추진 협조사항 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6786578" y="1500174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43" name="TextBox 42"/>
          <p:cNvSpPr txBox="1"/>
          <p:nvPr/>
        </p:nvSpPr>
        <p:spPr>
          <a:xfrm>
            <a:off x="7072330" y="1428736"/>
            <a:ext cx="1500187" cy="605294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급수운영과</a:t>
            </a:r>
            <a:r>
              <a:rPr lang="en-US" altLang="ko-KR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시설관리과</a:t>
            </a:r>
            <a:endParaRPr lang="ko-KR" altLang="en-US" sz="2000" dirty="0">
              <a:solidFill>
                <a:schemeClr val="tx2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7345" name="_x194273752" descr="DRW00001dbc4cb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643182"/>
            <a:ext cx="6786610" cy="3714776"/>
          </a:xfrm>
          <a:prstGeom prst="rect">
            <a:avLst/>
          </a:prstGeom>
          <a:noFill/>
        </p:spPr>
      </p:pic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7347" name="_x194273832" descr="DRW00001dbc4cc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786058"/>
            <a:ext cx="7858180" cy="3929090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0" y="2143116"/>
            <a:ext cx="8748464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시민신청과 직원신청 구분 접수 및 통계 기능이 추가됩니다</a:t>
            </a:r>
            <a:r>
              <a:rPr lang="en-US" altLang="ko-K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</a:t>
            </a:r>
            <a:endParaRPr lang="ko-KR" altLang="en-US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그룹 9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 w="38100">
              <a:solidFill>
                <a:schemeClr val="tx2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>
              <a:off x="357158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세부 추진 계획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57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9" name="양쪽 모서리가 둥근 사각형 8"/>
          <p:cNvSpPr/>
          <p:nvPr/>
        </p:nvSpPr>
        <p:spPr>
          <a:xfrm>
            <a:off x="2786050" y="1500174"/>
            <a:ext cx="1928826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양쪽 모서리가 둥근 사각형 9"/>
          <p:cNvSpPr/>
          <p:nvPr/>
        </p:nvSpPr>
        <p:spPr>
          <a:xfrm>
            <a:off x="0" y="1142984"/>
            <a:ext cx="2714612" cy="85725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1" name="양쪽 모서리가 둥근 사각형 10"/>
          <p:cNvSpPr/>
          <p:nvPr/>
        </p:nvSpPr>
        <p:spPr>
          <a:xfrm>
            <a:off x="4714876" y="1500174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14282" y="1285860"/>
            <a:ext cx="32861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행정지원과</a:t>
            </a:r>
            <a:endParaRPr lang="ko-KR" altLang="en-US" sz="3200" dirty="0">
              <a:solidFill>
                <a:srgbClr val="0404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00364" y="1500174"/>
            <a:ext cx="1500187" cy="46196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요금과</a:t>
            </a:r>
            <a:endParaRPr lang="ko-KR" altLang="en-US" sz="2400" dirty="0">
              <a:solidFill>
                <a:schemeClr val="tx2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4857752" y="1500174"/>
            <a:ext cx="1928813" cy="4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  <a:cs typeface="굴림" pitchFamily="50" charset="-127"/>
              </a:rPr>
              <a:t>현장민원과</a:t>
            </a:r>
            <a:endParaRPr lang="ko-KR" sz="2400" dirty="0">
              <a:solidFill>
                <a:schemeClr val="tx2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  <a:cs typeface="굴림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428860" y="500042"/>
            <a:ext cx="5357850" cy="714380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각 과별 업무추진 협조사항 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6786578" y="1500174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43" name="TextBox 42"/>
          <p:cNvSpPr txBox="1"/>
          <p:nvPr/>
        </p:nvSpPr>
        <p:spPr>
          <a:xfrm>
            <a:off x="7072330" y="1428736"/>
            <a:ext cx="1500187" cy="605294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급수운영과</a:t>
            </a:r>
            <a:r>
              <a:rPr lang="en-US" altLang="ko-KR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시설관리과</a:t>
            </a:r>
            <a:endParaRPr lang="ko-KR" altLang="en-US" sz="2000" dirty="0">
              <a:solidFill>
                <a:schemeClr val="tx2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9"/>
          <p:cNvGrpSpPr/>
          <p:nvPr/>
        </p:nvGrpSpPr>
        <p:grpSpPr>
          <a:xfrm>
            <a:off x="285720" y="2857496"/>
            <a:ext cx="8358246" cy="3760788"/>
            <a:chOff x="285720" y="2428868"/>
            <a:chExt cx="8358246" cy="3760788"/>
          </a:xfrm>
        </p:grpSpPr>
        <p:pic>
          <p:nvPicPr>
            <p:cNvPr id="1025" name="_x193774128" descr="EMB00001dbc4c9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5720" y="2428868"/>
              <a:ext cx="4745038" cy="3571900"/>
            </a:xfrm>
            <a:prstGeom prst="rect">
              <a:avLst/>
            </a:prstGeom>
            <a:noFill/>
          </p:spPr>
        </p:pic>
        <p:pic>
          <p:nvPicPr>
            <p:cNvPr id="1027" name="_x194040112" descr="EMB00001dbc4c9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14876" y="2428868"/>
              <a:ext cx="3929090" cy="3760788"/>
            </a:xfrm>
            <a:prstGeom prst="rect">
              <a:avLst/>
            </a:prstGeom>
            <a:noFill/>
          </p:spPr>
        </p:pic>
      </p:grp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" name="그룹 38"/>
          <p:cNvGrpSpPr/>
          <p:nvPr/>
        </p:nvGrpSpPr>
        <p:grpSpPr>
          <a:xfrm>
            <a:off x="285720" y="3071810"/>
            <a:ext cx="8858280" cy="3786190"/>
            <a:chOff x="285720" y="2700350"/>
            <a:chExt cx="8858280" cy="3786190"/>
          </a:xfrm>
        </p:grpSpPr>
        <p:grpSp>
          <p:nvGrpSpPr>
            <p:cNvPr id="8" name="그룹 36"/>
            <p:cNvGrpSpPr/>
            <p:nvPr/>
          </p:nvGrpSpPr>
          <p:grpSpPr>
            <a:xfrm>
              <a:off x="285720" y="2700350"/>
              <a:ext cx="8858280" cy="3610657"/>
              <a:chOff x="31717" y="541134"/>
              <a:chExt cx="8858280" cy="3159325"/>
            </a:xfrm>
          </p:grpSpPr>
          <p:pic>
            <p:nvPicPr>
              <p:cNvPr id="1029" name="_x193774528" descr="EMB00001dbc4ca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1717" y="728659"/>
                <a:ext cx="4468813" cy="2971800"/>
              </a:xfrm>
              <a:prstGeom prst="rect">
                <a:avLst/>
              </a:prstGeom>
              <a:noFill/>
            </p:spPr>
          </p:pic>
          <p:pic>
            <p:nvPicPr>
              <p:cNvPr id="1031" name="_x194273912" descr="EMB00001dbc4cab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143372" y="541134"/>
                <a:ext cx="4746625" cy="2897188"/>
              </a:xfrm>
              <a:prstGeom prst="rect">
                <a:avLst/>
              </a:prstGeom>
              <a:noFill/>
            </p:spPr>
          </p:pic>
        </p:grpSp>
        <p:sp>
          <p:nvSpPr>
            <p:cNvPr id="38" name="타원 37"/>
            <p:cNvSpPr/>
            <p:nvPr/>
          </p:nvSpPr>
          <p:spPr>
            <a:xfrm>
              <a:off x="1785918" y="4929198"/>
              <a:ext cx="2571768" cy="1557342"/>
            </a:xfrm>
            <a:prstGeom prst="ellipse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42844" y="2214554"/>
            <a:ext cx="835824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민원접수 시 </a:t>
            </a:r>
            <a:r>
              <a:rPr lang="en-US" altLang="ko-K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SMS </a:t>
            </a:r>
            <a:r>
              <a:rPr lang="ko-KR" alt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통보 기능이 추가됩니다</a:t>
            </a:r>
            <a:r>
              <a:rPr lang="en-US" altLang="ko-K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</a:t>
            </a:r>
            <a:endParaRPr lang="ko-KR" altLang="en-US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9" name="그룹 9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 w="38100">
              <a:solidFill>
                <a:schemeClr val="tx2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>
              <a:off x="357158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세부 추진 계획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2143116"/>
            <a:ext cx="9144000" cy="4714884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양쪽 모서리가 둥근 사각형 9"/>
          <p:cNvSpPr/>
          <p:nvPr/>
        </p:nvSpPr>
        <p:spPr>
          <a:xfrm>
            <a:off x="2000232" y="1500174"/>
            <a:ext cx="2714612" cy="6429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1" name="양쪽 모서리가 둥근 사각형 10"/>
          <p:cNvSpPr/>
          <p:nvPr/>
        </p:nvSpPr>
        <p:spPr>
          <a:xfrm>
            <a:off x="4714876" y="1643050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285984" y="1500174"/>
            <a:ext cx="2000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요금과</a:t>
            </a:r>
            <a:endParaRPr lang="ko-KR" altLang="en-US" sz="3200" dirty="0">
              <a:solidFill>
                <a:srgbClr val="0404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29"/>
          <p:cNvGrpSpPr/>
          <p:nvPr/>
        </p:nvGrpSpPr>
        <p:grpSpPr>
          <a:xfrm>
            <a:off x="0" y="1571612"/>
            <a:ext cx="1928794" cy="500066"/>
            <a:chOff x="2571704" y="1500174"/>
            <a:chExt cx="2428892" cy="500066"/>
          </a:xfrm>
        </p:grpSpPr>
        <p:sp>
          <p:nvSpPr>
            <p:cNvPr id="9" name="양쪽 모서리가 둥근 사각형 8"/>
            <p:cNvSpPr/>
            <p:nvPr/>
          </p:nvSpPr>
          <p:spPr>
            <a:xfrm>
              <a:off x="2571704" y="1500174"/>
              <a:ext cx="2428892" cy="50006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EE1FF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71704" y="1500174"/>
              <a:ext cx="221454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ko-KR" altLang="en-US" sz="2400" dirty="0" smtClean="0">
                  <a:solidFill>
                    <a:schemeClr val="tx2">
                      <a:lumMod val="50000"/>
                      <a:lumOff val="5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행정지원과</a:t>
              </a:r>
              <a:endParaRPr lang="ko-KR" altLang="en-US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4857752" y="1500174"/>
            <a:ext cx="1928813" cy="4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  <a:cs typeface="굴림" pitchFamily="50" charset="-127"/>
              </a:rPr>
              <a:t>현장민원과</a:t>
            </a:r>
            <a:endParaRPr lang="ko-KR" sz="2400" dirty="0">
              <a:solidFill>
                <a:schemeClr val="tx2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  <a:cs typeface="굴림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57422" y="571480"/>
            <a:ext cx="5357850" cy="714380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각 과별 업무추진 협조사항 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26" name="정육면체 25"/>
          <p:cNvSpPr/>
          <p:nvPr/>
        </p:nvSpPr>
        <p:spPr>
          <a:xfrm>
            <a:off x="500034" y="2928934"/>
            <a:ext cx="8358246" cy="1571636"/>
          </a:xfrm>
          <a:prstGeom prst="cube">
            <a:avLst>
              <a:gd name="adj" fmla="val 5805"/>
            </a:avLst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TextBox 49"/>
          <p:cNvSpPr txBox="1">
            <a:spLocks noChangeArrowheads="1"/>
          </p:cNvSpPr>
          <p:nvPr/>
        </p:nvSpPr>
        <p:spPr bwMode="auto">
          <a:xfrm>
            <a:off x="571472" y="3143249"/>
            <a:ext cx="8143932" cy="21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검</a:t>
            </a:r>
            <a:r>
              <a:rPr lang="ko-KR" altLang="en-US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침</a:t>
            </a:r>
            <a:r>
              <a:rPr lang="ko-KR" altLang="en-US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심사시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전월대비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40%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이상 격증한 수전 중 </a:t>
            </a:r>
            <a:r>
              <a:rPr lang="ko-KR" altLang="en-US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누수의심되는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수전을</a:t>
            </a:r>
            <a: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심사기간 동안 매일 발생 수전 즉시 고객지원시스템에 심사 </a:t>
            </a:r>
            <a:r>
              <a:rPr lang="ko-KR" alt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담당별로</a:t>
            </a:r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[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직원접수 구분</a:t>
            </a:r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으로 접수</a:t>
            </a:r>
            <a:endParaRPr lang="en-US" altLang="ko-KR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-</a:t>
            </a:r>
            <a:endParaRPr lang="ko-KR" altLang="en-US" sz="15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" name="그룹 30"/>
          <p:cNvGrpSpPr/>
          <p:nvPr/>
        </p:nvGrpSpPr>
        <p:grpSpPr>
          <a:xfrm>
            <a:off x="500063" y="2286000"/>
            <a:ext cx="7215209" cy="571500"/>
            <a:chOff x="500063" y="2286000"/>
            <a:chExt cx="7215209" cy="571500"/>
          </a:xfrm>
        </p:grpSpPr>
        <p:sp>
          <p:nvSpPr>
            <p:cNvPr id="28" name="정육면체 27"/>
            <p:cNvSpPr/>
            <p:nvPr/>
          </p:nvSpPr>
          <p:spPr>
            <a:xfrm>
              <a:off x="500063" y="2286000"/>
              <a:ext cx="7215209" cy="571500"/>
            </a:xfrm>
            <a:prstGeom prst="cube">
              <a:avLst>
                <a:gd name="adj" fmla="val 15588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9" name="TextBox 32"/>
            <p:cNvSpPr txBox="1">
              <a:spLocks noChangeArrowheads="1"/>
            </p:cNvSpPr>
            <p:nvPr/>
          </p:nvSpPr>
          <p:spPr bwMode="auto">
            <a:xfrm>
              <a:off x="642910" y="2428875"/>
              <a:ext cx="67866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200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전월대비</a:t>
              </a: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40%</a:t>
              </a: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이상 누수의심 수전 접수 및 정확한 심사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정육면체 34"/>
          <p:cNvSpPr/>
          <p:nvPr/>
        </p:nvSpPr>
        <p:spPr>
          <a:xfrm>
            <a:off x="428596" y="4572008"/>
            <a:ext cx="8358246" cy="1071570"/>
          </a:xfrm>
          <a:prstGeom prst="cube">
            <a:avLst>
              <a:gd name="adj" fmla="val 5805"/>
            </a:avLst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49"/>
          <p:cNvSpPr txBox="1">
            <a:spLocks noChangeArrowheads="1"/>
          </p:cNvSpPr>
          <p:nvPr/>
        </p:nvSpPr>
        <p:spPr bwMode="auto">
          <a:xfrm>
            <a:off x="571472" y="4786322"/>
            <a:ext cx="814393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수돗물 만족도 향상을 위하여 성실한 검침 및 정확한 심사</a:t>
            </a:r>
            <a:endParaRPr lang="en-US" altLang="ko-KR" sz="15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6786578" y="1643050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43" name="TextBox 42"/>
          <p:cNvSpPr txBox="1"/>
          <p:nvPr/>
        </p:nvSpPr>
        <p:spPr>
          <a:xfrm>
            <a:off x="7072330" y="1571612"/>
            <a:ext cx="1500187" cy="605294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급수운영과</a:t>
            </a:r>
            <a:r>
              <a:rPr lang="en-US" altLang="ko-KR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시설관리과</a:t>
            </a:r>
            <a:endParaRPr lang="ko-KR" altLang="en-US" sz="2000" dirty="0">
              <a:solidFill>
                <a:schemeClr val="tx2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0" name="그룹 9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 w="38100">
              <a:solidFill>
                <a:schemeClr val="tx2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>
              <a:off x="357158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세부 추진 계획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2143116"/>
            <a:ext cx="9144000" cy="4714884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양쪽 모서리가 둥근 사각형 9"/>
          <p:cNvSpPr/>
          <p:nvPr/>
        </p:nvSpPr>
        <p:spPr>
          <a:xfrm>
            <a:off x="2000232" y="1428736"/>
            <a:ext cx="2714612" cy="7143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1" name="양쪽 모서리가 둥근 사각형 10"/>
          <p:cNvSpPr/>
          <p:nvPr/>
        </p:nvSpPr>
        <p:spPr>
          <a:xfrm>
            <a:off x="4714876" y="1643050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285984" y="1357298"/>
            <a:ext cx="2000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요금과</a:t>
            </a:r>
            <a:endParaRPr lang="ko-KR" altLang="en-US" sz="3200" dirty="0">
              <a:solidFill>
                <a:srgbClr val="0404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29"/>
          <p:cNvGrpSpPr/>
          <p:nvPr/>
        </p:nvGrpSpPr>
        <p:grpSpPr>
          <a:xfrm>
            <a:off x="0" y="1643050"/>
            <a:ext cx="1928794" cy="500066"/>
            <a:chOff x="2571704" y="1500174"/>
            <a:chExt cx="2428892" cy="500066"/>
          </a:xfrm>
        </p:grpSpPr>
        <p:sp>
          <p:nvSpPr>
            <p:cNvPr id="9" name="양쪽 모서리가 둥근 사각형 8"/>
            <p:cNvSpPr/>
            <p:nvPr/>
          </p:nvSpPr>
          <p:spPr>
            <a:xfrm>
              <a:off x="2571704" y="1500174"/>
              <a:ext cx="2428892" cy="50006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EE1FF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71704" y="1500174"/>
              <a:ext cx="221454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ko-KR" altLang="en-US" sz="2400" dirty="0" smtClean="0">
                  <a:solidFill>
                    <a:schemeClr val="tx2">
                      <a:lumMod val="50000"/>
                      <a:lumOff val="5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행정지원과</a:t>
              </a:r>
              <a:endParaRPr lang="ko-KR" altLang="en-US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4857752" y="1643050"/>
            <a:ext cx="1928813" cy="4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  <a:cs typeface="굴림" pitchFamily="50" charset="-127"/>
              </a:rPr>
              <a:t>현장민원과</a:t>
            </a:r>
            <a:endParaRPr lang="ko-KR" sz="2400" dirty="0">
              <a:solidFill>
                <a:schemeClr val="tx2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  <a:cs typeface="굴림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57422" y="571480"/>
            <a:ext cx="5357850" cy="571504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각 과별 업무추진 협조사항 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6786578" y="1643050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43" name="TextBox 42"/>
          <p:cNvSpPr txBox="1"/>
          <p:nvPr/>
        </p:nvSpPr>
        <p:spPr>
          <a:xfrm>
            <a:off x="7072330" y="1571612"/>
            <a:ext cx="1500187" cy="605294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급수운영과</a:t>
            </a:r>
            <a:r>
              <a:rPr lang="en-US" altLang="ko-KR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시설관리과</a:t>
            </a:r>
            <a:endParaRPr lang="ko-KR" altLang="en-US" sz="2000" dirty="0">
              <a:solidFill>
                <a:schemeClr val="tx2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827584" y="2996952"/>
            <a:ext cx="2071727" cy="3096344"/>
            <a:chOff x="536" y="1796"/>
            <a:chExt cx="1152" cy="1910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grpSpPr>
        <p:sp>
          <p:nvSpPr>
            <p:cNvPr id="29" name="AutoShape 17"/>
            <p:cNvSpPr>
              <a:spLocks noChangeArrowheads="1"/>
            </p:cNvSpPr>
            <p:nvPr/>
          </p:nvSpPr>
          <p:spPr bwMode="auto">
            <a:xfrm>
              <a:off x="536" y="1796"/>
              <a:ext cx="1152" cy="1910"/>
            </a:xfrm>
            <a:prstGeom prst="roundRect">
              <a:avLst>
                <a:gd name="adj" fmla="val 16667"/>
              </a:avLst>
            </a:prstGeom>
            <a:grpFill/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endParaRPr kumimoji="0" lang="ko-KR" altLang="ko-KR">
                <a:latin typeface="+mn-ea"/>
              </a:endParaRPr>
            </a:p>
          </p:txBody>
        </p:sp>
        <p:sp>
          <p:nvSpPr>
            <p:cNvPr id="31" name="Text Box 18"/>
            <p:cNvSpPr txBox="1">
              <a:spLocks noChangeArrowheads="1"/>
            </p:cNvSpPr>
            <p:nvPr/>
          </p:nvSpPr>
          <p:spPr bwMode="auto">
            <a:xfrm>
              <a:off x="616" y="1854"/>
              <a:ext cx="973" cy="26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latinLnBrk="0" hangingPunct="0">
                <a:defRPr/>
              </a:pPr>
              <a:r>
                <a:rPr kumimoji="0" lang="en-US" altLang="ko-KR" sz="2000" dirty="0">
                  <a:solidFill>
                    <a:srgbClr val="001D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endParaRPr kumimoji="0" lang="en-US" altLang="ko-KR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827584" y="3217039"/>
            <a:ext cx="2016224" cy="16466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2000" dirty="0" smtClean="0">
                <a:solidFill>
                  <a:srgbClr val="001D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심사담당    </a:t>
            </a:r>
            <a:r>
              <a:rPr kumimoji="0" lang="en-US" altLang="ko-KR" sz="2000" dirty="0" smtClean="0">
                <a:solidFill>
                  <a:srgbClr val="001D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kumimoji="0" lang="en-US" altLang="ko-KR" sz="2000" dirty="0">
              <a:solidFill>
                <a:srgbClr val="001D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 eaLnBrk="0" latinLnBrk="0" hangingPunct="0">
              <a:buClr>
                <a:schemeClr val="accent2"/>
              </a:buClr>
              <a:defRPr/>
            </a:pPr>
            <a:endParaRPr lang="en-US" altLang="ko-KR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eaLnBrk="0" latinLnBrk="0" hangingPunct="0">
              <a:lnSpc>
                <a:spcPts val="1800"/>
              </a:lnSpc>
              <a:buClr>
                <a:schemeClr val="accent2"/>
              </a:buClr>
              <a:defRPr/>
            </a:pP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b="1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전월대비</a:t>
            </a: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40%</a:t>
            </a:r>
          </a:p>
          <a:p>
            <a:pPr eaLnBrk="0" latinLnBrk="0" hangingPunct="0">
              <a:lnSpc>
                <a:spcPts val="1800"/>
              </a:lnSpc>
              <a:buClr>
                <a:schemeClr val="accent2"/>
              </a:buClr>
              <a:defRPr/>
            </a:pPr>
            <a: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</a:p>
          <a:p>
            <a:pPr eaLnBrk="0" latinLnBrk="0" hangingPunct="0">
              <a:lnSpc>
                <a:spcPts val="1800"/>
              </a:lnSpc>
              <a:buClr>
                <a:schemeClr val="accent2"/>
              </a:buClr>
              <a:defRPr/>
            </a:pPr>
            <a: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이상 수전 발췌</a:t>
            </a:r>
            <a:endParaRPr kumimoji="0" lang="en-US" altLang="ko-KR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eaLnBrk="0" latinLnBrk="0" hangingPunct="0">
              <a:buClr>
                <a:schemeClr val="accent2"/>
              </a:buClr>
              <a:defRPr/>
            </a:pPr>
            <a:endParaRPr kumimoji="0" lang="en-US" altLang="ko-KR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16" name="Group 16"/>
          <p:cNvGrpSpPr>
            <a:grpSpLocks/>
          </p:cNvGrpSpPr>
          <p:nvPr/>
        </p:nvGrpSpPr>
        <p:grpSpPr bwMode="auto">
          <a:xfrm>
            <a:off x="3491880" y="2924944"/>
            <a:ext cx="2160240" cy="3096344"/>
            <a:chOff x="536" y="1796"/>
            <a:chExt cx="1152" cy="1910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grpSpPr>
        <p:sp>
          <p:nvSpPr>
            <p:cNvPr id="34" name="AutoShape 17"/>
            <p:cNvSpPr>
              <a:spLocks noChangeArrowheads="1"/>
            </p:cNvSpPr>
            <p:nvPr/>
          </p:nvSpPr>
          <p:spPr bwMode="auto">
            <a:xfrm>
              <a:off x="536" y="1796"/>
              <a:ext cx="1152" cy="1910"/>
            </a:xfrm>
            <a:prstGeom prst="roundRect">
              <a:avLst>
                <a:gd name="adj" fmla="val 16667"/>
              </a:avLst>
            </a:prstGeom>
            <a:grpFill/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endParaRPr kumimoji="0" lang="ko-KR" altLang="ko-KR">
                <a:latin typeface="+mn-ea"/>
              </a:endParaRPr>
            </a:p>
          </p:txBody>
        </p:sp>
        <p:sp>
          <p:nvSpPr>
            <p:cNvPr id="35" name="Text Box 18"/>
            <p:cNvSpPr txBox="1">
              <a:spLocks noChangeArrowheads="1"/>
            </p:cNvSpPr>
            <p:nvPr/>
          </p:nvSpPr>
          <p:spPr bwMode="auto">
            <a:xfrm>
              <a:off x="616" y="1854"/>
              <a:ext cx="973" cy="26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latinLnBrk="0" hangingPunct="0">
                <a:defRPr/>
              </a:pPr>
              <a:r>
                <a:rPr kumimoji="0" lang="en-US" altLang="ko-KR" sz="2000" dirty="0">
                  <a:solidFill>
                    <a:srgbClr val="001D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endParaRPr kumimoji="0" lang="en-US" altLang="ko-KR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36" name="Text Box 18"/>
          <p:cNvSpPr txBox="1">
            <a:spLocks noChangeArrowheads="1"/>
          </p:cNvSpPr>
          <p:nvPr/>
        </p:nvSpPr>
        <p:spPr bwMode="auto">
          <a:xfrm>
            <a:off x="3635896" y="3174355"/>
            <a:ext cx="1872208" cy="2457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2000" dirty="0" smtClean="0">
                <a:solidFill>
                  <a:srgbClr val="001D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심사담당    </a:t>
            </a:r>
            <a:r>
              <a:rPr kumimoji="0" lang="en-US" altLang="ko-KR" sz="2000" dirty="0" smtClean="0">
                <a:solidFill>
                  <a:srgbClr val="001D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kumimoji="0" lang="en-US" altLang="ko-KR" sz="2000" dirty="0">
              <a:solidFill>
                <a:srgbClr val="001D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eaLnBrk="0" latinLnBrk="0" hangingPunct="0">
              <a:lnSpc>
                <a:spcPct val="150000"/>
              </a:lnSpc>
              <a:buClr>
                <a:schemeClr val="accent2"/>
              </a:buClr>
              <a:defRPr/>
            </a:pPr>
            <a:endParaRPr kumimoji="0" lang="en-US" altLang="ko-KR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eaLnBrk="0" latinLnBrk="0" hangingPunct="0">
              <a:lnSpc>
                <a:spcPts val="1600"/>
              </a:lnSpc>
              <a:buClr>
                <a:schemeClr val="accent2"/>
              </a:buClr>
              <a:defRPr/>
            </a:pP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해당 수전 </a:t>
            </a:r>
            <a:endParaRPr lang="en-US" altLang="ko-KR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eaLnBrk="0" latinLnBrk="0" hangingPunct="0">
              <a:lnSpc>
                <a:spcPts val="1600"/>
              </a:lnSpc>
              <a:buClr>
                <a:schemeClr val="accent2"/>
              </a:buClr>
              <a:defRPr/>
            </a:pPr>
            <a:endParaRPr lang="en-US" altLang="ko-KR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eaLnBrk="0" latinLnBrk="0" hangingPunct="0">
              <a:lnSpc>
                <a:spcPts val="1600"/>
              </a:lnSpc>
              <a:buClr>
                <a:schemeClr val="accent2"/>
              </a:buClr>
              <a:defRPr/>
            </a:pP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전화 실시</a:t>
            </a:r>
            <a: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/>
            </a:r>
            <a:b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</a:br>
            <a: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/>
            </a:r>
            <a:b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</a:br>
            <a:r>
              <a:rPr lang="ko-KR" altLang="en-US" sz="1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수돗물을 사용 하지 않고  계속 계량기 빨간 </a:t>
            </a:r>
            <a:r>
              <a:rPr lang="ko-KR" altLang="en-US" sz="1400" b="1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별침이</a:t>
            </a:r>
            <a:r>
              <a:rPr lang="ko-KR" altLang="en-US" sz="1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회전 하는지 확인 요청</a:t>
            </a: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kumimoji="0" lang="en-US" altLang="ko-KR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6172681" y="2924944"/>
            <a:ext cx="2471285" cy="3096344"/>
            <a:chOff x="536" y="1796"/>
            <a:chExt cx="1152" cy="1910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grpSpPr>
        <p:sp>
          <p:nvSpPr>
            <p:cNvPr id="39" name="AutoShape 17"/>
            <p:cNvSpPr>
              <a:spLocks noChangeArrowheads="1"/>
            </p:cNvSpPr>
            <p:nvPr/>
          </p:nvSpPr>
          <p:spPr bwMode="auto">
            <a:xfrm>
              <a:off x="536" y="1796"/>
              <a:ext cx="1152" cy="1910"/>
            </a:xfrm>
            <a:prstGeom prst="roundRect">
              <a:avLst>
                <a:gd name="adj" fmla="val 16667"/>
              </a:avLst>
            </a:prstGeom>
            <a:grpFill/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endParaRPr kumimoji="0" lang="ko-KR" altLang="ko-KR">
                <a:latin typeface="+mn-ea"/>
              </a:endParaRPr>
            </a:p>
          </p:txBody>
        </p:sp>
        <p:sp>
          <p:nvSpPr>
            <p:cNvPr id="42" name="Text Box 18"/>
            <p:cNvSpPr txBox="1">
              <a:spLocks noChangeArrowheads="1"/>
            </p:cNvSpPr>
            <p:nvPr/>
          </p:nvSpPr>
          <p:spPr bwMode="auto">
            <a:xfrm>
              <a:off x="616" y="1854"/>
              <a:ext cx="973" cy="26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latinLnBrk="0" hangingPunct="0">
                <a:defRPr/>
              </a:pPr>
              <a:r>
                <a:rPr kumimoji="0" lang="en-US" altLang="ko-KR" sz="2000" dirty="0">
                  <a:solidFill>
                    <a:srgbClr val="001D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endParaRPr kumimoji="0" lang="en-US" altLang="ko-KR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44" name="Text Box 18"/>
          <p:cNvSpPr txBox="1">
            <a:spLocks noChangeArrowheads="1"/>
          </p:cNvSpPr>
          <p:nvPr/>
        </p:nvSpPr>
        <p:spPr bwMode="auto">
          <a:xfrm>
            <a:off x="6228184" y="3068960"/>
            <a:ext cx="2344344" cy="23852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2000" dirty="0" smtClean="0">
                <a:solidFill>
                  <a:srgbClr val="001D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심사담당    </a:t>
            </a:r>
            <a:r>
              <a:rPr kumimoji="0" lang="en-US" altLang="ko-KR" sz="2000" dirty="0" smtClean="0">
                <a:solidFill>
                  <a:srgbClr val="001D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kumimoji="0" lang="en-US" altLang="ko-KR" sz="2000" dirty="0">
              <a:solidFill>
                <a:srgbClr val="001D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eaLnBrk="0" latinLnBrk="0" hangingPunct="0">
              <a:lnSpc>
                <a:spcPct val="150000"/>
              </a:lnSpc>
              <a:buClr>
                <a:schemeClr val="accent2"/>
              </a:buClr>
              <a:defRPr/>
            </a:pPr>
            <a:endParaRPr kumimoji="0" lang="en-US" altLang="ko-KR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eaLnBrk="0" latinLnBrk="0" hangingPunct="0">
              <a:buClr>
                <a:schemeClr val="accent2"/>
              </a:buClr>
              <a:defRPr/>
            </a:pP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누수 의심되는 </a:t>
            </a:r>
            <a: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/>
            </a:r>
            <a:b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</a:b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수전 고객지원</a:t>
            </a:r>
            <a:endParaRPr lang="en-US" altLang="ko-KR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eaLnBrk="0" latinLnBrk="0" hangingPunct="0">
              <a:buClr>
                <a:schemeClr val="accent2"/>
              </a:buClr>
              <a:defRPr/>
            </a:pP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시스템에 </a:t>
            </a:r>
            <a:r>
              <a:rPr lang="ko-KR" altLang="en-US" b="1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직원별</a:t>
            </a: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</a:t>
            </a:r>
            <a:endParaRPr lang="en-US" altLang="ko-KR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eaLnBrk="0" latinLnBrk="0" hangingPunct="0">
              <a:buClr>
                <a:schemeClr val="accent2"/>
              </a:buClr>
              <a:defRPr/>
            </a:pPr>
            <a: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</a:t>
            </a:r>
            <a:r>
              <a:rPr lang="ko-KR" alt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접수 실시</a:t>
            </a:r>
            <a:endParaRPr lang="en-US" altLang="ko-KR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eaLnBrk="0" latinLnBrk="0" hangingPunct="0">
              <a:lnSpc>
                <a:spcPts val="1800"/>
              </a:lnSpc>
              <a:buClr>
                <a:schemeClr val="accent2"/>
              </a:buClr>
              <a:defRPr/>
            </a:pPr>
            <a:endParaRPr lang="en-US" altLang="ko-KR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eaLnBrk="0" latinLnBrk="0" hangingPunct="0">
              <a:lnSpc>
                <a:spcPts val="1800"/>
              </a:lnSpc>
              <a:buClr>
                <a:schemeClr val="accent2"/>
              </a:buClr>
              <a:defRPr/>
            </a:pPr>
            <a:r>
              <a:rPr lang="ko-KR" alt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매일  심사 </a:t>
            </a:r>
            <a:r>
              <a:rPr lang="ko-KR" altLang="en-US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담당별</a:t>
            </a:r>
            <a:r>
              <a:rPr lang="ko-KR" alt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</a:t>
            </a:r>
            <a:endParaRPr kumimoji="0" lang="en-US" altLang="ko-K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46" name="아래로 구부러진 화살표 45"/>
          <p:cNvSpPr/>
          <p:nvPr/>
        </p:nvSpPr>
        <p:spPr>
          <a:xfrm>
            <a:off x="2437512" y="2613749"/>
            <a:ext cx="1098344" cy="425419"/>
          </a:xfrm>
          <a:prstGeom prst="curvedDownArrow">
            <a:avLst>
              <a:gd name="adj1" fmla="val 25000"/>
              <a:gd name="adj2" fmla="val 50000"/>
              <a:gd name="adj3" fmla="val 359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7" name="아래로 구부러진 화살표 46"/>
          <p:cNvSpPr/>
          <p:nvPr/>
        </p:nvSpPr>
        <p:spPr>
          <a:xfrm>
            <a:off x="5273856" y="2492896"/>
            <a:ext cx="1098344" cy="425419"/>
          </a:xfrm>
          <a:prstGeom prst="curvedDownArrow">
            <a:avLst>
              <a:gd name="adj1" fmla="val 25000"/>
              <a:gd name="adj2" fmla="val 50000"/>
              <a:gd name="adj3" fmla="val 359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4579" name="Picture 3" descr="C:\Documents and Settings\user\Local Settings\Temporary Internet Files\Content.IE5\3SNPH238\MC90042382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5373216"/>
            <a:ext cx="883946" cy="907479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5429264"/>
            <a:ext cx="9144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5505450"/>
            <a:ext cx="1928826" cy="1138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TextBox 36"/>
          <p:cNvSpPr txBox="1"/>
          <p:nvPr/>
        </p:nvSpPr>
        <p:spPr>
          <a:xfrm>
            <a:off x="785786" y="2143116"/>
            <a:ext cx="76438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</a:rPr>
              <a:t>심사기간 동안 누수 의심 수전 발생시 마다 고객지원시스템 접수</a:t>
            </a:r>
            <a:endParaRPr lang="en-US" altLang="ko-KR" b="1" dirty="0" smtClean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직원구분으로 접수</a:t>
            </a:r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8" name="그룹 9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40" name="모서리가 둥근 직사각형 39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 w="38100">
              <a:solidFill>
                <a:schemeClr val="tx2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1" name="TextBox 11"/>
            <p:cNvSpPr txBox="1">
              <a:spLocks noChangeArrowheads="1"/>
            </p:cNvSpPr>
            <p:nvPr/>
          </p:nvSpPr>
          <p:spPr bwMode="auto">
            <a:xfrm>
              <a:off x="357158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세부 추진 계획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2000240"/>
            <a:ext cx="9144000" cy="4857760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양쪽 모서리가 둥근 사각형 10"/>
          <p:cNvSpPr/>
          <p:nvPr/>
        </p:nvSpPr>
        <p:spPr>
          <a:xfrm>
            <a:off x="1928794" y="1500174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grpSp>
        <p:nvGrpSpPr>
          <p:cNvPr id="3" name="그룹 29"/>
          <p:cNvGrpSpPr/>
          <p:nvPr/>
        </p:nvGrpSpPr>
        <p:grpSpPr>
          <a:xfrm>
            <a:off x="0" y="1500174"/>
            <a:ext cx="1928794" cy="500066"/>
            <a:chOff x="2571704" y="1500174"/>
            <a:chExt cx="2428892" cy="500066"/>
          </a:xfrm>
        </p:grpSpPr>
        <p:sp>
          <p:nvSpPr>
            <p:cNvPr id="9" name="양쪽 모서리가 둥근 사각형 8"/>
            <p:cNvSpPr/>
            <p:nvPr/>
          </p:nvSpPr>
          <p:spPr>
            <a:xfrm>
              <a:off x="2571704" y="1500174"/>
              <a:ext cx="2428892" cy="50006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EE1FF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71704" y="1500174"/>
              <a:ext cx="221454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ko-KR" altLang="en-US" sz="2400" dirty="0" smtClean="0">
                  <a:solidFill>
                    <a:schemeClr val="tx2">
                      <a:lumMod val="50000"/>
                      <a:lumOff val="5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행정지원과</a:t>
              </a:r>
              <a:endParaRPr lang="ko-KR" altLang="en-US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5" name="모서리가 둥근 직사각형 14"/>
          <p:cNvSpPr/>
          <p:nvPr/>
        </p:nvSpPr>
        <p:spPr>
          <a:xfrm>
            <a:off x="2357422" y="500042"/>
            <a:ext cx="5357850" cy="571504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각 과별 업무추진 협조사항 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26" name="정육면체 25"/>
          <p:cNvSpPr/>
          <p:nvPr/>
        </p:nvSpPr>
        <p:spPr>
          <a:xfrm>
            <a:off x="500034" y="2928934"/>
            <a:ext cx="8358246" cy="857256"/>
          </a:xfrm>
          <a:prstGeom prst="cube">
            <a:avLst>
              <a:gd name="adj" fmla="val 5805"/>
            </a:avLst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TextBox 49"/>
          <p:cNvSpPr txBox="1">
            <a:spLocks noChangeArrowheads="1"/>
          </p:cNvSpPr>
          <p:nvPr/>
        </p:nvSpPr>
        <p:spPr bwMode="auto">
          <a:xfrm>
            <a:off x="571472" y="3143249"/>
            <a:ext cx="8143932" cy="85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옥내누수탐지</a:t>
            </a:r>
            <a: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급수불편</a:t>
            </a:r>
            <a: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계량기교체</a:t>
            </a:r>
            <a: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옥내배관검사 등 민원처리</a:t>
            </a:r>
            <a:endParaRPr lang="en-US" altLang="ko-KR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</a:t>
            </a:r>
            <a:endParaRPr lang="ko-KR" altLang="en-US" sz="15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" name="그룹 30"/>
          <p:cNvGrpSpPr/>
          <p:nvPr/>
        </p:nvGrpSpPr>
        <p:grpSpPr>
          <a:xfrm>
            <a:off x="500063" y="2286000"/>
            <a:ext cx="7215209" cy="571500"/>
            <a:chOff x="500063" y="2286000"/>
            <a:chExt cx="7215209" cy="571500"/>
          </a:xfrm>
        </p:grpSpPr>
        <p:sp>
          <p:nvSpPr>
            <p:cNvPr id="28" name="정육면체 27"/>
            <p:cNvSpPr/>
            <p:nvPr/>
          </p:nvSpPr>
          <p:spPr>
            <a:xfrm>
              <a:off x="500063" y="2286000"/>
              <a:ext cx="7215209" cy="571500"/>
            </a:xfrm>
            <a:prstGeom prst="cube">
              <a:avLst>
                <a:gd name="adj" fmla="val 15588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9" name="TextBox 32"/>
            <p:cNvSpPr txBox="1">
              <a:spLocks noChangeArrowheads="1"/>
            </p:cNvSpPr>
            <p:nvPr/>
          </p:nvSpPr>
          <p:spPr bwMode="auto">
            <a:xfrm>
              <a:off x="642910" y="2428875"/>
              <a:ext cx="67866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현장 민원 처리 및 </a:t>
              </a:r>
              <a:r>
                <a:rPr lang="ko-KR" altLang="en-US" sz="200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아리수토탈서비스</a:t>
              </a: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민원 분석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정육면체 34"/>
          <p:cNvSpPr/>
          <p:nvPr/>
        </p:nvSpPr>
        <p:spPr>
          <a:xfrm>
            <a:off x="428596" y="3929066"/>
            <a:ext cx="8358246" cy="2143140"/>
          </a:xfrm>
          <a:prstGeom prst="cube">
            <a:avLst>
              <a:gd name="adj" fmla="val 5805"/>
            </a:avLst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49"/>
          <p:cNvSpPr txBox="1">
            <a:spLocks noChangeArrowheads="1"/>
          </p:cNvSpPr>
          <p:nvPr/>
        </p:nvSpPr>
        <p:spPr bwMode="auto">
          <a:xfrm>
            <a:off x="500034" y="4143380"/>
            <a:ext cx="8143932" cy="154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아리수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토탈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서비스 민원분석</a:t>
            </a:r>
            <a:endParaRPr lang="en-US" altLang="ko-KR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- 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고객지원시스템 접수된 시민민원 및 선제적 처리 민원 결과 분석</a:t>
            </a:r>
            <a:endParaRPr lang="en-US" altLang="ko-KR" sz="15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-  </a:t>
            </a:r>
            <a:r>
              <a:rPr lang="ko-KR" altLang="en-US" sz="15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전검침대비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40%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이상 격증 수전관리 사전 누수탐지 실시</a:t>
            </a:r>
            <a:endParaRPr lang="en-US" altLang="ko-KR" sz="15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:  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누수탐지로 누수확인 시 누수감액 처리</a:t>
            </a:r>
            <a:endParaRPr lang="en-US" altLang="ko-KR" sz="15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6786578" y="1500174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43" name="TextBox 42"/>
          <p:cNvSpPr txBox="1"/>
          <p:nvPr/>
        </p:nvSpPr>
        <p:spPr>
          <a:xfrm>
            <a:off x="7072330" y="1428736"/>
            <a:ext cx="1500187" cy="605294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급수운영과</a:t>
            </a:r>
            <a:r>
              <a:rPr lang="en-US" altLang="ko-KR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시설관리과</a:t>
            </a:r>
            <a:endParaRPr lang="ko-KR" altLang="en-US" sz="2000" dirty="0">
              <a:solidFill>
                <a:schemeClr val="tx2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직사각형 30"/>
          <p:cNvSpPr>
            <a:spLocks noChangeArrowheads="1"/>
          </p:cNvSpPr>
          <p:nvPr/>
        </p:nvSpPr>
        <p:spPr bwMode="auto">
          <a:xfrm>
            <a:off x="1928794" y="1500174"/>
            <a:ext cx="1928813" cy="4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요금과</a:t>
            </a:r>
            <a:endParaRPr lang="ko-KR" sz="2400" dirty="0">
              <a:solidFill>
                <a:schemeClr val="tx2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  <a:cs typeface="굴림" pitchFamily="50" charset="-127"/>
            </a:endParaRPr>
          </a:p>
        </p:txBody>
      </p:sp>
      <p:sp>
        <p:nvSpPr>
          <p:cNvPr id="32" name="양쪽 모서리가 둥근 사각형 31"/>
          <p:cNvSpPr/>
          <p:nvPr/>
        </p:nvSpPr>
        <p:spPr>
          <a:xfrm>
            <a:off x="4071934" y="1214422"/>
            <a:ext cx="2714612" cy="78581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4214810" y="1285860"/>
            <a:ext cx="2571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320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현장민원과</a:t>
            </a:r>
            <a:endParaRPr lang="ko-KR" altLang="en-US" sz="3200" dirty="0">
              <a:solidFill>
                <a:srgbClr val="0404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0" name="그룹 9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 w="38100">
              <a:solidFill>
                <a:schemeClr val="tx2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4" name="TextBox 11"/>
            <p:cNvSpPr txBox="1">
              <a:spLocks noChangeArrowheads="1"/>
            </p:cNvSpPr>
            <p:nvPr/>
          </p:nvSpPr>
          <p:spPr bwMode="auto">
            <a:xfrm>
              <a:off x="357158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세부 추진 계획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2214554"/>
            <a:ext cx="9144000" cy="4643446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양쪽 모서리가 둥근 사각형 10"/>
          <p:cNvSpPr/>
          <p:nvPr/>
        </p:nvSpPr>
        <p:spPr>
          <a:xfrm>
            <a:off x="1928794" y="1643050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grpSp>
        <p:nvGrpSpPr>
          <p:cNvPr id="3" name="그룹 29"/>
          <p:cNvGrpSpPr/>
          <p:nvPr/>
        </p:nvGrpSpPr>
        <p:grpSpPr>
          <a:xfrm>
            <a:off x="0" y="1643050"/>
            <a:ext cx="1928794" cy="500066"/>
            <a:chOff x="2571704" y="1500174"/>
            <a:chExt cx="2428892" cy="500066"/>
          </a:xfrm>
        </p:grpSpPr>
        <p:sp>
          <p:nvSpPr>
            <p:cNvPr id="9" name="양쪽 모서리가 둥근 사각형 8"/>
            <p:cNvSpPr/>
            <p:nvPr/>
          </p:nvSpPr>
          <p:spPr>
            <a:xfrm>
              <a:off x="2571704" y="1500174"/>
              <a:ext cx="2428892" cy="50006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EE1FF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71704" y="1500174"/>
              <a:ext cx="221454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ko-KR" altLang="en-US" sz="2400" dirty="0" smtClean="0">
                  <a:solidFill>
                    <a:schemeClr val="tx2">
                      <a:lumMod val="50000"/>
                      <a:lumOff val="5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행정지원과</a:t>
              </a:r>
              <a:endParaRPr lang="ko-KR" altLang="en-US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5" name="모서리가 둥근 직사각형 14"/>
          <p:cNvSpPr/>
          <p:nvPr/>
        </p:nvSpPr>
        <p:spPr>
          <a:xfrm>
            <a:off x="2428860" y="571480"/>
            <a:ext cx="5357850" cy="714380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각 과별 업무추진 협조사항 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26" name="정육면체 25"/>
          <p:cNvSpPr/>
          <p:nvPr/>
        </p:nvSpPr>
        <p:spPr>
          <a:xfrm>
            <a:off x="500034" y="2928934"/>
            <a:ext cx="8358246" cy="1214446"/>
          </a:xfrm>
          <a:prstGeom prst="cube">
            <a:avLst>
              <a:gd name="adj" fmla="val 5805"/>
            </a:avLst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TextBox 49"/>
          <p:cNvSpPr txBox="1">
            <a:spLocks noChangeArrowheads="1"/>
          </p:cNvSpPr>
          <p:nvPr/>
        </p:nvSpPr>
        <p:spPr bwMode="auto">
          <a:xfrm>
            <a:off x="571472" y="3143249"/>
            <a:ext cx="8143932" cy="168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밸브고장 등 급수불편 관련 이첩민원 신속 처리</a:t>
            </a:r>
            <a:endParaRPr lang="en-US" altLang="ko-KR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맨홀소음</a:t>
            </a:r>
            <a:r>
              <a:rPr lang="en-US" altLang="ko-K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녹물 등 현장민원업무 친절 처리</a:t>
            </a:r>
            <a:endParaRPr lang="en-US" altLang="ko-KR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endParaRPr lang="en-US" altLang="ko-KR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</a:t>
            </a:r>
            <a:endParaRPr lang="ko-KR" altLang="en-US" sz="15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" name="그룹 30"/>
          <p:cNvGrpSpPr/>
          <p:nvPr/>
        </p:nvGrpSpPr>
        <p:grpSpPr>
          <a:xfrm>
            <a:off x="500063" y="2286000"/>
            <a:ext cx="7215209" cy="571500"/>
            <a:chOff x="500063" y="2286000"/>
            <a:chExt cx="7215209" cy="571500"/>
          </a:xfrm>
        </p:grpSpPr>
        <p:sp>
          <p:nvSpPr>
            <p:cNvPr id="28" name="정육면체 27"/>
            <p:cNvSpPr/>
            <p:nvPr/>
          </p:nvSpPr>
          <p:spPr>
            <a:xfrm>
              <a:off x="500063" y="2286000"/>
              <a:ext cx="7215209" cy="571500"/>
            </a:xfrm>
            <a:prstGeom prst="cube">
              <a:avLst>
                <a:gd name="adj" fmla="val 15588"/>
              </a:avLst>
            </a:prstGeom>
            <a:solidFill>
              <a:srgbClr val="00B0F0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9" name="TextBox 32"/>
            <p:cNvSpPr txBox="1">
              <a:spLocks noChangeArrowheads="1"/>
            </p:cNvSpPr>
            <p:nvPr/>
          </p:nvSpPr>
          <p:spPr bwMode="auto">
            <a:xfrm>
              <a:off x="642910" y="2428875"/>
              <a:ext cx="67866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이첩 현장민원 신속 처리 및 </a:t>
              </a:r>
              <a:r>
                <a:rPr lang="ko-KR" altLang="en-US" sz="200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공사등</a:t>
              </a: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안내 철저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정육면체 34"/>
          <p:cNvSpPr/>
          <p:nvPr/>
        </p:nvSpPr>
        <p:spPr>
          <a:xfrm>
            <a:off x="428596" y="4286256"/>
            <a:ext cx="8358246" cy="1785950"/>
          </a:xfrm>
          <a:prstGeom prst="cube">
            <a:avLst>
              <a:gd name="adj" fmla="val 5805"/>
            </a:avLst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49"/>
          <p:cNvSpPr txBox="1">
            <a:spLocks noChangeArrowheads="1"/>
          </p:cNvSpPr>
          <p:nvPr/>
        </p:nvSpPr>
        <p:spPr bwMode="auto">
          <a:xfrm>
            <a:off x="500034" y="4572008"/>
            <a:ext cx="81439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ko-KR" alt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수돗물 만족도 향상을 위한 공사 등 안내 철저</a:t>
            </a:r>
            <a:endParaRPr lang="en-US" altLang="ko-KR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-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상수도공사</a:t>
            </a: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긴급복구공사 등 단수 및 공사완료 예정시간 등 안내</a:t>
            </a:r>
            <a:endParaRPr lang="en-US" altLang="ko-KR" sz="15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- 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공사 후 시민 </a:t>
            </a:r>
            <a:r>
              <a:rPr lang="ko-KR" altLang="en-US" sz="15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불편없게</a:t>
            </a:r>
            <a:r>
              <a:rPr lang="ko-KR" altLang="en-US" sz="15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깨끗이 마무리 되었는지 확인</a:t>
            </a:r>
            <a:endParaRPr lang="en-US" altLang="ko-KR" sz="15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양쪽 모서리가 둥근 사각형 44"/>
          <p:cNvSpPr/>
          <p:nvPr/>
        </p:nvSpPr>
        <p:spPr>
          <a:xfrm>
            <a:off x="4071934" y="1643050"/>
            <a:ext cx="2143140" cy="5000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E1FF"/>
          </a:solidFill>
          <a:ln>
            <a:solidFill>
              <a:srgbClr val="CC99FF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31" name="직사각형 30"/>
          <p:cNvSpPr>
            <a:spLocks noChangeArrowheads="1"/>
          </p:cNvSpPr>
          <p:nvPr/>
        </p:nvSpPr>
        <p:spPr bwMode="auto">
          <a:xfrm>
            <a:off x="1928794" y="1643050"/>
            <a:ext cx="19288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요금과</a:t>
            </a:r>
            <a:endParaRPr lang="ko-KR" sz="2400" dirty="0">
              <a:solidFill>
                <a:schemeClr val="tx2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  <a:cs typeface="굴림" pitchFamily="50" charset="-127"/>
            </a:endParaRPr>
          </a:p>
        </p:txBody>
      </p:sp>
      <p:sp>
        <p:nvSpPr>
          <p:cNvPr id="30" name="양쪽 모서리가 둥근 사각형 29"/>
          <p:cNvSpPr/>
          <p:nvPr/>
        </p:nvSpPr>
        <p:spPr>
          <a:xfrm>
            <a:off x="6286512" y="1500174"/>
            <a:ext cx="2714612" cy="6429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6429388" y="1428736"/>
            <a:ext cx="2571768" cy="73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32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23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급수운영과</a:t>
            </a:r>
            <a:r>
              <a:rPr lang="en-US" altLang="ko-KR" sz="23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3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3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3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시설관리과</a:t>
            </a:r>
            <a:endParaRPr lang="ko-KR" altLang="en-US" sz="2300" dirty="0">
              <a:solidFill>
                <a:srgbClr val="0404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직사각형 33"/>
          <p:cNvSpPr>
            <a:spLocks noChangeArrowheads="1"/>
          </p:cNvSpPr>
          <p:nvPr/>
        </p:nvSpPr>
        <p:spPr bwMode="auto">
          <a:xfrm>
            <a:off x="4214810" y="1643050"/>
            <a:ext cx="1928813" cy="4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  <a:cs typeface="굴림" pitchFamily="50" charset="-127"/>
              </a:rPr>
              <a:t>현장민원과</a:t>
            </a:r>
            <a:endParaRPr lang="ko-KR" sz="2400" dirty="0">
              <a:solidFill>
                <a:schemeClr val="tx2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  <a:cs typeface="굴림" pitchFamily="50" charset="-127"/>
            </a:endParaRPr>
          </a:p>
        </p:txBody>
      </p:sp>
      <p:grpSp>
        <p:nvGrpSpPr>
          <p:cNvPr id="32" name="그룹 9"/>
          <p:cNvGrpSpPr>
            <a:grpSpLocks/>
          </p:cNvGrpSpPr>
          <p:nvPr/>
        </p:nvGrpSpPr>
        <p:grpSpPr bwMode="auto">
          <a:xfrm>
            <a:off x="0" y="0"/>
            <a:ext cx="9144000" cy="428625"/>
            <a:chOff x="0" y="0"/>
            <a:chExt cx="9144000" cy="428604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 w="38100">
              <a:solidFill>
                <a:schemeClr val="tx2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357158" y="0"/>
              <a:ext cx="47149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세부 추진 계획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모서리가 둥근 직사각형 46"/>
          <p:cNvSpPr/>
          <p:nvPr/>
        </p:nvSpPr>
        <p:spPr>
          <a:xfrm>
            <a:off x="0" y="2000240"/>
            <a:ext cx="9144000" cy="4857760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0" name="양쪽 모서리가 둥근 사각형 9"/>
          <p:cNvSpPr/>
          <p:nvPr/>
        </p:nvSpPr>
        <p:spPr>
          <a:xfrm>
            <a:off x="0" y="1142984"/>
            <a:ext cx="3643306" cy="85725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14282" y="1285860"/>
            <a:ext cx="32861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각 과 공통사항</a:t>
            </a:r>
            <a:endParaRPr lang="ko-KR" altLang="en-US" sz="3200" dirty="0">
              <a:solidFill>
                <a:srgbClr val="0404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57422" y="214290"/>
            <a:ext cx="5357850" cy="714380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각 과별 업무추진 협조사항 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0" y="2000240"/>
            <a:ext cx="9144000" cy="4857760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endParaRPr lang="ko-KR" altLang="en-US" dirty="0">
              <a:solidFill>
                <a:srgbClr val="595959"/>
              </a:solidFill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214282" y="2613749"/>
            <a:ext cx="5848226" cy="1529631"/>
            <a:chOff x="214282" y="2613749"/>
            <a:chExt cx="5848226" cy="1529631"/>
          </a:xfrm>
        </p:grpSpPr>
        <p:sp>
          <p:nvSpPr>
            <p:cNvPr id="52" name="순서도: 저장 데이터 51"/>
            <p:cNvSpPr/>
            <p:nvPr/>
          </p:nvSpPr>
          <p:spPr>
            <a:xfrm>
              <a:off x="214282" y="3071810"/>
              <a:ext cx="2714644" cy="1071570"/>
            </a:xfrm>
            <a:prstGeom prst="flowChartOnlineStorag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57150"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3">
                    <a:lumMod val="85000"/>
                  </a:schemeClr>
                </a:solidFill>
              </a:endParaRPr>
            </a:p>
          </p:txBody>
        </p:sp>
        <p:sp>
          <p:nvSpPr>
            <p:cNvPr id="53" name="순서도: 저장 데이터 52"/>
            <p:cNvSpPr/>
            <p:nvPr/>
          </p:nvSpPr>
          <p:spPr>
            <a:xfrm>
              <a:off x="3347864" y="2996952"/>
              <a:ext cx="2714644" cy="1071570"/>
            </a:xfrm>
            <a:prstGeom prst="flowChartOnlineStorag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57150"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3">
                    <a:lumMod val="85000"/>
                  </a:schemeClr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67544" y="3071810"/>
              <a:ext cx="180020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현장민원 처리 후 추가 접수 </a:t>
              </a:r>
              <a:endParaRPr lang="en-US" altLang="ko-KR" b="1" dirty="0" smtClean="0"/>
            </a:p>
            <a:p>
              <a:r>
                <a:rPr lang="ko-KR" altLang="en-US" b="1" dirty="0" smtClean="0"/>
                <a:t>사항 발생 시</a:t>
              </a:r>
              <a:endParaRPr lang="ko-KR" altLang="en-US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635896" y="3284984"/>
              <a:ext cx="19442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hlinkClick r:id="rId3" action="ppaction://hlinksldjump"/>
                </a:rPr>
                <a:t>체크리스트 작성</a:t>
              </a:r>
              <a:endParaRPr lang="ko-KR" altLang="en-US" b="1" dirty="0"/>
            </a:p>
          </p:txBody>
        </p:sp>
        <p:sp>
          <p:nvSpPr>
            <p:cNvPr id="56" name="아래로 구부러진 화살표 55"/>
            <p:cNvSpPr/>
            <p:nvPr/>
          </p:nvSpPr>
          <p:spPr>
            <a:xfrm>
              <a:off x="2437512" y="2613749"/>
              <a:ext cx="1098344" cy="425419"/>
            </a:xfrm>
            <a:prstGeom prst="curvedDownArrow">
              <a:avLst>
                <a:gd name="adj1" fmla="val 25000"/>
                <a:gd name="adj2" fmla="val 50000"/>
                <a:gd name="adj3" fmla="val 3592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1" name="아래로 구부러진 화살표 60"/>
          <p:cNvSpPr/>
          <p:nvPr/>
        </p:nvSpPr>
        <p:spPr>
          <a:xfrm>
            <a:off x="5580112" y="2564904"/>
            <a:ext cx="1098344" cy="425419"/>
          </a:xfrm>
          <a:prstGeom prst="curvedDownArrow">
            <a:avLst>
              <a:gd name="adj1" fmla="val 25000"/>
              <a:gd name="adj2" fmla="val 50000"/>
              <a:gd name="adj3" fmla="val 359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2" name="순서도: 저장 데이터 61"/>
          <p:cNvSpPr/>
          <p:nvPr/>
        </p:nvSpPr>
        <p:spPr>
          <a:xfrm>
            <a:off x="6429356" y="2996952"/>
            <a:ext cx="2714644" cy="1071570"/>
          </a:xfrm>
          <a:prstGeom prst="flowChartOnlineStorag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3">
                  <a:lumMod val="8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04248" y="3068960"/>
            <a:ext cx="18002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hlinkClick r:id="rId4" action="ppaction://hlinksldjump"/>
              </a:rPr>
              <a:t>고객지원시스템에 직원으로 구분하여 접수</a:t>
            </a:r>
            <a:endParaRPr lang="ko-KR" altLang="en-US" b="1" dirty="0"/>
          </a:p>
        </p:txBody>
      </p:sp>
      <p:sp>
        <p:nvSpPr>
          <p:cNvPr id="64" name="순서도: 저장 데이터 63"/>
          <p:cNvSpPr/>
          <p:nvPr/>
        </p:nvSpPr>
        <p:spPr>
          <a:xfrm>
            <a:off x="6429356" y="4941168"/>
            <a:ext cx="2714644" cy="1071570"/>
          </a:xfrm>
          <a:prstGeom prst="flowChartOnlineStorag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3">
                  <a:lumMod val="85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876256" y="5013176"/>
            <a:ext cx="172819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해당과 </a:t>
            </a:r>
            <a:r>
              <a:rPr lang="ko-KR" altLang="en-US" b="1" dirty="0" err="1" smtClean="0"/>
              <a:t>토탈서비스</a:t>
            </a:r>
            <a:r>
              <a:rPr lang="ko-KR" altLang="en-US" b="1" dirty="0" smtClean="0"/>
              <a:t> 총괄 담당 인계</a:t>
            </a:r>
            <a:endParaRPr lang="ko-KR" altLang="en-US" b="1" dirty="0"/>
          </a:p>
        </p:txBody>
      </p:sp>
      <p:sp>
        <p:nvSpPr>
          <p:cNvPr id="66" name="아래로 구부러진 화살표 65"/>
          <p:cNvSpPr/>
          <p:nvPr/>
        </p:nvSpPr>
        <p:spPr>
          <a:xfrm rot="5212302">
            <a:off x="7470786" y="4278616"/>
            <a:ext cx="928361" cy="425419"/>
          </a:xfrm>
          <a:prstGeom prst="curvedDownArrow">
            <a:avLst>
              <a:gd name="adj1" fmla="val 25000"/>
              <a:gd name="adj2" fmla="val 50000"/>
              <a:gd name="adj3" fmla="val 325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7" name="순서도: 저장 데이터 66"/>
          <p:cNvSpPr/>
          <p:nvPr/>
        </p:nvSpPr>
        <p:spPr>
          <a:xfrm>
            <a:off x="3419872" y="4869160"/>
            <a:ext cx="2714644" cy="1071570"/>
          </a:xfrm>
          <a:prstGeom prst="flowChartOnlineStorag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3">
                  <a:lumMod val="8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851920" y="5013176"/>
            <a:ext cx="165618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현장민원과로 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en-US" b="1" dirty="0" smtClean="0"/>
              <a:t>인계</a:t>
            </a:r>
            <a:endParaRPr lang="ko-KR" alt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3563888" y="6165304"/>
            <a:ext cx="237626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매주 금요일 까지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70" name="아래로 구부러진 화살표 69"/>
          <p:cNvSpPr/>
          <p:nvPr/>
        </p:nvSpPr>
        <p:spPr>
          <a:xfrm rot="10800000" flipV="1">
            <a:off x="5436096" y="4509120"/>
            <a:ext cx="1248115" cy="389555"/>
          </a:xfrm>
          <a:prstGeom prst="curvedDownArrow">
            <a:avLst>
              <a:gd name="adj1" fmla="val 25000"/>
              <a:gd name="adj2" fmla="val 50000"/>
              <a:gd name="adj3" fmla="val 359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00892" y="2285992"/>
            <a:ext cx="214310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ko-KR" altLang="en-US" b="1" dirty="0" smtClean="0">
                <a:solidFill>
                  <a:srgbClr val="333399"/>
                </a:solidFill>
              </a:rPr>
              <a:t>체크리스트 작성 직원이 직접 접수</a:t>
            </a:r>
          </a:p>
          <a:p>
            <a:endParaRPr lang="ko-KR" altLang="en-US" dirty="0"/>
          </a:p>
        </p:txBody>
      </p:sp>
      <p:sp>
        <p:nvSpPr>
          <p:cNvPr id="29" name="왼쪽 화살표 28">
            <a:hlinkClick r:id="rId5" action="ppaction://hlinksldjump"/>
          </p:cNvPr>
          <p:cNvSpPr/>
          <p:nvPr/>
        </p:nvSpPr>
        <p:spPr>
          <a:xfrm rot="10800000">
            <a:off x="8072462" y="6357958"/>
            <a:ext cx="857256" cy="500042"/>
          </a:xfrm>
          <a:prstGeom prst="leftArrow">
            <a:avLst/>
          </a:prstGeom>
          <a:solidFill>
            <a:srgbClr val="CEB2CA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6" grpId="0" animBg="1"/>
      <p:bldP spid="7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5" name="모서리가 둥근 직사각형 14"/>
          <p:cNvSpPr/>
          <p:nvPr/>
        </p:nvSpPr>
        <p:spPr>
          <a:xfrm>
            <a:off x="2357422" y="214290"/>
            <a:ext cx="5357850" cy="714380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각 과별 업무추진 협조사항 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691680" y="1196750"/>
          <a:ext cx="6264696" cy="5570565"/>
        </p:xfrm>
        <a:graphic>
          <a:graphicData uri="http://schemas.openxmlformats.org/drawingml/2006/table">
            <a:tbl>
              <a:tblPr/>
              <a:tblGrid>
                <a:gridCol w="1432148"/>
                <a:gridCol w="4832548"/>
              </a:tblGrid>
              <a:tr h="2755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  <a:ea typeface="신명 태고딕"/>
                        </a:rPr>
                        <a:t>주 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  <a:ea typeface="신명 태고딕"/>
                        </a:rPr>
                        <a:t>구 동 번지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  <a:ea typeface="신명 태고딕"/>
                        </a:rPr>
                        <a:t>(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  <a:ea typeface="신명 태고딕"/>
                        </a:rPr>
                        <a:t>아파트 동 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  <a:ea typeface="신명 태고딕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287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2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신명 태고딕"/>
                        </a:rPr>
                        <a:t>검사항목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확인 및 체크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(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신명 태고딕"/>
                        </a:rPr>
                        <a:t>해당난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 √ 체크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617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신명 태고딕"/>
                        </a:rPr>
                        <a:t>수 질 관 련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□ 수질검사 결과 정상여부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□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맛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․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냄새 정상여부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→ 비정상일 경우 사유 기재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( 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645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신명 태고딕"/>
                        </a:rPr>
                        <a:t>수 도계량기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□ 정상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□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비정상→○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신명 태고딕"/>
                        </a:rPr>
                        <a:t>문불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○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회불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○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동파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○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기타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( 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617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신명 태고딕"/>
                        </a:rPr>
                        <a:t>급 수 불 편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□ 현장수압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□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옥내수압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□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계량기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신명 태고딕"/>
                        </a:rPr>
                        <a:t>스트레이너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 이물질 여부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□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신명 태고딕"/>
                        </a:rPr>
                        <a:t>관경협소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□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기타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( 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280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신명 태고딕"/>
                        </a:rPr>
                        <a:t>누 수 탐 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□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신명 태고딕"/>
                        </a:rPr>
                        <a:t>누수없음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□ 누수발생 →○ 변기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○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계량기실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○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건물배관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○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기타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( 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102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신명 태고딕"/>
                        </a:rPr>
                        <a:t>옥내 급수관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□ 평소 녹물출수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□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아연도 강관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, □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갱생 또는 교체 필요성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□ 교체 비용부담 설명 여부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(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신명 태고딕"/>
                        </a:rPr>
                        <a:t>건축년도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: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296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신명 태고딕"/>
                        </a:rPr>
                        <a:t>추 가 민 원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□ 상수도 요금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□ 기타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신명 태고딕"/>
                        </a:rPr>
                        <a:t>( 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072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신명 태고딕"/>
                        </a:rPr>
                        <a:t>기타 민원인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신명 태고딕"/>
                          <a:ea typeface="신명 태고딕"/>
                        </a:rPr>
                        <a:t>요 구 사 항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2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08서울남산체 B"/>
                        </a:rPr>
                        <a:t>작성자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08서울남산체 B"/>
                        </a:rPr>
                        <a:t>부서 직책 성명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08서울남산체 B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08서울남산체 B"/>
                        </a:rPr>
                        <a:t>서명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08서울남산체 B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함초롬바탕"/>
                      </a:endParaRPr>
                    </a:p>
                  </a:txBody>
                  <a:tcPr marL="48237" marR="48237" marT="24119" marB="241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왼쪽 화살표 10">
            <a:hlinkClick r:id="rId3" action="ppaction://hlinksldjump"/>
          </p:cNvPr>
          <p:cNvSpPr/>
          <p:nvPr/>
        </p:nvSpPr>
        <p:spPr>
          <a:xfrm>
            <a:off x="8072462" y="6357958"/>
            <a:ext cx="857256" cy="500042"/>
          </a:xfrm>
          <a:prstGeom prst="leftArrow">
            <a:avLst/>
          </a:prstGeom>
          <a:solidFill>
            <a:srgbClr val="CEB2CA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Back</a:t>
            </a:r>
            <a:endParaRPr lang="ko-KR" altLang="en-US" dirty="0"/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5" name="모서리가 둥근 직사각형 14"/>
          <p:cNvSpPr/>
          <p:nvPr/>
        </p:nvSpPr>
        <p:spPr>
          <a:xfrm>
            <a:off x="2357422" y="214290"/>
            <a:ext cx="5357850" cy="714380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각 과별 업무추진 협조사항 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왼쪽 화살표 9">
            <a:hlinkClick r:id="rId3" action="ppaction://hlinksldjump"/>
          </p:cNvPr>
          <p:cNvSpPr/>
          <p:nvPr/>
        </p:nvSpPr>
        <p:spPr>
          <a:xfrm>
            <a:off x="8072462" y="6357958"/>
            <a:ext cx="857256" cy="500042"/>
          </a:xfrm>
          <a:prstGeom prst="leftArrow">
            <a:avLst/>
          </a:prstGeom>
          <a:solidFill>
            <a:srgbClr val="CEB2CA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Back</a:t>
            </a:r>
            <a:endParaRPr lang="ko-KR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81163" y="1738313"/>
            <a:ext cx="5781675" cy="419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직사각형 11"/>
          <p:cNvSpPr/>
          <p:nvPr/>
        </p:nvSpPr>
        <p:spPr>
          <a:xfrm>
            <a:off x="5786446" y="2000240"/>
            <a:ext cx="2071702" cy="157163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grpSp>
        <p:nvGrpSpPr>
          <p:cNvPr id="15" name="그룹 14"/>
          <p:cNvGrpSpPr/>
          <p:nvPr/>
        </p:nvGrpSpPr>
        <p:grpSpPr>
          <a:xfrm>
            <a:off x="2500298" y="2071678"/>
            <a:ext cx="6643702" cy="1143000"/>
            <a:chOff x="2500298" y="2071678"/>
            <a:chExt cx="6643702" cy="1143000"/>
          </a:xfrm>
        </p:grpSpPr>
        <p:grpSp>
          <p:nvGrpSpPr>
            <p:cNvPr id="11" name="그룹 10"/>
            <p:cNvGrpSpPr/>
            <p:nvPr/>
          </p:nvGrpSpPr>
          <p:grpSpPr>
            <a:xfrm>
              <a:off x="2571736" y="2285992"/>
              <a:ext cx="6572264" cy="785812"/>
              <a:chOff x="2571736" y="2306638"/>
              <a:chExt cx="6572264" cy="785812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3429000" y="2306638"/>
                <a:ext cx="5715000" cy="78581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" name="TextBox 7"/>
              <p:cNvSpPr txBox="1"/>
              <p:nvPr/>
            </p:nvSpPr>
            <p:spPr bwMode="auto">
              <a:xfrm>
                <a:off x="2571736" y="2357430"/>
                <a:ext cx="1000132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40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innerShdw blurRad="63500" dist="50800" dir="18900000">
                        <a:prstClr val="black">
                          <a:alpha val="70000"/>
                        </a:prstClr>
                      </a:innerShdw>
                    </a:effectLst>
                    <a:latin typeface="HY헤드라인M" pitchFamily="18" charset="-127"/>
                    <a:ea typeface="HY헤드라인M" pitchFamily="18" charset="-127"/>
                  </a:rPr>
                  <a:t>4</a:t>
                </a:r>
                <a:endParaRPr lang="ko-KR" altLang="en-US" sz="4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8900000">
                      <a:prstClr val="black">
                        <a:alpha val="70000"/>
                      </a:prstClr>
                    </a:inn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9" name="TextBox 14"/>
              <p:cNvSpPr txBox="1">
                <a:spLocks noChangeArrowheads="1"/>
              </p:cNvSpPr>
              <p:nvPr/>
            </p:nvSpPr>
            <p:spPr bwMode="auto">
              <a:xfrm>
                <a:off x="3929063" y="2357438"/>
                <a:ext cx="5214937" cy="584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3200" dirty="0" err="1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토탈서비스</a:t>
                </a:r>
                <a:r>
                  <a:rPr lang="ko-KR" altLang="en-US" sz="3200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 민원 예시</a:t>
                </a:r>
                <a:endParaRPr lang="ko-KR" altLang="en-US" sz="3200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pic>
          <p:nvPicPr>
            <p:cNvPr id="7" name="그림 12" descr="ball8_blu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0298" y="2071678"/>
              <a:ext cx="1250950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12"/>
          <p:cNvSpPr txBox="1"/>
          <p:nvPr/>
        </p:nvSpPr>
        <p:spPr bwMode="auto">
          <a:xfrm>
            <a:off x="2643174" y="2214554"/>
            <a:ext cx="100013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8900000">
                    <a:prstClr val="black">
                      <a:alpha val="7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5</a:t>
            </a:r>
            <a:endParaRPr lang="ko-KR" alt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innerShdw blurRad="63500" dist="50800" dir="18900000">
                  <a:prstClr val="black">
                    <a:alpha val="70000"/>
                  </a:prst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2000240"/>
            <a:ext cx="9144000" cy="4857760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60000"/>
              </a:lnSpc>
            </a:pPr>
            <a:endParaRPr lang="ko-KR" altLang="en-US" sz="1100" dirty="0">
              <a:solidFill>
                <a:srgbClr val="000000"/>
              </a:solidFill>
              <a:latin typeface="한양신명조"/>
            </a:endParaRPr>
          </a:p>
        </p:txBody>
      </p:sp>
      <p:sp>
        <p:nvSpPr>
          <p:cNvPr id="10" name="양쪽 모서리가 둥근 사각형 9"/>
          <p:cNvSpPr/>
          <p:nvPr/>
        </p:nvSpPr>
        <p:spPr>
          <a:xfrm>
            <a:off x="0" y="1142984"/>
            <a:ext cx="3643306" cy="85725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14282" y="1285860"/>
            <a:ext cx="32861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사례</a:t>
            </a:r>
            <a:r>
              <a:rPr lang="en-US" altLang="ko-KR" sz="3200" dirty="0" smtClean="0">
                <a:solidFill>
                  <a:srgbClr val="0404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3200" dirty="0">
              <a:solidFill>
                <a:srgbClr val="0404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691680" y="214290"/>
            <a:ext cx="6480720" cy="714380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옴마</a:t>
            </a:r>
            <a:r>
              <a:rPr lang="en-US" altLang="ko-KR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~ </a:t>
            </a: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이러시면 앙</a:t>
            </a:r>
            <a:r>
              <a:rPr lang="en-US" altLang="ko-KR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~</a:t>
            </a: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대요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7"/>
          <p:cNvGrpSpPr/>
          <p:nvPr/>
        </p:nvGrpSpPr>
        <p:grpSpPr>
          <a:xfrm>
            <a:off x="539552" y="2420888"/>
            <a:ext cx="7138102" cy="792088"/>
            <a:chOff x="1334415" y="108348"/>
            <a:chExt cx="7138102" cy="1284739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9" name="양쪽 모서리가 둥근 사각형 28"/>
            <p:cNvSpPr/>
            <p:nvPr/>
          </p:nvSpPr>
          <p:spPr>
            <a:xfrm rot="5400000">
              <a:off x="4261096" y="-2818333"/>
              <a:ext cx="1284739" cy="7138102"/>
            </a:xfrm>
            <a:prstGeom prst="round2SameRect">
              <a:avLst/>
            </a:prstGeom>
            <a:solidFill>
              <a:srgbClr val="E7DDFF">
                <a:alpha val="89804"/>
              </a:srgb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p3d extrusionH="190500" prstMaterial="dkEdg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양쪽 모서리가 둥근 사각형 4"/>
            <p:cNvSpPr/>
            <p:nvPr/>
          </p:nvSpPr>
          <p:spPr>
            <a:xfrm>
              <a:off x="1334415" y="171064"/>
              <a:ext cx="7075386" cy="11593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28600" lvl="1" indent="-228600" algn="ctr" defTabSz="1066800" rtl="0" latinLnBrk="1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400" kern="12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755576" y="2492896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latinLnBrk="0" hangingPunct="0">
              <a:defRPr/>
            </a:pPr>
            <a:r>
              <a:rPr lang="en-US" altLang="ko-KR" b="1" dirty="0" smtClean="0">
                <a:latin typeface="+mn-ea"/>
              </a:rPr>
              <a:t>A</a:t>
            </a:r>
            <a:r>
              <a:rPr lang="ko-KR" altLang="en-US" b="1" dirty="0" smtClean="0">
                <a:latin typeface="+mn-ea"/>
              </a:rPr>
              <a:t>씨는 옥외누수 탐지 받고 이상이 없다고 하자 집안에 누수가</a:t>
            </a:r>
            <a:r>
              <a:rPr lang="en-US" altLang="ko-KR" b="1" dirty="0" smtClean="0">
                <a:latin typeface="+mn-ea"/>
              </a:rPr>
              <a:t/>
            </a:r>
            <a:br>
              <a:rPr lang="en-US" altLang="ko-KR" b="1" dirty="0" smtClean="0">
                <a:latin typeface="+mn-ea"/>
              </a:rPr>
            </a:br>
            <a:r>
              <a:rPr lang="ko-KR" altLang="en-US" b="1" dirty="0" smtClean="0">
                <a:latin typeface="+mn-ea"/>
              </a:rPr>
              <a:t>되는지도 궁금하였다</a:t>
            </a:r>
            <a:r>
              <a:rPr lang="en-US" altLang="ko-KR" b="1" dirty="0" smtClean="0">
                <a:latin typeface="+mn-ea"/>
              </a:rPr>
              <a:t>.</a:t>
            </a:r>
            <a:endParaRPr lang="ko-KR" altLang="ko-KR" b="1" dirty="0">
              <a:latin typeface="+mn-ea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501008"/>
            <a:ext cx="864096" cy="12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611560" y="4365104"/>
            <a:ext cx="7200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mtClean="0"/>
              <a:t>민원</a:t>
            </a:r>
            <a:endParaRPr lang="ko-KR" altLang="en-US" dirty="0"/>
          </a:p>
        </p:txBody>
      </p:sp>
      <p:pic>
        <p:nvPicPr>
          <p:cNvPr id="17412" name="Picture 4" descr="C:\Users\dltjdud\AppData\Local\Microsoft\Windows\Temporary Internet Files\Content.IE5\81BX0E9O\MC90023925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5301208"/>
            <a:ext cx="1179174" cy="1051568"/>
          </a:xfrm>
          <a:prstGeom prst="rect">
            <a:avLst/>
          </a:prstGeom>
          <a:noFill/>
        </p:spPr>
      </p:pic>
      <p:sp>
        <p:nvSpPr>
          <p:cNvPr id="34" name="타원형 설명선 33"/>
          <p:cNvSpPr/>
          <p:nvPr/>
        </p:nvSpPr>
        <p:spPr>
          <a:xfrm>
            <a:off x="1547664" y="3573016"/>
            <a:ext cx="6912768" cy="936104"/>
          </a:xfrm>
          <a:prstGeom prst="wedgeEllipseCallout">
            <a:avLst>
              <a:gd name="adj1" fmla="val -51446"/>
              <a:gd name="adj2" fmla="val 615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형 설명선 34"/>
          <p:cNvSpPr/>
          <p:nvPr/>
        </p:nvSpPr>
        <p:spPr>
          <a:xfrm>
            <a:off x="395536" y="5229200"/>
            <a:ext cx="5688632" cy="1080120"/>
          </a:xfrm>
          <a:prstGeom prst="wedgeEllipseCallout">
            <a:avLst>
              <a:gd name="adj1" fmla="val 57513"/>
              <a:gd name="adj2" fmla="val 47719"/>
            </a:avLst>
          </a:prstGeom>
          <a:solidFill>
            <a:srgbClr val="CEB2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000232" y="3857628"/>
            <a:ext cx="614366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집 안 누수탐지도 해 주시면 </a:t>
            </a:r>
            <a:r>
              <a:rPr lang="ko-KR" altLang="en-US" b="1" dirty="0" err="1" smtClean="0"/>
              <a:t>안되요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71472" y="5643578"/>
            <a:ext cx="614366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저는 옥외탐지만 하는 사람입니다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못 해 드립니다</a:t>
            </a:r>
            <a:r>
              <a:rPr lang="en-US" altLang="ko-KR" b="1" dirty="0" smtClean="0"/>
              <a:t>.</a:t>
            </a:r>
            <a:endParaRPr lang="ko-KR" altLang="en-US" b="1" dirty="0"/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grpSp>
        <p:nvGrpSpPr>
          <p:cNvPr id="2" name="그룹 14"/>
          <p:cNvGrpSpPr/>
          <p:nvPr/>
        </p:nvGrpSpPr>
        <p:grpSpPr>
          <a:xfrm>
            <a:off x="2500298" y="2071678"/>
            <a:ext cx="6643702" cy="1143000"/>
            <a:chOff x="2500298" y="2071678"/>
            <a:chExt cx="6643702" cy="1143000"/>
          </a:xfrm>
        </p:grpSpPr>
        <p:grpSp>
          <p:nvGrpSpPr>
            <p:cNvPr id="3" name="그룹 10"/>
            <p:cNvGrpSpPr/>
            <p:nvPr/>
          </p:nvGrpSpPr>
          <p:grpSpPr>
            <a:xfrm>
              <a:off x="2571736" y="2285992"/>
              <a:ext cx="6572264" cy="785812"/>
              <a:chOff x="2571736" y="2306638"/>
              <a:chExt cx="6572264" cy="785812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3429000" y="2306638"/>
                <a:ext cx="5715000" cy="78581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" name="TextBox 7"/>
              <p:cNvSpPr txBox="1"/>
              <p:nvPr/>
            </p:nvSpPr>
            <p:spPr bwMode="auto">
              <a:xfrm>
                <a:off x="2571736" y="2357430"/>
                <a:ext cx="1000132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40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innerShdw blurRad="63500" dist="50800" dir="18900000">
                        <a:prstClr val="black">
                          <a:alpha val="70000"/>
                        </a:prstClr>
                      </a:innerShdw>
                    </a:effectLst>
                    <a:latin typeface="HY헤드라인M" pitchFamily="18" charset="-127"/>
                    <a:ea typeface="HY헤드라인M" pitchFamily="18" charset="-127"/>
                  </a:rPr>
                  <a:t>4</a:t>
                </a:r>
                <a:endParaRPr lang="ko-KR" altLang="en-US" sz="4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8900000">
                      <a:prstClr val="black">
                        <a:alpha val="70000"/>
                      </a:prstClr>
                    </a:inn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9" name="TextBox 14"/>
              <p:cNvSpPr txBox="1">
                <a:spLocks noChangeArrowheads="1"/>
              </p:cNvSpPr>
              <p:nvPr/>
            </p:nvSpPr>
            <p:spPr bwMode="auto">
              <a:xfrm>
                <a:off x="3929063" y="2357438"/>
                <a:ext cx="5214937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3200" dirty="0" err="1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아리수</a:t>
                </a:r>
                <a:r>
                  <a:rPr lang="ko-KR" altLang="en-US" sz="3200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3200" dirty="0" err="1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토탈서비스</a:t>
                </a:r>
                <a:r>
                  <a:rPr lang="ko-KR" altLang="en-US" sz="3200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 평가</a:t>
                </a:r>
                <a:endParaRPr lang="ko-KR" altLang="en-US" sz="3200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pic>
          <p:nvPicPr>
            <p:cNvPr id="7" name="그림 12" descr="ball8_blu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0298" y="2071678"/>
              <a:ext cx="1250950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12"/>
          <p:cNvSpPr txBox="1"/>
          <p:nvPr/>
        </p:nvSpPr>
        <p:spPr bwMode="auto">
          <a:xfrm>
            <a:off x="2643174" y="2214554"/>
            <a:ext cx="100013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8900000">
                    <a:prstClr val="black">
                      <a:alpha val="7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6</a:t>
            </a:r>
            <a:endParaRPr lang="ko-KR" alt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innerShdw blurRad="63500" dist="50800" dir="18900000">
                  <a:prstClr val="black">
                    <a:alpha val="70000"/>
                  </a:prst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smtClean="0"/>
          </a:p>
        </p:txBody>
      </p:sp>
      <p:graphicFrame>
        <p:nvGraphicFramePr>
          <p:cNvPr id="16" name="내용 개체 틀 15"/>
          <p:cNvGraphicFramePr>
            <a:graphicFrameLocks noGrp="1"/>
          </p:cNvGraphicFramePr>
          <p:nvPr>
            <p:ph idx="1"/>
          </p:nvPr>
        </p:nvGraphicFramePr>
        <p:xfrm>
          <a:off x="457200" y="2694143"/>
          <a:ext cx="4038601" cy="2338077"/>
        </p:xfrm>
        <a:graphic>
          <a:graphicData uri="http://schemas.openxmlformats.org/drawingml/2006/table">
            <a:tbl>
              <a:tblPr/>
              <a:tblGrid>
                <a:gridCol w="1925640"/>
                <a:gridCol w="407934"/>
                <a:gridCol w="407934"/>
                <a:gridCol w="404171"/>
                <a:gridCol w="446461"/>
                <a:gridCol w="446461"/>
              </a:tblGrid>
              <a:tr h="22723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latin typeface="신명 태고딕"/>
                        </a:rPr>
                        <a:t>-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latin typeface="신명 태고딕"/>
                          <a:ea typeface="신명 태고딕"/>
                        </a:rPr>
                        <a:t>평 가 항 목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latin typeface="신명 태고딕"/>
                      </a:endParaRPr>
                    </a:p>
                  </a:txBody>
                  <a:tcPr marL="11534" marR="11534" marT="11534" marB="11534" anchor="ctr">
                    <a:lnL>
                      <a:noFill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신명 태고딕"/>
                        </a:rPr>
                        <a:t>평가 결 과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533"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․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민원 접수 시 직원응대 방법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latin typeface="신명 태명조"/>
                      </a:endParaRPr>
                    </a:p>
                  </a:txBody>
                  <a:tcPr marL="11534" marR="11534" marT="11534" marB="11534" anchor="ctr">
                    <a:lnL>
                      <a:noFill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매우만족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만족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보통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불만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매우불만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33"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․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출동시간 적정여부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latin typeface="신명 태명조"/>
                      </a:endParaRPr>
                    </a:p>
                  </a:txBody>
                  <a:tcPr marL="11534" marR="11534" marT="11534" marB="11534" anchor="ctr">
                    <a:lnL>
                      <a:noFill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매우만족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만족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보통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불만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매우불만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33"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․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민원해결 만족 정도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latin typeface="신명 태명조"/>
                      </a:endParaRPr>
                    </a:p>
                  </a:txBody>
                  <a:tcPr marL="11534" marR="11534" marT="11534" marB="11534" anchor="ctr">
                    <a:lnL>
                      <a:noFill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매우만족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만족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보통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불만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매우불만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33"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․ </a:t>
                      </a:r>
                      <a:r>
                        <a:rPr lang="ko-KR" altLang="en-US" sz="900" kern="0" spc="-11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수돗물 관련 다른 사항 처리 여부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latin typeface="신명 태명조"/>
                      </a:endParaRPr>
                    </a:p>
                  </a:txBody>
                  <a:tcPr marL="11534" marR="11534" marT="11534" marB="11534" anchor="ctr">
                    <a:lnL>
                      <a:noFill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매우만족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만족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보통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불만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a typeface="08서울남산체 B"/>
                        </a:rPr>
                        <a:t>매우불만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79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․ </a:t>
                      </a:r>
                      <a:r>
                        <a:rPr lang="en-US" altLang="ko-KR" sz="900" kern="0" spc="-40">
                          <a:solidFill>
                            <a:srgbClr val="000000"/>
                          </a:solidFill>
                          <a:latin typeface="신명 태명조"/>
                        </a:rPr>
                        <a:t>Total </a:t>
                      </a:r>
                      <a:r>
                        <a:rPr lang="ko-KR" altLang="en-US" sz="900" kern="0" spc="-4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서비스 </a:t>
                      </a:r>
                      <a:r>
                        <a:rPr lang="ko-KR" altLang="en-US" sz="900" kern="0" spc="-8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장점 및 개선사항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latin typeface="신명 태명조"/>
                      </a:endParaRPr>
                    </a:p>
                  </a:txBody>
                  <a:tcPr marL="11534" marR="11534" marT="11534" marB="11534" anchor="ctr">
                    <a:lnL>
                      <a:noFill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latin typeface="신명 태명조"/>
                          <a:ea typeface="신명 태명조"/>
                        </a:rPr>
                        <a:t>󰋫 잘한 점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latin typeface="신명 태명조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a typeface="신명 태명조"/>
                        </a:rPr>
                        <a:t>󰋫 부족한 부분이 있다면 사유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a typeface="신명 태명조"/>
                        </a:rPr>
                        <a:t>󰋫 기타 건의사항 등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1534" marR="11534" marT="11534" marB="11534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그림 8" descr="back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AutoShape 3"/>
          <p:cNvSpPr>
            <a:spLocks noChangeArrowheads="1"/>
          </p:cNvSpPr>
          <p:nvPr/>
        </p:nvSpPr>
        <p:spPr bwMode="invGray">
          <a:xfrm>
            <a:off x="0" y="980729"/>
            <a:ext cx="5220072" cy="5877272"/>
          </a:xfrm>
          <a:prstGeom prst="rightArrow">
            <a:avLst>
              <a:gd name="adj1" fmla="val 86065"/>
              <a:gd name="adj2" fmla="val 31780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blackWhite">
          <a:xfrm>
            <a:off x="0" y="1628800"/>
            <a:ext cx="4071938" cy="2071688"/>
          </a:xfrm>
          <a:prstGeom prst="roundRect">
            <a:avLst>
              <a:gd name="adj" fmla="val 9106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endParaRPr kumimoji="0" lang="en-US" altLang="ko-KR" b="1" dirty="0">
              <a:solidFill>
                <a:srgbClr val="FFFFFF"/>
              </a:solidFill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blackWhite">
          <a:xfrm>
            <a:off x="0" y="4071938"/>
            <a:ext cx="4038600" cy="2071687"/>
          </a:xfrm>
          <a:prstGeom prst="roundRect">
            <a:avLst>
              <a:gd name="adj" fmla="val 9106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endParaRPr kumimoji="0" lang="en-US" altLang="ko-KR" b="1" dirty="0">
              <a:solidFill>
                <a:srgbClr val="FFFFFF"/>
              </a:solidFill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1628800"/>
            <a:ext cx="392905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시민 평가 개요</a:t>
            </a:r>
            <a:endParaRPr lang="en-US" altLang="ko-KR" sz="2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defRPr/>
            </a:pPr>
            <a:endParaRPr lang="en-US" altLang="ko-KR" sz="2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참여시민 </a:t>
            </a:r>
            <a:r>
              <a:rPr lang="en-US" altLang="ko-KR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수돗물 시민평가단원</a:t>
            </a:r>
            <a:endParaRPr lang="en-US" altLang="ko-KR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평가시기 </a:t>
            </a:r>
            <a:r>
              <a:rPr lang="en-US" altLang="ko-KR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2014.5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월 </a:t>
            </a:r>
            <a:r>
              <a:rPr lang="ko-KR" altLang="en-US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부터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평가방법 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미스터리 </a:t>
            </a:r>
            <a:r>
              <a:rPr lang="ko-KR" altLang="en-US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쇼퍼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방식</a:t>
            </a:r>
            <a:endParaRPr lang="en-US" altLang="ko-KR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defRPr/>
            </a:pPr>
            <a:endParaRPr lang="en-US" altLang="ko-KR" dirty="0">
              <a:latin typeface="굴림" pitchFamily="50" charset="-127"/>
              <a:ea typeface="굴림" pitchFamily="50" charset="-127"/>
            </a:endParaRPr>
          </a:p>
          <a:p>
            <a:pPr>
              <a:defRPr/>
            </a:pPr>
            <a:endParaRPr lang="ko-KR" altLang="en-US" dirty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9512" y="4149080"/>
            <a:ext cx="3456384" cy="2016224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7" name="AutoShape 4"/>
          <p:cNvSpPr>
            <a:spLocks noChangeArrowheads="1"/>
          </p:cNvSpPr>
          <p:nvPr/>
        </p:nvSpPr>
        <p:spPr bwMode="blackWhite">
          <a:xfrm>
            <a:off x="5004048" y="1988840"/>
            <a:ext cx="4139952" cy="3816424"/>
          </a:xfrm>
          <a:prstGeom prst="roundRect">
            <a:avLst>
              <a:gd name="adj" fmla="val 9106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endParaRPr kumimoji="0" lang="en-US" altLang="ko-KR" b="1" dirty="0">
              <a:solidFill>
                <a:srgbClr val="FFFFFF"/>
              </a:solidFill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04048" y="2847419"/>
            <a:ext cx="4139952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인센티브 지급</a:t>
            </a:r>
            <a:r>
              <a:rPr lang="en-US" altLang="ko-KR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연말에 시상</a:t>
            </a:r>
            <a:r>
              <a:rPr lang="en-US" altLang="ko-KR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  <a:br>
              <a:rPr lang="en-US" altLang="ko-KR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en-US" altLang="ko-KR" sz="2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사업소 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최우수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(1)500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만원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b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우수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(2) 400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만원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장려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(3) 300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만원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</a:br>
            <a:endParaRPr lang="en-US" altLang="ko-KR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민원의 달인 선정 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최우수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(300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만원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),</a:t>
            </a:r>
            <a:b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우수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(200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만원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), 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장려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(100</a:t>
            </a:r>
            <a:r>
              <a:rPr lang="ko-KR" altLang="en-US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만원</a:t>
            </a:r>
            <a: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br>
              <a:rPr lang="en-US" altLang="ko-KR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</a:br>
            <a:endParaRPr lang="ko-KR" altLang="en-US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8" name="그룹 14"/>
          <p:cNvGrpSpPr>
            <a:grpSpLocks/>
          </p:cNvGrpSpPr>
          <p:nvPr/>
        </p:nvGrpSpPr>
        <p:grpSpPr bwMode="auto">
          <a:xfrm>
            <a:off x="0" y="0"/>
            <a:ext cx="9144000" cy="476672"/>
            <a:chOff x="0" y="0"/>
            <a:chExt cx="9144000" cy="294940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0" y="0"/>
              <a:ext cx="9144000" cy="29494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0" name="TextBox 10"/>
            <p:cNvSpPr txBox="1">
              <a:spLocks noChangeArrowheads="1"/>
            </p:cNvSpPr>
            <p:nvPr/>
          </p:nvSpPr>
          <p:spPr bwMode="auto">
            <a:xfrm>
              <a:off x="0" y="21862"/>
              <a:ext cx="4714908" cy="228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아리수토탈</a:t>
              </a:r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  평가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grpSp>
        <p:nvGrpSpPr>
          <p:cNvPr id="3" name="그룹 14"/>
          <p:cNvGrpSpPr>
            <a:grpSpLocks/>
          </p:cNvGrpSpPr>
          <p:nvPr/>
        </p:nvGrpSpPr>
        <p:grpSpPr bwMode="auto">
          <a:xfrm>
            <a:off x="0" y="0"/>
            <a:ext cx="8172400" cy="428625"/>
            <a:chOff x="0" y="71437"/>
            <a:chExt cx="9144000" cy="428604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0" y="71437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" name="TextBox 10"/>
            <p:cNvSpPr txBox="1">
              <a:spLocks noChangeArrowheads="1"/>
            </p:cNvSpPr>
            <p:nvPr/>
          </p:nvSpPr>
          <p:spPr bwMode="auto">
            <a:xfrm>
              <a:off x="0" y="101105"/>
              <a:ext cx="6660232" cy="36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평가 방식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2" name="AutoShape 26"/>
          <p:cNvSpPr>
            <a:spLocks noChangeArrowheads="1"/>
          </p:cNvSpPr>
          <p:nvPr/>
        </p:nvSpPr>
        <p:spPr bwMode="auto">
          <a:xfrm rot="16200000" flipV="1">
            <a:off x="5798014" y="4439113"/>
            <a:ext cx="1862884" cy="2165265"/>
          </a:xfrm>
          <a:prstGeom prst="rightArrow">
            <a:avLst>
              <a:gd name="adj1" fmla="val 57500"/>
              <a:gd name="adj2" fmla="val 36412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0" scaled="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AutoShape 24"/>
          <p:cNvSpPr>
            <a:spLocks noChangeArrowheads="1"/>
          </p:cNvSpPr>
          <p:nvPr/>
        </p:nvSpPr>
        <p:spPr bwMode="auto">
          <a:xfrm rot="5400000">
            <a:off x="1079852" y="848918"/>
            <a:ext cx="1862884" cy="2165264"/>
          </a:xfrm>
          <a:prstGeom prst="rightArrow">
            <a:avLst>
              <a:gd name="adj1" fmla="val 57500"/>
              <a:gd name="adj2" fmla="val 36412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0" scaled="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 rot="8092159">
            <a:off x="3644372" y="2547350"/>
            <a:ext cx="1310862" cy="3348696"/>
          </a:xfrm>
          <a:prstGeom prst="can">
            <a:avLst>
              <a:gd name="adj" fmla="val 63109"/>
            </a:avLst>
          </a:prstGeom>
          <a:gradFill rotWithShape="1">
            <a:gsLst>
              <a:gs pos="0">
                <a:srgbClr val="993300"/>
              </a:gs>
              <a:gs pos="100000">
                <a:srgbClr val="FEA900"/>
              </a:gs>
            </a:gsLst>
            <a:lin ang="2700000" scaled="1"/>
          </a:gradFill>
          <a:ln w="3175" algn="ctr">
            <a:noFill/>
            <a:round/>
            <a:headEnd/>
            <a:tailEnd/>
          </a:ln>
        </p:spPr>
        <p:txBody>
          <a:bodyPr wrap="none" anchor="ctr"/>
          <a:lstStyle/>
          <a:p>
            <a:pPr eaLnBrk="1" latinLnBrk="1" hangingPunct="1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 rot="20881925">
            <a:off x="1121653" y="2732959"/>
            <a:ext cx="6573088" cy="1861363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FEA900"/>
              </a:gs>
            </a:gsLst>
            <a:lin ang="18900000" scaled="1"/>
          </a:gradFill>
          <a:ln w="9525">
            <a:miter lim="800000"/>
            <a:headEnd/>
            <a:tailEnd/>
          </a:ln>
          <a:scene3d>
            <a:camera prst="legacyObliqueTopRight">
              <a:rot lat="17400000" lon="600000" rev="0"/>
            </a:camera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EA900"/>
            </a:extrusionClr>
          </a:sp3d>
        </p:spPr>
        <p:txBody>
          <a:bodyPr wrap="none" anchor="ctr">
            <a:flatTx/>
          </a:bodyPr>
          <a:lstStyle/>
          <a:p>
            <a:pPr eaLnBrk="1" latinLnBrk="1" hangingPunct="1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214414" y="3143248"/>
            <a:ext cx="1397343" cy="1380816"/>
            <a:chOff x="1066" y="1706"/>
            <a:chExt cx="1088" cy="1088"/>
          </a:xfrm>
        </p:grpSpPr>
        <p:sp>
          <p:nvSpPr>
            <p:cNvPr id="27" name="Oval 14"/>
            <p:cNvSpPr>
              <a:spLocks noChangeArrowheads="1"/>
            </p:cNvSpPr>
            <p:nvPr/>
          </p:nvSpPr>
          <p:spPr bwMode="auto">
            <a:xfrm>
              <a:off x="1066" y="1706"/>
              <a:ext cx="1088" cy="1088"/>
            </a:xfrm>
            <a:prstGeom prst="ellipse">
              <a:avLst/>
            </a:prstGeom>
            <a:gradFill rotWithShape="1"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  <a:ln w="317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" name="Text Box 16"/>
            <p:cNvSpPr txBox="1">
              <a:spLocks noChangeArrowheads="1"/>
            </p:cNvSpPr>
            <p:nvPr/>
          </p:nvSpPr>
          <p:spPr bwMode="auto">
            <a:xfrm>
              <a:off x="1263" y="1901"/>
              <a:ext cx="772" cy="67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lang="ko-KR" altLang="en-US" sz="25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민원접수</a:t>
              </a:r>
              <a:endParaRPr lang="en-US" altLang="ko-KR" sz="2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8" name="Oval 23"/>
          <p:cNvSpPr>
            <a:spLocks noChangeArrowheads="1"/>
          </p:cNvSpPr>
          <p:nvPr/>
        </p:nvSpPr>
        <p:spPr bwMode="auto">
          <a:xfrm>
            <a:off x="6206824" y="2155035"/>
            <a:ext cx="1117258" cy="392346"/>
          </a:xfrm>
          <a:prstGeom prst="ellipse">
            <a:avLst/>
          </a:prstGeom>
          <a:solidFill>
            <a:schemeClr val="bg2">
              <a:alpha val="38039"/>
            </a:schemeClr>
          </a:solidFill>
          <a:ln w="3175" algn="ctr">
            <a:noFill/>
            <a:round/>
            <a:headEnd/>
            <a:tailEnd/>
          </a:ln>
        </p:spPr>
        <p:txBody>
          <a:bodyPr wrap="none" anchor="ctr"/>
          <a:lstStyle/>
          <a:p>
            <a:pPr eaLnBrk="1" latinLnBrk="1" hangingPunct="1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8" name="Group 17"/>
          <p:cNvGrpSpPr>
            <a:grpSpLocks/>
          </p:cNvGrpSpPr>
          <p:nvPr/>
        </p:nvGrpSpPr>
        <p:grpSpPr bwMode="auto">
          <a:xfrm>
            <a:off x="5857884" y="1928802"/>
            <a:ext cx="1397343" cy="1380816"/>
            <a:chOff x="1066" y="1706"/>
            <a:chExt cx="1088" cy="1088"/>
          </a:xfrm>
        </p:grpSpPr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1066" y="1706"/>
              <a:ext cx="1088" cy="1088"/>
            </a:xfrm>
            <a:prstGeom prst="ellipse">
              <a:avLst/>
            </a:prstGeom>
            <a:gradFill rotWithShape="1"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  <a:ln w="317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301" y="1890"/>
              <a:ext cx="772" cy="67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latinLnBrk="1" hangingPunct="1">
                <a:spcBef>
                  <a:spcPct val="50000"/>
                </a:spcBef>
              </a:pPr>
              <a:r>
                <a:rPr lang="ko-KR" altLang="en-US" sz="25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직원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/>
              </a:r>
              <a:br>
                <a:rPr lang="en-US" altLang="ko-KR" sz="25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</a:br>
              <a:r>
                <a:rPr lang="ko-KR" altLang="en-US" sz="25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접수</a:t>
              </a:r>
              <a:endParaRPr lang="en-US" altLang="ko-KR" sz="2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9" name="그룹 32"/>
          <p:cNvGrpSpPr/>
          <p:nvPr/>
        </p:nvGrpSpPr>
        <p:grpSpPr>
          <a:xfrm>
            <a:off x="1214414" y="2500306"/>
            <a:ext cx="6429420" cy="1928826"/>
            <a:chOff x="2571736" y="214290"/>
            <a:chExt cx="6429420" cy="1928826"/>
          </a:xfrm>
        </p:grpSpPr>
        <p:sp>
          <p:nvSpPr>
            <p:cNvPr id="30" name="포인트가 6개인 별 29"/>
            <p:cNvSpPr/>
            <p:nvPr/>
          </p:nvSpPr>
          <p:spPr>
            <a:xfrm>
              <a:off x="2571736" y="214290"/>
              <a:ext cx="6429420" cy="1928826"/>
            </a:xfrm>
            <a:prstGeom prst="star6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14744" y="714356"/>
              <a:ext cx="44291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민원접수 건수가 얼마만큼 줄었나</a:t>
              </a:r>
              <a:r>
                <a:rPr lang="en-US" altLang="ko-KR" b="1" dirty="0" smtClean="0"/>
                <a:t>?</a:t>
              </a:r>
              <a:endParaRPr lang="ko-KR" altLang="en-US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714744" y="1071546"/>
              <a:ext cx="457203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 직원접수 건수는 몇 건인가</a:t>
              </a:r>
              <a:r>
                <a:rPr lang="en-US" altLang="ko-KR" b="1" dirty="0" smtClean="0"/>
                <a:t>?</a:t>
              </a:r>
              <a:br>
                <a:rPr lang="en-US" altLang="ko-KR" b="1" dirty="0" smtClean="0"/>
              </a:br>
              <a:r>
                <a:rPr lang="en-US" altLang="ko-KR" b="1" dirty="0" smtClean="0"/>
                <a:t> (</a:t>
              </a:r>
              <a:r>
                <a:rPr lang="ko-KR" altLang="en-US" b="1" dirty="0" smtClean="0"/>
                <a:t>많을 수록 노력도 높게 평가</a:t>
              </a:r>
              <a:r>
                <a:rPr lang="en-US" altLang="ko-KR" b="1" dirty="0" smtClean="0"/>
                <a:t>)</a:t>
              </a:r>
              <a:r>
                <a:rPr lang="ko-KR" altLang="en-US" b="1" dirty="0" smtClean="0"/>
                <a:t> </a:t>
              </a:r>
              <a:endParaRPr lang="ko-KR" altLang="en-US" b="1" dirty="0"/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12593 L -0.00434 -0.2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9051 L -0.00052 0.24282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grpSp>
        <p:nvGrpSpPr>
          <p:cNvPr id="2" name="그룹 14"/>
          <p:cNvGrpSpPr/>
          <p:nvPr/>
        </p:nvGrpSpPr>
        <p:grpSpPr>
          <a:xfrm>
            <a:off x="1714480" y="2071678"/>
            <a:ext cx="6643702" cy="1143000"/>
            <a:chOff x="2500298" y="2071678"/>
            <a:chExt cx="6643702" cy="1143000"/>
          </a:xfrm>
        </p:grpSpPr>
        <p:grpSp>
          <p:nvGrpSpPr>
            <p:cNvPr id="3" name="그룹 10"/>
            <p:cNvGrpSpPr/>
            <p:nvPr/>
          </p:nvGrpSpPr>
          <p:grpSpPr>
            <a:xfrm>
              <a:off x="2571736" y="2285992"/>
              <a:ext cx="6572264" cy="785812"/>
              <a:chOff x="2571736" y="2306638"/>
              <a:chExt cx="6572264" cy="785812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3429000" y="2306638"/>
                <a:ext cx="5715000" cy="785812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" name="TextBox 7"/>
              <p:cNvSpPr txBox="1"/>
              <p:nvPr/>
            </p:nvSpPr>
            <p:spPr bwMode="auto">
              <a:xfrm>
                <a:off x="2571736" y="2357430"/>
                <a:ext cx="1000132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40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innerShdw blurRad="63500" dist="50800" dir="18900000">
                        <a:prstClr val="black">
                          <a:alpha val="70000"/>
                        </a:prstClr>
                      </a:innerShdw>
                    </a:effectLst>
                    <a:latin typeface="HY헤드라인M" pitchFamily="18" charset="-127"/>
                    <a:ea typeface="HY헤드라인M" pitchFamily="18" charset="-127"/>
                  </a:rPr>
                  <a:t>4</a:t>
                </a:r>
                <a:endParaRPr lang="ko-KR" altLang="en-US" sz="4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8900000">
                      <a:prstClr val="black">
                        <a:alpha val="70000"/>
                      </a:prstClr>
                    </a:inn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9" name="TextBox 14"/>
              <p:cNvSpPr txBox="1">
                <a:spLocks noChangeArrowheads="1"/>
              </p:cNvSpPr>
              <p:nvPr/>
            </p:nvSpPr>
            <p:spPr bwMode="auto">
              <a:xfrm>
                <a:off x="3929063" y="2357438"/>
                <a:ext cx="5214937" cy="584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3200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추가 민원 처리 응대 매뉴얼</a:t>
                </a:r>
                <a:endParaRPr lang="ko-KR" altLang="en-US" sz="3200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pic>
          <p:nvPicPr>
            <p:cNvPr id="7" name="그림 12" descr="ball8_blu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0298" y="2071678"/>
              <a:ext cx="1250950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12"/>
          <p:cNvSpPr txBox="1"/>
          <p:nvPr/>
        </p:nvSpPr>
        <p:spPr bwMode="auto">
          <a:xfrm>
            <a:off x="1857356" y="2214554"/>
            <a:ext cx="100013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8900000">
                    <a:prstClr val="black">
                      <a:alpha val="7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7</a:t>
            </a:r>
            <a:endParaRPr lang="ko-KR" alt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innerShdw blurRad="63500" dist="50800" dir="18900000">
                  <a:prstClr val="black">
                    <a:alpha val="70000"/>
                  </a:prst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1484784"/>
            <a:ext cx="9144000" cy="5373216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</a:pPr>
            <a:endParaRPr lang="ko-KR" altLang="en-US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627784" y="476672"/>
            <a:ext cx="4536504" cy="642372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옥내누수 탐지 요령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251520" y="1700808"/>
            <a:ext cx="8640960" cy="48731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600"/>
              </a:lnSpc>
              <a:buAutoNum type="arabicPeriod"/>
            </a:pP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계량기함 속에 있는 수도계량기의 </a:t>
            </a:r>
            <a:r>
              <a:rPr lang="ko-KR" altLang="en-US" b="1" dirty="0" err="1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별침이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회전하는지 먼저 확인합니다</a:t>
            </a: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.</a:t>
            </a: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/>
              <a:t>  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☞ </a:t>
            </a:r>
            <a:r>
              <a:rPr lang="ko-KR" altLang="en-US" b="1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별침이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회전하지 아니하면 옥내에 수돗물로 인한 누수가 없다는 뜻입니다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lnSpc>
                <a:spcPts val="2600"/>
              </a:lnSpc>
            </a:pP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☞ </a:t>
            </a:r>
            <a:r>
              <a:rPr lang="ko-KR" altLang="en-US" b="1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별침이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회전하고 있으면 옥내 배관 어딘가에서 누수가 발생하고 있다는 뜻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입니다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누수 지점을 발견하면 자체적으로 비용을 들여 수리하셔야 합니다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lnSpc>
                <a:spcPts val="2600"/>
              </a:lnSpc>
            </a:pP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☞ 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수리하신 후에 영수증을 팩스 또는 직접 사업소에 제출하시면 누수 된 수도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요금의 일정부분을 감면하여 드립니다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/>
            <a:endParaRPr lang="en-US" altLang="ko-KR" dirty="0" smtClean="0"/>
          </a:p>
          <a:p>
            <a:pPr marL="342900" indent="-342900"/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2. 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옥내 누수의 대부분은 양변기 쪽에서의 누수와 보일러</a:t>
            </a:r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난방이나 온수배관</a:t>
            </a:r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)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에서의 누수가 대부분을 차지합니다</a:t>
            </a:r>
            <a:r>
              <a:rPr lang="en-US" altLang="ko-KR" dirty="0" smtClean="0">
                <a:solidFill>
                  <a:srgbClr val="333399"/>
                </a:solidFill>
              </a:rPr>
              <a:t>.</a:t>
            </a:r>
          </a:p>
          <a:p>
            <a:pPr marL="342900" indent="-342900"/>
            <a:endParaRPr lang="en-US" altLang="ko-KR" dirty="0" smtClean="0"/>
          </a:p>
          <a:p>
            <a:pPr marL="342900" indent="-342900">
              <a:lnSpc>
                <a:spcPts val="2600"/>
              </a:lnSpc>
            </a:pPr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3. 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양변기 볼 탑에서의 누수 여부 확인 방법</a:t>
            </a:r>
            <a:endParaRPr lang="en-US" altLang="ko-KR" sz="2000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/>
              <a:t> 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☞ 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양변기 좌측에 있는 수도꼭지를 오른쪽으로 돌려 잠근다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-&gt; 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계량기 </a:t>
            </a:r>
            <a:r>
              <a:rPr lang="ko-KR" altLang="en-US" b="1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별침이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회전하는지 여부를 확인한다 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-&gt; </a:t>
            </a:r>
            <a:r>
              <a:rPr lang="ko-KR" altLang="en-US" b="1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별침이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멈추었다면 양변기 볼 탑이 고장 나서 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누수가 발생한 것이오니 </a:t>
            </a:r>
            <a:r>
              <a:rPr lang="ko-KR" altLang="en-US" b="1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볼탑을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고치시면 됩니다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/>
            <a:endParaRPr lang="ko-KR" altLang="en-US" dirty="0"/>
          </a:p>
        </p:txBody>
      </p:sp>
      <p:grpSp>
        <p:nvGrpSpPr>
          <p:cNvPr id="44" name="그룹 14"/>
          <p:cNvGrpSpPr>
            <a:grpSpLocks/>
          </p:cNvGrpSpPr>
          <p:nvPr/>
        </p:nvGrpSpPr>
        <p:grpSpPr bwMode="auto">
          <a:xfrm>
            <a:off x="0" y="-214313"/>
            <a:ext cx="8172400" cy="428625"/>
            <a:chOff x="0" y="0"/>
            <a:chExt cx="9144000" cy="428604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6660232" cy="36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민원처리 </a:t>
              </a:r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메뉴얼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1484784"/>
            <a:ext cx="9144000" cy="5373216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</a:pPr>
            <a:endParaRPr lang="ko-KR" altLang="en-US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39752" y="476672"/>
            <a:ext cx="5112568" cy="642372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세대분할 신청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251520" y="1700808"/>
            <a:ext cx="8640960" cy="5606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600"/>
              </a:lnSpc>
              <a:buAutoNum type="arabicPeriod"/>
            </a:pP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처리절차</a:t>
            </a:r>
            <a:endParaRPr lang="en-US" altLang="ko-KR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fontAlgn="t"/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 smtClean="0"/>
          </a:p>
          <a:p>
            <a:pPr marL="342900" indent="-342900">
              <a:lnSpc>
                <a:spcPts val="2600"/>
              </a:lnSpc>
            </a:pP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/>
            <a:endParaRPr lang="en-US" altLang="ko-KR" dirty="0" smtClean="0"/>
          </a:p>
          <a:p>
            <a:pPr marL="342900" indent="-342900"/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2.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가정용과 다른 용도로 겸용 사용하는 경우의 가정용 요금적용 방법</a:t>
            </a:r>
            <a:endParaRPr lang="en-US" altLang="ko-KR" sz="2000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/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  </a:t>
            </a:r>
            <a:r>
              <a:rPr lang="en-US" altLang="ko-KR" sz="1400" dirty="0" smtClean="0">
                <a:solidFill>
                  <a:schemeClr val="bg1">
                    <a:lumMod val="10000"/>
                  </a:schemeClr>
                </a:solidFill>
              </a:rPr>
              <a:t>– 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</a:rPr>
              <a:t>총 사용량 중 세대당 월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</a:rPr>
              <a:t>15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</a:rPr>
              <a:t>㎥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</a:rPr>
              <a:t>(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</a:rPr>
              <a:t>기숙사 및 사회복지수용시설은 방당 월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</a:rPr>
              <a:t>5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</a:rPr>
              <a:t>㎥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</a:rPr>
              <a:t>)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</a:rPr>
              <a:t>을</a:t>
            </a:r>
            <a:endParaRPr lang="en-US" altLang="ko-KR" b="1" dirty="0" smtClean="0">
              <a:solidFill>
                <a:schemeClr val="bg1">
                  <a:lumMod val="10000"/>
                </a:schemeClr>
              </a:solidFill>
            </a:endParaRPr>
          </a:p>
          <a:p>
            <a:pPr marL="342900" indent="-342900"/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</a:rPr>
              <a:t>    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</a:rPr>
              <a:t> 가정용으로 적용하고  </a:t>
            </a:r>
            <a:r>
              <a:rPr lang="ko-KR" altLang="en-US" b="1" dirty="0" err="1" smtClean="0">
                <a:solidFill>
                  <a:schemeClr val="bg1">
                    <a:lumMod val="10000"/>
                  </a:schemeClr>
                </a:solidFill>
              </a:rPr>
              <a:t>잔여량은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</a:rPr>
              <a:t> 해당 업종을 적용</a:t>
            </a:r>
          </a:p>
          <a:p>
            <a:pPr marL="342900" indent="-342900"/>
            <a:endParaRPr lang="en-US" altLang="ko-KR" dirty="0" smtClean="0"/>
          </a:p>
          <a:p>
            <a:pPr marL="342900" indent="-342900">
              <a:lnSpc>
                <a:spcPts val="2600"/>
              </a:lnSpc>
            </a:pPr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3. 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세대분할 적용 시기</a:t>
            </a:r>
            <a:endParaRPr lang="en-US" altLang="ko-KR" sz="2000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>
              <a:lnSpc>
                <a:spcPts val="2300"/>
              </a:lnSpc>
            </a:pPr>
            <a:r>
              <a:rPr lang="en-US" altLang="ko-KR" dirty="0" smtClean="0"/>
              <a:t> 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</a:rPr>
              <a:t>☞ 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신규 또는 세대수가 늘어난 변경신고</a:t>
            </a:r>
            <a:endParaRPr lang="en-US" altLang="ko-KR" sz="1500" b="1" dirty="0" smtClean="0">
              <a:solidFill>
                <a:schemeClr val="bg1">
                  <a:lumMod val="10000"/>
                </a:schemeClr>
              </a:solidFill>
              <a:latin typeface="+mj-lt"/>
            </a:endParaRPr>
          </a:p>
          <a:p>
            <a:pPr marL="342900" indent="-342900">
              <a:lnSpc>
                <a:spcPts val="2300"/>
              </a:lnSpc>
            </a:pP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     -&gt; 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신고서를 접수한 날 이후 최초 월 </a:t>
            </a:r>
            <a:r>
              <a:rPr lang="ko-KR" altLang="en-US" sz="1500" b="1" dirty="0" err="1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정기검침분부터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 적용</a:t>
            </a:r>
            <a:endParaRPr lang="en-US" altLang="ko-KR" sz="1500" b="1" dirty="0" smtClean="0">
              <a:solidFill>
                <a:schemeClr val="bg1">
                  <a:lumMod val="10000"/>
                </a:schemeClr>
              </a:solidFill>
              <a:latin typeface="+mj-lt"/>
            </a:endParaRPr>
          </a:p>
          <a:p>
            <a:pPr marL="342900" indent="-342900">
              <a:lnSpc>
                <a:spcPts val="2300"/>
              </a:lnSpc>
            </a:pP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ko-KR" sz="1600" b="1" dirty="0" smtClean="0">
                <a:solidFill>
                  <a:schemeClr val="bg1">
                    <a:lumMod val="10000"/>
                  </a:schemeClr>
                </a:solidFill>
              </a:rPr>
              <a:t>☞</a:t>
            </a: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  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세대수가 줄어든 변경신고</a:t>
            </a:r>
            <a:endParaRPr lang="en-US" altLang="ko-KR" sz="1500" b="1" dirty="0" smtClean="0">
              <a:solidFill>
                <a:schemeClr val="bg1">
                  <a:lumMod val="10000"/>
                </a:schemeClr>
              </a:solidFill>
              <a:latin typeface="+mj-lt"/>
            </a:endParaRPr>
          </a:p>
          <a:p>
            <a:pPr marL="342900" indent="-342900">
              <a:lnSpc>
                <a:spcPts val="2300"/>
              </a:lnSpc>
            </a:pP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     -&gt; 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세대수가 줄어든 날로부터 두 번째 월 </a:t>
            </a:r>
            <a:r>
              <a:rPr lang="ko-KR" altLang="en-US" sz="1500" b="1" dirty="0" err="1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정기검침분부터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latin typeface="+mj-lt"/>
              </a:rPr>
              <a:t> 적용</a:t>
            </a:r>
            <a:endParaRPr lang="en-US" altLang="ko-KR" sz="1500" b="1" dirty="0" smtClean="0">
              <a:solidFill>
                <a:schemeClr val="bg1">
                  <a:lumMod val="10000"/>
                </a:schemeClr>
              </a:solidFill>
              <a:latin typeface="+mj-lt"/>
            </a:endParaRPr>
          </a:p>
          <a:p>
            <a:pPr marL="342900" indent="-342900">
              <a:lnSpc>
                <a:spcPts val="26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/>
            <a:endParaRPr lang="ko-KR" altLang="en-US" dirty="0"/>
          </a:p>
        </p:txBody>
      </p:sp>
      <p:grpSp>
        <p:nvGrpSpPr>
          <p:cNvPr id="3" name="그룹 14"/>
          <p:cNvGrpSpPr>
            <a:grpSpLocks/>
          </p:cNvGrpSpPr>
          <p:nvPr/>
        </p:nvGrpSpPr>
        <p:grpSpPr bwMode="auto">
          <a:xfrm>
            <a:off x="0" y="-214313"/>
            <a:ext cx="8172400" cy="428625"/>
            <a:chOff x="0" y="0"/>
            <a:chExt cx="9144000" cy="428604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6660232" cy="36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민원처리 </a:t>
              </a:r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메뉴얼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571472" y="2214554"/>
            <a:ext cx="1428760" cy="9286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71472" y="2285992"/>
            <a:ext cx="142876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3">
                    <a:lumMod val="50000"/>
                  </a:schemeClr>
                </a:solidFill>
              </a:rPr>
              <a:t>건물주</a:t>
            </a:r>
            <a:endParaRPr lang="en-US" altLang="ko-KR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>- </a:t>
            </a:r>
            <a:r>
              <a:rPr lang="ko-KR" altLang="en-US" sz="1200" b="1" dirty="0" err="1" smtClean="0">
                <a:solidFill>
                  <a:schemeClr val="bg1">
                    <a:lumMod val="10000"/>
                  </a:schemeClr>
                </a:solidFill>
              </a:rPr>
              <a:t>다산콜센터</a:t>
            </a:r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>,</a:t>
            </a:r>
          </a:p>
          <a:p>
            <a:r>
              <a:rPr lang="ko-KR" altLang="en-US" sz="1200" b="1" dirty="0" smtClean="0">
                <a:solidFill>
                  <a:schemeClr val="bg1">
                    <a:lumMod val="10000"/>
                  </a:schemeClr>
                </a:solidFill>
              </a:rPr>
              <a:t>  수도사업소에 </a:t>
            </a:r>
            <a:endParaRPr lang="en-US" altLang="ko-KR" sz="1200" b="1" dirty="0" smtClean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ko-KR" altLang="en-US" sz="1200" b="1" dirty="0" smtClean="0">
                <a:solidFill>
                  <a:schemeClr val="bg1">
                    <a:lumMod val="10000"/>
                  </a:schemeClr>
                </a:solidFill>
              </a:rPr>
              <a:t>  세대분할 신고</a:t>
            </a:r>
            <a:endParaRPr lang="en-US" altLang="ko-KR" sz="1200" b="1" dirty="0" smtClean="0">
              <a:solidFill>
                <a:schemeClr val="bg1">
                  <a:lumMod val="10000"/>
                </a:schemeClr>
              </a:solidFill>
            </a:endParaRPr>
          </a:p>
          <a:p>
            <a:endParaRPr lang="ko-KR" altLang="en-US" sz="1200" dirty="0"/>
          </a:p>
        </p:txBody>
      </p:sp>
      <p:sp>
        <p:nvSpPr>
          <p:cNvPr id="17" name="직사각형 16"/>
          <p:cNvSpPr/>
          <p:nvPr/>
        </p:nvSpPr>
        <p:spPr>
          <a:xfrm>
            <a:off x="2441252" y="2214554"/>
            <a:ext cx="1428760" cy="9286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441252" y="2285992"/>
            <a:ext cx="142876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3">
                    <a:lumMod val="50000"/>
                  </a:schemeClr>
                </a:solidFill>
              </a:rPr>
              <a:t>행정지원과</a:t>
            </a:r>
            <a:endParaRPr lang="en-US" altLang="ko-KR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ko-KR" altLang="en-US" sz="1200" b="1" dirty="0" smtClean="0"/>
              <a:t> </a:t>
            </a:r>
            <a:r>
              <a:rPr lang="ko-KR" altLang="en-US" sz="1200" b="1" dirty="0" smtClean="0">
                <a:solidFill>
                  <a:schemeClr val="bg1">
                    <a:lumMod val="10000"/>
                  </a:schemeClr>
                </a:solidFill>
              </a:rPr>
              <a:t>신고서 접수</a:t>
            </a:r>
            <a:endParaRPr lang="en-US" altLang="ko-KR" sz="1200" b="1" dirty="0" smtClean="0">
              <a:solidFill>
                <a:schemeClr val="bg1">
                  <a:lumMod val="10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ko-KR" altLang="en-US" sz="1200" b="1" dirty="0" smtClean="0">
                <a:solidFill>
                  <a:schemeClr val="bg1">
                    <a:lumMod val="10000"/>
                  </a:schemeClr>
                </a:solidFill>
              </a:rPr>
              <a:t>주민등록등재</a:t>
            </a:r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ko-KR" altLang="en-US" sz="1200" b="1" dirty="0" smtClean="0">
                <a:solidFill>
                  <a:schemeClr val="bg1">
                    <a:lumMod val="10000"/>
                  </a:schemeClr>
                </a:solidFill>
              </a:rPr>
              <a:t>여부 조회</a:t>
            </a:r>
            <a:endParaRPr lang="en-US" altLang="ko-KR" sz="1200" b="1" dirty="0" smtClean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357686" y="2214554"/>
            <a:ext cx="1428760" cy="9286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4357686" y="2285992"/>
            <a:ext cx="142876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3">
                    <a:lumMod val="50000"/>
                  </a:schemeClr>
                </a:solidFill>
              </a:rPr>
              <a:t>행정정보시스템</a:t>
            </a:r>
            <a:r>
              <a:rPr lang="en-US" altLang="ko-KR" sz="1200" b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r>
              <a:rPr lang="ko-KR" altLang="en-US" sz="1200" b="1" dirty="0" smtClean="0">
                <a:solidFill>
                  <a:schemeClr val="accent3">
                    <a:lumMod val="50000"/>
                  </a:schemeClr>
                </a:solidFill>
              </a:rPr>
              <a:t>동 주민센터</a:t>
            </a:r>
            <a:endParaRPr lang="en-US" altLang="ko-KR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altLang="ko-KR" sz="1200" b="1" dirty="0" smtClean="0"/>
              <a:t>  </a:t>
            </a:r>
            <a:r>
              <a:rPr lang="ko-KR" altLang="en-US" sz="1200" b="1" dirty="0" smtClean="0">
                <a:solidFill>
                  <a:schemeClr val="bg1">
                    <a:lumMod val="10000"/>
                  </a:schemeClr>
                </a:solidFill>
              </a:rPr>
              <a:t>주민등록 등재</a:t>
            </a:r>
            <a:endParaRPr lang="en-US" altLang="ko-KR" sz="1200" b="1" dirty="0" smtClean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>   </a:t>
            </a:r>
            <a:r>
              <a:rPr lang="ko-KR" altLang="en-US" sz="1200" b="1" dirty="0" smtClean="0">
                <a:solidFill>
                  <a:schemeClr val="bg1">
                    <a:lumMod val="10000"/>
                  </a:schemeClr>
                </a:solidFill>
              </a:rPr>
              <a:t>조회 결과</a:t>
            </a:r>
            <a:endParaRPr lang="en-US" altLang="ko-KR" sz="1200" b="1" dirty="0" smtClean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225036" y="2214554"/>
            <a:ext cx="1428760" cy="9286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225036" y="2285992"/>
            <a:ext cx="142876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3">
                    <a:lumMod val="50000"/>
                  </a:schemeClr>
                </a:solidFill>
              </a:rPr>
              <a:t>행정지원과</a:t>
            </a:r>
            <a:endParaRPr lang="en-US" altLang="ko-KR" sz="1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ko-KR" altLang="en-US" sz="1200" b="1" dirty="0" err="1" smtClean="0">
                <a:solidFill>
                  <a:schemeClr val="bg1">
                    <a:lumMod val="10000"/>
                  </a:schemeClr>
                </a:solidFill>
              </a:rPr>
              <a:t>세대수</a:t>
            </a:r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en-US" altLang="ko-KR" sz="1200" b="1" dirty="0" smtClean="0">
                <a:solidFill>
                  <a:schemeClr val="bg1">
                    <a:lumMod val="10000"/>
                  </a:schemeClr>
                </a:solidFill>
              </a:rPr>
              <a:t>   </a:t>
            </a:r>
            <a:r>
              <a:rPr lang="ko-KR" altLang="en-US" sz="1200" b="1" dirty="0" smtClean="0">
                <a:solidFill>
                  <a:schemeClr val="bg1">
                    <a:lumMod val="10000"/>
                  </a:schemeClr>
                </a:solidFill>
              </a:rPr>
              <a:t>전산입력</a:t>
            </a:r>
            <a:endParaRPr lang="en-US" altLang="ko-KR" sz="1200" b="1" dirty="0" smtClean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4" name="오른쪽 화살표 23"/>
          <p:cNvSpPr/>
          <p:nvPr/>
        </p:nvSpPr>
        <p:spPr>
          <a:xfrm>
            <a:off x="2071670" y="2643182"/>
            <a:ext cx="357190" cy="214307"/>
          </a:xfrm>
          <a:prstGeom prst="rightArrow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오른쪽 화살표 24"/>
          <p:cNvSpPr/>
          <p:nvPr/>
        </p:nvSpPr>
        <p:spPr>
          <a:xfrm>
            <a:off x="3929058" y="2571744"/>
            <a:ext cx="357190" cy="214307"/>
          </a:xfrm>
          <a:prstGeom prst="rightArrow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오른쪽 화살표 27"/>
          <p:cNvSpPr/>
          <p:nvPr/>
        </p:nvSpPr>
        <p:spPr>
          <a:xfrm>
            <a:off x="5857884" y="2571744"/>
            <a:ext cx="357190" cy="214307"/>
          </a:xfrm>
          <a:prstGeom prst="rightArrow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1628800"/>
            <a:ext cx="9144000" cy="5229200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</a:pPr>
            <a:endParaRPr lang="ko-KR" altLang="en-US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187624" y="476672"/>
            <a:ext cx="6264696" cy="642372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옥상 물탱크 철거 사업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251520" y="1700808"/>
            <a:ext cx="8640960" cy="58477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600"/>
              </a:lnSpc>
              <a:buAutoNum type="arabicPeriod"/>
            </a:pP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옥상 물탱크 철거 사업 개요</a:t>
            </a:r>
            <a:endParaRPr lang="en-US" altLang="ko-KR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/>
              <a:t>  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☞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사용하지 않고 옥상에 방치되어 있는 불필요한 옥상 물탱크를 무상으로 철거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lnSpc>
                <a:spcPts val="2600"/>
              </a:lnSpc>
            </a:pP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☞ 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아름다운 서울의 도시미관을 개선하고 철거 공간을 다른 용도로 활용할 수 </a:t>
            </a: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있는 사업</a:t>
            </a: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/>
            <a:endParaRPr lang="en-US" altLang="ko-KR" dirty="0" smtClean="0"/>
          </a:p>
          <a:p>
            <a:pPr marL="342900" indent="-342900"/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2.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지원대상</a:t>
            </a:r>
            <a:endParaRPr lang="en-US" altLang="ko-KR" sz="2000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/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</a:t>
            </a:r>
            <a:r>
              <a:rPr lang="en-US" altLang="ko-KR" sz="20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- 5</a:t>
            </a:r>
            <a:r>
              <a:rPr lang="ko-KR" altLang="en-US" sz="20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층 이하 건물로서 옥상물탱크를 통해 급수 중인 건축물</a:t>
            </a:r>
            <a:endParaRPr lang="en-US" altLang="ko-KR" sz="2000" b="1" dirty="0" smtClean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342900" indent="-342900"/>
            <a:r>
              <a:rPr lang="en-US" altLang="ko-KR" sz="20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- </a:t>
            </a:r>
            <a:r>
              <a:rPr lang="ko-KR" altLang="en-US" sz="20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직결급수로 전환 후 방치하고 있는 물탱크</a:t>
            </a:r>
            <a:r>
              <a:rPr lang="en-US" altLang="ko-KR" sz="20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dirty="0" smtClean="0">
                <a:solidFill>
                  <a:schemeClr val="tx1">
                    <a:lumMod val="50000"/>
                  </a:schemeClr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dirty="0" smtClean="0"/>
          </a:p>
          <a:p>
            <a:pPr marL="342900" indent="-342900">
              <a:lnSpc>
                <a:spcPts val="2600"/>
              </a:lnSpc>
            </a:pPr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3. 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비용</a:t>
            </a:r>
            <a:endParaRPr lang="en-US" altLang="ko-KR" sz="2000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/>
              <a:t> 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☞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전액 무료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서울시 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100%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부담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342900" indent="-342900">
              <a:lnSpc>
                <a:spcPts val="26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4.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사업기간 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:    2014.3~2014.10</a:t>
            </a:r>
          </a:p>
          <a:p>
            <a:pPr marL="342900" indent="-342900">
              <a:lnSpc>
                <a:spcPts val="26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5.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효과 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수질오염을 예방할 수 있고 물탱크 철거 후 화단 등으로 활용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/>
            <a:endParaRPr lang="ko-KR" altLang="en-US" dirty="0"/>
          </a:p>
        </p:txBody>
      </p:sp>
      <p:grpSp>
        <p:nvGrpSpPr>
          <p:cNvPr id="3" name="그룹 14"/>
          <p:cNvGrpSpPr>
            <a:grpSpLocks/>
          </p:cNvGrpSpPr>
          <p:nvPr/>
        </p:nvGrpSpPr>
        <p:grpSpPr bwMode="auto">
          <a:xfrm>
            <a:off x="0" y="-214313"/>
            <a:ext cx="8172400" cy="428625"/>
            <a:chOff x="0" y="0"/>
            <a:chExt cx="9144000" cy="428604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6660232" cy="36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민원처리 </a:t>
              </a:r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메뉴얼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1484784"/>
            <a:ext cx="9144000" cy="5373216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목적 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옥내급수관 개량가구에 대한 공사비지원으로 옥내 급수관 개선을 촉진하여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  녹물출수 방지 및 수질 개선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dirty="0" smtClean="0">
                <a:solidFill>
                  <a:srgbClr val="002060"/>
                </a:solidFill>
              </a:rPr>
              <a:t> </a:t>
            </a:r>
            <a:r>
              <a:rPr lang="ko-KR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지원내용</a:t>
            </a:r>
            <a:endParaRPr lang="en-US" altLang="ko-KR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39752" y="476672"/>
            <a:ext cx="5112568" cy="642372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옥내급수관 교체 공사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251520" y="1700808"/>
            <a:ext cx="8640960" cy="10361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/>
            <a:endParaRPr lang="ko-KR" altLang="en-US" dirty="0"/>
          </a:p>
        </p:txBody>
      </p:sp>
      <p:grpSp>
        <p:nvGrpSpPr>
          <p:cNvPr id="3" name="그룹 14"/>
          <p:cNvGrpSpPr>
            <a:grpSpLocks/>
          </p:cNvGrpSpPr>
          <p:nvPr/>
        </p:nvGrpSpPr>
        <p:grpSpPr bwMode="auto">
          <a:xfrm>
            <a:off x="0" y="-214313"/>
            <a:ext cx="8172400" cy="428625"/>
            <a:chOff x="0" y="0"/>
            <a:chExt cx="9144000" cy="428604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6660232" cy="36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민원처리 </a:t>
              </a:r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메뉴얼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395536" y="3212976"/>
          <a:ext cx="8568950" cy="21336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944216"/>
                <a:gridCol w="1512168"/>
                <a:gridCol w="1584176"/>
                <a:gridCol w="1656184"/>
                <a:gridCol w="1872206"/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구분</a:t>
                      </a:r>
                      <a:endParaRPr lang="ko-KR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사회복지시설 </a:t>
                      </a:r>
                      <a:r>
                        <a:rPr lang="ko-KR" altLang="en-US" dirty="0" err="1" smtClean="0"/>
                        <a:t>및기초생활수급자</a:t>
                      </a:r>
                      <a:r>
                        <a:rPr lang="ko-KR" altLang="en-US" dirty="0" smtClean="0"/>
                        <a:t> 등 단독주택 등</a:t>
                      </a:r>
                      <a:endParaRPr lang="ko-KR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단독주택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연면적 </a:t>
                      </a:r>
                      <a:r>
                        <a:rPr lang="en-US" altLang="ko-KR" dirty="0" smtClean="0"/>
                        <a:t>165㎡</a:t>
                      </a:r>
                      <a:r>
                        <a:rPr lang="ko-KR" altLang="en-US" dirty="0" smtClean="0"/>
                        <a:t>이하</a:t>
                      </a:r>
                      <a:r>
                        <a:rPr lang="en-US" altLang="ko-KR" dirty="0" smtClean="0"/>
                        <a:t>) </a:t>
                      </a:r>
                      <a:endParaRPr lang="ko-KR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다가구주택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연면적 </a:t>
                      </a:r>
                      <a:r>
                        <a:rPr lang="en-US" altLang="ko-KR" dirty="0" smtClean="0"/>
                        <a:t>330㎡</a:t>
                      </a:r>
                      <a:r>
                        <a:rPr lang="ko-KR" altLang="en-US" dirty="0" smtClean="0"/>
                        <a:t>이하</a:t>
                      </a:r>
                      <a:r>
                        <a:rPr lang="en-US" altLang="ko-KR" dirty="0" smtClean="0"/>
                        <a:t>) </a:t>
                      </a:r>
                      <a:endParaRPr lang="ko-KR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공동주택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전용면적 </a:t>
                      </a:r>
                      <a:r>
                        <a:rPr lang="en-US" altLang="ko-KR" dirty="0" smtClean="0"/>
                        <a:t>85㎡</a:t>
                      </a:r>
                      <a:r>
                        <a:rPr lang="ko-KR" altLang="en-US" dirty="0" smtClean="0"/>
                        <a:t>이하</a:t>
                      </a:r>
                      <a:r>
                        <a:rPr lang="en-US" altLang="ko-KR" dirty="0" smtClean="0"/>
                        <a:t>) </a:t>
                      </a:r>
                      <a:endParaRPr lang="ko-KR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400" b="1" dirty="0" smtClean="0"/>
                        <a:t>o</a:t>
                      </a:r>
                      <a:r>
                        <a:rPr lang="ko-KR" altLang="en-US" sz="1400" b="1" dirty="0" smtClean="0"/>
                        <a:t> </a:t>
                      </a:r>
                      <a:r>
                        <a:rPr lang="ko-KR" altLang="en-US" sz="1400" b="1" dirty="0" smtClean="0">
                          <a:solidFill>
                            <a:srgbClr val="002060"/>
                          </a:solidFill>
                        </a:rPr>
                        <a:t>교체공사</a:t>
                      </a:r>
                      <a:endParaRPr lang="en-US" altLang="ko-KR" sz="1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1400" b="1" dirty="0" smtClean="0"/>
                        <a:t> - </a:t>
                      </a:r>
                      <a:r>
                        <a:rPr lang="ko-KR" altLang="en-US" sz="1400" b="1" dirty="0" smtClean="0"/>
                        <a:t>공사비의</a:t>
                      </a:r>
                      <a:r>
                        <a:rPr lang="en-US" altLang="ko-KR" sz="1400" b="1" dirty="0" smtClean="0"/>
                        <a:t>50% </a:t>
                      </a:r>
                      <a:r>
                        <a:rPr lang="ko-KR" altLang="en-US" sz="1400" b="1" dirty="0" smtClean="0"/>
                        <a:t>이내</a:t>
                      </a:r>
                      <a:endParaRPr lang="en-US" altLang="ko-KR" sz="1400" b="1" dirty="0" smtClean="0"/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1400" b="1" dirty="0" smtClean="0">
                          <a:effectLst/>
                        </a:rPr>
                        <a:t>o </a:t>
                      </a:r>
                      <a:r>
                        <a:rPr lang="ko-KR" altLang="en-US" sz="1400" b="1" dirty="0" smtClean="0">
                          <a:solidFill>
                            <a:srgbClr val="002060"/>
                          </a:solidFill>
                          <a:effectLst/>
                        </a:rPr>
                        <a:t>갱생공사</a:t>
                      </a:r>
                      <a:endParaRPr lang="en-US" altLang="ko-KR" sz="1400" b="1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400" b="1" dirty="0" smtClean="0">
                          <a:effectLst/>
                        </a:rPr>
                        <a:t>- </a:t>
                      </a:r>
                      <a:r>
                        <a:rPr lang="ko-KR" altLang="en-US" sz="1400" b="1" dirty="0" smtClean="0">
                          <a:effectLst/>
                        </a:rPr>
                        <a:t>공사비의</a:t>
                      </a:r>
                      <a:r>
                        <a:rPr lang="en-US" altLang="ko-KR" sz="1400" b="1" dirty="0" smtClean="0">
                          <a:effectLst/>
                        </a:rPr>
                        <a:t> 80%</a:t>
                      </a:r>
                      <a:r>
                        <a:rPr lang="ko-KR" altLang="en-US" sz="1400" b="1" dirty="0" smtClean="0">
                          <a:effectLst/>
                        </a:rPr>
                        <a:t>이내</a:t>
                      </a:r>
                      <a:endParaRPr lang="ko-KR" altLang="en-US" sz="14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공사비 전액</a:t>
                      </a:r>
                      <a:endParaRPr lang="ko-KR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최대 </a:t>
                      </a:r>
                      <a:r>
                        <a:rPr lang="en-US" altLang="ko-KR" b="1" dirty="0" smtClean="0"/>
                        <a:t>150</a:t>
                      </a:r>
                      <a:r>
                        <a:rPr lang="ko-KR" altLang="en-US" b="1" dirty="0" smtClean="0"/>
                        <a:t>만원</a:t>
                      </a:r>
                      <a:endParaRPr lang="ko-KR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최대 </a:t>
                      </a:r>
                      <a:r>
                        <a:rPr lang="en-US" altLang="ko-KR" b="1" dirty="0" smtClean="0"/>
                        <a:t>200</a:t>
                      </a:r>
                      <a:r>
                        <a:rPr lang="ko-KR" altLang="en-US" b="1" dirty="0" smtClean="0"/>
                        <a:t>만원</a:t>
                      </a:r>
                      <a:endParaRPr lang="ko-KR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최대 </a:t>
                      </a:r>
                      <a:r>
                        <a:rPr lang="en-US" altLang="ko-KR" b="1" dirty="0" smtClean="0"/>
                        <a:t>80</a:t>
                      </a:r>
                      <a:r>
                        <a:rPr lang="ko-KR" altLang="en-US" b="1" dirty="0" smtClean="0"/>
                        <a:t>만원</a:t>
                      </a:r>
                      <a:endParaRPr lang="ko-KR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95536" y="5589240"/>
            <a:ext cx="554461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공동주택 공용급수관은 세대당 최대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만원 지원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5536" y="5949280"/>
            <a:ext cx="554461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제외 건축물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재개발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개건축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리모델링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건축물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1484784"/>
            <a:ext cx="9144000" cy="5373216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</a:pPr>
            <a:endParaRPr lang="ko-KR" altLang="en-US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39752" y="476672"/>
            <a:ext cx="5112568" cy="642372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수질 검사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251520" y="1700808"/>
            <a:ext cx="8892480" cy="5929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600"/>
              </a:lnSpc>
              <a:buAutoNum type="arabicPeriod"/>
            </a:pP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수돗물 검사는 기본적으로 </a:t>
            </a: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5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가지 검사를 실시</a:t>
            </a:r>
            <a:endParaRPr lang="en-US" altLang="ko-KR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/>
            <a:endParaRPr lang="en-US" altLang="ko-KR" dirty="0" smtClean="0"/>
          </a:p>
          <a:p>
            <a:pPr marL="342900" indent="-342900"/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2. 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검사 항목은</a:t>
            </a: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? </a:t>
            </a:r>
          </a:p>
          <a:p>
            <a:pPr marL="342900" indent="-342900"/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 - </a:t>
            </a:r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5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가지로 탁도</a:t>
            </a:r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,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잔류염소</a:t>
            </a:r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, PH,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철</a:t>
            </a:r>
            <a:r>
              <a:rPr lang="en-US" altLang="ko-KR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, </a:t>
            </a:r>
            <a:r>
              <a:rPr lang="ko-KR" altLang="en-US" sz="2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구리</a:t>
            </a:r>
            <a:r>
              <a:rPr lang="en-US" altLang="ko-KR" dirty="0" smtClean="0">
                <a:solidFill>
                  <a:srgbClr val="333399"/>
                </a:solidFill>
              </a:rPr>
              <a:t>.</a:t>
            </a:r>
            <a:r>
              <a:rPr lang="ko-KR" altLang="en-US" dirty="0" smtClean="0">
                <a:solidFill>
                  <a:srgbClr val="333399"/>
                </a:solidFill>
                <a:latin typeface="+mj-ea"/>
              </a:rPr>
              <a:t> </a:t>
            </a:r>
            <a:r>
              <a:rPr lang="en-US" altLang="ko-KR" b="1" dirty="0" smtClean="0">
                <a:solidFill>
                  <a:srgbClr val="333399"/>
                </a:solidFill>
                <a:latin typeface="+mj-ea"/>
              </a:rPr>
              <a:t>(</a:t>
            </a:r>
            <a:r>
              <a:rPr lang="ko-KR" altLang="en-US" b="1" dirty="0" smtClean="0">
                <a:solidFill>
                  <a:srgbClr val="333399"/>
                </a:solidFill>
                <a:latin typeface="+mj-ea"/>
              </a:rPr>
              <a:t>현장에서 검사</a:t>
            </a:r>
            <a:r>
              <a:rPr lang="en-US" altLang="ko-KR" b="1" dirty="0" smtClean="0">
                <a:solidFill>
                  <a:srgbClr val="333399"/>
                </a:solidFill>
                <a:latin typeface="+mj-ea"/>
              </a:rPr>
              <a:t>)</a:t>
            </a:r>
            <a:endParaRPr lang="en-US" altLang="ko-KR" b="1" dirty="0" smtClean="0">
              <a:solidFill>
                <a:srgbClr val="333399"/>
              </a:solidFill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☞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탁도 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물의 맑고 탁한 정도로 저수조의 청소상태에 영향을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☞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잔류염소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소독제인 염소의 잔류농도를 측정하는 건데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염소는 세균번식억제 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기능이 있기 때문에 염소 농도가 너무 낮으면 수도관을 따라 들어오다 세균이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발생할 수 있고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☞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염소 농도가 너무 높으면 잔류 소독제가 있어서 안전하다고 보기 </a:t>
            </a:r>
            <a:r>
              <a:rPr lang="ko-KR" altLang="en-US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힘듬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☞ PH :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물의 </a:t>
            </a:r>
            <a:r>
              <a:rPr lang="ko-KR" altLang="en-US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액성으로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산성인지 알칼리 상태인지를 검사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☞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철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구리 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수도관의 노후상태로 인해 기준을 초과해서 성분이 검출되는지 검사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3. 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만일 위의 </a:t>
            </a: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5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가지 검사를 시행해서 결과가 좋지 않으면 </a:t>
            </a: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7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가지 검사를 추가로 실시</a:t>
            </a:r>
            <a:endParaRPr lang="en-US" altLang="ko-KR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  </a:t>
            </a:r>
            <a:r>
              <a:rPr lang="en-US" altLang="ko-K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( </a:t>
            </a:r>
            <a:r>
              <a:rPr lang="ko-KR" altLang="en-US" b="1" dirty="0" err="1" smtClean="0">
                <a:solidFill>
                  <a:srgbClr val="002060"/>
                </a:solidFill>
                <a:latin typeface="+mj-ea"/>
              </a:rPr>
              <a:t>채수후</a:t>
            </a:r>
            <a:r>
              <a:rPr lang="ko-KR" altLang="en-US" b="1" dirty="0" smtClean="0">
                <a:solidFill>
                  <a:srgbClr val="002060"/>
                </a:solidFill>
                <a:latin typeface="+mj-ea"/>
              </a:rPr>
              <a:t> 실험실서 검사 </a:t>
            </a:r>
            <a:r>
              <a:rPr lang="en-US" altLang="ko-KR" b="1" dirty="0" smtClean="0">
                <a:solidFill>
                  <a:srgbClr val="002060"/>
                </a:solidFill>
                <a:latin typeface="+mj-ea"/>
              </a:rPr>
              <a:t>)</a:t>
            </a:r>
            <a:endParaRPr lang="en-US" altLang="ko-KR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/>
            <a:endParaRPr lang="ko-KR" altLang="en-US" dirty="0"/>
          </a:p>
        </p:txBody>
      </p:sp>
      <p:grpSp>
        <p:nvGrpSpPr>
          <p:cNvPr id="3" name="그룹 14"/>
          <p:cNvGrpSpPr>
            <a:grpSpLocks/>
          </p:cNvGrpSpPr>
          <p:nvPr/>
        </p:nvGrpSpPr>
        <p:grpSpPr bwMode="auto">
          <a:xfrm>
            <a:off x="0" y="-214313"/>
            <a:ext cx="8172400" cy="428625"/>
            <a:chOff x="0" y="0"/>
            <a:chExt cx="9144000" cy="428604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6660232" cy="36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민원처리 </a:t>
              </a:r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메뉴얼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1484784"/>
            <a:ext cx="9144000" cy="5373216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</a:pPr>
            <a:endParaRPr lang="ko-KR" altLang="en-US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39752" y="476672"/>
            <a:ext cx="5112568" cy="642372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누수 감면</a:t>
            </a:r>
            <a:endParaRPr lang="ko-KR" alt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251520" y="1700808"/>
            <a:ext cx="8640960" cy="55656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600"/>
              </a:lnSpc>
              <a:buAutoNum type="arabicPeriod"/>
            </a:pP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적용 대상</a:t>
            </a: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: 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가정용 </a:t>
            </a: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-&gt; 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전 업종</a:t>
            </a: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/>
            <a:endParaRPr lang="en-US" altLang="ko-KR" dirty="0" smtClean="0"/>
          </a:p>
          <a:p>
            <a:pPr marL="342900" indent="-342900"/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2.  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신청기한 </a:t>
            </a: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: 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수도요금 고지서를 받은 날로부터 </a:t>
            </a: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90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일 이내</a:t>
            </a:r>
            <a:endParaRPr lang="en-US" altLang="ko-KR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/>
            <a:endParaRPr lang="en-US" altLang="ko-KR" dirty="0" smtClean="0"/>
          </a:p>
          <a:p>
            <a:pPr marL="342900" indent="-342900">
              <a:lnSpc>
                <a:spcPts val="2600"/>
              </a:lnSpc>
            </a:pP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3.  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감면대상</a:t>
            </a:r>
            <a:endParaRPr lang="en-US" altLang="ko-KR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/>
              <a:t> 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☞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수도요금 고지서를 받은 날로부터 </a:t>
            </a:r>
            <a:r>
              <a:rPr lang="en-US" altLang="ko-KR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</a:t>
            </a:r>
            <a:r>
              <a:rPr lang="ko-KR" altLang="en-US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일을 경과하지 않은 수도요금</a:t>
            </a: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endParaRPr lang="en-US" altLang="ko-KR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4. </a:t>
            </a:r>
            <a:r>
              <a:rPr lang="ko-KR" altLang="en-US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감면 금액</a:t>
            </a:r>
            <a:endParaRPr lang="en-US" altLang="ko-KR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상수도</a:t>
            </a: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1500" b="1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물이용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부담금</a:t>
            </a: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정상사용량</a:t>
            </a: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비정상 사용량을 제외한 직전 </a:t>
            </a: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개월 평균 사용량</a:t>
            </a: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으로 산출한 요금과 </a:t>
            </a:r>
            <a:r>
              <a:rPr lang="ko-KR" altLang="en-US" sz="1500" b="1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누수된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량의 </a:t>
            </a: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½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 대한 요금을 합산 산정</a:t>
            </a:r>
            <a:endParaRPr lang="en-US" altLang="ko-KR" sz="1500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하수도 요금 </a:t>
            </a: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정상사용량으로 산출한 요금과 </a:t>
            </a:r>
            <a:r>
              <a:rPr lang="ko-KR" altLang="en-US" sz="1500" b="1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누수된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량에 대한 요금을 합산 산정</a:t>
            </a:r>
            <a:endParaRPr lang="en-US" altLang="ko-KR" sz="1500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-&gt; </a:t>
            </a:r>
            <a:r>
              <a:rPr lang="ko-KR" altLang="en-US" sz="1500" b="1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누수량에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대한 요금 산정은 정상사용량의 최종단계 </a:t>
            </a:r>
            <a:r>
              <a:rPr lang="ko-KR" altLang="en-US" sz="1500" b="1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요율</a:t>
            </a:r>
            <a:r>
              <a:rPr lang="ko-KR" altLang="en-US" sz="1500" b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적용</a:t>
            </a:r>
            <a:endParaRPr lang="en-US" altLang="ko-KR" sz="1500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endParaRPr lang="en-US" altLang="ko-KR" sz="1500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5. 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증빙서류 </a:t>
            </a:r>
            <a:r>
              <a:rPr lang="en-US" altLang="ko-KR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: </a:t>
            </a:r>
            <a:r>
              <a:rPr lang="ko-KR" alt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누수공사실시 등 증빙서류</a:t>
            </a:r>
            <a:endParaRPr lang="en-US" altLang="ko-KR" b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ts val="2600"/>
              </a:lnSpc>
            </a:pPr>
            <a:endParaRPr lang="en-US" altLang="ko-KR" b="1" dirty="0" smtClean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/>
            <a:endParaRPr lang="ko-KR" altLang="en-US" dirty="0"/>
          </a:p>
        </p:txBody>
      </p:sp>
      <p:grpSp>
        <p:nvGrpSpPr>
          <p:cNvPr id="3" name="그룹 14"/>
          <p:cNvGrpSpPr>
            <a:grpSpLocks/>
          </p:cNvGrpSpPr>
          <p:nvPr/>
        </p:nvGrpSpPr>
        <p:grpSpPr bwMode="auto">
          <a:xfrm>
            <a:off x="0" y="-214313"/>
            <a:ext cx="8172400" cy="428625"/>
            <a:chOff x="0" y="0"/>
            <a:chExt cx="9144000" cy="428604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0" y="0"/>
              <a:ext cx="9144000" cy="42860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6660232" cy="36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민원처리 </a:t>
              </a:r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메뉴얼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모서리가 둥근 직사각형 2"/>
          <p:cNvSpPr/>
          <p:nvPr/>
        </p:nvSpPr>
        <p:spPr bwMode="auto">
          <a:xfrm>
            <a:off x="3571875" y="2357438"/>
            <a:ext cx="5572125" cy="71437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 bwMode="auto">
          <a:xfrm>
            <a:off x="3429000" y="2286000"/>
            <a:ext cx="5715000" cy="80645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7620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" name="그룹 10"/>
          <p:cNvGrpSpPr>
            <a:grpSpLocks/>
          </p:cNvGrpSpPr>
          <p:nvPr/>
        </p:nvGrpSpPr>
        <p:grpSpPr bwMode="auto">
          <a:xfrm>
            <a:off x="2571736" y="2143116"/>
            <a:ext cx="6572264" cy="1071562"/>
            <a:chOff x="2571736" y="2143125"/>
            <a:chExt cx="6572264" cy="1071562"/>
          </a:xfrm>
        </p:grpSpPr>
        <p:pic>
          <p:nvPicPr>
            <p:cNvPr id="6" name="그림 12" descr="ball8_blu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71736" y="2143125"/>
              <a:ext cx="1250950" cy="1071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2643174" y="2286001"/>
              <a:ext cx="1000132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4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innerShdw blurRad="63500" dist="50800" dir="18900000">
                      <a:prstClr val="black">
                        <a:alpha val="70000"/>
                      </a:prst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8</a:t>
              </a:r>
              <a:endParaRPr lang="ko-KR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8900000">
                    <a:prstClr val="black">
                      <a:alpha val="7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" name="TextBox 14"/>
            <p:cNvSpPr txBox="1">
              <a:spLocks noChangeArrowheads="1"/>
            </p:cNvSpPr>
            <p:nvPr/>
          </p:nvSpPr>
          <p:spPr bwMode="auto">
            <a:xfrm>
              <a:off x="3929063" y="2357439"/>
              <a:ext cx="5214937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3200" dirty="0" err="1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맺</a:t>
              </a:r>
              <a:r>
                <a:rPr lang="ko-KR" altLang="en-US" sz="3200" dirty="0" smtClean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는 말</a:t>
              </a:r>
              <a:endParaRPr lang="ko-KR" altLang="en-US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/>
          <p:nvPr/>
        </p:nvGrpSpPr>
        <p:grpSpPr>
          <a:xfrm>
            <a:off x="3357554" y="5214950"/>
            <a:ext cx="3197652" cy="928694"/>
            <a:chOff x="2687453" y="285749"/>
            <a:chExt cx="2983338" cy="785823"/>
          </a:xfrm>
          <a:scene3d>
            <a:camera prst="orthographicFront"/>
            <a:lightRig rig="threePt" dir="t"/>
          </a:scene3d>
        </p:grpSpPr>
        <p:sp>
          <p:nvSpPr>
            <p:cNvPr id="5" name="갈매기형 수장 4"/>
            <p:cNvSpPr/>
            <p:nvPr/>
          </p:nvSpPr>
          <p:spPr>
            <a:xfrm>
              <a:off x="2687453" y="285749"/>
              <a:ext cx="2983338" cy="785823"/>
            </a:xfrm>
            <a:prstGeom prst="chevron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>
              <a:bevelT w="101600" prst="ribl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" name="갈매기형 수장 4"/>
            <p:cNvSpPr/>
            <p:nvPr/>
          </p:nvSpPr>
          <p:spPr>
            <a:xfrm>
              <a:off x="3080365" y="285749"/>
              <a:ext cx="2197515" cy="785823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6012" tIns="32004" rIns="32004" bIns="32004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dirty="0"/>
            </a:p>
          </p:txBody>
        </p:sp>
      </p:grpSp>
      <p:pic>
        <p:nvPicPr>
          <p:cNvPr id="7" name="그림 8" descr="back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0" y="1142984"/>
            <a:ext cx="9144000" cy="5715016"/>
          </a:xfrm>
          <a:prstGeom prst="roundRect">
            <a:avLst>
              <a:gd name="adj" fmla="val 4566"/>
            </a:avLst>
          </a:prstGeom>
          <a:solidFill>
            <a:schemeClr val="bg1">
              <a:lumMod val="95000"/>
              <a:alpha val="50000"/>
            </a:schemeClr>
          </a:solidFill>
          <a:ln w="381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60000"/>
              </a:lnSpc>
            </a:pPr>
            <a:endParaRPr lang="ko-KR" altLang="en-US" sz="1100" dirty="0">
              <a:solidFill>
                <a:srgbClr val="000000"/>
              </a:solidFill>
              <a:latin typeface="한양신명조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142976" y="142852"/>
            <a:ext cx="7452320" cy="714380"/>
          </a:xfrm>
          <a:prstGeom prst="roundRect">
            <a:avLst>
              <a:gd name="adj" fmla="val 50000"/>
            </a:avLst>
          </a:prstGeom>
          <a:solidFill>
            <a:srgbClr val="EAEAEA"/>
          </a:solidFill>
          <a:ln w="76200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2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아리수토탈서비스</a:t>
            </a:r>
            <a:r>
              <a:rPr lang="ko-KR" alt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 어렵지 않습니다</a:t>
            </a: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0" y="2643188"/>
            <a:ext cx="3071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altLang="ko-KR"/>
          </a:p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" name="타원형 설명선 33"/>
          <p:cNvSpPr/>
          <p:nvPr/>
        </p:nvSpPr>
        <p:spPr>
          <a:xfrm>
            <a:off x="1071538" y="1928802"/>
            <a:ext cx="4357718" cy="936104"/>
          </a:xfrm>
          <a:prstGeom prst="wedgeEllipseCallout">
            <a:avLst>
              <a:gd name="adj1" fmla="val -51446"/>
              <a:gd name="adj2" fmla="val 615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357290" y="2130974"/>
            <a:ext cx="400052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추가로 접수 하실 사항은 없습니까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28" name="타원형 설명선 27"/>
          <p:cNvSpPr/>
          <p:nvPr/>
        </p:nvSpPr>
        <p:spPr>
          <a:xfrm>
            <a:off x="1571604" y="4929198"/>
            <a:ext cx="4244463" cy="936104"/>
          </a:xfrm>
          <a:prstGeom prst="wedgeEllipseCallout">
            <a:avLst>
              <a:gd name="adj1" fmla="val -51446"/>
              <a:gd name="adj2" fmla="val 615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714480" y="5214950"/>
            <a:ext cx="414340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추가로 불편하신 사항은 없습니까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pic>
        <p:nvPicPr>
          <p:cNvPr id="2051" name="Picture 3" descr="C:\Users\테스트\AppData\Local\Microsoft\Windows\Temporary Internet Files\Content.IE5\7587PIIB\MC900423822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928802"/>
            <a:ext cx="1023672" cy="1050925"/>
          </a:xfrm>
          <a:prstGeom prst="rect">
            <a:avLst/>
          </a:prstGeom>
          <a:noFill/>
        </p:spPr>
      </p:pic>
      <p:pic>
        <p:nvPicPr>
          <p:cNvPr id="2053" name="Picture 5" descr="C:\Users\테스트\AppData\Local\Microsoft\Windows\Temporary Internet Files\Content.IE5\37D7H3GJ\MC900239863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714884"/>
            <a:ext cx="1477271" cy="1273000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42844" y="1357298"/>
            <a:ext cx="25003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민원접수 시</a:t>
            </a:r>
            <a:endParaRPr lang="ko-KR" alt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85720" y="4071942"/>
            <a:ext cx="314327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현장 민원처리 시</a:t>
            </a:r>
            <a:endParaRPr lang="ko-KR" alt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4857760"/>
            <a:ext cx="2714644" cy="188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폭발 2 36"/>
          <p:cNvSpPr/>
          <p:nvPr/>
        </p:nvSpPr>
        <p:spPr>
          <a:xfrm>
            <a:off x="5429256" y="1357298"/>
            <a:ext cx="3429024" cy="785818"/>
          </a:xfrm>
          <a:prstGeom prst="irregularSeal2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5929322" y="1643051"/>
            <a:ext cx="264320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</a:rPr>
              <a:t>직원으로 구분 접수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9" name="폭발 2 38"/>
          <p:cNvSpPr/>
          <p:nvPr/>
        </p:nvSpPr>
        <p:spPr>
          <a:xfrm>
            <a:off x="5500694" y="4214818"/>
            <a:ext cx="3429024" cy="785818"/>
          </a:xfrm>
          <a:prstGeom prst="irregularSeal2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000760" y="4500571"/>
            <a:ext cx="264320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</a:rPr>
              <a:t>민원체크리스트 작성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57818" y="2000240"/>
            <a:ext cx="357190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3114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1" descr="back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4" descr="라이트.png"/>
          <p:cNvPicPr>
            <a:picLocks noChangeAspect="1"/>
          </p:cNvPicPr>
          <p:nvPr/>
        </p:nvPicPr>
        <p:blipFill>
          <a:blip r:embed="rId4" cstate="print"/>
          <a:srcRect l="4747" t="13057" r="5063"/>
          <a:stretch>
            <a:fillRect/>
          </a:stretch>
        </p:blipFill>
        <p:spPr bwMode="auto">
          <a:xfrm>
            <a:off x="5500688" y="1714500"/>
            <a:ext cx="27146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142908" y="2143116"/>
            <a:ext cx="907262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추가로 도와드릴</a:t>
            </a:r>
            <a:endParaRPr lang="en-US" altLang="ko-KR" sz="4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ko-KR" alt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사항은 없습니까</a:t>
            </a:r>
            <a:r>
              <a:rPr lang="en-US" altLang="ko-K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?</a:t>
            </a:r>
            <a:endParaRPr lang="ko-KR" alt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1374" y="3857628"/>
            <a:ext cx="907262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4800" dirty="0" err="1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아리수토탈서비스의</a:t>
            </a:r>
            <a:r>
              <a:rPr lang="ko-KR" altLang="en-US" sz="4800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시작입니다</a:t>
            </a:r>
            <a:r>
              <a:rPr lang="en-US" altLang="ko-KR" sz="4800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.</a:t>
            </a:r>
            <a:endParaRPr lang="ko-KR" altLang="en-US" sz="4800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custDataLst>
      <p:tags r:id="rId1"/>
    </p:custDataLst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1" descr="back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4" descr="라이트.png"/>
          <p:cNvPicPr>
            <a:picLocks noChangeAspect="1"/>
          </p:cNvPicPr>
          <p:nvPr/>
        </p:nvPicPr>
        <p:blipFill>
          <a:blip r:embed="rId4" cstate="print"/>
          <a:srcRect l="4747" t="13057" r="5063"/>
          <a:stretch>
            <a:fillRect/>
          </a:stretch>
        </p:blipFill>
        <p:spPr bwMode="auto">
          <a:xfrm>
            <a:off x="5500688" y="1714500"/>
            <a:ext cx="27146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57438" y="2643188"/>
            <a:ext cx="40719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감 사 합 </a:t>
            </a:r>
            <a:r>
              <a:rPr lang="ko-KR" altLang="en-US" sz="4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니</a:t>
            </a:r>
            <a:r>
              <a:rPr lang="ko-KR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다</a:t>
            </a:r>
          </a:p>
        </p:txBody>
      </p:sp>
    </p:spTree>
    <p:custDataLst>
      <p:tags r:id="rId1"/>
    </p:custDataLst>
  </p:cSld>
  <p:clrMapOvr>
    <a:masterClrMapping/>
  </p:clrMapOvr>
  <p:transition spd="med" advTm="31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" presetClass="exit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7" grpId="3"/>
      <p:bldP spid="7" grpId="4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theme1.xml><?xml version="1.0" encoding="utf-8"?>
<a:theme xmlns:a="http://schemas.openxmlformats.org/drawingml/2006/main" name="테마1">
  <a:themeElements>
    <a:clrScheme name="사용자 지정 7">
      <a:dk1>
        <a:srgbClr val="595959"/>
      </a:dk1>
      <a:lt1>
        <a:srgbClr val="F2F2F2"/>
      </a:lt1>
      <a:dk2>
        <a:srgbClr val="595959"/>
      </a:dk2>
      <a:lt2>
        <a:srgbClr val="F2F2F2"/>
      </a:lt2>
      <a:accent1>
        <a:srgbClr val="93E2FF"/>
      </a:accent1>
      <a:accent2>
        <a:srgbClr val="00B0F0"/>
      </a:accent2>
      <a:accent3>
        <a:srgbClr val="6565FF"/>
      </a:accent3>
      <a:accent4>
        <a:srgbClr val="8064A2"/>
      </a:accent4>
      <a:accent5>
        <a:srgbClr val="F2F2F2"/>
      </a:accent5>
      <a:accent6>
        <a:srgbClr val="FEB2FF"/>
      </a:accent6>
      <a:hlink>
        <a:srgbClr val="0000FF"/>
      </a:hlink>
      <a:folHlink>
        <a:srgbClr val="800080"/>
      </a:folHlink>
    </a:clrScheme>
    <a:fontScheme name="사용자 지정 1">
      <a:majorFont>
        <a:latin typeface="맑은 고딕"/>
        <a:ea typeface="HY헤드라인M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EB2CA"/>
        </a:solid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spAutoFit/>
      </a:bodyPr>
      <a:lstStyle>
        <a:defPPr>
          <a:defRPr dirty="0"/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테마1</Template>
  <TotalTime>3246</TotalTime>
  <Words>1859</Words>
  <Application>Microsoft Office PowerPoint</Application>
  <PresentationFormat>화면 슬라이드 쇼(4:3)</PresentationFormat>
  <Paragraphs>533</Paragraphs>
  <Slides>40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테마1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</vt:vector>
  </TitlesOfParts>
  <Company>방문보건실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김미영</dc:creator>
  <cp:lastModifiedBy>user</cp:lastModifiedBy>
  <cp:revision>298</cp:revision>
  <dcterms:created xsi:type="dcterms:W3CDTF">2009-12-11T06:09:07Z</dcterms:created>
  <dcterms:modified xsi:type="dcterms:W3CDTF">2014-04-08T02:18:11Z</dcterms:modified>
</cp:coreProperties>
</file>