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73" r:id="rId1"/>
    <p:sldMasterId id="2147483916" r:id="rId2"/>
    <p:sldMasterId id="2147483650" r:id="rId3"/>
    <p:sldMasterId id="2147483972" r:id="rId4"/>
  </p:sldMasterIdLst>
  <p:notesMasterIdLst>
    <p:notesMasterId r:id="rId27"/>
  </p:notesMasterIdLst>
  <p:handoutMasterIdLst>
    <p:handoutMasterId r:id="rId28"/>
  </p:handoutMasterIdLst>
  <p:sldIdLst>
    <p:sldId id="476" r:id="rId5"/>
    <p:sldId id="477" r:id="rId6"/>
    <p:sldId id="464" r:id="rId7"/>
    <p:sldId id="408" r:id="rId8"/>
    <p:sldId id="466" r:id="rId9"/>
    <p:sldId id="471" r:id="rId10"/>
    <p:sldId id="465" r:id="rId11"/>
    <p:sldId id="443" r:id="rId12"/>
    <p:sldId id="468" r:id="rId13"/>
    <p:sldId id="444" r:id="rId14"/>
    <p:sldId id="472" r:id="rId15"/>
    <p:sldId id="447" r:id="rId16"/>
    <p:sldId id="448" r:id="rId17"/>
    <p:sldId id="449" r:id="rId18"/>
    <p:sldId id="450" r:id="rId19"/>
    <p:sldId id="451" r:id="rId20"/>
    <p:sldId id="458" r:id="rId21"/>
    <p:sldId id="459" r:id="rId22"/>
    <p:sldId id="469" r:id="rId23"/>
    <p:sldId id="470" r:id="rId24"/>
    <p:sldId id="473" r:id="rId25"/>
    <p:sldId id="474" r:id="rId26"/>
  </p:sldIdLst>
  <p:sldSz cx="9906000" cy="6858000" type="A4"/>
  <p:notesSz cx="9926638" cy="679767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90E3"/>
    <a:srgbClr val="FF0000"/>
    <a:srgbClr val="EBFFB3"/>
    <a:srgbClr val="A3CBDD"/>
    <a:srgbClr val="B3F200"/>
    <a:srgbClr val="F9B1A5"/>
    <a:srgbClr val="DFF2F9"/>
    <a:srgbClr val="C0C0C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8791" autoAdjust="0"/>
    <p:restoredTop sz="91412" autoAdjust="0"/>
  </p:normalViewPr>
  <p:slideViewPr>
    <p:cSldViewPr snapToGrid="0">
      <p:cViewPr varScale="1">
        <p:scale>
          <a:sx n="88" d="100"/>
          <a:sy n="88" d="100"/>
        </p:scale>
        <p:origin x="-114" y="-534"/>
      </p:cViewPr>
      <p:guideLst>
        <p:guide orient="horz" pos="2659"/>
        <p:guide orient="horz" pos="1000"/>
        <p:guide orient="horz" pos="3381"/>
        <p:guide orient="horz" pos="1001"/>
        <p:guide orient="horz" pos="1003"/>
        <p:guide pos="5608"/>
        <p:guide pos="3432"/>
        <p:guide pos="5893"/>
        <p:guide pos="1514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9" d="100"/>
          <a:sy n="109" d="100"/>
        </p:scale>
        <p:origin x="-1620" y="-78"/>
      </p:cViewPr>
      <p:guideLst>
        <p:guide orient="horz" pos="2141"/>
        <p:guide pos="312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76900" y="0"/>
            <a:ext cx="4230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4" rIns="91406" bIns="45704" numCol="1" anchor="t" anchorCtr="0" compatLnSpc="1">
            <a:prstTxWarp prst="textNoShape">
              <a:avLst/>
            </a:prstTxWarp>
          </a:bodyPr>
          <a:lstStyle>
            <a:lvl1pPr algn="r" defTabSz="914706" eaLnBrk="1" latinLnBrk="1">
              <a:lnSpc>
                <a:spcPct val="100000"/>
              </a:lnSpc>
              <a:defRPr baseline="-25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126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67475"/>
            <a:ext cx="4341813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4" rIns="91406" bIns="45704" numCol="1" anchor="b" anchorCtr="0" compatLnSpc="1">
            <a:prstTxWarp prst="textNoShape">
              <a:avLst/>
            </a:prstTxWarp>
          </a:bodyPr>
          <a:lstStyle>
            <a:lvl1pPr algn="l" defTabSz="914706" eaLnBrk="1" latinLnBrk="1">
              <a:lnSpc>
                <a:spcPct val="100000"/>
              </a:lnSpc>
              <a:defRPr baseline="-25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126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76900" y="6467475"/>
            <a:ext cx="4230688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4" rIns="91406" bIns="45704" numCol="1" anchor="b" anchorCtr="0" compatLnSpc="1">
            <a:prstTxWarp prst="textNoShape">
              <a:avLst/>
            </a:prstTxWarp>
          </a:bodyPr>
          <a:lstStyle>
            <a:lvl1pPr algn="r" defTabSz="914706" eaLnBrk="1" latinLnBrk="1">
              <a:lnSpc>
                <a:spcPct val="100000"/>
              </a:lnSpc>
              <a:defRPr baseline="-25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E5EA14D-04E3-4163-9D4D-EB0D86A165C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81" tIns="45739" rIns="91481" bIns="45739" numCol="1" anchor="t" anchorCtr="0" compatLnSpc="1">
            <a:prstTxWarp prst="textNoShape">
              <a:avLst/>
            </a:prstTxWarp>
          </a:bodyPr>
          <a:lstStyle>
            <a:lvl1pPr algn="l" defTabSz="914706" eaLnBrk="1" latinLnBrk="1">
              <a:lnSpc>
                <a:spcPct val="100000"/>
              </a:lnSpc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1338" y="0"/>
            <a:ext cx="43037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81" tIns="45739" rIns="91481" bIns="45739" numCol="1" anchor="t" anchorCtr="0" compatLnSpc="1">
            <a:prstTxWarp prst="textNoShape">
              <a:avLst/>
            </a:prstTxWarp>
          </a:bodyPr>
          <a:lstStyle>
            <a:lvl1pPr algn="r" defTabSz="914706" eaLnBrk="1" latinLnBrk="1">
              <a:lnSpc>
                <a:spcPct val="100000"/>
              </a:lnSpc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4200" y="511175"/>
            <a:ext cx="3678238" cy="2546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3227388"/>
            <a:ext cx="7942262" cy="305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81" tIns="45739" rIns="91481" bIns="457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81" tIns="45739" rIns="91481" bIns="45739" numCol="1" anchor="b" anchorCtr="0" compatLnSpc="1">
            <a:prstTxWarp prst="textNoShape">
              <a:avLst/>
            </a:prstTxWarp>
          </a:bodyPr>
          <a:lstStyle>
            <a:lvl1pPr algn="l" defTabSz="914706" eaLnBrk="1" latinLnBrk="1">
              <a:lnSpc>
                <a:spcPct val="100000"/>
              </a:lnSpc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02DCAF33-C257-4DA6-BFE4-D825E7F509BC}" type="slidenum">
              <a:rPr lang="en-US" altLang="ko-KR"/>
              <a:pPr algn="ctr" eaLnBrk="0" latinLnBrk="0">
                <a:lnSpc>
                  <a:spcPct val="130000"/>
                </a:lnSpc>
              </a:pPr>
              <a:t>3</a:t>
            </a:fld>
            <a:endParaRPr lang="en-US" altLang="ko-KR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D70AB0AC-83C3-4525-B6FB-D25693194275}" type="slidenum">
              <a:rPr lang="en-US" altLang="ko-KR"/>
              <a:pPr algn="ctr" eaLnBrk="0" latinLnBrk="0">
                <a:lnSpc>
                  <a:spcPct val="130000"/>
                </a:lnSpc>
              </a:pPr>
              <a:t>4</a:t>
            </a:fld>
            <a:endParaRPr lang="en-US" altLang="ko-KR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0BADE283-302F-4662-80C2-CBFEDC8F6ECF}" type="slidenum">
              <a:rPr lang="en-US" altLang="ko-KR"/>
              <a:pPr algn="ctr" eaLnBrk="0" latinLnBrk="0">
                <a:lnSpc>
                  <a:spcPct val="130000"/>
                </a:lnSpc>
              </a:pPr>
              <a:t>5</a:t>
            </a:fld>
            <a:endParaRPr lang="en-US" altLang="ko-KR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295590A5-4D7B-46BB-9118-7DC42B21D891}" type="slidenum">
              <a:rPr lang="en-US" altLang="ko-KR">
                <a:solidFill>
                  <a:srgbClr val="000000"/>
                </a:solidFill>
              </a:rPr>
              <a:pPr algn="ctr" eaLnBrk="0" latinLnBrk="0">
                <a:lnSpc>
                  <a:spcPct val="130000"/>
                </a:lnSpc>
              </a:pPr>
              <a:t>6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137FAC43-B28A-4E44-BFAC-596A05A5E4A1}" type="slidenum">
              <a:rPr lang="en-US" altLang="ko-KR"/>
              <a:pPr algn="ctr" eaLnBrk="0" latinLnBrk="0">
                <a:lnSpc>
                  <a:spcPct val="130000"/>
                </a:lnSpc>
              </a:pPr>
              <a:t>7</a:t>
            </a:fld>
            <a:endParaRPr lang="en-US" altLang="ko-KR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356A5960-81B4-458F-863C-98FA46EFB609}" type="slidenum">
              <a:rPr lang="en-US" altLang="ko-KR"/>
              <a:pPr algn="ctr" eaLnBrk="0" latinLnBrk="0">
                <a:lnSpc>
                  <a:spcPct val="130000"/>
                </a:lnSpc>
              </a:pPr>
              <a:t>8</a:t>
            </a:fld>
            <a:endParaRPr lang="en-US" altLang="ko-KR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BC5B6635-FF13-4025-B434-04A6102337FE}" type="slidenum">
              <a:rPr lang="en-US" altLang="ko-KR"/>
              <a:pPr algn="ctr" eaLnBrk="0" latinLnBrk="0">
                <a:lnSpc>
                  <a:spcPct val="130000"/>
                </a:lnSpc>
              </a:pPr>
              <a:t>9</a:t>
            </a:fld>
            <a:endParaRPr lang="en-US" altLang="ko-KR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17ED3B70-C2EA-4B25-89D0-EB1A36C95406}" type="slidenum">
              <a:rPr lang="en-US" altLang="ko-KR"/>
              <a:pPr algn="ctr" eaLnBrk="0" latinLnBrk="0">
                <a:lnSpc>
                  <a:spcPct val="130000"/>
                </a:lnSpc>
              </a:pPr>
              <a:t>10</a:t>
            </a:fld>
            <a:endParaRPr lang="en-US" altLang="ko-KR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653EA214-E4EF-4F72-9EA3-54736ECF1229}" type="slidenum">
              <a:rPr lang="en-US" altLang="ko-KR"/>
              <a:pPr algn="ctr" eaLnBrk="0" latinLnBrk="0">
                <a:lnSpc>
                  <a:spcPct val="130000"/>
                </a:lnSpc>
              </a:pPr>
              <a:t>11</a:t>
            </a:fld>
            <a:endParaRPr lang="en-US" altLang="ko-KR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A571CA6A-DD1E-47A8-A905-41B74AFAFE17}" type="slidenum">
              <a:rPr lang="en-US" altLang="ko-KR"/>
              <a:pPr algn="ctr" eaLnBrk="0" latinLnBrk="0">
                <a:lnSpc>
                  <a:spcPct val="130000"/>
                </a:lnSpc>
              </a:pPr>
              <a:t>12</a:t>
            </a:fld>
            <a:endParaRPr lang="en-US" altLang="ko-KR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2087824F-7EAC-4B73-A808-4A693C67CF7D}" type="slidenum">
              <a:rPr lang="en-US" altLang="ko-KR"/>
              <a:pPr algn="ctr" eaLnBrk="0" latinLnBrk="0">
                <a:lnSpc>
                  <a:spcPct val="130000"/>
                </a:lnSpc>
              </a:pPr>
              <a:t>13</a:t>
            </a:fld>
            <a:endParaRPr lang="en-US" altLang="ko-KR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8E22706C-32F6-4AD7-8097-AC37C9FBC69E}" type="slidenum">
              <a:rPr lang="en-US" altLang="ko-KR"/>
              <a:pPr algn="ctr" eaLnBrk="0" latinLnBrk="0">
                <a:lnSpc>
                  <a:spcPct val="130000"/>
                </a:lnSpc>
              </a:pPr>
              <a:t>14</a:t>
            </a:fld>
            <a:endParaRPr lang="en-US" altLang="ko-KR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C833E9AD-2545-4F67-A6CB-ACBE484879A0}" type="slidenum">
              <a:rPr lang="en-US" altLang="ko-KR"/>
              <a:pPr algn="ctr" eaLnBrk="0" latinLnBrk="0">
                <a:lnSpc>
                  <a:spcPct val="130000"/>
                </a:lnSpc>
              </a:pPr>
              <a:t>15</a:t>
            </a:fld>
            <a:endParaRPr lang="en-US" altLang="ko-KR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F23921FD-BB60-48C4-B462-35F5E8911E78}" type="slidenum">
              <a:rPr lang="en-US" altLang="ko-KR"/>
              <a:pPr algn="ctr" eaLnBrk="0" latinLnBrk="0">
                <a:lnSpc>
                  <a:spcPct val="130000"/>
                </a:lnSpc>
              </a:pPr>
              <a:t>16</a:t>
            </a:fld>
            <a:endParaRPr lang="en-US" altLang="ko-KR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51DB76D2-41CF-418B-8B70-687D614A0EAD}" type="slidenum">
              <a:rPr lang="en-US" altLang="ko-KR"/>
              <a:pPr algn="ctr" eaLnBrk="0" latinLnBrk="0">
                <a:lnSpc>
                  <a:spcPct val="130000"/>
                </a:lnSpc>
              </a:pPr>
              <a:t>17</a:t>
            </a:fld>
            <a:endParaRPr lang="en-US" altLang="ko-KR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85F54205-2688-4D3B-9FAA-3163387EDA62}" type="slidenum">
              <a:rPr lang="en-US" altLang="ko-KR"/>
              <a:pPr algn="ctr" eaLnBrk="0" latinLnBrk="0">
                <a:lnSpc>
                  <a:spcPct val="130000"/>
                </a:lnSpc>
              </a:pPr>
              <a:t>18</a:t>
            </a:fld>
            <a:endParaRPr lang="en-US" altLang="ko-KR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BD75BC7D-C498-48AB-B148-15C9ADA6E597}" type="slidenum">
              <a:rPr lang="en-US" altLang="ko-KR"/>
              <a:pPr algn="ctr" eaLnBrk="0" latinLnBrk="0">
                <a:lnSpc>
                  <a:spcPct val="130000"/>
                </a:lnSpc>
              </a:pPr>
              <a:t>19</a:t>
            </a:fld>
            <a:endParaRPr lang="en-US" altLang="ko-KR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FC948C3E-A674-4654-A0FF-9E0AC3DBBCF2}" type="slidenum">
              <a:rPr lang="en-US" altLang="ko-KR"/>
              <a:pPr algn="ctr" eaLnBrk="0" latinLnBrk="0">
                <a:lnSpc>
                  <a:spcPct val="130000"/>
                </a:lnSpc>
              </a:pPr>
              <a:t>20</a:t>
            </a:fld>
            <a:endParaRPr lang="en-US" altLang="ko-KR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2" tIns="45656" rIns="91312" bIns="45656"/>
          <a:lstStyle/>
          <a:p>
            <a:pPr algn="ctr" eaLnBrk="0" latinLnBrk="0">
              <a:lnSpc>
                <a:spcPct val="130000"/>
              </a:lnSpc>
            </a:pPr>
            <a:fld id="{FD5BAA65-51DD-4D8D-8D75-338D81156E5D}" type="slidenum">
              <a:rPr lang="en-US" altLang="ko-KR"/>
              <a:pPr algn="ctr" eaLnBrk="0" latinLnBrk="0">
                <a:lnSpc>
                  <a:spcPct val="130000"/>
                </a:lnSpc>
              </a:pPr>
              <a:t>21</a:t>
            </a:fld>
            <a:endParaRPr lang="en-US" altLang="ko-KR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5788" y="511175"/>
            <a:ext cx="3681412" cy="2547938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775" y="3228975"/>
            <a:ext cx="7939088" cy="3057525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 smtClean="0"/>
              <a:t>	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자유형 3"/>
          <p:cNvSpPr>
            <a:spLocks noEditPoints="1"/>
          </p:cNvSpPr>
          <p:nvPr/>
        </p:nvSpPr>
        <p:spPr bwMode="blackGray">
          <a:xfrm>
            <a:off x="7388975" y="428628"/>
            <a:ext cx="251706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409447"/>
            <a:ext cx="84201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275185" y="3886200"/>
            <a:ext cx="5866226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0778B-DA08-4231-B342-A1E3EDF72FA5}" type="datetimeFigureOut">
              <a:rPr lang="en-US"/>
              <a:pPr>
                <a:defRPr/>
              </a:pPr>
              <a:t>8/1/2017</a:t>
            </a:fld>
            <a:endParaRPr 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97720-5CE0-4AF1-869D-0D298F398B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671DB-655E-412C-A5FD-EF31550F103F}" type="datetimeFigureOut">
              <a:rPr lang="en-US"/>
              <a:pPr>
                <a:defRPr/>
              </a:pPr>
              <a:t>8/1/2017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94489-AC49-42B5-BF96-EEB0EAFB5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9F1A5-EF70-47CE-8A7A-2E462EDCA8CD}" type="datetimeFigureOut">
              <a:rPr lang="en-US"/>
              <a:pPr>
                <a:defRPr/>
              </a:pPr>
              <a:t>8/1/2017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DE0F2-3592-40E0-BA86-ADE4FE699E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0FFFF-2385-4B34-862D-8CC53D4A945B}" type="datetimeFigureOut">
              <a:rPr lang="en-US"/>
              <a:pPr>
                <a:defRPr/>
              </a:pPr>
              <a:t>8/1/2017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FF845-6358-4D62-9889-244F5C9915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5500702"/>
            <a:ext cx="4376870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1500174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5500702"/>
            <a:ext cx="4378590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1500174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16DC2-3C8A-424D-AA4C-C52B58DD3768}" type="datetimeFigureOut">
              <a:rPr lang="en-US"/>
              <a:pPr>
                <a:defRPr/>
              </a:pPr>
              <a:t>8/1/2017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FC842-16C4-41CE-9A03-64E09F44B2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05D13-3792-40EF-A38F-F32397FC713B}" type="datetimeFigureOut">
              <a:rPr lang="en-US"/>
              <a:pPr>
                <a:defRPr/>
              </a:pPr>
              <a:t>8/1/2017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634F9-C5A5-4D9D-879D-0C54E19609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BB439-503B-4D25-B122-EC2352B3DCAA}" type="datetimeFigureOut">
              <a:rPr lang="en-US"/>
              <a:pPr>
                <a:defRPr/>
              </a:pPr>
              <a:t>8/1/2017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6098F-2096-43A5-A7F4-D70A3A9A85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3" y="273052"/>
            <a:ext cx="8904464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6858" y="1590620"/>
            <a:ext cx="8903846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2" y="866111"/>
            <a:ext cx="8923698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8021C-0DA8-43A4-959E-AF867FD61C9A}" type="datetimeFigureOut">
              <a:rPr lang="en-US"/>
              <a:pPr>
                <a:defRPr/>
              </a:pPr>
              <a:t>8/1/2017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5547A-94A4-46EA-A1D1-01195A81D9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4312" y="1785926"/>
            <a:ext cx="3707875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64312" y="2566978"/>
            <a:ext cx="3707875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333870" y="928670"/>
            <a:ext cx="487564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 rtlCol="0">
            <a:normAutofit/>
          </a:bodyPr>
          <a:lstStyle/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51EFE-0AD7-49FB-B7DA-39C49CA9DA52}" type="datetimeFigureOut">
              <a:rPr lang="en-US"/>
              <a:pPr>
                <a:defRPr/>
              </a:pPr>
              <a:t>8/1/2017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BC0D6-F26E-47BE-957F-B211DE0692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FE832-4C78-4CD9-A5BE-6C648D54C49F}" type="datetimeFigureOut">
              <a:rPr lang="en-US"/>
              <a:pPr>
                <a:defRPr/>
              </a:pPr>
              <a:t>8/1/2017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53057-BC10-416E-8285-DFBA60CFA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971255" y="274640"/>
            <a:ext cx="1439445" cy="5851525"/>
          </a:xfrm>
        </p:spPr>
        <p:txBody>
          <a:bodyPr vert="eaVert" anchor="b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928673"/>
            <a:ext cx="7475956" cy="519749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0C64A-8E71-4913-8A25-236E6F9B5A69}" type="datetimeFigureOut">
              <a:rPr lang="en-US"/>
              <a:pPr>
                <a:defRPr/>
              </a:pPr>
              <a:t>8/1/2017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C0666-23D3-4C63-AA8A-49D9B2C5FC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6D55836-0F76-4810-A5E9-88C1FAC70716}" type="datetimeFigureOut">
              <a:rPr lang="ko-KR" altLang="en-US"/>
              <a:pPr>
                <a:defRPr/>
              </a:pPr>
              <a:t>2017-08-01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0923567-0D32-43E4-93D3-E88885A81C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6F20DDE8-9B1A-4894-A0E7-7D40A293BAA9}" type="datetimeFigureOut">
              <a:rPr lang="ko-KR" altLang="en-US"/>
              <a:pPr>
                <a:defRPr/>
              </a:pPr>
              <a:t>2017-08-01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5907D54-5739-46A7-9FAA-7A1846FDE3C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4A4741FF-0F4C-4ECD-8529-4F15814C3A46}" type="datetimeFigureOut">
              <a:rPr lang="ko-KR" altLang="en-US"/>
              <a:pPr>
                <a:defRPr/>
              </a:pPr>
              <a:t>2017-08-01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D39C0EB-0505-4D2F-B683-5B2080B8B09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111FF801-569D-417B-B0D3-E3DC87E9484A}" type="datetimeFigureOut">
              <a:rPr lang="ko-KR" altLang="en-US"/>
              <a:pPr>
                <a:defRPr/>
              </a:pPr>
              <a:t>2017-08-01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651EEEDF-46CA-476B-8543-97FA12C6B34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4ABA932D-3C10-455B-BF0C-3FC45E717241}" type="datetimeFigureOut">
              <a:rPr lang="ko-KR" altLang="en-US"/>
              <a:pPr>
                <a:defRPr/>
              </a:pPr>
              <a:t>2017-08-01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DA692736-3DCD-41E2-9172-6125DAC4AB3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6CEA16C-7534-4056-89B5-2592239CD0B3}" type="datetimeFigureOut">
              <a:rPr lang="ko-KR" altLang="en-US"/>
              <a:pPr>
                <a:defRPr/>
              </a:pPr>
              <a:t>2017-08-01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445B7BF-DE64-4FA7-A712-D0860B25648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1652C46F-A2B4-4229-B462-8D015C8C5FCD}" type="datetimeFigureOut">
              <a:rPr lang="ko-KR" altLang="en-US"/>
              <a:pPr>
                <a:defRPr/>
              </a:pPr>
              <a:t>2017-08-01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2FE7692-0900-4362-B6A7-FB83A2BCF9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B6EAC99-FB94-4E2F-82B7-BF6D6B719F1B}" type="datetimeFigureOut">
              <a:rPr lang="ko-KR" altLang="en-US"/>
              <a:pPr>
                <a:defRPr/>
              </a:pPr>
              <a:t>2017-08-01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5D7DFD1-39F8-4A55-9AE0-031E5B48AA1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C722FBE-EF6B-4871-8BA6-5734615B561D}" type="datetimeFigureOut">
              <a:rPr lang="ko-KR" altLang="en-US"/>
              <a:pPr>
                <a:defRPr/>
              </a:pPr>
              <a:t>2017-08-01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C423BA9-A8B8-4429-A325-1C0121AE6B6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16B86D16-2085-4A33-8FA8-C79A30BE0E7D}" type="datetimeFigureOut">
              <a:rPr lang="ko-KR" altLang="en-US"/>
              <a:pPr>
                <a:defRPr/>
              </a:pPr>
              <a:t>2017-08-01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EA3C250-4114-4610-9A73-1FBBA3ADA17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1CD3353-7052-47FD-AAF3-A7E65D0A188E}" type="datetimeFigureOut">
              <a:rPr lang="ko-KR" altLang="en-US"/>
              <a:pPr>
                <a:defRPr/>
              </a:pPr>
              <a:t>2017-08-01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A7D67A1-5B24-49E3-B24A-E347B32642C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4" y="500042"/>
            <a:ext cx="2457140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2054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5015609-9C66-4FF7-94E2-4241BA9BC811}" type="datetimeFigureOut">
              <a:rPr lang="en-US"/>
              <a:pPr>
                <a:defRPr/>
              </a:pPr>
              <a:t>8/1/2017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3775A4F-382D-4219-9ECF-E84C83852F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86" r:id="rId1"/>
    <p:sldLayoutId id="2147485287" r:id="rId2"/>
    <p:sldLayoutId id="2147485288" r:id="rId3"/>
    <p:sldLayoutId id="2147485289" r:id="rId4"/>
    <p:sldLayoutId id="2147485290" r:id="rId5"/>
    <p:sldLayoutId id="2147485291" r:id="rId6"/>
    <p:sldLayoutId id="2147485292" r:id="rId7"/>
    <p:sldLayoutId id="2147485293" r:id="rId8"/>
    <p:sldLayoutId id="2147485294" r:id="rId9"/>
    <p:sldLayoutId id="2147485295" r:id="rId10"/>
    <p:sldLayoutId id="2147485296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b="1" kern="120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mbria" pitchFamily="18" charset="0"/>
          <a:ea typeface="HY견명조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mbria" pitchFamily="18" charset="0"/>
          <a:ea typeface="HY견명조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mbria" pitchFamily="18" charset="0"/>
          <a:ea typeface="HY견명조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mbria" pitchFamily="18" charset="0"/>
          <a:ea typeface="HY견명조" pitchFamily="18" charset="-127"/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rgbClr val="B5AD67"/>
        </a:buClr>
        <a:buSzPct val="14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lr>
          <a:srgbClr val="61A9B8"/>
        </a:buClr>
        <a:buSzPct val="12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lr>
          <a:srgbClr val="AB7350"/>
        </a:buClr>
        <a:buSzPct val="11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Line 8"/>
          <p:cNvSpPr>
            <a:spLocks noChangeShapeType="1"/>
          </p:cNvSpPr>
          <p:nvPr userDrawn="1"/>
        </p:nvSpPr>
        <p:spPr bwMode="auto">
          <a:xfrm>
            <a:off x="1974850" y="107950"/>
            <a:ext cx="7550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2051" name="Line 8"/>
          <p:cNvSpPr>
            <a:spLocks noChangeShapeType="1"/>
          </p:cNvSpPr>
          <p:nvPr userDrawn="1"/>
        </p:nvSpPr>
        <p:spPr bwMode="auto">
          <a:xfrm>
            <a:off x="393700" y="6240463"/>
            <a:ext cx="911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2052" name="TextBox 11"/>
          <p:cNvSpPr txBox="1">
            <a:spLocks noChangeArrowheads="1"/>
          </p:cNvSpPr>
          <p:nvPr userDrawn="1"/>
        </p:nvSpPr>
        <p:spPr bwMode="auto">
          <a:xfrm>
            <a:off x="0" y="-9525"/>
            <a:ext cx="20764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ko-KR" altLang="en-US" sz="1000" b="1" smtClean="0">
                <a:solidFill>
                  <a:srgbClr val="4A452A"/>
                </a:solidFill>
                <a:latin typeface="HY동녘B" pitchFamily="18" charset="-127"/>
                <a:ea typeface="HY동녘B" pitchFamily="18" charset="-127"/>
              </a:rPr>
              <a:t>원산지 단속정보 공동활용시스템</a:t>
            </a:r>
          </a:p>
        </p:txBody>
      </p:sp>
      <p:sp>
        <p:nvSpPr>
          <p:cNvPr id="2053" name="Rectangle 2"/>
          <p:cNvSpPr>
            <a:spLocks noChangeArrowheads="1"/>
          </p:cNvSpPr>
          <p:nvPr userDrawn="1"/>
        </p:nvSpPr>
        <p:spPr bwMode="auto">
          <a:xfrm>
            <a:off x="4535488" y="6700838"/>
            <a:ext cx="9588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ko-KR" sz="900" b="1">
                <a:latin typeface="바탕체" pitchFamily="17" charset="-127"/>
                <a:ea typeface="바탕체" pitchFamily="17" charset="-127"/>
              </a:rPr>
              <a:t>- </a:t>
            </a:r>
            <a:fld id="{1C22EB9E-0A31-41A9-93B5-0064EC9B8FB1}" type="slidenum">
              <a:rPr lang="en-US" altLang="ko-KR" sz="900" b="1">
                <a:latin typeface="바탕체" pitchFamily="17" charset="-127"/>
                <a:ea typeface="바탕체" pitchFamily="17" charset="-127"/>
              </a:rPr>
              <a:pPr algn="ctr">
                <a:defRPr/>
              </a:pPr>
              <a:t>‹#›</a:t>
            </a:fld>
            <a:r>
              <a:rPr lang="en-US" altLang="ko-KR" sz="900" b="1">
                <a:latin typeface="바탕체" pitchFamily="17" charset="-127"/>
                <a:ea typeface="바탕체" pitchFamily="17" charset="-127"/>
              </a:rPr>
              <a:t> -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97" r:id="rId1"/>
    <p:sldLayoutId id="2147485298" r:id="rId2"/>
    <p:sldLayoutId id="2147485299" r:id="rId3"/>
    <p:sldLayoutId id="2147485300" r:id="rId4"/>
    <p:sldLayoutId id="2147485301" r:id="rId5"/>
    <p:sldLayoutId id="2147485302" r:id="rId6"/>
    <p:sldLayoutId id="2147485303" r:id="rId7"/>
    <p:sldLayoutId id="2147485304" r:id="rId8"/>
    <p:sldLayoutId id="2147485305" r:id="rId9"/>
    <p:sldLayoutId id="2147485306" r:id="rId10"/>
    <p:sldLayoutId id="214748530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535488" y="6700838"/>
            <a:ext cx="9588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ko-KR" sz="900" b="1">
                <a:latin typeface="바탕체" pitchFamily="17" charset="-127"/>
                <a:ea typeface="바탕체" pitchFamily="17" charset="-127"/>
              </a:rPr>
              <a:t>- </a:t>
            </a:r>
            <a:fld id="{5521F15B-E8B3-4D73-A1E2-6E0BA9F5DB01}" type="slidenum">
              <a:rPr lang="en-US" altLang="ko-KR" sz="900" b="1">
                <a:latin typeface="바탕체" pitchFamily="17" charset="-127"/>
                <a:ea typeface="바탕체" pitchFamily="17" charset="-127"/>
              </a:rPr>
              <a:pPr algn="ctr">
                <a:defRPr/>
              </a:pPr>
              <a:t>‹#›</a:t>
            </a:fld>
            <a:r>
              <a:rPr lang="en-US" altLang="ko-KR" sz="900" b="1">
                <a:latin typeface="바탕체" pitchFamily="17" charset="-127"/>
                <a:ea typeface="바탕체" pitchFamily="17" charset="-127"/>
              </a:rPr>
              <a:t> -</a:t>
            </a:r>
          </a:p>
        </p:txBody>
      </p:sp>
      <p:sp>
        <p:nvSpPr>
          <p:cNvPr id="3075" name="Line 8"/>
          <p:cNvSpPr>
            <a:spLocks noChangeShapeType="1"/>
          </p:cNvSpPr>
          <p:nvPr/>
        </p:nvSpPr>
        <p:spPr bwMode="auto">
          <a:xfrm>
            <a:off x="1974850" y="107950"/>
            <a:ext cx="7550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3076" name="Line 21"/>
          <p:cNvSpPr>
            <a:spLocks noChangeShapeType="1"/>
          </p:cNvSpPr>
          <p:nvPr/>
        </p:nvSpPr>
        <p:spPr bwMode="auto">
          <a:xfrm>
            <a:off x="417513" y="6627813"/>
            <a:ext cx="91265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graphicFrame>
        <p:nvGraphicFramePr>
          <p:cNvPr id="230467" name="Group 67"/>
          <p:cNvGraphicFramePr>
            <a:graphicFrameLocks noGrp="1"/>
          </p:cNvGraphicFramePr>
          <p:nvPr/>
        </p:nvGraphicFramePr>
        <p:xfrm>
          <a:off x="417513" y="196850"/>
          <a:ext cx="9126537" cy="366732"/>
        </p:xfrm>
        <a:graphic>
          <a:graphicData uri="http://schemas.openxmlformats.org/drawingml/2006/table">
            <a:tbl>
              <a:tblPr/>
              <a:tblGrid>
                <a:gridCol w="2297112"/>
                <a:gridCol w="1809750"/>
                <a:gridCol w="5019675"/>
              </a:tblGrid>
              <a:tr h="18385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Yoon 윤고딕 550_TT" pitchFamily="18" charset="-127"/>
                          <a:ea typeface="Yoon 윤고딕 550_TT" pitchFamily="18" charset="-127"/>
                        </a:rPr>
                        <a:t>사용자매뉴얼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시스템명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원산지 단속정보 공동활용시스템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8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단계명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419100" y="665163"/>
          <a:ext cx="9123362" cy="5829300"/>
        </p:xfrm>
        <a:graphic>
          <a:graphicData uri="http://schemas.openxmlformats.org/drawingml/2006/table">
            <a:tbl>
              <a:tblPr/>
              <a:tblGrid>
                <a:gridCol w="1133475"/>
                <a:gridCol w="1838325"/>
                <a:gridCol w="1428750"/>
                <a:gridCol w="1829482"/>
                <a:gridCol w="639942"/>
                <a:gridCol w="2253388"/>
              </a:tblGrid>
              <a:tr h="2682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화면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ID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업무단계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화면 명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화면 개요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사용자</a:t>
                      </a: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12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Layout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처리기능 설명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0479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15" name="TextBox 7"/>
          <p:cNvSpPr txBox="1">
            <a:spLocks noChangeArrowheads="1"/>
          </p:cNvSpPr>
          <p:nvPr userDrawn="1"/>
        </p:nvSpPr>
        <p:spPr bwMode="auto">
          <a:xfrm>
            <a:off x="0" y="-9525"/>
            <a:ext cx="20764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ko-KR" altLang="en-US" sz="1000" b="1" smtClean="0">
                <a:solidFill>
                  <a:srgbClr val="606060"/>
                </a:solidFill>
                <a:latin typeface="HY동녘B" pitchFamily="18" charset="-127"/>
                <a:ea typeface="HY동녘B" pitchFamily="18" charset="-127"/>
              </a:rPr>
              <a:t>원산지 단속정보 공동활용시스템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64" r:id="rId1"/>
    <p:sldLayoutId id="2147485265" r:id="rId2"/>
    <p:sldLayoutId id="2147485266" r:id="rId3"/>
    <p:sldLayoutId id="2147485267" r:id="rId4"/>
    <p:sldLayoutId id="2147485268" r:id="rId5"/>
    <p:sldLayoutId id="2147485269" r:id="rId6"/>
    <p:sldLayoutId id="2147485270" r:id="rId7"/>
    <p:sldLayoutId id="2147485271" r:id="rId8"/>
    <p:sldLayoutId id="2147485272" r:id="rId9"/>
    <p:sldLayoutId id="2147485273" r:id="rId10"/>
    <p:sldLayoutId id="214748527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4535488" y="6700838"/>
            <a:ext cx="9588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ko-KR" sz="900" b="1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rPr>
              <a:t>- </a:t>
            </a:r>
            <a:fld id="{C436BD26-6195-46D1-8693-CDB9AA44E302}" type="slidenum">
              <a:rPr lang="en-US" altLang="ko-KR" sz="900" b="1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rPr>
              <a:pPr algn="ctr">
                <a:defRPr/>
              </a:pPr>
              <a:t>‹#›</a:t>
            </a:fld>
            <a:r>
              <a:rPr lang="en-US" altLang="ko-KR" sz="900" b="1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rPr>
              <a:t> -</a:t>
            </a:r>
          </a:p>
        </p:txBody>
      </p:sp>
      <p:sp>
        <p:nvSpPr>
          <p:cNvPr id="4099" name="Line 8"/>
          <p:cNvSpPr>
            <a:spLocks noChangeShapeType="1"/>
          </p:cNvSpPr>
          <p:nvPr/>
        </p:nvSpPr>
        <p:spPr bwMode="auto">
          <a:xfrm>
            <a:off x="1974850" y="107950"/>
            <a:ext cx="7550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4100" name="Line 21"/>
          <p:cNvSpPr>
            <a:spLocks noChangeShapeType="1"/>
          </p:cNvSpPr>
          <p:nvPr/>
        </p:nvSpPr>
        <p:spPr bwMode="auto">
          <a:xfrm>
            <a:off x="417513" y="6627813"/>
            <a:ext cx="91265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graphicFrame>
        <p:nvGraphicFramePr>
          <p:cNvPr id="230467" name="Group 67"/>
          <p:cNvGraphicFramePr>
            <a:graphicFrameLocks noGrp="1"/>
          </p:cNvGraphicFramePr>
          <p:nvPr/>
        </p:nvGraphicFramePr>
        <p:xfrm>
          <a:off x="417513" y="196850"/>
          <a:ext cx="9126537" cy="366732"/>
        </p:xfrm>
        <a:graphic>
          <a:graphicData uri="http://schemas.openxmlformats.org/drawingml/2006/table">
            <a:tbl>
              <a:tblPr/>
              <a:tblGrid>
                <a:gridCol w="2297112"/>
                <a:gridCol w="1809750"/>
                <a:gridCol w="5019675"/>
              </a:tblGrid>
              <a:tr h="18385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Yoon 윤고딕 550_TT" pitchFamily="18" charset="-127"/>
                          <a:ea typeface="Yoon 윤고딕 550_TT" pitchFamily="18" charset="-127"/>
                        </a:rPr>
                        <a:t>사용자매뉴얼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시스템명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원산지 단속정보 공동활용시스템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8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단계명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419100" y="665163"/>
          <a:ext cx="9123362" cy="5829300"/>
        </p:xfrm>
        <a:graphic>
          <a:graphicData uri="http://schemas.openxmlformats.org/drawingml/2006/table">
            <a:tbl>
              <a:tblPr/>
              <a:tblGrid>
                <a:gridCol w="1133475"/>
                <a:gridCol w="1838325"/>
                <a:gridCol w="1428750"/>
                <a:gridCol w="1829482"/>
                <a:gridCol w="639942"/>
                <a:gridCol w="2253388"/>
              </a:tblGrid>
              <a:tr h="2682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화면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ID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업무단계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화면 명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화면 개요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사용자</a:t>
                      </a: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12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Layout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처리기능 설명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0479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139" name="TextBox 7"/>
          <p:cNvSpPr txBox="1">
            <a:spLocks noChangeArrowheads="1"/>
          </p:cNvSpPr>
          <p:nvPr userDrawn="1"/>
        </p:nvSpPr>
        <p:spPr bwMode="auto">
          <a:xfrm>
            <a:off x="0" y="-9525"/>
            <a:ext cx="20764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ko-KR" altLang="en-US" sz="1000" b="1" smtClean="0">
                <a:solidFill>
                  <a:srgbClr val="606060"/>
                </a:solidFill>
                <a:latin typeface="HY동녘B" pitchFamily="18" charset="-127"/>
                <a:ea typeface="HY동녘B" pitchFamily="18" charset="-127"/>
              </a:rPr>
              <a:t>원산지 단속정보 공동활용시스템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75" r:id="rId1"/>
    <p:sldLayoutId id="2147485276" r:id="rId2"/>
    <p:sldLayoutId id="2147485277" r:id="rId3"/>
    <p:sldLayoutId id="2147485278" r:id="rId4"/>
    <p:sldLayoutId id="2147485279" r:id="rId5"/>
    <p:sldLayoutId id="2147485280" r:id="rId6"/>
    <p:sldLayoutId id="2147485281" r:id="rId7"/>
    <p:sldLayoutId id="2147485282" r:id="rId8"/>
    <p:sldLayoutId id="2147485283" r:id="rId9"/>
    <p:sldLayoutId id="2147485284" r:id="rId10"/>
    <p:sldLayoutId id="214748528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qs.go.kr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904413" cy="6858000"/>
        </p:xfrm>
        <a:graphic>
          <a:graphicData uri="http://schemas.openxmlformats.org/presentationml/2006/ole">
            <p:oleObj spid="_x0000_s1026" name="Image" r:id="rId3" imgW="10704762" imgH="7555556" progId="">
              <p:embed/>
            </p:oleObj>
          </a:graphicData>
        </a:graphic>
      </p:graphicFrame>
      <p:sp>
        <p:nvSpPr>
          <p:cNvPr id="14" name="직사각형 13"/>
          <p:cNvSpPr/>
          <p:nvPr/>
        </p:nvSpPr>
        <p:spPr>
          <a:xfrm>
            <a:off x="1779588" y="1601788"/>
            <a:ext cx="7570787" cy="1577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spc="-150" dirty="0">
                <a:solidFill>
                  <a:schemeClr val="accent3">
                    <a:lumMod val="75000"/>
                  </a:schemeClr>
                </a:solidFill>
                <a:latin typeface="+mj-ea"/>
                <a:ea typeface="+mj-ea"/>
              </a:rPr>
              <a:t>원산지 단속정보 공동활용 시스템</a:t>
            </a:r>
            <a:endParaRPr kumimoji="0" lang="en-US" altLang="ko-KR" sz="4000" b="1" spc="-150" dirty="0">
              <a:solidFill>
                <a:schemeClr val="accent3">
                  <a:lumMod val="75000"/>
                </a:schemeClr>
              </a:solidFill>
              <a:latin typeface="+mj-ea"/>
              <a:ea typeface="+mj-ea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               (</a:t>
            </a:r>
            <a:r>
              <a:rPr kumimoji="0" lang="ko-KR" altLang="en-US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사용자 매뉴얼</a:t>
            </a:r>
            <a:r>
              <a:rPr kumimoji="0" lang="en-US" altLang="ko-KR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)</a:t>
            </a:r>
            <a:endParaRPr kumimoji="0"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030" name="_x172080240" descr="EMB00001c6c698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5300" y="5902325"/>
            <a:ext cx="26543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그림 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906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4554538" y="185738"/>
          <a:ext cx="4749356" cy="454431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886492"/>
                <a:gridCol w="617187"/>
                <a:gridCol w="2770588"/>
                <a:gridCol w="475089"/>
              </a:tblGrid>
              <a:tr h="264055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latin typeface="HY견고딕" pitchFamily="18" charset="-127"/>
                          <a:ea typeface="HY견고딕" pitchFamily="18" charset="-127"/>
                        </a:rPr>
                        <a:t>1.</a:t>
                      </a:r>
                      <a:endParaRPr lang="ko-KR" altLang="en-US" sz="12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latin typeface="HY견고딕" pitchFamily="18" charset="-127"/>
                          <a:ea typeface="HY견고딕" pitchFamily="18" charset="-127"/>
                        </a:rPr>
                        <a:t>화면영역 </a:t>
                      </a:r>
                      <a:r>
                        <a:rPr lang="ko-KR" altLang="en-US" sz="1200" b="1" dirty="0" err="1" smtClean="0">
                          <a:latin typeface="HY견고딕" pitchFamily="18" charset="-127"/>
                          <a:ea typeface="HY견고딕" pitchFamily="18" charset="-127"/>
                        </a:rPr>
                        <a:t>안내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ㆍㆍㆍㆍㆍㆍㆍㆍㆍㆍㆍㆍㆍㆍㆍ</a:t>
                      </a:r>
                      <a:endParaRPr lang="ko-KR" altLang="en-US" sz="12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54000" marB="54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8162">
                <a:tc>
                  <a:txBody>
                    <a:bodyPr/>
                    <a:lstStyle/>
                    <a:p>
                      <a:pPr algn="r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055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latin typeface="HY견고딕" pitchFamily="18" charset="-127"/>
                          <a:ea typeface="HY견고딕" pitchFamily="18" charset="-127"/>
                        </a:rPr>
                        <a:t>2.</a:t>
                      </a:r>
                      <a:endParaRPr lang="ko-KR" altLang="en-US" sz="12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latin typeface="HY견고딕" pitchFamily="18" charset="-127"/>
                          <a:ea typeface="HY견고딕" pitchFamily="18" charset="-127"/>
                        </a:rPr>
                        <a:t>회원가입 </a:t>
                      </a:r>
                      <a:endParaRPr lang="ko-KR" altLang="en-US" sz="12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54000" marB="54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055"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2-1.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회원가입ㆍㆍㆍㆍㆍㆍㆍㆍㆍㆍㆍㆍㆍ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8162">
                <a:tc>
                  <a:txBody>
                    <a:bodyPr/>
                    <a:lstStyle/>
                    <a:p>
                      <a:pPr algn="r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055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latin typeface="HY견고딕" pitchFamily="18" charset="-127"/>
                          <a:ea typeface="HY견고딕" pitchFamily="18" charset="-127"/>
                        </a:rPr>
                        <a:t>3.</a:t>
                      </a:r>
                      <a:endParaRPr lang="ko-KR" altLang="en-US" sz="12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 smtClean="0">
                          <a:latin typeface="HY견고딕" pitchFamily="18" charset="-127"/>
                          <a:ea typeface="HY견고딕" pitchFamily="18" charset="-127"/>
                        </a:rPr>
                        <a:t>시스템  로그인</a:t>
                      </a:r>
                      <a:endParaRPr lang="ko-KR" altLang="en-US" sz="12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055"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3-1.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로그인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자체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ㆍㆍㆍㆍㆍㆍㆍㆍㆍㆍ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055"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3-2.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로그인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외부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ㆍㆍㆍㆍㆍㆍㆍㆍㆍㆍ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1565"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3-3.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업무</a:t>
                      </a:r>
                      <a:r>
                        <a:rPr lang="ko-KR" altLang="en-US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메인화면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ㆍㆍㆍㆍㆍㆍㆍㆍㆍㆍ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8162">
                <a:tc>
                  <a:txBody>
                    <a:bodyPr/>
                    <a:lstStyle/>
                    <a:p>
                      <a:pPr algn="r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055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latin typeface="HY견고딕" pitchFamily="18" charset="-127"/>
                          <a:ea typeface="HY견고딕" pitchFamily="18" charset="-127"/>
                        </a:rPr>
                        <a:t>4.</a:t>
                      </a:r>
                      <a:endParaRPr lang="ko-KR" altLang="en-US" sz="12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latin typeface="HY견고딕" pitchFamily="18" charset="-127"/>
                          <a:ea typeface="HY견고딕" pitchFamily="18" charset="-127"/>
                        </a:rPr>
                        <a:t>조사</a:t>
                      </a:r>
                      <a:r>
                        <a:rPr lang="en-US" altLang="ko-KR" sz="1200" b="1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200" b="1" dirty="0" smtClean="0">
                          <a:latin typeface="HY견고딕" pitchFamily="18" charset="-127"/>
                          <a:ea typeface="HY견고딕" pitchFamily="18" charset="-127"/>
                        </a:rPr>
                        <a:t>위반관리</a:t>
                      </a:r>
                      <a:endParaRPr lang="ko-KR" altLang="en-US" sz="12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54000" marB="54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055"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4-1.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위반내역등록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위반업체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ㆍㆍㆍㆍㆍ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055"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4-2.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점검업체등록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미위반업체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ㆍㆍㆍㆍㆍ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13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8162">
                <a:tc>
                  <a:txBody>
                    <a:bodyPr/>
                    <a:lstStyle/>
                    <a:p>
                      <a:pPr algn="r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055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latin typeface="HY견고딕" pitchFamily="18" charset="-127"/>
                          <a:ea typeface="HY견고딕" pitchFamily="18" charset="-127"/>
                        </a:rPr>
                        <a:t>5.</a:t>
                      </a:r>
                      <a:endParaRPr lang="ko-KR" altLang="en-US" sz="12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latin typeface="HY견고딕" pitchFamily="18" charset="-127"/>
                          <a:ea typeface="HY견고딕" pitchFamily="18" charset="-127"/>
                        </a:rPr>
                        <a:t>조사</a:t>
                      </a:r>
                      <a:r>
                        <a:rPr lang="en-US" altLang="ko-KR" sz="1200" b="1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200" b="1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위반현항통계</a:t>
                      </a:r>
                      <a:endParaRPr lang="ko-KR" altLang="en-US" sz="12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54000" marB="54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055"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5-1.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88" marB="3598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단속기관별지도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적발업체수ㆍㆍㆍㆍ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88" marB="3598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88" marB="3598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055"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5-2.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88" marB="3598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세부적발내역현황ㆍㆍㆍㆍㆍㆍㆍㆍ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88" marB="3598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15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88" marB="3598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055"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5-3.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88" marB="3598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업종지도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점검실적ㆍㆍㆍㆍㆍㆍㆍㆍ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88" marB="3598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16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88" marB="3598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055"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0" marR="54000" marT="35986" marB="359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5-4.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88" marB="3598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농관원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조사내역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현황ㆍㆍㆍㆍㆍㆍㆍ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88" marB="3598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88" marB="3598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33463" y="793750"/>
            <a:ext cx="450532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800" dirty="0">
                <a:solidFill>
                  <a:srgbClr val="8DCF51"/>
                </a:solidFill>
                <a:latin typeface="+mn-ea"/>
                <a:ea typeface="+mn-ea"/>
              </a:rPr>
              <a:t>C</a:t>
            </a:r>
            <a:r>
              <a:rPr lang="en-US" altLang="ko-KR" sz="4800" dirty="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rPr>
              <a:t>ontents</a:t>
            </a:r>
            <a:endParaRPr lang="ko-KR" altLang="en-US" sz="4800" dirty="0">
              <a:solidFill>
                <a:schemeClr val="accent1">
                  <a:lumMod val="50000"/>
                </a:schemeClr>
              </a:solidFill>
              <a:latin typeface="+mn-ea"/>
              <a:ea typeface="+mn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4583113" y="4851400"/>
          <a:ext cx="4681538" cy="1881463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825632"/>
                <a:gridCol w="622542"/>
                <a:gridCol w="2854763"/>
                <a:gridCol w="378601"/>
              </a:tblGrid>
              <a:tr h="264173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latin typeface="HY견고딕" pitchFamily="18" charset="-127"/>
                          <a:ea typeface="HY견고딕" pitchFamily="18" charset="-127"/>
                        </a:rPr>
                        <a:t>7.</a:t>
                      </a:r>
                      <a:endParaRPr lang="ko-KR" altLang="en-US" sz="12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 smtClean="0">
                          <a:latin typeface="HY견고딕" pitchFamily="18" charset="-127"/>
                          <a:ea typeface="HY견고딕" pitchFamily="18" charset="-127"/>
                        </a:rPr>
                        <a:t>원산지 표시위반자 공표관리</a:t>
                      </a:r>
                      <a:endParaRPr lang="ko-KR" altLang="en-US" sz="12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173"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7-1.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원산지 표시위반자 공표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등록ㆍㆍㆍㆍㆍ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18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8221">
                <a:tc gridSpan="4">
                  <a:txBody>
                    <a:bodyPr/>
                    <a:lstStyle/>
                    <a:p>
                      <a:pPr algn="r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95" marB="359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dist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95" marB="359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95" marB="359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173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8.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과징금 관리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dist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95" marB="359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173"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8-1.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과징금 부과대상자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조회ㆍㆍㆍㆍㆍㆍㆍ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20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algn="r" latinLnBrk="1"/>
                      <a:endParaRPr lang="ko-KR" altLang="en-US" sz="5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95" marB="359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dist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95" marB="359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95" marB="359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173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9.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공지사항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dist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5995" marB="359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173"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9-1.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공지사항ㆍㆍㆍㆍㆍㆍㆍㆍㆍㆍㆍㆍㆍㆍ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21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001" marR="54001" marT="36002" marB="360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675" y="760413"/>
            <a:ext cx="9280525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9388" y="288925"/>
            <a:ext cx="59436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800" b="1" dirty="0">
                <a:latin typeface="+mn-ea"/>
                <a:ea typeface="+mn-ea"/>
              </a:rPr>
              <a:t>□ 시스템 화면영역 안내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4373563" y="1152525"/>
            <a:ext cx="1657350" cy="2476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90525" y="1655763"/>
            <a:ext cx="1506538" cy="38941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992313" y="1655763"/>
            <a:ext cx="7519987" cy="39433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모서리가 둥근 사각형 설명선 22"/>
          <p:cNvSpPr/>
          <p:nvPr/>
        </p:nvSpPr>
        <p:spPr>
          <a:xfrm>
            <a:off x="4002088" y="3216275"/>
            <a:ext cx="1584325" cy="530225"/>
          </a:xfrm>
          <a:prstGeom prst="wedgeRoundRectCallout">
            <a:avLst>
              <a:gd name="adj1" fmla="val -22920"/>
              <a:gd name="adj2" fmla="val -7933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b="1">
                <a:solidFill>
                  <a:schemeClr val="tx1"/>
                </a:solidFill>
              </a:rPr>
              <a:t>작업영역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1" name="모서리가 둥근 사각형 설명선 20"/>
          <p:cNvSpPr/>
          <p:nvPr/>
        </p:nvSpPr>
        <p:spPr>
          <a:xfrm>
            <a:off x="401638" y="3194050"/>
            <a:ext cx="2311400" cy="661988"/>
          </a:xfrm>
          <a:prstGeom prst="wedgeRoundRectCallout">
            <a:avLst>
              <a:gd name="adj1" fmla="val -22920"/>
              <a:gd name="adj2" fmla="val -7933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/>
                </a:solidFill>
              </a:rPr>
              <a:t>메뉴영역</a:t>
            </a:r>
            <a:endParaRPr lang="en-US" altLang="ko-KR" sz="14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altLang="ko-KR" b="1" dirty="0">
                <a:solidFill>
                  <a:schemeClr val="tx1"/>
                </a:solidFill>
              </a:rPr>
              <a:t>-</a:t>
            </a:r>
            <a:r>
              <a:rPr lang="ko-KR" altLang="en-US" b="1" dirty="0">
                <a:solidFill>
                  <a:schemeClr val="tx1"/>
                </a:solidFill>
              </a:rPr>
              <a:t>접속한 사용자의 권한에 따라</a:t>
            </a:r>
            <a:endParaRPr lang="en-US" altLang="ko-KR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ko-KR" altLang="en-US" b="1" dirty="0">
                <a:solidFill>
                  <a:schemeClr val="tx1"/>
                </a:solidFill>
              </a:rPr>
              <a:t> </a:t>
            </a:r>
            <a:r>
              <a:rPr lang="ko-KR" altLang="en-US" b="1" dirty="0" err="1">
                <a:solidFill>
                  <a:schemeClr val="tx1"/>
                </a:solidFill>
              </a:rPr>
              <a:t>이용가능한</a:t>
            </a:r>
            <a:r>
              <a:rPr lang="ko-KR" altLang="en-US" b="1" dirty="0">
                <a:solidFill>
                  <a:schemeClr val="tx1"/>
                </a:solidFill>
              </a:rPr>
              <a:t> 메뉴만 나타남</a:t>
            </a:r>
          </a:p>
        </p:txBody>
      </p:sp>
      <p:sp>
        <p:nvSpPr>
          <p:cNvPr id="19" name="모서리가 둥근 사각형 설명선 18"/>
          <p:cNvSpPr/>
          <p:nvPr/>
        </p:nvSpPr>
        <p:spPr>
          <a:xfrm>
            <a:off x="6202363" y="968375"/>
            <a:ext cx="1490662" cy="466725"/>
          </a:xfrm>
          <a:prstGeom prst="wedgeRoundRectCallout">
            <a:avLst>
              <a:gd name="adj1" fmla="val -66166"/>
              <a:gd name="adj2" fmla="val -2047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/>
                </a:solidFill>
              </a:rPr>
              <a:t>상위메뉴영역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338" y="1595438"/>
            <a:ext cx="6008687" cy="395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747" name="그룹 5"/>
          <p:cNvGrpSpPr>
            <a:grpSpLocks/>
          </p:cNvGrpSpPr>
          <p:nvPr/>
        </p:nvGrpSpPr>
        <p:grpSpPr bwMode="auto">
          <a:xfrm>
            <a:off x="1601788" y="681038"/>
            <a:ext cx="7942262" cy="2455862"/>
            <a:chOff x="1609399" y="679125"/>
            <a:chExt cx="7943532" cy="2457515"/>
          </a:xfrm>
        </p:grpSpPr>
        <p:sp>
          <p:nvSpPr>
            <p:cNvPr id="31752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회원가입 화면</a:t>
              </a:r>
            </a:p>
          </p:txBody>
        </p:sp>
        <p:sp>
          <p:nvSpPr>
            <p:cNvPr id="31753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4028"/>
              <a:ext cx="2892888" cy="16126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/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/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회원가입을 하기 위한 화면</a:t>
              </a:r>
              <a:endParaRPr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</a:p>
            <a:p>
              <a:pPr marL="228600" indent="-228600" eaLnBrk="0" hangingPunct="0"/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1.http://www.agrin.go.kr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에서 회원 가입을 클릭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한다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  -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회원 가입 후 회원 수정은 회원정보수정을 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클릭하여 수정한다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endParaRPr lang="en-US" altLang="ko-KR" sz="10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31754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31755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6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회원가입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(1/3)</a:t>
              </a:r>
              <a:endParaRPr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1748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지자체</a:t>
            </a:r>
            <a:r>
              <a:rPr lang="en-US" altLang="ko-KR" sz="10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관세청</a:t>
            </a:r>
          </a:p>
        </p:txBody>
      </p:sp>
      <p:sp>
        <p:nvSpPr>
          <p:cNvPr id="31749" name="Text Box 194"/>
          <p:cNvSpPr txBox="1">
            <a:spLocks noChangeArrowheads="1"/>
          </p:cNvSpPr>
          <p:nvPr/>
        </p:nvSpPr>
        <p:spPr bwMode="auto">
          <a:xfrm>
            <a:off x="1571625" y="682625"/>
            <a:ext cx="1511300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/>
            <a:r>
              <a:rPr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http://www.agrin.go.kr</a:t>
            </a:r>
            <a:endParaRPr lang="ko-KR" altLang="en-US" sz="10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750" name="직사각형 11"/>
          <p:cNvSpPr>
            <a:spLocks noChangeArrowheads="1"/>
          </p:cNvSpPr>
          <p:nvPr/>
        </p:nvSpPr>
        <p:spPr bwMode="auto">
          <a:xfrm>
            <a:off x="4448175" y="2181225"/>
            <a:ext cx="914400" cy="9144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 eaLnBrk="0" latinLnBrk="0">
              <a:lnSpc>
                <a:spcPct val="130000"/>
              </a:lnSpc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5703888" y="1595438"/>
            <a:ext cx="436562" cy="2238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4700" y="4094163"/>
            <a:ext cx="5124450" cy="167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188" y="1797050"/>
            <a:ext cx="5160962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772" name="그룹 5"/>
          <p:cNvGrpSpPr>
            <a:grpSpLocks/>
          </p:cNvGrpSpPr>
          <p:nvPr/>
        </p:nvGrpSpPr>
        <p:grpSpPr bwMode="auto">
          <a:xfrm>
            <a:off x="1601788" y="681038"/>
            <a:ext cx="7942262" cy="2763837"/>
            <a:chOff x="1609399" y="679125"/>
            <a:chExt cx="7943532" cy="2765202"/>
          </a:xfrm>
        </p:grpSpPr>
        <p:sp>
          <p:nvSpPr>
            <p:cNvPr id="32777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회원가입 화면</a:t>
              </a:r>
            </a:p>
          </p:txBody>
        </p:sp>
        <p:sp>
          <p:nvSpPr>
            <p:cNvPr id="32778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4027"/>
              <a:ext cx="2892888" cy="19203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/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/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회원가입을 하기 위한 화면</a:t>
              </a:r>
              <a:endParaRPr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</a:p>
            <a:p>
              <a:pPr marL="228600" indent="-228600" eaLnBrk="0" hangingPunct="0"/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1.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회의 이용 약관 등의 내역을 확인 후 동의 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내역을</a:t>
              </a: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체크한다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2.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회원 종류는 일반회원으로 등록한다</a:t>
              </a: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28600" indent="-228600" eaLnBrk="0" hangingPunct="0"/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3.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휴대폰인증을 통하여 회원인증을</a:t>
              </a: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한다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endParaRPr lang="en-US" altLang="ko-KR" sz="10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32779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32780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6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회원가입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(2/3)</a:t>
              </a:r>
              <a:endParaRPr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2773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지자체</a:t>
            </a:r>
            <a:r>
              <a:rPr lang="en-US" altLang="ko-KR" sz="10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관세청</a:t>
            </a:r>
          </a:p>
        </p:txBody>
      </p:sp>
      <p:sp>
        <p:nvSpPr>
          <p:cNvPr id="32774" name="Text Box 194"/>
          <p:cNvSpPr txBox="1">
            <a:spLocks noChangeArrowheads="1"/>
          </p:cNvSpPr>
          <p:nvPr/>
        </p:nvSpPr>
        <p:spPr bwMode="auto">
          <a:xfrm>
            <a:off x="1571625" y="682625"/>
            <a:ext cx="1511300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/>
            <a:r>
              <a:rPr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http://www.agrin.go.kr</a:t>
            </a:r>
            <a:endParaRPr lang="ko-KR" altLang="en-US" sz="10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020763" y="3213100"/>
            <a:ext cx="2062162" cy="4000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2574925" y="5083175"/>
            <a:ext cx="1485900" cy="587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그룹 5"/>
          <p:cNvGrpSpPr>
            <a:grpSpLocks/>
          </p:cNvGrpSpPr>
          <p:nvPr/>
        </p:nvGrpSpPr>
        <p:grpSpPr bwMode="auto">
          <a:xfrm>
            <a:off x="1601788" y="681038"/>
            <a:ext cx="7942262" cy="3841750"/>
            <a:chOff x="1609399" y="679125"/>
            <a:chExt cx="7943532" cy="3843065"/>
          </a:xfrm>
        </p:grpSpPr>
        <p:sp>
          <p:nvSpPr>
            <p:cNvPr id="33798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회원가입 화면</a:t>
              </a:r>
            </a:p>
          </p:txBody>
        </p:sp>
        <p:sp>
          <p:nvSpPr>
            <p:cNvPr id="33799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4027"/>
              <a:ext cx="2892888" cy="29981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/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/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회원가입을 하기 위한 화면</a:t>
              </a:r>
              <a:endParaRPr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</a:p>
            <a:p>
              <a:pPr marL="228600" indent="-228600" eaLnBrk="0" hangingPunct="0"/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1.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기본입력사항을 입력한다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  -’*’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은 필수 입력사항으로 반드시 입력해야 한다 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2.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친환경인증구문에 대한 내역을 입력하지 않는다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3.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기관명은 기관찾기 버튼을 클릭하여 조회한다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4.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정부소속기관여부를 체크를 하면 </a:t>
              </a: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GPKI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인증서의 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  CN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값을 입력하는 화면이 활성화 되고 </a:t>
              </a: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인증서의 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  CN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값을 반드시 입력해야 한다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5.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입력이 완료되면 회원가입 클릭하여 회원등록을 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완료한다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endParaRPr lang="en-US" altLang="ko-KR" sz="10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/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33800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33801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6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회원가입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(3/3)</a:t>
              </a:r>
              <a:endParaRPr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3795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지자체</a:t>
            </a:r>
            <a:r>
              <a:rPr lang="en-US" altLang="ko-KR" sz="10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관세청</a:t>
            </a:r>
          </a:p>
        </p:txBody>
      </p:sp>
      <p:sp>
        <p:nvSpPr>
          <p:cNvPr id="33796" name="Text Box 194"/>
          <p:cNvSpPr txBox="1">
            <a:spLocks noChangeArrowheads="1"/>
          </p:cNvSpPr>
          <p:nvPr/>
        </p:nvSpPr>
        <p:spPr bwMode="auto">
          <a:xfrm>
            <a:off x="1571625" y="682625"/>
            <a:ext cx="1511300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/>
            <a:r>
              <a:rPr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http://www.agrin.go.kr</a:t>
            </a:r>
            <a:endParaRPr lang="ko-KR" altLang="en-US" sz="10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379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6500" y="1470025"/>
            <a:ext cx="4654550" cy="493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그룹 5"/>
          <p:cNvGrpSpPr>
            <a:grpSpLocks/>
          </p:cNvGrpSpPr>
          <p:nvPr/>
        </p:nvGrpSpPr>
        <p:grpSpPr bwMode="auto">
          <a:xfrm>
            <a:off x="1601788" y="681038"/>
            <a:ext cx="7942262" cy="2301875"/>
            <a:chOff x="1609399" y="679125"/>
            <a:chExt cx="7943532" cy="2302837"/>
          </a:xfrm>
        </p:grpSpPr>
        <p:sp>
          <p:nvSpPr>
            <p:cNvPr id="34822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로그인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자체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화면</a:t>
              </a: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4028"/>
              <a:ext cx="2892888" cy="14579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1000" dirty="0" err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농관원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IP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로 접속하는 인원에 대해서 </a:t>
              </a:r>
              <a:r>
                <a:rPr lang="ko-KR" altLang="en-US" sz="1000" dirty="0" err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로그인을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하는 화면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1.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아이디와 비밀번호를 입력하고 로그인 버튼을 클릭한다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34824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34825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6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시스템 로그인 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로그인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자체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4819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농관원</a:t>
            </a:r>
          </a:p>
        </p:txBody>
      </p:sp>
      <p:sp>
        <p:nvSpPr>
          <p:cNvPr id="34820" name="Text Box 194"/>
          <p:cNvSpPr txBox="1">
            <a:spLocks noChangeArrowheads="1"/>
          </p:cNvSpPr>
          <p:nvPr/>
        </p:nvSpPr>
        <p:spPr bwMode="auto">
          <a:xfrm>
            <a:off x="1571625" y="682625"/>
            <a:ext cx="1511300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/>
            <a:r>
              <a:rPr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LOGIN_GOV</a:t>
            </a:r>
            <a:endParaRPr lang="ko-KR" altLang="en-US" sz="10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4821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088" y="1643063"/>
            <a:ext cx="6161087" cy="449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그룹 5"/>
          <p:cNvGrpSpPr>
            <a:grpSpLocks/>
          </p:cNvGrpSpPr>
          <p:nvPr/>
        </p:nvGrpSpPr>
        <p:grpSpPr bwMode="auto">
          <a:xfrm>
            <a:off x="1601788" y="681038"/>
            <a:ext cx="7942262" cy="4764087"/>
            <a:chOff x="1609399" y="679125"/>
            <a:chExt cx="7943532" cy="4764366"/>
          </a:xfrm>
        </p:grpSpPr>
        <p:sp>
          <p:nvSpPr>
            <p:cNvPr id="35851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로그인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외부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화면</a:t>
              </a: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3724"/>
              <a:ext cx="2892888" cy="39197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 dirty="0" err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농관원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IP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이외의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IP(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외부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IP)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로 접속하는 인원에 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대해서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dirty="0" err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로그인을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하는 화면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1.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  <a:hlinkClick r:id="rId3"/>
                </a:rPr>
                <a:t>http://www.naqs.go.kr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에서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업무소개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&gt;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원산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   </a:t>
              </a:r>
              <a:r>
                <a:rPr lang="ko-KR" altLang="en-US" sz="1000" dirty="0" err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지관리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&gt;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원산지단속정보공동활용시스템을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 클릭한다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또는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메인 페이지 기관단체 탭에서 원산지단속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정보 공동활용시스템을 클릭한다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28600" indent="-228600" eaLnBrk="0" hangingPunct="0">
                <a:defRPr/>
              </a:pPr>
              <a:endParaRPr lang="ko-KR" altLang="en-US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2.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회원가입 및 사용자 승인을 내역을 확인 후 회원 승인절차가 완료되면 시스템 접속하기를 통해 시스템에 접속한다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-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회원가입관련 공문은 서식다운로드를 클릭하여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다운 받을 수 있다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3.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시스템 접속하기를 클릭 후 추가 조치사항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-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보안장비 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IP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주소와  보안장비 승인 후 할당되는 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내부 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IP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주소를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신뢰 할 수 있는 사이트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와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호환</a:t>
              </a:r>
              <a:endParaRPr lang="en-US" altLang="ko-KR" sz="10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성 보기설정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에 추가하여야 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 -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해당 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IP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주소에 대해 문의사항은 </a:t>
              </a:r>
              <a:r>
                <a:rPr lang="ko-KR" altLang="en-US" sz="1000" dirty="0" err="1">
                  <a:latin typeface="맑은 고딕" pitchFamily="50" charset="-127"/>
                  <a:ea typeface="맑은 고딕" pitchFamily="50" charset="-127"/>
                </a:rPr>
                <a:t>농관원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dirty="0" err="1">
                  <a:latin typeface="맑은 고딕" pitchFamily="50" charset="-127"/>
                  <a:ea typeface="맑은 고딕" pitchFamily="50" charset="-127"/>
                </a:rPr>
                <a:t>콜센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 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터로 문의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35853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35854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6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시스템 로그인 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로그인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외부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)(1/2)</a:t>
              </a:r>
              <a:endParaRPr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5843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지자체</a:t>
            </a:r>
            <a:r>
              <a:rPr lang="en-US" altLang="ko-KR" sz="10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관세청</a:t>
            </a:r>
          </a:p>
        </p:txBody>
      </p:sp>
      <p:sp>
        <p:nvSpPr>
          <p:cNvPr id="35844" name="Text Box 194"/>
          <p:cNvSpPr txBox="1">
            <a:spLocks noChangeArrowheads="1"/>
          </p:cNvSpPr>
          <p:nvPr/>
        </p:nvSpPr>
        <p:spPr bwMode="auto">
          <a:xfrm>
            <a:off x="1571625" y="682625"/>
            <a:ext cx="1511300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/>
            <a:r>
              <a:rPr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http://www.naqs.go.kr</a:t>
            </a:r>
            <a:endParaRPr lang="ko-KR" altLang="en-US" sz="10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5845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8988" y="5367338"/>
            <a:ext cx="39243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직사각형 10"/>
          <p:cNvSpPr/>
          <p:nvPr/>
        </p:nvSpPr>
        <p:spPr>
          <a:xfrm>
            <a:off x="2286000" y="5592763"/>
            <a:ext cx="3649663" cy="206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255838" y="6049963"/>
            <a:ext cx="1249362" cy="3667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35848" name="그룹 13"/>
          <p:cNvGrpSpPr>
            <a:grpSpLocks/>
          </p:cNvGrpSpPr>
          <p:nvPr/>
        </p:nvGrpSpPr>
        <p:grpSpPr bwMode="auto">
          <a:xfrm>
            <a:off x="833438" y="1595438"/>
            <a:ext cx="5210175" cy="3897312"/>
            <a:chOff x="833438" y="1595438"/>
            <a:chExt cx="5210175" cy="3897312"/>
          </a:xfrm>
        </p:grpSpPr>
        <p:pic>
          <p:nvPicPr>
            <p:cNvPr id="35849" name="Picture 19"/>
            <p:cNvPicPr>
              <a:picLocks noChangeAspect="1" noChangeArrowheads="1"/>
            </p:cNvPicPr>
            <p:nvPr/>
          </p:nvPicPr>
          <p:blipFill>
            <a:blip r:embed="rId5"/>
            <a:srcRect t="18594"/>
            <a:stretch>
              <a:fillRect/>
            </a:stretch>
          </p:blipFill>
          <p:spPr bwMode="auto">
            <a:xfrm>
              <a:off x="833438" y="1595438"/>
              <a:ext cx="5210175" cy="3897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50" name="Picture 1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017812" y="1601563"/>
              <a:ext cx="1181100" cy="238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그룹 5"/>
          <p:cNvGrpSpPr>
            <a:grpSpLocks/>
          </p:cNvGrpSpPr>
          <p:nvPr/>
        </p:nvGrpSpPr>
        <p:grpSpPr bwMode="auto">
          <a:xfrm>
            <a:off x="1601788" y="681038"/>
            <a:ext cx="7942262" cy="3995737"/>
            <a:chOff x="1609399" y="679125"/>
            <a:chExt cx="7943532" cy="3994831"/>
          </a:xfrm>
        </p:grpSpPr>
        <p:sp>
          <p:nvSpPr>
            <p:cNvPr id="36877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로그인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외부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화면</a:t>
              </a: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3484"/>
              <a:ext cx="2892888" cy="31504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 dirty="0" err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농관원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IP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이외의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IP(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외부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IP)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로 접속하는 인원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(</a:t>
              </a:r>
              <a:r>
                <a:rPr lang="ko-KR" altLang="en-US" sz="1000" dirty="0" err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지자체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및 관세청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에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대해서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dirty="0" err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로그인을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하는 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화면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1.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시스템 접속 후 </a:t>
              </a:r>
              <a:r>
                <a:rPr lang="ko-KR" altLang="en-US" sz="1000" dirty="0" err="1">
                  <a:latin typeface="맑은 고딕" pitchFamily="50" charset="-127"/>
                  <a:ea typeface="맑은 고딕" pitchFamily="50" charset="-127"/>
                </a:rPr>
                <a:t>로그인을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 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2.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최초 보안장비로부터 인증이 되어 있지 않을 경우는 아이디와 공인인증서로 로그인 하는 화면이 보이게 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3.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차후 그림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와 같이 트레이아이콘이 활성화 되어 있다면 로그인 화면이 보이게 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4.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아이디와 공인인증서로 </a:t>
              </a:r>
              <a:r>
                <a:rPr lang="ko-KR" altLang="en-US" sz="1000" dirty="0" err="1">
                  <a:latin typeface="맑은 고딕" pitchFamily="50" charset="-127"/>
                  <a:ea typeface="맑은 고딕" pitchFamily="50" charset="-127"/>
                </a:rPr>
                <a:t>로그인을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 원하시면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그림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처럼 </a:t>
              </a:r>
              <a:r>
                <a:rPr lang="ko-KR" altLang="en-US" sz="1000" dirty="0" err="1">
                  <a:latin typeface="맑은 고딕" pitchFamily="50" charset="-127"/>
                  <a:ea typeface="맑은 고딕" pitchFamily="50" charset="-127"/>
                </a:rPr>
                <a:t>트레이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 아이콘에서 우측버튼을 클릭하여 </a:t>
              </a:r>
              <a:r>
                <a:rPr lang="ko-KR" altLang="en-US" sz="1000" dirty="0" err="1">
                  <a:latin typeface="맑은 고딕" pitchFamily="50" charset="-127"/>
                  <a:ea typeface="맑은 고딕" pitchFamily="50" charset="-127"/>
                </a:rPr>
                <a:t>트레이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 아이콘을 비활성화 하면 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36879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36880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6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시스템 로그인 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로그인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외부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)(2/2)</a:t>
              </a:r>
              <a:endParaRPr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6867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지자체</a:t>
            </a:r>
            <a:r>
              <a:rPr lang="en-US" altLang="ko-KR" sz="10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관세청</a:t>
            </a:r>
          </a:p>
        </p:txBody>
      </p:sp>
      <p:sp>
        <p:nvSpPr>
          <p:cNvPr id="36868" name="Text Box 194"/>
          <p:cNvSpPr txBox="1">
            <a:spLocks noChangeArrowheads="1"/>
          </p:cNvSpPr>
          <p:nvPr/>
        </p:nvSpPr>
        <p:spPr bwMode="auto">
          <a:xfrm>
            <a:off x="1571625" y="682625"/>
            <a:ext cx="1511300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/>
            <a:r>
              <a:rPr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http://origin.go.kr</a:t>
            </a:r>
            <a:endParaRPr lang="ko-KR" altLang="en-US" sz="10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6869" name="그룹 17"/>
          <p:cNvGrpSpPr>
            <a:grpSpLocks/>
          </p:cNvGrpSpPr>
          <p:nvPr/>
        </p:nvGrpSpPr>
        <p:grpSpPr bwMode="auto">
          <a:xfrm>
            <a:off x="4162425" y="5205413"/>
            <a:ext cx="2276475" cy="1117600"/>
            <a:chOff x="3629025" y="4759325"/>
            <a:chExt cx="2827338" cy="1679575"/>
          </a:xfrm>
        </p:grpSpPr>
        <p:pic>
          <p:nvPicPr>
            <p:cNvPr id="36873" name="Picture 10"/>
            <p:cNvPicPr>
              <a:picLocks noChangeAspect="1" noChangeArrowheads="1"/>
            </p:cNvPicPr>
            <p:nvPr/>
          </p:nvPicPr>
          <p:blipFill>
            <a:blip r:embed="rId3"/>
            <a:srcRect l="16063" t="35472" r="28281" b="12068"/>
            <a:stretch>
              <a:fillRect/>
            </a:stretch>
          </p:blipFill>
          <p:spPr bwMode="auto">
            <a:xfrm>
              <a:off x="4837113" y="5037138"/>
              <a:ext cx="1619250" cy="1401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74" name="직사각형 12"/>
            <p:cNvSpPr>
              <a:spLocks noChangeArrowheads="1"/>
            </p:cNvSpPr>
            <p:nvPr/>
          </p:nvSpPr>
          <p:spPr bwMode="auto">
            <a:xfrm>
              <a:off x="5305425" y="5367338"/>
              <a:ext cx="752475" cy="842962"/>
            </a:xfrm>
            <a:prstGeom prst="rect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latinLnBrk="0">
                <a:lnSpc>
                  <a:spcPct val="130000"/>
                </a:lnSpc>
              </a:pPr>
              <a:endParaRPr lang="ko-KR" altLang="en-US"/>
            </a:p>
          </p:txBody>
        </p:sp>
        <p:pic>
          <p:nvPicPr>
            <p:cNvPr id="36875" name="Picture 1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29025" y="4827588"/>
              <a:ext cx="1704975" cy="720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모서리가 둥근 사각형 설명선 16"/>
            <p:cNvSpPr/>
            <p:nvPr/>
          </p:nvSpPr>
          <p:spPr>
            <a:xfrm>
              <a:off x="5448853" y="4759325"/>
              <a:ext cx="847807" cy="384107"/>
            </a:xfrm>
            <a:prstGeom prst="wedgeRoundRectCallout">
              <a:avLst>
                <a:gd name="adj1" fmla="val -22187"/>
                <a:gd name="adj2" fmla="val 100139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1400" b="1" dirty="0">
                  <a:solidFill>
                    <a:schemeClr val="tx1"/>
                  </a:solidFill>
                </a:rPr>
                <a:t>그림</a:t>
              </a:r>
              <a:r>
                <a:rPr lang="en-US" altLang="ko-KR" sz="1400" b="1" dirty="0">
                  <a:solidFill>
                    <a:schemeClr val="tx1"/>
                  </a:solidFill>
                </a:rPr>
                <a:t>1</a:t>
              </a:r>
              <a:endParaRPr lang="ko-KR" alt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870" name="그룹 17"/>
          <p:cNvGrpSpPr>
            <a:grpSpLocks/>
          </p:cNvGrpSpPr>
          <p:nvPr/>
        </p:nvGrpSpPr>
        <p:grpSpPr bwMode="auto">
          <a:xfrm>
            <a:off x="542925" y="1674813"/>
            <a:ext cx="5237163" cy="3484562"/>
            <a:chOff x="542924" y="1675038"/>
            <a:chExt cx="5237389" cy="3484955"/>
          </a:xfrm>
        </p:grpSpPr>
        <p:pic>
          <p:nvPicPr>
            <p:cNvPr id="36871" name="Picture 1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42924" y="1675038"/>
              <a:ext cx="5237389" cy="3484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2" name="Picture 1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47700" y="1939018"/>
              <a:ext cx="1094014" cy="220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그룹 5"/>
          <p:cNvGrpSpPr>
            <a:grpSpLocks/>
          </p:cNvGrpSpPr>
          <p:nvPr/>
        </p:nvGrpSpPr>
        <p:grpSpPr bwMode="auto">
          <a:xfrm>
            <a:off x="1601788" y="681038"/>
            <a:ext cx="7942262" cy="2763837"/>
            <a:chOff x="1609399" y="679125"/>
            <a:chExt cx="7943532" cy="2764943"/>
          </a:xfrm>
        </p:grpSpPr>
        <p:sp>
          <p:nvSpPr>
            <p:cNvPr id="37894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업무 메인화면</a:t>
              </a: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4013"/>
              <a:ext cx="2892888" cy="19200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업무 메인 화면으로 메뉴보기와 공지사항을 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확인하는 화면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메뉴 보이기를 클릭하여 사용하고자 하는 화면을 클릭한다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2.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공지사항의 내역을 클릭하여 공지사항의 내역을 확인한다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88900" indent="-889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37896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37897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6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시스템 로그인 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업무 메인화면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(1/2)</a:t>
              </a:r>
              <a:endParaRPr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7891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전체</a:t>
            </a:r>
          </a:p>
        </p:txBody>
      </p:sp>
      <p:sp>
        <p:nvSpPr>
          <p:cNvPr id="37892" name="Text Box 194"/>
          <p:cNvSpPr txBox="1">
            <a:spLocks noChangeArrowheads="1"/>
          </p:cNvSpPr>
          <p:nvPr/>
        </p:nvSpPr>
        <p:spPr bwMode="auto">
          <a:xfrm>
            <a:off x="1571625" y="682625"/>
            <a:ext cx="1511300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/>
            <a:r>
              <a:rPr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ORG_MAIN</a:t>
            </a:r>
            <a:endParaRPr lang="ko-KR" altLang="en-US" sz="10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7893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675" y="1595438"/>
            <a:ext cx="6180138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그룹 5"/>
          <p:cNvGrpSpPr>
            <a:grpSpLocks/>
          </p:cNvGrpSpPr>
          <p:nvPr/>
        </p:nvGrpSpPr>
        <p:grpSpPr bwMode="auto">
          <a:xfrm>
            <a:off x="1601788" y="681038"/>
            <a:ext cx="7942262" cy="2147887"/>
            <a:chOff x="1609399" y="679125"/>
            <a:chExt cx="7943532" cy="2149692"/>
          </a:xfrm>
        </p:grpSpPr>
        <p:sp>
          <p:nvSpPr>
            <p:cNvPr id="38943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업무 메인화면</a:t>
              </a: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4385"/>
              <a:ext cx="2892888" cy="13044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원산지단속정보공동활용시스템의 전체화면내역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해당 업무를 클릭하면 해당 화면의 내역이 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   보여진다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38945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38946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6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시스템 로그인 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업무 메인화면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(2/2)</a:t>
              </a:r>
              <a:endParaRPr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8915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endParaRPr lang="ko-KR" altLang="en-US" sz="100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8916" name="Text Box 194"/>
          <p:cNvSpPr txBox="1">
            <a:spLocks noChangeArrowheads="1"/>
          </p:cNvSpPr>
          <p:nvPr/>
        </p:nvSpPr>
        <p:spPr bwMode="auto">
          <a:xfrm>
            <a:off x="1571625" y="682625"/>
            <a:ext cx="1511300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/>
            <a:r>
              <a:rPr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ORG_MAIN</a:t>
            </a:r>
            <a:endParaRPr lang="ko-KR" altLang="en-US" sz="10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339975" y="1743075"/>
            <a:ext cx="1692275" cy="288925"/>
          </a:xfrm>
          <a:prstGeom prst="rect">
            <a:avLst/>
          </a:prstGeom>
          <a:solidFill>
            <a:srgbClr val="A3CBDD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200" b="1" dirty="0" smtClean="0">
                <a:solidFill>
                  <a:schemeClr val="tx1"/>
                </a:solidFill>
              </a:rPr>
              <a:t>조사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위반관리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339975" y="2641600"/>
            <a:ext cx="1692275" cy="288925"/>
          </a:xfrm>
          <a:prstGeom prst="rect">
            <a:avLst/>
          </a:prstGeom>
          <a:solidFill>
            <a:srgbClr val="A3CBDD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200" b="1" dirty="0" smtClean="0">
                <a:solidFill>
                  <a:schemeClr val="tx1"/>
                </a:solidFill>
              </a:rPr>
              <a:t>조사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위반현황통계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339975" y="5207000"/>
            <a:ext cx="1692275" cy="434975"/>
          </a:xfrm>
          <a:prstGeom prst="rect">
            <a:avLst/>
          </a:prstGeom>
          <a:solidFill>
            <a:srgbClr val="A3CBDD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200" b="1" dirty="0" smtClean="0">
                <a:solidFill>
                  <a:schemeClr val="tx1"/>
                </a:solidFill>
              </a:rPr>
              <a:t>원산지 표시위반자 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ko-KR" altLang="en-US" sz="1200" b="1" dirty="0" smtClean="0">
                <a:solidFill>
                  <a:schemeClr val="tx1"/>
                </a:solidFill>
              </a:rPr>
              <a:t>공표관리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427538" y="1733550"/>
            <a:ext cx="2082800" cy="288925"/>
          </a:xfrm>
          <a:prstGeom prst="rect">
            <a:avLst/>
          </a:prstGeom>
          <a:solidFill>
            <a:srgbClr val="EBFFB3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050" b="1" dirty="0" smtClean="0">
                <a:solidFill>
                  <a:schemeClr val="tx1"/>
                </a:solidFill>
              </a:rPr>
              <a:t>위반내역등록</a:t>
            </a:r>
            <a:r>
              <a:rPr lang="en-US" altLang="ko-KR" sz="105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50" b="1" dirty="0" smtClean="0">
                <a:solidFill>
                  <a:schemeClr val="tx1"/>
                </a:solidFill>
              </a:rPr>
              <a:t>위반업체</a:t>
            </a:r>
            <a:r>
              <a:rPr lang="en-US" altLang="ko-KR" sz="1050" b="1" dirty="0" smtClean="0">
                <a:solidFill>
                  <a:schemeClr val="tx1"/>
                </a:solidFill>
              </a:rPr>
              <a:t>)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427538" y="2324100"/>
            <a:ext cx="2082800" cy="288925"/>
          </a:xfrm>
          <a:prstGeom prst="rect">
            <a:avLst/>
          </a:prstGeom>
          <a:solidFill>
            <a:srgbClr val="EBFFB3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050" b="1" dirty="0" smtClean="0">
                <a:solidFill>
                  <a:schemeClr val="tx1"/>
                </a:solidFill>
              </a:rPr>
              <a:t>점검업체등록</a:t>
            </a:r>
            <a:r>
              <a:rPr lang="en-US" altLang="ko-KR" sz="105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50" b="1" dirty="0" err="1" smtClean="0">
                <a:solidFill>
                  <a:schemeClr val="tx1"/>
                </a:solidFill>
              </a:rPr>
              <a:t>미위반업체</a:t>
            </a:r>
            <a:r>
              <a:rPr lang="en-US" altLang="ko-KR" sz="1050" b="1" dirty="0" smtClean="0">
                <a:solidFill>
                  <a:schemeClr val="tx1"/>
                </a:solidFill>
              </a:rPr>
              <a:t>)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427538" y="2916238"/>
            <a:ext cx="2082800" cy="288925"/>
          </a:xfrm>
          <a:prstGeom prst="rect">
            <a:avLst/>
          </a:prstGeom>
          <a:solidFill>
            <a:srgbClr val="EBFFB3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050" b="1" dirty="0" smtClean="0">
                <a:solidFill>
                  <a:schemeClr val="tx1"/>
                </a:solidFill>
              </a:rPr>
              <a:t>단속기관별 지도</a:t>
            </a:r>
            <a:r>
              <a:rPr lang="en-US" altLang="ko-KR" sz="1050" b="1" dirty="0" smtClean="0">
                <a:solidFill>
                  <a:schemeClr val="tx1"/>
                </a:solidFill>
              </a:rPr>
              <a:t>,</a:t>
            </a:r>
            <a:r>
              <a:rPr lang="ko-KR" altLang="en-US" sz="1050" b="1" dirty="0" err="1" smtClean="0">
                <a:solidFill>
                  <a:schemeClr val="tx1"/>
                </a:solidFill>
              </a:rPr>
              <a:t>적발업체수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427538" y="3506788"/>
            <a:ext cx="2082800" cy="288925"/>
          </a:xfrm>
          <a:prstGeom prst="rect">
            <a:avLst/>
          </a:prstGeom>
          <a:solidFill>
            <a:srgbClr val="EBFFB3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050" b="1" dirty="0" smtClean="0">
                <a:solidFill>
                  <a:schemeClr val="tx1"/>
                </a:solidFill>
              </a:rPr>
              <a:t>세부적발내역현황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427538" y="4097338"/>
            <a:ext cx="2082800" cy="288925"/>
          </a:xfrm>
          <a:prstGeom prst="rect">
            <a:avLst/>
          </a:prstGeom>
          <a:solidFill>
            <a:srgbClr val="EBFFB3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050" b="1" dirty="0" smtClean="0">
                <a:solidFill>
                  <a:schemeClr val="tx1"/>
                </a:solidFill>
              </a:rPr>
              <a:t>업태지도점검실적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406900" y="4714875"/>
            <a:ext cx="2082800" cy="287338"/>
          </a:xfrm>
          <a:prstGeom prst="rect">
            <a:avLst/>
          </a:prstGeom>
          <a:solidFill>
            <a:srgbClr val="EBFFB3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050" b="1" dirty="0" err="1" smtClean="0">
                <a:solidFill>
                  <a:schemeClr val="tx1"/>
                </a:solidFill>
              </a:rPr>
              <a:t>농관원조사내역현황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427538" y="5278438"/>
            <a:ext cx="2082800" cy="287337"/>
          </a:xfrm>
          <a:prstGeom prst="rect">
            <a:avLst/>
          </a:prstGeom>
          <a:solidFill>
            <a:srgbClr val="EBFFB3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050" b="1" dirty="0" smtClean="0">
                <a:solidFill>
                  <a:schemeClr val="tx1"/>
                </a:solidFill>
              </a:rPr>
              <a:t>원산지표시 위반정보 공표등록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cxnSp>
        <p:nvCxnSpPr>
          <p:cNvPr id="38927" name="꺾인 연결선 33"/>
          <p:cNvCxnSpPr>
            <a:cxnSpLocks noChangeShapeType="1"/>
            <a:stCxn id="17" idx="3"/>
            <a:endCxn id="22" idx="1"/>
          </p:cNvCxnSpPr>
          <p:nvPr/>
        </p:nvCxnSpPr>
        <p:spPr bwMode="auto">
          <a:xfrm flipV="1">
            <a:off x="4032250" y="1878013"/>
            <a:ext cx="395288" cy="9525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 type="triangle" w="med" len="sm"/>
          </a:ln>
        </p:spPr>
      </p:cxnSp>
      <p:cxnSp>
        <p:nvCxnSpPr>
          <p:cNvPr id="38928" name="꺾인 연결선 36"/>
          <p:cNvCxnSpPr>
            <a:cxnSpLocks noChangeShapeType="1"/>
            <a:stCxn id="17" idx="3"/>
            <a:endCxn id="23" idx="1"/>
          </p:cNvCxnSpPr>
          <p:nvPr/>
        </p:nvCxnSpPr>
        <p:spPr bwMode="auto">
          <a:xfrm>
            <a:off x="4032250" y="1887538"/>
            <a:ext cx="395288" cy="581025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 type="triangle" w="med" len="sm"/>
          </a:ln>
        </p:spPr>
      </p:cxnSp>
      <p:cxnSp>
        <p:nvCxnSpPr>
          <p:cNvPr id="38929" name="꺾인 연결선 39"/>
          <p:cNvCxnSpPr>
            <a:cxnSpLocks noChangeShapeType="1"/>
            <a:stCxn id="18" idx="3"/>
            <a:endCxn id="24" idx="1"/>
          </p:cNvCxnSpPr>
          <p:nvPr/>
        </p:nvCxnSpPr>
        <p:spPr bwMode="auto">
          <a:xfrm>
            <a:off x="4032250" y="2786063"/>
            <a:ext cx="395288" cy="274637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 type="triangle" w="med" len="sm"/>
          </a:ln>
        </p:spPr>
      </p:cxnSp>
      <p:cxnSp>
        <p:nvCxnSpPr>
          <p:cNvPr id="38930" name="꺾인 연결선 42"/>
          <p:cNvCxnSpPr>
            <a:cxnSpLocks noChangeShapeType="1"/>
            <a:stCxn id="18" idx="3"/>
            <a:endCxn id="25" idx="1"/>
          </p:cNvCxnSpPr>
          <p:nvPr/>
        </p:nvCxnSpPr>
        <p:spPr bwMode="auto">
          <a:xfrm>
            <a:off x="4032250" y="2786063"/>
            <a:ext cx="395288" cy="865187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 type="triangle" w="med" len="sm"/>
          </a:ln>
        </p:spPr>
      </p:cxnSp>
      <p:cxnSp>
        <p:nvCxnSpPr>
          <p:cNvPr id="38931" name="꺾인 연결선 45"/>
          <p:cNvCxnSpPr>
            <a:cxnSpLocks noChangeShapeType="1"/>
            <a:stCxn id="18" idx="3"/>
            <a:endCxn id="27" idx="1"/>
          </p:cNvCxnSpPr>
          <p:nvPr/>
        </p:nvCxnSpPr>
        <p:spPr bwMode="auto">
          <a:xfrm>
            <a:off x="4032250" y="2786063"/>
            <a:ext cx="374650" cy="2073275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 type="triangle" w="med" len="sm"/>
          </a:ln>
        </p:spPr>
      </p:cxnSp>
      <p:cxnSp>
        <p:nvCxnSpPr>
          <p:cNvPr id="38932" name="꺾인 연결선 48"/>
          <p:cNvCxnSpPr>
            <a:cxnSpLocks noChangeShapeType="1"/>
            <a:stCxn id="18" idx="3"/>
          </p:cNvCxnSpPr>
          <p:nvPr/>
        </p:nvCxnSpPr>
        <p:spPr bwMode="auto">
          <a:xfrm>
            <a:off x="4032250" y="2786063"/>
            <a:ext cx="395288" cy="1358900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 type="triangle" w="med" len="sm"/>
          </a:ln>
        </p:spPr>
      </p:cxnSp>
      <p:sp>
        <p:nvSpPr>
          <p:cNvPr id="121" name="직사각형 120"/>
          <p:cNvSpPr/>
          <p:nvPr/>
        </p:nvSpPr>
        <p:spPr>
          <a:xfrm>
            <a:off x="571500" y="1787525"/>
            <a:ext cx="1382713" cy="603250"/>
          </a:xfrm>
          <a:prstGeom prst="rect">
            <a:avLst/>
          </a:prstGeom>
          <a:solidFill>
            <a:srgbClr val="00B0F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200" b="1" dirty="0" smtClean="0">
                <a:solidFill>
                  <a:schemeClr val="tx1"/>
                </a:solidFill>
              </a:rPr>
              <a:t>원산지 단속정보 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ko-KR" altLang="en-US" sz="1200" b="1" dirty="0" smtClean="0">
                <a:solidFill>
                  <a:schemeClr val="tx1"/>
                </a:solidFill>
              </a:rPr>
              <a:t>공동활용시스템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38934" name="꺾인 연결선 125"/>
          <p:cNvCxnSpPr>
            <a:cxnSpLocks noChangeShapeType="1"/>
            <a:stCxn id="121" idx="3"/>
            <a:endCxn id="17" idx="1"/>
          </p:cNvCxnSpPr>
          <p:nvPr/>
        </p:nvCxnSpPr>
        <p:spPr bwMode="auto">
          <a:xfrm flipV="1">
            <a:off x="1954213" y="1887538"/>
            <a:ext cx="385762" cy="201612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 type="triangle" w="med" len="sm"/>
          </a:ln>
        </p:spPr>
      </p:cxnSp>
      <p:cxnSp>
        <p:nvCxnSpPr>
          <p:cNvPr id="38935" name="꺾인 연결선 128"/>
          <p:cNvCxnSpPr>
            <a:cxnSpLocks noChangeShapeType="1"/>
            <a:stCxn id="121" idx="3"/>
            <a:endCxn id="18" idx="1"/>
          </p:cNvCxnSpPr>
          <p:nvPr/>
        </p:nvCxnSpPr>
        <p:spPr bwMode="auto">
          <a:xfrm>
            <a:off x="1954213" y="2089150"/>
            <a:ext cx="385762" cy="696913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 type="triangle" w="med" len="sm"/>
          </a:ln>
        </p:spPr>
      </p:cxnSp>
      <p:cxnSp>
        <p:nvCxnSpPr>
          <p:cNvPr id="38936" name="꺾인 연결선 131"/>
          <p:cNvCxnSpPr>
            <a:cxnSpLocks noChangeShapeType="1"/>
            <a:stCxn id="121" idx="3"/>
            <a:endCxn id="19" idx="1"/>
          </p:cNvCxnSpPr>
          <p:nvPr/>
        </p:nvCxnSpPr>
        <p:spPr bwMode="auto">
          <a:xfrm>
            <a:off x="1954213" y="2089150"/>
            <a:ext cx="385762" cy="3335338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 type="triangle" w="med" len="sm"/>
          </a:ln>
        </p:spPr>
      </p:cxnSp>
      <p:cxnSp>
        <p:nvCxnSpPr>
          <p:cNvPr id="38937" name="꺾인 연결선 134"/>
          <p:cNvCxnSpPr>
            <a:cxnSpLocks noChangeShapeType="1"/>
            <a:stCxn id="19" idx="3"/>
            <a:endCxn id="28" idx="1"/>
          </p:cNvCxnSpPr>
          <p:nvPr/>
        </p:nvCxnSpPr>
        <p:spPr bwMode="auto">
          <a:xfrm flipV="1">
            <a:off x="4032250" y="5421313"/>
            <a:ext cx="395288" cy="3175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 type="triangle" w="med" len="sm"/>
          </a:ln>
        </p:spPr>
      </p:cxnSp>
      <p:sp>
        <p:nvSpPr>
          <p:cNvPr id="37" name="직사각형 36"/>
          <p:cNvSpPr/>
          <p:nvPr/>
        </p:nvSpPr>
        <p:spPr>
          <a:xfrm>
            <a:off x="4437063" y="5867400"/>
            <a:ext cx="2082800" cy="287338"/>
          </a:xfrm>
          <a:prstGeom prst="rect">
            <a:avLst/>
          </a:prstGeom>
          <a:solidFill>
            <a:srgbClr val="EBFFB3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050" b="1" dirty="0" smtClean="0">
                <a:solidFill>
                  <a:schemeClr val="tx1"/>
                </a:solidFill>
              </a:rPr>
              <a:t>과징금 대상자 조회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2339975" y="5865813"/>
            <a:ext cx="1692275" cy="288925"/>
          </a:xfrm>
          <a:prstGeom prst="rect">
            <a:avLst/>
          </a:prstGeom>
          <a:solidFill>
            <a:srgbClr val="A3CBDD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200" b="1" dirty="0" smtClean="0">
                <a:solidFill>
                  <a:schemeClr val="tx1"/>
                </a:solidFill>
              </a:rPr>
              <a:t>과징금 관리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38940" name="꺾인 연결선 134"/>
          <p:cNvCxnSpPr>
            <a:cxnSpLocks noChangeShapeType="1"/>
            <a:stCxn id="38" idx="3"/>
            <a:endCxn id="37" idx="1"/>
          </p:cNvCxnSpPr>
          <p:nvPr/>
        </p:nvCxnSpPr>
        <p:spPr bwMode="auto">
          <a:xfrm>
            <a:off x="4032250" y="6010275"/>
            <a:ext cx="404813" cy="0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 type="triangle" w="med" len="sm"/>
          </a:ln>
        </p:spPr>
      </p:cxnSp>
      <p:cxnSp>
        <p:nvCxnSpPr>
          <p:cNvPr id="38941" name="꺾인 연결선 131"/>
          <p:cNvCxnSpPr>
            <a:cxnSpLocks noChangeShapeType="1"/>
            <a:stCxn id="121" idx="3"/>
            <a:endCxn id="38" idx="1"/>
          </p:cNvCxnSpPr>
          <p:nvPr/>
        </p:nvCxnSpPr>
        <p:spPr bwMode="auto">
          <a:xfrm>
            <a:off x="1954213" y="2089150"/>
            <a:ext cx="385762" cy="3921125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 type="triangle" w="med" len="sm"/>
          </a:ln>
        </p:spPr>
      </p:cxnSp>
      <p:pic>
        <p:nvPicPr>
          <p:cNvPr id="38942" name="Picture 4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2438" y="2530475"/>
            <a:ext cx="1604962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그룹 5"/>
          <p:cNvGrpSpPr>
            <a:grpSpLocks/>
          </p:cNvGrpSpPr>
          <p:nvPr/>
        </p:nvGrpSpPr>
        <p:grpSpPr bwMode="auto">
          <a:xfrm>
            <a:off x="1601788" y="681038"/>
            <a:ext cx="7942262" cy="5072062"/>
            <a:chOff x="1609399" y="679125"/>
            <a:chExt cx="7943532" cy="5072756"/>
          </a:xfrm>
        </p:grpSpPr>
        <p:sp>
          <p:nvSpPr>
            <p:cNvPr id="39945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위반내역등록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위반업체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화면</a:t>
              </a: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3791"/>
              <a:ext cx="2892888" cy="422809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 dirty="0" err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자자체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및 관세청에서 조사한 업체에 대한 내역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을 조회 및 등록하는   화면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-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시도에서는 신규등록 및 조사내역에 대한 수정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삭제는 본청으로 하여 할 수 있다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endParaRPr lang="en-US" altLang="ko-KR" sz="10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해당 검색조건을 입력하고 조회버튼을 이용하여 내역을 조회한다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2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신규등록 버튼과 삭제버튼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정보관리의 수정버튼을  이용하여 조사한 업체에 대한 내역을 등록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및 삭제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수정을 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3.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등록대기상태에서 완료처리 버튼을 클릭하여 </a:t>
              </a:r>
              <a:endParaRPr lang="en-US" altLang="ko-KR" sz="1000" b="1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해당 내역을 등록완료상태로 전환 시킨다</a:t>
              </a: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4.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등록완료상태에선 수정 삭제가 불가하나 위반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건 중 거짓표시를 제외한 내역은 대기전환 버튼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이 활성화 되어 다시 등록대기상태로 전환이 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가능 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88900" indent="-88900" eaLnBrk="0" hangingPunct="0">
                <a:defRPr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5.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위반 건 중 거짓표시는 과징금 산출과 연계 </a:t>
              </a:r>
              <a:endParaRPr lang="en-US" altLang="ko-KR" sz="1000" b="1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되기 때문에 한번 등록 후 등록완료가 되면 </a:t>
              </a:r>
              <a:endParaRPr lang="en-US" altLang="ko-KR" sz="1000" b="1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수정 및 삭제가 불가하다</a:t>
              </a: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.    </a:t>
              </a:r>
            </a:p>
            <a:p>
              <a:pPr marL="88900" indent="-88900" eaLnBrk="0" hangingPunct="0">
                <a:defRPr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단</a:t>
              </a: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,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 등록대기상태에선 </a:t>
              </a: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수정 및 삭제가 가능하다</a:t>
              </a:r>
              <a:endParaRPr lang="en-US" altLang="ko-KR" sz="1000" b="1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6.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조회된 내역에 대해 대장출력버튼을 클릭하여 대장의 내역을 확인한다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28600" indent="-2286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조사일자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1000" dirty="0" err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지자체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관세청에서 조사한 조사일자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9947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39948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7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조사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위반관리 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위반내역등록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위반업체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)(1/2)</a:t>
              </a:r>
              <a:endParaRPr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9939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지자체</a:t>
            </a:r>
            <a:r>
              <a:rPr lang="en-US" altLang="ko-KR" sz="10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관세청</a:t>
            </a:r>
          </a:p>
        </p:txBody>
      </p:sp>
      <p:sp>
        <p:nvSpPr>
          <p:cNvPr id="39940" name="Text Box 194"/>
          <p:cNvSpPr txBox="1">
            <a:spLocks noChangeArrowheads="1"/>
          </p:cNvSpPr>
          <p:nvPr/>
        </p:nvSpPr>
        <p:spPr bwMode="auto">
          <a:xfrm>
            <a:off x="1571625" y="682625"/>
            <a:ext cx="2093913" cy="211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/>
            <a:r>
              <a:rPr lang="en-US" altLang="ko-KR" sz="9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GOV_OFF_SURV_DTL_REG_10A</a:t>
            </a:r>
            <a:endParaRPr lang="ko-KR" altLang="en-US" sz="9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9941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1650" y="1592263"/>
            <a:ext cx="606107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11"/>
          <p:cNvPicPr>
            <a:picLocks noChangeAspect="1" noChangeArrowheads="1"/>
          </p:cNvPicPr>
          <p:nvPr/>
        </p:nvPicPr>
        <p:blipFill>
          <a:blip r:embed="rId4"/>
          <a:srcRect b="56174"/>
          <a:stretch>
            <a:fillRect/>
          </a:stretch>
        </p:blipFill>
        <p:spPr bwMode="auto">
          <a:xfrm>
            <a:off x="509588" y="3721100"/>
            <a:ext cx="6053137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442913" y="2198688"/>
            <a:ext cx="652462" cy="2619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932488" y="4524375"/>
            <a:ext cx="652462" cy="5143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7850" y="3906838"/>
            <a:ext cx="5970588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7850" y="1716088"/>
            <a:ext cx="6073775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64" name="그룹 5"/>
          <p:cNvGrpSpPr>
            <a:grpSpLocks/>
          </p:cNvGrpSpPr>
          <p:nvPr/>
        </p:nvGrpSpPr>
        <p:grpSpPr bwMode="auto">
          <a:xfrm>
            <a:off x="1601788" y="681038"/>
            <a:ext cx="7942262" cy="3687762"/>
            <a:chOff x="1609399" y="679125"/>
            <a:chExt cx="7943532" cy="3690016"/>
          </a:xfrm>
        </p:grpSpPr>
        <p:sp>
          <p:nvSpPr>
            <p:cNvPr id="40970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위반내역등록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위반업체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화면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팝업창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4191"/>
              <a:ext cx="2892888" cy="28449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조사한 업체에 대한 조사내역을 등록 및 수정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하는 화면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buFontTx/>
                <a:buAutoNum type="arabicPeriod"/>
                <a:defRPr/>
              </a:pP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위반여부를 체크하고 위반여부에 해당하는 필수 입력사항을 입력하여 등록하고 변경된 내역에 대해 수정을 하여 저장버튼을 이용하여 저장을 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buFontTx/>
                <a:buAutoNum type="arabicPeriod"/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2.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위반내역 중 거짓표시</a:t>
              </a: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처벌 건</a:t>
              </a: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가 있을 경우 </a:t>
              </a:r>
              <a:endParaRPr lang="en-US" altLang="ko-KR" sz="1000" b="1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주민번호 및 과징금 산출금액을 필수 사항으로 </a:t>
              </a:r>
              <a:endParaRPr lang="en-US" altLang="ko-KR" sz="1000" b="1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   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등록해야 한다</a:t>
              </a: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88900" indent="-88900" eaLnBrk="0" hangingPunct="0">
                <a:defRPr/>
              </a:pPr>
              <a:endParaRPr lang="en-US" altLang="ko-KR" sz="1000" b="1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3. </a:t>
              </a:r>
              <a:r>
                <a:rPr lang="ko-KR" altLang="en-US" sz="1000" dirty="0" err="1">
                  <a:latin typeface="맑은 고딕" pitchFamily="50" charset="-127"/>
                  <a:ea typeface="맑은 고딕" pitchFamily="50" charset="-127"/>
                </a:rPr>
                <a:t>행추가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 및 </a:t>
              </a:r>
              <a:r>
                <a:rPr lang="ko-KR" altLang="en-US" sz="1000" dirty="0" err="1">
                  <a:latin typeface="맑은 고딕" pitchFamily="50" charset="-127"/>
                  <a:ea typeface="맑은 고딕" pitchFamily="50" charset="-127"/>
                </a:rPr>
                <a:t>행삭제로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 입력한 위반내역을 수정 변경할 수 있다</a:t>
              </a: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40972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40973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7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조사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위반관리 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위반내역등록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위반업체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)(2/2)</a:t>
              </a:r>
              <a:endParaRPr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0965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지자체</a:t>
            </a:r>
            <a:r>
              <a:rPr lang="en-US" altLang="ko-KR" sz="10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관세청</a:t>
            </a:r>
          </a:p>
        </p:txBody>
      </p:sp>
      <p:sp>
        <p:nvSpPr>
          <p:cNvPr id="40966" name="Text Box 194"/>
          <p:cNvSpPr txBox="1">
            <a:spLocks noChangeArrowheads="1"/>
          </p:cNvSpPr>
          <p:nvPr/>
        </p:nvSpPr>
        <p:spPr bwMode="auto">
          <a:xfrm>
            <a:off x="1571625" y="682625"/>
            <a:ext cx="2093913" cy="211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/>
            <a:r>
              <a:rPr lang="en-US" altLang="ko-KR" sz="9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GOV_OFF_SURV_DTL_REG_20D</a:t>
            </a:r>
            <a:endParaRPr lang="ko-KR" altLang="en-US" sz="9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27063" y="5497513"/>
            <a:ext cx="1325562" cy="2619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570413" y="4600575"/>
            <a:ext cx="1508125" cy="5318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0969" name="오른쪽 화살표 19"/>
          <p:cNvSpPr>
            <a:spLocks noChangeArrowheads="1"/>
          </p:cNvSpPr>
          <p:nvPr/>
        </p:nvSpPr>
        <p:spPr bwMode="auto">
          <a:xfrm rot="-754144">
            <a:off x="1931988" y="5284788"/>
            <a:ext cx="2506662" cy="101600"/>
          </a:xfrm>
          <a:prstGeom prst="rightArrow">
            <a:avLst>
              <a:gd name="adj1" fmla="val 50000"/>
              <a:gd name="adj2" fmla="val 49686"/>
            </a:avLst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 eaLnBrk="0" latinLnBrk="0">
              <a:lnSpc>
                <a:spcPct val="130000"/>
              </a:lnSpc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그룹 5"/>
          <p:cNvGrpSpPr>
            <a:grpSpLocks/>
          </p:cNvGrpSpPr>
          <p:nvPr/>
        </p:nvGrpSpPr>
        <p:grpSpPr bwMode="auto">
          <a:xfrm>
            <a:off x="1601788" y="681038"/>
            <a:ext cx="7942262" cy="3379787"/>
            <a:chOff x="1609399" y="679125"/>
            <a:chExt cx="7943532" cy="3379899"/>
          </a:xfrm>
        </p:grpSpPr>
        <p:sp>
          <p:nvSpPr>
            <p:cNvPr id="41990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점검업체등록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미위반업체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화면</a:t>
              </a: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3703"/>
              <a:ext cx="2892888" cy="25353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1000" dirty="0" err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지자에체서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점검한 음식점업체의 현황을 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월 단위로 입력 수정하는 화면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-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시도에서는 본청으로 하여 할 수 있다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 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해당 검색조건을 입력하고 조회버튼을 이용하여 내역을 조회한다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2.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현 일자 기준으로 월별의 </a:t>
              </a:r>
              <a:r>
                <a:rPr lang="ko-KR" altLang="en-US" sz="1000" dirty="0" err="1">
                  <a:latin typeface="맑은 고딕" pitchFamily="50" charset="-127"/>
                  <a:ea typeface="맑은 고딕" pitchFamily="50" charset="-127"/>
                </a:rPr>
                <a:t>로우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(row)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가 생성된다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 (ex&gt;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현재가 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6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월이면 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6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월까지의 월이 생성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)</a:t>
              </a: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3.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조회된 내역에 대해 대장출력버튼을 클릭하여 대장의 내역을 확인한다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28600" indent="-2286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41992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41993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7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조사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위반관리 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점검업체등록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미위반업체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1987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지자체</a:t>
            </a:r>
          </a:p>
        </p:txBody>
      </p:sp>
      <p:sp>
        <p:nvSpPr>
          <p:cNvPr id="41988" name="Text Box 194"/>
          <p:cNvSpPr txBox="1">
            <a:spLocks noChangeArrowheads="1"/>
          </p:cNvSpPr>
          <p:nvPr/>
        </p:nvSpPr>
        <p:spPr bwMode="auto">
          <a:xfrm>
            <a:off x="1571625" y="682625"/>
            <a:ext cx="2093913" cy="211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/>
            <a:r>
              <a:rPr lang="en-US" altLang="ko-KR" sz="9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GOV_OFF_SURV_DTL_REG_30A</a:t>
            </a:r>
            <a:endParaRPr lang="ko-KR" altLang="en-US" sz="9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1989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8475" y="1587500"/>
            <a:ext cx="6037263" cy="364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그룹 5"/>
          <p:cNvGrpSpPr>
            <a:grpSpLocks/>
          </p:cNvGrpSpPr>
          <p:nvPr/>
        </p:nvGrpSpPr>
        <p:grpSpPr bwMode="auto">
          <a:xfrm>
            <a:off x="1601788" y="681038"/>
            <a:ext cx="7942262" cy="2763837"/>
            <a:chOff x="1609399" y="679125"/>
            <a:chExt cx="7943532" cy="2765196"/>
          </a:xfrm>
        </p:grpSpPr>
        <p:sp>
          <p:nvSpPr>
            <p:cNvPr id="43014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단속기관별 지도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적발업체수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화면</a:t>
              </a: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4090"/>
              <a:ext cx="2892888" cy="1920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단속기관별 지도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적발 업체 수를 조회하는 현황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화면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해당 검색조건을 입력하고 조회버튼을 이용하여 내역을 조회한다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2.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조회된 내역에 대해 대장출력버튼을 클릭하여 대장의 내역을 확인한다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28600" indent="-2286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43016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43017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7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조사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위반현황통계 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단속기관별 지도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적발업체수</a:t>
              </a:r>
            </a:p>
          </p:txBody>
        </p:sp>
      </p:grpSp>
      <p:sp>
        <p:nvSpPr>
          <p:cNvPr id="43011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지자체</a:t>
            </a:r>
          </a:p>
        </p:txBody>
      </p:sp>
      <p:sp>
        <p:nvSpPr>
          <p:cNvPr id="43012" name="Text Box 194"/>
          <p:cNvSpPr txBox="1">
            <a:spLocks noChangeArrowheads="1"/>
          </p:cNvSpPr>
          <p:nvPr/>
        </p:nvSpPr>
        <p:spPr bwMode="auto">
          <a:xfrm>
            <a:off x="1571625" y="682625"/>
            <a:ext cx="2093913" cy="211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/>
            <a:r>
              <a:rPr lang="en-US" altLang="ko-KR" sz="9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GOV_OFF_RPT_STATI_10R</a:t>
            </a:r>
            <a:endParaRPr lang="ko-KR" altLang="en-US" sz="9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30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1963" y="1595438"/>
            <a:ext cx="61214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그룹 5"/>
          <p:cNvGrpSpPr>
            <a:grpSpLocks/>
          </p:cNvGrpSpPr>
          <p:nvPr/>
        </p:nvGrpSpPr>
        <p:grpSpPr bwMode="auto">
          <a:xfrm>
            <a:off x="1601788" y="681038"/>
            <a:ext cx="7942262" cy="2609850"/>
            <a:chOff x="1609399" y="679125"/>
            <a:chExt cx="7943532" cy="2611235"/>
          </a:xfrm>
        </p:grpSpPr>
        <p:sp>
          <p:nvSpPr>
            <p:cNvPr id="44038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세부적발내역현황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화면</a:t>
              </a: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4123"/>
              <a:ext cx="2892888" cy="17662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세부적발내역을 조회하는 현황화면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해당 검색조건을 입력하고 조회버튼을 이용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   하여 내역을 조회한다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2.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조회된 내역에 대해 대장출력버튼을 클릭하여 대장의 내역을 확인한다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28600" indent="-2286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44040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44041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7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조사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위반현황통계 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세부적발내역현황</a:t>
              </a:r>
            </a:p>
          </p:txBody>
        </p:sp>
      </p:grpSp>
      <p:sp>
        <p:nvSpPr>
          <p:cNvPr id="44035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지자체</a:t>
            </a:r>
          </a:p>
        </p:txBody>
      </p:sp>
      <p:sp>
        <p:nvSpPr>
          <p:cNvPr id="44036" name="Text Box 194"/>
          <p:cNvSpPr txBox="1">
            <a:spLocks noChangeArrowheads="1"/>
          </p:cNvSpPr>
          <p:nvPr/>
        </p:nvSpPr>
        <p:spPr bwMode="auto">
          <a:xfrm>
            <a:off x="1571625" y="682625"/>
            <a:ext cx="2093913" cy="211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/>
            <a:r>
              <a:rPr lang="en-US" altLang="ko-KR" sz="9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GOV_OFF_RPT_STATI_20R</a:t>
            </a:r>
            <a:endParaRPr lang="ko-KR" altLang="en-US" sz="9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403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9738" y="1595438"/>
            <a:ext cx="6184900" cy="381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그룹 5"/>
          <p:cNvGrpSpPr>
            <a:grpSpLocks/>
          </p:cNvGrpSpPr>
          <p:nvPr/>
        </p:nvGrpSpPr>
        <p:grpSpPr bwMode="auto">
          <a:xfrm>
            <a:off x="1601788" y="681038"/>
            <a:ext cx="7942262" cy="2609850"/>
            <a:chOff x="1609399" y="679125"/>
            <a:chExt cx="7943532" cy="2611235"/>
          </a:xfrm>
        </p:grpSpPr>
        <p:sp>
          <p:nvSpPr>
            <p:cNvPr id="45062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업종지도점검실적 화면</a:t>
              </a: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4123"/>
              <a:ext cx="2892888" cy="17662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업종지도 점검실적을 조회하는 현황화면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해당 검색조건을 입력하고 조회버튼을 이용하여 내역을 조회한다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2.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조회된 내역에 대해 대장출력버튼을 클릭하여 대장의 내역을 확인한다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28600" indent="-2286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45064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45065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7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조사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위반현황통계 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업종지도점검실적</a:t>
              </a:r>
            </a:p>
          </p:txBody>
        </p:sp>
      </p:grpSp>
      <p:sp>
        <p:nvSpPr>
          <p:cNvPr id="45059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지자체</a:t>
            </a:r>
          </a:p>
        </p:txBody>
      </p:sp>
      <p:sp>
        <p:nvSpPr>
          <p:cNvPr id="45060" name="Text Box 194"/>
          <p:cNvSpPr txBox="1">
            <a:spLocks noChangeArrowheads="1"/>
          </p:cNvSpPr>
          <p:nvPr/>
        </p:nvSpPr>
        <p:spPr bwMode="auto">
          <a:xfrm>
            <a:off x="1571625" y="682625"/>
            <a:ext cx="2093913" cy="211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/>
            <a:r>
              <a:rPr lang="en-US" altLang="ko-KR" sz="9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GOV_OFF_RPT_STATI_30R</a:t>
            </a:r>
            <a:endParaRPr lang="ko-KR" altLang="en-US" sz="9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506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0213" y="1589088"/>
            <a:ext cx="6194425" cy="395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그룹 5"/>
          <p:cNvGrpSpPr>
            <a:grpSpLocks/>
          </p:cNvGrpSpPr>
          <p:nvPr/>
        </p:nvGrpSpPr>
        <p:grpSpPr bwMode="auto">
          <a:xfrm>
            <a:off x="1601788" y="681038"/>
            <a:ext cx="7942262" cy="2609850"/>
            <a:chOff x="1609399" y="679125"/>
            <a:chExt cx="7943532" cy="2611235"/>
          </a:xfrm>
        </p:grpSpPr>
        <p:sp>
          <p:nvSpPr>
            <p:cNvPr id="46086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농관원 조사내역 현황 화면</a:t>
              </a: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4123"/>
              <a:ext cx="2892888" cy="17662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 dirty="0" err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농관원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조사내역을 조회하는 현황화면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해당 검색조건을 입력하고 조회버튼을 이용하여 내역을 조회한다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2.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조회된 내역에 대해 대장출력버튼을 클릭하여 대장의 내역을 확인한다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28600" indent="-2286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46088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46089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7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조사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위반현황통계 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농관원 조사내역 현황</a:t>
              </a:r>
            </a:p>
          </p:txBody>
        </p:sp>
      </p:grpSp>
      <p:sp>
        <p:nvSpPr>
          <p:cNvPr id="46083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전체</a:t>
            </a:r>
          </a:p>
        </p:txBody>
      </p:sp>
      <p:sp>
        <p:nvSpPr>
          <p:cNvPr id="27652" name="Text Box 194"/>
          <p:cNvSpPr txBox="1">
            <a:spLocks noChangeArrowheads="1"/>
          </p:cNvSpPr>
          <p:nvPr/>
        </p:nvSpPr>
        <p:spPr bwMode="auto">
          <a:xfrm>
            <a:off x="1541463" y="682625"/>
            <a:ext cx="2093912" cy="20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>
              <a:defRPr/>
            </a:pPr>
            <a:r>
              <a:rPr lang="en-US" altLang="ko-KR" sz="85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GOV_OFF_RPT_NAQS_INSP_DTL_10R</a:t>
            </a:r>
            <a:endParaRPr lang="ko-KR" altLang="en-US" sz="85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6085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450" y="1589088"/>
            <a:ext cx="5973763" cy="361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그룹 5"/>
          <p:cNvGrpSpPr>
            <a:grpSpLocks/>
          </p:cNvGrpSpPr>
          <p:nvPr/>
        </p:nvGrpSpPr>
        <p:grpSpPr bwMode="auto">
          <a:xfrm>
            <a:off x="1601788" y="681038"/>
            <a:ext cx="7942262" cy="3379787"/>
            <a:chOff x="1609399" y="679125"/>
            <a:chExt cx="7943532" cy="3381261"/>
          </a:xfrm>
        </p:grpSpPr>
        <p:sp>
          <p:nvSpPr>
            <p:cNvPr id="47110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원산지 표시위반자 공표등록 내역 조회</a:t>
              </a: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4043"/>
              <a:ext cx="2892888" cy="253634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원산지 표시위반자 공표등록 내역 조회</a:t>
              </a: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현황화면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해당 검색조건을 입력하고 조회버튼을 이용하여 내역을 조회한다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2.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완료처리 버튼을 클릭하여 완료처리 하면 공표등록이 완료되면서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인터넷 등 표시위반자 공표내역에 공표가 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 </a:t>
              </a: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3.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조회된 내역에 대해 대장출력버튼을 클릭하여 대장의 내역을 확인한다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28600" indent="-2286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47112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47113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7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원산지 표시위반자 공표관리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원산지 표시위반자 공표등록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(1/2)</a:t>
              </a:r>
              <a:endParaRPr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7107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지자체</a:t>
            </a:r>
          </a:p>
        </p:txBody>
      </p:sp>
      <p:sp>
        <p:nvSpPr>
          <p:cNvPr id="27652" name="Text Box 194"/>
          <p:cNvSpPr txBox="1">
            <a:spLocks noChangeArrowheads="1"/>
          </p:cNvSpPr>
          <p:nvPr/>
        </p:nvSpPr>
        <p:spPr bwMode="auto">
          <a:xfrm>
            <a:off x="1541463" y="682625"/>
            <a:ext cx="2093912" cy="20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>
              <a:defRPr/>
            </a:pPr>
            <a:r>
              <a:rPr lang="en-US" altLang="ko-KR" sz="85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GOV_OFF_VOIL_DISP_10A</a:t>
            </a:r>
            <a:endParaRPr lang="ko-KR" altLang="en-US" sz="85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710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7525" y="1595438"/>
            <a:ext cx="6081713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그룹 5"/>
          <p:cNvGrpSpPr>
            <a:grpSpLocks/>
          </p:cNvGrpSpPr>
          <p:nvPr/>
        </p:nvGrpSpPr>
        <p:grpSpPr bwMode="auto">
          <a:xfrm>
            <a:off x="1601788" y="681038"/>
            <a:ext cx="7942262" cy="2609850"/>
            <a:chOff x="1609399" y="679125"/>
            <a:chExt cx="7943532" cy="2611411"/>
          </a:xfrm>
        </p:grpSpPr>
        <p:sp>
          <p:nvSpPr>
            <p:cNvPr id="48134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원산지 표시위반자 공표등록 내역 조회</a:t>
              </a: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4180"/>
              <a:ext cx="2892888" cy="176635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원산지 표시위반자 공표등록 내역을 등록하는 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화면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기본정보 및 위반내역에 대한 입력 값을 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    등록한다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2.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저장버튼을 클릭하여 등록한 내역을 저장한다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88900" indent="-889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48136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48137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7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원산지 표시위반자 공표관리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원산지 표시위반자 공표등록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팝업창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)(2/2)</a:t>
              </a:r>
              <a:endParaRPr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8131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지자체</a:t>
            </a:r>
          </a:p>
        </p:txBody>
      </p:sp>
      <p:sp>
        <p:nvSpPr>
          <p:cNvPr id="27652" name="Text Box 194"/>
          <p:cNvSpPr txBox="1">
            <a:spLocks noChangeArrowheads="1"/>
          </p:cNvSpPr>
          <p:nvPr/>
        </p:nvSpPr>
        <p:spPr bwMode="auto">
          <a:xfrm>
            <a:off x="1541463" y="682625"/>
            <a:ext cx="2093912" cy="20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>
              <a:defRPr/>
            </a:pPr>
            <a:r>
              <a:rPr lang="en-US" altLang="ko-KR" sz="85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GOV_OFF_VOIL_DISP_20D</a:t>
            </a:r>
            <a:endParaRPr lang="ko-KR" altLang="en-US" sz="85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813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663" y="1595438"/>
            <a:ext cx="59436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그룹 5"/>
          <p:cNvGrpSpPr>
            <a:grpSpLocks/>
          </p:cNvGrpSpPr>
          <p:nvPr/>
        </p:nvGrpSpPr>
        <p:grpSpPr bwMode="auto">
          <a:xfrm>
            <a:off x="1601788" y="681038"/>
            <a:ext cx="7942262" cy="3995737"/>
            <a:chOff x="1609399" y="679125"/>
            <a:chExt cx="7943532" cy="3996761"/>
          </a:xfrm>
        </p:grpSpPr>
        <p:sp>
          <p:nvSpPr>
            <p:cNvPr id="49159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지자체 및 관세청에서 부과해야 하는 과징금 부과대상자 조회 화면</a:t>
              </a: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3891"/>
              <a:ext cx="2892888" cy="315199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 dirty="0" err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지자체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및 관세청에서 과징금 대상자를 조회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하는 화면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 marL="228600" indent="-2286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해당 검색조건을 입력하고 조회버튼을 이용하여 내역을 조회한다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2.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등록처리버튼을 클릭하면 해당 내역이 등록완료 상태로 변경된다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3.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상세보기를 클릭하면 해당 대상자의 위반내역을 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확인 할 수 있다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위반내역은 </a:t>
              </a:r>
              <a:r>
                <a:rPr lang="ko-KR" altLang="en-US" sz="1000" dirty="0" err="1">
                  <a:latin typeface="맑은 고딕" pitchFamily="50" charset="-127"/>
                  <a:ea typeface="맑은 고딕" pitchFamily="50" charset="-127"/>
                </a:rPr>
                <a:t>농관원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000" dirty="0" err="1">
                  <a:latin typeface="맑은 고딕" pitchFamily="50" charset="-127"/>
                  <a:ea typeface="맑은 고딕" pitchFamily="50" charset="-127"/>
                </a:rPr>
                <a:t>수품원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 위반내역을 종합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하여 보여진다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88900" indent="-88900" eaLnBrk="0" hangingPunct="0"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4.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조회된 내역에 대해 대장출력버튼을 클릭하여 대장의 내역을 확인한다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28600" indent="-2286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49161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49162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7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과징금관리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과징금 부과대상자 조회</a:t>
              </a:r>
            </a:p>
          </p:txBody>
        </p:sp>
      </p:grpSp>
      <p:sp>
        <p:nvSpPr>
          <p:cNvPr id="49155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지자체</a:t>
            </a:r>
            <a:r>
              <a:rPr lang="en-US" altLang="ko-KR" sz="10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관세청</a:t>
            </a:r>
          </a:p>
        </p:txBody>
      </p:sp>
      <p:sp>
        <p:nvSpPr>
          <p:cNvPr id="27652" name="Text Box 194"/>
          <p:cNvSpPr txBox="1">
            <a:spLocks noChangeArrowheads="1"/>
          </p:cNvSpPr>
          <p:nvPr/>
        </p:nvSpPr>
        <p:spPr bwMode="auto">
          <a:xfrm>
            <a:off x="1541463" y="682625"/>
            <a:ext cx="2093912" cy="20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>
              <a:defRPr/>
            </a:pPr>
            <a:r>
              <a:rPr lang="en-US" altLang="ko-KR" sz="85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GOV_SUR_SEARCH_10A</a:t>
            </a:r>
            <a:endParaRPr lang="ko-KR" altLang="en-US" sz="85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915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613" y="1592263"/>
            <a:ext cx="6126162" cy="385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6350" y="3748088"/>
            <a:ext cx="5276850" cy="185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그룹 5"/>
          <p:cNvGrpSpPr>
            <a:grpSpLocks/>
          </p:cNvGrpSpPr>
          <p:nvPr/>
        </p:nvGrpSpPr>
        <p:grpSpPr bwMode="auto">
          <a:xfrm>
            <a:off x="1601788" y="681038"/>
            <a:ext cx="7942262" cy="2147887"/>
            <a:chOff x="1609399" y="679125"/>
            <a:chExt cx="7943532" cy="2148909"/>
          </a:xfrm>
        </p:grpSpPr>
        <p:sp>
          <p:nvSpPr>
            <p:cNvPr id="50182" name="Text Box 194"/>
            <p:cNvSpPr txBox="1">
              <a:spLocks noChangeArrowheads="1"/>
            </p:cNvSpPr>
            <p:nvPr/>
          </p:nvSpPr>
          <p:spPr bwMode="auto">
            <a:xfrm>
              <a:off x="1609399" y="957263"/>
              <a:ext cx="7751764" cy="2270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공지사항을 조회하는 화면</a:t>
              </a:r>
            </a:p>
          </p:txBody>
        </p:sp>
        <p:sp>
          <p:nvSpPr>
            <p:cNvPr id="5132" name="Text Box 194"/>
            <p:cNvSpPr txBox="1">
              <a:spLocks noChangeArrowheads="1"/>
            </p:cNvSpPr>
            <p:nvPr/>
          </p:nvSpPr>
          <p:spPr bwMode="auto">
            <a:xfrm flipH="1">
              <a:off x="6660043" y="1524077"/>
              <a:ext cx="2892888" cy="13039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화면설명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  <a:p>
              <a:pPr marL="228600" indent="-228600" eaLnBrk="0" hangingPunct="0">
                <a:defRPr/>
              </a:pP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공지사항을 조회하는 하는 화면</a:t>
              </a:r>
              <a:endPara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처리내용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참고사항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88900" indent="-88900" eaLnBrk="0" hangingPunct="0"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1.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해당 검색조건을 입력하고 조회버튼을 이용하여 내역을 조회한다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endParaRPr lang="en-US" altLang="ko-KR" sz="1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eaLnBrk="0" hangingPunct="0">
                <a:defRPr/>
              </a:pP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&lt;</a:t>
              </a:r>
              <a:r>
                <a:rPr lang="ko-KR" altLang="en-US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 항목 및 기본값 설명 </a:t>
              </a:r>
              <a:r>
                <a:rPr lang="en-US" altLang="ko-KR" sz="1000" b="1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&gt;</a:t>
              </a:r>
            </a:p>
          </p:txBody>
        </p:sp>
        <p:sp>
          <p:nvSpPr>
            <p:cNvPr id="50184" name="Text Box 194"/>
            <p:cNvSpPr txBox="1">
              <a:spLocks noChangeArrowheads="1"/>
            </p:cNvSpPr>
            <p:nvPr/>
          </p:nvSpPr>
          <p:spPr bwMode="auto">
            <a:xfrm>
              <a:off x="1658938" y="698183"/>
              <a:ext cx="1701482" cy="2267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/>
              <a:endParaRPr lang="ko-KR" altLang="en-US" sz="1000">
                <a:solidFill>
                  <a:srgbClr val="000000"/>
                </a:solidFill>
                <a:latin typeface="바탕체" pitchFamily="17" charset="-127"/>
                <a:ea typeface="바탕체" pitchFamily="17" charset="-127"/>
              </a:endParaRPr>
            </a:p>
          </p:txBody>
        </p:sp>
        <p:sp>
          <p:nvSpPr>
            <p:cNvPr id="50185" name="Text Box 194"/>
            <p:cNvSpPr txBox="1">
              <a:spLocks noChangeArrowheads="1"/>
            </p:cNvSpPr>
            <p:nvPr/>
          </p:nvSpPr>
          <p:spPr bwMode="auto">
            <a:xfrm>
              <a:off x="4889818" y="679125"/>
              <a:ext cx="4642802" cy="2267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6000" tIns="36000" rIns="36000" bIns="36000">
              <a:spAutoFit/>
            </a:bodyPr>
            <a:lstStyle/>
            <a:p>
              <a:pPr eaLnBrk="0"/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공지사항</a:t>
              </a:r>
              <a:r>
                <a:rPr lang="en-US" altLang="ko-KR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&gt; </a:t>
              </a:r>
              <a:r>
                <a:rPr lang="ko-KR" altLang="en-US" sz="10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공지사항</a:t>
              </a:r>
            </a:p>
          </p:txBody>
        </p:sp>
      </p:grpSp>
      <p:sp>
        <p:nvSpPr>
          <p:cNvPr id="50179" name="TextBox 15"/>
          <p:cNvSpPr txBox="1">
            <a:spLocks noChangeArrowheads="1"/>
          </p:cNvSpPr>
          <p:nvPr/>
        </p:nvSpPr>
        <p:spPr bwMode="auto">
          <a:xfrm>
            <a:off x="7307263" y="939800"/>
            <a:ext cx="2179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>
              <a:lnSpc>
                <a:spcPct val="130000"/>
              </a:lnSpc>
            </a:pPr>
            <a:r>
              <a:rPr lang="ko-KR" altLang="en-US" sz="1000">
                <a:latin typeface="맑은 고딕" pitchFamily="50" charset="-127"/>
                <a:ea typeface="맑은 고딕" pitchFamily="50" charset="-127"/>
              </a:rPr>
              <a:t>전체</a:t>
            </a:r>
          </a:p>
        </p:txBody>
      </p:sp>
      <p:sp>
        <p:nvSpPr>
          <p:cNvPr id="27652" name="Text Box 194"/>
          <p:cNvSpPr txBox="1">
            <a:spLocks noChangeArrowheads="1"/>
          </p:cNvSpPr>
          <p:nvPr/>
        </p:nvSpPr>
        <p:spPr bwMode="auto">
          <a:xfrm>
            <a:off x="1541463" y="682625"/>
            <a:ext cx="2093912" cy="20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>
              <a:defRPr/>
            </a:pPr>
            <a:r>
              <a:rPr lang="en-US" altLang="ko-KR" sz="85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ORG_BBS_NOTICE_400A</a:t>
            </a:r>
            <a:endParaRPr lang="ko-KR" altLang="en-US" sz="85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018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2763" y="1592263"/>
            <a:ext cx="6038850" cy="363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1">
          <a:lnSpc>
            <a:spcPct val="13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1">
          <a:lnSpc>
            <a:spcPct val="13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1">
          <a:lnSpc>
            <a:spcPct val="13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1">
          <a:lnSpc>
            <a:spcPct val="13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19120</TotalTime>
  <Words>1673</Words>
  <Application>Microsoft Office PowerPoint</Application>
  <PresentationFormat>A4 용지(210x297mm)</PresentationFormat>
  <Paragraphs>435</Paragraphs>
  <Slides>22</Slides>
  <Notes>20</Notes>
  <HiddenSlides>0</HiddenSlides>
  <MMClips>0</MMClips>
  <ScaleCrop>false</ScaleCrop>
  <HeadingPairs>
    <vt:vector size="6" baseType="variant">
      <vt:variant>
        <vt:lpstr>테마</vt:lpstr>
      </vt:variant>
      <vt:variant>
        <vt:i4>4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7" baseType="lpstr">
      <vt:lpstr>연꽃 당초 무늬</vt:lpstr>
      <vt:lpstr>디자인 사용자 지정</vt:lpstr>
      <vt:lpstr>기본 디자인</vt:lpstr>
      <vt:lpstr>1_기본 디자인</vt:lpstr>
      <vt:lpstr>Image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0</dc:title>
  <dc:creator>Administrator</dc:creator>
  <cp:lastModifiedBy>user</cp:lastModifiedBy>
  <cp:revision>1530</cp:revision>
  <cp:lastPrinted>2017-07-11T05:49:20Z</cp:lastPrinted>
  <dcterms:created xsi:type="dcterms:W3CDTF">2005-01-26T08:56:18Z</dcterms:created>
  <dcterms:modified xsi:type="dcterms:W3CDTF">2017-08-01T06:52:38Z</dcterms:modified>
</cp:coreProperties>
</file>