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322" r:id="rId5"/>
    <p:sldId id="280" r:id="rId6"/>
    <p:sldId id="281" r:id="rId7"/>
    <p:sldId id="261" r:id="rId8"/>
    <p:sldId id="304" r:id="rId9"/>
    <p:sldId id="263" r:id="rId10"/>
    <p:sldId id="308" r:id="rId11"/>
    <p:sldId id="309" r:id="rId12"/>
    <p:sldId id="310" r:id="rId13"/>
    <p:sldId id="264" r:id="rId14"/>
    <p:sldId id="273" r:id="rId15"/>
    <p:sldId id="265" r:id="rId16"/>
    <p:sldId id="271" r:id="rId17"/>
    <p:sldId id="267" r:id="rId18"/>
    <p:sldId id="266" r:id="rId19"/>
    <p:sldId id="279" r:id="rId20"/>
    <p:sldId id="275" r:id="rId21"/>
    <p:sldId id="276" r:id="rId22"/>
    <p:sldId id="277" r:id="rId23"/>
    <p:sldId id="278" r:id="rId24"/>
    <p:sldId id="320" r:id="rId25"/>
    <p:sldId id="272" r:id="rId26"/>
    <p:sldId id="311" r:id="rId27"/>
    <p:sldId id="313" r:id="rId28"/>
    <p:sldId id="314" r:id="rId29"/>
    <p:sldId id="315" r:id="rId30"/>
    <p:sldId id="316" r:id="rId31"/>
    <p:sldId id="317" r:id="rId32"/>
    <p:sldId id="318" r:id="rId33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3ED"/>
    <a:srgbClr val="2E2E46"/>
    <a:srgbClr val="660066"/>
    <a:srgbClr val="3E3E5C"/>
    <a:srgbClr val="666699"/>
    <a:srgbClr val="CCFFFF"/>
    <a:srgbClr val="FFCCCC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5" autoAdjust="0"/>
    <p:restoredTop sz="94660"/>
  </p:normalViewPr>
  <p:slideViewPr>
    <p:cSldViewPr>
      <p:cViewPr varScale="1">
        <p:scale>
          <a:sx n="72" d="100"/>
          <a:sy n="72" d="100"/>
        </p:scale>
        <p:origin x="-10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재난응급훈련2"/>
          <p:cNvPicPr>
            <a:picLocks noChangeAspect="1" noChangeArrowheads="1"/>
          </p:cNvPicPr>
          <p:nvPr userDrawn="1"/>
        </p:nvPicPr>
        <p:blipFill>
          <a:blip r:embed="rId2" cstate="print">
            <a:lum bright="5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LOGO1_1"/>
          <p:cNvPicPr>
            <a:picLocks noChangeAspect="1" noChangeArrowheads="1"/>
          </p:cNvPicPr>
          <p:nvPr userDrawn="1"/>
        </p:nvPicPr>
        <p:blipFill>
          <a:blip r:embed="rId3" cstate="print">
            <a:lum bright="-12000" contrast="30000"/>
          </a:blip>
          <a:srcRect/>
          <a:stretch>
            <a:fillRect/>
          </a:stretch>
        </p:blipFill>
        <p:spPr bwMode="auto">
          <a:xfrm>
            <a:off x="6948488" y="20638"/>
            <a:ext cx="2160587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916113"/>
            <a:ext cx="7772400" cy="1470025"/>
          </a:xfrm>
        </p:spPr>
        <p:txBody>
          <a:bodyPr/>
          <a:lstStyle>
            <a:lvl1pPr>
              <a:defRPr sz="5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3200"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0E7FE4-BC06-4A67-8A33-3270B7B24F4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C733D-ABF9-4168-847A-6800C18F413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23302-8631-4BCE-AA9A-9941983BBB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45EA9-3336-4D4A-91FC-A83937836C4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2CD35-E238-4A9D-B4D1-4F88D1A657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F5A54-99CA-4BD0-BBF3-4C0A1F4AED2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45D58-04C9-4372-9CDF-5C9F8FFDDC1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6205A-148F-4BDE-A566-9BBC6F4A1BD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EB336-CB49-4EC5-A6A7-176743A4513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2821A-9C77-4EB9-8A3F-47BEB8C2EC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7813" y="130175"/>
            <a:ext cx="2058987" cy="59959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46088" y="130175"/>
            <a:ext cx="6029325" cy="59959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ABD6D-8C5D-4952-8B4C-C11CE153B59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6088" y="130175"/>
            <a:ext cx="5278437" cy="70643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9B096-F8B5-42F8-A4D7-6538B5595B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6088" y="130175"/>
            <a:ext cx="5278437" cy="70643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FC8DB-8C79-45DE-BB73-CE99E15589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6088" y="130175"/>
            <a:ext cx="5278437" cy="70643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37C09-F142-42CA-AFB2-BC34F7BEC0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6088" y="130175"/>
            <a:ext cx="5278437" cy="70643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3630B-6488-48E3-B512-851306F8EC6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재난응급훈련2"/>
          <p:cNvPicPr>
            <a:picLocks noChangeAspect="1" noChangeArrowheads="1"/>
          </p:cNvPicPr>
          <p:nvPr userDrawn="1"/>
        </p:nvPicPr>
        <p:blipFill>
          <a:blip r:embed="rId17" cstate="print">
            <a:lum bright="5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088" y="130175"/>
            <a:ext cx="52784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A61FF67-72E8-4892-AD04-6A7C745EB5A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4104" name="Picture 8" descr="LOGO1_1"/>
          <p:cNvPicPr>
            <a:picLocks noChangeAspect="1" noChangeArrowheads="1"/>
          </p:cNvPicPr>
          <p:nvPr userDrawn="1"/>
        </p:nvPicPr>
        <p:blipFill>
          <a:blip r:embed="rId18" cstate="print">
            <a:lum bright="-12000" contrast="30000"/>
          </a:blip>
          <a:srcRect/>
          <a:stretch>
            <a:fillRect/>
          </a:stretch>
        </p:blipFill>
        <p:spPr bwMode="auto">
          <a:xfrm>
            <a:off x="6948488" y="20638"/>
            <a:ext cx="2160587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algn="l" rtl="0" eaLnBrk="0" fontAlgn="base" latinLnBrk="1" hangingPunct="0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24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24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2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lnSpc>
          <a:spcPct val="120000"/>
        </a:lnSpc>
        <a:spcBef>
          <a:spcPct val="20000"/>
        </a:spcBef>
        <a:spcAft>
          <a:spcPct val="0"/>
        </a:spcAft>
        <a:buChar char="»"/>
        <a:defRPr kumimoji="1" sz="2400" b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lnSpc>
          <a:spcPct val="120000"/>
        </a:lnSpc>
        <a:spcBef>
          <a:spcPct val="20000"/>
        </a:spcBef>
        <a:spcAft>
          <a:spcPct val="0"/>
        </a:spcAft>
        <a:buChar char="»"/>
        <a:defRPr kumimoji="1" sz="2400" b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lnSpc>
          <a:spcPct val="120000"/>
        </a:lnSpc>
        <a:spcBef>
          <a:spcPct val="20000"/>
        </a:spcBef>
        <a:spcAft>
          <a:spcPct val="0"/>
        </a:spcAft>
        <a:buChar char="»"/>
        <a:defRPr kumimoji="1" sz="2400" b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lnSpc>
          <a:spcPct val="120000"/>
        </a:lnSpc>
        <a:spcBef>
          <a:spcPct val="20000"/>
        </a:spcBef>
        <a:spcAft>
          <a:spcPct val="0"/>
        </a:spcAft>
        <a:buChar char="»"/>
        <a:defRPr kumimoji="1" sz="2400" b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lnSpc>
          <a:spcPct val="120000"/>
        </a:lnSpc>
        <a:spcBef>
          <a:spcPct val="20000"/>
        </a:spcBef>
        <a:spcAft>
          <a:spcPct val="0"/>
        </a:spcAft>
        <a:buChar char="»"/>
        <a:defRPr kumimoji="1"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-micro.msb.le.ac.uk/LabWork/haem/V.jpg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-s-b.org/wissen/broschuere/32.gif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2189163"/>
          </a:xfrm>
        </p:spPr>
        <p:txBody>
          <a:bodyPr/>
          <a:lstStyle/>
          <a:p>
            <a:pPr algn="ctr" eaLnBrk="1" hangingPunct="1"/>
            <a:r>
              <a:rPr lang="ko-KR" altLang="en-US" smtClean="0"/>
              <a:t>구급대원의 현장안전</a:t>
            </a:r>
            <a:r>
              <a:rPr lang="ko-KR" altLang="en-US" sz="2000" smtClean="0"/>
              <a:t/>
            </a:r>
            <a:br>
              <a:rPr lang="ko-KR" altLang="en-US" sz="2000" smtClean="0"/>
            </a:br>
            <a:r>
              <a:rPr lang="ko-KR" altLang="en-US" sz="2000" smtClean="0"/>
              <a:t/>
            </a:r>
            <a:br>
              <a:rPr lang="ko-KR" altLang="en-US" sz="2000" smtClean="0"/>
            </a:br>
            <a:r>
              <a:rPr lang="en-US" altLang="ko-KR" sz="3600" smtClean="0"/>
              <a:t>-</a:t>
            </a:r>
            <a:r>
              <a:rPr lang="ko-KR" altLang="en-US" sz="3600" smtClean="0"/>
              <a:t>감염관리를 중심으로</a:t>
            </a:r>
            <a:r>
              <a:rPr lang="en-US" altLang="ko-KR" sz="3600" smtClean="0"/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535238"/>
            <a:ext cx="7772400" cy="1470025"/>
          </a:xfrm>
        </p:spPr>
        <p:txBody>
          <a:bodyPr/>
          <a:lstStyle/>
          <a:p>
            <a:pPr algn="ctr" eaLnBrk="1" hangingPunct="1"/>
            <a:r>
              <a:rPr lang="ko-KR" altLang="en-US" sz="3600" smtClean="0"/>
              <a:t>사회적 이슈가 되고 있는 감염성 질환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346075"/>
            <a:ext cx="5278437" cy="706438"/>
          </a:xfrm>
        </p:spPr>
        <p:txBody>
          <a:bodyPr/>
          <a:lstStyle/>
          <a:p>
            <a:pPr eaLnBrk="1" hangingPunct="1"/>
            <a:r>
              <a:rPr lang="ko-KR" altLang="en-US" sz="3200" smtClean="0"/>
              <a:t>조류독감 </a:t>
            </a:r>
            <a:r>
              <a:rPr lang="en-US" altLang="ko-KR" sz="3200" smtClean="0"/>
              <a:t>(Avian influenza)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711325"/>
            <a:ext cx="4546600" cy="4525963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ko-KR" altLang="en-US" sz="1600" smtClean="0"/>
              <a:t>닭이나 오리에서 생기는 바이러스성 질환</a:t>
            </a:r>
          </a:p>
          <a:p>
            <a:pPr eaLnBrk="1" hangingPunct="1">
              <a:lnSpc>
                <a:spcPct val="100000"/>
              </a:lnSpc>
            </a:pPr>
            <a:endParaRPr lang="ko-KR" altLang="en-US" sz="1600" smtClean="0"/>
          </a:p>
          <a:p>
            <a:pPr eaLnBrk="1" hangingPunct="1">
              <a:lnSpc>
                <a:spcPct val="100000"/>
              </a:lnSpc>
            </a:pPr>
            <a:r>
              <a:rPr lang="ko-KR" altLang="en-US" sz="1600" smtClean="0"/>
              <a:t>인플루엔자 바이러스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ko-KR" sz="1600" smtClean="0"/>
              <a:t>hemagglutinin(HA) : 15</a:t>
            </a:r>
            <a:r>
              <a:rPr lang="ko-KR" altLang="en-US" sz="1600" smtClean="0"/>
              <a:t>종</a:t>
            </a:r>
            <a:r>
              <a:rPr lang="en-US" altLang="ko-KR" sz="1600" smtClean="0"/>
              <a:t>(H1 </a:t>
            </a:r>
            <a:r>
              <a:rPr lang="en-US" altLang="ko-KR" sz="1600" smtClean="0">
                <a:latin typeface="Arial" charset="0"/>
              </a:rPr>
              <a:t>–</a:t>
            </a:r>
            <a:r>
              <a:rPr lang="en-US" altLang="ko-KR" sz="1600" smtClean="0"/>
              <a:t> H15)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ko-KR" sz="1600" smtClean="0"/>
              <a:t>neuraminidase(NA) : 9</a:t>
            </a:r>
            <a:r>
              <a:rPr lang="ko-KR" altLang="en-US" sz="1600" smtClean="0"/>
              <a:t>종</a:t>
            </a:r>
            <a:r>
              <a:rPr lang="en-US" altLang="ko-KR" sz="1600" smtClean="0"/>
              <a:t>(N1 </a:t>
            </a:r>
            <a:r>
              <a:rPr lang="en-US" altLang="ko-KR" sz="1600" smtClean="0">
                <a:latin typeface="Arial" charset="0"/>
              </a:rPr>
              <a:t>–</a:t>
            </a:r>
            <a:r>
              <a:rPr lang="en-US" altLang="ko-KR" sz="1600" smtClean="0"/>
              <a:t> N9)</a:t>
            </a:r>
          </a:p>
          <a:p>
            <a:pPr lvl="1" eaLnBrk="1" hangingPunct="1">
              <a:lnSpc>
                <a:spcPct val="100000"/>
              </a:lnSpc>
            </a:pPr>
            <a:r>
              <a:rPr lang="ko-KR" altLang="en-US" sz="1600" smtClean="0"/>
              <a:t>이론상 </a:t>
            </a:r>
            <a:r>
              <a:rPr lang="en-US" altLang="ko-KR" sz="1600" smtClean="0"/>
              <a:t>135</a:t>
            </a:r>
            <a:r>
              <a:rPr lang="ko-KR" altLang="en-US" sz="1600" smtClean="0"/>
              <a:t>종</a:t>
            </a:r>
            <a:r>
              <a:rPr lang="en-US" altLang="ko-KR" sz="1600" smtClean="0"/>
              <a:t>(15 x 9) </a:t>
            </a:r>
            <a:r>
              <a:rPr lang="ko-KR" altLang="en-US" sz="1600" smtClean="0"/>
              <a:t>인플루엔자 감염이 가능</a:t>
            </a:r>
            <a:br>
              <a:rPr lang="ko-KR" altLang="en-US" sz="1600" smtClean="0"/>
            </a:br>
            <a:endParaRPr lang="ko-KR" altLang="en-US" sz="1600" smtClean="0"/>
          </a:p>
          <a:p>
            <a:pPr eaLnBrk="1" hangingPunct="1">
              <a:lnSpc>
                <a:spcPct val="100000"/>
              </a:lnSpc>
            </a:pPr>
            <a:r>
              <a:rPr lang="ko-KR" altLang="en-US" sz="1600" smtClean="0"/>
              <a:t>조류에서의 인플루엔자 감염은 주로 </a:t>
            </a:r>
            <a:r>
              <a:rPr lang="en-US" altLang="ko-KR" sz="1600" smtClean="0"/>
              <a:t>H5</a:t>
            </a:r>
            <a:r>
              <a:rPr lang="ko-KR" altLang="en-US" sz="1600" smtClean="0"/>
              <a:t>형이나 </a:t>
            </a:r>
            <a:r>
              <a:rPr lang="en-US" altLang="ko-KR" sz="1600" smtClean="0"/>
              <a:t>H7</a:t>
            </a:r>
            <a:r>
              <a:rPr lang="ko-KR" altLang="en-US" sz="1600" smtClean="0"/>
              <a:t>형임</a:t>
            </a:r>
          </a:p>
          <a:p>
            <a:pPr eaLnBrk="1" hangingPunct="1">
              <a:lnSpc>
                <a:spcPct val="100000"/>
              </a:lnSpc>
            </a:pPr>
            <a:r>
              <a:rPr lang="ko-KR" altLang="en-US" sz="1600" smtClean="0"/>
              <a:t>인간에서의 인플루엔자 감염은 </a:t>
            </a:r>
            <a:r>
              <a:rPr lang="en-US" altLang="ko-KR" sz="1600" smtClean="0"/>
              <a:t>3</a:t>
            </a:r>
            <a:r>
              <a:rPr lang="ko-KR" altLang="en-US" sz="1600" smtClean="0"/>
              <a:t>종류의 </a:t>
            </a:r>
            <a:r>
              <a:rPr lang="en-US" altLang="ko-KR" sz="1600" smtClean="0"/>
              <a:t>HA(H1, H2, H3)</a:t>
            </a:r>
            <a:r>
              <a:rPr lang="ko-KR" altLang="en-US" sz="1600" smtClean="0"/>
              <a:t>와 </a:t>
            </a:r>
            <a:r>
              <a:rPr lang="en-US" altLang="ko-KR" sz="1600" smtClean="0"/>
              <a:t>2</a:t>
            </a:r>
            <a:r>
              <a:rPr lang="ko-KR" altLang="en-US" sz="1600" smtClean="0"/>
              <a:t>가지 형태의 </a:t>
            </a:r>
            <a:r>
              <a:rPr lang="en-US" altLang="ko-KR" sz="1600" smtClean="0"/>
              <a:t>NA(N1</a:t>
            </a:r>
            <a:r>
              <a:rPr lang="ko-KR" altLang="en-US" sz="1600" smtClean="0"/>
              <a:t>과 </a:t>
            </a:r>
            <a:r>
              <a:rPr lang="en-US" altLang="ko-KR" sz="1600" smtClean="0"/>
              <a:t>N2)</a:t>
            </a:r>
          </a:p>
          <a:p>
            <a:pPr eaLnBrk="1" hangingPunct="1">
              <a:lnSpc>
                <a:spcPct val="100000"/>
              </a:lnSpc>
            </a:pPr>
            <a:r>
              <a:rPr lang="ko-KR" altLang="en-US" sz="1600" smtClean="0"/>
              <a:t>원칙적으로는 인간은 조류인플루엔자에 감염되지 않음</a:t>
            </a:r>
          </a:p>
        </p:txBody>
      </p:sp>
      <p:pic>
        <p:nvPicPr>
          <p:cNvPr id="8196" name="Picture 10" descr="AI2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33950" y="4338638"/>
            <a:ext cx="3465513" cy="2185987"/>
          </a:xfrm>
          <a:noFill/>
          <a:ln>
            <a:solidFill>
              <a:schemeClr val="tx1"/>
            </a:solidFill>
          </a:ln>
        </p:spPr>
      </p:pic>
      <p:pic>
        <p:nvPicPr>
          <p:cNvPr id="8197" name="Picture 12" descr="AI1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76788" y="1746250"/>
            <a:ext cx="3779837" cy="2187575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감염 경로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4967287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ko-KR" altLang="en-US" smtClean="0"/>
              <a:t>주로 철새의 배설물에 의해서 전파</a:t>
            </a:r>
          </a:p>
          <a:p>
            <a:pPr eaLnBrk="1" hangingPunct="1">
              <a:lnSpc>
                <a:spcPct val="110000"/>
              </a:lnSpc>
            </a:pPr>
            <a:r>
              <a:rPr lang="ko-KR" altLang="en-US" smtClean="0"/>
              <a:t>야생조류가 가금류와 접촉 → 유행이 발생</a:t>
            </a:r>
          </a:p>
          <a:p>
            <a:pPr eaLnBrk="1" hangingPunct="1">
              <a:lnSpc>
                <a:spcPct val="110000"/>
              </a:lnSpc>
            </a:pPr>
            <a:r>
              <a:rPr lang="ko-KR" altLang="en-US" smtClean="0"/>
              <a:t>전염경로 </a:t>
            </a:r>
            <a:r>
              <a:rPr lang="en-US" altLang="ko-KR" smtClean="0"/>
              <a:t>: </a:t>
            </a:r>
            <a:r>
              <a:rPr lang="ko-KR" altLang="en-US" smtClean="0"/>
              <a:t>감염된 조류의 콧물</a:t>
            </a:r>
            <a:r>
              <a:rPr lang="en-US" altLang="ko-KR" smtClean="0"/>
              <a:t>, </a:t>
            </a:r>
            <a:r>
              <a:rPr lang="ko-KR" altLang="en-US" smtClean="0"/>
              <a:t>호흡기 분비물</a:t>
            </a:r>
            <a:r>
              <a:rPr lang="en-US" altLang="ko-KR" smtClean="0"/>
              <a:t>, </a:t>
            </a:r>
            <a:r>
              <a:rPr lang="ko-KR" altLang="en-US" smtClean="0"/>
              <a:t>대변 등에 오염된 음식물 섭취</a:t>
            </a:r>
          </a:p>
          <a:p>
            <a:pPr eaLnBrk="1" hangingPunct="1">
              <a:lnSpc>
                <a:spcPct val="110000"/>
              </a:lnSpc>
            </a:pPr>
            <a:r>
              <a:rPr lang="ko-KR" altLang="en-US" smtClean="0"/>
              <a:t>가금류 → 인체 </a:t>
            </a:r>
            <a:r>
              <a:rPr lang="en-US" altLang="ko-KR" smtClean="0"/>
              <a:t>: </a:t>
            </a:r>
            <a:r>
              <a:rPr lang="ko-KR" altLang="en-US" smtClean="0"/>
              <a:t>가능 </a:t>
            </a:r>
            <a:r>
              <a:rPr lang="en-US" altLang="ko-KR" smtClean="0"/>
              <a:t>(H5N1)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altLang="ko-KR" smtClean="0"/>
              <a:t>	</a:t>
            </a:r>
            <a:r>
              <a:rPr lang="ko-KR" altLang="en-US" smtClean="0"/>
              <a:t>인체 → 인체 </a:t>
            </a:r>
            <a:r>
              <a:rPr lang="en-US" altLang="ko-KR" smtClean="0"/>
              <a:t>: </a:t>
            </a:r>
            <a:r>
              <a:rPr lang="ko-KR" altLang="en-US" smtClean="0"/>
              <a:t>동종 변이시 가능</a:t>
            </a:r>
          </a:p>
          <a:p>
            <a:pPr eaLnBrk="1" hangingPunct="1">
              <a:lnSpc>
                <a:spcPct val="110000"/>
              </a:lnSpc>
            </a:pPr>
            <a:r>
              <a:rPr lang="ko-KR" altLang="en-US" smtClean="0"/>
              <a:t>감염현황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ko-KR" altLang="en-US" smtClean="0"/>
              <a:t>	</a:t>
            </a:r>
            <a:r>
              <a:rPr lang="en-US" altLang="ko-KR" smtClean="0"/>
              <a:t>- 03. 12 ~ 04. 2 </a:t>
            </a:r>
            <a:r>
              <a:rPr lang="ko-KR" altLang="en-US" smtClean="0"/>
              <a:t>가금류 발생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ko-KR" smtClean="0"/>
              <a:t>34</a:t>
            </a:r>
            <a:r>
              <a:rPr lang="ko-KR" altLang="en-US" smtClean="0"/>
              <a:t>명 감염되어 </a:t>
            </a:r>
            <a:r>
              <a:rPr lang="en-US" altLang="ko-KR" smtClean="0"/>
              <a:t>23</a:t>
            </a:r>
            <a:r>
              <a:rPr lang="ko-KR" altLang="en-US" smtClean="0"/>
              <a:t>명 사망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ko-KR" altLang="en-US" smtClean="0"/>
              <a:t>	</a:t>
            </a:r>
            <a:r>
              <a:rPr lang="en-US" altLang="ko-KR" smtClean="0"/>
              <a:t>- </a:t>
            </a:r>
            <a:r>
              <a:rPr lang="ko-KR" altLang="en-US" smtClean="0"/>
              <a:t>인체 감염사례 없음</a:t>
            </a:r>
          </a:p>
        </p:txBody>
      </p:sp>
      <p:pic>
        <p:nvPicPr>
          <p:cNvPr id="9220" name="Picture 4" descr="img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7650" y="4362450"/>
            <a:ext cx="3708400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위험등급별 관리사항</a:t>
            </a:r>
          </a:p>
        </p:txBody>
      </p:sp>
      <p:graphicFrame>
        <p:nvGraphicFramePr>
          <p:cNvPr id="49251" name="Group 99"/>
          <p:cNvGraphicFramePr>
            <a:graphicFrameLocks noGrp="1"/>
          </p:cNvGraphicFramePr>
          <p:nvPr>
            <p:ph idx="1"/>
          </p:nvPr>
        </p:nvGraphicFramePr>
        <p:xfrm>
          <a:off x="457200" y="1052513"/>
          <a:ext cx="8435975" cy="5516564"/>
        </p:xfrm>
        <a:graphic>
          <a:graphicData uri="http://schemas.openxmlformats.org/drawingml/2006/table">
            <a:tbl>
              <a:tblPr/>
              <a:tblGrid>
                <a:gridCol w="946150"/>
                <a:gridCol w="2663825"/>
                <a:gridCol w="2520950"/>
                <a:gridCol w="230505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구분</a:t>
                      </a: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23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고위험군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23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중등도위험군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23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저위험군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2335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지역</a:t>
                      </a: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발생 농가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3Km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이내 농가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3-10km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농가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대상</a:t>
                      </a: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농가 종사자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살처분자*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방역요원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농가 종사자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농가 종사자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예방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조치</a:t>
                      </a: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개인 위생수칙 교육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개인 보호구 지급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항바이러스제 투여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개인 위생수칙 교육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개인 보호구 지급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항바이러스제 투여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위생수칙 교육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감시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역학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조사</a:t>
                      </a: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환자발생 감시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설문조사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검체채취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환자발생 감시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환자발생 감시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환자감시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52513"/>
            <a:ext cx="8362950" cy="4525962"/>
          </a:xfrm>
        </p:spPr>
        <p:txBody>
          <a:bodyPr/>
          <a:lstStyle/>
          <a:p>
            <a:pPr eaLnBrk="1" hangingPunct="1"/>
            <a:r>
              <a:rPr lang="ko-KR" altLang="en-US" smtClean="0"/>
              <a:t>의사환자 </a:t>
            </a:r>
            <a:r>
              <a:rPr lang="en-US" altLang="ko-KR" smtClean="0"/>
              <a:t>: 38</a:t>
            </a:r>
            <a:r>
              <a:rPr lang="en-US" altLang="ko-KR" baseline="30000" smtClean="0"/>
              <a:t>o</a:t>
            </a:r>
            <a:r>
              <a:rPr lang="en-US" altLang="ko-KR" smtClean="0"/>
              <a:t>C </a:t>
            </a:r>
            <a:r>
              <a:rPr lang="ko-KR" altLang="en-US" smtClean="0"/>
              <a:t>이상의 발열 </a:t>
            </a:r>
            <a:r>
              <a:rPr lang="en-US" altLang="ko-KR" smtClean="0"/>
              <a:t>+ </a:t>
            </a:r>
            <a:r>
              <a:rPr lang="ko-KR" altLang="en-US" smtClean="0"/>
              <a:t>기침</a:t>
            </a:r>
            <a:r>
              <a:rPr lang="en-US" altLang="ko-KR" smtClean="0"/>
              <a:t>, </a:t>
            </a:r>
            <a:r>
              <a:rPr lang="ko-KR" altLang="en-US" smtClean="0"/>
              <a:t>인후통</a:t>
            </a:r>
            <a:r>
              <a:rPr lang="en-US" altLang="ko-KR" smtClean="0"/>
              <a:t>, </a:t>
            </a:r>
            <a:r>
              <a:rPr lang="ko-KR" altLang="en-US" smtClean="0"/>
              <a:t>호흡곤란</a:t>
            </a:r>
          </a:p>
          <a:p>
            <a:pPr eaLnBrk="1" hangingPunct="1"/>
            <a:r>
              <a:rPr lang="ko-KR" altLang="en-US" smtClean="0"/>
              <a:t>조류인플루엔자 위험요인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</a:t>
            </a:r>
            <a:r>
              <a:rPr lang="en-US" altLang="ko-KR" smtClean="0"/>
              <a:t>- </a:t>
            </a:r>
            <a:r>
              <a:rPr lang="ko-KR" altLang="en-US" smtClean="0"/>
              <a:t>발병 전 </a:t>
            </a:r>
            <a:r>
              <a:rPr lang="en-US" altLang="ko-KR" smtClean="0"/>
              <a:t>7</a:t>
            </a:r>
            <a:r>
              <a:rPr lang="ko-KR" altLang="en-US" smtClean="0"/>
              <a:t>일 이내에 오리</a:t>
            </a:r>
            <a:r>
              <a:rPr lang="en-US" altLang="ko-KR" smtClean="0"/>
              <a:t>/</a:t>
            </a:r>
            <a:r>
              <a:rPr lang="ko-KR" altLang="en-US" smtClean="0"/>
              <a:t>닭 사육 농장</a:t>
            </a:r>
            <a:r>
              <a:rPr lang="en-US" altLang="ko-KR" smtClean="0"/>
              <a:t>(</a:t>
            </a:r>
            <a:r>
              <a:rPr lang="ko-KR" altLang="en-US" smtClean="0"/>
              <a:t>감염여부에 		상관없이</a:t>
            </a:r>
            <a:r>
              <a:rPr lang="en-US" altLang="ko-KR" smtClean="0"/>
              <a:t>)</a:t>
            </a:r>
            <a:r>
              <a:rPr lang="ko-KR" altLang="en-US" smtClean="0"/>
              <a:t>에 노출된 경우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</a:t>
            </a:r>
            <a:r>
              <a:rPr lang="en-US" altLang="ko-KR" smtClean="0"/>
              <a:t>- </a:t>
            </a:r>
            <a:r>
              <a:rPr lang="ko-KR" altLang="en-US" smtClean="0"/>
              <a:t>발병전 </a:t>
            </a:r>
            <a:r>
              <a:rPr lang="en-US" altLang="ko-KR" smtClean="0"/>
              <a:t>7</a:t>
            </a:r>
            <a:r>
              <a:rPr lang="ko-KR" altLang="en-US" smtClean="0"/>
              <a:t>일 이내에 가금류에서 조류인플루엔자 유	행이 발생한 국가를 여행한 경우</a:t>
            </a:r>
          </a:p>
          <a:p>
            <a:pPr eaLnBrk="1" hangingPunct="1"/>
            <a:r>
              <a:rPr lang="ko-KR" altLang="en-US" smtClean="0"/>
              <a:t>검체 채취 </a:t>
            </a:r>
            <a:r>
              <a:rPr lang="en-US" altLang="ko-KR" smtClean="0"/>
              <a:t>(blood, throat swab) </a:t>
            </a:r>
            <a:r>
              <a:rPr lang="ko-KR" altLang="en-US" smtClean="0"/>
              <a:t>후 보건소 의뢰</a:t>
            </a:r>
          </a:p>
          <a:p>
            <a:pPr eaLnBrk="1" hangingPunct="1"/>
            <a:r>
              <a:rPr lang="ko-KR" altLang="en-US" smtClean="0"/>
              <a:t>처치 </a:t>
            </a:r>
            <a:r>
              <a:rPr lang="en-US" altLang="ko-KR" smtClean="0"/>
              <a:t>: </a:t>
            </a:r>
            <a:r>
              <a:rPr lang="ko-KR" altLang="en-US" smtClean="0"/>
              <a:t>항바이러스제 </a:t>
            </a:r>
            <a:r>
              <a:rPr lang="en-US" altLang="ko-KR" smtClean="0"/>
              <a:t>(</a:t>
            </a:r>
            <a:r>
              <a:rPr lang="ko-KR" altLang="en-US" smtClean="0"/>
              <a:t>타미플루</a:t>
            </a:r>
            <a:r>
              <a:rPr lang="en-US" altLang="ko-KR" smtClean="0"/>
              <a:t>) </a:t>
            </a:r>
            <a:r>
              <a:rPr lang="ko-KR" altLang="en-US" smtClean="0"/>
              <a:t>투여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   인플루엔자 백신 </a:t>
            </a:r>
            <a:r>
              <a:rPr lang="en-US" altLang="ko-KR" smtClean="0"/>
              <a:t>(</a:t>
            </a:r>
            <a:r>
              <a:rPr lang="ko-KR" altLang="en-US" smtClean="0"/>
              <a:t>항원변이 예방</a:t>
            </a:r>
            <a:r>
              <a:rPr lang="en-US" altLang="ko-KR" smtClean="0"/>
              <a:t>)</a:t>
            </a:r>
          </a:p>
        </p:txBody>
      </p:sp>
      <p:pic>
        <p:nvPicPr>
          <p:cNvPr id="11268" name="Picture 5" descr="turkeypoults_large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43663" y="4652963"/>
            <a:ext cx="2641600" cy="2143125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130175"/>
            <a:ext cx="6718300" cy="706438"/>
          </a:xfrm>
        </p:spPr>
        <p:txBody>
          <a:bodyPr/>
          <a:lstStyle/>
          <a:p>
            <a:pPr eaLnBrk="1" hangingPunct="1"/>
            <a:r>
              <a:rPr lang="ko-KR" altLang="en-US" sz="3200" smtClean="0"/>
              <a:t>중증 급성 호흡기 증후군 </a:t>
            </a:r>
            <a:r>
              <a:rPr lang="en-US" altLang="ko-KR" sz="3200" smtClean="0"/>
              <a:t>(SARS)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23988"/>
            <a:ext cx="8147050" cy="4525962"/>
          </a:xfrm>
        </p:spPr>
        <p:txBody>
          <a:bodyPr/>
          <a:lstStyle/>
          <a:p>
            <a:pPr eaLnBrk="1" hangingPunct="1"/>
            <a:r>
              <a:rPr lang="ko-KR" altLang="en-US" smtClean="0"/>
              <a:t>사스코로나바이러스</a:t>
            </a:r>
          </a:p>
          <a:p>
            <a:pPr eaLnBrk="1" hangingPunct="1"/>
            <a:r>
              <a:rPr lang="en-US" altLang="ko-KR" smtClean="0"/>
              <a:t>2002. 11 ~ 2003. 7</a:t>
            </a:r>
          </a:p>
          <a:p>
            <a:pPr eaLnBrk="1" hangingPunct="1"/>
            <a:r>
              <a:rPr lang="ko-KR" altLang="en-US" smtClean="0"/>
              <a:t>전세계 </a:t>
            </a:r>
            <a:r>
              <a:rPr lang="en-US" altLang="ko-KR" smtClean="0"/>
              <a:t>29</a:t>
            </a:r>
            <a:r>
              <a:rPr lang="ko-KR" altLang="en-US" smtClean="0"/>
              <a:t>개국</a:t>
            </a:r>
            <a:r>
              <a:rPr lang="en-US" altLang="ko-KR" smtClean="0"/>
              <a:t>, </a:t>
            </a:r>
            <a:r>
              <a:rPr lang="ko-KR" altLang="en-US" smtClean="0"/>
              <a:t>환자 </a:t>
            </a:r>
            <a:r>
              <a:rPr lang="en-US" altLang="ko-KR" smtClean="0"/>
              <a:t>8,098</a:t>
            </a:r>
            <a:r>
              <a:rPr lang="ko-KR" altLang="en-US" smtClean="0"/>
              <a:t>명</a:t>
            </a:r>
            <a:r>
              <a:rPr lang="en-US" altLang="ko-KR" smtClean="0"/>
              <a:t>, </a:t>
            </a:r>
            <a:r>
              <a:rPr lang="ko-KR" altLang="en-US" smtClean="0"/>
              <a:t>사망자 </a:t>
            </a:r>
            <a:r>
              <a:rPr lang="en-US" altLang="ko-KR" smtClean="0"/>
              <a:t>774</a:t>
            </a:r>
            <a:r>
              <a:rPr lang="ko-KR" altLang="en-US" smtClean="0"/>
              <a:t>명</a:t>
            </a:r>
          </a:p>
        </p:txBody>
      </p:sp>
      <p:pic>
        <p:nvPicPr>
          <p:cNvPr id="12292" name="Picture 5" descr="noname01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2760663"/>
            <a:ext cx="5256212" cy="3763962"/>
          </a:xfrm>
          <a:noFill/>
        </p:spPr>
      </p:pic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827088" y="6381750"/>
            <a:ext cx="6048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 b="1" i="1"/>
              <a:t>Weekly SARS probable cases and death world-wide. (WHO, 2003)</a:t>
            </a:r>
          </a:p>
        </p:txBody>
      </p:sp>
      <p:pic>
        <p:nvPicPr>
          <p:cNvPr id="12294" name="Picture 9" descr="sars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659563" y="549275"/>
            <a:ext cx="2417762" cy="17653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49275"/>
            <a:ext cx="7931150" cy="4525963"/>
          </a:xfrm>
        </p:spPr>
        <p:txBody>
          <a:bodyPr/>
          <a:lstStyle/>
          <a:p>
            <a:pPr eaLnBrk="1" hangingPunct="1"/>
            <a:r>
              <a:rPr lang="ko-KR" altLang="en-US" smtClean="0"/>
              <a:t>전염경로 </a:t>
            </a:r>
            <a:r>
              <a:rPr lang="en-US" altLang="ko-KR" smtClean="0"/>
              <a:t>: </a:t>
            </a:r>
            <a:r>
              <a:rPr lang="ko-KR" altLang="en-US" smtClean="0">
                <a:solidFill>
                  <a:srgbClr val="CC0000"/>
                </a:solidFill>
              </a:rPr>
              <a:t>호흡기 비말</a:t>
            </a:r>
            <a:r>
              <a:rPr lang="en-US" altLang="ko-KR" smtClean="0">
                <a:solidFill>
                  <a:srgbClr val="CC0000"/>
                </a:solidFill>
              </a:rPr>
              <a:t>, </a:t>
            </a:r>
            <a:r>
              <a:rPr lang="ko-KR" altLang="en-US" smtClean="0">
                <a:solidFill>
                  <a:srgbClr val="CC0000"/>
                </a:solidFill>
              </a:rPr>
              <a:t>감염된 대소변에 접촉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	공기매개 </a:t>
            </a:r>
            <a:r>
              <a:rPr lang="en-US" altLang="ko-KR" smtClean="0"/>
              <a:t>(?)</a:t>
            </a:r>
          </a:p>
          <a:p>
            <a:pPr eaLnBrk="1" hangingPunct="1"/>
            <a:r>
              <a:rPr lang="ko-KR" altLang="en-US" smtClean="0"/>
              <a:t>잠복기 </a:t>
            </a:r>
            <a:r>
              <a:rPr lang="en-US" altLang="ko-KR" smtClean="0"/>
              <a:t>: 10</a:t>
            </a:r>
            <a:r>
              <a:rPr lang="ko-KR" altLang="en-US" smtClean="0"/>
              <a:t>일</a:t>
            </a:r>
          </a:p>
          <a:p>
            <a:pPr eaLnBrk="1" hangingPunct="1"/>
            <a:r>
              <a:rPr lang="ko-KR" altLang="en-US" smtClean="0"/>
              <a:t>증상 </a:t>
            </a:r>
            <a:r>
              <a:rPr lang="en-US" altLang="ko-KR" smtClean="0"/>
              <a:t>: </a:t>
            </a:r>
            <a:r>
              <a:rPr lang="ko-KR" altLang="en-US" smtClean="0"/>
              <a:t>두통</a:t>
            </a:r>
            <a:r>
              <a:rPr lang="en-US" altLang="ko-KR" smtClean="0"/>
              <a:t>, </a:t>
            </a:r>
            <a:r>
              <a:rPr lang="ko-KR" altLang="en-US" smtClean="0"/>
              <a:t>근육통</a:t>
            </a:r>
            <a:r>
              <a:rPr lang="en-US" altLang="ko-KR" smtClean="0"/>
              <a:t>, </a:t>
            </a:r>
            <a:r>
              <a:rPr lang="ko-KR" altLang="en-US" smtClean="0"/>
              <a:t>피로감</a:t>
            </a:r>
            <a:r>
              <a:rPr lang="en-US" altLang="ko-KR" smtClean="0"/>
              <a:t>, </a:t>
            </a:r>
            <a:r>
              <a:rPr lang="ko-KR" altLang="en-US" smtClean="0"/>
              <a:t>기침</a:t>
            </a:r>
            <a:r>
              <a:rPr lang="en-US" altLang="ko-KR" smtClean="0"/>
              <a:t>, </a:t>
            </a:r>
            <a:r>
              <a:rPr lang="ko-KR" altLang="en-US" smtClean="0"/>
              <a:t>호흡곤란</a:t>
            </a:r>
          </a:p>
          <a:p>
            <a:pPr eaLnBrk="1" hangingPunct="1"/>
            <a:r>
              <a:rPr lang="ko-KR" altLang="en-US" smtClean="0"/>
              <a:t>처치 </a:t>
            </a:r>
            <a:r>
              <a:rPr lang="en-US" altLang="ko-KR" smtClean="0"/>
              <a:t>: </a:t>
            </a:r>
            <a:r>
              <a:rPr lang="ko-KR" altLang="en-US" smtClean="0"/>
              <a:t>대증요법</a:t>
            </a:r>
          </a:p>
        </p:txBody>
      </p:sp>
      <p:pic>
        <p:nvPicPr>
          <p:cNvPr id="13315" name="Picture 5" descr="2003-6-10-sars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651500" y="3429000"/>
            <a:ext cx="3235325" cy="2139950"/>
          </a:xfrm>
          <a:noFill/>
        </p:spPr>
      </p:pic>
      <p:pic>
        <p:nvPicPr>
          <p:cNvPr id="13316" name="Picture 14" descr="sars-worldwid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3429000"/>
            <a:ext cx="4787900" cy="315753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인플루엔자 </a:t>
            </a:r>
            <a:r>
              <a:rPr lang="en-US" altLang="ko-KR" sz="3200" smtClean="0"/>
              <a:t>(Influenza)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8362950" cy="452596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smtClean="0"/>
              <a:t>인플루엔자 바이러스 </a:t>
            </a:r>
            <a:r>
              <a:rPr lang="en-US" altLang="ko-KR" smtClean="0"/>
              <a:t>A, B, C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smtClean="0"/>
              <a:t>전염경로 </a:t>
            </a:r>
            <a:r>
              <a:rPr lang="en-US" altLang="ko-KR" smtClean="0"/>
              <a:t>: </a:t>
            </a:r>
            <a:r>
              <a:rPr lang="ko-KR" altLang="en-US" smtClean="0"/>
              <a:t>호흡기 비말</a:t>
            </a:r>
            <a:r>
              <a:rPr lang="en-US" altLang="ko-KR" smtClean="0"/>
              <a:t>, </a:t>
            </a:r>
            <a:r>
              <a:rPr lang="ko-KR" altLang="en-US" smtClean="0"/>
              <a:t>감염된 배설물에 접촉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smtClean="0">
                <a:solidFill>
                  <a:srgbClr val="CC0000"/>
                </a:solidFill>
              </a:rPr>
              <a:t>항원대변이 </a:t>
            </a:r>
            <a:r>
              <a:rPr lang="en-US" altLang="ko-KR" smtClean="0">
                <a:solidFill>
                  <a:srgbClr val="CC0000"/>
                </a:solidFill>
              </a:rPr>
              <a:t>: </a:t>
            </a:r>
            <a:r>
              <a:rPr lang="ko-KR" altLang="en-US" smtClean="0">
                <a:solidFill>
                  <a:srgbClr val="CC0000"/>
                </a:solidFill>
              </a:rPr>
              <a:t>인플루엔자 유행과 관련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smtClean="0"/>
              <a:t>A</a:t>
            </a:r>
            <a:r>
              <a:rPr lang="ko-KR" altLang="en-US" smtClean="0"/>
              <a:t>형 인플루엔자의 전세계적 유행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mtClean="0"/>
              <a:t>		과거 유행했던 종과 다른 아형의 신종 바이러스 출현</a:t>
            </a:r>
            <a:endParaRPr lang="ko-KR" altLang="en-GB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mtClean="0"/>
              <a:t>		면역력이 없어 대다수가 감수성자임</a:t>
            </a:r>
            <a:endParaRPr lang="ko-KR" altLang="en-GB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mtClean="0"/>
              <a:t>		사람간 전파력이 매우 강함</a:t>
            </a:r>
            <a:endParaRPr lang="en-GB" altLang="ko-KR" smtClean="0"/>
          </a:p>
          <a:p>
            <a:pPr lvl="1" eaLnBrk="1" hangingPunct="1">
              <a:spcBef>
                <a:spcPct val="0"/>
              </a:spcBef>
            </a:pPr>
            <a:endParaRPr lang="en-US" altLang="ko-KR" smtClean="0"/>
          </a:p>
        </p:txBody>
      </p:sp>
      <p:pic>
        <p:nvPicPr>
          <p:cNvPr id="14340" name="Picture 4" descr="V">
            <a:hlinkClick r:id="rId2"/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372225" y="4221163"/>
            <a:ext cx="2027238" cy="1920875"/>
          </a:xfrm>
        </p:spPr>
      </p:pic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6013450" y="6302375"/>
            <a:ext cx="2663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/>
              <a:t>2</a:t>
            </a:r>
            <a:r>
              <a:rPr lang="ko-KR" altLang="en-US" b="1"/>
              <a:t>개의 표면항원</a:t>
            </a:r>
          </a:p>
        </p:txBody>
      </p:sp>
      <p:sp>
        <p:nvSpPr>
          <p:cNvPr id="14342" name="AutoShape 7"/>
          <p:cNvSpPr>
            <a:spLocks noChangeArrowheads="1"/>
          </p:cNvSpPr>
          <p:nvPr/>
        </p:nvSpPr>
        <p:spPr bwMode="auto">
          <a:xfrm>
            <a:off x="7453313" y="3644900"/>
            <a:ext cx="719137" cy="431800"/>
          </a:xfrm>
          <a:prstGeom prst="wedgeRoundRectCallout">
            <a:avLst>
              <a:gd name="adj1" fmla="val -43819"/>
              <a:gd name="adj2" fmla="val 90440"/>
              <a:gd name="adj3" fmla="val 16667"/>
            </a:avLst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ko-KR"/>
              <a:t>NA</a:t>
            </a:r>
          </a:p>
        </p:txBody>
      </p:sp>
      <p:sp>
        <p:nvSpPr>
          <p:cNvPr id="14343" name="AutoShape 8"/>
          <p:cNvSpPr>
            <a:spLocks noChangeArrowheads="1"/>
          </p:cNvSpPr>
          <p:nvPr/>
        </p:nvSpPr>
        <p:spPr bwMode="auto">
          <a:xfrm>
            <a:off x="8245475" y="4076700"/>
            <a:ext cx="719138" cy="431800"/>
          </a:xfrm>
          <a:prstGeom prst="wedgeRoundRectCallout">
            <a:avLst>
              <a:gd name="adj1" fmla="val -55958"/>
              <a:gd name="adj2" fmla="val 90440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ko-KR"/>
              <a:t>HA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416050" y="5011738"/>
            <a:ext cx="3511550" cy="457200"/>
          </a:xfrm>
          <a:prstGeom prst="rect">
            <a:avLst/>
          </a:prstGeom>
          <a:solidFill>
            <a:srgbClr val="CCFF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kumimoji="0" lang="en-GB" altLang="ko-KR" sz="2400">
                <a:latin typeface="Times New Roman" pitchFamily="18" charset="0"/>
              </a:rPr>
              <a:t>H1N1</a:t>
            </a: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6719888" y="5011738"/>
            <a:ext cx="2316162" cy="457200"/>
          </a:xfrm>
          <a:prstGeom prst="rect">
            <a:avLst/>
          </a:prstGeom>
          <a:solidFill>
            <a:srgbClr val="CCFF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kumimoji="0" lang="en-GB" altLang="ko-KR" sz="2400">
                <a:latin typeface="Times New Roman" pitchFamily="18" charset="0"/>
              </a:rPr>
              <a:t>H1N1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4927600" y="4554538"/>
            <a:ext cx="1046163" cy="457200"/>
          </a:xfrm>
          <a:prstGeom prst="rect">
            <a:avLst/>
          </a:prstGeom>
          <a:solidFill>
            <a:srgbClr val="FF7C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kumimoji="0" lang="en-GB" altLang="ko-KR" sz="2400">
                <a:latin typeface="Times New Roman" pitchFamily="18" charset="0"/>
              </a:rPr>
              <a:t>H2N2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5973763" y="4097338"/>
            <a:ext cx="3062287" cy="466725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kumimoji="0" lang="en-GB" altLang="ko-KR" sz="2400">
                <a:latin typeface="Times New Roman" pitchFamily="18" charset="0"/>
              </a:rPr>
              <a:t>H3N2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1416050" y="3411538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71438" y="3030538"/>
            <a:ext cx="298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GB" altLang="ko-KR" sz="2400" b="1">
                <a:latin typeface="Times New Roman" pitchFamily="18" charset="0"/>
              </a:rPr>
              <a:t>1918: “Spanish Flu”</a:t>
            </a:r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4927600" y="3411538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3133725" y="3030538"/>
            <a:ext cx="2989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GB" altLang="ko-KR" sz="2400" b="1">
                <a:latin typeface="Times New Roman" pitchFamily="18" charset="0"/>
              </a:rPr>
              <a:t>1957: “Asian Flu”</a:t>
            </a: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>
            <a:off x="5973763" y="3411538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5673725" y="3030538"/>
            <a:ext cx="3362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GB" altLang="ko-KR" sz="2400" b="1">
                <a:latin typeface="Times New Roman" pitchFamily="18" charset="0"/>
              </a:rPr>
              <a:t>1968: “Hong Kong Flu”</a:t>
            </a:r>
          </a:p>
        </p:txBody>
      </p:sp>
      <p:pic>
        <p:nvPicPr>
          <p:cNvPr id="1038" name="Picture 14" descr="3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744538" y="1277938"/>
            <a:ext cx="1547812" cy="169545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3657600" y="1125538"/>
          <a:ext cx="1300163" cy="1905000"/>
        </p:xfrm>
        <a:graphic>
          <a:graphicData uri="http://schemas.openxmlformats.org/presentationml/2006/ole">
            <p:oleObj spid="_x0000_s1026" name="Clip" r:id="rId5" imgW="2295238" imgH="3295238" progId="MS_ClipArt_Gallery.2">
              <p:embed/>
            </p:oleObj>
          </a:graphicData>
        </a:graphic>
      </p:graphicFrame>
      <p:graphicFrame>
        <p:nvGraphicFramePr>
          <p:cNvPr id="1027" name="Object 16"/>
          <p:cNvGraphicFramePr>
            <a:graphicFrameLocks noChangeAspect="1"/>
          </p:cNvGraphicFramePr>
          <p:nvPr/>
        </p:nvGraphicFramePr>
        <p:xfrm>
          <a:off x="6197600" y="1201738"/>
          <a:ext cx="1941513" cy="1597025"/>
        </p:xfrm>
        <a:graphic>
          <a:graphicData uri="http://schemas.openxmlformats.org/presentationml/2006/ole">
            <p:oleObj spid="_x0000_s1027" name="Clip" r:id="rId6" imgW="3295238" imgH="2295238" progId="MS_ClipArt_Gallery.2">
              <p:embed/>
            </p:oleObj>
          </a:graphicData>
        </a:graphic>
      </p:graphicFrame>
      <p:sp>
        <p:nvSpPr>
          <p:cNvPr id="1039" name="Rectangle 17"/>
          <p:cNvSpPr>
            <a:spLocks noChangeArrowheads="1"/>
          </p:cNvSpPr>
          <p:nvPr/>
        </p:nvSpPr>
        <p:spPr bwMode="auto">
          <a:xfrm>
            <a:off x="446088" y="130175"/>
            <a:ext cx="52784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en-US" altLang="ko-KR" sz="3200" b="1">
                <a:solidFill>
                  <a:srgbClr val="000099"/>
                </a:solidFill>
              </a:rPr>
              <a:t>20</a:t>
            </a:r>
            <a:r>
              <a:rPr lang="ko-KR" altLang="en-US" sz="3200" b="1">
                <a:solidFill>
                  <a:srgbClr val="000099"/>
                </a:solidFill>
              </a:rPr>
              <a:t>세기 인플루엔자 대유행</a:t>
            </a:r>
          </a:p>
        </p:txBody>
      </p:sp>
      <p:sp>
        <p:nvSpPr>
          <p:cNvPr id="1040" name="Text Box 19"/>
          <p:cNvSpPr txBox="1">
            <a:spLocks noChangeArrowheads="1"/>
          </p:cNvSpPr>
          <p:nvPr/>
        </p:nvSpPr>
        <p:spPr bwMode="auto">
          <a:xfrm>
            <a:off x="539750" y="5851525"/>
            <a:ext cx="806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ko-KR" sz="2400" b="1"/>
              <a:t>  30 ~ 40</a:t>
            </a:r>
            <a:r>
              <a:rPr lang="ko-KR" altLang="en-US" sz="2400" b="1"/>
              <a:t>년 주기</a:t>
            </a:r>
            <a:r>
              <a:rPr lang="en-US" altLang="ko-KR" sz="2400" b="1"/>
              <a:t>, </a:t>
            </a:r>
            <a:r>
              <a:rPr lang="ko-KR" altLang="en-US" sz="2400" b="1"/>
              <a:t>최근 </a:t>
            </a:r>
            <a:r>
              <a:rPr lang="en-US" altLang="ko-KR" sz="2400" b="1"/>
              <a:t>35</a:t>
            </a:r>
            <a:r>
              <a:rPr lang="ko-KR" altLang="en-US" sz="2400" b="1"/>
              <a:t>년간 대유행이 없었음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130175"/>
            <a:ext cx="6646862" cy="706438"/>
          </a:xfrm>
        </p:spPr>
        <p:txBody>
          <a:bodyPr/>
          <a:lstStyle/>
          <a:p>
            <a:pPr eaLnBrk="1" hangingPunct="1"/>
            <a:r>
              <a:rPr lang="ko-KR" altLang="en-US" sz="3200" smtClean="0"/>
              <a:t>다가올 인플루엔자 대유행 크기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002588" cy="4525962"/>
          </a:xfrm>
        </p:spPr>
        <p:txBody>
          <a:bodyPr/>
          <a:lstStyle/>
          <a:p>
            <a:pPr eaLnBrk="1" hangingPunct="1"/>
            <a:r>
              <a:rPr lang="ko-KR" altLang="en-US" smtClean="0"/>
              <a:t>이환율과 사망률 </a:t>
            </a:r>
            <a:r>
              <a:rPr lang="en-US" altLang="ko-KR" smtClean="0"/>
              <a:t>: </a:t>
            </a:r>
            <a:r>
              <a:rPr lang="ko-KR" altLang="en-US" smtClean="0"/>
              <a:t>적어도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</a:t>
            </a:r>
            <a:r>
              <a:rPr lang="en-US" altLang="ko-KR" smtClean="0"/>
              <a:t>57,000,000 ~ 132,000,000</a:t>
            </a:r>
            <a:r>
              <a:rPr lang="ko-KR" altLang="en-US" smtClean="0"/>
              <a:t>명 내원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</a:t>
            </a:r>
            <a:r>
              <a:rPr lang="en-US" altLang="ko-KR" smtClean="0"/>
              <a:t>1,000,000 ~ 2,300,000</a:t>
            </a:r>
            <a:r>
              <a:rPr lang="ko-KR" altLang="en-US" smtClean="0"/>
              <a:t>명 입원</a:t>
            </a:r>
          </a:p>
          <a:p>
            <a:pPr eaLnBrk="1" hangingPunct="1"/>
            <a:r>
              <a:rPr lang="en-US" altLang="ko-KR" smtClean="0"/>
              <a:t>280,000 ~ 650,000</a:t>
            </a:r>
            <a:r>
              <a:rPr lang="ko-KR" altLang="en-US" smtClean="0"/>
              <a:t>명 사망</a:t>
            </a:r>
          </a:p>
          <a:p>
            <a:pPr eaLnBrk="1" hangingPunct="1"/>
            <a:r>
              <a:rPr lang="ko-KR" altLang="en-US" smtClean="0"/>
              <a:t>사회 붕괴</a:t>
            </a:r>
          </a:p>
          <a:p>
            <a:pPr eaLnBrk="1" hangingPunct="1"/>
            <a:r>
              <a:rPr lang="ko-KR" altLang="en-US" smtClean="0"/>
              <a:t>막대한 경제적 손실</a:t>
            </a:r>
          </a:p>
          <a:p>
            <a:pPr eaLnBrk="1" hangingPunct="1"/>
            <a:endParaRPr lang="en-US" altLang="ko-KR" smtClean="0"/>
          </a:p>
        </p:txBody>
      </p:sp>
      <p:pic>
        <p:nvPicPr>
          <p:cNvPr id="15364" name="Picture 5" descr="Ncp1603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37088" y="3541713"/>
            <a:ext cx="4398962" cy="3271837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예방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362950" cy="4525963"/>
          </a:xfrm>
        </p:spPr>
        <p:txBody>
          <a:bodyPr/>
          <a:lstStyle/>
          <a:p>
            <a:pPr eaLnBrk="1" hangingPunct="1"/>
            <a:r>
              <a:rPr lang="ko-KR" altLang="en-US" smtClean="0"/>
              <a:t>인플루엔자 백신 예방접종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유행 바이러스의 항원이 적합 → 예방효과 </a:t>
            </a:r>
            <a:r>
              <a:rPr lang="en-US" altLang="ko-KR" smtClean="0"/>
              <a:t>70 ~ 90%</a:t>
            </a:r>
          </a:p>
          <a:p>
            <a:pPr eaLnBrk="1" hangingPunct="1">
              <a:buFontTx/>
              <a:buNone/>
            </a:pPr>
            <a:r>
              <a:rPr lang="en-US" altLang="ko-KR" smtClean="0"/>
              <a:t>		</a:t>
            </a:r>
            <a:r>
              <a:rPr lang="ko-KR" altLang="en-US" smtClean="0"/>
              <a:t>보건의료 종사자는 고위험군으로 접종 권장</a:t>
            </a:r>
          </a:p>
          <a:p>
            <a:pPr eaLnBrk="1" hangingPunct="1">
              <a:buFontTx/>
              <a:buNone/>
            </a:pPr>
            <a:endParaRPr lang="ko-KR" altLang="en-US" smtClean="0"/>
          </a:p>
          <a:p>
            <a:pPr eaLnBrk="1" hangingPunct="1"/>
            <a:r>
              <a:rPr lang="ko-KR" altLang="en-US" smtClean="0"/>
              <a:t>예방적 항바이러스제 투여</a:t>
            </a:r>
          </a:p>
        </p:txBody>
      </p:sp>
      <p:pic>
        <p:nvPicPr>
          <p:cNvPr id="16388" name="Picture 5" descr="vacination_000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08625" y="3286125"/>
            <a:ext cx="3300413" cy="3300413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535238"/>
            <a:ext cx="7772400" cy="1470025"/>
          </a:xfrm>
        </p:spPr>
        <p:txBody>
          <a:bodyPr/>
          <a:lstStyle/>
          <a:p>
            <a:pPr algn="ctr" eaLnBrk="1" hangingPunct="1"/>
            <a:r>
              <a:rPr lang="ko-KR" altLang="en-US" sz="3600" smtClean="0"/>
              <a:t>현장에서 감염 가능성이 높은 질환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130175"/>
            <a:ext cx="6646862" cy="706438"/>
          </a:xfrm>
        </p:spPr>
        <p:txBody>
          <a:bodyPr/>
          <a:lstStyle/>
          <a:p>
            <a:pPr eaLnBrk="1" hangingPunct="1"/>
            <a:r>
              <a:rPr lang="ko-KR" altLang="en-US" sz="3200" smtClean="0"/>
              <a:t>현장에서 감염 가능성이 높은 질환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73238"/>
            <a:ext cx="5761037" cy="3816350"/>
          </a:xfrm>
        </p:spPr>
        <p:txBody>
          <a:bodyPr/>
          <a:lstStyle/>
          <a:p>
            <a:pPr eaLnBrk="1" hangingPunct="1"/>
            <a:r>
              <a:rPr lang="ko-KR" altLang="en-US" smtClean="0"/>
              <a:t>결핵 </a:t>
            </a:r>
            <a:r>
              <a:rPr lang="en-US" altLang="ko-KR" smtClean="0"/>
              <a:t>(tuberculosis)</a:t>
            </a:r>
          </a:p>
          <a:p>
            <a:pPr eaLnBrk="1" hangingPunct="1"/>
            <a:endParaRPr lang="en-US" altLang="ko-KR" smtClean="0"/>
          </a:p>
          <a:p>
            <a:pPr eaLnBrk="1" hangingPunct="1"/>
            <a:r>
              <a:rPr lang="ko-KR" altLang="en-US" smtClean="0"/>
              <a:t>감염성 설사 </a:t>
            </a:r>
            <a:r>
              <a:rPr lang="en-US" altLang="ko-KR" smtClean="0"/>
              <a:t>(infectious diarrhea)</a:t>
            </a:r>
          </a:p>
          <a:p>
            <a:pPr eaLnBrk="1" hangingPunct="1"/>
            <a:endParaRPr lang="en-US" altLang="ko-KR" smtClean="0"/>
          </a:p>
          <a:p>
            <a:pPr eaLnBrk="1" hangingPunct="1"/>
            <a:r>
              <a:rPr lang="ko-KR" altLang="en-US" smtClean="0"/>
              <a:t>간염 </a:t>
            </a:r>
            <a:r>
              <a:rPr lang="en-US" altLang="ko-KR" smtClean="0"/>
              <a:t>(hepatitis)</a:t>
            </a:r>
          </a:p>
          <a:p>
            <a:pPr eaLnBrk="1" hangingPunct="1"/>
            <a:endParaRPr lang="en-US" altLang="ko-KR" smtClean="0"/>
          </a:p>
          <a:p>
            <a:pPr eaLnBrk="1" hangingPunct="1"/>
            <a:r>
              <a:rPr lang="ko-KR" altLang="en-US" smtClean="0"/>
              <a:t>후천성 면역결핍 증후군 </a:t>
            </a:r>
            <a:r>
              <a:rPr lang="en-US" altLang="ko-KR" smtClean="0"/>
              <a:t>(AIDS)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결핵 </a:t>
            </a:r>
            <a:r>
              <a:rPr lang="en-US" altLang="ko-KR" sz="3200" smtClean="0"/>
              <a:t>(Tuberculosis)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7859713" cy="4525962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ko-KR" smtClean="0"/>
              <a:t>Mycobacterium tuberculosis</a:t>
            </a:r>
          </a:p>
          <a:p>
            <a:pPr eaLnBrk="1" hangingPunct="1">
              <a:lnSpc>
                <a:spcPct val="110000"/>
              </a:lnSpc>
            </a:pPr>
            <a:r>
              <a:rPr lang="ko-KR" altLang="en-US" smtClean="0"/>
              <a:t>전염경로 </a:t>
            </a:r>
            <a:r>
              <a:rPr lang="en-US" altLang="ko-KR" smtClean="0"/>
              <a:t>: </a:t>
            </a:r>
            <a:r>
              <a:rPr lang="ko-KR" altLang="en-US" smtClean="0"/>
              <a:t>비말 호흡기 감염</a:t>
            </a:r>
          </a:p>
          <a:p>
            <a:pPr eaLnBrk="1" hangingPunct="1">
              <a:lnSpc>
                <a:spcPct val="110000"/>
              </a:lnSpc>
            </a:pPr>
            <a:r>
              <a:rPr lang="ko-KR" altLang="en-US" smtClean="0"/>
              <a:t>증상 </a:t>
            </a:r>
            <a:r>
              <a:rPr lang="en-US" altLang="ko-KR" smtClean="0"/>
              <a:t>: </a:t>
            </a:r>
            <a:r>
              <a:rPr lang="ko-KR" altLang="en-US" smtClean="0"/>
              <a:t>기침</a:t>
            </a:r>
            <a:r>
              <a:rPr lang="en-US" altLang="ko-KR" smtClean="0"/>
              <a:t>, </a:t>
            </a:r>
            <a:r>
              <a:rPr lang="ko-KR" altLang="en-US" smtClean="0"/>
              <a:t>가래</a:t>
            </a:r>
            <a:r>
              <a:rPr lang="en-US" altLang="ko-KR" smtClean="0"/>
              <a:t>, </a:t>
            </a:r>
            <a:r>
              <a:rPr lang="ko-KR" altLang="en-US" smtClean="0"/>
              <a:t>피로감</a:t>
            </a:r>
            <a:r>
              <a:rPr lang="en-US" altLang="ko-KR" smtClean="0"/>
              <a:t>, </a:t>
            </a:r>
            <a:r>
              <a:rPr lang="ko-KR" altLang="en-US" smtClean="0"/>
              <a:t>체중감소</a:t>
            </a:r>
            <a:r>
              <a:rPr lang="en-US" altLang="ko-KR" smtClean="0"/>
              <a:t>, </a:t>
            </a:r>
            <a:r>
              <a:rPr lang="ko-KR" altLang="en-US" smtClean="0"/>
              <a:t>객혈</a:t>
            </a:r>
            <a:r>
              <a:rPr lang="en-US" altLang="ko-KR" smtClean="0"/>
              <a:t>, </a:t>
            </a:r>
            <a:r>
              <a:rPr lang="ko-KR" altLang="en-US" smtClean="0"/>
              <a:t>호흡곤란</a:t>
            </a:r>
            <a:r>
              <a:rPr lang="en-US" altLang="ko-KR" smtClean="0"/>
              <a:t>,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altLang="ko-KR" smtClean="0"/>
              <a:t>		   </a:t>
            </a:r>
            <a:r>
              <a:rPr lang="ko-KR" altLang="en-US" smtClean="0"/>
              <a:t>야간에 심해지는 발열 및 식은땀</a:t>
            </a:r>
            <a:r>
              <a:rPr lang="en-US" altLang="ko-KR" smtClean="0"/>
              <a:t>, </a:t>
            </a:r>
          </a:p>
          <a:p>
            <a:pPr eaLnBrk="1" hangingPunct="1">
              <a:lnSpc>
                <a:spcPct val="110000"/>
              </a:lnSpc>
            </a:pPr>
            <a:r>
              <a:rPr lang="ko-KR" altLang="en-US" smtClean="0"/>
              <a:t>처치 </a:t>
            </a:r>
            <a:r>
              <a:rPr lang="en-US" altLang="ko-KR" smtClean="0"/>
              <a:t>: </a:t>
            </a:r>
            <a:r>
              <a:rPr lang="ko-KR" altLang="en-US" smtClean="0"/>
              <a:t>항결핵제 투여 </a:t>
            </a:r>
            <a:r>
              <a:rPr lang="en-US" altLang="ko-KR" smtClean="0"/>
              <a:t>(6</a:t>
            </a:r>
            <a:r>
              <a:rPr lang="ko-KR" altLang="en-US" smtClean="0"/>
              <a:t>개월 요법</a:t>
            </a:r>
            <a:r>
              <a:rPr lang="en-US" altLang="ko-KR" smtClean="0"/>
              <a:t>/ 9</a:t>
            </a:r>
            <a:r>
              <a:rPr lang="ko-KR" altLang="en-US" smtClean="0"/>
              <a:t>개월 요법</a:t>
            </a:r>
            <a:r>
              <a:rPr lang="en-US" altLang="ko-KR" smtClean="0"/>
              <a:t>)</a:t>
            </a:r>
          </a:p>
          <a:p>
            <a:pPr eaLnBrk="1" hangingPunct="1">
              <a:lnSpc>
                <a:spcPct val="110000"/>
              </a:lnSpc>
            </a:pPr>
            <a:r>
              <a:rPr lang="ko-KR" altLang="en-US" smtClean="0">
                <a:solidFill>
                  <a:srgbClr val="CC0000"/>
                </a:solidFill>
              </a:rPr>
              <a:t>다제 내성 결핵 </a:t>
            </a:r>
            <a:r>
              <a:rPr lang="en-US" altLang="ko-KR" smtClean="0">
                <a:solidFill>
                  <a:srgbClr val="CC0000"/>
                </a:solidFill>
              </a:rPr>
              <a:t>(MDR Tb)</a:t>
            </a:r>
            <a:r>
              <a:rPr lang="ko-KR" altLang="en-US" smtClean="0"/>
              <a:t>의 증가</a:t>
            </a:r>
          </a:p>
        </p:txBody>
      </p:sp>
      <p:pic>
        <p:nvPicPr>
          <p:cNvPr id="19460" name="Picture 4" descr="1TB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26150" y="3644900"/>
            <a:ext cx="2878138" cy="3036888"/>
          </a:xfrm>
          <a:noFill/>
        </p:spPr>
      </p:pic>
      <p:pic>
        <p:nvPicPr>
          <p:cNvPr id="19461" name="Picture 11" descr="mask8210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132138" y="4868863"/>
            <a:ext cx="2376487" cy="1806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호흡기 감염</a:t>
            </a:r>
          </a:p>
        </p:txBody>
      </p:sp>
      <p:sp>
        <p:nvSpPr>
          <p:cNvPr id="20483" name="Rectangle 4"/>
          <p:cNvSpPr>
            <a:spLocks noChangeArrowheads="1"/>
          </p:cNvSpPr>
          <p:nvPr>
            <p:ph type="body" sz="half" idx="1"/>
          </p:nvPr>
        </p:nvSpPr>
        <p:spPr>
          <a:xfrm>
            <a:off x="457200" y="1123950"/>
            <a:ext cx="8291513" cy="5329238"/>
          </a:xfrm>
          <a:noFill/>
        </p:spPr>
        <p:txBody>
          <a:bodyPr/>
          <a:lstStyle/>
          <a:p>
            <a:pPr eaLnBrk="1" hangingPunct="1"/>
            <a:r>
              <a:rPr lang="en-US" altLang="ko-KR" smtClean="0"/>
              <a:t>&lt; 5 ㎛ </a:t>
            </a:r>
            <a:r>
              <a:rPr lang="ko-KR" altLang="en-US" smtClean="0"/>
              <a:t>비말</a:t>
            </a:r>
            <a:r>
              <a:rPr lang="en-US" altLang="ko-KR" smtClean="0"/>
              <a:t>(airborne droplet nuclei), </a:t>
            </a:r>
            <a:r>
              <a:rPr lang="ko-KR" altLang="en-US" smtClean="0"/>
              <a:t>먼지입자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해당질환  ① 홍역</a:t>
            </a:r>
            <a:r>
              <a:rPr lang="en-US" altLang="ko-KR" smtClean="0"/>
              <a:t>(Measles)</a:t>
            </a:r>
          </a:p>
          <a:p>
            <a:pPr eaLnBrk="1" hangingPunct="1">
              <a:buFontTx/>
              <a:buNone/>
            </a:pPr>
            <a:r>
              <a:rPr lang="en-US" altLang="ko-KR" smtClean="0">
                <a:solidFill>
                  <a:srgbClr val="CC0000"/>
                </a:solidFill>
              </a:rPr>
              <a:t>	              ② </a:t>
            </a:r>
            <a:r>
              <a:rPr lang="ko-KR" altLang="en-US" smtClean="0">
                <a:solidFill>
                  <a:srgbClr val="CC0000"/>
                </a:solidFill>
              </a:rPr>
              <a:t>결핵</a:t>
            </a:r>
            <a:r>
              <a:rPr lang="en-US" altLang="ko-KR" smtClean="0">
                <a:solidFill>
                  <a:srgbClr val="CC0000"/>
                </a:solidFill>
              </a:rPr>
              <a:t>(Tuberculosis)</a:t>
            </a:r>
            <a:endParaRPr lang="en-US" altLang="en-US" smtClean="0">
              <a:solidFill>
                <a:srgbClr val="CC0000"/>
              </a:solidFill>
            </a:endParaRPr>
          </a:p>
          <a:p>
            <a:pPr eaLnBrk="1" hangingPunct="1">
              <a:buFontTx/>
              <a:buNone/>
            </a:pPr>
            <a:r>
              <a:rPr lang="en-US" altLang="ko-KR" smtClean="0">
                <a:solidFill>
                  <a:srgbClr val="CC0000"/>
                </a:solidFill>
              </a:rPr>
              <a:t>	              </a:t>
            </a:r>
            <a:r>
              <a:rPr lang="en-US" altLang="ko-KR" smtClean="0"/>
              <a:t>③ </a:t>
            </a:r>
            <a:r>
              <a:rPr lang="ko-KR" altLang="en-US" smtClean="0"/>
              <a:t>수두</a:t>
            </a:r>
            <a:r>
              <a:rPr lang="en-US" altLang="ko-KR" smtClean="0"/>
              <a:t>(Varicella)</a:t>
            </a:r>
          </a:p>
          <a:p>
            <a:pPr eaLnBrk="1" hangingPunct="1">
              <a:buFontTx/>
              <a:buNone/>
            </a:pPr>
            <a:endParaRPr lang="en-US" altLang="ko-KR" smtClean="0">
              <a:solidFill>
                <a:srgbClr val="CC0000"/>
              </a:solidFill>
            </a:endParaRPr>
          </a:p>
          <a:p>
            <a:pPr eaLnBrk="1" hangingPunct="1"/>
            <a:r>
              <a:rPr lang="ko-KR" altLang="en-US" smtClean="0"/>
              <a:t>크기 </a:t>
            </a:r>
            <a:r>
              <a:rPr lang="en-US" altLang="ko-KR" smtClean="0"/>
              <a:t>5 </a:t>
            </a:r>
            <a:r>
              <a:rPr lang="en-US" altLang="ko-KR" smtClean="0">
                <a:latin typeface="굴림체" pitchFamily="49" charset="-127"/>
                <a:ea typeface="굴림체" pitchFamily="49" charset="-127"/>
              </a:rPr>
              <a:t>㎛</a:t>
            </a:r>
            <a:r>
              <a:rPr lang="en-US" altLang="ko-KR" smtClean="0">
                <a:ea typeface="굴림체" pitchFamily="49" charset="-127"/>
              </a:rPr>
              <a:t> </a:t>
            </a:r>
            <a:r>
              <a:rPr lang="ko-KR" altLang="en-US" smtClean="0">
                <a:ea typeface="굴림체" pitchFamily="49" charset="-127"/>
              </a:rPr>
              <a:t>이상의 </a:t>
            </a:r>
            <a:r>
              <a:rPr lang="ko-KR" altLang="en-US" smtClean="0"/>
              <a:t>비말</a:t>
            </a:r>
            <a:r>
              <a:rPr lang="en-US" altLang="ko-KR" smtClean="0"/>
              <a:t>(droplet nuclei)</a:t>
            </a:r>
          </a:p>
          <a:p>
            <a:pPr eaLnBrk="1" hangingPunct="1">
              <a:buFontTx/>
              <a:buNone/>
            </a:pPr>
            <a:r>
              <a:rPr lang="en-US" altLang="ko-KR" smtClean="0"/>
              <a:t>	</a:t>
            </a:r>
            <a:r>
              <a:rPr lang="ko-KR" altLang="en-US" smtClean="0"/>
              <a:t>공기에 부유</a:t>
            </a:r>
            <a:r>
              <a:rPr lang="en-US" altLang="ko-KR" smtClean="0"/>
              <a:t>(-), </a:t>
            </a:r>
            <a:r>
              <a:rPr lang="ko-KR" altLang="en-US" smtClean="0"/>
              <a:t>가까운 거리</a:t>
            </a:r>
            <a:r>
              <a:rPr lang="en-US" altLang="ko-KR" smtClean="0">
                <a:solidFill>
                  <a:srgbClr val="CC0000"/>
                </a:solidFill>
              </a:rPr>
              <a:t>(0.9 m </a:t>
            </a:r>
            <a:r>
              <a:rPr lang="ko-KR" altLang="en-US" smtClean="0">
                <a:solidFill>
                  <a:srgbClr val="CC0000"/>
                </a:solidFill>
              </a:rPr>
              <a:t>이내</a:t>
            </a:r>
            <a:r>
              <a:rPr lang="en-US" altLang="ko-KR" smtClean="0">
                <a:solidFill>
                  <a:srgbClr val="CC0000"/>
                </a:solidFill>
              </a:rPr>
              <a:t>)</a:t>
            </a:r>
            <a:r>
              <a:rPr lang="en-US" altLang="ko-KR" smtClean="0"/>
              <a:t> </a:t>
            </a:r>
            <a:r>
              <a:rPr lang="ko-KR" altLang="en-US" smtClean="0"/>
              <a:t>전염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해당질환  </a:t>
            </a:r>
            <a:r>
              <a:rPr lang="ko-KR" altLang="en-US" smtClean="0">
                <a:solidFill>
                  <a:srgbClr val="CC0000"/>
                </a:solidFill>
              </a:rPr>
              <a:t>① 인플루엔자 </a:t>
            </a:r>
            <a:r>
              <a:rPr lang="en-US" altLang="ko-KR" smtClean="0">
                <a:solidFill>
                  <a:srgbClr val="CC0000"/>
                </a:solidFill>
              </a:rPr>
              <a:t>(influenza)</a:t>
            </a:r>
          </a:p>
          <a:p>
            <a:pPr eaLnBrk="1" hangingPunct="1">
              <a:buFontTx/>
              <a:buNone/>
            </a:pPr>
            <a:r>
              <a:rPr lang="en-US" altLang="ko-KR" smtClean="0"/>
              <a:t>	              ② </a:t>
            </a:r>
            <a:r>
              <a:rPr lang="ko-KR" altLang="en-US" smtClean="0"/>
              <a:t>세균성 폐렴</a:t>
            </a:r>
            <a:endParaRPr lang="en-US" altLang="en-US" smtClean="0"/>
          </a:p>
          <a:p>
            <a:pPr eaLnBrk="1" hangingPunct="1">
              <a:buFontTx/>
              <a:buNone/>
            </a:pPr>
            <a:r>
              <a:rPr lang="ko-KR" altLang="en-US" smtClean="0"/>
              <a:t>	              ③ 바이러스 질환</a:t>
            </a:r>
          </a:p>
        </p:txBody>
      </p:sp>
      <p:pic>
        <p:nvPicPr>
          <p:cNvPr id="20484" name="Picture 5" descr="mtv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 l="6670" t="26425" r="13339" b="8008"/>
          <a:stretch>
            <a:fillRect/>
          </a:stretch>
        </p:blipFill>
        <p:spPr>
          <a:xfrm>
            <a:off x="6804025" y="4868863"/>
            <a:ext cx="2195513" cy="1828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130175"/>
            <a:ext cx="6646862" cy="706438"/>
          </a:xfrm>
        </p:spPr>
        <p:txBody>
          <a:bodyPr/>
          <a:lstStyle/>
          <a:p>
            <a:pPr eaLnBrk="1" hangingPunct="1"/>
            <a:r>
              <a:rPr lang="ko-KR" altLang="en-US" sz="3200" smtClean="0"/>
              <a:t>감염성 설사 </a:t>
            </a:r>
            <a:r>
              <a:rPr lang="en-US" altLang="ko-KR" sz="3200" smtClean="0"/>
              <a:t>(Infectious diarrhea)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975"/>
            <a:ext cx="8147050" cy="4525963"/>
          </a:xfrm>
        </p:spPr>
        <p:txBody>
          <a:bodyPr/>
          <a:lstStyle/>
          <a:p>
            <a:pPr eaLnBrk="1" hangingPunct="1"/>
            <a:r>
              <a:rPr lang="ko-KR" altLang="en-US" smtClean="0"/>
              <a:t>세균성 이질 </a:t>
            </a:r>
            <a:r>
              <a:rPr lang="en-US" altLang="ko-KR" smtClean="0"/>
              <a:t>(Shigellosis), </a:t>
            </a:r>
            <a:r>
              <a:rPr lang="ko-KR" altLang="en-US" smtClean="0"/>
              <a:t>장티푸스 </a:t>
            </a:r>
            <a:r>
              <a:rPr lang="en-US" altLang="ko-KR" smtClean="0"/>
              <a:t>(Salmonellosis),</a:t>
            </a:r>
          </a:p>
          <a:p>
            <a:pPr eaLnBrk="1" hangingPunct="1">
              <a:buFontTx/>
              <a:buNone/>
            </a:pPr>
            <a:r>
              <a:rPr lang="en-US" altLang="ko-KR" smtClean="0"/>
              <a:t>	</a:t>
            </a:r>
            <a:r>
              <a:rPr lang="ko-KR" altLang="en-US" smtClean="0"/>
              <a:t>대장균 </a:t>
            </a:r>
            <a:r>
              <a:rPr lang="en-US" altLang="ko-KR" smtClean="0"/>
              <a:t>O157</a:t>
            </a:r>
          </a:p>
          <a:p>
            <a:pPr eaLnBrk="1" hangingPunct="1"/>
            <a:r>
              <a:rPr lang="ko-KR" altLang="en-US" smtClean="0"/>
              <a:t>전염경로 </a:t>
            </a:r>
            <a:r>
              <a:rPr lang="en-US" altLang="ko-KR" smtClean="0"/>
              <a:t>: </a:t>
            </a:r>
            <a:r>
              <a:rPr lang="ko-KR" altLang="en-US" smtClean="0">
                <a:solidFill>
                  <a:srgbClr val="CC0000"/>
                </a:solidFill>
              </a:rPr>
              <a:t>오염된 음식물 섭취</a:t>
            </a:r>
            <a:r>
              <a:rPr lang="ko-KR" altLang="en-US" smtClean="0"/>
              <a:t>로 전파</a:t>
            </a:r>
          </a:p>
          <a:p>
            <a:pPr eaLnBrk="1" hangingPunct="1"/>
            <a:r>
              <a:rPr lang="ko-KR" altLang="en-US" smtClean="0"/>
              <a:t>증상 </a:t>
            </a:r>
            <a:r>
              <a:rPr lang="en-US" altLang="ko-KR" smtClean="0"/>
              <a:t>: </a:t>
            </a:r>
            <a:r>
              <a:rPr lang="ko-KR" altLang="en-US" smtClean="0"/>
              <a:t>발열</a:t>
            </a:r>
            <a:r>
              <a:rPr lang="en-US" altLang="ko-KR" smtClean="0"/>
              <a:t>, </a:t>
            </a:r>
            <a:r>
              <a:rPr lang="ko-KR" altLang="en-US" smtClean="0"/>
              <a:t>복통</a:t>
            </a:r>
            <a:r>
              <a:rPr lang="en-US" altLang="ko-KR" smtClean="0"/>
              <a:t>, </a:t>
            </a:r>
            <a:r>
              <a:rPr lang="ko-KR" altLang="en-US" smtClean="0"/>
              <a:t>구토</a:t>
            </a:r>
            <a:r>
              <a:rPr lang="en-US" altLang="ko-KR" smtClean="0"/>
              <a:t>, </a:t>
            </a:r>
            <a:r>
              <a:rPr lang="ko-KR" altLang="en-US" smtClean="0"/>
              <a:t>설사</a:t>
            </a:r>
            <a:r>
              <a:rPr lang="en-US" altLang="ko-KR" smtClean="0"/>
              <a:t>, </a:t>
            </a:r>
            <a:r>
              <a:rPr lang="ko-KR" altLang="en-US" smtClean="0"/>
              <a:t>탈수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   점액성 혈변</a:t>
            </a:r>
            <a:r>
              <a:rPr lang="en-US" altLang="ko-KR" smtClean="0"/>
              <a:t>, </a:t>
            </a:r>
            <a:r>
              <a:rPr lang="ko-KR" altLang="en-US" smtClean="0"/>
              <a:t>용혈성요독증 </a:t>
            </a:r>
          </a:p>
          <a:p>
            <a:pPr eaLnBrk="1" hangingPunct="1"/>
            <a:r>
              <a:rPr lang="ko-KR" altLang="en-US" smtClean="0"/>
              <a:t>처치 </a:t>
            </a:r>
            <a:r>
              <a:rPr lang="en-US" altLang="ko-KR" smtClean="0"/>
              <a:t>: </a:t>
            </a:r>
            <a:r>
              <a:rPr lang="ko-KR" altLang="en-US" smtClean="0"/>
              <a:t>수액 및 항생제 투여</a:t>
            </a:r>
          </a:p>
        </p:txBody>
      </p:sp>
      <p:pic>
        <p:nvPicPr>
          <p:cNvPr id="21508" name="Picture 5" descr="003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3800" y="4100513"/>
            <a:ext cx="3962400" cy="2641600"/>
          </a:xfrm>
          <a:noFill/>
        </p:spPr>
      </p:pic>
      <p:pic>
        <p:nvPicPr>
          <p:cNvPr id="21509" name="Picture 8" descr="dysen-stool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948488" y="1916113"/>
            <a:ext cx="2003425" cy="21145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간염 </a:t>
            </a:r>
            <a:r>
              <a:rPr lang="en-US" altLang="ko-KR" sz="3200" smtClean="0"/>
              <a:t>(Hepatitis)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472112"/>
          </a:xfrm>
        </p:spPr>
        <p:txBody>
          <a:bodyPr/>
          <a:lstStyle/>
          <a:p>
            <a:pPr eaLnBrk="1" hangingPunct="1"/>
            <a:r>
              <a:rPr lang="en-US" altLang="ko-KR" smtClean="0"/>
              <a:t>Hepatitis virus A, B, C</a:t>
            </a:r>
          </a:p>
          <a:p>
            <a:pPr eaLnBrk="1" hangingPunct="1"/>
            <a:r>
              <a:rPr lang="ko-KR" altLang="en-US" smtClean="0"/>
              <a:t>전염경로 </a:t>
            </a:r>
            <a:r>
              <a:rPr lang="en-US" altLang="ko-KR" smtClean="0"/>
              <a:t>: HAV - </a:t>
            </a:r>
            <a:r>
              <a:rPr lang="ko-KR" altLang="en-US" smtClean="0"/>
              <a:t>오염된 음식물 섭취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	</a:t>
            </a:r>
            <a:r>
              <a:rPr lang="en-US" altLang="ko-KR" smtClean="0"/>
              <a:t>HBV - </a:t>
            </a:r>
            <a:r>
              <a:rPr lang="ko-KR" altLang="en-US" smtClean="0"/>
              <a:t>혈액</a:t>
            </a:r>
            <a:r>
              <a:rPr lang="en-US" altLang="ko-KR" smtClean="0"/>
              <a:t>, </a:t>
            </a:r>
            <a:r>
              <a:rPr lang="ko-KR" altLang="en-US" smtClean="0"/>
              <a:t>체액의 접촉</a:t>
            </a:r>
            <a:r>
              <a:rPr lang="en-US" altLang="ko-KR" smtClean="0"/>
              <a:t>, </a:t>
            </a:r>
            <a:r>
              <a:rPr lang="ko-KR" altLang="en-US" smtClean="0"/>
              <a:t>수직감염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	</a:t>
            </a:r>
            <a:r>
              <a:rPr lang="en-US" altLang="ko-KR" smtClean="0"/>
              <a:t>HCV - </a:t>
            </a:r>
            <a:r>
              <a:rPr lang="ko-KR" altLang="en-US" smtClean="0"/>
              <a:t>혈액의 접촉</a:t>
            </a:r>
            <a:r>
              <a:rPr lang="en-US" altLang="ko-KR" smtClean="0"/>
              <a:t>, </a:t>
            </a:r>
            <a:r>
              <a:rPr lang="ko-KR" altLang="en-US" smtClean="0"/>
              <a:t>수직감염</a:t>
            </a:r>
          </a:p>
          <a:p>
            <a:pPr eaLnBrk="1" hangingPunct="1"/>
            <a:r>
              <a:rPr lang="ko-KR" altLang="en-US" smtClean="0"/>
              <a:t>증상 </a:t>
            </a:r>
            <a:r>
              <a:rPr lang="en-US" altLang="ko-KR" smtClean="0"/>
              <a:t>: </a:t>
            </a:r>
            <a:r>
              <a:rPr lang="ko-KR" altLang="en-US" smtClean="0"/>
              <a:t>피로</a:t>
            </a:r>
            <a:r>
              <a:rPr lang="en-US" altLang="ko-KR" smtClean="0"/>
              <a:t>, </a:t>
            </a:r>
            <a:r>
              <a:rPr lang="ko-KR" altLang="en-US" smtClean="0"/>
              <a:t>발열</a:t>
            </a:r>
            <a:r>
              <a:rPr lang="en-US" altLang="ko-KR" smtClean="0"/>
              <a:t>, </a:t>
            </a:r>
            <a:r>
              <a:rPr lang="ko-KR" altLang="en-US" smtClean="0"/>
              <a:t>근육통이나 관절통</a:t>
            </a:r>
            <a:r>
              <a:rPr lang="en-US" altLang="ko-KR" smtClean="0"/>
              <a:t>, </a:t>
            </a:r>
            <a:r>
              <a:rPr lang="ko-KR" altLang="en-US" smtClean="0"/>
              <a:t>식욕상실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   구역 및 구토</a:t>
            </a:r>
            <a:r>
              <a:rPr lang="en-US" altLang="ko-KR" smtClean="0"/>
              <a:t>, </a:t>
            </a:r>
            <a:r>
              <a:rPr lang="ko-KR" altLang="en-US" smtClean="0"/>
              <a:t>황달</a:t>
            </a:r>
            <a:r>
              <a:rPr lang="en-US" altLang="ko-KR" smtClean="0"/>
              <a:t>, </a:t>
            </a:r>
            <a:r>
              <a:rPr lang="ko-KR" altLang="en-US" smtClean="0"/>
              <a:t>우상복부의 불편감 </a:t>
            </a:r>
          </a:p>
          <a:p>
            <a:pPr eaLnBrk="1" hangingPunct="1"/>
            <a:r>
              <a:rPr lang="ko-KR" altLang="en-US" smtClean="0"/>
              <a:t>처치 </a:t>
            </a:r>
            <a:r>
              <a:rPr lang="en-US" altLang="ko-KR" smtClean="0"/>
              <a:t>: </a:t>
            </a:r>
            <a:r>
              <a:rPr lang="ko-KR" altLang="en-US" smtClean="0"/>
              <a:t>대증요법</a:t>
            </a:r>
            <a:r>
              <a:rPr lang="en-US" altLang="ko-KR" smtClean="0"/>
              <a:t>, </a:t>
            </a:r>
            <a:r>
              <a:rPr lang="ko-KR" altLang="en-US" smtClean="0"/>
              <a:t>항바이러스제 투여 고려</a:t>
            </a:r>
          </a:p>
          <a:p>
            <a:pPr eaLnBrk="1" hangingPunct="1"/>
            <a:r>
              <a:rPr lang="ko-KR" altLang="en-US" smtClean="0"/>
              <a:t>직업성 노출 </a:t>
            </a:r>
            <a:r>
              <a:rPr lang="en-US" altLang="ko-KR" smtClean="0"/>
              <a:t>: </a:t>
            </a:r>
          </a:p>
          <a:p>
            <a:pPr eaLnBrk="1" hangingPunct="1">
              <a:buFontTx/>
              <a:buNone/>
            </a:pPr>
            <a:r>
              <a:rPr lang="en-US" altLang="ko-KR" smtClean="0">
                <a:solidFill>
                  <a:srgbClr val="CC0000"/>
                </a:solidFill>
              </a:rPr>
              <a:t>		</a:t>
            </a:r>
            <a:r>
              <a:rPr lang="en-US" altLang="ko-KR" smtClean="0"/>
              <a:t>B</a:t>
            </a:r>
            <a:r>
              <a:rPr lang="ko-KR" altLang="en-US" smtClean="0"/>
              <a:t>형 </a:t>
            </a:r>
            <a:r>
              <a:rPr lang="en-US" altLang="ko-KR" smtClean="0"/>
              <a:t>-</a:t>
            </a:r>
            <a:r>
              <a:rPr lang="en-US" altLang="ko-KR" smtClean="0">
                <a:solidFill>
                  <a:srgbClr val="CC0000"/>
                </a:solidFill>
              </a:rPr>
              <a:t> </a:t>
            </a:r>
            <a:r>
              <a:rPr lang="ko-KR" altLang="en-US" smtClean="0">
                <a:solidFill>
                  <a:srgbClr val="CC0000"/>
                </a:solidFill>
              </a:rPr>
              <a:t>노출 후 예방적 처치 </a:t>
            </a:r>
            <a:r>
              <a:rPr lang="en-US" altLang="ko-KR" smtClean="0">
                <a:solidFill>
                  <a:srgbClr val="CC0000"/>
                </a:solidFill>
              </a:rPr>
              <a:t>(PEP)</a:t>
            </a:r>
            <a:r>
              <a:rPr lang="en-US" altLang="ko-KR" smtClean="0"/>
              <a:t> </a:t>
            </a:r>
            <a:r>
              <a:rPr lang="ko-KR" altLang="en-US" smtClean="0"/>
              <a:t>시행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	</a:t>
            </a:r>
            <a:r>
              <a:rPr lang="en-US" altLang="ko-KR" smtClean="0"/>
              <a:t>A, C - </a:t>
            </a:r>
            <a:r>
              <a:rPr lang="ko-KR" altLang="en-US" smtClean="0"/>
              <a:t>없음</a:t>
            </a:r>
          </a:p>
        </p:txBody>
      </p:sp>
      <p:pic>
        <p:nvPicPr>
          <p:cNvPr id="22532" name="Picture 4" descr="제목 없음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7434263" y="4221163"/>
            <a:ext cx="1635125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노출 후 예방적 처치</a:t>
            </a:r>
          </a:p>
        </p:txBody>
      </p:sp>
      <p:graphicFrame>
        <p:nvGraphicFramePr>
          <p:cNvPr id="47174" name="Group 70"/>
          <p:cNvGraphicFramePr>
            <a:graphicFrameLocks noGrp="1"/>
          </p:cNvGraphicFramePr>
          <p:nvPr>
            <p:ph idx="1"/>
          </p:nvPr>
        </p:nvGraphicFramePr>
        <p:xfrm>
          <a:off x="395288" y="981075"/>
          <a:ext cx="8353425" cy="5616575"/>
        </p:xfrm>
        <a:graphic>
          <a:graphicData uri="http://schemas.openxmlformats.org/drawingml/2006/table">
            <a:tbl>
              <a:tblPr/>
              <a:tblGrid>
                <a:gridCol w="2592387"/>
                <a:gridCol w="5761038"/>
              </a:tblGrid>
              <a:tr h="738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노출된 사람의 상태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2E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조치방법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2E46"/>
                    </a:solidFill>
                  </a:tcPr>
                </a:tc>
              </a:tr>
              <a:tr h="739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예방접종 미필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HBIG 1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+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예방접종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과거 접종완료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항체 형성 확인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예방조치 필요 없음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과거 접종완료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항체 미형성자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HBIG 2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개월 간격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과거 접종완료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항체 형성 미상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① anti-HBs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검사를 위한 채혈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②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HBIG 1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③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anti-HBs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 음성인 경우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예방접종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 </a:t>
                      </a:r>
                      <a:b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</a:b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  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양성인 경우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예방접종 필요없음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130175"/>
            <a:ext cx="6573837" cy="706438"/>
          </a:xfrm>
        </p:spPr>
        <p:txBody>
          <a:bodyPr/>
          <a:lstStyle/>
          <a:p>
            <a:pPr eaLnBrk="1" hangingPunct="1"/>
            <a:r>
              <a:rPr lang="ko-KR" altLang="en-US" sz="3200" smtClean="0"/>
              <a:t>후천성 면역결핍 증후군 </a:t>
            </a:r>
            <a:r>
              <a:rPr lang="en-US" altLang="ko-KR" sz="3200" smtClean="0"/>
              <a:t>(AIDS)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111750"/>
          </a:xfrm>
        </p:spPr>
        <p:txBody>
          <a:bodyPr/>
          <a:lstStyle/>
          <a:p>
            <a:pPr eaLnBrk="1" hangingPunct="1"/>
            <a:r>
              <a:rPr lang="en-US" altLang="ko-KR" smtClean="0"/>
              <a:t>Human Immunodeficiency virus</a:t>
            </a:r>
          </a:p>
          <a:p>
            <a:pPr eaLnBrk="1" hangingPunct="1"/>
            <a:r>
              <a:rPr lang="ko-KR" altLang="en-US" smtClean="0"/>
              <a:t>전염경로 </a:t>
            </a:r>
            <a:r>
              <a:rPr lang="en-US" altLang="ko-KR" smtClean="0"/>
              <a:t>: </a:t>
            </a:r>
            <a:r>
              <a:rPr lang="ko-KR" altLang="en-US" smtClean="0"/>
              <a:t>혈액 및 체액의 접촉</a:t>
            </a:r>
            <a:r>
              <a:rPr lang="en-US" altLang="ko-KR" smtClean="0"/>
              <a:t>, </a:t>
            </a:r>
            <a:r>
              <a:rPr lang="ko-KR" altLang="en-US" smtClean="0"/>
              <a:t>수직감염</a:t>
            </a:r>
          </a:p>
        </p:txBody>
      </p:sp>
      <p:grpSp>
        <p:nvGrpSpPr>
          <p:cNvPr id="24580" name="Group 4"/>
          <p:cNvGrpSpPr>
            <a:grpSpLocks/>
          </p:cNvGrpSpPr>
          <p:nvPr/>
        </p:nvGrpSpPr>
        <p:grpSpPr bwMode="auto">
          <a:xfrm>
            <a:off x="873125" y="2492375"/>
            <a:ext cx="8091488" cy="3384550"/>
            <a:chOff x="566" y="1616"/>
            <a:chExt cx="5097" cy="2132"/>
          </a:xfrm>
        </p:grpSpPr>
        <p:pic>
          <p:nvPicPr>
            <p:cNvPr id="24581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66" y="1616"/>
              <a:ext cx="5081" cy="18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4582" name="Text Box 6"/>
            <p:cNvSpPr txBox="1">
              <a:spLocks noChangeArrowheads="1"/>
            </p:cNvSpPr>
            <p:nvPr/>
          </p:nvSpPr>
          <p:spPr bwMode="auto">
            <a:xfrm>
              <a:off x="4377" y="3537"/>
              <a:ext cx="128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600" b="1" i="1"/>
                <a:t>(</a:t>
              </a:r>
              <a:r>
                <a:rPr lang="ko-KR" altLang="en-US" sz="1600" b="1" i="1"/>
                <a:t>국립보건원 </a:t>
              </a:r>
              <a:r>
                <a:rPr lang="en-US" altLang="ko-KR" sz="1600" b="1" i="1"/>
                <a:t>2003.6)</a:t>
              </a:r>
            </a:p>
          </p:txBody>
        </p:sp>
        <p:sp>
          <p:nvSpPr>
            <p:cNvPr id="24583" name="Text Box 7"/>
            <p:cNvSpPr txBox="1">
              <a:spLocks noChangeArrowheads="1"/>
            </p:cNvSpPr>
            <p:nvPr/>
          </p:nvSpPr>
          <p:spPr bwMode="auto">
            <a:xfrm>
              <a:off x="566" y="1616"/>
              <a:ext cx="2986" cy="250"/>
            </a:xfrm>
            <a:prstGeom prst="rect">
              <a:avLst/>
            </a:prstGeom>
            <a:solidFill>
              <a:srgbClr val="3E3E5C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>
                  <a:solidFill>
                    <a:schemeClr val="bg1"/>
                  </a:solidFill>
                </a:rPr>
                <a:t>감염경로가 확인된 </a:t>
              </a:r>
              <a:r>
                <a:rPr lang="en-US" altLang="ko-KR" sz="2000" b="1">
                  <a:solidFill>
                    <a:schemeClr val="bg1"/>
                  </a:solidFill>
                </a:rPr>
                <a:t>1,840</a:t>
              </a:r>
              <a:r>
                <a:rPr lang="ko-KR" altLang="en-US" sz="2000" b="1">
                  <a:solidFill>
                    <a:schemeClr val="bg1"/>
                  </a:solidFill>
                </a:rPr>
                <a:t>명에 대한 조사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우리나라 </a:t>
            </a:r>
            <a:r>
              <a:rPr lang="en-US" altLang="ko-KR" sz="3200" smtClean="0"/>
              <a:t>AIDS </a:t>
            </a:r>
            <a:r>
              <a:rPr lang="ko-KR" altLang="en-US" sz="3200" smtClean="0"/>
              <a:t>현황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idx="1"/>
          </p:nvPr>
        </p:nvGraphicFramePr>
        <p:xfrm>
          <a:off x="611188" y="946150"/>
          <a:ext cx="6624637" cy="4211638"/>
        </p:xfrm>
        <a:graphic>
          <a:graphicData uri="http://schemas.openxmlformats.org/presentationml/2006/ole">
            <p:oleObj spid="_x0000_s2050" name="차트" r:id="rId3" imgW="6096000" imgH="4076700" progId="MSGraph.Chart.8">
              <p:embed followColorScheme="full"/>
            </p:oleObj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6516688" y="4821238"/>
            <a:ext cx="215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i="1"/>
              <a:t>(</a:t>
            </a:r>
            <a:r>
              <a:rPr lang="ko-KR" altLang="en-US" sz="1600" b="1" i="1"/>
              <a:t>국립보건원 </a:t>
            </a:r>
            <a:r>
              <a:rPr lang="en-US" altLang="ko-KR" sz="1600" b="1" i="1"/>
              <a:t>2003.6)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39750" y="5373688"/>
            <a:ext cx="78486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ko-KR" sz="2400" b="1"/>
              <a:t>  2004</a:t>
            </a:r>
            <a:r>
              <a:rPr lang="ko-KR" altLang="en-US" sz="2400" b="1"/>
              <a:t>년 </a:t>
            </a:r>
            <a:r>
              <a:rPr lang="en-US" altLang="ko-KR" sz="2400" b="1"/>
              <a:t>12</a:t>
            </a:r>
            <a:r>
              <a:rPr lang="ko-KR" altLang="en-US" sz="2400" b="1"/>
              <a:t>월말 총 감염자 수 </a:t>
            </a:r>
            <a:r>
              <a:rPr lang="en-US" altLang="ko-KR" sz="2400" b="1"/>
              <a:t>3,153</a:t>
            </a:r>
            <a:r>
              <a:rPr lang="ko-KR" altLang="en-US" sz="2400" b="1"/>
              <a:t>명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ko-KR" altLang="en-US" sz="2400" b="1"/>
              <a:t>  직업적 노출  </a:t>
            </a:r>
            <a:r>
              <a:rPr lang="en-US" altLang="ko-KR" sz="2400" b="1"/>
              <a:t>0.1%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17488"/>
            <a:ext cx="8291513" cy="6524625"/>
          </a:xfrm>
        </p:spPr>
        <p:txBody>
          <a:bodyPr/>
          <a:lstStyle/>
          <a:p>
            <a:pPr eaLnBrk="1" hangingPunct="1"/>
            <a:r>
              <a:rPr lang="ko-KR" altLang="en-US" smtClean="0">
                <a:solidFill>
                  <a:srgbClr val="000099"/>
                </a:solidFill>
              </a:rPr>
              <a:t>감염 후 경과</a:t>
            </a:r>
          </a:p>
          <a:p>
            <a:pPr eaLnBrk="1" hangingPunct="1"/>
            <a:endParaRPr lang="ko-KR" altLang="en-US" smtClean="0"/>
          </a:p>
          <a:p>
            <a:pPr eaLnBrk="1" hangingPunct="1"/>
            <a:endParaRPr lang="ko-KR" altLang="en-US" smtClean="0"/>
          </a:p>
          <a:p>
            <a:pPr eaLnBrk="1" hangingPunct="1"/>
            <a:endParaRPr lang="ko-KR" altLang="en-US" smtClean="0"/>
          </a:p>
          <a:p>
            <a:pPr eaLnBrk="1" hangingPunct="1"/>
            <a:endParaRPr lang="ko-KR" altLang="en-US" smtClean="0"/>
          </a:p>
          <a:p>
            <a:pPr eaLnBrk="1" hangingPunct="1"/>
            <a:endParaRPr lang="ko-KR" altLang="en-US" smtClean="0"/>
          </a:p>
          <a:p>
            <a:pPr eaLnBrk="1" hangingPunct="1"/>
            <a:endParaRPr lang="ko-KR" altLang="en-US" smtClean="0"/>
          </a:p>
          <a:p>
            <a:pPr eaLnBrk="1" hangingPunct="1">
              <a:buFontTx/>
              <a:buNone/>
            </a:pPr>
            <a:r>
              <a:rPr lang="ko-KR" altLang="en-US" sz="1600" smtClean="0"/>
              <a:t>	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</a:t>
            </a:r>
            <a:r>
              <a:rPr lang="en-US" altLang="ko-KR" smtClean="0"/>
              <a:t>6~8</a:t>
            </a:r>
            <a:r>
              <a:rPr lang="ko-KR" altLang="en-US" smtClean="0"/>
              <a:t>주간은 통상적 검사로 확인 안됨 </a:t>
            </a:r>
            <a:r>
              <a:rPr lang="en-US" altLang="ko-KR" smtClean="0"/>
              <a:t>(window period)</a:t>
            </a:r>
          </a:p>
          <a:p>
            <a:pPr eaLnBrk="1" hangingPunct="1">
              <a:buFontTx/>
              <a:buNone/>
            </a:pPr>
            <a:endParaRPr lang="en-US" altLang="ko-KR" smtClean="0"/>
          </a:p>
          <a:p>
            <a:pPr eaLnBrk="1" hangingPunct="1"/>
            <a:r>
              <a:rPr lang="ko-KR" altLang="en-US" smtClean="0">
                <a:solidFill>
                  <a:srgbClr val="000099"/>
                </a:solidFill>
              </a:rPr>
              <a:t>처치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항바이러스제 병용 투여 </a:t>
            </a:r>
            <a:r>
              <a:rPr lang="en-US" altLang="ko-KR" smtClean="0"/>
              <a:t>(HAART)</a:t>
            </a:r>
          </a:p>
        </p:txBody>
      </p:sp>
      <p:grpSp>
        <p:nvGrpSpPr>
          <p:cNvPr id="3077" name="Group 3"/>
          <p:cNvGrpSpPr>
            <a:grpSpLocks/>
          </p:cNvGrpSpPr>
          <p:nvPr/>
        </p:nvGrpSpPr>
        <p:grpSpPr bwMode="auto">
          <a:xfrm>
            <a:off x="539750" y="765175"/>
            <a:ext cx="8320088" cy="3246438"/>
            <a:chOff x="340" y="391"/>
            <a:chExt cx="5241" cy="2045"/>
          </a:xfrm>
        </p:grpSpPr>
        <p:graphicFrame>
          <p:nvGraphicFramePr>
            <p:cNvPr id="3074" name="Object 4"/>
            <p:cNvGraphicFramePr>
              <a:graphicFrameLocks noChangeAspect="1"/>
            </p:cNvGraphicFramePr>
            <p:nvPr/>
          </p:nvGraphicFramePr>
          <p:xfrm>
            <a:off x="340" y="509"/>
            <a:ext cx="5125" cy="1654"/>
          </p:xfrm>
          <a:graphic>
            <a:graphicData uri="http://schemas.openxmlformats.org/presentationml/2006/ole">
              <p:oleObj spid="_x0000_s3074" name="비트맵 이미지" r:id="rId3" imgW="7411485" imgH="2390476" progId="Paint.Picture">
                <p:embed/>
              </p:oleObj>
            </a:graphicData>
          </a:graphic>
        </p:graphicFrame>
        <p:graphicFrame>
          <p:nvGraphicFramePr>
            <p:cNvPr id="3075" name="Object 5"/>
            <p:cNvGraphicFramePr>
              <a:graphicFrameLocks noChangeAspect="1"/>
            </p:cNvGraphicFramePr>
            <p:nvPr/>
          </p:nvGraphicFramePr>
          <p:xfrm>
            <a:off x="2517" y="391"/>
            <a:ext cx="3064" cy="613"/>
          </p:xfrm>
          <a:graphic>
            <a:graphicData uri="http://schemas.openxmlformats.org/presentationml/2006/ole">
              <p:oleObj spid="_x0000_s3075" name="비트맵 이미지" r:id="rId4" imgW="3809524" imgH="762106" progId="Paint.Picture">
                <p:embed/>
              </p:oleObj>
            </a:graphicData>
          </a:graphic>
        </p:graphicFrame>
        <p:sp>
          <p:nvSpPr>
            <p:cNvPr id="3078" name="Text Box 6"/>
            <p:cNvSpPr txBox="1">
              <a:spLocks noChangeArrowheads="1"/>
            </p:cNvSpPr>
            <p:nvPr/>
          </p:nvSpPr>
          <p:spPr bwMode="auto">
            <a:xfrm>
              <a:off x="703" y="2205"/>
              <a:ext cx="11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b="1">
                  <a:solidFill>
                    <a:srgbClr val="660066"/>
                  </a:solidFill>
                </a:rPr>
                <a:t>급성 </a:t>
              </a:r>
              <a:r>
                <a:rPr lang="en-US" altLang="ko-KR" b="1">
                  <a:solidFill>
                    <a:srgbClr val="660066"/>
                  </a:solidFill>
                </a:rPr>
                <a:t>HIV </a:t>
              </a:r>
              <a:r>
                <a:rPr lang="ko-KR" altLang="en-US" b="1">
                  <a:solidFill>
                    <a:srgbClr val="660066"/>
                  </a:solidFill>
                </a:rPr>
                <a:t>증후군</a:t>
              </a:r>
            </a:p>
          </p:txBody>
        </p:sp>
        <p:sp>
          <p:nvSpPr>
            <p:cNvPr id="3079" name="Text Box 7"/>
            <p:cNvSpPr txBox="1">
              <a:spLocks noChangeArrowheads="1"/>
            </p:cNvSpPr>
            <p:nvPr/>
          </p:nvSpPr>
          <p:spPr bwMode="auto">
            <a:xfrm>
              <a:off x="2788" y="2205"/>
              <a:ext cx="5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b="1">
                  <a:solidFill>
                    <a:srgbClr val="660066"/>
                  </a:solidFill>
                </a:rPr>
                <a:t>잠복기</a:t>
              </a:r>
            </a:p>
          </p:txBody>
        </p:sp>
        <p:sp>
          <p:nvSpPr>
            <p:cNvPr id="3080" name="Text Box 8"/>
            <p:cNvSpPr txBox="1">
              <a:spLocks noChangeArrowheads="1"/>
            </p:cNvSpPr>
            <p:nvPr/>
          </p:nvSpPr>
          <p:spPr bwMode="auto">
            <a:xfrm>
              <a:off x="4422" y="2205"/>
              <a:ext cx="81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b="1">
                  <a:solidFill>
                    <a:srgbClr val="660066"/>
                  </a:solidFill>
                </a:rPr>
                <a:t>AIDS </a:t>
              </a:r>
              <a:r>
                <a:rPr lang="ko-KR" altLang="en-US" b="1">
                  <a:solidFill>
                    <a:srgbClr val="660066"/>
                  </a:solidFill>
                </a:rPr>
                <a:t>질환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노출 후 예방적 처치 </a:t>
            </a:r>
            <a:r>
              <a:rPr lang="en-US" altLang="ko-KR" sz="3200" smtClean="0"/>
              <a:t>(PEP)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362950" cy="4968875"/>
          </a:xfrm>
        </p:spPr>
        <p:txBody>
          <a:bodyPr/>
          <a:lstStyle/>
          <a:p>
            <a:pPr eaLnBrk="1" hangingPunct="1"/>
            <a:r>
              <a:rPr lang="ko-KR" altLang="en-US" smtClean="0"/>
              <a:t>신속한 </a:t>
            </a:r>
            <a:r>
              <a:rPr lang="en-US" altLang="ko-KR" smtClean="0"/>
              <a:t>4</a:t>
            </a:r>
            <a:r>
              <a:rPr lang="ko-KR" altLang="en-US" smtClean="0"/>
              <a:t>주간의 항바이러스제 투여로 </a:t>
            </a:r>
            <a:r>
              <a:rPr lang="en-US" altLang="ko-KR" smtClean="0">
                <a:solidFill>
                  <a:srgbClr val="CC0000"/>
                </a:solidFill>
              </a:rPr>
              <a:t>81%</a:t>
            </a:r>
            <a:r>
              <a:rPr lang="en-US" altLang="ko-KR" smtClean="0"/>
              <a:t> </a:t>
            </a:r>
            <a:r>
              <a:rPr lang="ko-KR" altLang="en-US" smtClean="0"/>
              <a:t>예방 가능</a:t>
            </a:r>
          </a:p>
          <a:p>
            <a:pPr eaLnBrk="1" hangingPunct="1"/>
            <a:r>
              <a:rPr lang="ko-KR" altLang="en-US" smtClean="0"/>
              <a:t>노출 부위에 따른 감염 위험성</a:t>
            </a:r>
          </a:p>
          <a:p>
            <a:pPr eaLnBrk="1" hangingPunct="1"/>
            <a:endParaRPr lang="ko-KR" altLang="en-US" smtClean="0"/>
          </a:p>
          <a:p>
            <a:pPr eaLnBrk="1" hangingPunct="1"/>
            <a:endParaRPr lang="ko-KR" altLang="en-US" smtClean="0"/>
          </a:p>
          <a:p>
            <a:pPr eaLnBrk="1" hangingPunct="1"/>
            <a:endParaRPr lang="ko-KR" altLang="en-US" smtClean="0"/>
          </a:p>
          <a:p>
            <a:pPr eaLnBrk="1" hangingPunct="1"/>
            <a:endParaRPr lang="ko-KR" altLang="en-US" smtClean="0"/>
          </a:p>
          <a:p>
            <a:pPr eaLnBrk="1" hangingPunct="1"/>
            <a:endParaRPr lang="ko-KR" altLang="en-US" smtClean="0"/>
          </a:p>
          <a:p>
            <a:pPr eaLnBrk="1" hangingPunct="1"/>
            <a:endParaRPr lang="ko-KR" altLang="en-US" smtClean="0"/>
          </a:p>
          <a:p>
            <a:pPr eaLnBrk="1" hangingPunct="1"/>
            <a:r>
              <a:rPr lang="ko-KR" altLang="en-US" smtClean="0"/>
              <a:t>최소 </a:t>
            </a:r>
            <a:r>
              <a:rPr lang="en-US" altLang="ko-KR" smtClean="0"/>
              <a:t>6</a:t>
            </a:r>
            <a:r>
              <a:rPr lang="ko-KR" altLang="en-US" smtClean="0"/>
              <a:t>개월의 추적 관찰이 필요</a:t>
            </a:r>
          </a:p>
        </p:txBody>
      </p:sp>
      <p:graphicFrame>
        <p:nvGraphicFramePr>
          <p:cNvPr id="45081" name="Group 25"/>
          <p:cNvGraphicFramePr>
            <a:graphicFrameLocks noGrp="1"/>
          </p:cNvGraphicFramePr>
          <p:nvPr>
            <p:ph sz="half" idx="2"/>
          </p:nvPr>
        </p:nvGraphicFramePr>
        <p:xfrm>
          <a:off x="827088" y="2697163"/>
          <a:ext cx="7704137" cy="2676525"/>
        </p:xfrm>
        <a:graphic>
          <a:graphicData uri="http://schemas.openxmlformats.org/drawingml/2006/table">
            <a:tbl>
              <a:tblPr/>
              <a:tblGrid>
                <a:gridCol w="2952750"/>
                <a:gridCol w="4751387"/>
              </a:tblGrid>
              <a:tr h="661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바늘의 피부관통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0.3%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FFF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점막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0.09%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FFF"/>
                    </a:solidFill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손상된 피부접촉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B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Less than mucous membrane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BED"/>
                    </a:solidFill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체액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ED8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Less than blood exposure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ED8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35238"/>
            <a:ext cx="7772400" cy="1470025"/>
          </a:xfrm>
        </p:spPr>
        <p:txBody>
          <a:bodyPr/>
          <a:lstStyle/>
          <a:p>
            <a:pPr algn="ctr" eaLnBrk="1" hangingPunct="1"/>
            <a:r>
              <a:rPr lang="ko-KR" altLang="en-US" sz="3600" smtClean="0"/>
              <a:t>감염사고의 예방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3200" smtClean="0"/>
              <a:t>감염사고 예방의 원칙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eaLnBrk="1" hangingPunct="1"/>
            <a:r>
              <a:rPr lang="ko-KR" altLang="en-US" smtClean="0"/>
              <a:t>손씻기</a:t>
            </a:r>
          </a:p>
          <a:p>
            <a:pPr eaLnBrk="1" hangingPunct="1"/>
            <a:endParaRPr lang="ko-KR" altLang="en-US" sz="1600" smtClean="0"/>
          </a:p>
          <a:p>
            <a:pPr eaLnBrk="1" hangingPunct="1"/>
            <a:r>
              <a:rPr lang="ko-KR" altLang="en-US" smtClean="0"/>
              <a:t>피부 손상부위 및 점막 접촉 방지</a:t>
            </a:r>
          </a:p>
          <a:p>
            <a:pPr eaLnBrk="1" hangingPunct="1"/>
            <a:endParaRPr lang="ko-KR" altLang="en-US" sz="1600" smtClean="0"/>
          </a:p>
          <a:p>
            <a:pPr eaLnBrk="1" hangingPunct="1"/>
            <a:r>
              <a:rPr lang="ko-KR" altLang="en-US" smtClean="0"/>
              <a:t>보호복 착용</a:t>
            </a:r>
          </a:p>
          <a:p>
            <a:pPr eaLnBrk="1" hangingPunct="1"/>
            <a:endParaRPr lang="ko-KR" altLang="en-US" sz="1600" smtClean="0"/>
          </a:p>
          <a:p>
            <a:pPr eaLnBrk="1" hangingPunct="1"/>
            <a:r>
              <a:rPr lang="ko-KR" altLang="en-US" smtClean="0"/>
              <a:t>날카로운 물질 주의</a:t>
            </a:r>
          </a:p>
          <a:p>
            <a:pPr eaLnBrk="1" hangingPunct="1"/>
            <a:endParaRPr lang="ko-KR" altLang="en-US" sz="1600" smtClean="0"/>
          </a:p>
          <a:p>
            <a:pPr eaLnBrk="1" hangingPunct="1"/>
            <a:r>
              <a:rPr lang="ko-KR" altLang="en-US" smtClean="0"/>
              <a:t>분비물 및 오염물의 격리</a:t>
            </a:r>
          </a:p>
          <a:p>
            <a:pPr eaLnBrk="1" hangingPunct="1"/>
            <a:endParaRPr lang="ko-KR" altLang="en-US" sz="1600" smtClean="0"/>
          </a:p>
          <a:p>
            <a:pPr eaLnBrk="1" hangingPunct="1"/>
            <a:r>
              <a:rPr lang="ko-KR" altLang="en-US" smtClean="0"/>
              <a:t>환자</a:t>
            </a:r>
            <a:r>
              <a:rPr lang="en-US" altLang="ko-KR" smtClean="0"/>
              <a:t>, </a:t>
            </a:r>
            <a:r>
              <a:rPr lang="ko-KR" altLang="en-US" smtClean="0"/>
              <a:t>장비 및 환경 제염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손 씻기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ko-KR" altLang="en-US" smtClean="0"/>
              <a:t>간단하면서도 가장 중요하고 효과적인 감염 방지 </a:t>
            </a:r>
          </a:p>
          <a:p>
            <a:pPr eaLnBrk="1" hangingPunct="1">
              <a:lnSpc>
                <a:spcPct val="140000"/>
              </a:lnSpc>
            </a:pPr>
            <a:r>
              <a:rPr lang="ko-KR" altLang="en-US" smtClean="0"/>
              <a:t>언제 손을 씻어야 하는가</a:t>
            </a: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ko-KR" altLang="en-US" smtClean="0"/>
              <a:t>    	환자와 접촉하기 전</a:t>
            </a:r>
            <a:r>
              <a:rPr lang="en-US" altLang="ko-KR" smtClean="0"/>
              <a:t>, </a:t>
            </a:r>
            <a:r>
              <a:rPr lang="ko-KR" altLang="en-US" smtClean="0"/>
              <a:t>후</a:t>
            </a: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ko-KR" altLang="en-US" smtClean="0"/>
              <a:t>    	개인 보호 장비를 벗은 후</a:t>
            </a: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ko-KR" altLang="en-US" smtClean="0"/>
              <a:t>    	장비의 소독과 세척 후</a:t>
            </a: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ko-KR" altLang="en-US" smtClean="0"/>
              <a:t>    	감염성 물질을 다룬 후</a:t>
            </a:r>
          </a:p>
        </p:txBody>
      </p:sp>
      <p:grpSp>
        <p:nvGrpSpPr>
          <p:cNvPr id="28676" name="Group 12"/>
          <p:cNvGrpSpPr>
            <a:grpSpLocks/>
          </p:cNvGrpSpPr>
          <p:nvPr/>
        </p:nvGrpSpPr>
        <p:grpSpPr bwMode="auto">
          <a:xfrm>
            <a:off x="5321300" y="1916113"/>
            <a:ext cx="3571875" cy="4752975"/>
            <a:chOff x="3198" y="1207"/>
            <a:chExt cx="2250" cy="2994"/>
          </a:xfrm>
        </p:grpSpPr>
        <p:grpSp>
          <p:nvGrpSpPr>
            <p:cNvPr id="28677" name="Group 10"/>
            <p:cNvGrpSpPr>
              <a:grpSpLocks/>
            </p:cNvGrpSpPr>
            <p:nvPr/>
          </p:nvGrpSpPr>
          <p:grpSpPr bwMode="auto">
            <a:xfrm>
              <a:off x="3243" y="1207"/>
              <a:ext cx="2205" cy="2655"/>
              <a:chOff x="3243" y="1434"/>
              <a:chExt cx="2205" cy="2655"/>
            </a:xfrm>
          </p:grpSpPr>
          <p:pic>
            <p:nvPicPr>
              <p:cNvPr id="28679" name="Picture 4" descr="hw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278" y="1434"/>
                <a:ext cx="1008" cy="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0" name="Picture 5" descr="hw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422" y="1434"/>
                <a:ext cx="1026" cy="8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1" name="Picture 6" descr="hw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60" y="2341"/>
                <a:ext cx="1026" cy="8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2" name="Picture 7" descr="hw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2" y="2341"/>
                <a:ext cx="1008" cy="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3" name="Picture 8" descr="hw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243" y="3249"/>
                <a:ext cx="1014" cy="8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4" name="Picture 9" descr="hw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406" y="3249"/>
                <a:ext cx="1014" cy="8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8678" name="Text Box 11"/>
            <p:cNvSpPr txBox="1">
              <a:spLocks noChangeArrowheads="1"/>
            </p:cNvSpPr>
            <p:nvPr/>
          </p:nvSpPr>
          <p:spPr bwMode="auto">
            <a:xfrm>
              <a:off x="3198" y="3970"/>
              <a:ext cx="222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b="1"/>
                <a:t>손씻기 </a:t>
              </a:r>
              <a:r>
                <a:rPr lang="en-US" altLang="ko-KR" b="1"/>
                <a:t>6</a:t>
              </a:r>
              <a:r>
                <a:rPr lang="ko-KR" altLang="en-US" b="1"/>
                <a:t>단계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130175"/>
            <a:ext cx="5278437" cy="777875"/>
          </a:xfrm>
        </p:spPr>
        <p:txBody>
          <a:bodyPr/>
          <a:lstStyle/>
          <a:p>
            <a:pPr eaLnBrk="1" hangingPunct="1"/>
            <a:r>
              <a:rPr lang="ko-KR" altLang="en-US" smtClean="0"/>
              <a:t>개인 보호 장비 </a:t>
            </a:r>
            <a:r>
              <a:rPr lang="en-US" altLang="ko-KR" sz="2800" smtClean="0"/>
              <a:t>- </a:t>
            </a:r>
            <a:r>
              <a:rPr lang="ko-KR" altLang="en-US" sz="2800" smtClean="0"/>
              <a:t>장갑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9888"/>
            <a:ext cx="8229600" cy="4525962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ko-KR" altLang="en-US" smtClean="0"/>
              <a:t>환자의 혈액이나 체액과 접촉할 때</a:t>
            </a:r>
          </a:p>
          <a:p>
            <a:pPr eaLnBrk="1" hangingPunct="1">
              <a:lnSpc>
                <a:spcPct val="130000"/>
              </a:lnSpc>
            </a:pPr>
            <a:r>
              <a:rPr lang="ko-KR" altLang="en-US" smtClean="0"/>
              <a:t>비닐 </a:t>
            </a:r>
            <a:r>
              <a:rPr lang="en-US" altLang="ko-KR" smtClean="0"/>
              <a:t>&lt; </a:t>
            </a:r>
            <a:r>
              <a:rPr lang="ko-KR" altLang="en-US" smtClean="0"/>
              <a:t>고무  </a:t>
            </a:r>
            <a:r>
              <a:rPr lang="en-US" altLang="ko-KR" smtClean="0"/>
              <a:t>(</a:t>
            </a:r>
            <a:r>
              <a:rPr lang="ko-KR" altLang="en-US" smtClean="0"/>
              <a:t>외과용 장갑</a:t>
            </a:r>
            <a:r>
              <a:rPr lang="en-US" altLang="ko-KR" smtClean="0"/>
              <a:t>)</a:t>
            </a:r>
          </a:p>
          <a:p>
            <a:pPr eaLnBrk="1" hangingPunct="1">
              <a:lnSpc>
                <a:spcPct val="130000"/>
              </a:lnSpc>
            </a:pPr>
            <a:r>
              <a:rPr lang="ko-KR" altLang="en-US" smtClean="0"/>
              <a:t>여분의 장갑 준비</a:t>
            </a:r>
          </a:p>
          <a:p>
            <a:pPr eaLnBrk="1" hangingPunct="1">
              <a:lnSpc>
                <a:spcPct val="130000"/>
              </a:lnSpc>
            </a:pPr>
            <a:r>
              <a:rPr lang="ko-KR" altLang="en-US" smtClean="0"/>
              <a:t>찢어진 경우 즉시 벗고 손 씻기</a:t>
            </a:r>
          </a:p>
          <a:p>
            <a:pPr eaLnBrk="1" hangingPunct="1">
              <a:lnSpc>
                <a:spcPct val="130000"/>
              </a:lnSpc>
            </a:pPr>
            <a:r>
              <a:rPr lang="ko-KR" altLang="en-US" smtClean="0"/>
              <a:t>다수의 손상 환자에게는 </a:t>
            </a:r>
            <a:r>
              <a:rPr lang="ko-KR" altLang="en-US" smtClean="0">
                <a:solidFill>
                  <a:srgbClr val="FF0000"/>
                </a:solidFill>
              </a:rPr>
              <a:t>각각 다른</a:t>
            </a:r>
            <a:r>
              <a:rPr lang="ko-KR" altLang="en-US" smtClean="0"/>
              <a:t> 장갑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ko-KR" altLang="en-US" smtClean="0"/>
              <a:t>   		환자 상호간 감염 방지</a:t>
            </a:r>
          </a:p>
          <a:p>
            <a:pPr eaLnBrk="1" hangingPunct="1">
              <a:lnSpc>
                <a:spcPct val="130000"/>
              </a:lnSpc>
            </a:pPr>
            <a:r>
              <a:rPr lang="ko-KR" altLang="en-US" smtClean="0"/>
              <a:t>장갑 착용한 채로 볼펜</a:t>
            </a:r>
            <a:r>
              <a:rPr lang="en-US" altLang="ko-KR" smtClean="0"/>
              <a:t>, </a:t>
            </a:r>
            <a:r>
              <a:rPr lang="ko-KR" altLang="en-US" smtClean="0"/>
              <a:t>가위 등 개인 물품 접촉 금지</a:t>
            </a:r>
          </a:p>
        </p:txBody>
      </p:sp>
      <p:pic>
        <p:nvPicPr>
          <p:cNvPr id="29700" name="Picture 6" descr="4-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7813" y="1812925"/>
            <a:ext cx="2192337" cy="21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개인 보호 장비 </a:t>
            </a:r>
            <a:r>
              <a:rPr lang="en-US" altLang="ko-KR" sz="2800" smtClean="0"/>
              <a:t>- </a:t>
            </a:r>
            <a:r>
              <a:rPr lang="ko-KR" altLang="en-US" sz="2800" smtClean="0"/>
              <a:t>마스크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18488" cy="4525962"/>
          </a:xfrm>
        </p:spPr>
        <p:txBody>
          <a:bodyPr/>
          <a:lstStyle/>
          <a:p>
            <a:pPr eaLnBrk="1" hangingPunct="1"/>
            <a:r>
              <a:rPr lang="ko-KR" altLang="en-US" smtClean="0"/>
              <a:t>얼굴에 체액이 튈 수 있는 경우</a:t>
            </a:r>
          </a:p>
          <a:p>
            <a:pPr eaLnBrk="1" hangingPunct="1"/>
            <a:r>
              <a:rPr lang="ko-KR" altLang="en-US" smtClean="0"/>
              <a:t>호흡기 매개 질환이 의심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	→ 환자와 구급대원 모두에게 마스크 착용</a:t>
            </a:r>
          </a:p>
        </p:txBody>
      </p:sp>
      <p:pic>
        <p:nvPicPr>
          <p:cNvPr id="30724" name="Picture 7" descr="4328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3213100"/>
            <a:ext cx="333375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 Box 8"/>
          <p:cNvSpPr txBox="1">
            <a:spLocks noChangeArrowheads="1"/>
          </p:cNvSpPr>
          <p:nvPr/>
        </p:nvSpPr>
        <p:spPr bwMode="auto">
          <a:xfrm>
            <a:off x="900113" y="6157913"/>
            <a:ext cx="3311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/>
              <a:t>N95 </a:t>
            </a:r>
            <a:r>
              <a:rPr lang="ko-KR" altLang="en-US" b="1"/>
              <a:t>마스크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130175"/>
            <a:ext cx="6646862" cy="706438"/>
          </a:xfrm>
        </p:spPr>
        <p:txBody>
          <a:bodyPr/>
          <a:lstStyle/>
          <a:p>
            <a:pPr eaLnBrk="1" hangingPunct="1"/>
            <a:r>
              <a:rPr lang="ko-KR" altLang="en-US" smtClean="0"/>
              <a:t>개인 보호 장비 </a:t>
            </a:r>
            <a:r>
              <a:rPr lang="en-US" altLang="ko-KR" sz="2800" smtClean="0"/>
              <a:t>- </a:t>
            </a:r>
            <a:r>
              <a:rPr lang="ko-KR" altLang="en-US" sz="2800" smtClean="0"/>
              <a:t>고글 및 가운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4838" y="1125538"/>
            <a:ext cx="4038600" cy="4525962"/>
          </a:xfrm>
        </p:spPr>
        <p:txBody>
          <a:bodyPr/>
          <a:lstStyle/>
          <a:p>
            <a:pPr eaLnBrk="1" hangingPunct="1"/>
            <a:r>
              <a:rPr lang="ko-KR" altLang="en-US" smtClean="0"/>
              <a:t>체액이 튀는 경우</a:t>
            </a:r>
          </a:p>
          <a:p>
            <a:pPr eaLnBrk="1" hangingPunct="1"/>
            <a:r>
              <a:rPr lang="ko-KR" altLang="en-US" smtClean="0"/>
              <a:t>덧신도 착용</a:t>
            </a:r>
          </a:p>
        </p:txBody>
      </p:sp>
      <p:pic>
        <p:nvPicPr>
          <p:cNvPr id="31748" name="Picture 5" descr="수술복"/>
          <p:cNvPicPr>
            <a:picLocks noChangeAspect="1" noChangeArrowheads="1"/>
          </p:cNvPicPr>
          <p:nvPr/>
        </p:nvPicPr>
        <p:blipFill>
          <a:blip r:embed="rId2" cstate="print"/>
          <a:srcRect l="22678" t="3780" r="20410"/>
          <a:stretch>
            <a:fillRect/>
          </a:stretch>
        </p:blipFill>
        <p:spPr bwMode="auto">
          <a:xfrm>
            <a:off x="5713413" y="1222375"/>
            <a:ext cx="3179762" cy="537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6" descr="M-505B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2636838"/>
            <a:ext cx="4038600" cy="2692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기타 장비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6419850" cy="4525962"/>
          </a:xfrm>
        </p:spPr>
        <p:txBody>
          <a:bodyPr/>
          <a:lstStyle/>
          <a:p>
            <a:pPr eaLnBrk="1" hangingPunct="1"/>
            <a:r>
              <a:rPr lang="ko-KR" altLang="en-US" smtClean="0"/>
              <a:t>심폐소생술 때의 인공 호흡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    	가능하면 백 밸브 마스크 사용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       	</a:t>
            </a:r>
            <a:r>
              <a:rPr lang="en-US" altLang="ko-KR" smtClean="0"/>
              <a:t>&gt; </a:t>
            </a:r>
            <a:r>
              <a:rPr lang="ko-KR" altLang="en-US" smtClean="0"/>
              <a:t>포켓 마스크 </a:t>
            </a:r>
            <a:r>
              <a:rPr lang="en-US" altLang="ko-KR" smtClean="0"/>
              <a:t>&gt; </a:t>
            </a:r>
            <a:r>
              <a:rPr lang="ko-KR" altLang="en-US" smtClean="0"/>
              <a:t>구강 대 구강</a:t>
            </a:r>
          </a:p>
          <a:p>
            <a:pPr eaLnBrk="1" hangingPunct="1">
              <a:buFontTx/>
              <a:buNone/>
            </a:pPr>
            <a:endParaRPr lang="ko-KR" altLang="en-US" smtClean="0"/>
          </a:p>
          <a:p>
            <a:pPr eaLnBrk="1" hangingPunct="1"/>
            <a:r>
              <a:rPr lang="ko-KR" altLang="en-US" smtClean="0"/>
              <a:t>주사 바늘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    	지정된 용기에 버릴 것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    	</a:t>
            </a:r>
            <a:r>
              <a:rPr lang="ko-KR" altLang="en-US" smtClean="0">
                <a:solidFill>
                  <a:srgbClr val="CC0000"/>
                </a:solidFill>
              </a:rPr>
              <a:t>절대로 뚜껑을 닫거나 구부리지 말것</a:t>
            </a:r>
          </a:p>
        </p:txBody>
      </p:sp>
      <p:pic>
        <p:nvPicPr>
          <p:cNvPr id="32772" name="Picture 8" descr="B80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642100" y="981075"/>
            <a:ext cx="2393950" cy="2185988"/>
          </a:xfrm>
          <a:noFill/>
        </p:spPr>
      </p:pic>
      <p:pic>
        <p:nvPicPr>
          <p:cNvPr id="32773" name="Picture 10" descr="P1010003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 l="24779" r="18584" b="8279"/>
          <a:stretch>
            <a:fillRect/>
          </a:stretch>
        </p:blipFill>
        <p:spPr>
          <a:xfrm>
            <a:off x="6711950" y="3789363"/>
            <a:ext cx="2252663" cy="29067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소독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002588" cy="4525962"/>
          </a:xfrm>
        </p:spPr>
        <p:txBody>
          <a:bodyPr/>
          <a:lstStyle/>
          <a:p>
            <a:pPr eaLnBrk="1" hangingPunct="1"/>
            <a:r>
              <a:rPr lang="ko-KR" altLang="en-US" smtClean="0"/>
              <a:t>개인 보호 장비는 지정된 용기에 담아 배출</a:t>
            </a:r>
          </a:p>
          <a:p>
            <a:pPr eaLnBrk="1" hangingPunct="1"/>
            <a:r>
              <a:rPr lang="ko-KR" altLang="en-US" smtClean="0"/>
              <a:t>사용한 개인 보호 장비는 다시 채워 넣어야 함 </a:t>
            </a:r>
          </a:p>
          <a:p>
            <a:pPr eaLnBrk="1" hangingPunct="1"/>
            <a:r>
              <a:rPr lang="ko-KR" altLang="en-US" smtClean="0"/>
              <a:t>혈액이나 체액이 구급차 안에 묻은 경우 소독</a:t>
            </a:r>
          </a:p>
          <a:p>
            <a:pPr eaLnBrk="1" hangingPunct="1">
              <a:buFontTx/>
              <a:buNone/>
            </a:pPr>
            <a:r>
              <a:rPr lang="ko-KR" altLang="en-US" smtClean="0"/>
              <a:t>   		개인 보호 장비 착용 후 소독</a:t>
            </a:r>
          </a:p>
          <a:p>
            <a:pPr eaLnBrk="1" hangingPunct="1"/>
            <a:r>
              <a:rPr lang="ko-KR" altLang="en-US" smtClean="0"/>
              <a:t>시트나 담요도 소독</a:t>
            </a:r>
          </a:p>
          <a:p>
            <a:pPr eaLnBrk="1" hangingPunct="1"/>
            <a:r>
              <a:rPr lang="ko-KR" altLang="en-US" smtClean="0"/>
              <a:t>손 씻기와 필요한 경우 샤워</a:t>
            </a:r>
          </a:p>
        </p:txBody>
      </p:sp>
      <p:pic>
        <p:nvPicPr>
          <p:cNvPr id="33796" name="Picture 11" descr="PB180081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5508625" y="3665538"/>
            <a:ext cx="3452813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노출 후 처치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ko-KR" altLang="en-US" smtClean="0">
                <a:solidFill>
                  <a:schemeClr val="tx2"/>
                </a:solidFill>
              </a:rPr>
              <a:t>노출이 의심되는 경우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ko-KR" altLang="en-US" smtClean="0">
                <a:solidFill>
                  <a:schemeClr val="tx2"/>
                </a:solidFill>
              </a:rPr>
              <a:t>    	주사바늘에 찔리거나 날카로운 것에 베인 경우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ko-KR" altLang="en-US" smtClean="0">
                <a:solidFill>
                  <a:schemeClr val="tx2"/>
                </a:solidFill>
              </a:rPr>
              <a:t>    	체액이나 감염성 물질이 점막</a:t>
            </a:r>
            <a:r>
              <a:rPr lang="en-US" altLang="ko-KR" smtClean="0">
                <a:solidFill>
                  <a:schemeClr val="tx2"/>
                </a:solidFill>
              </a:rPr>
              <a:t>, </a:t>
            </a:r>
            <a:r>
              <a:rPr lang="ko-KR" altLang="en-US" smtClean="0">
                <a:solidFill>
                  <a:schemeClr val="tx2"/>
                </a:solidFill>
              </a:rPr>
              <a:t>상처</a:t>
            </a:r>
            <a:r>
              <a:rPr lang="en-US" altLang="ko-KR" smtClean="0">
                <a:solidFill>
                  <a:schemeClr val="tx2"/>
                </a:solidFill>
              </a:rPr>
              <a:t>, </a:t>
            </a:r>
            <a:r>
              <a:rPr lang="ko-KR" altLang="en-US" smtClean="0">
                <a:solidFill>
                  <a:schemeClr val="tx2"/>
                </a:solidFill>
              </a:rPr>
              <a:t>눈에 튄 경우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ko-KR" altLang="en-US" smtClean="0">
                <a:solidFill>
                  <a:schemeClr val="tx2"/>
                </a:solidFill>
              </a:rPr>
              <a:t> </a:t>
            </a:r>
          </a:p>
          <a:p>
            <a:pPr eaLnBrk="1" hangingPunct="1">
              <a:lnSpc>
                <a:spcPct val="130000"/>
              </a:lnSpc>
            </a:pPr>
            <a:r>
              <a:rPr lang="ko-KR" altLang="en-US" smtClean="0">
                <a:solidFill>
                  <a:schemeClr val="tx2"/>
                </a:solidFill>
              </a:rPr>
              <a:t>처치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ko-KR" altLang="en-US" smtClean="0"/>
              <a:t>    	반드시 환자의 병력을 확인 </a:t>
            </a:r>
            <a:r>
              <a:rPr lang="en-US" altLang="ko-KR" smtClean="0"/>
              <a:t>: HIV, B</a:t>
            </a:r>
            <a:r>
              <a:rPr lang="ko-KR" altLang="en-US" smtClean="0"/>
              <a:t>형</a:t>
            </a:r>
            <a:r>
              <a:rPr lang="en-US" altLang="ko-KR" smtClean="0"/>
              <a:t>, C</a:t>
            </a:r>
            <a:r>
              <a:rPr lang="ko-KR" altLang="en-US" smtClean="0"/>
              <a:t>형 간염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ko-KR" altLang="en-US" smtClean="0"/>
              <a:t>    	병원에서 검사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ko-KR" altLang="en-US" smtClean="0"/>
              <a:t>    	필요한 경우 약물</a:t>
            </a:r>
            <a:r>
              <a:rPr lang="en-US" altLang="ko-KR" smtClean="0"/>
              <a:t>, </a:t>
            </a:r>
            <a:r>
              <a:rPr lang="ko-KR" altLang="en-US" smtClean="0"/>
              <a:t>백신</a:t>
            </a:r>
            <a:r>
              <a:rPr lang="en-US" altLang="ko-KR" smtClean="0"/>
              <a:t>, </a:t>
            </a:r>
            <a:r>
              <a:rPr lang="ko-KR" altLang="en-US" smtClean="0"/>
              <a:t>면역 글로불린 투여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693</Words>
  <Application>Microsoft Office PowerPoint</Application>
  <PresentationFormat>화면 슬라이드 쇼(4:3)</PresentationFormat>
  <Paragraphs>269</Paragraphs>
  <Slides>32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3</vt:i4>
      </vt:variant>
      <vt:variant>
        <vt:lpstr>슬라이드 제목</vt:lpstr>
      </vt:variant>
      <vt:variant>
        <vt:i4>32</vt:i4>
      </vt:variant>
    </vt:vector>
  </HeadingPairs>
  <TitlesOfParts>
    <vt:vector size="41" baseType="lpstr">
      <vt:lpstr>굴림</vt:lpstr>
      <vt:lpstr>Arial</vt:lpstr>
      <vt:lpstr>맑은 고딕</vt:lpstr>
      <vt:lpstr>Times New Roman</vt:lpstr>
      <vt:lpstr>굴림체</vt:lpstr>
      <vt:lpstr>기본 디자인</vt:lpstr>
      <vt:lpstr>Microsoft Clip Gallery</vt:lpstr>
      <vt:lpstr>Microsoft Graph 차트</vt:lpstr>
      <vt:lpstr>비트맵 이미지</vt:lpstr>
      <vt:lpstr>구급대원의 현장안전  -감염관리를 중심으로-</vt:lpstr>
      <vt:lpstr>사회적 이슈가 되고 있는 감염성 질환</vt:lpstr>
      <vt:lpstr>조류독감 (Avian influenza)</vt:lpstr>
      <vt:lpstr>감염 경로</vt:lpstr>
      <vt:lpstr>위험등급별 관리사항</vt:lpstr>
      <vt:lpstr>환자감시</vt:lpstr>
      <vt:lpstr>중증 급성 호흡기 증후군 (SARS)</vt:lpstr>
      <vt:lpstr>슬라이드 8</vt:lpstr>
      <vt:lpstr>인플루엔자 (Influenza)</vt:lpstr>
      <vt:lpstr>슬라이드 10</vt:lpstr>
      <vt:lpstr>다가올 인플루엔자 대유행 크기</vt:lpstr>
      <vt:lpstr>예방</vt:lpstr>
      <vt:lpstr>현장에서 감염 가능성이 높은 질환</vt:lpstr>
      <vt:lpstr>현장에서 감염 가능성이 높은 질환</vt:lpstr>
      <vt:lpstr>결핵 (Tuberculosis)</vt:lpstr>
      <vt:lpstr>호흡기 감염</vt:lpstr>
      <vt:lpstr>감염성 설사 (Infectious diarrhea)</vt:lpstr>
      <vt:lpstr>간염 (Hepatitis)</vt:lpstr>
      <vt:lpstr>노출 후 예방적 처치</vt:lpstr>
      <vt:lpstr>후천성 면역결핍 증후군 (AIDS)</vt:lpstr>
      <vt:lpstr>우리나라 AIDS 현황</vt:lpstr>
      <vt:lpstr>슬라이드 22</vt:lpstr>
      <vt:lpstr>노출 후 예방적 처치 (PEP)</vt:lpstr>
      <vt:lpstr>감염사고의 예방</vt:lpstr>
      <vt:lpstr>감염사고 예방의 원칙</vt:lpstr>
      <vt:lpstr>손 씻기</vt:lpstr>
      <vt:lpstr>개인 보호 장비 - 장갑</vt:lpstr>
      <vt:lpstr>개인 보호 장비 - 마스크</vt:lpstr>
      <vt:lpstr>개인 보호 장비 - 고글 및 가운</vt:lpstr>
      <vt:lpstr>기타 장비</vt:lpstr>
      <vt:lpstr>소독</vt:lpstr>
      <vt:lpstr>노출 후 처치</vt:lpstr>
    </vt:vector>
  </TitlesOfParts>
  <Company>Samsung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서울시청</cp:lastModifiedBy>
  <cp:revision>53</cp:revision>
  <dcterms:created xsi:type="dcterms:W3CDTF">2005-11-21T03:08:14Z</dcterms:created>
  <dcterms:modified xsi:type="dcterms:W3CDTF">2014-03-18T00:24:11Z</dcterms:modified>
</cp:coreProperties>
</file>