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media/audio1.wav" ContentType="audio/x-wav"/>
  <Override PartName="/ppt/media/audio2.wav" ContentType="audio/x-wav"/>
  <Override PartName="/ppt/media/audio3.wav" ContentType="audio/x-wav"/>
  <Override PartName="/ppt/media/audio4.wav" ContentType="audio/x-wav"/>
  <Override PartName="/ppt/media/audio5.wav" ContentType="audio/x-wav"/>
  <Override PartName="/ppt/media/audio6.wav" ContentType="audio/x-wav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00" r:id="rId29"/>
    <p:sldMasterId id="2147483701" r:id="rId31"/>
    <p:sldMasterId id="2147483702" r:id="rId32"/>
    <p:sldMasterId id="2147483703" r:id="rId33"/>
  </p:sldMasterIdLst>
  <p:notesMasterIdLst>
    <p:notesMasterId r:id="rId34"/>
  </p:notesMasterIdLst>
  <p:handoutMasterIdLst>
    <p:handoutMasterId r:id="rId35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/>
        <a:ea typeface="굴림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5549"/>
    <p:restoredTop sz="94749"/>
  </p:normalViewPr>
  <p:slideViewPr>
    <p:cSldViewPr>
      <p:cViewPr varScale="1">
        <p:scale>
          <a:sx n="81" d="100"/>
          <a:sy n="81" d="100"/>
        </p:scale>
        <p:origin x="-510" y="-84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slide" Target="slides/slide20.xml"  /><Relationship Id="rId21" Type="http://schemas.openxmlformats.org/officeDocument/2006/relationships/slide" Target="slides/slide21.xml"  /><Relationship Id="rId22" Type="http://schemas.openxmlformats.org/officeDocument/2006/relationships/slide" Target="slides/slide22.xml"  /><Relationship Id="rId23" Type="http://schemas.openxmlformats.org/officeDocument/2006/relationships/slide" Target="slides/slide23.xml"  /><Relationship Id="rId24" Type="http://schemas.openxmlformats.org/officeDocument/2006/relationships/slide" Target="slides/slide24.xml"  /><Relationship Id="rId25" Type="http://schemas.openxmlformats.org/officeDocument/2006/relationships/slide" Target="slides/slide25.xml"  /><Relationship Id="rId26" Type="http://schemas.openxmlformats.org/officeDocument/2006/relationships/slide" Target="slides/slide26.xml"  /><Relationship Id="rId27" Type="http://schemas.openxmlformats.org/officeDocument/2006/relationships/presProps" Target="presProps.xml"  /><Relationship Id="rId28" Type="http://schemas.openxmlformats.org/officeDocument/2006/relationships/viewProps" Target="viewProps.xml"  /><Relationship Id="rId29" Type="http://schemas.openxmlformats.org/officeDocument/2006/relationships/slideMaster" Target="slideMasters/slideMaster1.xml"  /><Relationship Id="rId3" Type="http://schemas.openxmlformats.org/officeDocument/2006/relationships/slide" Target="slides/slide3.xml"  /><Relationship Id="rId30" Type="http://schemas.openxmlformats.org/officeDocument/2006/relationships/theme" Target="theme/theme1.xml"  /><Relationship Id="rId31" Type="http://schemas.openxmlformats.org/officeDocument/2006/relationships/slideMaster" Target="slideMasters/slideMaster2.xml"  /><Relationship Id="rId32" Type="http://schemas.openxmlformats.org/officeDocument/2006/relationships/slideMaster" Target="slideMasters/slideMaster3.xml"  /><Relationship Id="rId33" Type="http://schemas.openxmlformats.org/officeDocument/2006/relationships/slideMaster" Target="slideMasters/slideMaster4.xml"  /><Relationship Id="rId34" Type="http://schemas.openxmlformats.org/officeDocument/2006/relationships/notesMaster" Target="notesMasters/notesMaster1.xml"  /><Relationship Id="rId35" Type="http://schemas.openxmlformats.org/officeDocument/2006/relationships/handoutMaster" Target="handoutMasters/handoutMaster1.xml"  /><Relationship Id="rId36" Type="http://schemas.openxmlformats.org/officeDocument/2006/relationships/tableStyles" Target="tableStyles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6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>
              <a:defRPr sz="12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 algn="r">
              <a:defRPr sz="12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>
              <a:defRPr sz="12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r">
              <a:defRPr sz="1200" b="0"/>
            </a:lvl1pPr>
          </a:lstStyle>
          <a:p>
            <a:pPr lvl="0">
              <a:defRPr lang="ko-KR" altLang="en-US"/>
            </a:pPr>
            <a:fld id="{C37517C5-9975-4E45-A8C5-B7D5434FD70B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5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>
              <a:defRPr sz="12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 algn="r">
              <a:defRPr sz="12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>
              <a:defRPr sz="12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r">
              <a:defRPr sz="1200" b="0"/>
            </a:lvl1pPr>
          </a:lstStyle>
          <a:p>
            <a:pPr lvl="0">
              <a:defRPr lang="ko-KR" altLang="en-US"/>
            </a:pPr>
            <a:fld id="{5A93FFD8-7518-4E69-9787-1B34BC35B7B3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4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5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6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8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0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2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3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2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6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D7E3F1E4-9798-48A0-902C-FE62C006CA24}" type="slidenum">
              <a:rPr lang="en-US" altLang="ko-KR"/>
              <a:pPr lvl="0">
                <a:defRPr lang="ko-KR" altLang="en-US"/>
              </a:pPr>
              <a:t>1</a:t>
            </a:fld>
            <a:endParaRPr lang="en-US" altLang="ko-KR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01A90D2D-AC76-4471-B648-3B27A24F81F2}" type="slidenum">
              <a:rPr lang="en-US" altLang="ko-KR"/>
              <a:pPr lvl="0">
                <a:defRPr lang="ko-KR" altLang="en-US"/>
              </a:pPr>
              <a:t>2</a:t>
            </a:fld>
            <a:endParaRPr lang="en-US" altLang="ko-KR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1061093F-DD20-4B86-9BB4-9202C150FAB7}" type="slidenum">
              <a:rPr lang="en-US" altLang="ko-KR">
                <a:solidFill>
                  <a:prstClr val="black"/>
                </a:solidFill>
              </a:rPr>
              <a:pPr lvl="0">
                <a:defRPr lang="ko-KR" altLang="en-US"/>
              </a:pPr>
              <a:t>4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581C347B-7C5F-4E26-B48F-3661D0F607B1}" type="slidenum">
              <a:rPr lang="en-US" altLang="ko-KR">
                <a:solidFill>
                  <a:prstClr val="black"/>
                </a:solidFill>
              </a:rPr>
              <a:pPr lvl="0">
                <a:defRPr lang="ko-KR" altLang="en-US"/>
              </a:pPr>
              <a:t>5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743C7773-E2C5-4C2C-8968-F972F80FD866}" type="slidenum">
              <a:rPr lang="en-US" altLang="ko-KR"/>
              <a:pPr lvl="0">
                <a:defRPr lang="ko-KR" altLang="en-US"/>
              </a:pPr>
              <a:t>6</a:t>
            </a:fld>
            <a:endParaRPr lang="en-US" altLang="ko-KR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743C7773-E2C5-4C2C-8968-F972F80FD866}" type="slidenum">
              <a:rPr lang="en-US" altLang="ko-KR"/>
              <a:pPr lvl="0">
                <a:defRPr lang="ko-KR" altLang="en-US"/>
              </a:pPr>
              <a:t>8</a:t>
            </a:fld>
            <a:endParaRPr lang="en-US" altLang="ko-KR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743C7773-E2C5-4C2C-8968-F972F80FD866}" type="slidenum">
              <a:rPr lang="en-US" altLang="ko-KR">
                <a:solidFill>
                  <a:prstClr val="black"/>
                </a:solidFill>
              </a:rPr>
              <a:pPr lvl="0">
                <a:defRPr lang="ko-KR" altLang="en-US"/>
              </a:pPr>
              <a:t>10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581C347B-7C5F-4E26-B48F-3661D0F607B1}" type="slidenum">
              <a:rPr lang="en-US" altLang="ko-KR"/>
              <a:pPr lvl="0">
                <a:defRPr lang="ko-KR" altLang="en-US"/>
              </a:pPr>
              <a:t>12</a:t>
            </a:fld>
            <a:endParaRPr lang="en-US" altLang="ko-KR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581C347B-7C5F-4E26-B48F-3661D0F607B1}" type="slidenum">
              <a:rPr lang="en-US" altLang="ko-KR"/>
              <a:pPr lvl="0">
                <a:defRPr lang="ko-KR" altLang="en-US"/>
              </a:pPr>
              <a:t>13</a:t>
            </a:fld>
            <a:endParaRPr lang="en-US" altLang="ko-KR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B46F29C6-862A-445A-9454-C7877B1CC906}" type="slidenum">
              <a:rPr lang="en-US" altLang="ko-KR"/>
              <a:pPr lvl="0">
                <a:defRPr lang="ko-KR" altLang="en-US"/>
              </a:pPr>
              <a:t>22</a:t>
            </a:fld>
            <a:endParaRPr lang="en-US" altLang="ko-KR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lvl="0">
              <a:defRPr lang="ko-KR" altLang="en-US"/>
            </a:pPr>
            <a:fld id="{A0D3B053-8FF3-4849-AA33-A07B089A8777}" type="slidenum">
              <a:rPr lang="en-US" altLang="ko-KR"/>
              <a:pPr lvl="0">
                <a:defRPr lang="ko-KR" altLang="en-US"/>
              </a:pPr>
              <a:t>26</a:t>
            </a:fld>
            <a:endParaRPr lang="en-US" altLang="ko-KR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 idx="0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ko-KR"/>
              <a:t/>
            </a:r>
            <a:endParaRPr lang="ko-KR" altLang="ko-KR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4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5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_rels/slideLayout5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4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0A63B191-2E7D-46C6-B8A5-61D5E467D914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BCC0C0FA-EC13-4749-840F-5EC159E04989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8F37FF9-BCA0-480B-9A88-BF2796318844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309B4981-7CE8-4AED-B8C9-0594196170BA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831FF930-F2E9-4AA4-8573-48C6C7537657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F009B6F5-53CE-4640-8AAF-0607EE901866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B0C58C7D-30C0-46B9-B8B2-8668B82B3EB6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7EC7EB1-AB1F-41FB-BBFB-240507DDEA1B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C91EA3AA-775A-408F-9593-E573B0B56B06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F42F230-EA97-4228-AE4D-DE8178016480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5E53E01-ECD4-4A1B-AD3A-DB2D3B3A9901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044A0C8C-4D9D-4B46-A83F-1BAF9BF51785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ctrTitle" idx="0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/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CB20CB52-CFC7-4D54-97C5-736C1F5BC2DE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787F2B5F-9CEF-426E-873C-B5858D84AC3A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BFEB13E-5D6C-4C48-ABF6-EACAD385E091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678C695-43C2-4E4F-8936-257AFD33A8D3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45086A1-0821-476E-A43E-512F8A681E82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455794F-4A93-4E46-8C4A-7397F0C722AC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9FCB5CC5-4480-44F6-9698-8AAEDBAFF2A9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A4A7FEF-2634-4341-9B19-ED69DE9E6117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388C4766-E436-46E8-A625-6F5B76967BAD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A4D9375-C737-4318-A667-206813C79723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877F48D-A076-4B6B-9109-6629C6CFAE4C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A941B35F-FA29-4143-89B8-DE5E0DBF058B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, 미디어 클립 및 텍스트" type="mediaAndTx" preserve="1">
  <p:cSld name="제목, 미디어 클립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미디어 개체 틀 2"/>
          <p:cNvSpPr>
            <a:spLocks noGrp="1" noTextEdit="1"/>
          </p:cNvSpPr>
          <p:nvPr>
            <p:ph type="media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E7ED8F8-85BE-4E5A-A235-4857F8FD53DA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ctrTitle" idx="0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/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CB20CB52-CFC7-4D54-97C5-736C1F5BC2DE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787F2B5F-9CEF-426E-873C-B5858D84AC3A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BFEB13E-5D6C-4C48-ABF6-EACAD385E091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678C695-43C2-4E4F-8936-257AFD33A8D3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45086A1-0821-476E-A43E-512F8A681E82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455794F-4A93-4E46-8C4A-7397F0C722AC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9FCB5CC5-4480-44F6-9698-8AAEDBAFF2A9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A4A7FEF-2634-4341-9B19-ED69DE9E6117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388C4766-E436-46E8-A625-6F5B76967BAD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A4D9375-C737-4318-A667-206813C79723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877F48D-A076-4B6B-9109-6629C6CFAE4C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A941B35F-FA29-4143-89B8-DE5E0DBF058B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, 미디어 클립 및 텍스트" type="mediaAndTx" preserve="1">
  <p:cSld name="제목, 미디어 클립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미디어 개체 틀 2"/>
          <p:cNvSpPr>
            <a:spLocks noGrp="1" noTextEdit="1"/>
          </p:cNvSpPr>
          <p:nvPr>
            <p:ph type="media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E7ED8F8-85BE-4E5A-A235-4857F8FD53DA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ctrTitle" idx="0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/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CB20CB52-CFC7-4D54-97C5-736C1F5BC2DE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787F2B5F-9CEF-426E-873C-B5858D84AC3A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BFEB13E-5D6C-4C48-ABF6-EACAD385E091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678C695-43C2-4E4F-8936-257AFD33A8D3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45086A1-0821-476E-A43E-512F8A681E82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455794F-4A93-4E46-8C4A-7397F0C722AC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9FCB5CC5-4480-44F6-9698-8AAEDBAFF2A9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EA4A7FEF-2634-4341-9B19-ED69DE9E6117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388C4766-E436-46E8-A625-6F5B76967BAD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A4D9375-C737-4318-A667-206813C79723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877F48D-A076-4B6B-9109-6629C6CFAE4C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A941B35F-FA29-4143-89B8-DE5E0DBF058B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, 미디어 클립 및 텍스트" type="mediaAndTx" preserve="1">
  <p:cSld name="제목, 미디어 클립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미디어 개체 틀 2"/>
          <p:cNvSpPr>
            <a:spLocks noGrp="1" noTextEdit="1"/>
          </p:cNvSpPr>
          <p:nvPr>
            <p:ph type="media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1E7ED8F8-85BE-4E5A-A235-4857F8FD53DA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1.jpe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Relationship Id="rId10" Type="http://schemas.openxmlformats.org/officeDocument/2006/relationships/slideLayout" Target="../slideLayouts/slideLayout21.xml"  /><Relationship Id="rId11" Type="http://schemas.openxmlformats.org/officeDocument/2006/relationships/slideLayout" Target="../slideLayouts/slideLayout22.xml"  /><Relationship Id="rId12" Type="http://schemas.openxmlformats.org/officeDocument/2006/relationships/slideLayout" Target="../slideLayouts/slideLayout23.xml"  /><Relationship Id="rId13" Type="http://schemas.openxmlformats.org/officeDocument/2006/relationships/slideLayout" Target="../slideLayouts/slideLayout24.xml"  /><Relationship Id="rId14" Type="http://schemas.openxmlformats.org/officeDocument/2006/relationships/slideLayout" Target="../slideLayouts/slideLayout25.xml"  /><Relationship Id="rId15" Type="http://schemas.openxmlformats.org/officeDocument/2006/relationships/image" Target="../media/image1.jpeg"  /><Relationship Id="rId2" Type="http://schemas.openxmlformats.org/officeDocument/2006/relationships/slideLayout" Target="../slideLayouts/slideLayout13.xml"  /><Relationship Id="rId3" Type="http://schemas.openxmlformats.org/officeDocument/2006/relationships/slideLayout" Target="../slideLayouts/slideLayout14.xml"  /><Relationship Id="rId4" Type="http://schemas.openxmlformats.org/officeDocument/2006/relationships/slideLayout" Target="../slideLayouts/slideLayout15.xml"  /><Relationship Id="rId5" Type="http://schemas.openxmlformats.org/officeDocument/2006/relationships/slideLayout" Target="../slideLayouts/slideLayout16.xml"  /><Relationship Id="rId6" Type="http://schemas.openxmlformats.org/officeDocument/2006/relationships/slideLayout" Target="../slideLayouts/slideLayout17.xml"  /><Relationship Id="rId7" Type="http://schemas.openxmlformats.org/officeDocument/2006/relationships/slideLayout" Target="../slideLayouts/slideLayout18.xml"  /><Relationship Id="rId8" Type="http://schemas.openxmlformats.org/officeDocument/2006/relationships/slideLayout" Target="../slideLayouts/slideLayout19.xml"  /><Relationship Id="rId9" Type="http://schemas.openxmlformats.org/officeDocument/2006/relationships/slideLayout" Target="../slideLayouts/slideLayout20.xml"  /></Relationships>
</file>

<file path=ppt/slideMasters/_rels/slideMaster3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Relationship Id="rId10" Type="http://schemas.openxmlformats.org/officeDocument/2006/relationships/slideLayout" Target="../slideLayouts/slideLayout34.xml"  /><Relationship Id="rId11" Type="http://schemas.openxmlformats.org/officeDocument/2006/relationships/slideLayout" Target="../slideLayouts/slideLayout35.xml"  /><Relationship Id="rId12" Type="http://schemas.openxmlformats.org/officeDocument/2006/relationships/slideLayout" Target="../slideLayouts/slideLayout36.xml"  /><Relationship Id="rId13" Type="http://schemas.openxmlformats.org/officeDocument/2006/relationships/slideLayout" Target="../slideLayouts/slideLayout37.xml"  /><Relationship Id="rId14" Type="http://schemas.openxmlformats.org/officeDocument/2006/relationships/slideLayout" Target="../slideLayouts/slideLayout38.xml"  /><Relationship Id="rId15" Type="http://schemas.openxmlformats.org/officeDocument/2006/relationships/image" Target="../media/image1.jpeg"  /><Relationship Id="rId2" Type="http://schemas.openxmlformats.org/officeDocument/2006/relationships/slideLayout" Target="../slideLayouts/slideLayout26.xml"  /><Relationship Id="rId3" Type="http://schemas.openxmlformats.org/officeDocument/2006/relationships/slideLayout" Target="../slideLayouts/slideLayout27.xml"  /><Relationship Id="rId4" Type="http://schemas.openxmlformats.org/officeDocument/2006/relationships/slideLayout" Target="../slideLayouts/slideLayout28.xml"  /><Relationship Id="rId5" Type="http://schemas.openxmlformats.org/officeDocument/2006/relationships/slideLayout" Target="../slideLayouts/slideLayout29.xml"  /><Relationship Id="rId6" Type="http://schemas.openxmlformats.org/officeDocument/2006/relationships/slideLayout" Target="../slideLayouts/slideLayout30.xml"  /><Relationship Id="rId7" Type="http://schemas.openxmlformats.org/officeDocument/2006/relationships/slideLayout" Target="../slideLayouts/slideLayout31.xml"  /><Relationship Id="rId8" Type="http://schemas.openxmlformats.org/officeDocument/2006/relationships/slideLayout" Target="../slideLayouts/slideLayout32.xml"  /><Relationship Id="rId9" Type="http://schemas.openxmlformats.org/officeDocument/2006/relationships/slideLayout" Target="../slideLayouts/slideLayout33.xml"  /></Relationships>
</file>

<file path=ppt/slideMasters/_rels/slideMaster4.xml.rels><?xml version="1.0" encoding="UTF-8" standalone="yes" ?><Relationships xmlns="http://schemas.openxmlformats.org/package/2006/relationships"><Relationship Id="rId1" Type="http://schemas.openxmlformats.org/officeDocument/2006/relationships/theme" Target="../theme/theme4.xml"  /><Relationship Id="rId10" Type="http://schemas.openxmlformats.org/officeDocument/2006/relationships/slideLayout" Target="../slideLayouts/slideLayout47.xml"  /><Relationship Id="rId11" Type="http://schemas.openxmlformats.org/officeDocument/2006/relationships/slideLayout" Target="../slideLayouts/slideLayout48.xml"  /><Relationship Id="rId12" Type="http://schemas.openxmlformats.org/officeDocument/2006/relationships/slideLayout" Target="../slideLayouts/slideLayout49.xml"  /><Relationship Id="rId13" Type="http://schemas.openxmlformats.org/officeDocument/2006/relationships/slideLayout" Target="../slideLayouts/slideLayout50.xml"  /><Relationship Id="rId14" Type="http://schemas.openxmlformats.org/officeDocument/2006/relationships/slideLayout" Target="../slideLayouts/slideLayout51.xml"  /><Relationship Id="rId15" Type="http://schemas.openxmlformats.org/officeDocument/2006/relationships/image" Target="../media/image1.jpeg"  /><Relationship Id="rId2" Type="http://schemas.openxmlformats.org/officeDocument/2006/relationships/slideLayout" Target="../slideLayouts/slideLayout39.xml"  /><Relationship Id="rId3" Type="http://schemas.openxmlformats.org/officeDocument/2006/relationships/slideLayout" Target="../slideLayouts/slideLayout40.xml"  /><Relationship Id="rId4" Type="http://schemas.openxmlformats.org/officeDocument/2006/relationships/slideLayout" Target="../slideLayouts/slideLayout41.xml"  /><Relationship Id="rId5" Type="http://schemas.openxmlformats.org/officeDocument/2006/relationships/slideLayout" Target="../slideLayouts/slideLayout42.xml"  /><Relationship Id="rId6" Type="http://schemas.openxmlformats.org/officeDocument/2006/relationships/slideLayout" Target="../slideLayouts/slideLayout43.xml"  /><Relationship Id="rId7" Type="http://schemas.openxmlformats.org/officeDocument/2006/relationships/slideLayout" Target="../slideLayouts/slideLayout44.xml"  /><Relationship Id="rId8" Type="http://schemas.openxmlformats.org/officeDocument/2006/relationships/slideLayout" Target="../slideLayouts/slideLayout45.xml"  /><Relationship Id="rId9" Type="http://schemas.openxmlformats.org/officeDocument/2006/relationships/slideLayout" Target="../slideLayouts/slideLayout46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기본 디자인">
    <p:bg>
      <p:bgPr shadeToTitle="0">
        <a:blipFill dpi="0" rotWithShape="0">
          <a:blip r:embed="rId14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>
              <a:defRPr sz="14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 algn="ctr">
              <a:defRPr sz="1400" b="0"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>
            <a:lvl1pPr algn="r">
              <a:defRPr sz="1400" b="0"/>
            </a:lvl1pPr>
          </a:lstStyle>
          <a:p>
            <a:pPr lvl="0">
              <a:defRPr lang="ko-KR" altLang="en-US"/>
            </a:pPr>
            <a:fld id="{623AAB7C-FBA6-4AA0-90D9-B9F17B066F50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Clouds">
    <p:bg>
      <p:bgPr shadeToTitle="0"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 idx="0"/>
          </p:nvPr>
        </p:nvSpPr>
        <p:spPr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ctr"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r"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fld id="{553ECFF3-CDFC-46B3-B3FE-EAE17E2E49C1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2pPr>
      <a:lvl3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3pPr>
      <a:lvl4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4pPr>
      <a:lvl5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32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xmlns:mc="http://schemas.openxmlformats.org/markup-compatibility/2006" xmlns:hp="http://schemas.haansoft.com/office/presentation/8.0" kumimoji="1" sz="28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4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1_Clouds">
    <p:bg>
      <p:bgPr shadeToTitle="0"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 idx="0"/>
          </p:nvPr>
        </p:nvSpPr>
        <p:spPr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ctr"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r"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fld id="{553ECFF3-CDFC-46B3-B3FE-EAE17E2E49C1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2pPr>
      <a:lvl3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3pPr>
      <a:lvl4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4pPr>
      <a:lvl5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32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xmlns:mc="http://schemas.openxmlformats.org/markup-compatibility/2006" xmlns:hp="http://schemas.haansoft.com/office/presentation/8.0" kumimoji="1" sz="28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4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3_Clouds">
    <p:bg>
      <p:bgPr shadeToTitle="0"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 idx="0"/>
          </p:nvPr>
        </p:nvSpPr>
        <p:spPr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ctr"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en-US" altLang="ko-KR">
                <a:solidFill>
                  <a:srgbClr val="ffffff"/>
                </a:solidFill>
              </a:rPr>
              <a:t/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b" anchorCtr="0"/>
          <a:lstStyle>
            <a:lvl1pPr algn="r">
              <a:defRPr xmlns:mc="http://schemas.openxmlformats.org/markup-compatibility/2006" xmlns:hp="http://schemas.haansoft.com/office/presentation/8.0" kumimoji="0" sz="1400" b="0" mc:Ignorable="hp" hp:hslEmbossed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>
              <a:defRPr lang="ko-KR" altLang="en-US"/>
            </a:pPr>
            <a:fld id="{553ECFF3-CDFC-46B3-B3FE-EAE17E2E49C1}" type="slidenum">
              <a:rPr lang="en-US" altLang="ko-KR">
                <a:solidFill>
                  <a:srgbClr val="ffffff"/>
                </a:solidFill>
              </a:rPr>
              <a:pPr lvl="0">
                <a:defRPr lang="ko-KR" altLang="en-US"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2pPr>
      <a:lvl3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3pPr>
      <a:lvl4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4pPr>
      <a:lvl5pPr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/>
          <a:ea typeface="굴림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32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xmlns:mc="http://schemas.openxmlformats.org/markup-compatibility/2006" xmlns:hp="http://schemas.haansoft.com/office/presentation/8.0" kumimoji="1" sz="28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4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Font typeface="Wingdings"/>
        <a:buChar char="§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Relationship Id="rId4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audio" Target="file:///C:/Documents%20and%20Settings/Owner/My%20Documents/&#46300;&#46972;&#51060;&#48652;/&#48149;&#55148;&#51456;/&#49548;&#48169;&#51109;&#44592;&#48376;&#44368;&#50977;/&#54617;&#44368;PPT/&#54665;&#51652;&#44257;&#54413;.WAV" TargetMode="External" /><Relationship Id="rId3" Type="http://schemas.openxmlformats.org/officeDocument/2006/relationships/image" Target="../media/image4.png"  /><Relationship Id="rId4" Type="http://schemas.openxmlformats.org/officeDocument/2006/relationships/image" Target="../media/image2.png"  /><Relationship Id="rId5" Type="http://schemas.openxmlformats.org/officeDocument/2006/relationships/notesSlide" Target="../notesSlides/notesSlide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0.xml"  /><Relationship Id="rId2" Type="http://schemas.openxmlformats.org/officeDocument/2006/relationships/notesSlide" Target="../notesSlides/notesSlide3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1.xml"  /><Relationship Id="rId2" Type="http://schemas.openxmlformats.org/officeDocument/2006/relationships/notesSlide" Target="../notesSlides/notesSlide4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Relationship Id="rId2" Type="http://schemas.openxmlformats.org/officeDocument/2006/relationships/image" Target="../media/image6.jpeg"  /><Relationship Id="rId3" Type="http://schemas.openxmlformats.org/officeDocument/2006/relationships/audio" Target="../media/audio1.wav"  /><Relationship Id="rId4" Type="http://schemas.openxmlformats.org/officeDocument/2006/relationships/notesSlide" Target="../notesSlides/notesSlide5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Relationship Id="rId2" Type="http://schemas.openxmlformats.org/officeDocument/2006/relationships/image" Target="../media/image7.jpeg"  /><Relationship Id="rId3" Type="http://schemas.openxmlformats.org/officeDocument/2006/relationships/audio" Target="../media/audio2.wav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Relationship Id="rId2" Type="http://schemas.openxmlformats.org/officeDocument/2006/relationships/image" Target="../media/image8.jpeg"  /><Relationship Id="rId3" Type="http://schemas.openxmlformats.org/officeDocument/2006/relationships/audio" Target="../media/audio3.wav"  /><Relationship Id="rId4" Type="http://schemas.openxmlformats.org/officeDocument/2006/relationships/notesSlide" Target="../notesSlides/notesSlide6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Relationship Id="rId2" Type="http://schemas.openxmlformats.org/officeDocument/2006/relationships/image" Target="../media/image9.jpeg"  /><Relationship Id="rId3" Type="http://schemas.openxmlformats.org/officeDocument/2006/relationships/audio" Target="../media/audio4.wav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7.xml"  /><Relationship Id="rId2" Type="http://schemas.openxmlformats.org/officeDocument/2006/relationships/image" Target="../media/image10.jpeg"  /><Relationship Id="rId3" Type="http://schemas.openxmlformats.org/officeDocument/2006/relationships/audio" Target="../media/audio5.wav"  /><Relationship Id="rId4" Type="http://schemas.openxmlformats.org/officeDocument/2006/relationships/notesSlide" Target="../notesSlides/notesSlide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1.jpeg"  /><Relationship Id="rId3" Type="http://schemas.openxmlformats.org/officeDocument/2006/relationships/audio" Target="../media/audio6.wav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notesSlide" Target="../notesSlides/notesSlide8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notesSlide" Target="../notesSlides/notesSlide9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.jpeg"  /><Relationship Id="rId3" Type="http://schemas.openxmlformats.org/officeDocument/2006/relationships/hyperlink" Target="http://www.youtube.com/watch?feature=player_embedded&amp;v=Xjr_TDtTZQA" TargetMode="External" /><Relationship Id="rId4" Type="http://schemas.openxmlformats.org/officeDocument/2006/relationships/hyperlink" Target="http://w3.sbs.co.kr/news/newsEndPage.do?news_id=N1002383659" TargetMode="External"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4.xml"  /><Relationship Id="rId2" Type="http://schemas.openxmlformats.org/officeDocument/2006/relationships/image" Target="../media/image13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4.xml"  /><Relationship Id="rId2" Type="http://schemas.openxmlformats.org/officeDocument/2006/relationships/image" Target="../media/image14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4.xml"  /><Relationship Id="rId2" Type="http://schemas.openxmlformats.org/officeDocument/2006/relationships/image" Target="../media/image15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4.xml"  /><Relationship Id="rId2" Type="http://schemas.openxmlformats.org/officeDocument/2006/relationships/image" Target="../media/image16.jpe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17.jpe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18.jpe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19.jpe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20.jpeg"  /><Relationship Id="rId3" Type="http://schemas.openxmlformats.org/officeDocument/2006/relationships/notesSlide" Target="../notesSlides/notesSlide10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21.jpe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22.jpe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5.xml"  /><Relationship Id="rId2" Type="http://schemas.openxmlformats.org/officeDocument/2006/relationships/image" Target="../media/image23.jpe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9.xml"  /><Relationship Id="rId2" Type="http://schemas.openxmlformats.org/officeDocument/2006/relationships/image" Target="../media/image24.png"  /><Relationship Id="rId3" Type="http://schemas.openxmlformats.org/officeDocument/2006/relationships/image" Target="../media/image2.png"  /><Relationship Id="rId4" Type="http://schemas.openxmlformats.org/officeDocument/2006/relationships/notesSlide" Target="../notesSlides/notesSlide1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6002040"/>
            <a:ext cx="6912768" cy="595312"/>
          </a:xfrm>
          <a:noFill/>
          <a:ln/>
        </p:spPr>
        <p:txBody>
          <a:bodyPr/>
          <a:lstStyle/>
          <a:p>
            <a:pPr lvl="0">
              <a:defRPr lang="ko-KR" altLang="en-US"/>
            </a:pPr>
            <a:r>
              <a:rPr lang="ko-KR" altLang="en-US" sz="2800" b="1">
                <a:solidFill>
                  <a:schemeClr val="bg1"/>
                </a:solidFill>
                <a:latin typeface="굴림체"/>
                <a:ea typeface="굴림체"/>
              </a:rPr>
              <a:t>중부소방서 현장대응단 소방위 박희준</a:t>
            </a:r>
            <a:endParaRPr lang="ko-KR" altLang="en-US" sz="2800" b="1">
              <a:solidFill>
                <a:schemeClr val="bg1"/>
              </a:solidFill>
              <a:latin typeface="굴림체"/>
              <a:ea typeface="굴림체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>
          <a:xfrm>
            <a:off x="1007268" y="1798027"/>
            <a:ext cx="6877100" cy="10004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latinLnBrk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60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체"/>
                <a:ea typeface="바탕체"/>
              </a:rPr>
              <a:t>해상재난 인명구조</a:t>
            </a:r>
            <a:endParaRPr xmlns:mc="http://schemas.openxmlformats.org/markup-compatibility/2006" xmlns:hp="http://schemas.haansoft.com/office/presentation/8.0" lang="ko-KR" altLang="en-US" sz="6000" mc:Ignorable="hp" hp:hslEmbossed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체"/>
              <a:ea typeface="바탕체"/>
            </a:endParaRPr>
          </a:p>
        </p:txBody>
      </p:sp>
      <p:pic>
        <p:nvPicPr>
          <p:cNvPr id="32776" name="Picture 8" descr="불새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851275" y="620713"/>
            <a:ext cx="1439863" cy="679450"/>
          </a:xfrm>
          <a:prstGeom prst="rect">
            <a:avLst/>
          </a:prstGeom>
          <a:noFill/>
        </p:spPr>
      </p:pic>
      <p:pic>
        <p:nvPicPr>
          <p:cNvPr id="32778" name="Picture 10" descr="정복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779912" y="3960912"/>
            <a:ext cx="1443037" cy="1484312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randomBar/>
  </p:transition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Group 3"/>
          <p:cNvGrpSpPr/>
          <p:nvPr/>
        </p:nvGrpSpPr>
        <p:grpSpPr>
          <a:xfrm rot="0">
            <a:off x="755576" y="403225"/>
            <a:ext cx="7561262" cy="6237288"/>
            <a:chOff x="219" y="240"/>
            <a:chExt cx="4869" cy="3888"/>
          </a:xfrm>
        </p:grpSpPr>
        <p:grpSp>
          <p:nvGrpSpPr>
            <p:cNvPr id="10244" name="Group 4"/>
            <p:cNvGrpSpPr/>
            <p:nvPr/>
          </p:nvGrpSpPr>
          <p:grpSpPr>
            <a:xfrm rot="0">
              <a:off x="219" y="240"/>
              <a:ext cx="4869" cy="3650"/>
              <a:chOff x="219" y="240"/>
              <a:chExt cx="5248" cy="3934"/>
            </a:xfrm>
          </p:grpSpPr>
          <p:grpSp>
            <p:nvGrpSpPr>
              <p:cNvPr id="10245" name="Group 5"/>
              <p:cNvGrpSpPr/>
              <p:nvPr/>
            </p:nvGrpSpPr>
            <p:grpSpPr>
              <a:xfrm rot="0">
                <a:off x="219" y="240"/>
                <a:ext cx="5248" cy="144"/>
                <a:chOff x="259" y="240"/>
                <a:chExt cx="5248" cy="144"/>
              </a:xfrm>
            </p:grpSpPr>
            <p:sp>
              <p:nvSpPr>
                <p:cNvPr id="10246" name="Oval 6"/>
                <p:cNvSpPr>
                  <a:spLocks noChangeArrowheads="1"/>
                </p:cNvSpPr>
                <p:nvPr/>
              </p:nvSpPr>
              <p:spPr>
                <a:xfrm>
                  <a:off x="259" y="240"/>
                  <a:ext cx="145" cy="139"/>
                </a:xfrm>
                <a:prstGeom prst="ellipse">
                  <a:avLst/>
                </a:prstGeom>
                <a:solidFill>
                  <a:srgbClr val="66ccff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lvl="0">
                    <a:defRPr lang="ko-KR" altLang="en-US"/>
                  </a:pPr>
                  <a:endParaRPr lang="ko-KR" altLang="en-US"/>
                </a:p>
              </p:txBody>
            </p:sp>
            <p:grpSp>
              <p:nvGrpSpPr>
                <p:cNvPr id="10247" name="Group 7"/>
                <p:cNvGrpSpPr/>
                <p:nvPr/>
              </p:nvGrpSpPr>
              <p:grpSpPr>
                <a:xfrm rot="0">
                  <a:off x="336" y="240"/>
                  <a:ext cx="5171" cy="144"/>
                  <a:chOff x="336" y="240"/>
                  <a:chExt cx="5171" cy="144"/>
                </a:xfrm>
              </p:grpSpPr>
              <p:grpSp>
                <p:nvGrpSpPr>
                  <p:cNvPr id="10248" name="Group 8"/>
                  <p:cNvGrpSpPr/>
                  <p:nvPr/>
                </p:nvGrpSpPr>
                <p:grpSpPr>
                  <a:xfrm rot="0">
                    <a:off x="336" y="240"/>
                    <a:ext cx="5171" cy="144"/>
                    <a:chOff x="336" y="240"/>
                    <a:chExt cx="5171" cy="144"/>
                  </a:xfrm>
                </p:grpSpPr>
                <p:sp>
                  <p:nvSpPr>
                    <p:cNvPr id="10249" name="Rectangle 9"/>
                    <p:cNvSpPr>
                      <a:spLocks noChangeArrowheads="1"/>
                    </p:cNvSpPr>
                    <p:nvPr/>
                  </p:nvSpPr>
                  <p:spPr>
                    <a:xfrm>
                      <a:off x="336" y="240"/>
                      <a:ext cx="5136" cy="144"/>
                    </a:xfrm>
                    <a:prstGeom prst="rect">
                      <a:avLst/>
                    </a:prstGeom>
                    <a:solidFill>
                      <a:srgbClr val="66ccff"/>
                    </a:solidFill>
                    <a:ln>
                      <a:noFill/>
                    </a:ln>
                    <a:effectLst/>
                  </p:spPr>
                  <p:txBody>
                    <a:bodyPr wrap="none" anchor="ctr"/>
                    <a:lstStyle/>
                    <a:p>
                      <a:pPr lvl="0">
                        <a:defRPr lang="ko-KR" altLang="en-US"/>
                      </a:pPr>
                      <a:endParaRPr lang="ko-KR" altLang="en-US"/>
                    </a:p>
                  </p:txBody>
                </p:sp>
                <p:sp>
                  <p:nvSpPr>
                    <p:cNvPr id="10250" name="AutoShape 10"/>
                    <p:cNvSpPr>
                      <a:spLocks noChangeArrowheads="1"/>
                    </p:cNvSpPr>
                    <p:nvPr/>
                  </p:nvSpPr>
                  <p:spPr>
                    <a:xfrm>
                      <a:off x="5303" y="240"/>
                      <a:ext cx="204" cy="139"/>
                    </a:xfrm>
                    <a:prstGeom prst="flowChartMagneticDrum">
                      <a:avLst/>
                    </a:prstGeom>
                    <a:solidFill>
                      <a:srgbClr val="66ccff"/>
                    </a:solidFill>
                    <a:ln w="9525">
                      <a:solidFill>
                        <a:schemeClr val="tx1"/>
                      </a:solidFill>
                      <a:round/>
                    </a:ln>
                    <a:effectLst/>
                  </p:spPr>
                  <p:txBody>
                    <a:bodyPr wrap="none" anchor="ctr"/>
                    <a:lstStyle/>
                    <a:p>
                      <a:pPr lvl="0">
                        <a:defRPr lang="ko-KR" altLang="en-US"/>
                      </a:pPr>
                      <a:endParaRPr lang="ko-KR" altLang="en-US"/>
                    </a:p>
                  </p:txBody>
                </p:sp>
              </p:grpSp>
              <p:sp>
                <p:nvSpPr>
                  <p:cNvPr id="10251" name="Rectangle 11"/>
                  <p:cNvSpPr>
                    <a:spLocks noChangeArrowheads="1"/>
                  </p:cNvSpPr>
                  <p:nvPr/>
                </p:nvSpPr>
                <p:spPr>
                  <a:xfrm>
                    <a:off x="5184" y="245"/>
                    <a:ext cx="213" cy="134"/>
                  </a:xfrm>
                  <a:prstGeom prst="rect">
                    <a:avLst/>
                  </a:prstGeom>
                  <a:solidFill>
                    <a:srgbClr val="66ccff"/>
                  </a:solidFill>
                  <a:ln>
                    <a:noFill/>
                  </a:ln>
                  <a:effectLst/>
                </p:spPr>
                <p:txBody>
                  <a:bodyPr wrap="none" anchor="ctr"/>
                  <a:lstStyle/>
                  <a:p>
                    <a:pPr lvl="0">
                      <a:defRPr lang="ko-KR" altLang="en-US"/>
                    </a:pPr>
                    <a:endParaRPr lang="ko-KR" altLang="en-US"/>
                  </a:p>
                </p:txBody>
              </p:sp>
            </p:grpSp>
          </p:grpSp>
          <p:sp>
            <p:nvSpPr>
              <p:cNvPr id="10252" name="Rectangle 12"/>
              <p:cNvSpPr>
                <a:spLocks noChangeArrowheads="1"/>
              </p:cNvSpPr>
              <p:nvPr/>
            </p:nvSpPr>
            <p:spPr>
              <a:xfrm>
                <a:off x="308" y="379"/>
                <a:ext cx="5042" cy="3795"/>
              </a:xfrm>
              <a:prstGeom prst="rect">
                <a:avLst/>
              </a:prstGeom>
              <a:gradFill rotWithShape="0">
                <a:gsLst>
                  <a:gs pos="0">
                    <a:srgbClr val="66ffff"/>
                  </a:gs>
                  <a:gs pos="50000">
                    <a:srgbClr val="ffffff"/>
                  </a:gs>
                  <a:gs pos="100000">
                    <a:srgbClr val="66ff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/>
              </a:ln>
              <a:effectLst/>
            </p:spPr>
            <p:txBody>
              <a:bodyPr wrap="none" anchor="ctr"/>
              <a:lstStyle/>
              <a:p>
                <a:pPr lvl="0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0253" name="Line 13"/>
            <p:cNvSpPr>
              <a:spLocks noChangeShapeType="1"/>
            </p:cNvSpPr>
            <p:nvPr/>
          </p:nvSpPr>
          <p:spPr>
            <a:xfrm>
              <a:off x="2640" y="3888"/>
              <a:ext cx="0" cy="240"/>
            </a:xfrm>
            <a:prstGeom prst="line">
              <a:avLst/>
            </a:prstGeom>
            <a:noFill/>
            <a:ln w="76200">
              <a:solidFill>
                <a:srgbClr val="ffffff"/>
              </a:solidFill>
              <a:round/>
            </a:ln>
            <a:effectLst/>
          </p:spPr>
          <p:txBody>
            <a:bodyPr wrap="square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>
            <a:xfrm>
              <a:off x="1680" y="4128"/>
              <a:ext cx="1920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</a:ln>
            <a:effectLst/>
          </p:spPr>
          <p:txBody>
            <a:bodyPr wrap="square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</p:grpSp>
      <p:sp>
        <p:nvSpPr>
          <p:cNvPr id="10256" name="Rectangle 16"/>
          <p:cNvSpPr>
            <a:spLocks noChangeArrowheads="1"/>
          </p:cNvSpPr>
          <p:nvPr/>
        </p:nvSpPr>
        <p:spPr>
          <a:xfrm>
            <a:off x="1123876" y="2132857"/>
            <a:ext cx="6848475" cy="576063"/>
          </a:xfrm>
          <a:prstGeom prst="rect">
            <a:avLst/>
          </a:prstGeom>
          <a:solidFill>
            <a:srgbClr val="0066cc"/>
          </a:solidFill>
          <a:ln w="6350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    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항공모함  화재 진압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명조"/>
              <a:ea typeface="HY견명조"/>
            </a:endParaRP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>
          <a:xfrm>
            <a:off x="1123876" y="2924944"/>
            <a:ext cx="6848475" cy="648072"/>
          </a:xfrm>
          <a:prstGeom prst="rect">
            <a:avLst/>
          </a:prstGeom>
          <a:solidFill>
            <a:srgbClr val="0066cc"/>
          </a:solidFill>
          <a:ln w="6350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800" b="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</a:rPr>
              <a:t>     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위험물  화재진압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명조"/>
              <a:ea typeface="HY견명조"/>
            </a:endParaRP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>
          <a:xfrm>
            <a:off x="1123876" y="3789040"/>
            <a:ext cx="6848475" cy="576064"/>
          </a:xfrm>
          <a:prstGeom prst="rect">
            <a:avLst/>
          </a:prstGeom>
          <a:solidFill>
            <a:srgbClr val="0066cc"/>
          </a:solidFill>
          <a:ln w="6350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    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세월호  해양경찰 인명구조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명조"/>
              <a:ea typeface="HY견명조"/>
            </a:endParaRPr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>
          <a:xfrm>
            <a:off x="1115616" y="4581128"/>
            <a:ext cx="6848475" cy="576064"/>
          </a:xfrm>
          <a:prstGeom prst="rect">
            <a:avLst/>
          </a:prstGeom>
          <a:solidFill>
            <a:srgbClr val="0066cc"/>
          </a:solidFill>
          <a:ln w="6350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    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화재현장  최우선 인명구조 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명조"/>
              <a:ea typeface="HY견명조"/>
            </a:endParaRPr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>
          <a:xfrm>
            <a:off x="1123876" y="5373216"/>
            <a:ext cx="6848475" cy="576064"/>
          </a:xfrm>
          <a:prstGeom prst="rect">
            <a:avLst/>
          </a:prstGeom>
          <a:solidFill>
            <a:srgbClr val="0066cc"/>
          </a:solidFill>
          <a:ln w="6350">
            <a:solidFill>
              <a:schemeClr val="tx1"/>
            </a:solidFill>
            <a:miter/>
          </a:ln>
          <a:effectLst/>
        </p:spPr>
        <p:txBody>
          <a:bodyPr wrap="none"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    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화재현장  소방차  방수조작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>
          <a:xfrm>
            <a:off x="1150863" y="2780928"/>
            <a:ext cx="68183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  <a:effectLst/>
        </p:spPr>
        <p:txBody>
          <a:bodyPr wrap="square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>
          <a:xfrm>
            <a:off x="1150863" y="3645024"/>
            <a:ext cx="68183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  <a:effectLst/>
        </p:spPr>
        <p:txBody>
          <a:bodyPr wrap="square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7" name="Line 27"/>
          <p:cNvSpPr>
            <a:spLocks noChangeShapeType="1"/>
          </p:cNvSpPr>
          <p:nvPr/>
        </p:nvSpPr>
        <p:spPr>
          <a:xfrm>
            <a:off x="1150863" y="4437112"/>
            <a:ext cx="68183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  <a:effectLst/>
        </p:spPr>
        <p:txBody>
          <a:bodyPr wrap="square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8" name="Line 28"/>
          <p:cNvSpPr>
            <a:spLocks noChangeShapeType="1"/>
          </p:cNvSpPr>
          <p:nvPr/>
        </p:nvSpPr>
        <p:spPr>
          <a:xfrm>
            <a:off x="1150863" y="4437112"/>
            <a:ext cx="68183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  <a:effectLst/>
        </p:spPr>
        <p:txBody>
          <a:bodyPr wrap="square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69" name="Line 29"/>
          <p:cNvSpPr>
            <a:spLocks noChangeShapeType="1"/>
          </p:cNvSpPr>
          <p:nvPr/>
        </p:nvSpPr>
        <p:spPr>
          <a:xfrm>
            <a:off x="1150863" y="5229200"/>
            <a:ext cx="68183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  <a:effectLst/>
        </p:spPr>
        <p:txBody>
          <a:bodyPr wrap="square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270" name="Line 30"/>
          <p:cNvSpPr>
            <a:spLocks noChangeShapeType="1"/>
          </p:cNvSpPr>
          <p:nvPr/>
        </p:nvSpPr>
        <p:spPr>
          <a:xfrm>
            <a:off x="1150863" y="6021288"/>
            <a:ext cx="68183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  <a:effectLst/>
        </p:spPr>
        <p:txBody>
          <a:bodyPr wrap="square"/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10273" name="행진곡풍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8129513" y="5919788"/>
            <a:ext cx="80963" cy="80962"/>
          </a:xfrm>
          <a:prstGeom prst="rect">
            <a:avLst/>
          </a:prstGeom>
          <a:noFill/>
        </p:spPr>
      </p:pic>
      <p:sp>
        <p:nvSpPr>
          <p:cNvPr id="10274" name="AutoShape 34"/>
          <p:cNvSpPr>
            <a:spLocks noChangeArrowheads="1"/>
          </p:cNvSpPr>
          <p:nvPr/>
        </p:nvSpPr>
        <p:spPr>
          <a:xfrm>
            <a:off x="1916038" y="1341438"/>
            <a:ext cx="5113338" cy="576262"/>
          </a:xfrm>
          <a:prstGeom prst="ribbon2">
            <a:avLst>
              <a:gd name="adj1" fmla="val 12500"/>
              <a:gd name="adj2" fmla="val 69343"/>
            </a:avLst>
          </a:prstGeom>
          <a:gradFill rotWithShape="0">
            <a:gsLst>
              <a:gs pos="0">
                <a:srgbClr val="ff0000"/>
              </a:gs>
              <a:gs pos="50000">
                <a:srgbClr val="ff0000">
                  <a:gamma/>
                  <a:tint val="0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75000"/>
              <a:buFont typeface="mn-ea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mc:Ignorable="hp" hp:hslEmbossed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rPr>
              <a:t>해상재난 발표순서</a:t>
            </a:r>
            <a:endParaRPr xmlns:mc="http://schemas.openxmlformats.org/markup-compatibility/2006" xmlns:hp="http://schemas.haansoft.com/office/presentation/8.0" lang="ko-KR" altLang="en-US" sz="2800" b="0" mc:Ignorable="hp" hp:hslEmbossed="0">
              <a:solidFill>
                <a:srgbClr val="0000ff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명조"/>
              <a:ea typeface="HY견명조"/>
            </a:endParaRPr>
          </a:p>
        </p:txBody>
      </p:sp>
      <p:pic>
        <p:nvPicPr>
          <p:cNvPr id="10275" name="Picture 35" descr="불새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932163" y="765175"/>
            <a:ext cx="1079500" cy="509588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0" presetClass="entr" presetSubtype="0" fill="hold" nodeType="withEffect" mc:Ignorable="hp" hp:hslPresetID="11" hp:hslPresetSubtype="DirectionNone" hp:hslDuration="2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10" presetClass="entr" presetSubtype="0" fill="hold" grpId="0" nodeType="withEffect" mc:Ignorable="hp" hp:hslPresetID="11" hp:hslPresetSubtype="DirectionNone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2" presetID="2" presetClass="entr" presetSubtype="8" fill="hold" grpId="0" nodeType="afterEffect" mc:Ignorable="hp" hp:hslPresetID="1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9" presetClass="entr" presetSubtype="0" fill="hold" grpId="0" nodeType="afterEffect" mc:Ignorable="hp" hp:hslPresetID="18" hp:hslPresetSubtype="DirectionNone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1" presetID="2" presetClass="entr" presetSubtype="8" fill="hold" grpId="0" nodeType="afterEffect" mc:Ignorable="hp" hp:hslPresetID="1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6" presetID="9" presetClass="entr" presetSubtype="0" fill="hold" grpId="0" nodeType="afterEffect" mc:Ignorable="hp" hp:hslPresetID="18" hp:hslPresetSubtype="DirectionNone" hp:hslDuration="524" hp:hslTextDuration="75" hp:hslTextAnimationUnitDelay="100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4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0" presetID="2" presetClass="entr" presetSubtype="8" fill="hold" grpId="0" nodeType="afterEffect" mc:Ignorable="hp" hp:hslPresetID="1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9" presetClass="entr" presetSubtype="0" fill="hold" grpId="0" nodeType="afterEffect" mc:Ignorable="hp" hp:hslPresetID="18" hp:hslPresetSubtype="DirectionNone" hp:hslDuration="824" hp:hslTextDuration="75" hp:hslTextAnimationUnitDelay="100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24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9" presetID="2" presetClass="entr" presetSubtype="8" fill="hold" grpId="0" nodeType="afterEffect" mc:Ignorable="hp" hp:hslPresetID="1" hp:hslPresetSubtype="DirectionLeftToRight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4" presetID="2" presetClass="entr" presetSubtype="8" fill="hold" grpId="0" nodeType="afterEffect" mc:Ignorable="hp" hp:hslPresetID="1" hp:hslPresetSubtype="DirectionLeftToRight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9" presetID="9" presetClass="entr" presetSubtype="0" fill="hold" grpId="0" nodeType="afterEffect" mc:Ignorable="hp" hp:hslPresetID="18" hp:hslPresetSubtype="DirectionNone" hp:hslDuration="824" hp:hslTextDuration="75" hp:hslTextAnimationUnitDelay="100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4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3" presetID="2" presetClass="entr" presetSubtype="8" fill="hold" grpId="0" nodeType="afterEffect" mc:Ignorable="hp" hp:hslPresetID="1" hp:hslPresetSubtype="DirectionLeftToRight" hp:hslDuration="1000" hp:hslTextDuration="10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8" presetID="9" presetClass="entr" presetSubtype="0" fill="hold" grpId="0" nodeType="afterEffect" mc:Ignorable="hp" hp:hslPresetID="18" hp:hslPresetSubtype="DirectionNone" hp:hslDuration="824" hp:hslTextDuration="75" hp:hslTextAnimationUnitDelay="100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6" grpId="0" animBg="1" autoUpdateAnimBg="1"/>
      <p:bldP spid="10257" grpId="0" animBg="1" autoUpdateAnimBg="1"/>
      <p:bldP spid="10258" grpId="0" animBg="1" autoUpdateAnimBg="1"/>
      <p:bldP spid="10260" grpId="0" animBg="1" autoUpdateAnimBg="1"/>
      <p:bldP spid="10261" grpId="0" animBg="1" autoUpdateAnimBg="1"/>
      <p:bldP spid="10265" grpId="0" animBg="1" autoUpdateAnimBg="1"/>
      <p:bldP spid="10266" grpId="0" animBg="1" autoUpdateAnimBg="1"/>
      <p:bldP spid="10267" grpId="0" animBg="1" autoUpdateAnimBg="1"/>
      <p:bldP spid="10268" grpId="0" animBg="1" autoUpdateAnimBg="1"/>
      <p:bldP spid="10269" grpId="0" animBg="1" autoUpdateAnimBg="1"/>
      <p:bldP spid="10270" grpId="0" animBg="1" autoUpdateAnimBg="1"/>
      <p:bldP spid="10274" grpId="0" animBg="1" autoUpdateAnimBg="1"/>
    </p:bld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" y="10916"/>
            <a:ext cx="9158600" cy="68470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>
          <a:xfrm>
            <a:off x="611560" y="2276872"/>
            <a:ext cx="7920880" cy="4104456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buChar char="-"/>
              <a:defRPr lang="ko-KR" altLang="en-US"/>
            </a:pP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전세계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21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대중 미국이 항공모함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11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대 보유</a:t>
            </a:r>
            <a:endParaRPr lang="ko-KR" altLang="en-US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lnSpc>
                <a:spcPct val="120000"/>
              </a:lnSpc>
              <a:buChar char="-"/>
              <a:defRPr lang="ko-KR" altLang="en-US"/>
            </a:pP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길이는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330m 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면적은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 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축구장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3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배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(5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천평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)</a:t>
            </a: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lnSpc>
                <a:spcPct val="120000"/>
              </a:lnSpc>
              <a:buChar char="-"/>
              <a:defRPr lang="ko-KR" altLang="en-US"/>
            </a:pP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건조비용은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 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6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조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2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천억원</a:t>
            </a:r>
            <a:endParaRPr lang="ko-KR" altLang="en-US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lnSpc>
                <a:spcPct val="120000"/>
              </a:lnSpc>
              <a:buChar char="-"/>
              <a:defRPr lang="ko-KR" altLang="en-US"/>
            </a:pP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항공모함 승무원은 대략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6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천명</a:t>
            </a:r>
            <a:endParaRPr lang="ko-KR" altLang="en-US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lnSpc>
                <a:spcPct val="120000"/>
              </a:lnSpc>
              <a:buChar char="-"/>
              <a:defRPr lang="ko-KR" altLang="en-US"/>
            </a:pP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함재기 수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: 90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기</a:t>
            </a:r>
            <a:endParaRPr lang="ko-KR" altLang="en-US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lnSpc>
                <a:spcPct val="120000"/>
              </a:lnSpc>
              <a:buChar char="-"/>
              <a:defRPr lang="ko-KR" altLang="en-US"/>
            </a:pP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속도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: 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핵추진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30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노트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(56Km/h)</a:t>
            </a:r>
            <a:endParaRPr lang="ko-KR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</p:txBody>
      </p:sp>
      <p:grpSp>
        <p:nvGrpSpPr>
          <p:cNvPr id="84995" name="Group 3"/>
          <p:cNvGrpSpPr/>
          <p:nvPr/>
        </p:nvGrpSpPr>
        <p:grpSpPr>
          <a:xfrm rot="0">
            <a:off x="2555875" y="836613"/>
            <a:ext cx="3960813" cy="735012"/>
            <a:chOff x="703" y="1017"/>
            <a:chExt cx="2177" cy="463"/>
          </a:xfrm>
        </p:grpSpPr>
        <p:sp>
          <p:nvSpPr>
            <p:cNvPr id="84996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solidFill>
                  <a:srgbClr val="ffffff"/>
                </a:solidFill>
                <a:latin typeface="Arial"/>
                <a:ea typeface="HY견고딕"/>
              </a:endParaRPr>
            </a:p>
          </p:txBody>
        </p:sp>
        <p:sp>
          <p:nvSpPr>
            <p:cNvPr id="84997" name="Text Box 5"/>
            <p:cNvSpPr txBox="1">
              <a:spLocks noChangeArrowheads="1"/>
            </p:cNvSpPr>
            <p:nvPr/>
          </p:nvSpPr>
          <p:spPr>
            <a:xfrm>
              <a:off x="1121" y="1049"/>
              <a:ext cx="1519" cy="36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항공모함 상식</a:t>
              </a:r>
              <a:endParaRPr xmlns:mc="http://schemas.openxmlformats.org/markup-compatibility/2006" xmlns:hp="http://schemas.haansoft.com/office/presentation/8.0" lang="ko-KR" altLang="en-US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advTm="44384" mc:Ignorable="hp" hp:hslDur="5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6" presetClass="entr" presetSubtype="21" fill="hold" grpId="0" nodeType="afterEffect" mc:Ignorable="hp" hp:hslPresetID="24" hp:hslPresetSubtype="DirectionOutTo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animBg="0" autoUpdateAnimBg="0"/>
    </p:bld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>
          <a:xfrm>
            <a:off x="198022" y="2204864"/>
            <a:ext cx="8712968" cy="3816424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/>
          <a:p>
            <a:pPr lvl="0">
              <a:defRPr lang="ko-KR" altLang="en-US"/>
            </a:pPr>
            <a:endParaRPr lang="en-US" altLang="ko-KR">
              <a:solidFill>
                <a:srgbClr val="ffffff"/>
              </a:solidFill>
            </a:endParaRPr>
          </a:p>
          <a:p>
            <a:pPr marL="342900" indent="-342900">
              <a:buChar char="-"/>
              <a:defRPr lang="ko-KR" altLang="en-US"/>
            </a:pP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1966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년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10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월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26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일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USS Oriskany(CV-34)</a:t>
            </a: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buChar char="-"/>
              <a:defRPr lang="ko-KR" altLang="en-US"/>
            </a:pP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buChar char="-"/>
              <a:defRPr lang="ko-KR" altLang="en-US"/>
            </a:pP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buChar char="-"/>
              <a:defRPr lang="ko-KR" altLang="en-US"/>
            </a:pP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1967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년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7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월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29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일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USS Forrestal(CVA-59)</a:t>
            </a: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buChar char="-"/>
              <a:defRPr lang="ko-KR" altLang="en-US"/>
            </a:pP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buChar char="-"/>
              <a:defRPr lang="ko-KR" altLang="en-US"/>
            </a:pPr>
            <a:endParaRPr lang="en-US" altLang="ko-KR" sz="2900" b="0">
              <a:solidFill>
                <a:srgbClr val="ffffff"/>
              </a:solidFill>
              <a:latin typeface="HY견명조"/>
              <a:ea typeface="HY견명조"/>
            </a:endParaRPr>
          </a:p>
          <a:p>
            <a:pPr marL="342900" indent="-342900">
              <a:buChar char="-"/>
              <a:defRPr lang="ko-KR" altLang="en-US"/>
            </a:pP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1969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년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월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14</a:t>
            </a:r>
            <a:r>
              <a:rPr lang="ko-KR" altLang="en-US" sz="2900" b="0">
                <a:solidFill>
                  <a:srgbClr val="ffffff"/>
                </a:solidFill>
                <a:latin typeface="HY견명조"/>
                <a:ea typeface="HY견명조"/>
              </a:rPr>
              <a:t>일 </a:t>
            </a:r>
            <a:r>
              <a:rPr lang="en-US" altLang="ko-KR" sz="2900" b="0">
                <a:solidFill>
                  <a:srgbClr val="ffffff"/>
                </a:solidFill>
                <a:latin typeface="HY견명조"/>
                <a:ea typeface="HY견명조"/>
              </a:rPr>
              <a:t>USS Enterprise(CVN-65)</a:t>
            </a:r>
            <a:endParaRPr lang="ko-KR" altLang="en-US" sz="2900" b="0">
              <a:solidFill>
                <a:srgbClr val="ffffff"/>
              </a:solidFill>
              <a:latin typeface="HY견명조"/>
              <a:ea typeface="HY견명조"/>
            </a:endParaRPr>
          </a:p>
        </p:txBody>
      </p:sp>
      <p:grpSp>
        <p:nvGrpSpPr>
          <p:cNvPr id="63491" name="Group 3"/>
          <p:cNvGrpSpPr/>
          <p:nvPr/>
        </p:nvGrpSpPr>
        <p:grpSpPr>
          <a:xfrm rot="0">
            <a:off x="2482920" y="836612"/>
            <a:ext cx="3942972" cy="936203"/>
            <a:chOff x="661" y="1017"/>
            <a:chExt cx="2270" cy="463"/>
          </a:xfrm>
        </p:grpSpPr>
        <p:sp>
          <p:nvSpPr>
            <p:cNvPr id="63492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solidFill>
                  <a:srgbClr val="ffffff"/>
                </a:solidFill>
                <a:latin typeface="Arial"/>
                <a:ea typeface="HY견고딕"/>
              </a:endParaRPr>
            </a:p>
          </p:txBody>
        </p:sp>
        <p:sp>
          <p:nvSpPr>
            <p:cNvPr id="63493" name="Text Box 5"/>
            <p:cNvSpPr txBox="1">
              <a:spLocks noChangeArrowheads="1"/>
            </p:cNvSpPr>
            <p:nvPr/>
          </p:nvSpPr>
          <p:spPr>
            <a:xfrm>
              <a:off x="762" y="1086"/>
              <a:ext cx="2057" cy="28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항공모함 화재사건</a:t>
              </a:r>
              <a:endParaRPr xmlns:mc="http://schemas.openxmlformats.org/markup-compatibility/2006" xmlns:hp="http://schemas.haansoft.com/office/presentation/8.0" lang="ko-KR" altLang="en-US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advTm="44384" mc:Ignorable="hp" hp:hslDur="5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6" presetClass="entr" presetSubtype="21" fill="hold" grpId="0" nodeType="afterEffect" mc:Ignorable="hp" hp:hslPresetID="24" hp:hslPresetSubtype="DirectionOutTo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0" autoUpdateAnimBg="0"/>
    </p:bld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>
          <a:xfrm>
            <a:off x="323850" y="1844675"/>
            <a:ext cx="4392613" cy="460851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 b="0">
                <a:latin typeface="HY견명조"/>
                <a:ea typeface="HY견명조"/>
              </a:rPr>
              <a:t>항공모함 선상에서 </a:t>
            </a:r>
            <a:r>
              <a:rPr lang="en-US" altLang="ko-KR" sz="2400" b="0">
                <a:latin typeface="HY견명조"/>
                <a:ea typeface="HY견명조"/>
              </a:rPr>
              <a:t>MK24 </a:t>
            </a:r>
            <a:r>
              <a:rPr lang="ko-KR" altLang="en-US" sz="2400" b="0">
                <a:latin typeface="HY견명조"/>
                <a:ea typeface="HY견명조"/>
              </a:rPr>
              <a:t>조명탄을 옮기던중 실수로 떨어트려 안전장치가 풀린 조명탄을 불꽃이 없다고 하여 무기고에 보관 하였는데 화염이 치솟고 폭발하였는데 화재를 진압하기 위해 물로 방수하면서</a:t>
            </a:r>
            <a:endParaRPr lang="ko-KR" altLang="en-US" sz="2400" b="0">
              <a:latin typeface="HY견명조"/>
              <a:ea typeface="HY견명조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 b="0">
                <a:latin typeface="HY견명조"/>
                <a:ea typeface="HY견명조"/>
              </a:rPr>
              <a:t>화재가 더욱 확대됨</a:t>
            </a:r>
            <a:endParaRPr lang="ko-KR" altLang="en-US" sz="2400" b="0">
              <a:latin typeface="HY견명조"/>
              <a:ea typeface="HY견명조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400" b="0">
                <a:latin typeface="HY견명조"/>
                <a:ea typeface="HY견명조"/>
              </a:rPr>
              <a:t>(</a:t>
            </a:r>
            <a:r>
              <a:rPr lang="ko-KR" altLang="en-US" sz="2400" b="0">
                <a:latin typeface="HY견명조"/>
                <a:ea typeface="HY견명조"/>
              </a:rPr>
              <a:t>조명탄의 주 재료는 마그네슘으로  물과 접촉하면 폭발함</a:t>
            </a:r>
            <a:r>
              <a:rPr lang="en-US" altLang="ko-KR" sz="2400" b="0">
                <a:latin typeface="HY견명조"/>
                <a:ea typeface="HY견명조"/>
              </a:rPr>
              <a:t>)</a:t>
            </a:r>
            <a:endParaRPr lang="ko-KR" altLang="en-US" sz="2400" b="0">
              <a:latin typeface="HY견명조"/>
              <a:ea typeface="HY견명조"/>
            </a:endParaRPr>
          </a:p>
        </p:txBody>
      </p:sp>
      <p:grpSp>
        <p:nvGrpSpPr>
          <p:cNvPr id="72707" name="Group 3"/>
          <p:cNvGrpSpPr/>
          <p:nvPr/>
        </p:nvGrpSpPr>
        <p:grpSpPr>
          <a:xfrm rot="0">
            <a:off x="2554288" y="836613"/>
            <a:ext cx="3457576" cy="735012"/>
            <a:chOff x="702" y="1017"/>
            <a:chExt cx="2178" cy="463"/>
          </a:xfrm>
        </p:grpSpPr>
        <p:sp>
          <p:nvSpPr>
            <p:cNvPr id="72708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latin typeface="Arial"/>
                <a:ea typeface="HY견고딕"/>
              </a:endParaRPr>
            </a:p>
          </p:txBody>
        </p:sp>
        <p:sp>
          <p:nvSpPr>
            <p:cNvPr id="72709" name="Text Box 5"/>
            <p:cNvSpPr txBox="1">
              <a:spLocks noChangeArrowheads="1"/>
            </p:cNvSpPr>
            <p:nvPr/>
          </p:nvSpPr>
          <p:spPr>
            <a:xfrm>
              <a:off x="702" y="1049"/>
              <a:ext cx="2155" cy="36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en-US" altLang="ko-KR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CV-34 </a:t>
              </a: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화재경위</a:t>
              </a:r>
              <a:endParaRPr xmlns:mc="http://schemas.openxmlformats.org/markup-compatibility/2006" xmlns:hp="http://schemas.haansoft.com/office/presentation/8.0" lang="en-US" altLang="ko-KR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716016" y="1844824"/>
            <a:ext cx="4122092" cy="4623970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>
    <p:cover dir="r"/>
    <p:sndAc>
      <p:stSnd>
        <p:snd r:embed="rId3" name="explode.wav"/>
      </p:stSnd>
    </p:sndAc>
  </p:transition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/>
          <p:cNvPicPr>
            <a:picLocks noGrp="1" noChangeAspect="1"/>
          </p:cNvPicPr>
          <p:nvPr>
            <p:ph idx="0"/>
          </p:nvPr>
        </p:nvPicPr>
        <p:blipFill rotWithShape="1">
          <a:blip r:embed="rId2"/>
          <a:stretch>
            <a:fillRect/>
          </a:stretch>
        </p:blipFill>
        <p:spPr>
          <a:xfrm>
            <a:off x="0" y="-1"/>
            <a:ext cx="9144000" cy="6895475"/>
          </a:xfr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sndAc>
      <p:stSnd>
        <p:snd r:embed="rId3" name="explode.wav"/>
      </p:stSnd>
    </p:sndAc>
  </p:transition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>
          <a:xfrm>
            <a:off x="323850" y="1844675"/>
            <a:ext cx="4392613" cy="460851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 b="0">
                <a:latin typeface="HY견명조"/>
                <a:ea typeface="HY견명조"/>
              </a:rPr>
              <a:t>항공모함 선상에서 로켓탄 발사기의 모터가 원인 불명으로 </a:t>
            </a:r>
            <a:r>
              <a:rPr lang="en-US" altLang="ko-KR" sz="2400" b="0">
                <a:latin typeface="HY견명조"/>
                <a:ea typeface="HY견명조"/>
              </a:rPr>
              <a:t>"</a:t>
            </a:r>
            <a:r>
              <a:rPr lang="ko-KR" altLang="en-US" sz="2400" b="0">
                <a:latin typeface="HY견명조"/>
                <a:ea typeface="HY견명조"/>
              </a:rPr>
              <a:t>스파크</a:t>
            </a:r>
            <a:r>
              <a:rPr lang="en-US" altLang="ko-KR" sz="2400" b="0">
                <a:latin typeface="HY견명조"/>
                <a:ea typeface="HY견명조"/>
              </a:rPr>
              <a:t>"</a:t>
            </a:r>
            <a:r>
              <a:rPr lang="ko-KR" altLang="en-US" sz="2400" b="0">
                <a:latin typeface="HY견명조"/>
                <a:ea typeface="HY견명조"/>
              </a:rPr>
              <a:t>를 일으켜  로켓탄이 발사가 되어 후미에 있던  스카이호크 탱크에 명중되면서 연쇄 폭발이 일어난 화재사건으로 폼액을 사용하지 않고 물로 방수하여 불붙은 항공유가 함상 및 선내로 흘러들어 이틀간 연쇄 폭발로 </a:t>
            </a:r>
            <a:r>
              <a:rPr lang="en-US" altLang="ko-KR" sz="2400" b="0">
                <a:latin typeface="HY견명조"/>
                <a:ea typeface="HY견명조"/>
              </a:rPr>
              <a:t>134</a:t>
            </a:r>
            <a:r>
              <a:rPr lang="ko-KR" altLang="en-US" sz="2400" b="0">
                <a:latin typeface="HY견명조"/>
                <a:ea typeface="HY견명조"/>
              </a:rPr>
              <a:t>명 사망</a:t>
            </a:r>
            <a:endParaRPr lang="ko-KR" altLang="en-US" sz="2400" b="0">
              <a:latin typeface="HY견명조"/>
              <a:ea typeface="HY견명조"/>
            </a:endParaRPr>
          </a:p>
        </p:txBody>
      </p:sp>
      <p:grpSp>
        <p:nvGrpSpPr>
          <p:cNvPr id="72707" name="Group 3"/>
          <p:cNvGrpSpPr/>
          <p:nvPr/>
        </p:nvGrpSpPr>
        <p:grpSpPr>
          <a:xfrm rot="0">
            <a:off x="2484438" y="836613"/>
            <a:ext cx="3587751" cy="735012"/>
            <a:chOff x="658" y="1017"/>
            <a:chExt cx="2260" cy="463"/>
          </a:xfrm>
        </p:grpSpPr>
        <p:sp>
          <p:nvSpPr>
            <p:cNvPr id="72708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latin typeface="Arial"/>
                <a:ea typeface="HY견고딕"/>
              </a:endParaRPr>
            </a:p>
          </p:txBody>
        </p:sp>
        <p:sp>
          <p:nvSpPr>
            <p:cNvPr id="72709" name="Text Box 5"/>
            <p:cNvSpPr txBox="1">
              <a:spLocks noChangeArrowheads="1"/>
            </p:cNvSpPr>
            <p:nvPr/>
          </p:nvSpPr>
          <p:spPr>
            <a:xfrm>
              <a:off x="703" y="1050"/>
              <a:ext cx="2155" cy="361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en-US" altLang="ko-KR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CV-59 </a:t>
              </a: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화재경위</a:t>
              </a:r>
              <a:endParaRPr xmlns:mc="http://schemas.openxmlformats.org/markup-compatibility/2006" xmlns:hp="http://schemas.haansoft.com/office/presentation/8.0" lang="en-US" altLang="ko-KR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716016" y="1844824"/>
            <a:ext cx="4114800" cy="4591050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>
    <p:cover dir="r"/>
    <p:sndAc>
      <p:stSnd>
        <p:snd r:embed="rId3" name="explode.wav"/>
      </p:stSnd>
    </p:sndAc>
  </p:transition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0"/>
          </p:nvPr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144000" cy="6874142"/>
          </a:xfr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sndAc>
      <p:stSnd>
        <p:snd r:embed="rId3" name="explode.wav"/>
      </p:stSnd>
    </p:sndAc>
  </p:transition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-1"/>
            <a:ext cx="9144000" cy="6891977"/>
          </a:xfrm>
          <a:prstGeom prst="rect">
            <a:avLst/>
          </a:prstGeom>
        </p:spPr>
      </p:pic>
      <p:sp>
        <p:nvSpPr>
          <p:cNvPr id="72706" name="Rectangle 2"/>
          <p:cNvSpPr>
            <a:spLocks noChangeArrowheads="1"/>
          </p:cNvSpPr>
          <p:nvPr/>
        </p:nvSpPr>
        <p:spPr>
          <a:xfrm>
            <a:off x="35496" y="5949280"/>
            <a:ext cx="9108504" cy="93610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 b="0">
                <a:solidFill>
                  <a:srgbClr val="ffffff"/>
                </a:solidFill>
                <a:latin typeface="HY견명조"/>
                <a:ea typeface="HY견명조"/>
              </a:rPr>
              <a:t>팬텀기에 장착된  로켓탄이 시동보조장치 열에 점화되어 폭발한 사고로 </a:t>
            </a:r>
            <a:r>
              <a:rPr lang="en-US" altLang="ko-KR" sz="2400" b="0">
                <a:solidFill>
                  <a:srgbClr val="ffffff"/>
                </a:solidFill>
                <a:latin typeface="HY견명조"/>
                <a:ea typeface="HY견명조"/>
              </a:rPr>
              <a:t>27</a:t>
            </a:r>
            <a:r>
              <a:rPr lang="ko-KR" altLang="en-US" sz="2400" b="0">
                <a:solidFill>
                  <a:srgbClr val="ffffff"/>
                </a:solidFill>
                <a:latin typeface="HY견명조"/>
                <a:ea typeface="HY견명조"/>
              </a:rPr>
              <a:t>명 사망</a:t>
            </a:r>
            <a:r>
              <a:rPr lang="en-US" altLang="ko-KR" sz="2400" b="0">
                <a:solidFill>
                  <a:srgbClr val="ffffff"/>
                </a:solidFill>
                <a:latin typeface="HY견명조"/>
                <a:ea typeface="HY견명조"/>
              </a:rPr>
              <a:t>, 34</a:t>
            </a:r>
            <a:r>
              <a:rPr lang="ko-KR" altLang="en-US" sz="2400" b="0">
                <a:solidFill>
                  <a:srgbClr val="ffffff"/>
                </a:solidFill>
                <a:latin typeface="HY견명조"/>
                <a:ea typeface="HY견명조"/>
              </a:rPr>
              <a:t>명 부상</a:t>
            </a:r>
            <a:r>
              <a:rPr lang="en-US" altLang="ko-KR" sz="2400" b="0">
                <a:solidFill>
                  <a:srgbClr val="ffffff"/>
                </a:solidFill>
                <a:latin typeface="HY견명조"/>
                <a:ea typeface="HY견명조"/>
              </a:rPr>
              <a:t>, </a:t>
            </a:r>
            <a:r>
              <a:rPr lang="ko-KR" altLang="en-US" sz="2400" b="0">
                <a:solidFill>
                  <a:srgbClr val="ffffff"/>
                </a:solidFill>
                <a:latin typeface="HY견명조"/>
                <a:ea typeface="HY견명조"/>
              </a:rPr>
              <a:t>함재기 </a:t>
            </a:r>
            <a:r>
              <a:rPr lang="en-US" altLang="ko-KR" sz="2400" b="0">
                <a:solidFill>
                  <a:srgbClr val="ffffff"/>
                </a:solidFill>
                <a:latin typeface="HY견명조"/>
                <a:ea typeface="HY견명조"/>
              </a:rPr>
              <a:t>15</a:t>
            </a:r>
            <a:r>
              <a:rPr lang="ko-KR" altLang="en-US" sz="2400" b="0">
                <a:solidFill>
                  <a:srgbClr val="ffffff"/>
                </a:solidFill>
                <a:latin typeface="HY견명조"/>
                <a:ea typeface="HY견명조"/>
              </a:rPr>
              <a:t>대 파괴</a:t>
            </a:r>
            <a:r>
              <a:rPr lang="en-US" altLang="ko-KR" sz="2400" b="0">
                <a:solidFill>
                  <a:srgbClr val="ffffff"/>
                </a:solidFill>
                <a:latin typeface="HY견명조"/>
                <a:ea typeface="HY견명조"/>
              </a:rPr>
              <a:t>.</a:t>
            </a:r>
            <a:endParaRPr lang="en-US" altLang="ko-KR" sz="2400" b="0">
              <a:solidFill>
                <a:srgbClr val="ffffff"/>
              </a:solidFill>
              <a:latin typeface="HY견명조"/>
              <a:ea typeface="HY견명조"/>
            </a:endParaRPr>
          </a:p>
        </p:txBody>
      </p:sp>
      <p:grpSp>
        <p:nvGrpSpPr>
          <p:cNvPr id="72707" name="Group 3"/>
          <p:cNvGrpSpPr/>
          <p:nvPr/>
        </p:nvGrpSpPr>
        <p:grpSpPr>
          <a:xfrm rot="0">
            <a:off x="2195736" y="12929"/>
            <a:ext cx="4144490" cy="864195"/>
            <a:chOff x="587" y="1017"/>
            <a:chExt cx="2400" cy="463"/>
          </a:xfrm>
        </p:grpSpPr>
        <p:sp>
          <p:nvSpPr>
            <p:cNvPr id="72708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solidFill>
                  <a:srgbClr val="ffffff"/>
                </a:solidFill>
                <a:latin typeface="Arial"/>
                <a:ea typeface="HY견고딕"/>
              </a:endParaRPr>
            </a:p>
          </p:txBody>
        </p:sp>
        <p:sp>
          <p:nvSpPr>
            <p:cNvPr id="72709" name="Text Box 5"/>
            <p:cNvSpPr txBox="1">
              <a:spLocks noChangeArrowheads="1"/>
            </p:cNvSpPr>
            <p:nvPr/>
          </p:nvSpPr>
          <p:spPr>
            <a:xfrm>
              <a:off x="587" y="1073"/>
              <a:ext cx="2400" cy="3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 lang="ko-KR" altLang="en-US"/>
              </a:pPr>
              <a:r>
                <a:rPr lang="en-US" altLang="ko-KR" sz="3200" b="0">
                  <a:solidFill>
                    <a:srgbClr val="ffffff"/>
                  </a:solidFill>
                  <a:latin typeface="HY견명조"/>
                  <a:ea typeface="HY견명조"/>
                </a:rPr>
                <a:t>CVN-65</a:t>
              </a:r>
              <a:r>
                <a:rPr xmlns:mc="http://schemas.openxmlformats.org/markup-compatibility/2006" xmlns:hp="http://schemas.haansoft.com/office/presentation/8.0" lang="en-US" altLang="ko-KR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화재경위</a:t>
              </a:r>
              <a:endParaRPr xmlns:mc="http://schemas.openxmlformats.org/markup-compatibility/2006" xmlns:hp="http://schemas.haansoft.com/office/presentation/8.0" lang="en-US" altLang="ko-KR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>
    <p:cover dir="r"/>
    <p:sndAc>
      <p:stSnd>
        <p:snd r:embed="rId3" name="explode.wav"/>
      </p:stSnd>
    </p:sndAc>
  </p:transition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-9672"/>
            <a:ext cx="9144000" cy="7230140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sndAc>
      <p:stSnd>
        <p:snd r:embed="rId3" name="explode.wav"/>
      </p:stSnd>
    </p:sndAc>
  </p:transition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>
          <a:xfrm>
            <a:off x="467544" y="2133600"/>
            <a:ext cx="8208911" cy="4391025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/>
          <a:p>
            <a:pPr lvl="0">
              <a:defRPr lang="ko-KR" altLang="en-US"/>
            </a:pPr>
            <a:endParaRPr lang="en-US" altLang="ko-KR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800" b="0">
                <a:solidFill>
                  <a:srgbClr val="ffff00"/>
                </a:solidFill>
                <a:latin typeface="HY견명조"/>
                <a:ea typeface="HY견명조"/>
              </a:rPr>
              <a:t>폼액을 사용하지 않고 물로 방수하여 불붙은</a:t>
            </a:r>
            <a:endParaRPr lang="ko-KR" altLang="en-US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800" b="0">
                <a:solidFill>
                  <a:srgbClr val="ffff00"/>
                </a:solidFill>
                <a:latin typeface="HY견명조"/>
                <a:ea typeface="HY견명조"/>
              </a:rPr>
              <a:t>항공유가 함상 및 선실내로 흘러들어 화재가 확대 </a:t>
            </a:r>
            <a:endParaRPr lang="ko-KR" altLang="en-US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800" b="0">
                <a:solidFill>
                  <a:srgbClr val="ffff00"/>
                </a:solidFill>
                <a:latin typeface="HY견명조"/>
                <a:ea typeface="HY견명조"/>
              </a:rPr>
              <a:t>조명탄의 주 재료는 마그네슘으로  물과 접촉하면</a:t>
            </a:r>
            <a:endParaRPr lang="ko-KR" altLang="en-US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8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800" b="0">
                <a:solidFill>
                  <a:srgbClr val="ffff00"/>
                </a:solidFill>
                <a:latin typeface="HY견명조"/>
                <a:ea typeface="HY견명조"/>
              </a:rPr>
              <a:t> 폭발하는데도 물로 방수하여 화재가 확대</a:t>
            </a:r>
            <a:endParaRPr lang="ko-KR" altLang="en-US" sz="2800" b="0">
              <a:solidFill>
                <a:srgbClr val="ffff00"/>
              </a:solidFill>
              <a:latin typeface="HY견명조"/>
              <a:ea typeface="HY견명조"/>
            </a:endParaRPr>
          </a:p>
        </p:txBody>
      </p:sp>
      <p:grpSp>
        <p:nvGrpSpPr>
          <p:cNvPr id="2" name="Group 3"/>
          <p:cNvGrpSpPr/>
          <p:nvPr/>
        </p:nvGrpSpPr>
        <p:grpSpPr>
          <a:xfrm rot="0">
            <a:off x="2555874" y="836613"/>
            <a:ext cx="3455988" cy="735012"/>
            <a:chOff x="703" y="1017"/>
            <a:chExt cx="2177" cy="463"/>
          </a:xfrm>
        </p:grpSpPr>
        <p:sp>
          <p:nvSpPr>
            <p:cNvPr id="63492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latin typeface="Arial"/>
                <a:ea typeface="HY견고딕"/>
              </a:endParaRPr>
            </a:p>
          </p:txBody>
        </p:sp>
        <p:sp>
          <p:nvSpPr>
            <p:cNvPr id="63493" name="Text Box 5"/>
            <p:cNvSpPr txBox="1">
              <a:spLocks noChangeArrowheads="1"/>
            </p:cNvSpPr>
            <p:nvPr/>
          </p:nvSpPr>
          <p:spPr>
            <a:xfrm>
              <a:off x="884" y="1051"/>
              <a:ext cx="1837" cy="3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항공모함 화재</a:t>
              </a:r>
              <a:endParaRPr xmlns:mc="http://schemas.openxmlformats.org/markup-compatibility/2006" xmlns:hp="http://schemas.haansoft.com/office/presentation/8.0" lang="ko-KR" altLang="en-US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advTm="44384" mc:Ignorable="hp" hp:hslDur="5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6" presetClass="entr" presetSubtype="21" fill="hold" grpId="0" nodeType="afterEffect" mc:Ignorable="hp" hp:hslPresetID="24" hp:hslPresetSubtype="DirectionOutTo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0" autoUpdateAnimBg="0"/>
    </p:bld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>
          <a:xfrm>
            <a:off x="684213" y="2133600"/>
            <a:ext cx="7772400" cy="4391025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/>
          <a:p>
            <a:pPr lvl="0">
              <a:defRPr lang="ko-KR" altLang="en-US"/>
            </a:pPr>
            <a:endParaRPr lang="en-US" altLang="ko-KR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 </a:t>
            </a:r>
            <a:r>
              <a:rPr lang="ko-KR" altLang="ko-KR" sz="2400" b="0">
                <a:solidFill>
                  <a:srgbClr val="ffff00"/>
                </a:solidFill>
                <a:latin typeface="HY견명조"/>
                <a:ea typeface="HY견명조"/>
              </a:rPr>
              <a:t>- 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제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3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류 위험물 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&lt;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자연발화성 물질 및 금수성 물질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&gt;</a:t>
            </a:r>
            <a:endParaRPr lang="en-US" altLang="ko-KR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ko-KR" altLang="en-US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 칼슘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(Ca)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 칼륨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(K),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나트륨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(Na),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 알킬알루미늄 등은</a:t>
            </a:r>
            <a:endParaRPr lang="ko-KR" altLang="en-US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 물과 격렬하게 반응하여 가연성 가스인 수소가  발생</a:t>
            </a:r>
            <a:endParaRPr lang="ko-KR" altLang="en-US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되면서  발화되어 화재</a:t>
            </a:r>
            <a:r>
              <a:rPr lang="en-US" altLang="ko-KR" sz="2400" b="0">
                <a:solidFill>
                  <a:srgbClr val="ffff00"/>
                </a:solidFill>
                <a:latin typeface="HY견명조"/>
                <a:ea typeface="HY견명조"/>
              </a:rPr>
              <a:t>·</a:t>
            </a: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폭발이 발생하므로</a:t>
            </a:r>
            <a:endParaRPr lang="ko-KR" altLang="en-US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endParaRPr lang="en-US" altLang="ko-KR" sz="2400" b="0">
              <a:solidFill>
                <a:srgbClr val="ffff00"/>
              </a:solidFill>
              <a:latin typeface="HY견명조"/>
              <a:ea typeface="HY견명조"/>
            </a:endParaRPr>
          </a:p>
          <a:p>
            <a:pPr lvl="0">
              <a:defRPr lang="ko-KR" altLang="en-US"/>
            </a:pPr>
            <a:r>
              <a:rPr lang="ko-KR" altLang="en-US" sz="2400" b="0">
                <a:solidFill>
                  <a:srgbClr val="ffff00"/>
                </a:solidFill>
                <a:latin typeface="HY견명조"/>
                <a:ea typeface="HY견명조"/>
              </a:rPr>
              <a:t>분말약제을 사용하여 진화 하여야 합니다</a:t>
            </a:r>
            <a:endParaRPr lang="ko-KR" altLang="en-US" sz="2400" b="0">
              <a:solidFill>
                <a:srgbClr val="ffff00"/>
              </a:solidFill>
              <a:latin typeface="HY견명조"/>
              <a:ea typeface="HY견명조"/>
            </a:endParaRPr>
          </a:p>
        </p:txBody>
      </p:sp>
      <p:grpSp>
        <p:nvGrpSpPr>
          <p:cNvPr id="2" name="Group 3"/>
          <p:cNvGrpSpPr/>
          <p:nvPr/>
        </p:nvGrpSpPr>
        <p:grpSpPr>
          <a:xfrm rot="0">
            <a:off x="2555874" y="836613"/>
            <a:ext cx="3455988" cy="735012"/>
            <a:chOff x="703" y="1017"/>
            <a:chExt cx="2177" cy="463"/>
          </a:xfrm>
        </p:grpSpPr>
        <p:sp>
          <p:nvSpPr>
            <p:cNvPr id="63492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latin typeface="Arial"/>
                <a:ea typeface="HY견고딕"/>
              </a:endParaRPr>
            </a:p>
          </p:txBody>
        </p:sp>
        <p:sp>
          <p:nvSpPr>
            <p:cNvPr id="63493" name="Text Box 5"/>
            <p:cNvSpPr txBox="1">
              <a:spLocks noChangeArrowheads="1"/>
            </p:cNvSpPr>
            <p:nvPr/>
          </p:nvSpPr>
          <p:spPr>
            <a:xfrm>
              <a:off x="884" y="1051"/>
              <a:ext cx="1837" cy="3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제</a:t>
              </a:r>
              <a:r>
                <a:rPr xmlns:mc="http://schemas.openxmlformats.org/markup-compatibility/2006" xmlns:hp="http://schemas.haansoft.com/office/presentation/8.0" lang="en-US" altLang="ko-KR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3</a:t>
              </a: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류 위험물</a:t>
              </a:r>
              <a:endParaRPr xmlns:mc="http://schemas.openxmlformats.org/markup-compatibility/2006" xmlns:hp="http://schemas.haansoft.com/office/presentation/8.0" lang="ko-KR" altLang="en-US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advTm="44384" mc:Ignorable="hp" hp:hslDur="5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6" presetClass="entr" presetSubtype="21" fill="hold" grpId="0" nodeType="afterEffect" mc:Ignorable="hp" hp:hslPresetID="24" hp:hslPresetSubtype="DirectionOutTo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0" autoUpdateAnimBg="0"/>
    </p:bldLst>
  </p:timing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해양경찰 최초 도착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192448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79512" y="5877272"/>
            <a:ext cx="6480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400">
                <a:hlinkClick r:id="rId3"/>
              </a:rPr>
              <a:t>http://www.youtube.com/watch?feature=player_embedded&amp;v=Xjr_TDtTZQA</a:t>
            </a:r>
            <a:endParaRPr lang="en-US" altLang="ko-KR" sz="1400"/>
          </a:p>
          <a:p>
            <a:pPr lvl="0">
              <a:defRPr lang="ko-KR" altLang="en-US"/>
            </a:pPr>
            <a:endParaRPr lang="en-US" altLang="ko-KR" sz="1400"/>
          </a:p>
          <a:p>
            <a:pPr lvl="0">
              <a:defRPr lang="ko-KR" altLang="en-US"/>
            </a:pPr>
            <a:r>
              <a:rPr lang="en-US" altLang="ko-KR" sz="1400">
                <a:hlinkClick r:id="rId4"/>
              </a:rPr>
              <a:t>http://w3.sbs.co.kr/news/newsEndPage.do?news_id=N1002383659</a:t>
            </a:r>
            <a:endParaRPr lang="en-US" altLang="ko-KR" sz="140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>
          <a:xfrm>
            <a:off x="35496" y="4797152"/>
            <a:ext cx="9108504" cy="93610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400">
                <a:solidFill>
                  <a:srgbClr val="ffff00"/>
                </a:solidFill>
              </a:rPr>
              <a:t>해경이 도착 즉시 선내로 진입하였다면 모두를 구조 가능했을 거라고</a:t>
            </a:r>
            <a:r>
              <a:rPr lang="en-US" altLang="ko-KR" sz="2400">
                <a:solidFill>
                  <a:srgbClr val="ffff00"/>
                </a:solidFill>
              </a:rPr>
              <a:t>, </a:t>
            </a:r>
            <a:r>
              <a:rPr lang="ko-KR" altLang="en-US" sz="2400">
                <a:solidFill>
                  <a:srgbClr val="ffff00"/>
                </a:solidFill>
              </a:rPr>
              <a:t>검찰이 결론을 내렸습니다</a:t>
            </a:r>
            <a:r>
              <a:rPr lang="en-US" altLang="ko-KR" sz="2400">
                <a:solidFill>
                  <a:srgbClr val="ffff00"/>
                </a:solidFill>
              </a:rPr>
              <a:t>. </a:t>
            </a:r>
            <a:r>
              <a:rPr lang="ko-KR" altLang="en-US" sz="2400">
                <a:solidFill>
                  <a:srgbClr val="ffff00"/>
                </a:solidFill>
              </a:rPr>
              <a:t>잘못된 초기 구조 과정을 수사개시</a:t>
            </a:r>
            <a:endParaRPr lang="en-US" altLang="ko-KR" sz="2400" b="0">
              <a:solidFill>
                <a:srgbClr val="ffff00"/>
              </a:solidFill>
              <a:latin typeface="HY견명조"/>
              <a:ea typeface="HY견명조"/>
            </a:endParaRPr>
          </a:p>
        </p:txBody>
      </p:sp>
    </p:spTree>
  </p:cSld>
  <p:clrMapOvr>
    <a:masterClrMapping/>
  </p:clrMapOvr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 descr="탈출로.jpg"/>
          <p:cNvPicPr>
            <a:picLocks noGrp="1" noChangeAspect="1"/>
          </p:cNvPicPr>
          <p:nvPr>
            <p:ph idx="0"/>
          </p:nvPr>
        </p:nvPicPr>
        <p:blipFill rotWithShape="1">
          <a:blip r:embed="rId2"/>
          <a:stretch>
            <a:fillRect/>
          </a:stretch>
        </p:blipFill>
        <p:spPr>
          <a:xfrm>
            <a:off x="0" y="1375172"/>
            <a:ext cx="9144000" cy="5482828"/>
          </a:xfrm>
        </p:spPr>
      </p:pic>
      <p:sp>
        <p:nvSpPr>
          <p:cNvPr id="5" name="AutoShape 2"/>
          <p:cNvSpPr>
            <a:spLocks noChangeArrowheads="1"/>
          </p:cNvSpPr>
          <p:nvPr/>
        </p:nvSpPr>
        <p:spPr>
          <a:xfrm>
            <a:off x="2627313" y="333599"/>
            <a:ext cx="4105275" cy="71913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525">
            <a:solidFill>
              <a:srgbClr val="000000"/>
            </a:solidFill>
            <a:rou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lvl="0" indent="0" algn="ctr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3200" b="0" i="0" spc="5">
                <a:solidFill>
                  <a:sysClr val="windowText" lastClr="000000"/>
                </a:solidFill>
                <a:latin typeface="HY견명조"/>
                <a:ea typeface="HY견명조"/>
              </a:rPr>
              <a:t>세월호 피난 복도</a:t>
            </a:r>
            <a:endParaRPr lang="ko-KR" altLang="en-US" sz="3200" b="0" i="0" spc="5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 descr="구경하는 해경3.jpg"/>
          <p:cNvPicPr>
            <a:picLocks noGrp="1" noChangeAspect="1"/>
          </p:cNvPicPr>
          <p:nvPr>
            <p:ph idx="0"/>
          </p:nvPr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 descr="우현피난로.jpg"/>
          <p:cNvPicPr>
            <a:picLocks noGrp="1" noChangeAspect="1"/>
          </p:cNvPicPr>
          <p:nvPr>
            <p:ph idx="0"/>
          </p:nvPr>
        </p:nvPicPr>
        <p:blipFill rotWithShape="1">
          <a:blip r:embed="rId2"/>
          <a:stretch>
            <a:fillRect/>
          </a:stretch>
        </p:blipFill>
        <p:spPr>
          <a:xfrm>
            <a:off x="0" y="1375172"/>
            <a:ext cx="9144000" cy="5482828"/>
          </a:xfrm>
        </p:spPr>
      </p:pic>
      <p:grpSp>
        <p:nvGrpSpPr>
          <p:cNvPr id="4" name="Group 3"/>
          <p:cNvGrpSpPr/>
          <p:nvPr/>
        </p:nvGrpSpPr>
        <p:grpSpPr>
          <a:xfrm rot="0">
            <a:off x="2349499" y="317723"/>
            <a:ext cx="3951288" cy="735013"/>
            <a:chOff x="703" y="1017"/>
            <a:chExt cx="2177" cy="463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latin typeface="Arial"/>
                <a:ea typeface="HY견고딕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>
            <a:xfrm>
              <a:off x="737" y="1051"/>
              <a:ext cx="2068" cy="3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세월호 우현 계단</a:t>
              </a:r>
              <a:endParaRPr xmlns:mc="http://schemas.openxmlformats.org/markup-compatibility/2006" xmlns:hp="http://schemas.haansoft.com/office/presentation/8.0" lang="ko-KR" altLang="en-US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301625" y="228600"/>
            <a:ext cx="8540750" cy="644076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1"/>
              <a:t>해경이 </a:t>
            </a:r>
            <a:r>
              <a:rPr lang="en-US" altLang="ko-KR" b="1"/>
              <a:t>4</a:t>
            </a:r>
            <a:r>
              <a:rPr lang="ko-KR" altLang="en-US" b="1"/>
              <a:t>층 문으로 들어갔다면 대부분 구조</a:t>
            </a:r>
            <a:endParaRPr lang="ko-KR" altLang="en-US" b="1"/>
          </a:p>
          <a:p>
            <a:pPr lvl="0">
              <a:defRPr lang="ko-KR" altLang="en-US"/>
            </a:pPr>
            <a:endParaRPr lang="en-US" altLang="ko-KR"/>
          </a:p>
          <a:p>
            <a:pPr lvl="0">
              <a:defRPr lang="ko-KR" altLang="en-US"/>
            </a:pPr>
            <a:endParaRPr lang="en-US" altLang="ko-KR"/>
          </a:p>
          <a:p>
            <a:pPr lvl="0">
              <a:defRPr lang="ko-KR" altLang="en-US"/>
            </a:pPr>
            <a:endParaRPr lang="en-US" altLang="ko-KR"/>
          </a:p>
          <a:p>
            <a:pPr lvl="0">
              <a:defRPr lang="ko-KR" altLang="en-US"/>
            </a:pPr>
            <a:endParaRPr lang="en-US" altLang="ko-KR"/>
          </a:p>
          <a:p>
            <a:pPr lvl="0">
              <a:defRPr lang="ko-KR" altLang="en-US"/>
            </a:pPr>
            <a:endParaRPr lang="en-US" altLang="ko-KR"/>
          </a:p>
          <a:p>
            <a:pPr lvl="0">
              <a:defRPr lang="ko-KR" altLang="en-US"/>
            </a:pPr>
            <a:endParaRPr lang="en-US" altLang="ko-KR"/>
          </a:p>
          <a:p>
            <a:pPr lvl="0">
              <a:defRPr lang="ko-KR" altLang="en-US"/>
            </a:pPr>
            <a:endParaRPr lang="en-US" altLang="ko-KR"/>
          </a:p>
          <a:p>
            <a:pPr>
              <a:buNone/>
              <a:defRPr lang="ko-KR" altLang="en-US"/>
            </a:pPr>
            <a:endParaRPr lang="en-US" altLang="ko-KR" sz="1800"/>
          </a:p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3" name="그림 2" descr="세월호 탈출로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340768"/>
            <a:ext cx="9166830" cy="55446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변환33320140507_122707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옥외소화전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>
          <a:xfrm>
            <a:off x="144016" y="3140968"/>
            <a:ext cx="8892480" cy="72008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3600" b="0">
                <a:solidFill>
                  <a:srgbClr val="ffffff"/>
                </a:solidFill>
                <a:latin typeface="HY견명조"/>
                <a:ea typeface="HY견명조"/>
              </a:rPr>
              <a:t>DDP(</a:t>
            </a:r>
            <a:r>
              <a:rPr lang="ko-KR" altLang="en-US" sz="3600" b="0">
                <a:solidFill>
                  <a:srgbClr val="ffffff"/>
                </a:solidFill>
                <a:latin typeface="HY견명조"/>
                <a:ea typeface="HY견명조"/>
              </a:rPr>
              <a:t>동대문 디자인 플라자</a:t>
            </a:r>
            <a:r>
              <a:rPr lang="en-US" altLang="ko-KR" sz="3600" b="0">
                <a:solidFill>
                  <a:srgbClr val="ffffff"/>
                </a:solidFill>
                <a:latin typeface="HY견명조"/>
                <a:ea typeface="HY견명조"/>
              </a:rPr>
              <a:t>) </a:t>
            </a:r>
            <a:r>
              <a:rPr lang="ko-KR" altLang="en-US" sz="3600" b="0">
                <a:solidFill>
                  <a:srgbClr val="ffffff"/>
                </a:solidFill>
                <a:latin typeface="HY견명조"/>
                <a:ea typeface="HY견명조"/>
              </a:rPr>
              <a:t>옥외 소화전</a:t>
            </a:r>
            <a:endParaRPr lang="en-US" altLang="ko-KR" sz="3600" b="0">
              <a:solidFill>
                <a:srgbClr val="ffffff"/>
              </a:solidFill>
              <a:latin typeface="HY견명조"/>
              <a:ea typeface="HY견명조"/>
            </a:endParaRPr>
          </a:p>
        </p:txBody>
      </p:sp>
    </p:spTree>
  </p:cSld>
  <p:clrMapOvr>
    <a:masterClrMapping/>
  </p:clrMapOvr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변환33320140507_122805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AutoShape 3"/>
          <p:cNvSpPr>
            <a:spLocks noChangeArrowheads="1"/>
          </p:cNvSpPr>
          <p:nvPr/>
        </p:nvSpPr>
        <p:spPr>
          <a:xfrm>
            <a:off x="2195513" y="333599"/>
            <a:ext cx="5040312" cy="71913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525">
            <a:solidFill>
              <a:schemeClr val="tx1"/>
            </a:solidFill>
            <a:rou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 lang="ko-KR" altLang="en-US"/>
            </a:pPr>
            <a:r>
              <a:rPr lang="ko-KR" altLang="en-US" sz="3200" b="0">
                <a:latin typeface="HY견명조"/>
                <a:ea typeface="HY견명조"/>
              </a:rPr>
              <a:t>인명구조 소홀로 </a:t>
            </a:r>
            <a:r>
              <a:rPr lang="en-US" altLang="ko-KR" sz="3200" b="0">
                <a:latin typeface="HY견명조"/>
                <a:ea typeface="HY견명조"/>
              </a:rPr>
              <a:t>4</a:t>
            </a:r>
            <a:r>
              <a:rPr lang="ko-KR" altLang="en-US" sz="3200" b="0">
                <a:latin typeface="HY견명조"/>
                <a:ea typeface="HY견명조"/>
              </a:rPr>
              <a:t>명 사망</a:t>
            </a:r>
            <a:endParaRPr lang="ko-KR" altLang="en-US" sz="3200" b="0"/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>
          <a:xfrm>
            <a:off x="5148263" y="3367088"/>
            <a:ext cx="3527425" cy="3762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/>
          </a:ln>
          <a:effectLst/>
        </p:spPr>
        <p:txBody>
          <a:bodyPr lIns="92075" tIns="46038" rIns="92075" bIns="46038" anchor="ctr">
            <a:spAutoFit/>
          </a:bodyPr>
          <a:lstStyle/>
          <a:p>
            <a:pPr lvl="0">
              <a:defRPr lang="ko-KR" altLang="en-US"/>
            </a:pPr>
            <a:endParaRPr lang="ko-KR" altLang="ko-KR"/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>
          <a:xfrm>
            <a:off x="3635896" y="1412777"/>
            <a:ext cx="5328592" cy="525658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0">
                <a:latin typeface="HY견명조"/>
                <a:ea typeface="HY견명조"/>
              </a:rPr>
              <a:t> </a:t>
            </a:r>
            <a:r>
              <a:rPr lang="en-US" altLang="ko-KR" sz="2000" b="0">
                <a:latin typeface="HY견명조"/>
                <a:ea typeface="HY견명조"/>
              </a:rPr>
              <a:t>2013</a:t>
            </a:r>
            <a:r>
              <a:rPr lang="ko-KR" altLang="en-US" sz="2000" b="0">
                <a:latin typeface="HY견명조"/>
                <a:ea typeface="HY견명조"/>
              </a:rPr>
              <a:t>년 </a:t>
            </a:r>
            <a:r>
              <a:rPr lang="en-US" altLang="ko-KR" sz="2000" b="0">
                <a:latin typeface="HY견명조"/>
                <a:ea typeface="HY견명조"/>
              </a:rPr>
              <a:t>4</a:t>
            </a:r>
            <a:r>
              <a:rPr lang="ko-KR" altLang="en-US" sz="2000" b="0">
                <a:latin typeface="HY견명조"/>
                <a:ea typeface="HY견명조"/>
              </a:rPr>
              <a:t>월 </a:t>
            </a:r>
            <a:r>
              <a:rPr lang="en-US" altLang="ko-KR" sz="2000" b="0">
                <a:latin typeface="HY견명조"/>
                <a:ea typeface="HY견명조"/>
              </a:rPr>
              <a:t>1</a:t>
            </a:r>
            <a:r>
              <a:rPr lang="ko-KR" altLang="en-US" sz="2000" b="0">
                <a:latin typeface="HY견명조"/>
                <a:ea typeface="HY견명조"/>
              </a:rPr>
              <a:t>일</a:t>
            </a:r>
            <a:r>
              <a:rPr lang="en-US" altLang="ko-KR" sz="2000" b="0">
                <a:latin typeface="HY견명조"/>
                <a:ea typeface="HY견명조"/>
              </a:rPr>
              <a:t>  </a:t>
            </a:r>
            <a:r>
              <a:rPr lang="ko-KR" altLang="en-US" sz="2000" b="0">
                <a:latin typeface="HY견명조"/>
                <a:ea typeface="HY견명조"/>
              </a:rPr>
              <a:t>기호일보</a:t>
            </a:r>
            <a:endParaRPr lang="ko-KR" altLang="en-US" sz="2000" b="0">
              <a:latin typeface="HY견명조"/>
              <a:ea typeface="HY견명조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0">
                <a:latin typeface="HY견명조"/>
                <a:ea typeface="HY견명조"/>
              </a:rPr>
              <a:t>빌라 아래층 화재로 인명구조  소홀로 철수후 </a:t>
            </a:r>
            <a:r>
              <a:rPr lang="en-US" altLang="ko-KR" sz="2000" b="0">
                <a:latin typeface="HY견명조"/>
                <a:ea typeface="HY견명조"/>
              </a:rPr>
              <a:t>13</a:t>
            </a:r>
            <a:r>
              <a:rPr lang="ko-KR" altLang="en-US" sz="2000" b="0">
                <a:latin typeface="HY견명조"/>
                <a:ea typeface="HY견명조"/>
              </a:rPr>
              <a:t>시간 만에 숨진 채 발견</a:t>
            </a:r>
            <a:r>
              <a:rPr lang="en-US" altLang="ko-KR" sz="2000" b="0">
                <a:latin typeface="HY견명조"/>
                <a:ea typeface="HY견명조"/>
              </a:rPr>
              <a:t>… </a:t>
            </a:r>
            <a:r>
              <a:rPr lang="ko-KR" altLang="en-US" sz="2000" b="0">
                <a:latin typeface="HY견명조"/>
                <a:ea typeface="HY견명조"/>
              </a:rPr>
              <a:t>인명검색 요청을 방관한 소방관 과실</a:t>
            </a:r>
            <a:endParaRPr lang="ko-KR" altLang="en-US" sz="2000" b="0">
              <a:latin typeface="HY견명조"/>
              <a:ea typeface="HY견명조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0">
                <a:latin typeface="HY견명조"/>
                <a:ea typeface="HY견명조"/>
              </a:rPr>
              <a:t>화재로 가족 </a:t>
            </a:r>
            <a:r>
              <a:rPr lang="en-US" altLang="ko-KR" sz="2000" b="0">
                <a:latin typeface="HY견명조"/>
                <a:ea typeface="HY견명조"/>
              </a:rPr>
              <a:t>4</a:t>
            </a:r>
            <a:r>
              <a:rPr lang="ko-KR" altLang="en-US" sz="2000" b="0">
                <a:latin typeface="HY견명조"/>
                <a:ea typeface="HY견명조"/>
              </a:rPr>
              <a:t>명 사망</a:t>
            </a:r>
            <a:r>
              <a:rPr lang="en-US" altLang="ko-KR" sz="2000" b="0">
                <a:latin typeface="HY견명조"/>
                <a:ea typeface="HY견명조"/>
              </a:rPr>
              <a:t>… 9</a:t>
            </a:r>
            <a:r>
              <a:rPr lang="ko-KR" altLang="en-US" sz="2000" b="0">
                <a:latin typeface="HY견명조"/>
                <a:ea typeface="HY견명조"/>
              </a:rPr>
              <a:t>억 배상하라 </a:t>
            </a:r>
            <a:endParaRPr lang="ko-KR" altLang="en-US" sz="2000" b="0">
              <a:latin typeface="HY견명조"/>
              <a:ea typeface="HY견명조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0">
                <a:latin typeface="HY견명조"/>
                <a:ea typeface="HY견명조"/>
              </a:rPr>
              <a:t>소방공무원 근무규칙</a:t>
            </a:r>
            <a:r>
              <a:rPr lang="en-US" altLang="ko-KR" sz="2000" b="0">
                <a:latin typeface="HY견명조"/>
                <a:ea typeface="HY견명조"/>
              </a:rPr>
              <a:t>(21</a:t>
            </a:r>
            <a:r>
              <a:rPr lang="ko-KR" altLang="en-US" sz="2000" b="0">
                <a:latin typeface="HY견명조"/>
                <a:ea typeface="HY견명조"/>
              </a:rPr>
              <a:t>조</a:t>
            </a:r>
            <a:r>
              <a:rPr lang="en-US" altLang="ko-KR" sz="2000" b="0">
                <a:latin typeface="HY견명조"/>
                <a:ea typeface="HY견명조"/>
              </a:rPr>
              <a:t>)</a:t>
            </a:r>
            <a:r>
              <a:rPr lang="ko-KR" altLang="en-US" sz="2000" b="0">
                <a:latin typeface="HY견명조"/>
                <a:ea typeface="HY견명조"/>
              </a:rPr>
              <a:t>은 인명 검색과 연속 확대의 방지</a:t>
            </a:r>
            <a:r>
              <a:rPr lang="en-US" altLang="ko-KR" sz="2000" b="0">
                <a:latin typeface="HY견명조"/>
                <a:ea typeface="HY견명조"/>
              </a:rPr>
              <a:t>, </a:t>
            </a:r>
            <a:r>
              <a:rPr lang="ko-KR" altLang="en-US" sz="2000" b="0">
                <a:latin typeface="HY견명조"/>
                <a:ea typeface="HY견명조"/>
              </a:rPr>
              <a:t>화재 진압 업무를 수행하도록 규정하고 있음에도 당시 화재 진압요원들이 이를 소홀히 해 가족</a:t>
            </a:r>
            <a:r>
              <a:rPr lang="en-US" altLang="ko-KR" sz="2000" b="0">
                <a:latin typeface="HY견명조"/>
                <a:ea typeface="HY견명조"/>
              </a:rPr>
              <a:t>4</a:t>
            </a:r>
            <a:r>
              <a:rPr lang="ko-KR" altLang="en-US" sz="2000" b="0">
                <a:latin typeface="HY견명조"/>
                <a:ea typeface="HY견명조"/>
              </a:rPr>
              <a:t>명이 질식사에 이르렀다”고 주장했다</a:t>
            </a:r>
            <a:r>
              <a:rPr lang="en-US" altLang="ko-KR" sz="2000" b="0">
                <a:latin typeface="HY견명조"/>
                <a:ea typeface="HY견명조"/>
              </a:rPr>
              <a:t>.</a:t>
            </a:r>
            <a:endParaRPr lang="en-US" altLang="ko-KR" sz="2000" b="0">
              <a:latin typeface="HY견명조"/>
              <a:ea typeface="HY견명조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2000" b="0">
                <a:latin typeface="HY견명조"/>
                <a:ea typeface="HY견명조"/>
              </a:rPr>
              <a:t>특히 “주민들이 인명 검색 등을 추가로 요청했으나 소방관들은 ‘모두 구조했으니 안심하라’는 취지의 이야기만 하고 검색을 제대로 하지 않았다”고 말했다</a:t>
            </a:r>
            <a:endParaRPr lang="ko-KR" altLang="en-US"/>
          </a:p>
        </p:txBody>
      </p:sp>
      <p:pic>
        <p:nvPicPr>
          <p:cNvPr id="7" name="내용 개체 틀 6" descr="분당화재.jpg"/>
          <p:cNvPicPr>
            <a:picLocks noGrp="1" noChangeAspect="1"/>
          </p:cNvPicPr>
          <p:nvPr>
            <p:ph idx="0"/>
          </p:nvPr>
        </p:nvPicPr>
        <p:blipFill rotWithShape="1">
          <a:blip r:embed="rId2"/>
          <a:stretch>
            <a:fillRect/>
          </a:stretch>
        </p:blipFill>
        <p:spPr>
          <a:xfrm>
            <a:off x="251520" y="1412776"/>
            <a:ext cx="3384376" cy="525658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6" presetClass="entr" presetSubtype="21" fill="hold" grpId="0" nodeType="afterEffect" mc:Ignorable="hp" hp:hslPresetID="24" hp:hslPresetSubtype="DirectionOutTo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animBg="1" autoUpdateAnimBg="1"/>
    </p:bldLst>
  </p:timing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6"/>
          <p:cNvGrpSpPr/>
          <p:nvPr/>
        </p:nvGrpSpPr>
        <p:grpSpPr>
          <a:xfrm rot="0">
            <a:off x="2339975" y="404664"/>
            <a:ext cx="4752975" cy="735012"/>
            <a:chOff x="703" y="1017"/>
            <a:chExt cx="2177" cy="463"/>
          </a:xfrm>
        </p:grpSpPr>
        <p:sp>
          <p:nvSpPr>
            <p:cNvPr id="3" name="AutoShape 197"/>
            <p:cNvSpPr>
              <a:spLocks noChangeArrowheads="1"/>
            </p:cNvSpPr>
            <p:nvPr/>
          </p:nvSpPr>
          <p:spPr>
            <a:xfrm>
              <a:off x="703" y="1017"/>
              <a:ext cx="2177" cy="4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ea7c8"/>
                </a:gs>
                <a:gs pos="100000">
                  <a:srgbClr val="3ea7c8">
                    <a:gamma/>
                    <a:shade val="60780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 lang="ko-KR" altLang="en-US"/>
              </a:pPr>
              <a:endParaRPr lang="ko-KR" altLang="ko-KR" sz="3600" b="0">
                <a:latin typeface="Arial"/>
                <a:ea typeface="HY견고딕"/>
              </a:endParaRPr>
            </a:p>
          </p:txBody>
        </p:sp>
        <p:sp>
          <p:nvSpPr>
            <p:cNvPr id="4" name="Text Box 198"/>
            <p:cNvSpPr txBox="1">
              <a:spLocks noChangeArrowheads="1"/>
            </p:cNvSpPr>
            <p:nvPr/>
          </p:nvSpPr>
          <p:spPr>
            <a:xfrm>
              <a:off x="806" y="1050"/>
              <a:ext cx="1977" cy="35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펌프차 </a:t>
              </a:r>
              <a:r>
                <a:rPr xmlns:mc="http://schemas.openxmlformats.org/markup-compatibility/2006" xmlns:hp="http://schemas.haansoft.com/office/presentation/8.0" lang="en-US" altLang="ko-KR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PTO </a:t>
              </a:r>
              <a:r>
                <a:rPr xmlns:mc="http://schemas.openxmlformats.org/markup-compatibility/2006" xmlns:hp="http://schemas.haansoft.com/office/presentation/8.0" lang="ko-KR" altLang="en-US" sz="3200" b="0" mc:Ignorable="hp" hp:hslEmbossed="0">
                  <a:solidFill>
                    <a:srgbClr val="f9f925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견명조"/>
                  <a:ea typeface="HY견명조"/>
                </a:rPr>
                <a:t>수동조작</a:t>
              </a:r>
              <a:endParaRPr xmlns:mc="http://schemas.openxmlformats.org/markup-compatibility/2006" xmlns:hp="http://schemas.haansoft.com/office/presentation/8.0" lang="ko-KR" altLang="en-US" sz="3200" b="0" mc:Ignorable="hp" hp:hslEmbossed="0">
                <a:solidFill>
                  <a:srgbClr val="f9f925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명조"/>
                <a:ea typeface="HY견명조"/>
              </a:endParaRPr>
            </a:p>
          </p:txBody>
        </p:sp>
      </p:grpSp>
      <p:pic>
        <p:nvPicPr>
          <p:cNvPr id="5" name="그림 4" descr="zzzzz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11560" y="1268760"/>
            <a:ext cx="7848872" cy="521214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솔밸브 수리4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21878"/>
            <a:ext cx="9144000" cy="683612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솔밸브 수리2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259237"/>
            <a:ext cx="9144000" cy="659876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9" name="Picture 7" descr="eung9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851920" y="2420888"/>
            <a:ext cx="1371600" cy="2114550"/>
          </a:xfrm>
          <a:prstGeom prst="rect">
            <a:avLst/>
          </a:prstGeom>
          <a:noFill/>
        </p:spPr>
      </p:pic>
      <p:sp>
        <p:nvSpPr>
          <p:cNvPr id="90120" name="WordArt 8"/>
          <p:cNvSpPr>
            <a:spLocks noChangeArrowheads="1" noChangeShapeType="1"/>
          </p:cNvSpPr>
          <p:nvPr/>
        </p:nvSpPr>
        <p:spPr>
          <a:xfrm>
            <a:off x="2339752" y="4869160"/>
            <a:ext cx="4608512" cy="720725"/>
          </a:xfrm>
          <a:prstGeom prst="rect">
            <a:avLst/>
          </a:prstGeom>
        </p:spPr>
        <p:txBody>
          <a:bodyPr wrap="none"/>
          <a:lstStyle/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5675" mc:Ignorable="hp" hp:hslEmbossed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궁서"/>
                <a:ea typeface="궁서"/>
              </a:rPr>
              <a:t>감사합니다</a:t>
            </a:r>
            <a:r>
              <a:rPr xmlns:mc="http://schemas.openxmlformats.org/markup-compatibility/2006" xmlns:hp="http://schemas.haansoft.com/office/presentation/8.0" lang="en-US" altLang="ko-KR" sz="5675" mc:Ignorable="hp" hp:hslEmbossed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궁서"/>
                <a:ea typeface="궁서"/>
              </a:rPr>
              <a:t>!</a:t>
            </a:r>
            <a:endParaRPr xmlns:mc="http://schemas.openxmlformats.org/markup-compatibility/2006" xmlns:hp="http://schemas.haansoft.com/office/presentation/8.0" lang="ko-KR" altLang="en-US" sz="3200" mc:Ignorable="hp" hp:hslEmbossed="0">
              <a:solidFill>
                <a:srgbClr val="0000ff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궁서"/>
              <a:ea typeface="궁서"/>
            </a:endParaRPr>
          </a:p>
        </p:txBody>
      </p:sp>
      <p:pic>
        <p:nvPicPr>
          <p:cNvPr id="90121" name="Picture 9" descr="불새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851275" y="765175"/>
            <a:ext cx="1439863" cy="679450"/>
          </a:xfrm>
          <a:prstGeom prst="rect">
            <a:avLst/>
          </a:prstGeom>
          <a:noFill/>
        </p:spPr>
      </p:pic>
      <p:sp>
        <p:nvSpPr>
          <p:cNvPr id="90123" name="WordArt 11"/>
          <p:cNvSpPr>
            <a:spLocks noChangeArrowheads="1" noChangeShapeType="1"/>
          </p:cNvSpPr>
          <p:nvPr/>
        </p:nvSpPr>
        <p:spPr>
          <a:xfrm>
            <a:off x="1258888" y="5949950"/>
            <a:ext cx="6769100" cy="360363"/>
          </a:xfrm>
          <a:prstGeom prst="rect">
            <a:avLst/>
          </a:prstGeom>
        </p:spPr>
        <p:txBody>
          <a:bodyPr wrap="none"/>
          <a:lstStyle/>
          <a:p>
            <a:pPr lvl="0" algn="ctr">
              <a:spcBef>
                <a:spcPct val="20000"/>
              </a:spcBef>
              <a:defRPr lang="ko-KR" altLang="en-US"/>
            </a:pPr>
            <a:r>
              <a:rPr lang="ko-KR" altLang="en-US" sz="2837">
                <a:solidFill>
                  <a:srgbClr val="ffffff"/>
                </a:solidFill>
                <a:latin typeface="굴림체"/>
                <a:ea typeface="굴림체"/>
              </a:rPr>
              <a:t>중부소방서 현장대응단 소방위 박희준</a:t>
            </a:r>
            <a:endParaRPr lang="ko-KR" altLang="en-US" sz="2837">
              <a:solidFill>
                <a:srgbClr val="ffffff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6" presetClass="emph" presetSubtype="0" fill="hold" nodeType="withEffect" mc:Ignorable="hp" hp:hslPresetID="48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8" presetID="23" presetClass="entr" presetSubtype="16" fill="hold" grpId="0" nodeType="afterEffect" mc:Ignorable="hp" hp:hslPresetID="10" hp:hslPresetSubtype="Direction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51" presetClass="entr" presetSubtype="0" fill="hold" nodeType="afterEffect" mc:Ignorable="hp" hp:hslPresetID="59" hp:hslPresetSubtype="DirectionNone" hp:hslDuration="30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8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08" decel="10000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</p:cBhvr>
                                      <p:from x="10000" y="10000"/>
                                      <p:to x="200000" y="200000"/>
                                    </p:animScale>
                                    <p:animScale>
                                      <p:cBhvr>
                                        <p:cTn id="17" dur="308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3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308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3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308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8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53" presetClass="entr" presetSubtype="0" fill="hold" grpId="0" nodeType="afterEffect" mc:Ignorable="hp" hp:hslPresetID="12" hp:hslPresetSubtype="DirectionIn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0" grpId="0" animBg="1" autoUpdateAnimBg="1"/>
      <p:bldP spid="90123" grpId="0" animBg="1" autoUpdateAnimBg="1"/>
    </p:bld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spDef>
    <a:ln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ln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spDef>
    <a:ln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lnDef>
  </a:objectDefaul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1_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spDef>
    <a:ln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lnDef>
  </a:objectDefaults>
</a:theme>
</file>

<file path=ppt/theme/theme4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3_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spDef>
    <a:lnDef>
      <a:spPr>
        <a:noFill/>
        <a:ln>
          <a:noFill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latin typeface="굴림"/>
            <a:ea typeface="굴림"/>
          </a:defRPr>
        </a:defPPr>
      </a:lstStyle>
    </a:lnDef>
  </a:objectDefaults>
</a:theme>
</file>

<file path=ppt/theme/theme5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firebird</ep:Company>
  <ep:Words>423</ep:Words>
  <ep:PresentationFormat>화면 슬라이드 쇼(4:3)</ep:PresentationFormat>
  <ep:Paragraphs>45</ep:Paragraphs>
  <ep:Slides>26</ep:Slides>
  <ep:Notes>11</ep:Notes>
  <ep:TotalTime>0</ep:TotalTime>
  <ep:HiddenSlides>0</ep:HiddenSlides>
  <ep:MMClips>1</ep:MMClips>
  <ep:HeadingPairs>
    <vt:vector size="4" baseType="variant">
      <vt:variant>
        <vt:lpstr>테마</vt:lpstr>
      </vt:variant>
      <vt:variant>
        <vt:i4>4</vt:i4>
      </vt:variant>
      <vt:variant>
        <vt:lpstr>슬라이드 제목</vt:lpstr>
      </vt:variant>
      <vt:variant>
        <vt:i4>26</vt:i4>
      </vt:variant>
    </vt:vector>
  </ep:HeadingPairs>
  <ep:TitlesOfParts>
    <vt:vector size="30" baseType="lpstr">
      <vt:lpstr>기본 디자인</vt:lpstr>
      <vt:lpstr>Clouds</vt:lpstr>
      <vt:lpstr>1_Clouds</vt:lpstr>
      <vt:lpstr>3_Clouds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2005-02-20T11:39:55.000</dcterms:created>
  <dc:creator>mapo</dc:creator>
  <dc:description/>
  <cp:keywords/>
  <cp:lastModifiedBy>교육담당</cp:lastModifiedBy>
  <dcterms:modified xsi:type="dcterms:W3CDTF">2014-05-16T08:13:48.801</dcterms:modified>
  <cp:revision>182</cp:revision>
  <dc:subject/>
  <dc:title>슬라이드 1</dc:title>
</cp:coreProperties>
</file>