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2019-01-25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2019-01-25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2019-01-25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2019-01-25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2019-01-25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2019-01-25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2019-01-25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2019-01-25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2019-01-25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2019-01-25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2019-01-25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71F3F-6191-496C-B510-736CC057B5A1}" type="datetimeFigureOut">
              <a:rPr lang="ko-KR" altLang="en-US" smtClean="0"/>
              <a:pPr/>
              <a:t>2019-01-25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4800" b="1" dirty="0" smtClean="0"/>
              <a:t>주차 단속 요령</a:t>
            </a:r>
            <a:r>
              <a:rPr lang="ko-KR" altLang="en-US" dirty="0" smtClean="0"/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ko-KR" altLang="en-US" b="1" dirty="0" smtClean="0"/>
              <a:t>   소방관서는 다음 두 가지 주차 단속 활동 범위를 갖는다 </a:t>
            </a: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ko-KR" sz="2800" b="1" dirty="0" smtClean="0"/>
              <a:t>1) </a:t>
            </a:r>
            <a:r>
              <a:rPr lang="ko-KR" altLang="en-US" sz="2800" b="1" dirty="0" smtClean="0"/>
              <a:t>주택가 이면도로 등 화재 진압을 위한 훈련 실시 등</a:t>
            </a:r>
            <a:r>
              <a:rPr lang="ko-KR" altLang="en-US" sz="2800" b="1" dirty="0" smtClean="0">
                <a:latin typeface="Arial" pitchFamily="34" charset="0"/>
              </a:rPr>
              <a:t> </a:t>
            </a:r>
            <a:r>
              <a:rPr lang="ko-KR" altLang="en-US" sz="2800" b="1" dirty="0" smtClean="0"/>
              <a:t>소방통로 확보를 위한 단속활동</a:t>
            </a:r>
            <a:r>
              <a:rPr lang="en-US" altLang="ko-KR" sz="2800" b="1" dirty="0" smtClean="0"/>
              <a:t>. </a:t>
            </a: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ko-KR" sz="2800" b="1" dirty="0" smtClean="0"/>
              <a:t>2) </a:t>
            </a:r>
            <a:r>
              <a:rPr lang="ko-KR" altLang="en-US" sz="2800" b="1" dirty="0" smtClean="0"/>
              <a:t>자체적인 단속 계획에 의거 자치구와 협의하여 소방도로의 기능 유지를 위한 합동 단속 등</a:t>
            </a:r>
            <a:r>
              <a:rPr lang="en-US" altLang="ko-KR" sz="2800" b="1" dirty="0" smtClean="0"/>
              <a:t>.</a:t>
            </a: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ko-KR" sz="2800" b="1" dirty="0"/>
              <a:t> </a:t>
            </a:r>
            <a:r>
              <a:rPr lang="en-US" altLang="ko-KR" sz="2800" b="1" dirty="0" smtClean="0"/>
              <a:t>  (</a:t>
            </a:r>
            <a:r>
              <a:rPr lang="ko-KR" altLang="en-US" sz="2800" b="1" dirty="0" smtClean="0"/>
              <a:t>유관기관합동 소방통로 확보훈련 등</a:t>
            </a:r>
            <a:r>
              <a:rPr lang="en-US" altLang="ko-KR" sz="2800" b="1" dirty="0" smtClean="0"/>
              <a:t>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218487" cy="2001837"/>
          </a:xfrm>
        </p:spPr>
        <p:txBody>
          <a:bodyPr/>
          <a:lstStyle/>
          <a:p>
            <a:pPr eaLnBrk="1" hangingPunct="1"/>
            <a:r>
              <a:rPr lang="ko-KR" altLang="en-US" b="1" dirty="0" smtClean="0"/>
              <a:t>운전자 등이 현장에 있는 때 </a:t>
            </a:r>
            <a:br>
              <a:rPr lang="ko-KR" altLang="en-US" b="1" dirty="0" smtClean="0"/>
            </a:br>
            <a:r>
              <a:rPr lang="en-US" altLang="ko-KR" b="1" dirty="0" smtClean="0"/>
              <a:t>(</a:t>
            </a:r>
            <a:r>
              <a:rPr lang="ko-KR" altLang="en-US" b="1" dirty="0" smtClean="0"/>
              <a:t>범칙금 부과대상</a:t>
            </a:r>
            <a:r>
              <a:rPr lang="en-US" altLang="ko-KR" b="1" dirty="0" smtClean="0"/>
              <a:t>)</a:t>
            </a:r>
            <a:r>
              <a:rPr lang="en-US" altLang="ko-KR" sz="3600" dirty="0" smtClean="0"/>
              <a:t> </a:t>
            </a:r>
            <a:br>
              <a:rPr lang="en-US" altLang="ko-KR" sz="3600" dirty="0" smtClean="0"/>
            </a:br>
            <a:r>
              <a:rPr lang="en-US" altLang="ko-KR" sz="3200" dirty="0" smtClean="0"/>
              <a:t>- </a:t>
            </a:r>
            <a:r>
              <a:rPr lang="ko-KR" altLang="en-US" sz="3200" dirty="0" smtClean="0"/>
              <a:t>단속 근거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법 </a:t>
            </a:r>
            <a:r>
              <a:rPr lang="ko-KR" altLang="en-US" sz="3200" dirty="0" smtClean="0">
                <a:solidFill>
                  <a:srgbClr val="3366FF"/>
                </a:solidFill>
              </a:rPr>
              <a:t>제</a:t>
            </a:r>
            <a:r>
              <a:rPr lang="en-US" altLang="ko-KR" sz="3200" dirty="0" smtClean="0">
                <a:solidFill>
                  <a:srgbClr val="3366FF"/>
                </a:solidFill>
              </a:rPr>
              <a:t>35</a:t>
            </a:r>
            <a:r>
              <a:rPr lang="ko-KR" altLang="en-US" sz="3200" dirty="0" smtClean="0">
                <a:solidFill>
                  <a:srgbClr val="3366FF"/>
                </a:solidFill>
              </a:rPr>
              <a:t>조</a:t>
            </a:r>
            <a:r>
              <a:rPr lang="ko-KR" altLang="en-US" sz="3200" dirty="0" smtClean="0"/>
              <a:t> 및 </a:t>
            </a:r>
            <a:r>
              <a:rPr lang="ko-KR" altLang="en-US" sz="3200" dirty="0" smtClean="0">
                <a:solidFill>
                  <a:srgbClr val="3366FF"/>
                </a:solidFill>
              </a:rPr>
              <a:t>제</a:t>
            </a:r>
            <a:r>
              <a:rPr lang="en-US" altLang="ko-KR" sz="3200" dirty="0" smtClean="0">
                <a:solidFill>
                  <a:srgbClr val="3366FF"/>
                </a:solidFill>
              </a:rPr>
              <a:t>161</a:t>
            </a:r>
            <a:r>
              <a:rPr lang="ko-KR" altLang="en-US" sz="3200" dirty="0" smtClean="0">
                <a:solidFill>
                  <a:srgbClr val="3366FF"/>
                </a:solidFill>
              </a:rPr>
              <a:t>조 제</a:t>
            </a:r>
            <a:r>
              <a:rPr lang="en-US" altLang="ko-KR" sz="3200" dirty="0" smtClean="0">
                <a:solidFill>
                  <a:srgbClr val="3366FF"/>
                </a:solidFill>
              </a:rPr>
              <a:t>1</a:t>
            </a:r>
            <a:r>
              <a:rPr lang="ko-KR" altLang="en-US" sz="3200" dirty="0" smtClean="0">
                <a:solidFill>
                  <a:srgbClr val="3366FF"/>
                </a:solidFill>
              </a:rPr>
              <a:t>항</a:t>
            </a:r>
            <a:r>
              <a:rPr lang="ko-KR" altLang="en-US" sz="3600" dirty="0" smtClean="0"/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420938"/>
            <a:ext cx="8229600" cy="4021137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ko-KR" sz="2600" b="1" dirty="0" smtClean="0"/>
              <a:t>① </a:t>
            </a:r>
            <a:r>
              <a:rPr lang="ko-KR" altLang="en-US" sz="2600" b="1" dirty="0" smtClean="0"/>
              <a:t>운전자 등에게 위반사항을 정중히 설명한 후 운전면허증을 </a:t>
            </a:r>
            <a:r>
              <a:rPr lang="ko-KR" altLang="en-US" sz="2600" b="1" dirty="0" err="1" smtClean="0"/>
              <a:t>제시받아</a:t>
            </a:r>
            <a:r>
              <a:rPr lang="ko-KR" altLang="en-US" sz="2600" b="1" dirty="0" smtClean="0"/>
              <a:t> 보관하고</a:t>
            </a:r>
            <a:r>
              <a:rPr lang="en-US" altLang="ko-KR" sz="2600" b="1" dirty="0" smtClean="0"/>
              <a:t>, </a:t>
            </a:r>
            <a:r>
              <a:rPr lang="ko-KR" altLang="en-US" sz="2600" b="1" dirty="0" smtClean="0"/>
              <a:t>교통범칙행위적발고지서를 작성하여 교부한다</a:t>
            </a:r>
            <a:r>
              <a:rPr lang="en-US" altLang="ko-KR" sz="2600" b="1" dirty="0" smtClean="0"/>
              <a:t>. </a:t>
            </a:r>
            <a:r>
              <a:rPr lang="ko-KR" altLang="en-US" sz="2600" b="1" dirty="0" smtClean="0"/>
              <a:t>단</a:t>
            </a:r>
            <a:r>
              <a:rPr lang="en-US" altLang="ko-KR" sz="2600" b="1" dirty="0" smtClean="0"/>
              <a:t>, </a:t>
            </a:r>
            <a:r>
              <a:rPr lang="ko-KR" altLang="en-US" sz="2600" b="1" dirty="0" smtClean="0"/>
              <a:t>운전면허증 제시 불응 시에는 즉시 사진 촬영하여 범칙금 처분을 의뢰한다</a:t>
            </a:r>
            <a:r>
              <a:rPr lang="en-US" altLang="ko-KR" sz="2600" b="1" dirty="0" smtClean="0"/>
              <a:t>. </a:t>
            </a: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ko-KR" sz="2600" b="1" dirty="0" smtClean="0"/>
              <a:t>② </a:t>
            </a:r>
            <a:r>
              <a:rPr lang="ko-KR" altLang="en-US" sz="2600" b="1" dirty="0" smtClean="0"/>
              <a:t>단속현장 부근에 교통경찰관이 있는 때에는 교통범칙행위적발고지서를 발부하지 않고</a:t>
            </a:r>
            <a:r>
              <a:rPr lang="en-US" altLang="ko-KR" sz="2600" b="1" dirty="0" smtClean="0"/>
              <a:t>, </a:t>
            </a:r>
            <a:r>
              <a:rPr lang="ko-KR" altLang="en-US" sz="2600" b="1" dirty="0" smtClean="0"/>
              <a:t>직접 교통경찰관에게 인계하여 교통범칙금납부통지서를 </a:t>
            </a:r>
            <a:r>
              <a:rPr lang="ko-KR" altLang="en-US" sz="2600" b="1" dirty="0" err="1" smtClean="0"/>
              <a:t>발부받도록</a:t>
            </a:r>
            <a:r>
              <a:rPr lang="ko-KR" altLang="en-US" sz="2600" b="1" dirty="0" smtClean="0"/>
              <a:t> 조치한다</a:t>
            </a:r>
            <a:r>
              <a:rPr lang="en-US" altLang="ko-KR" sz="2600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5976937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altLang="ko-KR" b="1" dirty="0" smtClean="0"/>
              <a:t>③ </a:t>
            </a:r>
            <a:r>
              <a:rPr lang="ko-KR" altLang="en-US" b="1" dirty="0" smtClean="0"/>
              <a:t>교통범칙행위적발고지서를 발부한 후 인근에 근무 중인 교통경찰관에게 인계코자 하는 때에는 보관 중인 운전면허증과 교통범칙행위적발고지서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운전자용</a:t>
            </a:r>
            <a:r>
              <a:rPr lang="en-US" altLang="ko-KR" b="1" dirty="0" smtClean="0"/>
              <a:t>) </a:t>
            </a:r>
            <a:r>
              <a:rPr lang="ko-KR" altLang="en-US" b="1" dirty="0" smtClean="0"/>
              <a:t>및 적발통보서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경찰서 통보용</a:t>
            </a:r>
            <a:r>
              <a:rPr lang="en-US" altLang="ko-KR" b="1" dirty="0" smtClean="0"/>
              <a:t>)</a:t>
            </a:r>
            <a:r>
              <a:rPr lang="ko-KR" altLang="en-US" b="1" dirty="0" smtClean="0"/>
              <a:t>를 인계하고 교통범칙금 통고를 받게 한 후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그 통고처분번호 및 담당경찰관의 </a:t>
            </a:r>
            <a:r>
              <a:rPr lang="ko-KR" altLang="en-US" b="1" dirty="0" err="1" smtClean="0"/>
              <a:t>인적사항을</a:t>
            </a:r>
            <a:r>
              <a:rPr lang="ko-KR" altLang="en-US" b="1" dirty="0" smtClean="0"/>
              <a:t> 교통범칙행위적발보고서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구청 보관용</a:t>
            </a:r>
            <a:r>
              <a:rPr lang="en-US" altLang="ko-KR" b="1" dirty="0" smtClean="0"/>
              <a:t>) </a:t>
            </a:r>
            <a:r>
              <a:rPr lang="ko-KR" altLang="en-US" b="1" dirty="0" smtClean="0"/>
              <a:t>뒷면에 기재 날인 받아 </a:t>
            </a:r>
            <a:r>
              <a:rPr lang="ko-KR" altLang="en-US" b="1" dirty="0" err="1" smtClean="0"/>
              <a:t>귀서</a:t>
            </a:r>
            <a:r>
              <a:rPr lang="ko-KR" altLang="en-US" b="1" dirty="0" smtClean="0"/>
              <a:t> 후 보고한다</a:t>
            </a:r>
            <a:r>
              <a:rPr lang="en-US" altLang="ko-KR" b="1" dirty="0" smtClean="0"/>
              <a:t>. (</a:t>
            </a:r>
            <a:r>
              <a:rPr lang="ko-KR" altLang="en-US" b="1" dirty="0" smtClean="0"/>
              <a:t>이 때 교통경찰관은 교통범칙행위적발통보서와 고지서를 보관하고 현장에서 면허증 반환한다</a:t>
            </a:r>
            <a:r>
              <a:rPr lang="en-US" altLang="ko-KR" b="1" dirty="0" smtClean="0"/>
              <a:t>.)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altLang="ko-KR" b="1" dirty="0" smtClean="0"/>
              <a:t>④ </a:t>
            </a:r>
            <a:r>
              <a:rPr lang="ko-KR" altLang="en-US" b="1" dirty="0" smtClean="0"/>
              <a:t>단속원이 교통범칙행위적발고지서를 발부한 때에는 근무 당일 구청장에게 보고한다</a:t>
            </a:r>
            <a:r>
              <a:rPr lang="en-US" altLang="ko-KR" b="1" dirty="0" smtClean="0"/>
              <a:t>. (</a:t>
            </a:r>
            <a:r>
              <a:rPr lang="ko-KR" altLang="en-US" b="1" dirty="0" smtClean="0"/>
              <a:t>교통범칙행위적발통지서 및 운전면허증</a:t>
            </a:r>
            <a:r>
              <a:rPr lang="en-US" altLang="ko-KR" b="1" dirty="0" smtClean="0"/>
              <a:t>)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2827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ko-KR" altLang="en-US" b="1" dirty="0" smtClean="0"/>
              <a:t>운전자 등이 현장에 없는 때 </a:t>
            </a:r>
            <a:br>
              <a:rPr lang="ko-KR" altLang="en-US" b="1" dirty="0" smtClean="0"/>
            </a:br>
            <a:r>
              <a:rPr lang="en-US" altLang="ko-KR" b="1" dirty="0" smtClean="0"/>
              <a:t>(</a:t>
            </a:r>
            <a:r>
              <a:rPr lang="ko-KR" altLang="en-US" b="1" dirty="0" smtClean="0"/>
              <a:t>과태료 부과대상</a:t>
            </a:r>
            <a:r>
              <a:rPr lang="en-US" altLang="ko-KR" b="1" dirty="0" smtClean="0"/>
              <a:t>)</a:t>
            </a:r>
            <a:r>
              <a:rPr lang="en-US" altLang="ko-KR" sz="3600" dirty="0" smtClean="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4675"/>
            <a:ext cx="8229600" cy="4679950"/>
          </a:xfrm>
        </p:spPr>
        <p:txBody>
          <a:bodyPr/>
          <a:lstStyle/>
          <a:p>
            <a:pPr eaLnBrk="1" hangingPunct="1">
              <a:lnSpc>
                <a:spcPct val="115000"/>
              </a:lnSpc>
              <a:buFont typeface="Wingdings 2" pitchFamily="18" charset="2"/>
              <a:buNone/>
            </a:pPr>
            <a:r>
              <a:rPr lang="en-US" altLang="ko-KR" sz="2400" b="1" smtClean="0"/>
              <a:t>① </a:t>
            </a:r>
            <a:r>
              <a:rPr lang="en-US" altLang="ko-KR" sz="2400" b="1" smtClean="0">
                <a:latin typeface="Arial" pitchFamily="34" charset="0"/>
              </a:rPr>
              <a:t>“</a:t>
            </a:r>
            <a:r>
              <a:rPr lang="ko-KR" altLang="en-US" sz="2400" b="1" smtClean="0"/>
              <a:t>과태료부과대상차</a:t>
            </a:r>
            <a:r>
              <a:rPr lang="ko-KR" altLang="en-US" sz="2400" b="1" smtClean="0">
                <a:latin typeface="Arial" pitchFamily="34" charset="0"/>
              </a:rPr>
              <a:t>”</a:t>
            </a:r>
            <a:r>
              <a:rPr lang="ko-KR" altLang="en-US" sz="2400" b="1" smtClean="0"/>
              <a:t> 표지 작성 및 부착</a:t>
            </a:r>
            <a:r>
              <a:rPr lang="en-US" altLang="ko-KR" sz="2400" b="1" smtClean="0"/>
              <a:t>. </a:t>
            </a:r>
          </a:p>
          <a:p>
            <a:pPr eaLnBrk="1" hangingPunct="1">
              <a:lnSpc>
                <a:spcPct val="115000"/>
              </a:lnSpc>
              <a:buFont typeface="Wingdings 2" pitchFamily="18" charset="2"/>
              <a:buNone/>
            </a:pPr>
            <a:r>
              <a:rPr lang="en-US" altLang="ko-KR" sz="2400" b="1" smtClean="0">
                <a:latin typeface="Arial" pitchFamily="34" charset="0"/>
              </a:rPr>
              <a:t>  </a:t>
            </a:r>
            <a:r>
              <a:rPr lang="en-US" altLang="ko-KR" sz="2400" b="1" smtClean="0"/>
              <a:t>1) </a:t>
            </a:r>
            <a:r>
              <a:rPr lang="ko-KR" altLang="en-US" sz="2400" b="1" smtClean="0">
                <a:solidFill>
                  <a:srgbClr val="FF5050"/>
                </a:solidFill>
              </a:rPr>
              <a:t>차량등록번호</a:t>
            </a:r>
            <a:r>
              <a:rPr lang="en-US" altLang="ko-KR" sz="2400" b="1" smtClean="0">
                <a:solidFill>
                  <a:srgbClr val="FF5050"/>
                </a:solidFill>
              </a:rPr>
              <a:t>, </a:t>
            </a:r>
            <a:r>
              <a:rPr lang="ko-KR" altLang="en-US" sz="2400" b="1" smtClean="0">
                <a:solidFill>
                  <a:srgbClr val="FF5050"/>
                </a:solidFill>
              </a:rPr>
              <a:t>위반일시</a:t>
            </a:r>
            <a:r>
              <a:rPr lang="en-US" altLang="ko-KR" sz="2400" b="1" smtClean="0"/>
              <a:t>(</a:t>
            </a:r>
            <a:r>
              <a:rPr lang="ko-KR" altLang="en-US" sz="2400" b="1" smtClean="0"/>
              <a:t>월</a:t>
            </a:r>
            <a:r>
              <a:rPr lang="en-US" altLang="ko-KR" sz="2400" b="1" smtClean="0"/>
              <a:t>,</a:t>
            </a:r>
            <a:r>
              <a:rPr lang="ko-KR" altLang="en-US" sz="2400" b="1" smtClean="0"/>
              <a:t>일</a:t>
            </a:r>
            <a:r>
              <a:rPr lang="en-US" altLang="ko-KR" sz="2400" b="1" smtClean="0"/>
              <a:t>,</a:t>
            </a:r>
            <a:r>
              <a:rPr lang="ko-KR" altLang="en-US" sz="2400" b="1" smtClean="0"/>
              <a:t>시</a:t>
            </a:r>
            <a:r>
              <a:rPr lang="en-US" altLang="ko-KR" sz="2400" b="1" smtClean="0"/>
              <a:t>,</a:t>
            </a:r>
            <a:r>
              <a:rPr lang="ko-KR" altLang="en-US" sz="2400" b="1" smtClean="0"/>
              <a:t>분까지</a:t>
            </a:r>
            <a:r>
              <a:rPr lang="en-US" altLang="ko-KR" sz="2400" b="1" smtClean="0"/>
              <a:t>), </a:t>
            </a:r>
            <a:r>
              <a:rPr lang="ko-KR" altLang="en-US" sz="2400" b="1" smtClean="0">
                <a:solidFill>
                  <a:srgbClr val="FF5050"/>
                </a:solidFill>
              </a:rPr>
              <a:t>위반장소</a:t>
            </a:r>
            <a:r>
              <a:rPr lang="en-US" altLang="ko-KR" sz="2400" b="1" smtClean="0"/>
              <a:t>(xx</a:t>
            </a:r>
            <a:r>
              <a:rPr lang="ko-KR" altLang="en-US" sz="2400" b="1" smtClean="0"/>
              <a:t>빌딩 앞 차도</a:t>
            </a:r>
            <a:r>
              <a:rPr lang="en-US" altLang="ko-KR" sz="2400" b="1" smtClean="0"/>
              <a:t>, xx</a:t>
            </a:r>
            <a:r>
              <a:rPr lang="ko-KR" altLang="en-US" sz="2400" b="1" smtClean="0"/>
              <a:t>길 </a:t>
            </a:r>
            <a:r>
              <a:rPr lang="en-US" altLang="ko-KR" sz="2400" b="1" smtClean="0"/>
              <a:t>xx</a:t>
            </a:r>
            <a:r>
              <a:rPr lang="ko-KR" altLang="en-US" sz="2400" b="1" smtClean="0"/>
              <a:t>커피숍 보도 등 구체적으로 기재</a:t>
            </a:r>
            <a:r>
              <a:rPr lang="en-US" altLang="ko-KR" sz="2400" b="1" smtClean="0"/>
              <a:t>), </a:t>
            </a:r>
            <a:r>
              <a:rPr lang="ko-KR" altLang="en-US" sz="2400" b="1" smtClean="0">
                <a:solidFill>
                  <a:srgbClr val="FF5050"/>
                </a:solidFill>
              </a:rPr>
              <a:t>위반내용</a:t>
            </a:r>
            <a:r>
              <a:rPr lang="en-US" altLang="ko-KR" sz="2400" b="1" smtClean="0">
                <a:solidFill>
                  <a:srgbClr val="FF5050"/>
                </a:solidFill>
              </a:rPr>
              <a:t>, </a:t>
            </a:r>
            <a:r>
              <a:rPr lang="ko-KR" altLang="en-US" sz="2400" b="1" smtClean="0">
                <a:solidFill>
                  <a:srgbClr val="FF5050"/>
                </a:solidFill>
              </a:rPr>
              <a:t>단속부서명</a:t>
            </a:r>
            <a:r>
              <a:rPr lang="en-US" altLang="ko-KR" sz="2400" b="1" smtClean="0">
                <a:solidFill>
                  <a:srgbClr val="FF5050"/>
                </a:solidFill>
              </a:rPr>
              <a:t>, </a:t>
            </a:r>
            <a:r>
              <a:rPr lang="ko-KR" altLang="en-US" sz="2400" b="1" smtClean="0">
                <a:solidFill>
                  <a:srgbClr val="FF5050"/>
                </a:solidFill>
              </a:rPr>
              <a:t>단속자성명</a:t>
            </a:r>
            <a:r>
              <a:rPr lang="en-US" altLang="ko-KR" sz="2400" b="1" smtClean="0">
                <a:solidFill>
                  <a:srgbClr val="FF5050"/>
                </a:solidFill>
              </a:rPr>
              <a:t>,</a:t>
            </a:r>
            <a:r>
              <a:rPr lang="en-US" altLang="ko-KR" sz="2400" b="1" smtClean="0">
                <a:solidFill>
                  <a:srgbClr val="FF5050"/>
                </a:solidFill>
                <a:latin typeface="Arial" pitchFamily="34" charset="0"/>
              </a:rPr>
              <a:t> </a:t>
            </a:r>
            <a:r>
              <a:rPr lang="ko-KR" altLang="en-US" sz="2400" b="1" smtClean="0">
                <a:solidFill>
                  <a:srgbClr val="FF5050"/>
                </a:solidFill>
              </a:rPr>
              <a:t>단속부서전화번호</a:t>
            </a:r>
            <a:r>
              <a:rPr lang="en-US" altLang="ko-KR" sz="2400" b="1" smtClean="0">
                <a:solidFill>
                  <a:srgbClr val="FF5050"/>
                </a:solidFill>
              </a:rPr>
              <a:t>, </a:t>
            </a:r>
          </a:p>
          <a:p>
            <a:pPr eaLnBrk="1" hangingPunct="1">
              <a:lnSpc>
                <a:spcPct val="115000"/>
              </a:lnSpc>
              <a:buFont typeface="Wingdings 2" pitchFamily="18" charset="2"/>
              <a:buNone/>
            </a:pPr>
            <a:r>
              <a:rPr lang="en-US" altLang="ko-KR" sz="2400" b="1" smtClean="0">
                <a:solidFill>
                  <a:srgbClr val="FF5050"/>
                </a:solidFill>
              </a:rPr>
              <a:t>   </a:t>
            </a:r>
            <a:r>
              <a:rPr lang="ko-KR" altLang="en-US" sz="2400" b="1" smtClean="0">
                <a:solidFill>
                  <a:srgbClr val="FF5050"/>
                </a:solidFill>
              </a:rPr>
              <a:t>단속일시</a:t>
            </a:r>
            <a:r>
              <a:rPr lang="en-US" altLang="ko-KR" sz="2400" b="1" smtClean="0">
                <a:solidFill>
                  <a:srgbClr val="FF5050"/>
                </a:solidFill>
              </a:rPr>
              <a:t>, </a:t>
            </a:r>
            <a:r>
              <a:rPr lang="ko-KR" altLang="en-US" sz="2400" b="1" smtClean="0">
                <a:solidFill>
                  <a:srgbClr val="FF5050"/>
                </a:solidFill>
              </a:rPr>
              <a:t>단속부서전화번호</a:t>
            </a:r>
            <a:r>
              <a:rPr lang="en-US" altLang="ko-KR" sz="2400" b="1" smtClean="0">
                <a:solidFill>
                  <a:srgbClr val="FF5050"/>
                </a:solidFill>
              </a:rPr>
              <a:t>, </a:t>
            </a:r>
            <a:r>
              <a:rPr lang="ko-KR" altLang="en-US" sz="2400" b="1" smtClean="0">
                <a:solidFill>
                  <a:srgbClr val="FF5050"/>
                </a:solidFill>
              </a:rPr>
              <a:t>의견진술구청</a:t>
            </a:r>
            <a:r>
              <a:rPr lang="ko-KR" altLang="en-US" sz="2400" b="1" smtClean="0"/>
              <a:t> 등을 정확하고 빠짐없이 기재하여 이의제기 및 민원발생에 대비한다</a:t>
            </a:r>
            <a:r>
              <a:rPr lang="en-US" altLang="ko-KR" sz="2400" b="1" smtClean="0"/>
              <a:t>. </a:t>
            </a:r>
          </a:p>
          <a:p>
            <a:pPr eaLnBrk="1" hangingPunct="1">
              <a:lnSpc>
                <a:spcPct val="115000"/>
              </a:lnSpc>
              <a:buFont typeface="Wingdings 2" pitchFamily="18" charset="2"/>
              <a:buNone/>
            </a:pPr>
            <a:r>
              <a:rPr lang="en-US" altLang="ko-KR" sz="2400" b="1" smtClean="0">
                <a:latin typeface="Arial" pitchFamily="34" charset="0"/>
              </a:rPr>
              <a:t>  </a:t>
            </a:r>
            <a:r>
              <a:rPr lang="en-US" altLang="ko-KR" sz="2400" b="1" smtClean="0"/>
              <a:t>2) </a:t>
            </a:r>
            <a:r>
              <a:rPr lang="ko-KR" altLang="en-US" sz="2400" b="1" smtClean="0"/>
              <a:t>당해 차의 </a:t>
            </a:r>
            <a:r>
              <a:rPr lang="ko-KR" altLang="en-US" sz="2400" b="1" smtClean="0">
                <a:solidFill>
                  <a:srgbClr val="FF5050"/>
                </a:solidFill>
              </a:rPr>
              <a:t>조수석 쪽 전면 또는 운전석 쪽 출입문 유리에</a:t>
            </a:r>
            <a:r>
              <a:rPr lang="ko-KR" altLang="en-US" sz="2400" b="1" smtClean="0"/>
              <a:t> 부착하고 사진을 촬영한다</a:t>
            </a:r>
            <a:r>
              <a:rPr lang="en-US" altLang="ko-KR" sz="2400" b="1" smtClean="0"/>
              <a:t>. (</a:t>
            </a:r>
            <a:r>
              <a:rPr lang="ko-KR" altLang="en-US" sz="2400" b="1" smtClean="0"/>
              <a:t>운전석 쪽 전면의 유리에 부착한 경우 접착제 자국으로 인하여 시야 장애 초래</a:t>
            </a:r>
            <a:r>
              <a:rPr lang="en-US" altLang="ko-KR" sz="2400" b="1" smtClean="0"/>
              <a:t>) </a:t>
            </a:r>
          </a:p>
          <a:p>
            <a:pPr eaLnBrk="1" hangingPunct="1">
              <a:lnSpc>
                <a:spcPct val="115000"/>
              </a:lnSpc>
              <a:buFont typeface="Wingdings 2" pitchFamily="18" charset="2"/>
              <a:buNone/>
            </a:pPr>
            <a:r>
              <a:rPr lang="en-US" altLang="ko-KR" sz="2400" b="1" smtClean="0">
                <a:latin typeface="Arial" pitchFamily="34" charset="0"/>
              </a:rPr>
              <a:t>  </a:t>
            </a:r>
            <a:r>
              <a:rPr lang="en-US" altLang="ko-KR" sz="2400" b="1" smtClean="0"/>
              <a:t>3) </a:t>
            </a:r>
            <a:r>
              <a:rPr lang="ko-KR" altLang="en-US" sz="2400" b="1" smtClean="0"/>
              <a:t>표지의 전면 부착이 불가한 경우에 한하여 후면에 부착</a:t>
            </a:r>
            <a:r>
              <a:rPr lang="en-US" altLang="ko-KR" sz="2400" b="1" smtClean="0"/>
              <a:t>.</a:t>
            </a:r>
            <a:r>
              <a:rPr lang="en-US" altLang="ko-KR" sz="2400" smtClean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229600" cy="5761038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 typeface="Wingdings 2" pitchFamily="18" charset="2"/>
              <a:buNone/>
            </a:pPr>
            <a:r>
              <a:rPr lang="en-US" altLang="ko-KR" b="1" smtClean="0"/>
              <a:t>② </a:t>
            </a:r>
            <a:r>
              <a:rPr lang="ko-KR" altLang="en-US" b="1" smtClean="0"/>
              <a:t>사진 촬영</a:t>
            </a:r>
            <a:r>
              <a:rPr lang="ko-KR" altLang="en-US" sz="2400" b="1" smtClean="0"/>
              <a:t> </a:t>
            </a: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</a:pPr>
            <a:r>
              <a:rPr lang="ko-KR" altLang="en-US" sz="2400" b="1" smtClean="0">
                <a:latin typeface="Arial" pitchFamily="34" charset="0"/>
              </a:rPr>
              <a:t> </a:t>
            </a:r>
            <a:r>
              <a:rPr lang="en-US" altLang="ko-KR" sz="2400" b="1" smtClean="0"/>
              <a:t>1) </a:t>
            </a:r>
            <a:r>
              <a:rPr lang="ko-KR" altLang="en-US" sz="2400" b="1" smtClean="0"/>
              <a:t>사진 촬영 시에는 당해 차의 </a:t>
            </a:r>
            <a:r>
              <a:rPr lang="ko-KR" altLang="en-US" sz="2400" b="1" smtClean="0">
                <a:solidFill>
                  <a:srgbClr val="FF5050"/>
                </a:solidFill>
                <a:latin typeface="Arial" pitchFamily="34" charset="0"/>
              </a:rPr>
              <a:t>“</a:t>
            </a:r>
            <a:r>
              <a:rPr lang="ko-KR" altLang="en-US" sz="2400" b="1" smtClean="0">
                <a:solidFill>
                  <a:srgbClr val="FF5050"/>
                </a:solidFill>
              </a:rPr>
              <a:t>등록번호</a:t>
            </a:r>
            <a:r>
              <a:rPr lang="ko-KR" altLang="en-US" sz="2400" b="1" smtClean="0">
                <a:solidFill>
                  <a:srgbClr val="FF5050"/>
                </a:solidFill>
                <a:latin typeface="Arial" pitchFamily="34" charset="0"/>
              </a:rPr>
              <a:t>”</a:t>
            </a:r>
            <a:r>
              <a:rPr lang="ko-KR" altLang="en-US" sz="2400" b="1" smtClean="0">
                <a:solidFill>
                  <a:srgbClr val="FF5050"/>
                </a:solidFill>
              </a:rPr>
              <a:t> 및 </a:t>
            </a:r>
            <a:r>
              <a:rPr lang="ko-KR" altLang="en-US" sz="2400" b="1" smtClean="0">
                <a:solidFill>
                  <a:srgbClr val="FF5050"/>
                </a:solidFill>
                <a:latin typeface="Arial" pitchFamily="34" charset="0"/>
              </a:rPr>
              <a:t>“</a:t>
            </a:r>
            <a:r>
              <a:rPr lang="ko-KR" altLang="en-US" sz="2400" b="1" smtClean="0">
                <a:solidFill>
                  <a:srgbClr val="FF5050"/>
                </a:solidFill>
              </a:rPr>
              <a:t>과태료부과대상차</a:t>
            </a:r>
            <a:r>
              <a:rPr lang="ko-KR" altLang="en-US" sz="2400" b="1" smtClean="0">
                <a:solidFill>
                  <a:srgbClr val="FF5050"/>
                </a:solidFill>
                <a:latin typeface="Arial" pitchFamily="34" charset="0"/>
              </a:rPr>
              <a:t>” </a:t>
            </a:r>
            <a:r>
              <a:rPr lang="ko-KR" altLang="en-US" sz="2400" b="1" smtClean="0">
                <a:solidFill>
                  <a:srgbClr val="FF5050"/>
                </a:solidFill>
              </a:rPr>
              <a:t>표지가</a:t>
            </a:r>
            <a:r>
              <a:rPr lang="ko-KR" altLang="en-US" sz="2400" b="1" smtClean="0"/>
              <a:t> 반드시 나오게 촬영하고</a:t>
            </a:r>
            <a:r>
              <a:rPr lang="en-US" altLang="ko-KR" sz="2400" b="1" smtClean="0"/>
              <a:t>, </a:t>
            </a:r>
            <a:r>
              <a:rPr lang="ko-KR" altLang="en-US" sz="2400" b="1" smtClean="0"/>
              <a:t>가능하면 주변 주정차금지 표지도 나올 수 있도록 촬영하여야 한다</a:t>
            </a:r>
            <a:r>
              <a:rPr lang="en-US" altLang="ko-KR" sz="2400" b="1" smtClean="0"/>
              <a:t>. </a:t>
            </a: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</a:pPr>
            <a:r>
              <a:rPr lang="en-US" altLang="ko-KR" sz="2400" b="1" smtClean="0">
                <a:latin typeface="Arial" pitchFamily="34" charset="0"/>
              </a:rPr>
              <a:t> </a:t>
            </a:r>
            <a:r>
              <a:rPr lang="en-US" altLang="ko-KR" sz="2400" b="1" smtClean="0"/>
              <a:t>2) </a:t>
            </a:r>
            <a:r>
              <a:rPr lang="ko-KR" altLang="en-US" sz="2400" b="1" smtClean="0"/>
              <a:t>옆면</a:t>
            </a:r>
            <a:r>
              <a:rPr lang="en-US" altLang="ko-KR" sz="2400" b="1" smtClean="0"/>
              <a:t>(</a:t>
            </a:r>
            <a:r>
              <a:rPr lang="ko-KR" altLang="en-US" sz="2400" b="1" smtClean="0"/>
              <a:t>출입문</a:t>
            </a:r>
            <a:r>
              <a:rPr lang="en-US" altLang="ko-KR" sz="2400" b="1" smtClean="0"/>
              <a:t>) </a:t>
            </a:r>
            <a:r>
              <a:rPr lang="ko-KR" altLang="en-US" sz="2400" b="1" smtClean="0"/>
              <a:t>유리창에 부착하여 사진 </a:t>
            </a:r>
            <a:r>
              <a:rPr lang="en-US" altLang="ko-KR" sz="2400" b="1" smtClean="0"/>
              <a:t>1</a:t>
            </a:r>
            <a:r>
              <a:rPr lang="ko-KR" altLang="en-US" sz="2400" b="1" smtClean="0"/>
              <a:t>회 촬영만으로 등록번호</a:t>
            </a:r>
            <a:r>
              <a:rPr lang="ko-KR" altLang="en-US" sz="2400" b="1" smtClean="0">
                <a:latin typeface="Arial" pitchFamily="34" charset="0"/>
              </a:rPr>
              <a:t>  </a:t>
            </a:r>
            <a:r>
              <a:rPr lang="ko-KR" altLang="en-US" sz="2400" b="1" smtClean="0"/>
              <a:t>식별이 곤란할 것으로 판단되는 경우에는 사진을 </a:t>
            </a:r>
            <a:r>
              <a:rPr lang="en-US" altLang="ko-KR" sz="2400" b="1" smtClean="0"/>
              <a:t>2</a:t>
            </a:r>
            <a:r>
              <a:rPr lang="ko-KR" altLang="en-US" sz="2400" b="1" smtClean="0"/>
              <a:t>회 촬영한다</a:t>
            </a:r>
            <a:r>
              <a:rPr lang="en-US" altLang="ko-KR" sz="2400" b="1" smtClean="0"/>
              <a:t>. </a:t>
            </a:r>
            <a:r>
              <a:rPr lang="en-US" altLang="ko-KR" sz="2400" b="1" smtClean="0">
                <a:latin typeface="Arial" pitchFamily="34" charset="0"/>
              </a:rPr>
              <a:t> </a:t>
            </a:r>
            <a:r>
              <a:rPr lang="en-US" altLang="ko-KR" sz="2400" b="1" smtClean="0"/>
              <a:t>(</a:t>
            </a:r>
            <a:r>
              <a:rPr lang="ko-KR" altLang="en-US" sz="2400" b="1" smtClean="0"/>
              <a:t>야간이나 우천 시에는 사진을 식별하기 곤란한 경우가 많으므로 </a:t>
            </a:r>
            <a:r>
              <a:rPr lang="ko-KR" altLang="en-US" sz="2400" b="1" smtClean="0">
                <a:latin typeface="Arial" pitchFamily="34" charset="0"/>
              </a:rPr>
              <a:t> </a:t>
            </a:r>
            <a:r>
              <a:rPr lang="ko-KR" altLang="en-US" sz="2400" b="1" smtClean="0"/>
              <a:t>반드시 </a:t>
            </a:r>
            <a:r>
              <a:rPr lang="en-US" altLang="ko-KR" sz="2400" b="1" smtClean="0"/>
              <a:t>2</a:t>
            </a:r>
            <a:r>
              <a:rPr lang="ko-KR" altLang="en-US" sz="2400" b="1" smtClean="0"/>
              <a:t>회 촬영</a:t>
            </a:r>
            <a:r>
              <a:rPr lang="en-US" altLang="ko-KR" sz="2400" b="1" smtClean="0"/>
              <a:t>) </a:t>
            </a: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</a:pPr>
            <a:r>
              <a:rPr lang="en-US" altLang="ko-KR" sz="2400" b="1" smtClean="0"/>
              <a:t>3) </a:t>
            </a:r>
            <a:r>
              <a:rPr lang="ko-KR" altLang="en-US" sz="2400" b="1" smtClean="0"/>
              <a:t>사진 촬영 전에 날짜기록 모드의 </a:t>
            </a:r>
            <a:r>
              <a:rPr lang="ko-KR" altLang="en-US" sz="2400" b="1" smtClean="0">
                <a:latin typeface="Arial" pitchFamily="34" charset="0"/>
              </a:rPr>
              <a:t>“</a:t>
            </a:r>
            <a:r>
              <a:rPr lang="ko-KR" altLang="en-US" sz="2400" b="1" smtClean="0"/>
              <a:t>일</a:t>
            </a:r>
            <a:r>
              <a:rPr lang="en-US" altLang="ko-KR" sz="2400" b="1" smtClean="0"/>
              <a:t>, </a:t>
            </a:r>
            <a:r>
              <a:rPr lang="ko-KR" altLang="en-US" sz="2400" b="1" smtClean="0"/>
              <a:t>시</a:t>
            </a:r>
            <a:r>
              <a:rPr lang="en-US" altLang="ko-KR" sz="2400" b="1" smtClean="0"/>
              <a:t>, </a:t>
            </a:r>
            <a:r>
              <a:rPr lang="ko-KR" altLang="en-US" sz="2400" b="1" smtClean="0"/>
              <a:t>분</a:t>
            </a:r>
            <a:r>
              <a:rPr lang="ko-KR" altLang="en-US" sz="2400" b="1" smtClean="0">
                <a:latin typeface="Arial" pitchFamily="34" charset="0"/>
              </a:rPr>
              <a:t>”</a:t>
            </a:r>
            <a:r>
              <a:rPr lang="ko-KR" altLang="en-US" sz="2400" b="1" smtClean="0"/>
              <a:t>이 맞는지 확인하고</a:t>
            </a:r>
            <a:r>
              <a:rPr lang="en-US" altLang="ko-KR" sz="2400" b="1" smtClean="0"/>
              <a:t>, </a:t>
            </a:r>
            <a:r>
              <a:rPr lang="en-US" altLang="ko-KR" sz="2400" b="1" smtClean="0">
                <a:latin typeface="Arial" pitchFamily="34" charset="0"/>
              </a:rPr>
              <a:t>  </a:t>
            </a:r>
            <a:r>
              <a:rPr lang="en-US" altLang="ko-KR" sz="2400" b="1" smtClean="0"/>
              <a:t> </a:t>
            </a:r>
            <a:r>
              <a:rPr lang="ko-KR" altLang="en-US" sz="2400" b="1" smtClean="0"/>
              <a:t>필름 및 칩의 내장 상태와 배터리 상태 등을 필히 확인하여야 한다</a:t>
            </a:r>
            <a:r>
              <a:rPr lang="en-US" altLang="ko-KR" sz="2400" b="1" smtClean="0"/>
              <a:t>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4800" b="1" smtClean="0"/>
              <a:t>과태료 부과 사진촬영 </a:t>
            </a:r>
            <a:r>
              <a:rPr lang="en-US" altLang="ko-KR" sz="4800" b="1" smtClean="0"/>
              <a:t>(</a:t>
            </a:r>
            <a:r>
              <a:rPr lang="ko-KR" altLang="en-US" sz="4800" b="1" smtClean="0"/>
              <a:t>불량</a:t>
            </a:r>
            <a:r>
              <a:rPr lang="en-US" altLang="ko-KR" sz="4800" b="1" smtClean="0"/>
              <a:t>)</a:t>
            </a:r>
          </a:p>
        </p:txBody>
      </p:sp>
      <p:sp>
        <p:nvSpPr>
          <p:cNvPr id="1741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ko-KR" altLang="en-US" sz="2600" smtClean="0"/>
              <a:t>과태료부과표지 불촬영</a:t>
            </a:r>
          </a:p>
        </p:txBody>
      </p:sp>
      <p:sp>
        <p:nvSpPr>
          <p:cNvPr id="1741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ko-KR" altLang="en-US" sz="2600" smtClean="0"/>
              <a:t>과태료부과표지 불촬영</a:t>
            </a:r>
          </a:p>
        </p:txBody>
      </p:sp>
      <p:pic>
        <p:nvPicPr>
          <p:cNvPr id="17413" name="Picture 7" descr="02보20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349500"/>
            <a:ext cx="40513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8" descr="02보2072(뒷면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349500"/>
            <a:ext cx="4195763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ko-KR" altLang="en-US" b="1" smtClean="0"/>
              <a:t>야간과태료 부과 사진촬영 </a:t>
            </a:r>
            <a:r>
              <a:rPr lang="en-US" altLang="ko-KR" b="1" smtClean="0"/>
              <a:t>( </a:t>
            </a:r>
            <a:r>
              <a:rPr lang="ko-KR" altLang="en-US" b="1" smtClean="0"/>
              <a:t>불량 </a:t>
            </a:r>
            <a:r>
              <a:rPr lang="en-US" altLang="ko-KR" b="1" smtClean="0"/>
              <a:t>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 b="1" smtClean="0"/>
              <a:t>차량번호</a:t>
            </a:r>
            <a:r>
              <a:rPr lang="en-US" altLang="ko-KR" b="1" smtClean="0"/>
              <a:t>, </a:t>
            </a:r>
            <a:r>
              <a:rPr lang="ko-KR" altLang="en-US" b="1" smtClean="0"/>
              <a:t>표지 등 부정확 촬영</a:t>
            </a:r>
          </a:p>
        </p:txBody>
      </p:sp>
      <p:pic>
        <p:nvPicPr>
          <p:cNvPr id="18436" name="Picture 5" descr="서울52누71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276475"/>
            <a:ext cx="8135937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4800" b="1" smtClean="0"/>
              <a:t>과태료 부과 사진촬영 </a:t>
            </a:r>
            <a:r>
              <a:rPr lang="en-US" altLang="ko-KR" sz="4800" b="1" smtClean="0"/>
              <a:t>( </a:t>
            </a:r>
            <a:r>
              <a:rPr lang="ko-KR" altLang="en-US" sz="4800" b="1" smtClean="0"/>
              <a:t>양호 </a:t>
            </a:r>
            <a:r>
              <a:rPr lang="en-US" altLang="ko-KR" sz="4800" b="1" smtClean="0"/>
              <a:t>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ko-KR" altLang="en-US" sz="2600" smtClean="0"/>
              <a:t>표지 등 주변장면촬영</a:t>
            </a:r>
          </a:p>
        </p:txBody>
      </p:sp>
      <p:pic>
        <p:nvPicPr>
          <p:cNvPr id="19460" name="Picture 4" descr="서울32허31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2420938"/>
            <a:ext cx="7704138" cy="379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ko-KR" altLang="en-US" b="1" smtClean="0"/>
              <a:t>야간과태료 부과 사진촬영 </a:t>
            </a:r>
            <a:r>
              <a:rPr lang="en-US" altLang="ko-KR" b="1" smtClean="0"/>
              <a:t>( </a:t>
            </a:r>
            <a:r>
              <a:rPr lang="ko-KR" altLang="en-US" b="1" smtClean="0"/>
              <a:t>양호 </a:t>
            </a:r>
            <a:r>
              <a:rPr lang="en-US" altLang="ko-KR" b="1" smtClean="0"/>
              <a:t>)</a:t>
            </a:r>
          </a:p>
        </p:txBody>
      </p:sp>
      <p:pic>
        <p:nvPicPr>
          <p:cNvPr id="20483" name="Picture 4" descr="서울49마141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2276475"/>
            <a:ext cx="8207375" cy="4238625"/>
          </a:xfrm>
          <a:noFill/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68313" y="1557338"/>
            <a:ext cx="8280151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50000"/>
              </a:spcBef>
            </a:pPr>
            <a:r>
              <a:rPr lang="en-US" altLang="ko-KR" sz="24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☆</a:t>
            </a:r>
            <a:r>
              <a:rPr lang="ko-KR" altLang="en-US" sz="24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번호판</a:t>
            </a:r>
            <a:r>
              <a:rPr lang="en-US" altLang="ko-KR" sz="24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24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과태료표지 정확히 촬영</a:t>
            </a:r>
            <a:r>
              <a:rPr lang="en-US" altLang="ko-KR" sz="24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24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랜턴</a:t>
            </a:r>
            <a:r>
              <a:rPr lang="en-US" altLang="ko-KR" sz="24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24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연기투시기 등 이용</a:t>
            </a:r>
            <a:r>
              <a:rPr lang="en-US" altLang="ko-KR" sz="24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3375"/>
            <a:ext cx="8229600" cy="6048375"/>
          </a:xfrm>
        </p:spPr>
        <p:txBody>
          <a:bodyPr>
            <a:normAutofit/>
          </a:bodyPr>
          <a:lstStyle/>
          <a:p>
            <a:pPr eaLnBrk="1" hangingPunct="1">
              <a:lnSpc>
                <a:spcPct val="105000"/>
              </a:lnSpc>
              <a:buFont typeface="Wingdings 2" pitchFamily="18" charset="2"/>
              <a:buNone/>
            </a:pPr>
            <a:r>
              <a:rPr lang="en-US" altLang="ko-KR" b="1" dirty="0" smtClean="0"/>
              <a:t>③ </a:t>
            </a:r>
            <a:r>
              <a:rPr lang="ko-KR" altLang="en-US" b="1" dirty="0" err="1" smtClean="0"/>
              <a:t>주정차위반</a:t>
            </a:r>
            <a:r>
              <a:rPr lang="ko-KR" altLang="en-US" b="1" dirty="0" smtClean="0"/>
              <a:t> 단속대장 작성</a:t>
            </a:r>
            <a:r>
              <a:rPr lang="ko-KR" altLang="en-US" sz="2400" b="1" dirty="0" smtClean="0"/>
              <a:t> </a:t>
            </a:r>
          </a:p>
          <a:p>
            <a:pPr eaLnBrk="1" hangingPunct="1">
              <a:lnSpc>
                <a:spcPct val="105000"/>
              </a:lnSpc>
              <a:buFont typeface="Wingdings 2" pitchFamily="18" charset="2"/>
              <a:buNone/>
            </a:pPr>
            <a:r>
              <a:rPr lang="en-US" altLang="ko-KR" sz="2400" b="1" dirty="0" smtClean="0"/>
              <a:t>1) </a:t>
            </a:r>
            <a:r>
              <a:rPr lang="en-US" altLang="ko-KR" sz="2400" b="1" dirty="0" smtClean="0">
                <a:latin typeface="Arial" pitchFamily="34" charset="0"/>
              </a:rPr>
              <a:t>“</a:t>
            </a:r>
            <a:r>
              <a:rPr lang="ko-KR" altLang="en-US" sz="2400" b="1" dirty="0" smtClean="0"/>
              <a:t>과태료부과 </a:t>
            </a:r>
            <a:r>
              <a:rPr lang="ko-KR" altLang="en-US" sz="2400" b="1" dirty="0" err="1" smtClean="0"/>
              <a:t>대상차</a:t>
            </a:r>
            <a:r>
              <a:rPr lang="ko-KR" altLang="en-US" sz="2400" b="1" dirty="0" smtClean="0">
                <a:latin typeface="Arial" pitchFamily="34" charset="0"/>
              </a:rPr>
              <a:t>”</a:t>
            </a:r>
            <a:r>
              <a:rPr lang="ko-KR" altLang="en-US" sz="2400" b="1" dirty="0" smtClean="0"/>
              <a:t> 표지 발부번호를 단속대장에 기재하고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단속</a:t>
            </a:r>
            <a:r>
              <a:rPr lang="ko-KR" altLang="en-US" sz="2400" b="1" dirty="0" smtClean="0">
                <a:latin typeface="Arial" pitchFamily="34" charset="0"/>
              </a:rPr>
              <a:t> </a:t>
            </a:r>
            <a:r>
              <a:rPr lang="ko-KR" altLang="en-US" sz="2400" b="1" dirty="0" smtClean="0"/>
              <a:t>시간 등을 표지의 내용과 동일하게 기재한다</a:t>
            </a:r>
            <a:r>
              <a:rPr lang="en-US" altLang="ko-KR" sz="2400" b="1" dirty="0" smtClean="0"/>
              <a:t>.</a:t>
            </a:r>
          </a:p>
          <a:p>
            <a:pPr eaLnBrk="1" hangingPunct="1">
              <a:lnSpc>
                <a:spcPct val="105000"/>
              </a:lnSpc>
              <a:buFont typeface="Wingdings 2" pitchFamily="18" charset="2"/>
              <a:buNone/>
            </a:pPr>
            <a:r>
              <a:rPr lang="en-US" altLang="ko-KR" sz="2400" b="1" dirty="0" smtClean="0"/>
              <a:t>- </a:t>
            </a:r>
            <a:r>
              <a:rPr lang="ko-KR" altLang="en-US" sz="2400" b="1" dirty="0" smtClean="0"/>
              <a:t>비고란에 민원신고자 </a:t>
            </a:r>
            <a:r>
              <a:rPr lang="ko-KR" altLang="en-US" sz="2400" b="1" dirty="0" err="1" smtClean="0"/>
              <a:t>인적사항과</a:t>
            </a:r>
            <a:r>
              <a:rPr lang="ko-KR" altLang="en-US" sz="2400" b="1" dirty="0" smtClean="0"/>
              <a:t> 신고내용</a:t>
            </a:r>
            <a:r>
              <a:rPr lang="en-US" altLang="ko-KR" sz="2400" b="1" dirty="0" smtClean="0"/>
              <a:t>(</a:t>
            </a:r>
            <a:r>
              <a:rPr lang="ko-KR" altLang="en-US" sz="2400" b="1" dirty="0" err="1" smtClean="0"/>
              <a:t>이열주차</a:t>
            </a:r>
            <a:r>
              <a:rPr lang="ko-KR" altLang="en-US" sz="2400" b="1" dirty="0" smtClean="0"/>
              <a:t> 등</a:t>
            </a:r>
            <a:r>
              <a:rPr lang="en-US" altLang="ko-KR" sz="2400" b="1" dirty="0" smtClean="0"/>
              <a:t>)</a:t>
            </a:r>
            <a:r>
              <a:rPr lang="ko-KR" altLang="en-US" sz="2400" b="1" dirty="0" smtClean="0"/>
              <a:t>을</a:t>
            </a:r>
            <a:r>
              <a:rPr lang="ko-KR" altLang="en-US" sz="2400" b="1" dirty="0" smtClean="0">
                <a:latin typeface="Arial" pitchFamily="34" charset="0"/>
              </a:rPr>
              <a:t>  </a:t>
            </a:r>
            <a:r>
              <a:rPr lang="ko-KR" altLang="en-US" sz="2400" b="1" dirty="0" smtClean="0"/>
              <a:t>간략히 기재한다</a:t>
            </a:r>
            <a:r>
              <a:rPr lang="en-US" altLang="ko-KR" sz="2400" b="1" dirty="0" smtClean="0"/>
              <a:t>. (</a:t>
            </a:r>
            <a:r>
              <a:rPr lang="ko-KR" altLang="en-US" sz="2400" b="1" dirty="0" smtClean="0"/>
              <a:t>스티커에는 기재하지 않음</a:t>
            </a:r>
            <a:r>
              <a:rPr lang="en-US" altLang="ko-KR" sz="2400" b="1" dirty="0" smtClean="0"/>
              <a:t>) </a:t>
            </a:r>
          </a:p>
          <a:p>
            <a:pPr eaLnBrk="1" hangingPunct="1">
              <a:lnSpc>
                <a:spcPct val="105000"/>
              </a:lnSpc>
              <a:buFont typeface="Wingdings 2" pitchFamily="18" charset="2"/>
              <a:buNone/>
            </a:pPr>
            <a:r>
              <a:rPr lang="en-US" altLang="ko-KR" sz="2400" b="1" dirty="0" smtClean="0"/>
              <a:t>2) </a:t>
            </a:r>
            <a:r>
              <a:rPr lang="ko-KR" altLang="en-US" sz="2400" b="1" dirty="0" err="1" smtClean="0"/>
              <a:t>귀서</a:t>
            </a:r>
            <a:r>
              <a:rPr lang="ko-KR" altLang="en-US" sz="2400" b="1" dirty="0" smtClean="0"/>
              <a:t> 후 일일 결산 시에는 </a:t>
            </a:r>
            <a:r>
              <a:rPr lang="ko-KR" altLang="en-US" sz="2400" b="1" dirty="0" err="1" smtClean="0"/>
              <a:t>단속자</a:t>
            </a:r>
            <a:r>
              <a:rPr lang="ko-KR" altLang="en-US" sz="2400" b="1" dirty="0" smtClean="0"/>
              <a:t> 및 성명을 기재하고 </a:t>
            </a:r>
          </a:p>
          <a:p>
            <a:pPr eaLnBrk="1" hangingPunct="1">
              <a:lnSpc>
                <a:spcPct val="105000"/>
              </a:lnSpc>
              <a:buFont typeface="Wingdings 2" pitchFamily="18" charset="2"/>
              <a:buNone/>
            </a:pPr>
            <a:r>
              <a:rPr lang="ko-KR" altLang="en-US" sz="2400" b="1" dirty="0" smtClean="0">
                <a:latin typeface="Arial" pitchFamily="34" charset="0"/>
              </a:rPr>
              <a:t>     </a:t>
            </a:r>
            <a:r>
              <a:rPr lang="ko-KR" altLang="en-US" sz="2400" b="1" dirty="0" smtClean="0"/>
              <a:t>날인 후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증거 사진과 함께 </a:t>
            </a:r>
            <a:r>
              <a:rPr lang="ko-KR" altLang="en-US" sz="2400" b="1" dirty="0" err="1" smtClean="0"/>
              <a:t>대응총괄팀으로</a:t>
            </a:r>
            <a:r>
              <a:rPr lang="ko-KR" altLang="en-US" sz="2400" b="1" dirty="0" smtClean="0"/>
              <a:t> 제출한다</a:t>
            </a:r>
            <a:r>
              <a:rPr lang="en-US" altLang="ko-KR" sz="2400" b="1" dirty="0" smtClean="0"/>
              <a:t>. </a:t>
            </a:r>
          </a:p>
          <a:p>
            <a:pPr eaLnBrk="1" hangingPunct="1">
              <a:lnSpc>
                <a:spcPct val="105000"/>
              </a:lnSpc>
              <a:buFont typeface="Wingdings 2" pitchFamily="18" charset="2"/>
              <a:buNone/>
            </a:pPr>
            <a:r>
              <a:rPr lang="en-US" altLang="ko-KR" sz="2400" b="1" dirty="0" smtClean="0"/>
              <a:t>3) </a:t>
            </a:r>
            <a:r>
              <a:rPr lang="en-US" altLang="ko-KR" sz="2400" b="1" dirty="0" smtClean="0">
                <a:latin typeface="Arial" pitchFamily="34" charset="0"/>
              </a:rPr>
              <a:t>“</a:t>
            </a:r>
            <a:r>
              <a:rPr lang="ko-KR" altLang="en-US" sz="2400" b="1" dirty="0" smtClean="0"/>
              <a:t>과태료부과 </a:t>
            </a:r>
            <a:r>
              <a:rPr lang="ko-KR" altLang="en-US" sz="2400" b="1" dirty="0" err="1" smtClean="0"/>
              <a:t>대상차</a:t>
            </a:r>
            <a:r>
              <a:rPr lang="ko-KR" altLang="en-US" sz="2400" b="1" dirty="0" smtClean="0">
                <a:latin typeface="Arial" pitchFamily="34" charset="0"/>
              </a:rPr>
              <a:t>”</a:t>
            </a:r>
            <a:r>
              <a:rPr lang="ko-KR" altLang="en-US" sz="2400" b="1" dirty="0" smtClean="0"/>
              <a:t> 표지 수불관리를 철저히 하여 </a:t>
            </a:r>
          </a:p>
          <a:p>
            <a:pPr eaLnBrk="1" hangingPunct="1">
              <a:lnSpc>
                <a:spcPct val="105000"/>
              </a:lnSpc>
              <a:buFont typeface="Wingdings 2" pitchFamily="18" charset="2"/>
              <a:buNone/>
            </a:pPr>
            <a:r>
              <a:rPr lang="ko-KR" altLang="en-US" sz="2400" b="1" dirty="0" smtClean="0">
                <a:latin typeface="Arial" pitchFamily="34" charset="0"/>
              </a:rPr>
              <a:t>     </a:t>
            </a:r>
            <a:r>
              <a:rPr lang="ko-KR" altLang="en-US" sz="2400" b="1" dirty="0" smtClean="0"/>
              <a:t>유실되지 않도록 한다</a:t>
            </a:r>
            <a:r>
              <a:rPr lang="en-US" altLang="ko-KR" sz="2400" b="1" dirty="0" smtClean="0"/>
              <a:t>. </a:t>
            </a:r>
          </a:p>
          <a:p>
            <a:pPr eaLnBrk="1" hangingPunct="1">
              <a:lnSpc>
                <a:spcPct val="105000"/>
              </a:lnSpc>
              <a:buFontTx/>
              <a:buChar char="-"/>
            </a:pPr>
            <a:r>
              <a:rPr lang="ko-KR" altLang="en-US" sz="2000" b="1" dirty="0" smtClean="0"/>
              <a:t>매일 표지수불관리를 철저히 하고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분실 및 훼손 시에는 </a:t>
            </a:r>
            <a:r>
              <a:rPr lang="ko-KR" altLang="en-US" sz="2000" b="1" dirty="0" err="1" smtClean="0"/>
              <a:t>대응총괄팀에</a:t>
            </a:r>
            <a:r>
              <a:rPr lang="ko-KR" altLang="en-US" sz="2000" b="1" dirty="0" smtClean="0"/>
              <a:t> 보고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내부결재</a:t>
            </a:r>
            <a:r>
              <a:rPr lang="en-US" altLang="ko-KR" sz="2000" b="1" dirty="0" smtClean="0"/>
              <a:t>)</a:t>
            </a:r>
            <a:r>
              <a:rPr lang="ko-KR" altLang="en-US" sz="2000" b="1" dirty="0" smtClean="0"/>
              <a:t>하여 그 근거를 명확히 </a:t>
            </a:r>
            <a:r>
              <a:rPr lang="ko-KR" altLang="en-US" sz="2000" b="1" dirty="0" err="1" smtClean="0"/>
              <a:t>하여야한다</a:t>
            </a:r>
            <a:r>
              <a:rPr lang="en-US" altLang="ko-KR" sz="2000" b="1" dirty="0" smtClean="0"/>
              <a:t>.</a:t>
            </a:r>
            <a:r>
              <a:rPr lang="en-US" altLang="ko-KR" sz="2400" b="1" dirty="0" smtClean="0"/>
              <a:t> </a:t>
            </a:r>
          </a:p>
          <a:p>
            <a:pPr eaLnBrk="1" hangingPunct="1">
              <a:lnSpc>
                <a:spcPct val="105000"/>
              </a:lnSpc>
              <a:buFontTx/>
              <a:buChar char="-"/>
            </a:pPr>
            <a:r>
              <a:rPr lang="ko-KR" altLang="en-US" sz="2400" b="1" dirty="0" err="1" smtClean="0"/>
              <a:t>서손스티커발생시</a:t>
            </a:r>
            <a:r>
              <a:rPr lang="ko-KR" altLang="en-US" sz="2400" b="1" dirty="0" smtClean="0"/>
              <a:t> 전자결재 문서보고 후 과태료용지 </a:t>
            </a:r>
          </a:p>
          <a:p>
            <a:pPr eaLnBrk="1" hangingPunct="1">
              <a:lnSpc>
                <a:spcPct val="105000"/>
              </a:lnSpc>
              <a:buFontTx/>
              <a:buNone/>
            </a:pPr>
            <a:r>
              <a:rPr lang="ko-KR" altLang="en-US" sz="2400" b="1" dirty="0" smtClean="0"/>
              <a:t>   </a:t>
            </a:r>
            <a:r>
              <a:rPr lang="ko-KR" altLang="en-US" sz="2400" b="1" dirty="0" err="1" smtClean="0"/>
              <a:t>대응총괄팀</a:t>
            </a:r>
            <a:r>
              <a:rPr lang="ko-KR" altLang="en-US" sz="2400" b="1" dirty="0" smtClean="0"/>
              <a:t> 송부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229600" cy="792162"/>
          </a:xfrm>
        </p:spPr>
        <p:txBody>
          <a:bodyPr/>
          <a:lstStyle/>
          <a:p>
            <a:pPr eaLnBrk="1" hangingPunct="1"/>
            <a:r>
              <a:rPr lang="ko-KR" altLang="en-US" b="1" dirty="0" err="1" smtClean="0"/>
              <a:t>주정차위반단속대장</a:t>
            </a:r>
            <a:endParaRPr lang="ko-KR" altLang="en-US" b="1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altLang="ko-KR" b="1" dirty="0" smtClean="0">
                <a:latin typeface="Arial" pitchFamily="34" charset="0"/>
              </a:rPr>
              <a:t>   </a:t>
            </a:r>
            <a:endParaRPr lang="en-US" altLang="ko-KR" b="1" dirty="0" smtClean="0"/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121602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3253" name="Group 5"/>
          <p:cNvGraphicFramePr>
            <a:graphicFrameLocks noGrp="1"/>
          </p:cNvGraphicFramePr>
          <p:nvPr/>
        </p:nvGraphicFramePr>
        <p:xfrm>
          <a:off x="250825" y="4149725"/>
          <a:ext cx="8569325" cy="1935163"/>
        </p:xfrm>
        <a:graphic>
          <a:graphicData uri="http://schemas.openxmlformats.org/drawingml/2006/table">
            <a:tbl>
              <a:tblPr/>
              <a:tblGrid>
                <a:gridCol w="720725"/>
                <a:gridCol w="479425"/>
                <a:gridCol w="582613"/>
                <a:gridCol w="954087"/>
                <a:gridCol w="804863"/>
                <a:gridCol w="619125"/>
                <a:gridCol w="592137"/>
                <a:gridCol w="1227138"/>
                <a:gridCol w="862012"/>
                <a:gridCol w="630238"/>
                <a:gridCol w="584200"/>
                <a:gridCol w="512762"/>
              </a:tblGrid>
              <a:tr h="3048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표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  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 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일련번호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위반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시간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관할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동명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위반장소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위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 반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 자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 동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 차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위반내용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적용법조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조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 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 치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서손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사유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</a:tr>
              <a:tr h="487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등 록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 번 호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차 명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색 상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과태료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부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 과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견인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지시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014856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03:25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사당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동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미담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7-30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서울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51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너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3712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겔로퍼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은색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다른교통에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장애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법제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32,33,34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조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○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014857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03:26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사당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동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〃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서울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72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가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6897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프레지오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은색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〃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법제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32,33,34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○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3322" name="Rectangle 74"/>
          <p:cNvSpPr>
            <a:spLocks noChangeArrowheads="1"/>
          </p:cNvSpPr>
          <p:nvPr/>
        </p:nvSpPr>
        <p:spPr bwMode="auto">
          <a:xfrm>
            <a:off x="0" y="564197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323" name="Rectangle 75"/>
          <p:cNvSpPr>
            <a:spLocks noChangeArrowheads="1"/>
          </p:cNvSpPr>
          <p:nvPr/>
        </p:nvSpPr>
        <p:spPr bwMode="auto">
          <a:xfrm>
            <a:off x="0" y="29956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340" name="Rectangle 92"/>
          <p:cNvSpPr>
            <a:spLocks noChangeArrowheads="1"/>
          </p:cNvSpPr>
          <p:nvPr/>
        </p:nvSpPr>
        <p:spPr bwMode="auto">
          <a:xfrm>
            <a:off x="0" y="386238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341" name="Rectangle 93"/>
          <p:cNvSpPr>
            <a:spLocks noChangeArrowheads="1"/>
          </p:cNvSpPr>
          <p:nvPr/>
        </p:nvSpPr>
        <p:spPr bwMode="auto">
          <a:xfrm>
            <a:off x="0" y="306387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3342" name="Group 94"/>
          <p:cNvGraphicFramePr>
            <a:graphicFrameLocks noGrp="1"/>
          </p:cNvGraphicFramePr>
          <p:nvPr/>
        </p:nvGraphicFramePr>
        <p:xfrm>
          <a:off x="3563938" y="2060575"/>
          <a:ext cx="5168900" cy="640080"/>
        </p:xfrm>
        <a:graphic>
          <a:graphicData uri="http://schemas.openxmlformats.org/drawingml/2006/table">
            <a:tbl>
              <a:tblPr/>
              <a:tblGrid>
                <a:gridCol w="698500"/>
                <a:gridCol w="741362"/>
                <a:gridCol w="739775"/>
                <a:gridCol w="741363"/>
                <a:gridCol w="808037"/>
                <a:gridCol w="741363"/>
                <a:gridCol w="698500"/>
              </a:tblGrid>
              <a:tr h="204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계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과태료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견 인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타시도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행정지도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승 용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임 시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6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5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1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5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3368" name="Rectangle 120"/>
          <p:cNvSpPr>
            <a:spLocks noChangeArrowheads="1"/>
          </p:cNvSpPr>
          <p:nvPr/>
        </p:nvSpPr>
        <p:spPr bwMode="auto">
          <a:xfrm>
            <a:off x="0" y="37925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649" name="Rectangle 121"/>
          <p:cNvSpPr>
            <a:spLocks noChangeArrowheads="1"/>
          </p:cNvSpPr>
          <p:nvPr/>
        </p:nvSpPr>
        <p:spPr bwMode="auto">
          <a:xfrm>
            <a:off x="251520" y="3212395"/>
            <a:ext cx="8496944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ko-KR" sz="1400" b="0" dirty="0">
                <a:solidFill>
                  <a:schemeClr val="tx1"/>
                </a:solidFill>
                <a:latin typeface="Arial" pitchFamily="34" charset="0"/>
                <a:ea typeface="굴림" pitchFamily="50" charset="-127"/>
              </a:rPr>
              <a:t> </a:t>
            </a:r>
            <a:r>
              <a:rPr lang="en-US" altLang="ko-KR" sz="1400" b="1" dirty="0" smtClean="0"/>
              <a:t>201  </a:t>
            </a:r>
            <a:r>
              <a:rPr lang="ko-KR" altLang="en-US" sz="1400" b="1" dirty="0" smtClean="0"/>
              <a:t>년   월   일   요일 </a:t>
            </a:r>
            <a:r>
              <a:rPr lang="en-US" altLang="ko-KR" sz="1400" b="1" dirty="0" smtClean="0"/>
              <a:t>(    </a:t>
            </a:r>
            <a:r>
              <a:rPr lang="ko-KR" altLang="en-US" sz="1400" b="1" dirty="0" smtClean="0"/>
              <a:t>건</a:t>
            </a:r>
            <a:r>
              <a:rPr lang="en-US" altLang="ko-KR" sz="1400" b="1" dirty="0" smtClean="0"/>
              <a:t>-        </a:t>
            </a:r>
            <a:r>
              <a:rPr lang="en-US" altLang="ko-KR" sz="1400" dirty="0" smtClean="0"/>
              <a:t>)  </a:t>
            </a:r>
            <a:r>
              <a:rPr lang="ko-KR" altLang="en-US" sz="1400" b="1" dirty="0" smtClean="0"/>
              <a:t>부서명 </a:t>
            </a:r>
            <a:r>
              <a:rPr lang="en-US" altLang="ko-KR" sz="1400" b="1" dirty="0" smtClean="0"/>
              <a:t>:      119</a:t>
            </a:r>
            <a:r>
              <a:rPr lang="ko-KR" altLang="en-US" sz="1400" b="1" dirty="0" smtClean="0"/>
              <a:t>안전센터        단속지역 </a:t>
            </a:r>
            <a:r>
              <a:rPr lang="en-US" altLang="ko-KR" sz="1400" b="1" dirty="0" smtClean="0"/>
              <a:t>: </a:t>
            </a:r>
            <a:endParaRPr lang="ko-KR" altLang="en-US" sz="1400" dirty="0" smtClean="0"/>
          </a:p>
          <a:p>
            <a:r>
              <a:rPr lang="ko-KR" altLang="en-US" sz="1400" b="1" smtClean="0"/>
              <a:t>                                                                                                      성명 </a:t>
            </a:r>
            <a:r>
              <a:rPr lang="en-US" altLang="ko-KR" sz="1400" b="1" dirty="0" smtClean="0"/>
              <a:t>: (</a:t>
            </a:r>
            <a:r>
              <a:rPr lang="ko-KR" altLang="en-US" sz="1400" b="1" dirty="0" smtClean="0"/>
              <a:t>담당자</a:t>
            </a:r>
            <a:r>
              <a:rPr lang="en-US" altLang="ko-KR" sz="1400" b="1" dirty="0" smtClean="0"/>
              <a:t>:            ) </a:t>
            </a:r>
            <a:endParaRPr lang="ko-KR" altLang="en-US" sz="1400" dirty="0"/>
          </a:p>
        </p:txBody>
      </p:sp>
      <p:sp>
        <p:nvSpPr>
          <p:cNvPr id="22650" name="Text Box 122"/>
          <p:cNvSpPr txBox="1">
            <a:spLocks noChangeArrowheads="1"/>
          </p:cNvSpPr>
          <p:nvPr/>
        </p:nvSpPr>
        <p:spPr bwMode="auto">
          <a:xfrm>
            <a:off x="539552" y="1916832"/>
            <a:ext cx="1871663" cy="1172629"/>
          </a:xfrm>
          <a:prstGeom prst="rect">
            <a:avLst/>
          </a:prstGeom>
          <a:noFill/>
          <a:ln w="28575" algn="ctr">
            <a:solidFill>
              <a:srgbClr val="3366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lnSpc>
                <a:spcPct val="60000"/>
              </a:lnSpc>
              <a:spcBef>
                <a:spcPct val="50000"/>
              </a:spcBef>
            </a:pPr>
            <a:endParaRPr lang="en-US" altLang="ko-KR" sz="1800" dirty="0" smtClean="0">
              <a:solidFill>
                <a:srgbClr val="FF5050"/>
              </a:solidFill>
              <a:latin typeface="굴림" pitchFamily="50" charset="-127"/>
              <a:ea typeface="굴림" pitchFamily="50" charset="-127"/>
            </a:endParaRPr>
          </a:p>
          <a:p>
            <a:pPr marL="342900" indent="-342900"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FF5050"/>
                </a:solidFill>
                <a:latin typeface="굴림" pitchFamily="50" charset="-127"/>
                <a:ea typeface="굴림" pitchFamily="50" charset="-127"/>
              </a:rPr>
              <a:t>표지일련번호와</a:t>
            </a:r>
            <a:endParaRPr lang="ko-KR" altLang="en-US" sz="1800" dirty="0">
              <a:solidFill>
                <a:srgbClr val="FF5050"/>
              </a:solidFill>
              <a:latin typeface="굴림" pitchFamily="50" charset="-127"/>
              <a:ea typeface="굴림" pitchFamily="50" charset="-127"/>
            </a:endParaRPr>
          </a:p>
          <a:p>
            <a:pPr marL="342900" indent="-342900"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800" dirty="0">
                <a:solidFill>
                  <a:srgbClr val="FF5050"/>
                </a:solidFill>
                <a:latin typeface="굴림" pitchFamily="50" charset="-127"/>
                <a:ea typeface="굴림" pitchFamily="50" charset="-127"/>
              </a:rPr>
              <a:t>사진순서 동일</a:t>
            </a:r>
          </a:p>
          <a:p>
            <a:pPr marL="342900" indent="-342900"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800" dirty="0">
                <a:solidFill>
                  <a:srgbClr val="FF5050"/>
                </a:solidFill>
                <a:latin typeface="굴림" pitchFamily="50" charset="-127"/>
                <a:ea typeface="굴림" pitchFamily="50" charset="-127"/>
              </a:rPr>
              <a:t>하게 보고</a:t>
            </a:r>
          </a:p>
        </p:txBody>
      </p:sp>
      <p:sp>
        <p:nvSpPr>
          <p:cNvPr id="53371" name="Line 123"/>
          <p:cNvSpPr>
            <a:spLocks noChangeShapeType="1"/>
          </p:cNvSpPr>
          <p:nvPr/>
        </p:nvSpPr>
        <p:spPr bwMode="auto">
          <a:xfrm flipH="1">
            <a:off x="611188" y="3068638"/>
            <a:ext cx="360362" cy="11525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372" name="Line 124"/>
          <p:cNvSpPr>
            <a:spLocks noChangeShapeType="1"/>
          </p:cNvSpPr>
          <p:nvPr/>
        </p:nvSpPr>
        <p:spPr bwMode="auto">
          <a:xfrm flipH="1">
            <a:off x="539750" y="3068638"/>
            <a:ext cx="863600" cy="122396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653" name="Text Box 125"/>
          <p:cNvSpPr txBox="1">
            <a:spLocks noChangeArrowheads="1"/>
          </p:cNvSpPr>
          <p:nvPr/>
        </p:nvSpPr>
        <p:spPr bwMode="auto">
          <a:xfrm>
            <a:off x="2555776" y="1196752"/>
            <a:ext cx="1440161" cy="1172629"/>
          </a:xfrm>
          <a:prstGeom prst="rect">
            <a:avLst/>
          </a:prstGeom>
          <a:noFill/>
          <a:ln w="28575" algn="ctr">
            <a:solidFill>
              <a:srgbClr val="3366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lnSpc>
                <a:spcPct val="60000"/>
              </a:lnSpc>
              <a:spcBef>
                <a:spcPct val="50000"/>
              </a:spcBef>
            </a:pPr>
            <a:endParaRPr lang="en-US" altLang="ko-KR" sz="1800" dirty="0" smtClean="0">
              <a:solidFill>
                <a:srgbClr val="FF5050"/>
              </a:solidFill>
              <a:latin typeface="굴림" pitchFamily="50" charset="-127"/>
              <a:ea typeface="굴림" pitchFamily="50" charset="-127"/>
            </a:endParaRPr>
          </a:p>
          <a:p>
            <a:pPr marL="342900" indent="-342900"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FF5050"/>
                </a:solidFill>
                <a:latin typeface="굴림" pitchFamily="50" charset="-127"/>
                <a:ea typeface="굴림" pitchFamily="50" charset="-127"/>
              </a:rPr>
              <a:t>車主출현은 </a:t>
            </a:r>
            <a:endParaRPr lang="ko-KR" altLang="en-US" sz="1800" dirty="0">
              <a:solidFill>
                <a:srgbClr val="FF5050"/>
              </a:solidFill>
              <a:latin typeface="굴림" pitchFamily="50" charset="-127"/>
              <a:ea typeface="굴림" pitchFamily="50" charset="-127"/>
            </a:endParaRPr>
          </a:p>
          <a:p>
            <a:pPr marL="342900" indent="-342900"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800" dirty="0">
                <a:solidFill>
                  <a:srgbClr val="FF5050"/>
                </a:solidFill>
                <a:latin typeface="굴림" pitchFamily="50" charset="-127"/>
                <a:ea typeface="굴림" pitchFamily="50" charset="-127"/>
              </a:rPr>
              <a:t>행정지도</a:t>
            </a:r>
          </a:p>
          <a:p>
            <a:pPr marL="342900" indent="-342900"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800" dirty="0">
                <a:solidFill>
                  <a:srgbClr val="FF5050"/>
                </a:solidFill>
                <a:latin typeface="굴림" pitchFamily="50" charset="-127"/>
                <a:ea typeface="굴림" pitchFamily="50" charset="-127"/>
              </a:rPr>
              <a:t>건수로 보고</a:t>
            </a:r>
          </a:p>
        </p:txBody>
      </p:sp>
      <p:sp>
        <p:nvSpPr>
          <p:cNvPr id="53374" name="Line 126"/>
          <p:cNvSpPr>
            <a:spLocks noChangeShapeType="1"/>
          </p:cNvSpPr>
          <p:nvPr/>
        </p:nvSpPr>
        <p:spPr bwMode="auto">
          <a:xfrm>
            <a:off x="3923928" y="1700808"/>
            <a:ext cx="2808312" cy="359966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 type="triangle" w="med" len="med"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655" name="Text Box 127"/>
          <p:cNvSpPr txBox="1">
            <a:spLocks noChangeArrowheads="1"/>
          </p:cNvSpPr>
          <p:nvPr/>
        </p:nvSpPr>
        <p:spPr bwMode="auto">
          <a:xfrm>
            <a:off x="0" y="0"/>
            <a:ext cx="89646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</a:pPr>
            <a:r>
              <a:rPr lang="en-US" altLang="ko-KR" sz="2400" u="sng" dirty="0" smtClean="0">
                <a:solidFill>
                  <a:srgbClr val="CC3300"/>
                </a:solidFill>
                <a:latin typeface="굴림" pitchFamily="50" charset="-127"/>
                <a:ea typeface="굴림" pitchFamily="50" charset="-127"/>
              </a:rPr>
              <a:t>※</a:t>
            </a:r>
            <a:r>
              <a:rPr lang="ko-KR" altLang="en-US" sz="2400" u="sng" dirty="0" smtClean="0">
                <a:solidFill>
                  <a:srgbClr val="CC3300"/>
                </a:solidFill>
                <a:latin typeface="굴림" pitchFamily="50" charset="-127"/>
                <a:ea typeface="굴림" pitchFamily="50" charset="-127"/>
              </a:rPr>
              <a:t>위반대장 작성 후 </a:t>
            </a:r>
            <a:r>
              <a:rPr lang="ko-KR" altLang="en-US" sz="2400" u="sng" dirty="0" err="1" smtClean="0">
                <a:solidFill>
                  <a:srgbClr val="CC3300"/>
                </a:solidFill>
                <a:latin typeface="굴림" pitchFamily="50" charset="-127"/>
                <a:ea typeface="굴림" pitchFamily="50" charset="-127"/>
              </a:rPr>
              <a:t>단속자</a:t>
            </a:r>
            <a:r>
              <a:rPr lang="ko-KR" altLang="en-US" sz="2400" u="sng" dirty="0" smtClean="0">
                <a:solidFill>
                  <a:srgbClr val="CC3300"/>
                </a:solidFill>
                <a:latin typeface="굴림" pitchFamily="50" charset="-127"/>
                <a:ea typeface="굴림" pitchFamily="50" charset="-127"/>
              </a:rPr>
              <a:t> 서명 또는 날인 후 당일</a:t>
            </a:r>
            <a:r>
              <a:rPr lang="en-US" altLang="ko-KR" sz="2400" u="sng" dirty="0" smtClean="0">
                <a:solidFill>
                  <a:srgbClr val="CC3300"/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2400" u="sng" dirty="0" smtClean="0">
                <a:solidFill>
                  <a:srgbClr val="CC3300"/>
                </a:solidFill>
                <a:latin typeface="굴림" pitchFamily="50" charset="-127"/>
                <a:ea typeface="굴림" pitchFamily="50" charset="-127"/>
              </a:rPr>
              <a:t>익일</a:t>
            </a:r>
            <a:r>
              <a:rPr lang="en-US" altLang="ko-KR" sz="2400" u="sng" dirty="0" smtClean="0">
                <a:solidFill>
                  <a:srgbClr val="CC3300"/>
                </a:solidFill>
                <a:latin typeface="굴림" pitchFamily="50" charset="-127"/>
                <a:ea typeface="굴림" pitchFamily="50" charset="-127"/>
              </a:rPr>
              <a:t>)</a:t>
            </a:r>
            <a:r>
              <a:rPr lang="ko-KR" altLang="en-US" sz="2400" u="sng" dirty="0" smtClean="0">
                <a:solidFill>
                  <a:srgbClr val="CC3300"/>
                </a:solidFill>
                <a:latin typeface="굴림" pitchFamily="50" charset="-127"/>
                <a:ea typeface="굴림" pitchFamily="50" charset="-127"/>
              </a:rPr>
              <a:t>내 제출</a:t>
            </a:r>
            <a:endParaRPr lang="ko-KR" altLang="en-US" sz="2400" u="sng" dirty="0">
              <a:solidFill>
                <a:srgbClr val="CC3300"/>
              </a:solidFill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332</Words>
  <Application>Microsoft Office PowerPoint</Application>
  <PresentationFormat>화면 슬라이드 쇼(4:3)</PresentationFormat>
  <Paragraphs>112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주차 단속 요령 </vt:lpstr>
      <vt:lpstr>운전자 등이 현장에 있는 때  (범칙금 부과대상)  - 단속 근거 : 법 제35조 및 제161조 제1항 </vt:lpstr>
      <vt:lpstr>슬라이드 3</vt:lpstr>
      <vt:lpstr>운전자 등이 현장에 없는 때  (과태료 부과대상) </vt:lpstr>
      <vt:lpstr>슬라이드 5</vt:lpstr>
      <vt:lpstr>과태료 부과 사진촬영 (불량)</vt:lpstr>
      <vt:lpstr>야간과태료 부과 사진촬영 ( 불량 )</vt:lpstr>
      <vt:lpstr>과태료 부과 사진촬영 ( 양호 )</vt:lpstr>
      <vt:lpstr>야간과태료 부과 사진촬영 ( 양호 )</vt:lpstr>
      <vt:lpstr>슬라이드 10</vt:lpstr>
      <vt:lpstr>주정차위반단속대장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주차 단속 요령</dc:title>
  <dc:creator>서울시</dc:creator>
  <cp:lastModifiedBy>user</cp:lastModifiedBy>
  <cp:revision>9</cp:revision>
  <dcterms:created xsi:type="dcterms:W3CDTF">2013-04-02T06:30:44Z</dcterms:created>
  <dcterms:modified xsi:type="dcterms:W3CDTF">2019-01-25T00:29:23Z</dcterms:modified>
</cp:coreProperties>
</file>