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  <p:sldMasterId id="2147483916" r:id="rId2"/>
    <p:sldMasterId id="2147483929" r:id="rId3"/>
    <p:sldMasterId id="2147483944" r:id="rId4"/>
  </p:sldMasterIdLst>
  <p:notesMasterIdLst>
    <p:notesMasterId r:id="rId25"/>
  </p:notesMasterIdLst>
  <p:handoutMasterIdLst>
    <p:handoutMasterId r:id="rId26"/>
  </p:handoutMasterIdLst>
  <p:sldIdLst>
    <p:sldId id="1415" r:id="rId5"/>
    <p:sldId id="1439" r:id="rId6"/>
    <p:sldId id="1435" r:id="rId7"/>
    <p:sldId id="1418" r:id="rId8"/>
    <p:sldId id="1419" r:id="rId9"/>
    <p:sldId id="1420" r:id="rId10"/>
    <p:sldId id="1392" r:id="rId11"/>
    <p:sldId id="1403" r:id="rId12"/>
    <p:sldId id="1426" r:id="rId13"/>
    <p:sldId id="1393" r:id="rId14"/>
    <p:sldId id="1431" r:id="rId15"/>
    <p:sldId id="1406" r:id="rId16"/>
    <p:sldId id="1407" r:id="rId17"/>
    <p:sldId id="1440" r:id="rId18"/>
    <p:sldId id="1437" r:id="rId19"/>
    <p:sldId id="1409" r:id="rId20"/>
    <p:sldId id="1438" r:id="rId21"/>
    <p:sldId id="1434" r:id="rId22"/>
    <p:sldId id="1414" r:id="rId23"/>
    <p:sldId id="1422" r:id="rId24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C66"/>
    <a:srgbClr val="F0771C"/>
    <a:srgbClr val="FF9933"/>
    <a:srgbClr val="CCFF99"/>
    <a:srgbClr val="403152"/>
    <a:srgbClr val="FFFF66"/>
    <a:srgbClr val="CCFF66"/>
    <a:srgbClr val="000000"/>
    <a:srgbClr val="FC0A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73" autoAdjust="0"/>
    <p:restoredTop sz="91334" autoAdjust="0"/>
  </p:normalViewPr>
  <p:slideViewPr>
    <p:cSldViewPr showGuides="1">
      <p:cViewPr varScale="1">
        <p:scale>
          <a:sx n="62" d="100"/>
          <a:sy n="62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93" d="100"/>
          <a:sy n="93" d="100"/>
        </p:scale>
        <p:origin x="-3690" y="-120"/>
      </p:cViewPr>
      <p:guideLst>
        <p:guide orient="horz" pos="3129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2014\2013&#45380;_&#51076;&#45800;&#54801;_&#52404;&#44208;_&#51652;&#54665;&#54788;&#54889;_04&#50900;19_4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2014\2013&#45380;_&#51076;&#45800;&#54801;_&#52404;&#44208;_&#51652;&#54665;&#54788;&#54889;_04&#50900;19_4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2014\2013&#45380;_&#51076;&#45800;&#54801;_&#52404;&#44208;_&#51652;&#54665;&#54788;&#54889;_04&#50900;19_4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2014\2013&#45380;_&#51076;&#45800;&#54801;_&#52404;&#44208;_&#51652;&#54665;&#54788;&#54889;_04&#50900;19_45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2014\2013&#45380;_&#51076;&#45800;&#54801;_&#52404;&#44208;_&#51652;&#54665;&#54788;&#54889;_04&#50900;19_45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2014\2013&#45380;_&#51076;&#45800;&#54801;_&#52404;&#44208;_&#51652;&#54665;&#54788;&#54889;_04&#50900;19_45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2014\2013&#45380;_&#51076;&#45800;&#54801;_&#52404;&#44208;_&#51652;&#54665;&#54788;&#54889;_04&#50900;19_45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2014\2013&#45380;_&#51076;&#45800;&#54801;_&#52404;&#44208;_&#51652;&#54665;&#54788;&#54889;_04&#50900;19_4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746617513917886E-2"/>
          <c:y val="2.7925137947635448E-2"/>
          <c:w val="0.92446327660405747"/>
          <c:h val="0.8523956994196412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5.379203397994796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2983128779456146E-17"/>
                  <c:y val="-5.058552258913259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9674810805556621E-3"/>
                  <c:y val="-1.562487888942572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5.7776894375533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체결!$CM$27:$CM$33</c:f>
              <c:strCache>
                <c:ptCount val="7"/>
                <c:pt idx="0">
                  <c:v> 117 </c:v>
                </c:pt>
                <c:pt idx="1">
                  <c:v> 123 </c:v>
                </c:pt>
                <c:pt idx="2">
                  <c:v> 128 </c:v>
                </c:pt>
                <c:pt idx="3">
                  <c:v> 133 </c:v>
                </c:pt>
                <c:pt idx="4">
                  <c:v> 138 </c:v>
                </c:pt>
                <c:pt idx="5">
                  <c:v> 143 </c:v>
                </c:pt>
                <c:pt idx="6">
                  <c:v> 145천원 </c:v>
                </c:pt>
              </c:strCache>
            </c:strRef>
          </c:cat>
          <c:val>
            <c:numRef>
              <c:f>체결!$CN$27:$CN$33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12</c:v>
                </c:pt>
                <c:pt idx="3">
                  <c:v>93</c:v>
                </c:pt>
                <c:pt idx="4">
                  <c:v>112</c:v>
                </c:pt>
                <c:pt idx="5">
                  <c:v>30</c:v>
                </c:pt>
                <c:pt idx="6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80356864"/>
        <c:axId val="80358400"/>
      </c:barChart>
      <c:catAx>
        <c:axId val="80356864"/>
        <c:scaling>
          <c:orientation val="minMax"/>
        </c:scaling>
        <c:delete val="0"/>
        <c:axPos val="b"/>
        <c:numFmt formatCode="_(* #,##0_);_(* \(#,##0\);_(* &quot;-&quot;_);_(@_)" sourceLinked="1"/>
        <c:majorTickMark val="out"/>
        <c:minorTickMark val="none"/>
        <c:tickLblPos val="nextTo"/>
        <c:crossAx val="80358400"/>
        <c:crosses val="autoZero"/>
        <c:auto val="1"/>
        <c:lblAlgn val="ctr"/>
        <c:lblOffset val="100"/>
        <c:noMultiLvlLbl val="0"/>
      </c:catAx>
      <c:valAx>
        <c:axId val="80358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356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900"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704849232260573E-2"/>
          <c:y val="4.4524578768178343E-2"/>
          <c:w val="0.92451987266815927"/>
          <c:h val="0.8608216884029922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7977525545072913E-3"/>
                  <c:y val="-4.845762029615618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4.143973091099278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체결!$CQ$27:$CQ$33</c:f>
              <c:strCache>
                <c:ptCount val="7"/>
                <c:pt idx="0">
                  <c:v> 1,550 </c:v>
                </c:pt>
                <c:pt idx="1">
                  <c:v> 1,525 </c:v>
                </c:pt>
                <c:pt idx="2">
                  <c:v> 1,475 </c:v>
                </c:pt>
                <c:pt idx="3">
                  <c:v> 1,425 </c:v>
                </c:pt>
                <c:pt idx="4">
                  <c:v> 1,375 </c:v>
                </c:pt>
                <c:pt idx="5">
                  <c:v> 1,325 </c:v>
                </c:pt>
                <c:pt idx="6">
                  <c:v>1,275천원</c:v>
                </c:pt>
              </c:strCache>
            </c:strRef>
          </c:cat>
          <c:val>
            <c:numRef>
              <c:f>체결!$CR$27:$CR$33</c:f>
              <c:numCache>
                <c:formatCode>General</c:formatCode>
                <c:ptCount val="7"/>
                <c:pt idx="0">
                  <c:v>3</c:v>
                </c:pt>
                <c:pt idx="1">
                  <c:v>31</c:v>
                </c:pt>
                <c:pt idx="2">
                  <c:v>26</c:v>
                </c:pt>
                <c:pt idx="3">
                  <c:v>92</c:v>
                </c:pt>
                <c:pt idx="4">
                  <c:v>63</c:v>
                </c:pt>
                <c:pt idx="5">
                  <c:v>37</c:v>
                </c:pt>
                <c:pt idx="6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84417152"/>
        <c:axId val="84427136"/>
      </c:barChart>
      <c:catAx>
        <c:axId val="84417152"/>
        <c:scaling>
          <c:orientation val="minMax"/>
        </c:scaling>
        <c:delete val="0"/>
        <c:axPos val="b"/>
        <c:numFmt formatCode="_(* #,##0_);_(* \(#,##0\);_(* &quot;-&quot;_);_(@_)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ko-KR"/>
          </a:p>
        </c:txPr>
        <c:crossAx val="84427136"/>
        <c:crosses val="autoZero"/>
        <c:auto val="1"/>
        <c:lblAlgn val="ctr"/>
        <c:lblOffset val="100"/>
        <c:noMultiLvlLbl val="0"/>
      </c:catAx>
      <c:valAx>
        <c:axId val="84427136"/>
        <c:scaling>
          <c:orientation val="minMax"/>
          <c:max val="1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44171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760171315243996E-2"/>
          <c:y val="7.4036881753417175E-2"/>
          <c:w val="0.88857109754629238"/>
          <c:h val="0.63636704502846231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분석2!$H$59:$H$71</c:f>
              <c:strCache>
                <c:ptCount val="13"/>
                <c:pt idx="0">
                  <c:v>강남 서초 관악 동작</c:v>
                </c:pt>
                <c:pt idx="1">
                  <c:v>강동</c:v>
                </c:pt>
                <c:pt idx="2">
                  <c:v>송파</c:v>
                </c:pt>
                <c:pt idx="3">
                  <c:v>광진 성동</c:v>
                </c:pt>
                <c:pt idx="4">
                  <c:v>노원</c:v>
                </c:pt>
                <c:pt idx="5">
                  <c:v>도봉</c:v>
                </c:pt>
                <c:pt idx="6">
                  <c:v>성북 동대문</c:v>
                </c:pt>
                <c:pt idx="7">
                  <c:v>중랑</c:v>
                </c:pt>
                <c:pt idx="8">
                  <c:v>강서</c:v>
                </c:pt>
                <c:pt idx="9">
                  <c:v>구로 금천</c:v>
                </c:pt>
                <c:pt idx="10">
                  <c:v>양천</c:v>
                </c:pt>
                <c:pt idx="11">
                  <c:v>영등포</c:v>
                </c:pt>
                <c:pt idx="12">
                  <c:v>마포 서대문 은평</c:v>
                </c:pt>
              </c:strCache>
            </c:strRef>
          </c:cat>
          <c:val>
            <c:numRef>
              <c:f>분석2!$I$59:$I$71</c:f>
              <c:numCache>
                <c:formatCode>_(* #,##0_);_(* \(#,##0\);_(* "-"_);_(@_)</c:formatCode>
                <c:ptCount val="13"/>
                <c:pt idx="0">
                  <c:v>1405.5714285714287</c:v>
                </c:pt>
                <c:pt idx="1">
                  <c:v>1434.4285714285713</c:v>
                </c:pt>
                <c:pt idx="2">
                  <c:v>1423.5555555555557</c:v>
                </c:pt>
                <c:pt idx="3">
                  <c:v>1471.7857142857142</c:v>
                </c:pt>
                <c:pt idx="4">
                  <c:v>1431.9444444444443</c:v>
                </c:pt>
                <c:pt idx="5">
                  <c:v>1448.9375</c:v>
                </c:pt>
                <c:pt idx="6">
                  <c:v>1438.2307692307693</c:v>
                </c:pt>
                <c:pt idx="7">
                  <c:v>1436.0454545454545</c:v>
                </c:pt>
                <c:pt idx="8">
                  <c:v>1389.4545454545455</c:v>
                </c:pt>
                <c:pt idx="9">
                  <c:v>1400.090909090909</c:v>
                </c:pt>
                <c:pt idx="10">
                  <c:v>1401.3529411764705</c:v>
                </c:pt>
                <c:pt idx="11">
                  <c:v>1366.909090909091</c:v>
                </c:pt>
                <c:pt idx="12">
                  <c:v>1366.6296296296296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347904"/>
        <c:axId val="84353792"/>
      </c:barChart>
      <c:catAx>
        <c:axId val="843479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ko-KR"/>
          </a:p>
        </c:txPr>
        <c:crossAx val="84353792"/>
        <c:crosses val="autoZero"/>
        <c:auto val="1"/>
        <c:lblAlgn val="ctr"/>
        <c:lblOffset val="100"/>
        <c:noMultiLvlLbl val="0"/>
      </c:catAx>
      <c:valAx>
        <c:axId val="84353792"/>
        <c:scaling>
          <c:orientation val="minMax"/>
          <c:max val="1490"/>
          <c:min val="1350"/>
        </c:scaling>
        <c:delete val="0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ko-KR"/>
          </a:p>
        </c:txPr>
        <c:crossAx val="84347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057256731797415E-2"/>
          <c:y val="7.8621149555002684E-2"/>
          <c:w val="0.90430899841223555"/>
          <c:h val="0.63083946754212727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분석2!$H$44:$H$56</c:f>
              <c:strCache>
                <c:ptCount val="13"/>
                <c:pt idx="0">
                  <c:v>강남 서초 관악 동작</c:v>
                </c:pt>
                <c:pt idx="1">
                  <c:v>강동</c:v>
                </c:pt>
                <c:pt idx="2">
                  <c:v>송파</c:v>
                </c:pt>
                <c:pt idx="3">
                  <c:v>광진 성동</c:v>
                </c:pt>
                <c:pt idx="4">
                  <c:v>노원</c:v>
                </c:pt>
                <c:pt idx="5">
                  <c:v>도봉</c:v>
                </c:pt>
                <c:pt idx="6">
                  <c:v>성북 동대문</c:v>
                </c:pt>
                <c:pt idx="7">
                  <c:v>중랑</c:v>
                </c:pt>
                <c:pt idx="8">
                  <c:v>강서</c:v>
                </c:pt>
                <c:pt idx="9">
                  <c:v>구로 금천</c:v>
                </c:pt>
                <c:pt idx="10">
                  <c:v>양천</c:v>
                </c:pt>
                <c:pt idx="11">
                  <c:v>영등포</c:v>
                </c:pt>
                <c:pt idx="12">
                  <c:v>마포 서대문 은평</c:v>
                </c:pt>
              </c:strCache>
            </c:strRef>
          </c:cat>
          <c:val>
            <c:numRef>
              <c:f>분석2!$I$44:$I$56</c:f>
              <c:numCache>
                <c:formatCode>_(* #,##0_);_(* \(#,##0\);_(* "-"_);_(@_)</c:formatCode>
                <c:ptCount val="13"/>
                <c:pt idx="0">
                  <c:v>135.14285714285714</c:v>
                </c:pt>
                <c:pt idx="1">
                  <c:v>140.28571428571428</c:v>
                </c:pt>
                <c:pt idx="2">
                  <c:v>138.5</c:v>
                </c:pt>
                <c:pt idx="3">
                  <c:v>136.21428571428572</c:v>
                </c:pt>
                <c:pt idx="4">
                  <c:v>134.5</c:v>
                </c:pt>
                <c:pt idx="5">
                  <c:v>133.625</c:v>
                </c:pt>
                <c:pt idx="6">
                  <c:v>135.30769230769232</c:v>
                </c:pt>
                <c:pt idx="7">
                  <c:v>133.09090909090909</c:v>
                </c:pt>
                <c:pt idx="8">
                  <c:v>138.21212121212122</c:v>
                </c:pt>
                <c:pt idx="9">
                  <c:v>136.5</c:v>
                </c:pt>
                <c:pt idx="10">
                  <c:v>137</c:v>
                </c:pt>
                <c:pt idx="11">
                  <c:v>135.63636363636363</c:v>
                </c:pt>
                <c:pt idx="12">
                  <c:v>135.22222222222223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4372480"/>
        <c:axId val="84394752"/>
      </c:barChart>
      <c:catAx>
        <c:axId val="84372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ko-KR"/>
          </a:p>
        </c:txPr>
        <c:crossAx val="84394752"/>
        <c:crosses val="autoZero"/>
        <c:auto val="1"/>
        <c:lblAlgn val="ctr"/>
        <c:lblOffset val="100"/>
        <c:noMultiLvlLbl val="0"/>
      </c:catAx>
      <c:valAx>
        <c:axId val="84394752"/>
        <c:scaling>
          <c:orientation val="minMax"/>
          <c:min val="130"/>
        </c:scaling>
        <c:delete val="0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ko-KR"/>
          </a:p>
        </c:txPr>
        <c:crossAx val="84372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685039370078"/>
          <c:y val="5.1400554097404488E-2"/>
          <c:w val="0.80376837270341217"/>
          <c:h val="0.8326195683872849"/>
        </c:manualLayout>
      </c:layout>
      <c:scatterChart>
        <c:scatterStyle val="lineMarker"/>
        <c:varyColors val="0"/>
        <c:ser>
          <c:idx val="0"/>
          <c:order val="0"/>
          <c:tx>
            <c:strRef>
              <c:f>분석!$AQ$6</c:f>
              <c:strCache>
                <c:ptCount val="1"/>
                <c:pt idx="0">
                  <c:v>월총급여</c:v>
                </c:pt>
              </c:strCache>
            </c:strRef>
          </c:tx>
          <c:spPr>
            <a:ln w="28575">
              <a:noFill/>
            </a:ln>
          </c:spPr>
          <c:xVal>
            <c:numRef>
              <c:f>분석!$AP$7:$AP$261</c:f>
              <c:numCache>
                <c:formatCode>_(* #,##0_);_(* \(#,##0\);_(* "-"_);_(@_)</c:formatCode>
                <c:ptCount val="255"/>
                <c:pt idx="0">
                  <c:v>137</c:v>
                </c:pt>
                <c:pt idx="1">
                  <c:v>143</c:v>
                </c:pt>
                <c:pt idx="2">
                  <c:v>134</c:v>
                </c:pt>
                <c:pt idx="3">
                  <c:v>131</c:v>
                </c:pt>
                <c:pt idx="4">
                  <c:v>143</c:v>
                </c:pt>
                <c:pt idx="5">
                  <c:v>143</c:v>
                </c:pt>
                <c:pt idx="6">
                  <c:v>130</c:v>
                </c:pt>
                <c:pt idx="7">
                  <c:v>135</c:v>
                </c:pt>
                <c:pt idx="8">
                  <c:v>136.5</c:v>
                </c:pt>
                <c:pt idx="9">
                  <c:v>135</c:v>
                </c:pt>
                <c:pt idx="10">
                  <c:v>135</c:v>
                </c:pt>
                <c:pt idx="11">
                  <c:v>137</c:v>
                </c:pt>
                <c:pt idx="12">
                  <c:v>136.5</c:v>
                </c:pt>
                <c:pt idx="13">
                  <c:v>138</c:v>
                </c:pt>
                <c:pt idx="14">
                  <c:v>116.66666666666667</c:v>
                </c:pt>
                <c:pt idx="15">
                  <c:v>141</c:v>
                </c:pt>
                <c:pt idx="16">
                  <c:v>133</c:v>
                </c:pt>
                <c:pt idx="17">
                  <c:v>133</c:v>
                </c:pt>
                <c:pt idx="18">
                  <c:v>136.5</c:v>
                </c:pt>
                <c:pt idx="19">
                  <c:v>136</c:v>
                </c:pt>
                <c:pt idx="20">
                  <c:v>137.5</c:v>
                </c:pt>
                <c:pt idx="21">
                  <c:v>138.5</c:v>
                </c:pt>
                <c:pt idx="22">
                  <c:v>134</c:v>
                </c:pt>
                <c:pt idx="23">
                  <c:v>135</c:v>
                </c:pt>
                <c:pt idx="24">
                  <c:v>132.5</c:v>
                </c:pt>
                <c:pt idx="25">
                  <c:v>137.5</c:v>
                </c:pt>
                <c:pt idx="26">
                  <c:v>132.5</c:v>
                </c:pt>
                <c:pt idx="27">
                  <c:v>135</c:v>
                </c:pt>
                <c:pt idx="28">
                  <c:v>133</c:v>
                </c:pt>
                <c:pt idx="29">
                  <c:v>135</c:v>
                </c:pt>
                <c:pt idx="30">
                  <c:v>136</c:v>
                </c:pt>
                <c:pt idx="31">
                  <c:v>136</c:v>
                </c:pt>
                <c:pt idx="32">
                  <c:v>139</c:v>
                </c:pt>
                <c:pt idx="33">
                  <c:v>133</c:v>
                </c:pt>
                <c:pt idx="34">
                  <c:v>138</c:v>
                </c:pt>
                <c:pt idx="35">
                  <c:v>137</c:v>
                </c:pt>
                <c:pt idx="36">
                  <c:v>133.5</c:v>
                </c:pt>
                <c:pt idx="37">
                  <c:v>136</c:v>
                </c:pt>
                <c:pt idx="38">
                  <c:v>133</c:v>
                </c:pt>
                <c:pt idx="39">
                  <c:v>143</c:v>
                </c:pt>
                <c:pt idx="40">
                  <c:v>135</c:v>
                </c:pt>
                <c:pt idx="41">
                  <c:v>131</c:v>
                </c:pt>
                <c:pt idx="42">
                  <c:v>141</c:v>
                </c:pt>
                <c:pt idx="43">
                  <c:v>134</c:v>
                </c:pt>
                <c:pt idx="44">
                  <c:v>140</c:v>
                </c:pt>
                <c:pt idx="45">
                  <c:v>143</c:v>
                </c:pt>
                <c:pt idx="46">
                  <c:v>139</c:v>
                </c:pt>
                <c:pt idx="47">
                  <c:v>136</c:v>
                </c:pt>
                <c:pt idx="48">
                  <c:v>137</c:v>
                </c:pt>
                <c:pt idx="49">
                  <c:v>140</c:v>
                </c:pt>
                <c:pt idx="50">
                  <c:v>135</c:v>
                </c:pt>
                <c:pt idx="51">
                  <c:v>131</c:v>
                </c:pt>
                <c:pt idx="52">
                  <c:v>136</c:v>
                </c:pt>
                <c:pt idx="53">
                  <c:v>141</c:v>
                </c:pt>
                <c:pt idx="54">
                  <c:v>137</c:v>
                </c:pt>
                <c:pt idx="55">
                  <c:v>139</c:v>
                </c:pt>
                <c:pt idx="56">
                  <c:v>139</c:v>
                </c:pt>
                <c:pt idx="57">
                  <c:v>139</c:v>
                </c:pt>
                <c:pt idx="58">
                  <c:v>132</c:v>
                </c:pt>
                <c:pt idx="59">
                  <c:v>132.5</c:v>
                </c:pt>
                <c:pt idx="60">
                  <c:v>132</c:v>
                </c:pt>
                <c:pt idx="61">
                  <c:v>133</c:v>
                </c:pt>
                <c:pt idx="62">
                  <c:v>134.5</c:v>
                </c:pt>
                <c:pt idx="63">
                  <c:v>143</c:v>
                </c:pt>
                <c:pt idx="64">
                  <c:v>136</c:v>
                </c:pt>
                <c:pt idx="65">
                  <c:v>133</c:v>
                </c:pt>
                <c:pt idx="66">
                  <c:v>134.5</c:v>
                </c:pt>
                <c:pt idx="67">
                  <c:v>143</c:v>
                </c:pt>
                <c:pt idx="68">
                  <c:v>138.5</c:v>
                </c:pt>
                <c:pt idx="69">
                  <c:v>134.5</c:v>
                </c:pt>
                <c:pt idx="70">
                  <c:v>131</c:v>
                </c:pt>
                <c:pt idx="71">
                  <c:v>132</c:v>
                </c:pt>
                <c:pt idx="72">
                  <c:v>143</c:v>
                </c:pt>
                <c:pt idx="73">
                  <c:v>132</c:v>
                </c:pt>
                <c:pt idx="74">
                  <c:v>143</c:v>
                </c:pt>
                <c:pt idx="75">
                  <c:v>137</c:v>
                </c:pt>
                <c:pt idx="76">
                  <c:v>137</c:v>
                </c:pt>
                <c:pt idx="77">
                  <c:v>136</c:v>
                </c:pt>
                <c:pt idx="78">
                  <c:v>116.66666666666667</c:v>
                </c:pt>
                <c:pt idx="79">
                  <c:v>137</c:v>
                </c:pt>
                <c:pt idx="80">
                  <c:v>133</c:v>
                </c:pt>
                <c:pt idx="81">
                  <c:v>134</c:v>
                </c:pt>
                <c:pt idx="82">
                  <c:v>139.5</c:v>
                </c:pt>
                <c:pt idx="83">
                  <c:v>138</c:v>
                </c:pt>
                <c:pt idx="84">
                  <c:v>138</c:v>
                </c:pt>
                <c:pt idx="85">
                  <c:v>133</c:v>
                </c:pt>
                <c:pt idx="86">
                  <c:v>138.5</c:v>
                </c:pt>
                <c:pt idx="87">
                  <c:v>116.66666666666667</c:v>
                </c:pt>
                <c:pt idx="88">
                  <c:v>134</c:v>
                </c:pt>
                <c:pt idx="89">
                  <c:v>147.5</c:v>
                </c:pt>
                <c:pt idx="90">
                  <c:v>140</c:v>
                </c:pt>
                <c:pt idx="91">
                  <c:v>139</c:v>
                </c:pt>
                <c:pt idx="92">
                  <c:v>133</c:v>
                </c:pt>
                <c:pt idx="93">
                  <c:v>137.5</c:v>
                </c:pt>
                <c:pt idx="94">
                  <c:v>131.5</c:v>
                </c:pt>
                <c:pt idx="95">
                  <c:v>132</c:v>
                </c:pt>
                <c:pt idx="96">
                  <c:v>143</c:v>
                </c:pt>
                <c:pt idx="97">
                  <c:v>137</c:v>
                </c:pt>
                <c:pt idx="98">
                  <c:v>137</c:v>
                </c:pt>
                <c:pt idx="99">
                  <c:v>138.5</c:v>
                </c:pt>
                <c:pt idx="100">
                  <c:v>136.5</c:v>
                </c:pt>
                <c:pt idx="101">
                  <c:v>135.5</c:v>
                </c:pt>
                <c:pt idx="102">
                  <c:v>140.5</c:v>
                </c:pt>
                <c:pt idx="103">
                  <c:v>136</c:v>
                </c:pt>
                <c:pt idx="104">
                  <c:v>143</c:v>
                </c:pt>
                <c:pt idx="105">
                  <c:v>130</c:v>
                </c:pt>
                <c:pt idx="106">
                  <c:v>131.5</c:v>
                </c:pt>
                <c:pt idx="107">
                  <c:v>136.5</c:v>
                </c:pt>
                <c:pt idx="108">
                  <c:v>137</c:v>
                </c:pt>
                <c:pt idx="109">
                  <c:v>137.5</c:v>
                </c:pt>
                <c:pt idx="110">
                  <c:v>147.5</c:v>
                </c:pt>
                <c:pt idx="111">
                  <c:v>134</c:v>
                </c:pt>
                <c:pt idx="112">
                  <c:v>136</c:v>
                </c:pt>
                <c:pt idx="113">
                  <c:v>134</c:v>
                </c:pt>
                <c:pt idx="114">
                  <c:v>133</c:v>
                </c:pt>
                <c:pt idx="115">
                  <c:v>131</c:v>
                </c:pt>
                <c:pt idx="116">
                  <c:v>139</c:v>
                </c:pt>
                <c:pt idx="117">
                  <c:v>136</c:v>
                </c:pt>
                <c:pt idx="118">
                  <c:v>131</c:v>
                </c:pt>
                <c:pt idx="119">
                  <c:v>138.5</c:v>
                </c:pt>
                <c:pt idx="120">
                  <c:v>136</c:v>
                </c:pt>
                <c:pt idx="121">
                  <c:v>133</c:v>
                </c:pt>
                <c:pt idx="122">
                  <c:v>141</c:v>
                </c:pt>
                <c:pt idx="123">
                  <c:v>131.5</c:v>
                </c:pt>
                <c:pt idx="124">
                  <c:v>146</c:v>
                </c:pt>
                <c:pt idx="125">
                  <c:v>130</c:v>
                </c:pt>
                <c:pt idx="126">
                  <c:v>130</c:v>
                </c:pt>
                <c:pt idx="127">
                  <c:v>134</c:v>
                </c:pt>
                <c:pt idx="128">
                  <c:v>134</c:v>
                </c:pt>
                <c:pt idx="129">
                  <c:v>137</c:v>
                </c:pt>
                <c:pt idx="130">
                  <c:v>130</c:v>
                </c:pt>
                <c:pt idx="131">
                  <c:v>137</c:v>
                </c:pt>
                <c:pt idx="132">
                  <c:v>140</c:v>
                </c:pt>
                <c:pt idx="133">
                  <c:v>137</c:v>
                </c:pt>
                <c:pt idx="134">
                  <c:v>131.5</c:v>
                </c:pt>
                <c:pt idx="135">
                  <c:v>135</c:v>
                </c:pt>
                <c:pt idx="136">
                  <c:v>134</c:v>
                </c:pt>
                <c:pt idx="137">
                  <c:v>137</c:v>
                </c:pt>
                <c:pt idx="138">
                  <c:v>143</c:v>
                </c:pt>
                <c:pt idx="139">
                  <c:v>143</c:v>
                </c:pt>
                <c:pt idx="140">
                  <c:v>133.5</c:v>
                </c:pt>
                <c:pt idx="141">
                  <c:v>135</c:v>
                </c:pt>
                <c:pt idx="142">
                  <c:v>137.5</c:v>
                </c:pt>
                <c:pt idx="143">
                  <c:v>138</c:v>
                </c:pt>
                <c:pt idx="144">
                  <c:v>137</c:v>
                </c:pt>
                <c:pt idx="145">
                  <c:v>137</c:v>
                </c:pt>
                <c:pt idx="146">
                  <c:v>143</c:v>
                </c:pt>
                <c:pt idx="147">
                  <c:v>134</c:v>
                </c:pt>
                <c:pt idx="148">
                  <c:v>134</c:v>
                </c:pt>
                <c:pt idx="149">
                  <c:v>130</c:v>
                </c:pt>
                <c:pt idx="150">
                  <c:v>134.5</c:v>
                </c:pt>
                <c:pt idx="151">
                  <c:v>133</c:v>
                </c:pt>
                <c:pt idx="152">
                  <c:v>134.5</c:v>
                </c:pt>
                <c:pt idx="153">
                  <c:v>143</c:v>
                </c:pt>
                <c:pt idx="154">
                  <c:v>129</c:v>
                </c:pt>
                <c:pt idx="155">
                  <c:v>138.5</c:v>
                </c:pt>
                <c:pt idx="156">
                  <c:v>134</c:v>
                </c:pt>
                <c:pt idx="157">
                  <c:v>139</c:v>
                </c:pt>
                <c:pt idx="158">
                  <c:v>136</c:v>
                </c:pt>
                <c:pt idx="159">
                  <c:v>132</c:v>
                </c:pt>
                <c:pt idx="160">
                  <c:v>132</c:v>
                </c:pt>
                <c:pt idx="161">
                  <c:v>142</c:v>
                </c:pt>
                <c:pt idx="162">
                  <c:v>132</c:v>
                </c:pt>
                <c:pt idx="163">
                  <c:v>134.5</c:v>
                </c:pt>
                <c:pt idx="164">
                  <c:v>137.5</c:v>
                </c:pt>
                <c:pt idx="165">
                  <c:v>133</c:v>
                </c:pt>
                <c:pt idx="166">
                  <c:v>135</c:v>
                </c:pt>
                <c:pt idx="167">
                  <c:v>135</c:v>
                </c:pt>
                <c:pt idx="168">
                  <c:v>141</c:v>
                </c:pt>
                <c:pt idx="169">
                  <c:v>136</c:v>
                </c:pt>
                <c:pt idx="170">
                  <c:v>132.5</c:v>
                </c:pt>
                <c:pt idx="171">
                  <c:v>138</c:v>
                </c:pt>
                <c:pt idx="172">
                  <c:v>140</c:v>
                </c:pt>
                <c:pt idx="173">
                  <c:v>134.5</c:v>
                </c:pt>
                <c:pt idx="174">
                  <c:v>134</c:v>
                </c:pt>
                <c:pt idx="175">
                  <c:v>133</c:v>
                </c:pt>
                <c:pt idx="176">
                  <c:v>130</c:v>
                </c:pt>
                <c:pt idx="177">
                  <c:v>137</c:v>
                </c:pt>
                <c:pt idx="178">
                  <c:v>137</c:v>
                </c:pt>
                <c:pt idx="179">
                  <c:v>138</c:v>
                </c:pt>
                <c:pt idx="180">
                  <c:v>137</c:v>
                </c:pt>
                <c:pt idx="181">
                  <c:v>138</c:v>
                </c:pt>
                <c:pt idx="182">
                  <c:v>137</c:v>
                </c:pt>
                <c:pt idx="183">
                  <c:v>136.5</c:v>
                </c:pt>
                <c:pt idx="184">
                  <c:v>136</c:v>
                </c:pt>
                <c:pt idx="185">
                  <c:v>139</c:v>
                </c:pt>
                <c:pt idx="186">
                  <c:v>137</c:v>
                </c:pt>
                <c:pt idx="187">
                  <c:v>137</c:v>
                </c:pt>
                <c:pt idx="188">
                  <c:v>134</c:v>
                </c:pt>
                <c:pt idx="189">
                  <c:v>141</c:v>
                </c:pt>
                <c:pt idx="190">
                  <c:v>134</c:v>
                </c:pt>
                <c:pt idx="191">
                  <c:v>143</c:v>
                </c:pt>
                <c:pt idx="192">
                  <c:v>135</c:v>
                </c:pt>
                <c:pt idx="193">
                  <c:v>137</c:v>
                </c:pt>
                <c:pt idx="194">
                  <c:v>136</c:v>
                </c:pt>
                <c:pt idx="195">
                  <c:v>129</c:v>
                </c:pt>
                <c:pt idx="196">
                  <c:v>131</c:v>
                </c:pt>
                <c:pt idx="197">
                  <c:v>123.07599999999999</c:v>
                </c:pt>
                <c:pt idx="198">
                  <c:v>132</c:v>
                </c:pt>
                <c:pt idx="199">
                  <c:v>133</c:v>
                </c:pt>
                <c:pt idx="200">
                  <c:v>143</c:v>
                </c:pt>
                <c:pt idx="201">
                  <c:v>134.5</c:v>
                </c:pt>
                <c:pt idx="202">
                  <c:v>135.5</c:v>
                </c:pt>
                <c:pt idx="203">
                  <c:v>135</c:v>
                </c:pt>
                <c:pt idx="204">
                  <c:v>135.5</c:v>
                </c:pt>
                <c:pt idx="205">
                  <c:v>140</c:v>
                </c:pt>
                <c:pt idx="206">
                  <c:v>136</c:v>
                </c:pt>
                <c:pt idx="207">
                  <c:v>137</c:v>
                </c:pt>
                <c:pt idx="208">
                  <c:v>137.5</c:v>
                </c:pt>
                <c:pt idx="209">
                  <c:v>140</c:v>
                </c:pt>
                <c:pt idx="210">
                  <c:v>138.5</c:v>
                </c:pt>
                <c:pt idx="211">
                  <c:v>143</c:v>
                </c:pt>
                <c:pt idx="212">
                  <c:v>138</c:v>
                </c:pt>
                <c:pt idx="213">
                  <c:v>137</c:v>
                </c:pt>
                <c:pt idx="214">
                  <c:v>134</c:v>
                </c:pt>
                <c:pt idx="215">
                  <c:v>136.5</c:v>
                </c:pt>
                <c:pt idx="216">
                  <c:v>130</c:v>
                </c:pt>
                <c:pt idx="217">
                  <c:v>140</c:v>
                </c:pt>
                <c:pt idx="218">
                  <c:v>131</c:v>
                </c:pt>
                <c:pt idx="219">
                  <c:v>141</c:v>
                </c:pt>
                <c:pt idx="220">
                  <c:v>138</c:v>
                </c:pt>
                <c:pt idx="221">
                  <c:v>138.5</c:v>
                </c:pt>
                <c:pt idx="222">
                  <c:v>131</c:v>
                </c:pt>
                <c:pt idx="223">
                  <c:v>137</c:v>
                </c:pt>
                <c:pt idx="224">
                  <c:v>136.5</c:v>
                </c:pt>
                <c:pt idx="225">
                  <c:v>138</c:v>
                </c:pt>
                <c:pt idx="226">
                  <c:v>137</c:v>
                </c:pt>
                <c:pt idx="227">
                  <c:v>133</c:v>
                </c:pt>
                <c:pt idx="228">
                  <c:v>137</c:v>
                </c:pt>
                <c:pt idx="229">
                  <c:v>138.5</c:v>
                </c:pt>
                <c:pt idx="230">
                  <c:v>135</c:v>
                </c:pt>
                <c:pt idx="231">
                  <c:v>140.5</c:v>
                </c:pt>
                <c:pt idx="232">
                  <c:v>136</c:v>
                </c:pt>
                <c:pt idx="233">
                  <c:v>138.5</c:v>
                </c:pt>
                <c:pt idx="234">
                  <c:v>116.66666666666667</c:v>
                </c:pt>
                <c:pt idx="235">
                  <c:v>139</c:v>
                </c:pt>
                <c:pt idx="236">
                  <c:v>132</c:v>
                </c:pt>
                <c:pt idx="237">
                  <c:v>130</c:v>
                </c:pt>
                <c:pt idx="238">
                  <c:v>134.5</c:v>
                </c:pt>
                <c:pt idx="239">
                  <c:v>130</c:v>
                </c:pt>
                <c:pt idx="240">
                  <c:v>132</c:v>
                </c:pt>
                <c:pt idx="241">
                  <c:v>131</c:v>
                </c:pt>
                <c:pt idx="242">
                  <c:v>137.5</c:v>
                </c:pt>
                <c:pt idx="243">
                  <c:v>135.5</c:v>
                </c:pt>
                <c:pt idx="244">
                  <c:v>141</c:v>
                </c:pt>
                <c:pt idx="245">
                  <c:v>143</c:v>
                </c:pt>
                <c:pt idx="246">
                  <c:v>132</c:v>
                </c:pt>
                <c:pt idx="247">
                  <c:v>138</c:v>
                </c:pt>
                <c:pt idx="248">
                  <c:v>137</c:v>
                </c:pt>
                <c:pt idx="249">
                  <c:v>138</c:v>
                </c:pt>
                <c:pt idx="250">
                  <c:v>137</c:v>
                </c:pt>
                <c:pt idx="251">
                  <c:v>135</c:v>
                </c:pt>
                <c:pt idx="252">
                  <c:v>137</c:v>
                </c:pt>
                <c:pt idx="253">
                  <c:v>135</c:v>
                </c:pt>
                <c:pt idx="254">
                  <c:v>135</c:v>
                </c:pt>
              </c:numCache>
            </c:numRef>
          </c:xVal>
          <c:yVal>
            <c:numRef>
              <c:f>분석!$AQ$7:$AQ$261</c:f>
              <c:numCache>
                <c:formatCode>0.0%</c:formatCode>
                <c:ptCount val="255"/>
                <c:pt idx="0">
                  <c:v>0.39323750701852894</c:v>
                </c:pt>
                <c:pt idx="1">
                  <c:v>0.35581764389456699</c:v>
                </c:pt>
                <c:pt idx="2">
                  <c:v>0.40352956371986221</c:v>
                </c:pt>
                <c:pt idx="3">
                  <c:v>0.44905725190839696</c:v>
                </c:pt>
                <c:pt idx="4">
                  <c:v>0.35581764389456699</c:v>
                </c:pt>
                <c:pt idx="5">
                  <c:v>0.35581764389456699</c:v>
                </c:pt>
                <c:pt idx="6">
                  <c:v>0.41898372781065091</c:v>
                </c:pt>
                <c:pt idx="7">
                  <c:v>0.40855242165242167</c:v>
                </c:pt>
                <c:pt idx="8">
                  <c:v>0.40557819103972947</c:v>
                </c:pt>
                <c:pt idx="9">
                  <c:v>0.39343019943019941</c:v>
                </c:pt>
                <c:pt idx="10">
                  <c:v>0.37715413105413104</c:v>
                </c:pt>
                <c:pt idx="11">
                  <c:v>0.41403088152723189</c:v>
                </c:pt>
                <c:pt idx="12">
                  <c:v>0.38743786982248518</c:v>
                </c:pt>
                <c:pt idx="13">
                  <c:v>0.36288489409141583</c:v>
                </c:pt>
                <c:pt idx="14">
                  <c:v>0.50130098901098896</c:v>
                </c:pt>
                <c:pt idx="15">
                  <c:v>0.38089825422804147</c:v>
                </c:pt>
                <c:pt idx="16">
                  <c:v>0.42885222672064777</c:v>
                </c:pt>
                <c:pt idx="17">
                  <c:v>0.41086871023713128</c:v>
                </c:pt>
                <c:pt idx="18">
                  <c:v>0.39430994646379264</c:v>
                </c:pt>
                <c:pt idx="19">
                  <c:v>0.4021334841628959</c:v>
                </c:pt>
                <c:pt idx="20">
                  <c:v>0.40700167832167833</c:v>
                </c:pt>
                <c:pt idx="21">
                  <c:v>0.38302138294918081</c:v>
                </c:pt>
                <c:pt idx="22">
                  <c:v>0.39578874856486795</c:v>
                </c:pt>
                <c:pt idx="23">
                  <c:v>0.42084615384615387</c:v>
                </c:pt>
                <c:pt idx="24">
                  <c:v>0.41693730043541366</c:v>
                </c:pt>
                <c:pt idx="25">
                  <c:v>0.38062265734265732</c:v>
                </c:pt>
                <c:pt idx="26">
                  <c:v>0.39620145137880985</c:v>
                </c:pt>
                <c:pt idx="27">
                  <c:v>0.43860085470085469</c:v>
                </c:pt>
                <c:pt idx="28">
                  <c:v>0.39858646616541354</c:v>
                </c:pt>
                <c:pt idx="29">
                  <c:v>0.43542792022792021</c:v>
                </c:pt>
                <c:pt idx="30">
                  <c:v>0.38350226244343893</c:v>
                </c:pt>
                <c:pt idx="31">
                  <c:v>0.40184304298642531</c:v>
                </c:pt>
                <c:pt idx="32">
                  <c:v>0.385882401770891</c:v>
                </c:pt>
                <c:pt idx="33">
                  <c:v>0.41591411220358587</c:v>
                </c:pt>
                <c:pt idx="34">
                  <c:v>0.40160535117056856</c:v>
                </c:pt>
                <c:pt idx="35">
                  <c:v>0.42939051094890512</c:v>
                </c:pt>
                <c:pt idx="36">
                  <c:v>0.41056352636127919</c:v>
                </c:pt>
                <c:pt idx="37">
                  <c:v>0.41384728506787333</c:v>
                </c:pt>
                <c:pt idx="38">
                  <c:v>0.42101879699248118</c:v>
                </c:pt>
                <c:pt idx="39">
                  <c:v>0.35581764389456699</c:v>
                </c:pt>
                <c:pt idx="40">
                  <c:v>0.4190814814814815</c:v>
                </c:pt>
                <c:pt idx="41">
                  <c:v>0.42588549618320609</c:v>
                </c:pt>
                <c:pt idx="42">
                  <c:v>0.40123213311511186</c:v>
                </c:pt>
                <c:pt idx="43">
                  <c:v>0.42926923076923079</c:v>
                </c:pt>
                <c:pt idx="44">
                  <c:v>0.38491813186813184</c:v>
                </c:pt>
                <c:pt idx="45">
                  <c:v>0.38801721355567509</c:v>
                </c:pt>
                <c:pt idx="46">
                  <c:v>0.41211842833425566</c:v>
                </c:pt>
                <c:pt idx="47">
                  <c:v>0.39846436651583711</c:v>
                </c:pt>
                <c:pt idx="48">
                  <c:v>0.42939051094890512</c:v>
                </c:pt>
                <c:pt idx="49">
                  <c:v>0.38491813186813184</c:v>
                </c:pt>
                <c:pt idx="50">
                  <c:v>0.41352792022792023</c:v>
                </c:pt>
                <c:pt idx="51">
                  <c:v>0.41337463300058719</c:v>
                </c:pt>
                <c:pt idx="52">
                  <c:v>0.38435690045248871</c:v>
                </c:pt>
                <c:pt idx="53">
                  <c:v>0.40728041462084014</c:v>
                </c:pt>
                <c:pt idx="54">
                  <c:v>0.38340875912408762</c:v>
                </c:pt>
                <c:pt idx="55">
                  <c:v>0.38220337576092972</c:v>
                </c:pt>
                <c:pt idx="56">
                  <c:v>0.39920226895406752</c:v>
                </c:pt>
                <c:pt idx="57">
                  <c:v>0.40106779192030989</c:v>
                </c:pt>
                <c:pt idx="58">
                  <c:v>0.40953904428904431</c:v>
                </c:pt>
                <c:pt idx="59">
                  <c:v>0.40077213352685048</c:v>
                </c:pt>
                <c:pt idx="60">
                  <c:v>0.38487441724941723</c:v>
                </c:pt>
                <c:pt idx="61">
                  <c:v>0.39071891266628106</c:v>
                </c:pt>
                <c:pt idx="62">
                  <c:v>0.40500371747211894</c:v>
                </c:pt>
                <c:pt idx="63">
                  <c:v>0.35581764389456699</c:v>
                </c:pt>
                <c:pt idx="64">
                  <c:v>0.37042618778280545</c:v>
                </c:pt>
                <c:pt idx="65">
                  <c:v>0.40567177559282824</c:v>
                </c:pt>
                <c:pt idx="66">
                  <c:v>0.42900457535030023</c:v>
                </c:pt>
                <c:pt idx="67">
                  <c:v>0.35581764389456699</c:v>
                </c:pt>
                <c:pt idx="68">
                  <c:v>0.39208219938905858</c:v>
                </c:pt>
                <c:pt idx="69">
                  <c:v>0.42743208464398058</c:v>
                </c:pt>
                <c:pt idx="70">
                  <c:v>0.42165854374632999</c:v>
                </c:pt>
                <c:pt idx="71">
                  <c:v>0.41099562937062939</c:v>
                </c:pt>
                <c:pt idx="72">
                  <c:v>0.35669822485207103</c:v>
                </c:pt>
                <c:pt idx="73">
                  <c:v>0.39647727272727273</c:v>
                </c:pt>
                <c:pt idx="74">
                  <c:v>0.35806455083378158</c:v>
                </c:pt>
                <c:pt idx="75">
                  <c:v>0.37255334081976416</c:v>
                </c:pt>
                <c:pt idx="76">
                  <c:v>0.3932768107804604</c:v>
                </c:pt>
                <c:pt idx="77">
                  <c:v>0.4077627262443439</c:v>
                </c:pt>
                <c:pt idx="78">
                  <c:v>0.50130098901098896</c:v>
                </c:pt>
                <c:pt idx="79">
                  <c:v>0.37458281864121279</c:v>
                </c:pt>
                <c:pt idx="80">
                  <c:v>0.40161943319838056</c:v>
                </c:pt>
                <c:pt idx="81">
                  <c:v>0.40831515499425947</c:v>
                </c:pt>
                <c:pt idx="82">
                  <c:v>0.39813316790736147</c:v>
                </c:pt>
                <c:pt idx="83">
                  <c:v>0.39738851727982161</c:v>
                </c:pt>
                <c:pt idx="84">
                  <c:v>0.39467001114827199</c:v>
                </c:pt>
                <c:pt idx="85">
                  <c:v>0.40885251590514748</c:v>
                </c:pt>
                <c:pt idx="86">
                  <c:v>0.39942654818106083</c:v>
                </c:pt>
                <c:pt idx="87">
                  <c:v>0.50130098901098896</c:v>
                </c:pt>
                <c:pt idx="88">
                  <c:v>0.40368226176808264</c:v>
                </c:pt>
                <c:pt idx="89">
                  <c:v>0.39376245110821384</c:v>
                </c:pt>
                <c:pt idx="90">
                  <c:v>0.40622967032967033</c:v>
                </c:pt>
                <c:pt idx="91">
                  <c:v>0.38424654122855562</c:v>
                </c:pt>
                <c:pt idx="92">
                  <c:v>0.40455465587044537</c:v>
                </c:pt>
                <c:pt idx="93">
                  <c:v>0.3886993006993007</c:v>
                </c:pt>
                <c:pt idx="94">
                  <c:v>0.4179771863117871</c:v>
                </c:pt>
                <c:pt idx="95">
                  <c:v>0.44056789044289046</c:v>
                </c:pt>
                <c:pt idx="96">
                  <c:v>0.35669822485207103</c:v>
                </c:pt>
                <c:pt idx="97">
                  <c:v>0.42249101628298708</c:v>
                </c:pt>
                <c:pt idx="98">
                  <c:v>0.37834811903425042</c:v>
                </c:pt>
                <c:pt idx="99">
                  <c:v>0.36691863371285754</c:v>
                </c:pt>
                <c:pt idx="100">
                  <c:v>0.37380247957171037</c:v>
                </c:pt>
                <c:pt idx="101">
                  <c:v>0.40265483962531934</c:v>
                </c:pt>
                <c:pt idx="102">
                  <c:v>0.38896468655899263</c:v>
                </c:pt>
                <c:pt idx="103">
                  <c:v>0.40513235294117644</c:v>
                </c:pt>
                <c:pt idx="104">
                  <c:v>0.35581764389456699</c:v>
                </c:pt>
                <c:pt idx="105">
                  <c:v>0.3870562130177515</c:v>
                </c:pt>
                <c:pt idx="106">
                  <c:v>0.38562240421175781</c:v>
                </c:pt>
                <c:pt idx="107">
                  <c:v>0.39343984220907297</c:v>
                </c:pt>
                <c:pt idx="108">
                  <c:v>0.38524143739472205</c:v>
                </c:pt>
                <c:pt idx="109">
                  <c:v>0.38627356643356642</c:v>
                </c:pt>
                <c:pt idx="110">
                  <c:v>0.38264198174706648</c:v>
                </c:pt>
                <c:pt idx="111">
                  <c:v>0.43864839265212402</c:v>
                </c:pt>
                <c:pt idx="112">
                  <c:v>0.37042618778280545</c:v>
                </c:pt>
                <c:pt idx="113">
                  <c:v>0.39578874856486795</c:v>
                </c:pt>
                <c:pt idx="114">
                  <c:v>0.40020011567379987</c:v>
                </c:pt>
                <c:pt idx="115">
                  <c:v>0.41860422783323548</c:v>
                </c:pt>
                <c:pt idx="116">
                  <c:v>0.3901978417266187</c:v>
                </c:pt>
                <c:pt idx="117">
                  <c:v>0.44202488687782804</c:v>
                </c:pt>
                <c:pt idx="118">
                  <c:v>0.41115707574867882</c:v>
                </c:pt>
                <c:pt idx="119">
                  <c:v>0.4213918356012219</c:v>
                </c:pt>
                <c:pt idx="120">
                  <c:v>0.401045814479638</c:v>
                </c:pt>
                <c:pt idx="121">
                  <c:v>0.4168157894736842</c:v>
                </c:pt>
                <c:pt idx="122">
                  <c:v>0.37216175668303325</c:v>
                </c:pt>
                <c:pt idx="123">
                  <c:v>0.40517051769523255</c:v>
                </c:pt>
                <c:pt idx="124">
                  <c:v>0.37867017913593254</c:v>
                </c:pt>
                <c:pt idx="125">
                  <c:v>0.42221952662721896</c:v>
                </c:pt>
                <c:pt idx="126">
                  <c:v>0.42472751479289939</c:v>
                </c:pt>
                <c:pt idx="127">
                  <c:v>0.40911136624569461</c:v>
                </c:pt>
                <c:pt idx="128">
                  <c:v>0.40911136624569461</c:v>
                </c:pt>
                <c:pt idx="129">
                  <c:v>0.42939051094890512</c:v>
                </c:pt>
                <c:pt idx="130">
                  <c:v>0.42144644970414202</c:v>
                </c:pt>
                <c:pt idx="131">
                  <c:v>0.39443346434587312</c:v>
                </c:pt>
                <c:pt idx="132">
                  <c:v>0.38232142857142859</c:v>
                </c:pt>
                <c:pt idx="133">
                  <c:v>0.41081330713082537</c:v>
                </c:pt>
                <c:pt idx="134">
                  <c:v>0.40600263234863998</c:v>
                </c:pt>
                <c:pt idx="135">
                  <c:v>0.40247920227920225</c:v>
                </c:pt>
                <c:pt idx="136">
                  <c:v>0.39463691159586683</c:v>
                </c:pt>
                <c:pt idx="137">
                  <c:v>0.39132425603593485</c:v>
                </c:pt>
                <c:pt idx="138">
                  <c:v>0.37345911780527163</c:v>
                </c:pt>
                <c:pt idx="139">
                  <c:v>0.35581764389456699</c:v>
                </c:pt>
                <c:pt idx="140">
                  <c:v>0.40517401325266494</c:v>
                </c:pt>
                <c:pt idx="141">
                  <c:v>0.39328290598290599</c:v>
                </c:pt>
                <c:pt idx="142">
                  <c:v>0.38860335664335666</c:v>
                </c:pt>
                <c:pt idx="143">
                  <c:v>0.39180518394648828</c:v>
                </c:pt>
                <c:pt idx="144">
                  <c:v>0.3564733295901179</c:v>
                </c:pt>
                <c:pt idx="145">
                  <c:v>0.42939051094890512</c:v>
                </c:pt>
                <c:pt idx="146">
                  <c:v>0.35669822485207103</c:v>
                </c:pt>
                <c:pt idx="147">
                  <c:v>0.41713059701492539</c:v>
                </c:pt>
                <c:pt idx="148">
                  <c:v>0.40391991963260621</c:v>
                </c:pt>
                <c:pt idx="149">
                  <c:v>0.42170917159763316</c:v>
                </c:pt>
                <c:pt idx="150">
                  <c:v>0.40017186159565343</c:v>
                </c:pt>
                <c:pt idx="151">
                  <c:v>0.44230451127819548</c:v>
                </c:pt>
                <c:pt idx="152">
                  <c:v>0.41305118673148411</c:v>
                </c:pt>
                <c:pt idx="153">
                  <c:v>0.38664362560516408</c:v>
                </c:pt>
                <c:pt idx="154">
                  <c:v>0.42663178294573645</c:v>
                </c:pt>
                <c:pt idx="155">
                  <c:v>0.36365315190224939</c:v>
                </c:pt>
                <c:pt idx="156">
                  <c:v>0.38141934557979335</c:v>
                </c:pt>
                <c:pt idx="157">
                  <c:v>0.38071112340896512</c:v>
                </c:pt>
                <c:pt idx="158">
                  <c:v>0.36247822398190044</c:v>
                </c:pt>
                <c:pt idx="159">
                  <c:v>0.44565530303030304</c:v>
                </c:pt>
                <c:pt idx="160">
                  <c:v>0.44565530303030304</c:v>
                </c:pt>
                <c:pt idx="161">
                  <c:v>0.38779062838569883</c:v>
                </c:pt>
                <c:pt idx="162">
                  <c:v>0.4580527389277389</c:v>
                </c:pt>
                <c:pt idx="163">
                  <c:v>0.40162253360022876</c:v>
                </c:pt>
                <c:pt idx="164">
                  <c:v>0.39498545454545453</c:v>
                </c:pt>
                <c:pt idx="165">
                  <c:v>0.41317698091382304</c:v>
                </c:pt>
                <c:pt idx="166">
                  <c:v>0.41043247863247861</c:v>
                </c:pt>
                <c:pt idx="167">
                  <c:v>0.40583817663817662</c:v>
                </c:pt>
                <c:pt idx="168">
                  <c:v>0.36960229132569555</c:v>
                </c:pt>
                <c:pt idx="169">
                  <c:v>0.4215183823529412</c:v>
                </c:pt>
                <c:pt idx="170">
                  <c:v>0.37242757619738753</c:v>
                </c:pt>
                <c:pt idx="171">
                  <c:v>0.37942586399108136</c:v>
                </c:pt>
                <c:pt idx="172">
                  <c:v>0.42018928571428571</c:v>
                </c:pt>
                <c:pt idx="173">
                  <c:v>0.4021755790677724</c:v>
                </c:pt>
                <c:pt idx="174">
                  <c:v>0.40072244546498276</c:v>
                </c:pt>
                <c:pt idx="175">
                  <c:v>0.40883776749566225</c:v>
                </c:pt>
                <c:pt idx="176">
                  <c:v>0.42175473372781064</c:v>
                </c:pt>
                <c:pt idx="177">
                  <c:v>0.38972066254912968</c:v>
                </c:pt>
                <c:pt idx="178">
                  <c:v>0.38107523862998316</c:v>
                </c:pt>
                <c:pt idx="179">
                  <c:v>0.36936928651059087</c:v>
                </c:pt>
                <c:pt idx="180">
                  <c:v>0.39694665918023581</c:v>
                </c:pt>
                <c:pt idx="181">
                  <c:v>0.39202508361204014</c:v>
                </c:pt>
                <c:pt idx="182">
                  <c:v>0.4063680516563728</c:v>
                </c:pt>
                <c:pt idx="183">
                  <c:v>0.40400112707805014</c:v>
                </c:pt>
                <c:pt idx="184">
                  <c:v>0.4050545814479638</c:v>
                </c:pt>
                <c:pt idx="185">
                  <c:v>0.39642695074709461</c:v>
                </c:pt>
                <c:pt idx="186">
                  <c:v>0.37179281302638967</c:v>
                </c:pt>
                <c:pt idx="187">
                  <c:v>0.41594778214486244</c:v>
                </c:pt>
                <c:pt idx="188">
                  <c:v>0.41388949483352466</c:v>
                </c:pt>
                <c:pt idx="189">
                  <c:v>0.38723349699945447</c:v>
                </c:pt>
                <c:pt idx="190">
                  <c:v>0.40993599311136625</c:v>
                </c:pt>
                <c:pt idx="191">
                  <c:v>0.35581764389456699</c:v>
                </c:pt>
                <c:pt idx="192">
                  <c:v>0.37529344729344727</c:v>
                </c:pt>
                <c:pt idx="193">
                  <c:v>0.4173343627175744</c:v>
                </c:pt>
                <c:pt idx="194">
                  <c:v>0.3930726809954751</c:v>
                </c:pt>
                <c:pt idx="195">
                  <c:v>0.41708378056052475</c:v>
                </c:pt>
                <c:pt idx="196">
                  <c:v>0.40078097475044039</c:v>
                </c:pt>
                <c:pt idx="197">
                  <c:v>0.48323299924749435</c:v>
                </c:pt>
                <c:pt idx="198">
                  <c:v>0.41820571095571096</c:v>
                </c:pt>
                <c:pt idx="199">
                  <c:v>0.39858646616541354</c:v>
                </c:pt>
                <c:pt idx="200">
                  <c:v>0.35581764389456699</c:v>
                </c:pt>
                <c:pt idx="201">
                  <c:v>0.37324821275378894</c:v>
                </c:pt>
                <c:pt idx="202">
                  <c:v>0.39913795061027535</c:v>
                </c:pt>
                <c:pt idx="203">
                  <c:v>0.39127094017094016</c:v>
                </c:pt>
                <c:pt idx="204">
                  <c:v>0.40766307124609708</c:v>
                </c:pt>
                <c:pt idx="205">
                  <c:v>0.37347142857142857</c:v>
                </c:pt>
                <c:pt idx="206">
                  <c:v>0.4216575226244344</c:v>
                </c:pt>
                <c:pt idx="207">
                  <c:v>0.39749073554183045</c:v>
                </c:pt>
                <c:pt idx="208">
                  <c:v>0.39363496503496503</c:v>
                </c:pt>
                <c:pt idx="209">
                  <c:v>0.42018928571428571</c:v>
                </c:pt>
                <c:pt idx="210">
                  <c:v>0.43514940294362675</c:v>
                </c:pt>
                <c:pt idx="211">
                  <c:v>0.35669822485207103</c:v>
                </c:pt>
                <c:pt idx="212">
                  <c:v>0.40806521739130436</c:v>
                </c:pt>
                <c:pt idx="213">
                  <c:v>0.40119764177428413</c:v>
                </c:pt>
                <c:pt idx="214">
                  <c:v>0.38161882893226179</c:v>
                </c:pt>
                <c:pt idx="215">
                  <c:v>0.40581262327416173</c:v>
                </c:pt>
                <c:pt idx="216">
                  <c:v>0.42115147928994084</c:v>
                </c:pt>
                <c:pt idx="217">
                  <c:v>0.39985796703296705</c:v>
                </c:pt>
                <c:pt idx="218">
                  <c:v>0.40150058719906045</c:v>
                </c:pt>
                <c:pt idx="219">
                  <c:v>0.37591571194762685</c:v>
                </c:pt>
                <c:pt idx="220">
                  <c:v>0.38845429208472687</c:v>
                </c:pt>
                <c:pt idx="221">
                  <c:v>0.40102999166898085</c:v>
                </c:pt>
                <c:pt idx="222">
                  <c:v>0.44905725190839696</c:v>
                </c:pt>
                <c:pt idx="223">
                  <c:v>0.42939051094890512</c:v>
                </c:pt>
                <c:pt idx="224">
                  <c:v>0.41095350803043112</c:v>
                </c:pt>
                <c:pt idx="225">
                  <c:v>0.37118701226309919</c:v>
                </c:pt>
                <c:pt idx="226">
                  <c:v>0.38882650196518809</c:v>
                </c:pt>
                <c:pt idx="227">
                  <c:v>0.41847368421052633</c:v>
                </c:pt>
                <c:pt idx="228">
                  <c:v>0.38723610331274566</c:v>
                </c:pt>
                <c:pt idx="229">
                  <c:v>0.41987142460427657</c:v>
                </c:pt>
                <c:pt idx="230">
                  <c:v>0.39587122507122507</c:v>
                </c:pt>
                <c:pt idx="231">
                  <c:v>0.35650232685464001</c:v>
                </c:pt>
                <c:pt idx="232">
                  <c:v>0.42595588235294118</c:v>
                </c:pt>
                <c:pt idx="233">
                  <c:v>0.3853271313524021</c:v>
                </c:pt>
                <c:pt idx="234">
                  <c:v>0.50130098901098896</c:v>
                </c:pt>
                <c:pt idx="235">
                  <c:v>0.37731903707802988</c:v>
                </c:pt>
                <c:pt idx="236">
                  <c:v>0.40443123543123544</c:v>
                </c:pt>
                <c:pt idx="237">
                  <c:v>0.45251153846153847</c:v>
                </c:pt>
                <c:pt idx="238">
                  <c:v>0.40140263082642264</c:v>
                </c:pt>
                <c:pt idx="239">
                  <c:v>0.44777781065088756</c:v>
                </c:pt>
                <c:pt idx="240">
                  <c:v>0.41018298368298367</c:v>
                </c:pt>
                <c:pt idx="241">
                  <c:v>0.44905725190839696</c:v>
                </c:pt>
                <c:pt idx="242">
                  <c:v>0.39574433566433564</c:v>
                </c:pt>
                <c:pt idx="243">
                  <c:v>0.43694351405052512</c:v>
                </c:pt>
                <c:pt idx="244">
                  <c:v>0.38027468630660122</c:v>
                </c:pt>
                <c:pt idx="245">
                  <c:v>0.35581764389456699</c:v>
                </c:pt>
                <c:pt idx="246">
                  <c:v>0.40252913752913755</c:v>
                </c:pt>
                <c:pt idx="247">
                  <c:v>0.38853846153846155</c:v>
                </c:pt>
                <c:pt idx="248">
                  <c:v>0.38011398090960136</c:v>
                </c:pt>
                <c:pt idx="249">
                  <c:v>0.4015702341137124</c:v>
                </c:pt>
                <c:pt idx="250">
                  <c:v>0.40221420550252668</c:v>
                </c:pt>
                <c:pt idx="251">
                  <c:v>0.40288404558404556</c:v>
                </c:pt>
                <c:pt idx="252">
                  <c:v>0.41130123526108925</c:v>
                </c:pt>
                <c:pt idx="253">
                  <c:v>0.39628575498575497</c:v>
                </c:pt>
                <c:pt idx="254">
                  <c:v>0.39275669515669515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965120"/>
        <c:axId val="88966656"/>
      </c:scatterChart>
      <c:valAx>
        <c:axId val="88965120"/>
        <c:scaling>
          <c:orientation val="minMax"/>
          <c:max val="145"/>
          <c:min val="125"/>
        </c:scaling>
        <c:delete val="0"/>
        <c:axPos val="b"/>
        <c:numFmt formatCode="_(* #,##0_);_(* \(#,##0\);_(* &quot;-&quot;_);_(@_)" sourceLinked="1"/>
        <c:majorTickMark val="out"/>
        <c:minorTickMark val="none"/>
        <c:tickLblPos val="nextTo"/>
        <c:crossAx val="88966656"/>
        <c:crosses val="autoZero"/>
        <c:crossBetween val="midCat"/>
      </c:valAx>
      <c:valAx>
        <c:axId val="88966656"/>
        <c:scaling>
          <c:orientation val="minMax"/>
          <c:max val="0.48000000000000004"/>
          <c:min val="0.36000000000000004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8896512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64129483814523"/>
          <c:y val="5.1400554097404488E-2"/>
          <c:w val="0.82912948381452323"/>
          <c:h val="0.81410104986876641"/>
        </c:manualLayout>
      </c:layout>
      <c:scatterChart>
        <c:scatterStyle val="lineMarker"/>
        <c:varyColors val="0"/>
        <c:ser>
          <c:idx val="0"/>
          <c:order val="0"/>
          <c:tx>
            <c:strRef>
              <c:f>분석!$AT$6</c:f>
              <c:strCache>
                <c:ptCount val="1"/>
                <c:pt idx="0">
                  <c:v>월총급여</c:v>
                </c:pt>
              </c:strCache>
            </c:strRef>
          </c:tx>
          <c:spPr>
            <a:ln w="28575">
              <a:noFill/>
            </a:ln>
          </c:spPr>
          <c:xVal>
            <c:numRef>
              <c:f>분석!$AS$7:$AS$261</c:f>
              <c:numCache>
                <c:formatCode>0.0%</c:formatCode>
                <c:ptCount val="255"/>
                <c:pt idx="0">
                  <c:v>0.39323750701852894</c:v>
                </c:pt>
                <c:pt idx="1">
                  <c:v>0.35581764389456699</c:v>
                </c:pt>
                <c:pt idx="2">
                  <c:v>0.40352956371986221</c:v>
                </c:pt>
                <c:pt idx="3">
                  <c:v>0.44905725190839696</c:v>
                </c:pt>
                <c:pt idx="4">
                  <c:v>0.35581764389456699</c:v>
                </c:pt>
                <c:pt idx="5">
                  <c:v>0.35581764389456699</c:v>
                </c:pt>
                <c:pt idx="6">
                  <c:v>0.41898372781065091</c:v>
                </c:pt>
                <c:pt idx="7">
                  <c:v>0.40855242165242167</c:v>
                </c:pt>
                <c:pt idx="8">
                  <c:v>0.40557819103972947</c:v>
                </c:pt>
                <c:pt idx="9">
                  <c:v>0.39343019943019941</c:v>
                </c:pt>
                <c:pt idx="10">
                  <c:v>0.37715413105413104</c:v>
                </c:pt>
                <c:pt idx="11">
                  <c:v>0.41403088152723189</c:v>
                </c:pt>
                <c:pt idx="12">
                  <c:v>0.38743786982248518</c:v>
                </c:pt>
                <c:pt idx="13">
                  <c:v>0.36288489409141583</c:v>
                </c:pt>
                <c:pt idx="14">
                  <c:v>0.50130098901098896</c:v>
                </c:pt>
                <c:pt idx="15">
                  <c:v>0.38089825422804147</c:v>
                </c:pt>
                <c:pt idx="16">
                  <c:v>0.42885222672064777</c:v>
                </c:pt>
                <c:pt idx="17">
                  <c:v>0.41086871023713128</c:v>
                </c:pt>
                <c:pt idx="18">
                  <c:v>0.39430994646379264</c:v>
                </c:pt>
                <c:pt idx="19">
                  <c:v>0.4021334841628959</c:v>
                </c:pt>
                <c:pt idx="20">
                  <c:v>0.40700167832167833</c:v>
                </c:pt>
                <c:pt idx="21">
                  <c:v>0.38302138294918081</c:v>
                </c:pt>
                <c:pt idx="22">
                  <c:v>0.39578874856486795</c:v>
                </c:pt>
                <c:pt idx="23">
                  <c:v>0.42084615384615387</c:v>
                </c:pt>
                <c:pt idx="24">
                  <c:v>0.41693730043541366</c:v>
                </c:pt>
                <c:pt idx="25">
                  <c:v>0.38062265734265732</c:v>
                </c:pt>
                <c:pt idx="26">
                  <c:v>0.39620145137880985</c:v>
                </c:pt>
                <c:pt idx="27">
                  <c:v>0.43860085470085469</c:v>
                </c:pt>
                <c:pt idx="28">
                  <c:v>0.39858646616541354</c:v>
                </c:pt>
                <c:pt idx="29">
                  <c:v>0.43542792022792021</c:v>
                </c:pt>
                <c:pt idx="30">
                  <c:v>0.38350226244343893</c:v>
                </c:pt>
                <c:pt idx="31">
                  <c:v>0.40184304298642531</c:v>
                </c:pt>
                <c:pt idx="32">
                  <c:v>0.385882401770891</c:v>
                </c:pt>
                <c:pt idx="33">
                  <c:v>0.41591411220358587</c:v>
                </c:pt>
                <c:pt idx="34">
                  <c:v>0.40160535117056856</c:v>
                </c:pt>
                <c:pt idx="35">
                  <c:v>0.42939051094890512</c:v>
                </c:pt>
                <c:pt idx="36">
                  <c:v>0.41056352636127919</c:v>
                </c:pt>
                <c:pt idx="37">
                  <c:v>0.41384728506787333</c:v>
                </c:pt>
                <c:pt idx="38">
                  <c:v>0.42101879699248118</c:v>
                </c:pt>
                <c:pt idx="39">
                  <c:v>0.35581764389456699</c:v>
                </c:pt>
                <c:pt idx="40">
                  <c:v>0.4190814814814815</c:v>
                </c:pt>
                <c:pt idx="41">
                  <c:v>0.42588549618320609</c:v>
                </c:pt>
                <c:pt idx="42">
                  <c:v>0.40123213311511186</c:v>
                </c:pt>
                <c:pt idx="43">
                  <c:v>0.42926923076923079</c:v>
                </c:pt>
                <c:pt idx="44">
                  <c:v>0.38491813186813184</c:v>
                </c:pt>
                <c:pt idx="45">
                  <c:v>0.38801721355567509</c:v>
                </c:pt>
                <c:pt idx="46">
                  <c:v>0.41211842833425566</c:v>
                </c:pt>
                <c:pt idx="47">
                  <c:v>0.39846436651583711</c:v>
                </c:pt>
                <c:pt idx="48">
                  <c:v>0.42939051094890512</c:v>
                </c:pt>
                <c:pt idx="49">
                  <c:v>0.38491813186813184</c:v>
                </c:pt>
                <c:pt idx="50">
                  <c:v>0.41352792022792023</c:v>
                </c:pt>
                <c:pt idx="51">
                  <c:v>0.41337463300058719</c:v>
                </c:pt>
                <c:pt idx="52">
                  <c:v>0.38435690045248871</c:v>
                </c:pt>
                <c:pt idx="53">
                  <c:v>0.40728041462084014</c:v>
                </c:pt>
                <c:pt idx="54">
                  <c:v>0.38340875912408762</c:v>
                </c:pt>
                <c:pt idx="55">
                  <c:v>0.38220337576092972</c:v>
                </c:pt>
                <c:pt idx="56">
                  <c:v>0.39920226895406752</c:v>
                </c:pt>
                <c:pt idx="57">
                  <c:v>0.40106779192030989</c:v>
                </c:pt>
                <c:pt idx="58">
                  <c:v>0.40953904428904431</c:v>
                </c:pt>
                <c:pt idx="59">
                  <c:v>0.40077213352685048</c:v>
                </c:pt>
                <c:pt idx="60">
                  <c:v>0.38487441724941723</c:v>
                </c:pt>
                <c:pt idx="61">
                  <c:v>0.39071891266628106</c:v>
                </c:pt>
                <c:pt idx="62">
                  <c:v>0.40500371747211894</c:v>
                </c:pt>
                <c:pt idx="63">
                  <c:v>0.35581764389456699</c:v>
                </c:pt>
                <c:pt idx="64">
                  <c:v>0.37042618778280545</c:v>
                </c:pt>
                <c:pt idx="65">
                  <c:v>0.40567177559282824</c:v>
                </c:pt>
                <c:pt idx="66">
                  <c:v>0.42900457535030023</c:v>
                </c:pt>
                <c:pt idx="67">
                  <c:v>0.35581764389456699</c:v>
                </c:pt>
                <c:pt idx="68">
                  <c:v>0.39208219938905858</c:v>
                </c:pt>
                <c:pt idx="69">
                  <c:v>0.42743208464398058</c:v>
                </c:pt>
                <c:pt idx="70">
                  <c:v>0.42165854374632999</c:v>
                </c:pt>
                <c:pt idx="71">
                  <c:v>0.41099562937062939</c:v>
                </c:pt>
                <c:pt idx="72">
                  <c:v>0.35669822485207103</c:v>
                </c:pt>
                <c:pt idx="73">
                  <c:v>0.39647727272727273</c:v>
                </c:pt>
                <c:pt idx="74">
                  <c:v>0.35806455083378158</c:v>
                </c:pt>
                <c:pt idx="75">
                  <c:v>0.37255334081976416</c:v>
                </c:pt>
                <c:pt idx="76">
                  <c:v>0.3932768107804604</c:v>
                </c:pt>
                <c:pt idx="77">
                  <c:v>0.4077627262443439</c:v>
                </c:pt>
                <c:pt idx="78">
                  <c:v>0.50130098901098896</c:v>
                </c:pt>
                <c:pt idx="79">
                  <c:v>0.37458281864121279</c:v>
                </c:pt>
                <c:pt idx="80">
                  <c:v>0.40161943319838056</c:v>
                </c:pt>
                <c:pt idx="81">
                  <c:v>0.40831515499425947</c:v>
                </c:pt>
                <c:pt idx="82">
                  <c:v>0.39813316790736147</c:v>
                </c:pt>
                <c:pt idx="83">
                  <c:v>0.39738851727982161</c:v>
                </c:pt>
                <c:pt idx="84">
                  <c:v>0.39467001114827199</c:v>
                </c:pt>
                <c:pt idx="85">
                  <c:v>0.40885251590514748</c:v>
                </c:pt>
                <c:pt idx="86">
                  <c:v>0.39942654818106083</c:v>
                </c:pt>
                <c:pt idx="87">
                  <c:v>0.50130098901098896</c:v>
                </c:pt>
                <c:pt idx="88">
                  <c:v>0.40368226176808264</c:v>
                </c:pt>
                <c:pt idx="89">
                  <c:v>0.39376245110821384</c:v>
                </c:pt>
                <c:pt idx="90">
                  <c:v>0.40622967032967033</c:v>
                </c:pt>
                <c:pt idx="91">
                  <c:v>0.38424654122855562</c:v>
                </c:pt>
                <c:pt idx="92">
                  <c:v>0.40455465587044537</c:v>
                </c:pt>
                <c:pt idx="93">
                  <c:v>0.3886993006993007</c:v>
                </c:pt>
                <c:pt idx="94">
                  <c:v>0.4179771863117871</c:v>
                </c:pt>
                <c:pt idx="95">
                  <c:v>0.44056789044289046</c:v>
                </c:pt>
                <c:pt idx="96">
                  <c:v>0.35669822485207103</c:v>
                </c:pt>
                <c:pt idx="97">
                  <c:v>0.42249101628298708</c:v>
                </c:pt>
                <c:pt idx="98">
                  <c:v>0.37834811903425042</c:v>
                </c:pt>
                <c:pt idx="99">
                  <c:v>0.36691863371285754</c:v>
                </c:pt>
                <c:pt idx="100">
                  <c:v>0.37380247957171037</c:v>
                </c:pt>
                <c:pt idx="101">
                  <c:v>0.40265483962531934</c:v>
                </c:pt>
                <c:pt idx="102">
                  <c:v>0.38896468655899263</c:v>
                </c:pt>
                <c:pt idx="103">
                  <c:v>0.40513235294117644</c:v>
                </c:pt>
                <c:pt idx="104">
                  <c:v>0.35581764389456699</c:v>
                </c:pt>
                <c:pt idx="105">
                  <c:v>0.3870562130177515</c:v>
                </c:pt>
                <c:pt idx="106">
                  <c:v>0.38562240421175781</c:v>
                </c:pt>
                <c:pt idx="107">
                  <c:v>0.39343984220907297</c:v>
                </c:pt>
                <c:pt idx="108">
                  <c:v>0.38524143739472205</c:v>
                </c:pt>
                <c:pt idx="109">
                  <c:v>0.38627356643356642</c:v>
                </c:pt>
                <c:pt idx="110">
                  <c:v>0.38264198174706648</c:v>
                </c:pt>
                <c:pt idx="111">
                  <c:v>0.43864839265212402</c:v>
                </c:pt>
                <c:pt idx="112">
                  <c:v>0.37042618778280545</c:v>
                </c:pt>
                <c:pt idx="113">
                  <c:v>0.39578874856486795</c:v>
                </c:pt>
                <c:pt idx="114">
                  <c:v>0.40020011567379987</c:v>
                </c:pt>
                <c:pt idx="115">
                  <c:v>0.41860422783323548</c:v>
                </c:pt>
                <c:pt idx="116">
                  <c:v>0.3901978417266187</c:v>
                </c:pt>
                <c:pt idx="117">
                  <c:v>0.44202488687782804</c:v>
                </c:pt>
                <c:pt idx="118">
                  <c:v>0.41115707574867882</c:v>
                </c:pt>
                <c:pt idx="119">
                  <c:v>0.4213918356012219</c:v>
                </c:pt>
                <c:pt idx="120">
                  <c:v>0.401045814479638</c:v>
                </c:pt>
                <c:pt idx="121">
                  <c:v>0.4168157894736842</c:v>
                </c:pt>
                <c:pt idx="122">
                  <c:v>0.37216175668303325</c:v>
                </c:pt>
                <c:pt idx="123">
                  <c:v>0.40517051769523255</c:v>
                </c:pt>
                <c:pt idx="124">
                  <c:v>0.37867017913593254</c:v>
                </c:pt>
                <c:pt idx="125">
                  <c:v>0.42221952662721896</c:v>
                </c:pt>
                <c:pt idx="126">
                  <c:v>0.42472751479289939</c:v>
                </c:pt>
                <c:pt idx="127">
                  <c:v>0.40911136624569461</c:v>
                </c:pt>
                <c:pt idx="128">
                  <c:v>0.40911136624569461</c:v>
                </c:pt>
                <c:pt idx="129">
                  <c:v>0.42939051094890512</c:v>
                </c:pt>
                <c:pt idx="130">
                  <c:v>0.42144644970414202</c:v>
                </c:pt>
                <c:pt idx="131">
                  <c:v>0.39443346434587312</c:v>
                </c:pt>
                <c:pt idx="132">
                  <c:v>0.38232142857142859</c:v>
                </c:pt>
                <c:pt idx="133">
                  <c:v>0.41081330713082537</c:v>
                </c:pt>
                <c:pt idx="134">
                  <c:v>0.40600263234863998</c:v>
                </c:pt>
                <c:pt idx="135">
                  <c:v>0.40247920227920225</c:v>
                </c:pt>
                <c:pt idx="136">
                  <c:v>0.39463691159586683</c:v>
                </c:pt>
                <c:pt idx="137">
                  <c:v>0.39132425603593485</c:v>
                </c:pt>
                <c:pt idx="138">
                  <c:v>0.37345911780527163</c:v>
                </c:pt>
                <c:pt idx="139">
                  <c:v>0.35581764389456699</c:v>
                </c:pt>
                <c:pt idx="140">
                  <c:v>0.40517401325266494</c:v>
                </c:pt>
                <c:pt idx="141">
                  <c:v>0.39328290598290599</c:v>
                </c:pt>
                <c:pt idx="142">
                  <c:v>0.38860335664335666</c:v>
                </c:pt>
                <c:pt idx="143">
                  <c:v>0.39180518394648828</c:v>
                </c:pt>
                <c:pt idx="144">
                  <c:v>0.3564733295901179</c:v>
                </c:pt>
                <c:pt idx="145">
                  <c:v>0.42939051094890512</c:v>
                </c:pt>
                <c:pt idx="146">
                  <c:v>0.35669822485207103</c:v>
                </c:pt>
                <c:pt idx="147">
                  <c:v>0.41713059701492539</c:v>
                </c:pt>
                <c:pt idx="148">
                  <c:v>0.40391991963260621</c:v>
                </c:pt>
                <c:pt idx="149">
                  <c:v>0.42170917159763316</c:v>
                </c:pt>
                <c:pt idx="150">
                  <c:v>0.40017186159565343</c:v>
                </c:pt>
                <c:pt idx="151">
                  <c:v>0.44230451127819548</c:v>
                </c:pt>
                <c:pt idx="152">
                  <c:v>0.41305118673148411</c:v>
                </c:pt>
                <c:pt idx="153">
                  <c:v>0.38664362560516408</c:v>
                </c:pt>
                <c:pt idx="154">
                  <c:v>0.42663178294573645</c:v>
                </c:pt>
                <c:pt idx="155">
                  <c:v>0.36365315190224939</c:v>
                </c:pt>
                <c:pt idx="156">
                  <c:v>0.38141934557979335</c:v>
                </c:pt>
                <c:pt idx="157">
                  <c:v>0.38071112340896512</c:v>
                </c:pt>
                <c:pt idx="158">
                  <c:v>0.36247822398190044</c:v>
                </c:pt>
                <c:pt idx="159">
                  <c:v>0.44565530303030304</c:v>
                </c:pt>
                <c:pt idx="160">
                  <c:v>0.44565530303030304</c:v>
                </c:pt>
                <c:pt idx="161">
                  <c:v>0.38779062838569883</c:v>
                </c:pt>
                <c:pt idx="162">
                  <c:v>0.4580527389277389</c:v>
                </c:pt>
                <c:pt idx="163">
                  <c:v>0.40162253360022876</c:v>
                </c:pt>
                <c:pt idx="164">
                  <c:v>0.39498545454545453</c:v>
                </c:pt>
                <c:pt idx="165">
                  <c:v>0.41317698091382304</c:v>
                </c:pt>
                <c:pt idx="166">
                  <c:v>0.41043247863247861</c:v>
                </c:pt>
                <c:pt idx="167">
                  <c:v>0.40583817663817662</c:v>
                </c:pt>
                <c:pt idx="168">
                  <c:v>0.36960229132569555</c:v>
                </c:pt>
                <c:pt idx="169">
                  <c:v>0.4215183823529412</c:v>
                </c:pt>
                <c:pt idx="170">
                  <c:v>0.37242757619738753</c:v>
                </c:pt>
                <c:pt idx="171">
                  <c:v>0.37942586399108136</c:v>
                </c:pt>
                <c:pt idx="172">
                  <c:v>0.42018928571428571</c:v>
                </c:pt>
                <c:pt idx="173">
                  <c:v>0.4021755790677724</c:v>
                </c:pt>
                <c:pt idx="174">
                  <c:v>0.40072244546498276</c:v>
                </c:pt>
                <c:pt idx="175">
                  <c:v>0.40883776749566225</c:v>
                </c:pt>
                <c:pt idx="176">
                  <c:v>0.42175473372781064</c:v>
                </c:pt>
                <c:pt idx="177">
                  <c:v>0.38972066254912968</c:v>
                </c:pt>
                <c:pt idx="178">
                  <c:v>0.38107523862998316</c:v>
                </c:pt>
                <c:pt idx="179">
                  <c:v>0.36936928651059087</c:v>
                </c:pt>
                <c:pt idx="180">
                  <c:v>0.39694665918023581</c:v>
                </c:pt>
                <c:pt idx="181">
                  <c:v>0.39202508361204014</c:v>
                </c:pt>
                <c:pt idx="182">
                  <c:v>0.4063680516563728</c:v>
                </c:pt>
                <c:pt idx="183">
                  <c:v>0.40400112707805014</c:v>
                </c:pt>
                <c:pt idx="184">
                  <c:v>0.4050545814479638</c:v>
                </c:pt>
                <c:pt idx="185">
                  <c:v>0.39642695074709461</c:v>
                </c:pt>
                <c:pt idx="186">
                  <c:v>0.37179281302638967</c:v>
                </c:pt>
                <c:pt idx="187">
                  <c:v>0.41594778214486244</c:v>
                </c:pt>
                <c:pt idx="188">
                  <c:v>0.41388949483352466</c:v>
                </c:pt>
                <c:pt idx="189">
                  <c:v>0.38723349699945447</c:v>
                </c:pt>
                <c:pt idx="190">
                  <c:v>0.40993599311136625</c:v>
                </c:pt>
                <c:pt idx="191">
                  <c:v>0.35581764389456699</c:v>
                </c:pt>
                <c:pt idx="192">
                  <c:v>0.37529344729344727</c:v>
                </c:pt>
                <c:pt idx="193">
                  <c:v>0.4173343627175744</c:v>
                </c:pt>
                <c:pt idx="194">
                  <c:v>0.3930726809954751</c:v>
                </c:pt>
                <c:pt idx="195">
                  <c:v>0.41708378056052475</c:v>
                </c:pt>
                <c:pt idx="196">
                  <c:v>0.40078097475044039</c:v>
                </c:pt>
                <c:pt idx="197">
                  <c:v>0.48323299924749435</c:v>
                </c:pt>
                <c:pt idx="198">
                  <c:v>0.41820571095571096</c:v>
                </c:pt>
                <c:pt idx="199">
                  <c:v>0.39858646616541354</c:v>
                </c:pt>
                <c:pt idx="200">
                  <c:v>0.35581764389456699</c:v>
                </c:pt>
                <c:pt idx="201">
                  <c:v>0.37324821275378894</c:v>
                </c:pt>
                <c:pt idx="202">
                  <c:v>0.39913795061027535</c:v>
                </c:pt>
                <c:pt idx="203">
                  <c:v>0.39127094017094016</c:v>
                </c:pt>
                <c:pt idx="204">
                  <c:v>0.40766307124609708</c:v>
                </c:pt>
                <c:pt idx="205">
                  <c:v>0.37347142857142857</c:v>
                </c:pt>
                <c:pt idx="206">
                  <c:v>0.4216575226244344</c:v>
                </c:pt>
                <c:pt idx="207">
                  <c:v>0.39749073554183045</c:v>
                </c:pt>
                <c:pt idx="208">
                  <c:v>0.39363496503496503</c:v>
                </c:pt>
                <c:pt idx="209">
                  <c:v>0.42018928571428571</c:v>
                </c:pt>
                <c:pt idx="210">
                  <c:v>0.43514940294362675</c:v>
                </c:pt>
                <c:pt idx="211">
                  <c:v>0.35669822485207103</c:v>
                </c:pt>
                <c:pt idx="212">
                  <c:v>0.40806521739130436</c:v>
                </c:pt>
                <c:pt idx="213">
                  <c:v>0.40119764177428413</c:v>
                </c:pt>
                <c:pt idx="214">
                  <c:v>0.38161882893226179</c:v>
                </c:pt>
                <c:pt idx="215">
                  <c:v>0.40581262327416173</c:v>
                </c:pt>
                <c:pt idx="216">
                  <c:v>0.42115147928994084</c:v>
                </c:pt>
                <c:pt idx="217">
                  <c:v>0.39985796703296705</c:v>
                </c:pt>
                <c:pt idx="218">
                  <c:v>0.40150058719906045</c:v>
                </c:pt>
                <c:pt idx="219">
                  <c:v>0.37591571194762685</c:v>
                </c:pt>
                <c:pt idx="220">
                  <c:v>0.38845429208472687</c:v>
                </c:pt>
                <c:pt idx="221">
                  <c:v>0.40102999166898085</c:v>
                </c:pt>
                <c:pt idx="222">
                  <c:v>0.44905725190839696</c:v>
                </c:pt>
                <c:pt idx="223">
                  <c:v>0.42939051094890512</c:v>
                </c:pt>
                <c:pt idx="224">
                  <c:v>0.41095350803043112</c:v>
                </c:pt>
                <c:pt idx="225">
                  <c:v>0.37118701226309919</c:v>
                </c:pt>
                <c:pt idx="226">
                  <c:v>0.38882650196518809</c:v>
                </c:pt>
                <c:pt idx="227">
                  <c:v>0.41847368421052633</c:v>
                </c:pt>
                <c:pt idx="228">
                  <c:v>0.38723610331274566</c:v>
                </c:pt>
                <c:pt idx="229">
                  <c:v>0.41987142460427657</c:v>
                </c:pt>
                <c:pt idx="230">
                  <c:v>0.39587122507122507</c:v>
                </c:pt>
                <c:pt idx="231">
                  <c:v>0.35650232685464001</c:v>
                </c:pt>
                <c:pt idx="232">
                  <c:v>0.42595588235294118</c:v>
                </c:pt>
                <c:pt idx="233">
                  <c:v>0.3853271313524021</c:v>
                </c:pt>
                <c:pt idx="234">
                  <c:v>0.50130098901098896</c:v>
                </c:pt>
                <c:pt idx="235">
                  <c:v>0.37731903707802988</c:v>
                </c:pt>
                <c:pt idx="236">
                  <c:v>0.40443123543123544</c:v>
                </c:pt>
                <c:pt idx="237">
                  <c:v>0.45251153846153847</c:v>
                </c:pt>
                <c:pt idx="238">
                  <c:v>0.40140263082642264</c:v>
                </c:pt>
                <c:pt idx="239">
                  <c:v>0.44777781065088756</c:v>
                </c:pt>
                <c:pt idx="240">
                  <c:v>0.41018298368298367</c:v>
                </c:pt>
                <c:pt idx="241">
                  <c:v>0.44905725190839696</c:v>
                </c:pt>
                <c:pt idx="242">
                  <c:v>0.39574433566433564</c:v>
                </c:pt>
                <c:pt idx="243">
                  <c:v>0.43694351405052512</c:v>
                </c:pt>
                <c:pt idx="244">
                  <c:v>0.38027468630660122</c:v>
                </c:pt>
                <c:pt idx="245">
                  <c:v>0.35581764389456699</c:v>
                </c:pt>
                <c:pt idx="246">
                  <c:v>0.40252913752913755</c:v>
                </c:pt>
                <c:pt idx="247">
                  <c:v>0.38853846153846155</c:v>
                </c:pt>
                <c:pt idx="248">
                  <c:v>0.38011398090960136</c:v>
                </c:pt>
                <c:pt idx="249">
                  <c:v>0.4015702341137124</c:v>
                </c:pt>
                <c:pt idx="250">
                  <c:v>0.40221420550252668</c:v>
                </c:pt>
                <c:pt idx="251">
                  <c:v>0.40288404558404556</c:v>
                </c:pt>
                <c:pt idx="252">
                  <c:v>0.41130123526108925</c:v>
                </c:pt>
                <c:pt idx="253">
                  <c:v>0.39628575498575497</c:v>
                </c:pt>
                <c:pt idx="254">
                  <c:v>0.39275669515669515</c:v>
                </c:pt>
              </c:numCache>
            </c:numRef>
          </c:xVal>
          <c:yVal>
            <c:numRef>
              <c:f>분석!$AT$7:$AT$261</c:f>
              <c:numCache>
                <c:formatCode>_(* #,##0_);_(* \(#,##0\);_(* "-"_);_(@_)</c:formatCode>
                <c:ptCount val="255"/>
                <c:pt idx="0">
                  <c:v>1400.712</c:v>
                </c:pt>
                <c:pt idx="1">
                  <c:v>1322.93</c:v>
                </c:pt>
                <c:pt idx="2">
                  <c:v>1405.8969999999999</c:v>
                </c:pt>
                <c:pt idx="3">
                  <c:v>1529.489</c:v>
                </c:pt>
                <c:pt idx="4">
                  <c:v>1322.93</c:v>
                </c:pt>
                <c:pt idx="5">
                  <c:v>1322.93</c:v>
                </c:pt>
                <c:pt idx="6">
                  <c:v>1416.165</c:v>
                </c:pt>
                <c:pt idx="7">
                  <c:v>1434.019</c:v>
                </c:pt>
                <c:pt idx="8">
                  <c:v>1439.3969999999999</c:v>
                </c:pt>
                <c:pt idx="9">
                  <c:v>1380.94</c:v>
                </c:pt>
                <c:pt idx="10">
                  <c:v>1323.8109999999999</c:v>
                </c:pt>
                <c:pt idx="11">
                  <c:v>1474.778</c:v>
                </c:pt>
                <c:pt idx="12">
                  <c:v>1375.0170000000001</c:v>
                </c:pt>
                <c:pt idx="13">
                  <c:v>1302.0309999999999</c:v>
                </c:pt>
                <c:pt idx="14">
                  <c:v>1520.6130000000001</c:v>
                </c:pt>
                <c:pt idx="15">
                  <c:v>1396.373</c:v>
                </c:pt>
                <c:pt idx="16">
                  <c:v>1482.971</c:v>
                </c:pt>
                <c:pt idx="17">
                  <c:v>1420.7840000000001</c:v>
                </c:pt>
                <c:pt idx="18">
                  <c:v>1399.4059999999999</c:v>
                </c:pt>
                <c:pt idx="19">
                  <c:v>1421.944</c:v>
                </c:pt>
                <c:pt idx="20">
                  <c:v>1455.0309999999999</c:v>
                </c:pt>
                <c:pt idx="21">
                  <c:v>1379.26</c:v>
                </c:pt>
                <c:pt idx="22">
                  <c:v>1378.9280000000001</c:v>
                </c:pt>
                <c:pt idx="23">
                  <c:v>1477.17</c:v>
                </c:pt>
                <c:pt idx="24">
                  <c:v>1436.3489999999999</c:v>
                </c:pt>
                <c:pt idx="25">
                  <c:v>1360.7260000000001</c:v>
                </c:pt>
                <c:pt idx="26">
                  <c:v>1364.914</c:v>
                </c:pt>
                <c:pt idx="27">
                  <c:v>1539.489</c:v>
                </c:pt>
                <c:pt idx="28">
                  <c:v>1378.3119999999999</c:v>
                </c:pt>
                <c:pt idx="29">
                  <c:v>1528.3520000000001</c:v>
                </c:pt>
                <c:pt idx="30">
                  <c:v>1356.0640000000001</c:v>
                </c:pt>
                <c:pt idx="31">
                  <c:v>1420.9169999999999</c:v>
                </c:pt>
                <c:pt idx="32">
                  <c:v>1394.579</c:v>
                </c:pt>
                <c:pt idx="33">
                  <c:v>1438.231</c:v>
                </c:pt>
                <c:pt idx="34">
                  <c:v>1440.96</c:v>
                </c:pt>
                <c:pt idx="35">
                  <c:v>1529.489</c:v>
                </c:pt>
                <c:pt idx="36">
                  <c:v>1425.066</c:v>
                </c:pt>
                <c:pt idx="37">
                  <c:v>1463.364</c:v>
                </c:pt>
                <c:pt idx="38">
                  <c:v>1455.883</c:v>
                </c:pt>
                <c:pt idx="39">
                  <c:v>1322.93</c:v>
                </c:pt>
                <c:pt idx="40">
                  <c:v>1470.9760000000001</c:v>
                </c:pt>
                <c:pt idx="41">
                  <c:v>1450.566</c:v>
                </c:pt>
                <c:pt idx="42">
                  <c:v>1470.9169999999999</c:v>
                </c:pt>
                <c:pt idx="43">
                  <c:v>1495.5740000000001</c:v>
                </c:pt>
                <c:pt idx="44">
                  <c:v>1401.1020000000001</c:v>
                </c:pt>
                <c:pt idx="45">
                  <c:v>1442.6479999999999</c:v>
                </c:pt>
                <c:pt idx="46">
                  <c:v>1489.396</c:v>
                </c:pt>
                <c:pt idx="47">
                  <c:v>1408.97</c:v>
                </c:pt>
                <c:pt idx="48">
                  <c:v>1529.489</c:v>
                </c:pt>
                <c:pt idx="49">
                  <c:v>1401.1020000000001</c:v>
                </c:pt>
                <c:pt idx="50">
                  <c:v>1451.4829999999999</c:v>
                </c:pt>
                <c:pt idx="51">
                  <c:v>1407.954</c:v>
                </c:pt>
                <c:pt idx="52">
                  <c:v>1359.086</c:v>
                </c:pt>
                <c:pt idx="53">
                  <c:v>1493.09</c:v>
                </c:pt>
                <c:pt idx="54">
                  <c:v>1365.702</c:v>
                </c:pt>
                <c:pt idx="55">
                  <c:v>1381.2829999999999</c:v>
                </c:pt>
                <c:pt idx="56">
                  <c:v>1442.7170000000001</c:v>
                </c:pt>
                <c:pt idx="57">
                  <c:v>1449.4590000000001</c:v>
                </c:pt>
                <c:pt idx="58">
                  <c:v>1405.538</c:v>
                </c:pt>
                <c:pt idx="59">
                  <c:v>1380.66</c:v>
                </c:pt>
                <c:pt idx="60">
                  <c:v>1320.8889999999999</c:v>
                </c:pt>
                <c:pt idx="61">
                  <c:v>1351.106</c:v>
                </c:pt>
                <c:pt idx="62">
                  <c:v>1416.298</c:v>
                </c:pt>
                <c:pt idx="63">
                  <c:v>1322.93</c:v>
                </c:pt>
                <c:pt idx="64">
                  <c:v>1309.827</c:v>
                </c:pt>
                <c:pt idx="65">
                  <c:v>1402.8130000000001</c:v>
                </c:pt>
                <c:pt idx="66">
                  <c:v>1500.229</c:v>
                </c:pt>
                <c:pt idx="67">
                  <c:v>1322.93</c:v>
                </c:pt>
                <c:pt idx="68">
                  <c:v>1411.8879999999999</c:v>
                </c:pt>
                <c:pt idx="69">
                  <c:v>1494.73</c:v>
                </c:pt>
                <c:pt idx="70">
                  <c:v>1436.1690000000001</c:v>
                </c:pt>
                <c:pt idx="71">
                  <c:v>1410.537</c:v>
                </c:pt>
                <c:pt idx="72">
                  <c:v>1326.204</c:v>
                </c:pt>
                <c:pt idx="73">
                  <c:v>1360.71</c:v>
                </c:pt>
                <c:pt idx="74">
                  <c:v>1331.2840000000001</c:v>
                </c:pt>
                <c:pt idx="75">
                  <c:v>1327.0350000000001</c:v>
                </c:pt>
                <c:pt idx="76">
                  <c:v>1400.8520000000001</c:v>
                </c:pt>
                <c:pt idx="77">
                  <c:v>1441.8489999999999</c:v>
                </c:pt>
                <c:pt idx="78">
                  <c:v>1520.6130000000001</c:v>
                </c:pt>
                <c:pt idx="79">
                  <c:v>1334.2639999999999</c:v>
                </c:pt>
                <c:pt idx="80">
                  <c:v>1388.8</c:v>
                </c:pt>
                <c:pt idx="81">
                  <c:v>1422.57</c:v>
                </c:pt>
                <c:pt idx="82">
                  <c:v>1444.029</c:v>
                </c:pt>
                <c:pt idx="83">
                  <c:v>1425.83</c:v>
                </c:pt>
                <c:pt idx="84">
                  <c:v>1416.076</c:v>
                </c:pt>
                <c:pt idx="85">
                  <c:v>1413.8119999999999</c:v>
                </c:pt>
                <c:pt idx="86">
                  <c:v>1438.335</c:v>
                </c:pt>
                <c:pt idx="87">
                  <c:v>1520.6130000000001</c:v>
                </c:pt>
                <c:pt idx="88">
                  <c:v>1406.4290000000001</c:v>
                </c:pt>
                <c:pt idx="89">
                  <c:v>1510.079</c:v>
                </c:pt>
                <c:pt idx="90">
                  <c:v>1478.6759999999999</c:v>
                </c:pt>
                <c:pt idx="91">
                  <c:v>1388.6669999999999</c:v>
                </c:pt>
                <c:pt idx="92">
                  <c:v>1398.95</c:v>
                </c:pt>
                <c:pt idx="93">
                  <c:v>1389.6</c:v>
                </c:pt>
                <c:pt idx="94">
                  <c:v>1429.0640000000001</c:v>
                </c:pt>
                <c:pt idx="95">
                  <c:v>1512.029</c:v>
                </c:pt>
                <c:pt idx="96">
                  <c:v>1326.204</c:v>
                </c:pt>
                <c:pt idx="97">
                  <c:v>1504.913</c:v>
                </c:pt>
                <c:pt idx="98">
                  <c:v>1347.6759999999999</c:v>
                </c:pt>
                <c:pt idx="99">
                  <c:v>1321.2739999999999</c:v>
                </c:pt>
                <c:pt idx="100">
                  <c:v>1326.625</c:v>
                </c:pt>
                <c:pt idx="101">
                  <c:v>1418.5530000000001</c:v>
                </c:pt>
                <c:pt idx="102">
                  <c:v>1420.8879999999999</c:v>
                </c:pt>
                <c:pt idx="103">
                  <c:v>1432.548</c:v>
                </c:pt>
                <c:pt idx="104">
                  <c:v>1322.93</c:v>
                </c:pt>
                <c:pt idx="105">
                  <c:v>1308.25</c:v>
                </c:pt>
                <c:pt idx="106">
                  <c:v>1318.443</c:v>
                </c:pt>
                <c:pt idx="107">
                  <c:v>1396.318</c:v>
                </c:pt>
                <c:pt idx="108">
                  <c:v>1372.23</c:v>
                </c:pt>
                <c:pt idx="109">
                  <c:v>1380.9280000000001</c:v>
                </c:pt>
                <c:pt idx="110">
                  <c:v>1467.432</c:v>
                </c:pt>
                <c:pt idx="111">
                  <c:v>1528.251</c:v>
                </c:pt>
                <c:pt idx="112">
                  <c:v>1309.827</c:v>
                </c:pt>
                <c:pt idx="113">
                  <c:v>1378.9280000000001</c:v>
                </c:pt>
                <c:pt idx="114">
                  <c:v>1383.8920000000001</c:v>
                </c:pt>
                <c:pt idx="115">
                  <c:v>1425.7660000000001</c:v>
                </c:pt>
                <c:pt idx="116">
                  <c:v>1410.175</c:v>
                </c:pt>
                <c:pt idx="117">
                  <c:v>1563</c:v>
                </c:pt>
                <c:pt idx="118">
                  <c:v>1400.4010000000001</c:v>
                </c:pt>
                <c:pt idx="119">
                  <c:v>1517.432</c:v>
                </c:pt>
                <c:pt idx="120">
                  <c:v>1418.098</c:v>
                </c:pt>
                <c:pt idx="121">
                  <c:v>1441.3489999999999</c:v>
                </c:pt>
                <c:pt idx="122">
                  <c:v>1364.345</c:v>
                </c:pt>
                <c:pt idx="123">
                  <c:v>1385.278</c:v>
                </c:pt>
                <c:pt idx="124">
                  <c:v>1437.432</c:v>
                </c:pt>
                <c:pt idx="125">
                  <c:v>1427.1020000000001</c:v>
                </c:pt>
                <c:pt idx="126">
                  <c:v>1435.579</c:v>
                </c:pt>
                <c:pt idx="127">
                  <c:v>1425.3440000000001</c:v>
                </c:pt>
                <c:pt idx="128">
                  <c:v>1425.3440000000001</c:v>
                </c:pt>
                <c:pt idx="129">
                  <c:v>1529.489</c:v>
                </c:pt>
                <c:pt idx="130">
                  <c:v>1424.489</c:v>
                </c:pt>
                <c:pt idx="131">
                  <c:v>1404.972</c:v>
                </c:pt>
                <c:pt idx="132">
                  <c:v>1391.65</c:v>
                </c:pt>
                <c:pt idx="133">
                  <c:v>1463.317</c:v>
                </c:pt>
                <c:pt idx="134">
                  <c:v>1388.123</c:v>
                </c:pt>
                <c:pt idx="135">
                  <c:v>1412.702</c:v>
                </c:pt>
                <c:pt idx="136">
                  <c:v>1374.915</c:v>
                </c:pt>
                <c:pt idx="137">
                  <c:v>1393.8969999999999</c:v>
                </c:pt>
                <c:pt idx="138">
                  <c:v>1388.521</c:v>
                </c:pt>
                <c:pt idx="139">
                  <c:v>1322.93</c:v>
                </c:pt>
                <c:pt idx="140">
                  <c:v>1406.3589999999999</c:v>
                </c:pt>
                <c:pt idx="141">
                  <c:v>1380.423</c:v>
                </c:pt>
                <c:pt idx="142">
                  <c:v>1389.2570000000001</c:v>
                </c:pt>
                <c:pt idx="143">
                  <c:v>1405.797</c:v>
                </c:pt>
                <c:pt idx="144">
                  <c:v>1269.758</c:v>
                </c:pt>
                <c:pt idx="145">
                  <c:v>1529.489</c:v>
                </c:pt>
                <c:pt idx="146">
                  <c:v>1326.204</c:v>
                </c:pt>
                <c:pt idx="147">
                  <c:v>1453.2829999999999</c:v>
                </c:pt>
                <c:pt idx="148">
                  <c:v>1407.2570000000001</c:v>
                </c:pt>
                <c:pt idx="149">
                  <c:v>1425.377</c:v>
                </c:pt>
                <c:pt idx="150">
                  <c:v>1399.4010000000001</c:v>
                </c:pt>
                <c:pt idx="151">
                  <c:v>1529.489</c:v>
                </c:pt>
                <c:pt idx="152">
                  <c:v>1444.44</c:v>
                </c:pt>
                <c:pt idx="153">
                  <c:v>1437.5409999999999</c:v>
                </c:pt>
                <c:pt idx="154">
                  <c:v>1430.923</c:v>
                </c:pt>
                <c:pt idx="155">
                  <c:v>1309.5150000000001</c:v>
                </c:pt>
                <c:pt idx="156">
                  <c:v>1328.865</c:v>
                </c:pt>
                <c:pt idx="157">
                  <c:v>1375.89</c:v>
                </c:pt>
                <c:pt idx="158">
                  <c:v>1281.723</c:v>
                </c:pt>
                <c:pt idx="159">
                  <c:v>1529.489</c:v>
                </c:pt>
                <c:pt idx="160">
                  <c:v>1529.489</c:v>
                </c:pt>
                <c:pt idx="161">
                  <c:v>1431.723</c:v>
                </c:pt>
                <c:pt idx="162">
                  <c:v>1572.037</c:v>
                </c:pt>
                <c:pt idx="163">
                  <c:v>1404.4739999999999</c:v>
                </c:pt>
                <c:pt idx="164">
                  <c:v>1412.0730000000001</c:v>
                </c:pt>
                <c:pt idx="165">
                  <c:v>1428.7660000000001</c:v>
                </c:pt>
                <c:pt idx="166">
                  <c:v>1440.6179999999999</c:v>
                </c:pt>
                <c:pt idx="167">
                  <c:v>1424.492</c:v>
                </c:pt>
                <c:pt idx="168">
                  <c:v>1354.962</c:v>
                </c:pt>
                <c:pt idx="169">
                  <c:v>1490.489</c:v>
                </c:pt>
                <c:pt idx="170">
                  <c:v>1283.0129999999999</c:v>
                </c:pt>
                <c:pt idx="171">
                  <c:v>1361.38</c:v>
                </c:pt>
                <c:pt idx="172">
                  <c:v>1529.489</c:v>
                </c:pt>
                <c:pt idx="173">
                  <c:v>1406.4079999999999</c:v>
                </c:pt>
                <c:pt idx="174">
                  <c:v>1396.117</c:v>
                </c:pt>
                <c:pt idx="175">
                  <c:v>1413.761</c:v>
                </c:pt>
                <c:pt idx="176">
                  <c:v>1425.5309999999999</c:v>
                </c:pt>
                <c:pt idx="177">
                  <c:v>1388.1849999999999</c:v>
                </c:pt>
                <c:pt idx="178">
                  <c:v>1357.39</c:v>
                </c:pt>
                <c:pt idx="179">
                  <c:v>1325.297</c:v>
                </c:pt>
                <c:pt idx="180">
                  <c:v>1413.924</c:v>
                </c:pt>
                <c:pt idx="181">
                  <c:v>1406.586</c:v>
                </c:pt>
                <c:pt idx="182">
                  <c:v>1447.4829999999999</c:v>
                </c:pt>
                <c:pt idx="183">
                  <c:v>1433.8</c:v>
                </c:pt>
                <c:pt idx="184">
                  <c:v>1432.2729999999999</c:v>
                </c:pt>
                <c:pt idx="185">
                  <c:v>1432.6869999999999</c:v>
                </c:pt>
                <c:pt idx="186">
                  <c:v>1324.326</c:v>
                </c:pt>
                <c:pt idx="187">
                  <c:v>1481.606</c:v>
                </c:pt>
                <c:pt idx="188">
                  <c:v>1441.991</c:v>
                </c:pt>
                <c:pt idx="189">
                  <c:v>1419.598</c:v>
                </c:pt>
                <c:pt idx="190">
                  <c:v>1428.2170000000001</c:v>
                </c:pt>
                <c:pt idx="191">
                  <c:v>1322.93</c:v>
                </c:pt>
                <c:pt idx="192">
                  <c:v>1317.28</c:v>
                </c:pt>
                <c:pt idx="193">
                  <c:v>1486.5450000000001</c:v>
                </c:pt>
                <c:pt idx="194">
                  <c:v>1389.905</c:v>
                </c:pt>
                <c:pt idx="195">
                  <c:v>1398.8989999999999</c:v>
                </c:pt>
                <c:pt idx="196">
                  <c:v>1365.06</c:v>
                </c:pt>
                <c:pt idx="197">
                  <c:v>1546.3340000000001</c:v>
                </c:pt>
                <c:pt idx="198">
                  <c:v>1435.2819999999999</c:v>
                </c:pt>
                <c:pt idx="199">
                  <c:v>1378.3119999999999</c:v>
                </c:pt>
                <c:pt idx="200">
                  <c:v>1322.93</c:v>
                </c:pt>
                <c:pt idx="201">
                  <c:v>1305.249</c:v>
                </c:pt>
                <c:pt idx="202">
                  <c:v>1406.163</c:v>
                </c:pt>
                <c:pt idx="203">
                  <c:v>1373.3610000000001</c:v>
                </c:pt>
                <c:pt idx="204">
                  <c:v>1436.1969999999999</c:v>
                </c:pt>
                <c:pt idx="205">
                  <c:v>1359.4359999999999</c:v>
                </c:pt>
                <c:pt idx="206">
                  <c:v>1490.981</c:v>
                </c:pt>
                <c:pt idx="207">
                  <c:v>1415.8620000000001</c:v>
                </c:pt>
                <c:pt idx="208">
                  <c:v>1407.2449999999999</c:v>
                </c:pt>
                <c:pt idx="209">
                  <c:v>1529.489</c:v>
                </c:pt>
                <c:pt idx="210">
                  <c:v>1566.973</c:v>
                </c:pt>
                <c:pt idx="211">
                  <c:v>1326.204</c:v>
                </c:pt>
                <c:pt idx="212">
                  <c:v>1464.1379999999999</c:v>
                </c:pt>
                <c:pt idx="213">
                  <c:v>1429.066</c:v>
                </c:pt>
                <c:pt idx="214">
                  <c:v>1329.56</c:v>
                </c:pt>
                <c:pt idx="215">
                  <c:v>1440.229</c:v>
                </c:pt>
                <c:pt idx="216">
                  <c:v>1423.492</c:v>
                </c:pt>
                <c:pt idx="217">
                  <c:v>1455.4829999999999</c:v>
                </c:pt>
                <c:pt idx="218">
                  <c:v>1367.511</c:v>
                </c:pt>
                <c:pt idx="219">
                  <c:v>1378.107</c:v>
                </c:pt>
                <c:pt idx="220">
                  <c:v>1393.7739999999999</c:v>
                </c:pt>
                <c:pt idx="221">
                  <c:v>1444.1089999999999</c:v>
                </c:pt>
                <c:pt idx="222">
                  <c:v>1529.489</c:v>
                </c:pt>
                <c:pt idx="223">
                  <c:v>1529.489</c:v>
                </c:pt>
                <c:pt idx="224">
                  <c:v>1458.4739999999999</c:v>
                </c:pt>
                <c:pt idx="225">
                  <c:v>1331.819</c:v>
                </c:pt>
                <c:pt idx="226">
                  <c:v>1385</c:v>
                </c:pt>
                <c:pt idx="227">
                  <c:v>1447.0820000000001</c:v>
                </c:pt>
                <c:pt idx="228">
                  <c:v>1379.335</c:v>
                </c:pt>
                <c:pt idx="229">
                  <c:v>1511.9570000000001</c:v>
                </c:pt>
                <c:pt idx="230">
                  <c:v>1389.508</c:v>
                </c:pt>
                <c:pt idx="231">
                  <c:v>1302.3030000000001</c:v>
                </c:pt>
                <c:pt idx="232">
                  <c:v>1506.18</c:v>
                </c:pt>
                <c:pt idx="233">
                  <c:v>1387.5630000000001</c:v>
                </c:pt>
                <c:pt idx="234">
                  <c:v>1520.6130000000001</c:v>
                </c:pt>
                <c:pt idx="235">
                  <c:v>1363.6310000000001</c:v>
                </c:pt>
                <c:pt idx="236">
                  <c:v>1388.008</c:v>
                </c:pt>
                <c:pt idx="237">
                  <c:v>1529.489</c:v>
                </c:pt>
                <c:pt idx="238">
                  <c:v>1403.7049999999999</c:v>
                </c:pt>
                <c:pt idx="239">
                  <c:v>1513.489</c:v>
                </c:pt>
                <c:pt idx="240">
                  <c:v>1407.748</c:v>
                </c:pt>
                <c:pt idx="241">
                  <c:v>1529.489</c:v>
                </c:pt>
                <c:pt idx="242">
                  <c:v>1414.7860000000001</c:v>
                </c:pt>
                <c:pt idx="243">
                  <c:v>1539.3520000000001</c:v>
                </c:pt>
                <c:pt idx="244">
                  <c:v>1394.087</c:v>
                </c:pt>
                <c:pt idx="245">
                  <c:v>1322.93</c:v>
                </c:pt>
                <c:pt idx="246">
                  <c:v>1381.48</c:v>
                </c:pt>
                <c:pt idx="247">
                  <c:v>1394.076</c:v>
                </c:pt>
                <c:pt idx="248">
                  <c:v>1353.9659999999999</c:v>
                </c:pt>
                <c:pt idx="249">
                  <c:v>1440.8340000000001</c:v>
                </c:pt>
                <c:pt idx="250">
                  <c:v>1432.6869999999999</c:v>
                </c:pt>
                <c:pt idx="251">
                  <c:v>1414.123</c:v>
                </c:pt>
                <c:pt idx="252">
                  <c:v>1465.0550000000001</c:v>
                </c:pt>
                <c:pt idx="253">
                  <c:v>1390.963</c:v>
                </c:pt>
                <c:pt idx="254">
                  <c:v>1378.576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4095744"/>
        <c:axId val="84097280"/>
      </c:scatterChart>
      <c:valAx>
        <c:axId val="84095744"/>
        <c:scaling>
          <c:orientation val="minMax"/>
          <c:max val="0.5"/>
          <c:min val="0.36000000000000004"/>
        </c:scaling>
        <c:delete val="0"/>
        <c:axPos val="b"/>
        <c:numFmt formatCode="0.0%" sourceLinked="1"/>
        <c:majorTickMark val="out"/>
        <c:minorTickMark val="none"/>
        <c:tickLblPos val="nextTo"/>
        <c:crossAx val="84097280"/>
        <c:crosses val="autoZero"/>
        <c:crossBetween val="midCat"/>
      </c:valAx>
      <c:valAx>
        <c:axId val="84097280"/>
        <c:scaling>
          <c:orientation val="minMax"/>
          <c:max val="1600"/>
          <c:min val="1250"/>
        </c:scaling>
        <c:delete val="0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crossAx val="8409574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64129483814523"/>
          <c:y val="5.1400554097404488E-2"/>
          <c:w val="0.80883770778652664"/>
          <c:h val="0.82336030912802571"/>
        </c:manualLayout>
      </c:layout>
      <c:scatterChart>
        <c:scatterStyle val="lineMarker"/>
        <c:varyColors val="0"/>
        <c:ser>
          <c:idx val="0"/>
          <c:order val="0"/>
          <c:tx>
            <c:strRef>
              <c:f>분석!$AN$6</c:f>
              <c:strCache>
                <c:ptCount val="1"/>
                <c:pt idx="0">
                  <c:v>납입기준금총급여</c:v>
                </c:pt>
              </c:strCache>
            </c:strRef>
          </c:tx>
          <c:spPr>
            <a:ln w="28575">
              <a:noFill/>
            </a:ln>
          </c:spPr>
          <c:xVal>
            <c:numRef>
              <c:f>분석!$AM$7:$AM$261</c:f>
              <c:numCache>
                <c:formatCode>_(* #,##0_);_(* \(#,##0\);_(* "-"_);_(@_)</c:formatCode>
                <c:ptCount val="255"/>
                <c:pt idx="0">
                  <c:v>137</c:v>
                </c:pt>
                <c:pt idx="1">
                  <c:v>143</c:v>
                </c:pt>
                <c:pt idx="2">
                  <c:v>134</c:v>
                </c:pt>
                <c:pt idx="3">
                  <c:v>131</c:v>
                </c:pt>
                <c:pt idx="4">
                  <c:v>143</c:v>
                </c:pt>
                <c:pt idx="5">
                  <c:v>143</c:v>
                </c:pt>
                <c:pt idx="6">
                  <c:v>130</c:v>
                </c:pt>
                <c:pt idx="7">
                  <c:v>135</c:v>
                </c:pt>
                <c:pt idx="8">
                  <c:v>136.5</c:v>
                </c:pt>
                <c:pt idx="9">
                  <c:v>135</c:v>
                </c:pt>
                <c:pt idx="10">
                  <c:v>135</c:v>
                </c:pt>
                <c:pt idx="11">
                  <c:v>137</c:v>
                </c:pt>
                <c:pt idx="12">
                  <c:v>136.5</c:v>
                </c:pt>
                <c:pt idx="13">
                  <c:v>138</c:v>
                </c:pt>
                <c:pt idx="14">
                  <c:v>116.66666666666667</c:v>
                </c:pt>
                <c:pt idx="15">
                  <c:v>141</c:v>
                </c:pt>
                <c:pt idx="16">
                  <c:v>133</c:v>
                </c:pt>
                <c:pt idx="17">
                  <c:v>133</c:v>
                </c:pt>
                <c:pt idx="18">
                  <c:v>136.5</c:v>
                </c:pt>
                <c:pt idx="19">
                  <c:v>136</c:v>
                </c:pt>
                <c:pt idx="20">
                  <c:v>137.5</c:v>
                </c:pt>
                <c:pt idx="21">
                  <c:v>138.5</c:v>
                </c:pt>
                <c:pt idx="22">
                  <c:v>134</c:v>
                </c:pt>
                <c:pt idx="23">
                  <c:v>135</c:v>
                </c:pt>
                <c:pt idx="24">
                  <c:v>132.5</c:v>
                </c:pt>
                <c:pt idx="25">
                  <c:v>137.5</c:v>
                </c:pt>
                <c:pt idx="26">
                  <c:v>132.5</c:v>
                </c:pt>
                <c:pt idx="27">
                  <c:v>135</c:v>
                </c:pt>
                <c:pt idx="28">
                  <c:v>133</c:v>
                </c:pt>
                <c:pt idx="29">
                  <c:v>135</c:v>
                </c:pt>
                <c:pt idx="30">
                  <c:v>136</c:v>
                </c:pt>
                <c:pt idx="31">
                  <c:v>136</c:v>
                </c:pt>
                <c:pt idx="32">
                  <c:v>139</c:v>
                </c:pt>
                <c:pt idx="33">
                  <c:v>133</c:v>
                </c:pt>
                <c:pt idx="34">
                  <c:v>138</c:v>
                </c:pt>
                <c:pt idx="35">
                  <c:v>137</c:v>
                </c:pt>
                <c:pt idx="36">
                  <c:v>133.5</c:v>
                </c:pt>
                <c:pt idx="37">
                  <c:v>136</c:v>
                </c:pt>
                <c:pt idx="38">
                  <c:v>133</c:v>
                </c:pt>
                <c:pt idx="39">
                  <c:v>143</c:v>
                </c:pt>
                <c:pt idx="40">
                  <c:v>135</c:v>
                </c:pt>
                <c:pt idx="41">
                  <c:v>131</c:v>
                </c:pt>
                <c:pt idx="42">
                  <c:v>141</c:v>
                </c:pt>
                <c:pt idx="43">
                  <c:v>134</c:v>
                </c:pt>
                <c:pt idx="44">
                  <c:v>140</c:v>
                </c:pt>
                <c:pt idx="45">
                  <c:v>143</c:v>
                </c:pt>
                <c:pt idx="46">
                  <c:v>139</c:v>
                </c:pt>
                <c:pt idx="47">
                  <c:v>136</c:v>
                </c:pt>
                <c:pt idx="48">
                  <c:v>137</c:v>
                </c:pt>
                <c:pt idx="49">
                  <c:v>140</c:v>
                </c:pt>
                <c:pt idx="50">
                  <c:v>135</c:v>
                </c:pt>
                <c:pt idx="51">
                  <c:v>131</c:v>
                </c:pt>
                <c:pt idx="52">
                  <c:v>136</c:v>
                </c:pt>
                <c:pt idx="53">
                  <c:v>141</c:v>
                </c:pt>
                <c:pt idx="54">
                  <c:v>137</c:v>
                </c:pt>
                <c:pt idx="55">
                  <c:v>139</c:v>
                </c:pt>
                <c:pt idx="56">
                  <c:v>139</c:v>
                </c:pt>
                <c:pt idx="57">
                  <c:v>139</c:v>
                </c:pt>
                <c:pt idx="58">
                  <c:v>132</c:v>
                </c:pt>
                <c:pt idx="59">
                  <c:v>132.5</c:v>
                </c:pt>
                <c:pt idx="60">
                  <c:v>132</c:v>
                </c:pt>
                <c:pt idx="61">
                  <c:v>133</c:v>
                </c:pt>
                <c:pt idx="62">
                  <c:v>134.5</c:v>
                </c:pt>
                <c:pt idx="63">
                  <c:v>143</c:v>
                </c:pt>
                <c:pt idx="64">
                  <c:v>136</c:v>
                </c:pt>
                <c:pt idx="65">
                  <c:v>133</c:v>
                </c:pt>
                <c:pt idx="66">
                  <c:v>134.5</c:v>
                </c:pt>
                <c:pt idx="67">
                  <c:v>143</c:v>
                </c:pt>
                <c:pt idx="68">
                  <c:v>138.5</c:v>
                </c:pt>
                <c:pt idx="69">
                  <c:v>134.5</c:v>
                </c:pt>
                <c:pt idx="70">
                  <c:v>131</c:v>
                </c:pt>
                <c:pt idx="71">
                  <c:v>132</c:v>
                </c:pt>
                <c:pt idx="72">
                  <c:v>143</c:v>
                </c:pt>
                <c:pt idx="73">
                  <c:v>132</c:v>
                </c:pt>
                <c:pt idx="74">
                  <c:v>143</c:v>
                </c:pt>
                <c:pt idx="75">
                  <c:v>137</c:v>
                </c:pt>
                <c:pt idx="76">
                  <c:v>137</c:v>
                </c:pt>
                <c:pt idx="77">
                  <c:v>136</c:v>
                </c:pt>
                <c:pt idx="78">
                  <c:v>116.66666666666667</c:v>
                </c:pt>
                <c:pt idx="79">
                  <c:v>137</c:v>
                </c:pt>
                <c:pt idx="80">
                  <c:v>133</c:v>
                </c:pt>
                <c:pt idx="81">
                  <c:v>134</c:v>
                </c:pt>
                <c:pt idx="82">
                  <c:v>139.5</c:v>
                </c:pt>
                <c:pt idx="83">
                  <c:v>138</c:v>
                </c:pt>
                <c:pt idx="84">
                  <c:v>138</c:v>
                </c:pt>
                <c:pt idx="85">
                  <c:v>133</c:v>
                </c:pt>
                <c:pt idx="86">
                  <c:v>138.5</c:v>
                </c:pt>
                <c:pt idx="87">
                  <c:v>116.66666666666667</c:v>
                </c:pt>
                <c:pt idx="88">
                  <c:v>134</c:v>
                </c:pt>
                <c:pt idx="89">
                  <c:v>147.5</c:v>
                </c:pt>
                <c:pt idx="90">
                  <c:v>140</c:v>
                </c:pt>
                <c:pt idx="91">
                  <c:v>139</c:v>
                </c:pt>
                <c:pt idx="92">
                  <c:v>133</c:v>
                </c:pt>
                <c:pt idx="93">
                  <c:v>137.5</c:v>
                </c:pt>
                <c:pt idx="94">
                  <c:v>131.5</c:v>
                </c:pt>
                <c:pt idx="95">
                  <c:v>132</c:v>
                </c:pt>
                <c:pt idx="96">
                  <c:v>143</c:v>
                </c:pt>
                <c:pt idx="97">
                  <c:v>137</c:v>
                </c:pt>
                <c:pt idx="98">
                  <c:v>137</c:v>
                </c:pt>
                <c:pt idx="99">
                  <c:v>138.5</c:v>
                </c:pt>
                <c:pt idx="100">
                  <c:v>136.5</c:v>
                </c:pt>
                <c:pt idx="101">
                  <c:v>135.5</c:v>
                </c:pt>
                <c:pt idx="102">
                  <c:v>140.5</c:v>
                </c:pt>
                <c:pt idx="103">
                  <c:v>136</c:v>
                </c:pt>
                <c:pt idx="104">
                  <c:v>143</c:v>
                </c:pt>
                <c:pt idx="105">
                  <c:v>130</c:v>
                </c:pt>
                <c:pt idx="106">
                  <c:v>131.5</c:v>
                </c:pt>
                <c:pt idx="107">
                  <c:v>136.5</c:v>
                </c:pt>
                <c:pt idx="108">
                  <c:v>137</c:v>
                </c:pt>
                <c:pt idx="109">
                  <c:v>137.5</c:v>
                </c:pt>
                <c:pt idx="110">
                  <c:v>147.5</c:v>
                </c:pt>
                <c:pt idx="111">
                  <c:v>134</c:v>
                </c:pt>
                <c:pt idx="112">
                  <c:v>136</c:v>
                </c:pt>
                <c:pt idx="113">
                  <c:v>134</c:v>
                </c:pt>
                <c:pt idx="114">
                  <c:v>133</c:v>
                </c:pt>
                <c:pt idx="115">
                  <c:v>131</c:v>
                </c:pt>
                <c:pt idx="116">
                  <c:v>139</c:v>
                </c:pt>
                <c:pt idx="117">
                  <c:v>136</c:v>
                </c:pt>
                <c:pt idx="118">
                  <c:v>131</c:v>
                </c:pt>
                <c:pt idx="119">
                  <c:v>138.5</c:v>
                </c:pt>
                <c:pt idx="120">
                  <c:v>136</c:v>
                </c:pt>
                <c:pt idx="121">
                  <c:v>133</c:v>
                </c:pt>
                <c:pt idx="122">
                  <c:v>141</c:v>
                </c:pt>
                <c:pt idx="123">
                  <c:v>131.5</c:v>
                </c:pt>
                <c:pt idx="124">
                  <c:v>146</c:v>
                </c:pt>
                <c:pt idx="125">
                  <c:v>130</c:v>
                </c:pt>
                <c:pt idx="126">
                  <c:v>130</c:v>
                </c:pt>
                <c:pt idx="127">
                  <c:v>134</c:v>
                </c:pt>
                <c:pt idx="128">
                  <c:v>134</c:v>
                </c:pt>
                <c:pt idx="129">
                  <c:v>137</c:v>
                </c:pt>
                <c:pt idx="130">
                  <c:v>130</c:v>
                </c:pt>
                <c:pt idx="131">
                  <c:v>137</c:v>
                </c:pt>
                <c:pt idx="132">
                  <c:v>140</c:v>
                </c:pt>
                <c:pt idx="133">
                  <c:v>137</c:v>
                </c:pt>
                <c:pt idx="134">
                  <c:v>131.5</c:v>
                </c:pt>
                <c:pt idx="135">
                  <c:v>135</c:v>
                </c:pt>
                <c:pt idx="136">
                  <c:v>134</c:v>
                </c:pt>
                <c:pt idx="137">
                  <c:v>137</c:v>
                </c:pt>
                <c:pt idx="138">
                  <c:v>143</c:v>
                </c:pt>
                <c:pt idx="139">
                  <c:v>143</c:v>
                </c:pt>
                <c:pt idx="140">
                  <c:v>133.5</c:v>
                </c:pt>
                <c:pt idx="141">
                  <c:v>135</c:v>
                </c:pt>
                <c:pt idx="142">
                  <c:v>137.5</c:v>
                </c:pt>
                <c:pt idx="143">
                  <c:v>138</c:v>
                </c:pt>
                <c:pt idx="144">
                  <c:v>137</c:v>
                </c:pt>
                <c:pt idx="145">
                  <c:v>137</c:v>
                </c:pt>
                <c:pt idx="146">
                  <c:v>143</c:v>
                </c:pt>
                <c:pt idx="147">
                  <c:v>134</c:v>
                </c:pt>
                <c:pt idx="148">
                  <c:v>134</c:v>
                </c:pt>
                <c:pt idx="149">
                  <c:v>130</c:v>
                </c:pt>
                <c:pt idx="150">
                  <c:v>134.5</c:v>
                </c:pt>
                <c:pt idx="151">
                  <c:v>133</c:v>
                </c:pt>
                <c:pt idx="152">
                  <c:v>134.5</c:v>
                </c:pt>
                <c:pt idx="153">
                  <c:v>143</c:v>
                </c:pt>
                <c:pt idx="154">
                  <c:v>129</c:v>
                </c:pt>
                <c:pt idx="155">
                  <c:v>138.5</c:v>
                </c:pt>
                <c:pt idx="156">
                  <c:v>134</c:v>
                </c:pt>
                <c:pt idx="157">
                  <c:v>139</c:v>
                </c:pt>
                <c:pt idx="158">
                  <c:v>136</c:v>
                </c:pt>
                <c:pt idx="159">
                  <c:v>132</c:v>
                </c:pt>
                <c:pt idx="160">
                  <c:v>132</c:v>
                </c:pt>
                <c:pt idx="161">
                  <c:v>142</c:v>
                </c:pt>
                <c:pt idx="162">
                  <c:v>132</c:v>
                </c:pt>
                <c:pt idx="163">
                  <c:v>134.5</c:v>
                </c:pt>
                <c:pt idx="164">
                  <c:v>137.5</c:v>
                </c:pt>
                <c:pt idx="165">
                  <c:v>133</c:v>
                </c:pt>
                <c:pt idx="166">
                  <c:v>135</c:v>
                </c:pt>
                <c:pt idx="167">
                  <c:v>135</c:v>
                </c:pt>
                <c:pt idx="168">
                  <c:v>141</c:v>
                </c:pt>
                <c:pt idx="169">
                  <c:v>136</c:v>
                </c:pt>
                <c:pt idx="170">
                  <c:v>132.5</c:v>
                </c:pt>
                <c:pt idx="171">
                  <c:v>138</c:v>
                </c:pt>
                <c:pt idx="172">
                  <c:v>140</c:v>
                </c:pt>
                <c:pt idx="173">
                  <c:v>134.5</c:v>
                </c:pt>
                <c:pt idx="174">
                  <c:v>134</c:v>
                </c:pt>
                <c:pt idx="175">
                  <c:v>133</c:v>
                </c:pt>
                <c:pt idx="176">
                  <c:v>130</c:v>
                </c:pt>
                <c:pt idx="177">
                  <c:v>137</c:v>
                </c:pt>
                <c:pt idx="178">
                  <c:v>137</c:v>
                </c:pt>
                <c:pt idx="179">
                  <c:v>138</c:v>
                </c:pt>
                <c:pt idx="180">
                  <c:v>137</c:v>
                </c:pt>
                <c:pt idx="181">
                  <c:v>138</c:v>
                </c:pt>
                <c:pt idx="182">
                  <c:v>137</c:v>
                </c:pt>
                <c:pt idx="183">
                  <c:v>136.5</c:v>
                </c:pt>
                <c:pt idx="184">
                  <c:v>136</c:v>
                </c:pt>
                <c:pt idx="185">
                  <c:v>139</c:v>
                </c:pt>
                <c:pt idx="186">
                  <c:v>137</c:v>
                </c:pt>
                <c:pt idx="187">
                  <c:v>137</c:v>
                </c:pt>
                <c:pt idx="188">
                  <c:v>134</c:v>
                </c:pt>
                <c:pt idx="189">
                  <c:v>141</c:v>
                </c:pt>
                <c:pt idx="190">
                  <c:v>134</c:v>
                </c:pt>
                <c:pt idx="191">
                  <c:v>143</c:v>
                </c:pt>
                <c:pt idx="192">
                  <c:v>135</c:v>
                </c:pt>
                <c:pt idx="193">
                  <c:v>137</c:v>
                </c:pt>
                <c:pt idx="194">
                  <c:v>136</c:v>
                </c:pt>
                <c:pt idx="195">
                  <c:v>129</c:v>
                </c:pt>
                <c:pt idx="196">
                  <c:v>131</c:v>
                </c:pt>
                <c:pt idx="197">
                  <c:v>123.07599999999999</c:v>
                </c:pt>
                <c:pt idx="198">
                  <c:v>132</c:v>
                </c:pt>
                <c:pt idx="199">
                  <c:v>133</c:v>
                </c:pt>
                <c:pt idx="200">
                  <c:v>143</c:v>
                </c:pt>
                <c:pt idx="201">
                  <c:v>134.5</c:v>
                </c:pt>
                <c:pt idx="202">
                  <c:v>135.5</c:v>
                </c:pt>
                <c:pt idx="203">
                  <c:v>135</c:v>
                </c:pt>
                <c:pt idx="204">
                  <c:v>135.5</c:v>
                </c:pt>
                <c:pt idx="205">
                  <c:v>140</c:v>
                </c:pt>
                <c:pt idx="206">
                  <c:v>136</c:v>
                </c:pt>
                <c:pt idx="207">
                  <c:v>137</c:v>
                </c:pt>
                <c:pt idx="208">
                  <c:v>137.5</c:v>
                </c:pt>
                <c:pt idx="209">
                  <c:v>140</c:v>
                </c:pt>
                <c:pt idx="210">
                  <c:v>138.5</c:v>
                </c:pt>
                <c:pt idx="211">
                  <c:v>143</c:v>
                </c:pt>
                <c:pt idx="212">
                  <c:v>138</c:v>
                </c:pt>
                <c:pt idx="213">
                  <c:v>137</c:v>
                </c:pt>
                <c:pt idx="214">
                  <c:v>134</c:v>
                </c:pt>
                <c:pt idx="215">
                  <c:v>136.5</c:v>
                </c:pt>
                <c:pt idx="216">
                  <c:v>130</c:v>
                </c:pt>
                <c:pt idx="217">
                  <c:v>140</c:v>
                </c:pt>
                <c:pt idx="218">
                  <c:v>131</c:v>
                </c:pt>
                <c:pt idx="219">
                  <c:v>141</c:v>
                </c:pt>
                <c:pt idx="220">
                  <c:v>138</c:v>
                </c:pt>
                <c:pt idx="221">
                  <c:v>138.5</c:v>
                </c:pt>
                <c:pt idx="222">
                  <c:v>131</c:v>
                </c:pt>
                <c:pt idx="223">
                  <c:v>137</c:v>
                </c:pt>
                <c:pt idx="224">
                  <c:v>136.5</c:v>
                </c:pt>
                <c:pt idx="225">
                  <c:v>138</c:v>
                </c:pt>
                <c:pt idx="226">
                  <c:v>137</c:v>
                </c:pt>
                <c:pt idx="227">
                  <c:v>133</c:v>
                </c:pt>
                <c:pt idx="228">
                  <c:v>137</c:v>
                </c:pt>
                <c:pt idx="229">
                  <c:v>138.5</c:v>
                </c:pt>
                <c:pt idx="230">
                  <c:v>135</c:v>
                </c:pt>
                <c:pt idx="231">
                  <c:v>140.5</c:v>
                </c:pt>
                <c:pt idx="232">
                  <c:v>136</c:v>
                </c:pt>
                <c:pt idx="233">
                  <c:v>138.5</c:v>
                </c:pt>
                <c:pt idx="234">
                  <c:v>116.66666666666667</c:v>
                </c:pt>
                <c:pt idx="235">
                  <c:v>139</c:v>
                </c:pt>
                <c:pt idx="236">
                  <c:v>132</c:v>
                </c:pt>
                <c:pt idx="237">
                  <c:v>130</c:v>
                </c:pt>
                <c:pt idx="238">
                  <c:v>134.5</c:v>
                </c:pt>
                <c:pt idx="239">
                  <c:v>130</c:v>
                </c:pt>
                <c:pt idx="240">
                  <c:v>132</c:v>
                </c:pt>
                <c:pt idx="241">
                  <c:v>131</c:v>
                </c:pt>
                <c:pt idx="242">
                  <c:v>137.5</c:v>
                </c:pt>
                <c:pt idx="243">
                  <c:v>135.5</c:v>
                </c:pt>
                <c:pt idx="244">
                  <c:v>141</c:v>
                </c:pt>
                <c:pt idx="245">
                  <c:v>143</c:v>
                </c:pt>
                <c:pt idx="246">
                  <c:v>132</c:v>
                </c:pt>
                <c:pt idx="247">
                  <c:v>138</c:v>
                </c:pt>
                <c:pt idx="248">
                  <c:v>137</c:v>
                </c:pt>
                <c:pt idx="249">
                  <c:v>138</c:v>
                </c:pt>
                <c:pt idx="250">
                  <c:v>137</c:v>
                </c:pt>
                <c:pt idx="251">
                  <c:v>135</c:v>
                </c:pt>
                <c:pt idx="252">
                  <c:v>137</c:v>
                </c:pt>
                <c:pt idx="253">
                  <c:v>135</c:v>
                </c:pt>
                <c:pt idx="254">
                  <c:v>135</c:v>
                </c:pt>
              </c:numCache>
            </c:numRef>
          </c:xVal>
          <c:yVal>
            <c:numRef>
              <c:f>분석!$AN$7:$AN$261</c:f>
              <c:numCache>
                <c:formatCode>_(* #,##0_);_(* \(#,##0\);_(* "-"_);_(@_)</c:formatCode>
                <c:ptCount val="255"/>
                <c:pt idx="0">
                  <c:v>1400.712</c:v>
                </c:pt>
                <c:pt idx="1">
                  <c:v>1322.93</c:v>
                </c:pt>
                <c:pt idx="2">
                  <c:v>1405.8969999999999</c:v>
                </c:pt>
                <c:pt idx="3">
                  <c:v>1529.489</c:v>
                </c:pt>
                <c:pt idx="4">
                  <c:v>1322.93</c:v>
                </c:pt>
                <c:pt idx="5">
                  <c:v>1322.93</c:v>
                </c:pt>
                <c:pt idx="6">
                  <c:v>1416.165</c:v>
                </c:pt>
                <c:pt idx="7">
                  <c:v>1434.019</c:v>
                </c:pt>
                <c:pt idx="8">
                  <c:v>1439.3969999999999</c:v>
                </c:pt>
                <c:pt idx="9">
                  <c:v>1380.94</c:v>
                </c:pt>
                <c:pt idx="10">
                  <c:v>1323.8109999999999</c:v>
                </c:pt>
                <c:pt idx="11">
                  <c:v>1474.778</c:v>
                </c:pt>
                <c:pt idx="12">
                  <c:v>1375.0170000000001</c:v>
                </c:pt>
                <c:pt idx="13">
                  <c:v>1302.0309999999999</c:v>
                </c:pt>
                <c:pt idx="14">
                  <c:v>1520.6130000000001</c:v>
                </c:pt>
                <c:pt idx="15">
                  <c:v>1396.373</c:v>
                </c:pt>
                <c:pt idx="16">
                  <c:v>1482.971</c:v>
                </c:pt>
                <c:pt idx="17">
                  <c:v>1420.7840000000001</c:v>
                </c:pt>
                <c:pt idx="18">
                  <c:v>1399.4059999999999</c:v>
                </c:pt>
                <c:pt idx="19">
                  <c:v>1421.944</c:v>
                </c:pt>
                <c:pt idx="20">
                  <c:v>1455.0309999999999</c:v>
                </c:pt>
                <c:pt idx="21">
                  <c:v>1379.26</c:v>
                </c:pt>
                <c:pt idx="22">
                  <c:v>1378.9280000000001</c:v>
                </c:pt>
                <c:pt idx="23">
                  <c:v>1477.17</c:v>
                </c:pt>
                <c:pt idx="24">
                  <c:v>1436.3489999999999</c:v>
                </c:pt>
                <c:pt idx="25">
                  <c:v>1360.7260000000001</c:v>
                </c:pt>
                <c:pt idx="26">
                  <c:v>1364.914</c:v>
                </c:pt>
                <c:pt idx="27">
                  <c:v>1539.489</c:v>
                </c:pt>
                <c:pt idx="28">
                  <c:v>1378.3119999999999</c:v>
                </c:pt>
                <c:pt idx="29">
                  <c:v>1528.3520000000001</c:v>
                </c:pt>
                <c:pt idx="30">
                  <c:v>1356.0640000000001</c:v>
                </c:pt>
                <c:pt idx="31">
                  <c:v>1420.9169999999999</c:v>
                </c:pt>
                <c:pt idx="32">
                  <c:v>1394.579</c:v>
                </c:pt>
                <c:pt idx="33">
                  <c:v>1438.231</c:v>
                </c:pt>
                <c:pt idx="34">
                  <c:v>1440.96</c:v>
                </c:pt>
                <c:pt idx="35">
                  <c:v>1529.489</c:v>
                </c:pt>
                <c:pt idx="36">
                  <c:v>1425.066</c:v>
                </c:pt>
                <c:pt idx="37">
                  <c:v>1463.364</c:v>
                </c:pt>
                <c:pt idx="38">
                  <c:v>1455.883</c:v>
                </c:pt>
                <c:pt idx="39">
                  <c:v>1322.93</c:v>
                </c:pt>
                <c:pt idx="40">
                  <c:v>1470.9760000000001</c:v>
                </c:pt>
                <c:pt idx="41">
                  <c:v>1450.566</c:v>
                </c:pt>
                <c:pt idx="42">
                  <c:v>1470.9169999999999</c:v>
                </c:pt>
                <c:pt idx="43">
                  <c:v>1495.5740000000001</c:v>
                </c:pt>
                <c:pt idx="44">
                  <c:v>1401.1020000000001</c:v>
                </c:pt>
                <c:pt idx="45">
                  <c:v>1442.6479999999999</c:v>
                </c:pt>
                <c:pt idx="46">
                  <c:v>1489.396</c:v>
                </c:pt>
                <c:pt idx="47">
                  <c:v>1408.97</c:v>
                </c:pt>
                <c:pt idx="48">
                  <c:v>1529.489</c:v>
                </c:pt>
                <c:pt idx="49">
                  <c:v>1401.1020000000001</c:v>
                </c:pt>
                <c:pt idx="50">
                  <c:v>1451.4829999999999</c:v>
                </c:pt>
                <c:pt idx="51">
                  <c:v>1407.954</c:v>
                </c:pt>
                <c:pt idx="52">
                  <c:v>1359.086</c:v>
                </c:pt>
                <c:pt idx="53">
                  <c:v>1493.09</c:v>
                </c:pt>
                <c:pt idx="54">
                  <c:v>1365.702</c:v>
                </c:pt>
                <c:pt idx="55">
                  <c:v>1381.2829999999999</c:v>
                </c:pt>
                <c:pt idx="56">
                  <c:v>1442.7170000000001</c:v>
                </c:pt>
                <c:pt idx="57">
                  <c:v>1449.4590000000001</c:v>
                </c:pt>
                <c:pt idx="58">
                  <c:v>1405.538</c:v>
                </c:pt>
                <c:pt idx="59">
                  <c:v>1380.66</c:v>
                </c:pt>
                <c:pt idx="60">
                  <c:v>1320.8889999999999</c:v>
                </c:pt>
                <c:pt idx="61">
                  <c:v>1351.106</c:v>
                </c:pt>
                <c:pt idx="62">
                  <c:v>1416.298</c:v>
                </c:pt>
                <c:pt idx="63">
                  <c:v>1322.93</c:v>
                </c:pt>
                <c:pt idx="64">
                  <c:v>1309.827</c:v>
                </c:pt>
                <c:pt idx="65">
                  <c:v>1402.8130000000001</c:v>
                </c:pt>
                <c:pt idx="66">
                  <c:v>1500.229</c:v>
                </c:pt>
                <c:pt idx="67">
                  <c:v>1322.93</c:v>
                </c:pt>
                <c:pt idx="68">
                  <c:v>1411.8879999999999</c:v>
                </c:pt>
                <c:pt idx="69">
                  <c:v>1494.73</c:v>
                </c:pt>
                <c:pt idx="70">
                  <c:v>1436.1690000000001</c:v>
                </c:pt>
                <c:pt idx="71">
                  <c:v>1410.537</c:v>
                </c:pt>
                <c:pt idx="72">
                  <c:v>1326.204</c:v>
                </c:pt>
                <c:pt idx="73">
                  <c:v>1360.71</c:v>
                </c:pt>
                <c:pt idx="74">
                  <c:v>1331.2840000000001</c:v>
                </c:pt>
                <c:pt idx="75">
                  <c:v>1327.0350000000001</c:v>
                </c:pt>
                <c:pt idx="76">
                  <c:v>1400.8520000000001</c:v>
                </c:pt>
                <c:pt idx="77">
                  <c:v>1441.8489999999999</c:v>
                </c:pt>
                <c:pt idx="78">
                  <c:v>1520.6130000000001</c:v>
                </c:pt>
                <c:pt idx="79">
                  <c:v>1334.2639999999999</c:v>
                </c:pt>
                <c:pt idx="80">
                  <c:v>1388.8</c:v>
                </c:pt>
                <c:pt idx="81">
                  <c:v>1422.57</c:v>
                </c:pt>
                <c:pt idx="82">
                  <c:v>1444.029</c:v>
                </c:pt>
                <c:pt idx="83">
                  <c:v>1425.83</c:v>
                </c:pt>
                <c:pt idx="84">
                  <c:v>1416.076</c:v>
                </c:pt>
                <c:pt idx="85">
                  <c:v>1413.8119999999999</c:v>
                </c:pt>
                <c:pt idx="86">
                  <c:v>1438.335</c:v>
                </c:pt>
                <c:pt idx="87">
                  <c:v>1520.6130000000001</c:v>
                </c:pt>
                <c:pt idx="88">
                  <c:v>1406.4290000000001</c:v>
                </c:pt>
                <c:pt idx="89">
                  <c:v>1510.079</c:v>
                </c:pt>
                <c:pt idx="90">
                  <c:v>1478.6759999999999</c:v>
                </c:pt>
                <c:pt idx="91">
                  <c:v>1388.6669999999999</c:v>
                </c:pt>
                <c:pt idx="92">
                  <c:v>1398.95</c:v>
                </c:pt>
                <c:pt idx="93">
                  <c:v>1389.6</c:v>
                </c:pt>
                <c:pt idx="94">
                  <c:v>1429.0640000000001</c:v>
                </c:pt>
                <c:pt idx="95">
                  <c:v>1512.029</c:v>
                </c:pt>
                <c:pt idx="96">
                  <c:v>1326.204</c:v>
                </c:pt>
                <c:pt idx="97">
                  <c:v>1504.913</c:v>
                </c:pt>
                <c:pt idx="98">
                  <c:v>1347.6759999999999</c:v>
                </c:pt>
                <c:pt idx="99">
                  <c:v>1321.2739999999999</c:v>
                </c:pt>
                <c:pt idx="100">
                  <c:v>1326.625</c:v>
                </c:pt>
                <c:pt idx="101">
                  <c:v>1418.5530000000001</c:v>
                </c:pt>
                <c:pt idx="102">
                  <c:v>1420.8879999999999</c:v>
                </c:pt>
                <c:pt idx="103">
                  <c:v>1432.548</c:v>
                </c:pt>
                <c:pt idx="104">
                  <c:v>1322.93</c:v>
                </c:pt>
                <c:pt idx="105">
                  <c:v>1308.25</c:v>
                </c:pt>
                <c:pt idx="106">
                  <c:v>1318.443</c:v>
                </c:pt>
                <c:pt idx="107">
                  <c:v>1396.318</c:v>
                </c:pt>
                <c:pt idx="108">
                  <c:v>1372.23</c:v>
                </c:pt>
                <c:pt idx="109">
                  <c:v>1380.9280000000001</c:v>
                </c:pt>
                <c:pt idx="110">
                  <c:v>1467.432</c:v>
                </c:pt>
                <c:pt idx="111">
                  <c:v>1528.251</c:v>
                </c:pt>
                <c:pt idx="112">
                  <c:v>1309.827</c:v>
                </c:pt>
                <c:pt idx="113">
                  <c:v>1378.9280000000001</c:v>
                </c:pt>
                <c:pt idx="114">
                  <c:v>1383.8920000000001</c:v>
                </c:pt>
                <c:pt idx="115">
                  <c:v>1425.7660000000001</c:v>
                </c:pt>
                <c:pt idx="116">
                  <c:v>1410.175</c:v>
                </c:pt>
                <c:pt idx="117">
                  <c:v>1563</c:v>
                </c:pt>
                <c:pt idx="118">
                  <c:v>1400.4010000000001</c:v>
                </c:pt>
                <c:pt idx="119">
                  <c:v>1517.432</c:v>
                </c:pt>
                <c:pt idx="120">
                  <c:v>1418.098</c:v>
                </c:pt>
                <c:pt idx="121">
                  <c:v>1441.3489999999999</c:v>
                </c:pt>
                <c:pt idx="122">
                  <c:v>1364.345</c:v>
                </c:pt>
                <c:pt idx="123">
                  <c:v>1385.278</c:v>
                </c:pt>
                <c:pt idx="124">
                  <c:v>1437.432</c:v>
                </c:pt>
                <c:pt idx="125">
                  <c:v>1427.1020000000001</c:v>
                </c:pt>
                <c:pt idx="126">
                  <c:v>1435.579</c:v>
                </c:pt>
                <c:pt idx="127">
                  <c:v>1425.3440000000001</c:v>
                </c:pt>
                <c:pt idx="128">
                  <c:v>1425.3440000000001</c:v>
                </c:pt>
                <c:pt idx="129">
                  <c:v>1529.489</c:v>
                </c:pt>
                <c:pt idx="130">
                  <c:v>1424.489</c:v>
                </c:pt>
                <c:pt idx="131">
                  <c:v>1404.972</c:v>
                </c:pt>
                <c:pt idx="132">
                  <c:v>1391.65</c:v>
                </c:pt>
                <c:pt idx="133">
                  <c:v>1463.317</c:v>
                </c:pt>
                <c:pt idx="134">
                  <c:v>1388.123</c:v>
                </c:pt>
                <c:pt idx="135">
                  <c:v>1412.702</c:v>
                </c:pt>
                <c:pt idx="136">
                  <c:v>1374.915</c:v>
                </c:pt>
                <c:pt idx="137">
                  <c:v>1393.8969999999999</c:v>
                </c:pt>
                <c:pt idx="138">
                  <c:v>1388.521</c:v>
                </c:pt>
                <c:pt idx="139">
                  <c:v>1322.93</c:v>
                </c:pt>
                <c:pt idx="140">
                  <c:v>1406.3589999999999</c:v>
                </c:pt>
                <c:pt idx="141">
                  <c:v>1380.423</c:v>
                </c:pt>
                <c:pt idx="142">
                  <c:v>1389.2570000000001</c:v>
                </c:pt>
                <c:pt idx="143">
                  <c:v>1405.797</c:v>
                </c:pt>
                <c:pt idx="144">
                  <c:v>1269.758</c:v>
                </c:pt>
                <c:pt idx="145">
                  <c:v>1529.489</c:v>
                </c:pt>
                <c:pt idx="146">
                  <c:v>1326.204</c:v>
                </c:pt>
                <c:pt idx="147">
                  <c:v>1453.2829999999999</c:v>
                </c:pt>
                <c:pt idx="148">
                  <c:v>1407.2570000000001</c:v>
                </c:pt>
                <c:pt idx="149">
                  <c:v>1425.377</c:v>
                </c:pt>
                <c:pt idx="150">
                  <c:v>1399.4010000000001</c:v>
                </c:pt>
                <c:pt idx="151">
                  <c:v>1529.489</c:v>
                </c:pt>
                <c:pt idx="152">
                  <c:v>1444.44</c:v>
                </c:pt>
                <c:pt idx="153">
                  <c:v>1437.5409999999999</c:v>
                </c:pt>
                <c:pt idx="154">
                  <c:v>1430.923</c:v>
                </c:pt>
                <c:pt idx="155">
                  <c:v>1309.5150000000001</c:v>
                </c:pt>
                <c:pt idx="156">
                  <c:v>1328.865</c:v>
                </c:pt>
                <c:pt idx="157">
                  <c:v>1375.89</c:v>
                </c:pt>
                <c:pt idx="158">
                  <c:v>1281.723</c:v>
                </c:pt>
                <c:pt idx="159">
                  <c:v>1529.489</c:v>
                </c:pt>
                <c:pt idx="160">
                  <c:v>1529.489</c:v>
                </c:pt>
                <c:pt idx="161">
                  <c:v>1431.723</c:v>
                </c:pt>
                <c:pt idx="162">
                  <c:v>1572.037</c:v>
                </c:pt>
                <c:pt idx="163">
                  <c:v>1404.4739999999999</c:v>
                </c:pt>
                <c:pt idx="164">
                  <c:v>1412.0730000000001</c:v>
                </c:pt>
                <c:pt idx="165">
                  <c:v>1428.7660000000001</c:v>
                </c:pt>
                <c:pt idx="166">
                  <c:v>1440.6179999999999</c:v>
                </c:pt>
                <c:pt idx="167">
                  <c:v>1424.492</c:v>
                </c:pt>
                <c:pt idx="168">
                  <c:v>1354.962</c:v>
                </c:pt>
                <c:pt idx="169">
                  <c:v>1490.489</c:v>
                </c:pt>
                <c:pt idx="170">
                  <c:v>1283.0129999999999</c:v>
                </c:pt>
                <c:pt idx="171">
                  <c:v>1361.38</c:v>
                </c:pt>
                <c:pt idx="172">
                  <c:v>1529.489</c:v>
                </c:pt>
                <c:pt idx="173">
                  <c:v>1406.4079999999999</c:v>
                </c:pt>
                <c:pt idx="174">
                  <c:v>1396.117</c:v>
                </c:pt>
                <c:pt idx="175">
                  <c:v>1413.761</c:v>
                </c:pt>
                <c:pt idx="176">
                  <c:v>1425.5309999999999</c:v>
                </c:pt>
                <c:pt idx="177">
                  <c:v>1388.1849999999999</c:v>
                </c:pt>
                <c:pt idx="178">
                  <c:v>1357.39</c:v>
                </c:pt>
                <c:pt idx="179">
                  <c:v>1325.297</c:v>
                </c:pt>
                <c:pt idx="180">
                  <c:v>1413.924</c:v>
                </c:pt>
                <c:pt idx="181">
                  <c:v>1406.586</c:v>
                </c:pt>
                <c:pt idx="182">
                  <c:v>1447.4829999999999</c:v>
                </c:pt>
                <c:pt idx="183">
                  <c:v>1433.8</c:v>
                </c:pt>
                <c:pt idx="184">
                  <c:v>1432.2729999999999</c:v>
                </c:pt>
                <c:pt idx="185">
                  <c:v>1432.6869999999999</c:v>
                </c:pt>
                <c:pt idx="186">
                  <c:v>1324.326</c:v>
                </c:pt>
                <c:pt idx="187">
                  <c:v>1481.606</c:v>
                </c:pt>
                <c:pt idx="188">
                  <c:v>1441.991</c:v>
                </c:pt>
                <c:pt idx="189">
                  <c:v>1419.598</c:v>
                </c:pt>
                <c:pt idx="190">
                  <c:v>1428.2170000000001</c:v>
                </c:pt>
                <c:pt idx="191">
                  <c:v>1322.93</c:v>
                </c:pt>
                <c:pt idx="192">
                  <c:v>1317.28</c:v>
                </c:pt>
                <c:pt idx="193">
                  <c:v>1486.5450000000001</c:v>
                </c:pt>
                <c:pt idx="194">
                  <c:v>1389.905</c:v>
                </c:pt>
                <c:pt idx="195">
                  <c:v>1398.8989999999999</c:v>
                </c:pt>
                <c:pt idx="196">
                  <c:v>1365.06</c:v>
                </c:pt>
                <c:pt idx="197">
                  <c:v>1546.3340000000001</c:v>
                </c:pt>
                <c:pt idx="198">
                  <c:v>1435.2819999999999</c:v>
                </c:pt>
                <c:pt idx="199">
                  <c:v>1378.3119999999999</c:v>
                </c:pt>
                <c:pt idx="200">
                  <c:v>1322.93</c:v>
                </c:pt>
                <c:pt idx="201">
                  <c:v>1305.249</c:v>
                </c:pt>
                <c:pt idx="202">
                  <c:v>1406.163</c:v>
                </c:pt>
                <c:pt idx="203">
                  <c:v>1373.3610000000001</c:v>
                </c:pt>
                <c:pt idx="204">
                  <c:v>1436.1969999999999</c:v>
                </c:pt>
                <c:pt idx="205">
                  <c:v>1359.4359999999999</c:v>
                </c:pt>
                <c:pt idx="206">
                  <c:v>1490.981</c:v>
                </c:pt>
                <c:pt idx="207">
                  <c:v>1415.8620000000001</c:v>
                </c:pt>
                <c:pt idx="208">
                  <c:v>1407.2449999999999</c:v>
                </c:pt>
                <c:pt idx="209">
                  <c:v>1529.489</c:v>
                </c:pt>
                <c:pt idx="210">
                  <c:v>1566.973</c:v>
                </c:pt>
                <c:pt idx="211">
                  <c:v>1326.204</c:v>
                </c:pt>
                <c:pt idx="212">
                  <c:v>1464.1379999999999</c:v>
                </c:pt>
                <c:pt idx="213">
                  <c:v>1429.066</c:v>
                </c:pt>
                <c:pt idx="214">
                  <c:v>1329.56</c:v>
                </c:pt>
                <c:pt idx="215">
                  <c:v>1440.229</c:v>
                </c:pt>
                <c:pt idx="216">
                  <c:v>1423.492</c:v>
                </c:pt>
                <c:pt idx="217">
                  <c:v>1455.4829999999999</c:v>
                </c:pt>
                <c:pt idx="218">
                  <c:v>1367.511</c:v>
                </c:pt>
                <c:pt idx="219">
                  <c:v>1378.107</c:v>
                </c:pt>
                <c:pt idx="220">
                  <c:v>1393.7739999999999</c:v>
                </c:pt>
                <c:pt idx="221">
                  <c:v>1444.1089999999999</c:v>
                </c:pt>
                <c:pt idx="222">
                  <c:v>1529.489</c:v>
                </c:pt>
                <c:pt idx="223">
                  <c:v>1529.489</c:v>
                </c:pt>
                <c:pt idx="224">
                  <c:v>1458.4739999999999</c:v>
                </c:pt>
                <c:pt idx="225">
                  <c:v>1331.819</c:v>
                </c:pt>
                <c:pt idx="226">
                  <c:v>1385</c:v>
                </c:pt>
                <c:pt idx="227">
                  <c:v>1447.0820000000001</c:v>
                </c:pt>
                <c:pt idx="228">
                  <c:v>1379.335</c:v>
                </c:pt>
                <c:pt idx="229">
                  <c:v>1511.9570000000001</c:v>
                </c:pt>
                <c:pt idx="230">
                  <c:v>1389.508</c:v>
                </c:pt>
                <c:pt idx="231">
                  <c:v>1302.3030000000001</c:v>
                </c:pt>
                <c:pt idx="232">
                  <c:v>1506.18</c:v>
                </c:pt>
                <c:pt idx="233">
                  <c:v>1387.5630000000001</c:v>
                </c:pt>
                <c:pt idx="234">
                  <c:v>1520.6130000000001</c:v>
                </c:pt>
                <c:pt idx="235">
                  <c:v>1363.6310000000001</c:v>
                </c:pt>
                <c:pt idx="236">
                  <c:v>1388.008</c:v>
                </c:pt>
                <c:pt idx="237">
                  <c:v>1529.489</c:v>
                </c:pt>
                <c:pt idx="238">
                  <c:v>1403.7049999999999</c:v>
                </c:pt>
                <c:pt idx="239">
                  <c:v>1513.489</c:v>
                </c:pt>
                <c:pt idx="240">
                  <c:v>1407.748</c:v>
                </c:pt>
                <c:pt idx="241">
                  <c:v>1529.489</c:v>
                </c:pt>
                <c:pt idx="242">
                  <c:v>1414.7860000000001</c:v>
                </c:pt>
                <c:pt idx="243">
                  <c:v>1539.3520000000001</c:v>
                </c:pt>
                <c:pt idx="244">
                  <c:v>1394.087</c:v>
                </c:pt>
                <c:pt idx="245">
                  <c:v>1322.93</c:v>
                </c:pt>
                <c:pt idx="246">
                  <c:v>1381.48</c:v>
                </c:pt>
                <c:pt idx="247">
                  <c:v>1394.076</c:v>
                </c:pt>
                <c:pt idx="248">
                  <c:v>1353.9659999999999</c:v>
                </c:pt>
                <c:pt idx="249">
                  <c:v>1440.8340000000001</c:v>
                </c:pt>
                <c:pt idx="250">
                  <c:v>1432.6869999999999</c:v>
                </c:pt>
                <c:pt idx="251">
                  <c:v>1414.123</c:v>
                </c:pt>
                <c:pt idx="252">
                  <c:v>1465.0550000000001</c:v>
                </c:pt>
                <c:pt idx="253">
                  <c:v>1390.963</c:v>
                </c:pt>
                <c:pt idx="254">
                  <c:v>1378.576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4108800"/>
        <c:axId val="84110336"/>
      </c:scatterChart>
      <c:valAx>
        <c:axId val="84108800"/>
        <c:scaling>
          <c:orientation val="minMax"/>
          <c:max val="151"/>
          <c:min val="115"/>
        </c:scaling>
        <c:delete val="0"/>
        <c:axPos val="b"/>
        <c:numFmt formatCode="_(* #,##0_);_(* \(#,##0\);_(* &quot;-&quot;_);_(@_)" sourceLinked="1"/>
        <c:majorTickMark val="out"/>
        <c:minorTickMark val="none"/>
        <c:tickLblPos val="nextTo"/>
        <c:crossAx val="84110336"/>
        <c:crosses val="autoZero"/>
        <c:crossBetween val="midCat"/>
      </c:valAx>
      <c:valAx>
        <c:axId val="84110336"/>
        <c:scaling>
          <c:orientation val="minMax"/>
          <c:max val="1600"/>
          <c:min val="1250"/>
        </c:scaling>
        <c:delete val="0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crossAx val="8410880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495861460700839E-2"/>
          <c:y val="2.4987107770752345E-2"/>
          <c:w val="0.92475844386399353"/>
          <c:h val="0.88590044269977331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6.428677043507700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layout>
                <c:manualLayout>
                  <c:x val="0"/>
                  <c:y val="-6.53717779634881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layout>
                <c:manualLayout>
                  <c:x val="0"/>
                  <c:y val="-6.123167246160450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6.5818221913302589E-17"/>
                  <c:y val="-7.903835071715516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체결!$CI$27:$CI$42</c:f>
              <c:numCache>
                <c:formatCode>_(* #,##0_);_(* \(#,##0\);_(* "-"_);_(@_)</c:formatCode>
                <c:ptCount val="16"/>
                <c:pt idx="0">
                  <c:v>50</c:v>
                </c:pt>
                <c:pt idx="1">
                  <c:v>49</c:v>
                </c:pt>
                <c:pt idx="2">
                  <c:v>48</c:v>
                </c:pt>
                <c:pt idx="3">
                  <c:v>47</c:v>
                </c:pt>
                <c:pt idx="4">
                  <c:v>46</c:v>
                </c:pt>
                <c:pt idx="5">
                  <c:v>45</c:v>
                </c:pt>
                <c:pt idx="6">
                  <c:v>44</c:v>
                </c:pt>
                <c:pt idx="7">
                  <c:v>43</c:v>
                </c:pt>
                <c:pt idx="8">
                  <c:v>42</c:v>
                </c:pt>
                <c:pt idx="9">
                  <c:v>41</c:v>
                </c:pt>
                <c:pt idx="10">
                  <c:v>40</c:v>
                </c:pt>
                <c:pt idx="11">
                  <c:v>39</c:v>
                </c:pt>
                <c:pt idx="12">
                  <c:v>38</c:v>
                </c:pt>
                <c:pt idx="13">
                  <c:v>37</c:v>
                </c:pt>
                <c:pt idx="14">
                  <c:v>36</c:v>
                </c:pt>
                <c:pt idx="15" formatCode="0%">
                  <c:v>0.35</c:v>
                </c:pt>
              </c:numCache>
            </c:numRef>
          </c:cat>
          <c:val>
            <c:numRef>
              <c:f>체결!$CJ$27:$CJ$42</c:f>
              <c:numCache>
                <c:formatCode>General</c:formatCode>
                <c:ptCount val="16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9</c:v>
                </c:pt>
                <c:pt idx="7">
                  <c:v>4</c:v>
                </c:pt>
                <c:pt idx="8">
                  <c:v>28</c:v>
                </c:pt>
                <c:pt idx="9">
                  <c:v>31</c:v>
                </c:pt>
                <c:pt idx="10">
                  <c:v>55</c:v>
                </c:pt>
                <c:pt idx="11">
                  <c:v>40</c:v>
                </c:pt>
                <c:pt idx="12">
                  <c:v>38</c:v>
                </c:pt>
                <c:pt idx="13">
                  <c:v>19</c:v>
                </c:pt>
                <c:pt idx="14">
                  <c:v>6</c:v>
                </c:pt>
                <c:pt idx="15">
                  <c:v>18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80564992"/>
        <c:axId val="80567680"/>
      </c:barChart>
      <c:catAx>
        <c:axId val="80564992"/>
        <c:scaling>
          <c:orientation val="minMax"/>
        </c:scaling>
        <c:delete val="0"/>
        <c:axPos val="b"/>
        <c:numFmt formatCode="_(* #,##0_);_(* \(#,##0\);_(* &quot;-&quot;_);_(@_)" sourceLinked="1"/>
        <c:majorTickMark val="out"/>
        <c:minorTickMark val="none"/>
        <c:tickLblPos val="nextTo"/>
        <c:crossAx val="80567680"/>
        <c:crosses val="autoZero"/>
        <c:auto val="1"/>
        <c:lblAlgn val="ctr"/>
        <c:lblOffset val="100"/>
        <c:noMultiLvlLbl val="0"/>
      </c:catAx>
      <c:valAx>
        <c:axId val="80567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5649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55411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1"/>
            <a:ext cx="2949787" cy="496968"/>
          </a:xfrm>
          <a:prstGeom prst="rect">
            <a:avLst/>
          </a:prstGeom>
        </p:spPr>
        <p:txBody>
          <a:bodyPr vert="horz" lIns="91797" tIns="45899" rIns="91797" bIns="4589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9" y="1"/>
            <a:ext cx="2949787" cy="496968"/>
          </a:xfrm>
          <a:prstGeom prst="rect">
            <a:avLst/>
          </a:prstGeom>
        </p:spPr>
        <p:txBody>
          <a:bodyPr vert="horz" lIns="91797" tIns="45899" rIns="91797" bIns="45899" rtlCol="0"/>
          <a:lstStyle>
            <a:lvl1pPr algn="r">
              <a:defRPr sz="1200"/>
            </a:lvl1pPr>
          </a:lstStyle>
          <a:p>
            <a:fld id="{EE7B05E9-10C7-4234-851A-E9EEDB7B03A2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97" tIns="45899" rIns="91797" bIns="4589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96"/>
            <a:ext cx="5445760" cy="4472701"/>
          </a:xfrm>
          <a:prstGeom prst="rect">
            <a:avLst/>
          </a:prstGeom>
        </p:spPr>
        <p:txBody>
          <a:bodyPr vert="horz" lIns="91797" tIns="45899" rIns="91797" bIns="4589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440645"/>
            <a:ext cx="2949787" cy="496968"/>
          </a:xfrm>
          <a:prstGeom prst="rect">
            <a:avLst/>
          </a:prstGeom>
        </p:spPr>
        <p:txBody>
          <a:bodyPr vert="horz" lIns="91797" tIns="45899" rIns="91797" bIns="4589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9" y="9440645"/>
            <a:ext cx="2949787" cy="496968"/>
          </a:xfrm>
          <a:prstGeom prst="rect">
            <a:avLst/>
          </a:prstGeom>
        </p:spPr>
        <p:txBody>
          <a:bodyPr vert="horz" lIns="91797" tIns="45899" rIns="91797" bIns="45899" rtlCol="0" anchor="b"/>
          <a:lstStyle>
            <a:lvl1pPr algn="r">
              <a:defRPr sz="1200"/>
            </a:lvl1pPr>
          </a:lstStyle>
          <a:p>
            <a:fld id="{D515F7DB-7CC7-4D78-A0C4-B3518FCC61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34225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34FE7E-9BDF-4396-9914-B60A3022C6A8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672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5F7DB-7CC7-4D78-A0C4-B3518FCC61E8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1026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5F7DB-7CC7-4D78-A0C4-B3518FCC61E8}" type="slidenum">
              <a:rPr lang="ko-KR" altLang="en-US" smtClean="0">
                <a:solidFill>
                  <a:prstClr val="black"/>
                </a:solidFill>
              </a:rPr>
              <a:pPr/>
              <a:t>20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585152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3"/>
          <p:cNvSpPr txBox="1">
            <a:spLocks/>
          </p:cNvSpPr>
          <p:nvPr userDrawn="1"/>
        </p:nvSpPr>
        <p:spPr>
          <a:xfrm>
            <a:off x="0" y="6452096"/>
            <a:ext cx="1403648" cy="361280"/>
          </a:xfrm>
          <a:prstGeom prst="rect">
            <a:avLst/>
          </a:prstGeom>
        </p:spPr>
        <p:txBody>
          <a:bodyPr anchor="ctr"/>
          <a:lstStyle>
            <a:lvl1pPr algn="ctr">
              <a:defRPr sz="1400" b="1">
                <a:solidFill>
                  <a:schemeClr val="bg1"/>
                </a:solidFill>
                <a:effectLst/>
                <a:latin typeface="08서울남산체 M" pitchFamily="18" charset="-127"/>
                <a:ea typeface="08서울남산체 M" pitchFamily="18" charset="-127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B404A-471C-42A9-9D6C-C7EA657678B7}" type="slidenum">
              <a:rPr kumimoji="0" lang="ko-KR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08서울남산체 M" pitchFamily="18" charset="-127"/>
                <a:ea typeface="08서울남산체 M" pitchFamily="18" charset="-127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08서울남산체 M" pitchFamily="18" charset="-127"/>
              <a:ea typeface="08서울남산체 M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</a:defRPr>
            </a:lvl1pPr>
          </a:lstStyle>
          <a:p>
            <a:pPr>
              <a:defRPr/>
            </a:pPr>
            <a:fld id="{C7AD7EEC-5E90-4919-852C-5E9D39148DC6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15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D25E4326-C497-4AD0-99F3-413F97D88D45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  <p:sp>
        <p:nvSpPr>
          <p:cNvPr id="2" name="직사각형 1"/>
          <p:cNvSpPr/>
          <p:nvPr userDrawn="1"/>
        </p:nvSpPr>
        <p:spPr>
          <a:xfrm>
            <a:off x="0" y="800708"/>
            <a:ext cx="6516216" cy="108012"/>
          </a:xfrm>
          <a:prstGeom prst="rect">
            <a:avLst/>
          </a:prstGeom>
          <a:solidFill>
            <a:srgbClr val="FFC00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555996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2DF75-ABC9-43DC-B793-17AD78969253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965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44624"/>
            <a:ext cx="7211144" cy="68323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79775"/>
            <a:ext cx="8229600" cy="5248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A2055-B91B-4B26-BCC5-04255336C496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20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D8CA0-3F40-4B1A-8027-4844B219D9FF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08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3319" y="63536"/>
            <a:ext cx="7335025" cy="68323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C620C-3CA4-4534-905A-095C69291D0E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875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3319" y="72082"/>
            <a:ext cx="7335025" cy="68323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FBB6A-F6EB-461B-9746-9F2C70128080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156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3319" y="80628"/>
            <a:ext cx="7335025" cy="68323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F5F48-0937-4FE7-8A81-F52813B033C4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230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D25E4326-C497-4AD0-99F3-413F97D88D45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  <p:sp>
        <p:nvSpPr>
          <p:cNvPr id="2" name="직사각형 1"/>
          <p:cNvSpPr/>
          <p:nvPr userDrawn="1"/>
        </p:nvSpPr>
        <p:spPr>
          <a:xfrm>
            <a:off x="0" y="800708"/>
            <a:ext cx="6516216" cy="108012"/>
          </a:xfrm>
          <a:prstGeom prst="rect">
            <a:avLst/>
          </a:prstGeom>
          <a:solidFill>
            <a:srgbClr val="FFC00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534522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A9D80-6EA1-439D-ADAF-2B34789FB08B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583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2D437-981A-4AC6-80E9-D6B9A76CEEE1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402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</a:defRPr>
            </a:lvl1pPr>
          </a:lstStyle>
          <a:p>
            <a:pPr>
              <a:defRPr/>
            </a:pPr>
            <a:fld id="{C7AD7EEC-5E90-4919-852C-5E9D39148DC6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1233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D25E4326-C497-4AD0-99F3-413F97D88D45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  <p:sp>
        <p:nvSpPr>
          <p:cNvPr id="2" name="직사각형 1"/>
          <p:cNvSpPr/>
          <p:nvPr userDrawn="1"/>
        </p:nvSpPr>
        <p:spPr>
          <a:xfrm>
            <a:off x="0" y="800708"/>
            <a:ext cx="6516216" cy="108012"/>
          </a:xfrm>
          <a:prstGeom prst="rect">
            <a:avLst/>
          </a:prstGeom>
          <a:solidFill>
            <a:srgbClr val="FFC00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75766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2DF75-ABC9-43DC-B793-17AD78969253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39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44624"/>
            <a:ext cx="7211144" cy="68323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79775"/>
            <a:ext cx="8229600" cy="5248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A2055-B91B-4B26-BCC5-04255336C496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758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D8CA0-3F40-4B1A-8027-4844B219D9FF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461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3319" y="63536"/>
            <a:ext cx="7335025" cy="68323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C620C-3CA4-4534-905A-095C69291D0E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065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3319" y="72082"/>
            <a:ext cx="7335025" cy="68323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FBB6A-F6EB-461B-9746-9F2C70128080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767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3319" y="80628"/>
            <a:ext cx="7335025" cy="68323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F5F48-0937-4FE7-8A81-F52813B033C4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189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D25E4326-C497-4AD0-99F3-413F97D88D45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  <p:sp>
        <p:nvSpPr>
          <p:cNvPr id="2" name="직사각형 1"/>
          <p:cNvSpPr/>
          <p:nvPr userDrawn="1"/>
        </p:nvSpPr>
        <p:spPr>
          <a:xfrm>
            <a:off x="0" y="800708"/>
            <a:ext cx="6516216" cy="108012"/>
          </a:xfrm>
          <a:prstGeom prst="rect">
            <a:avLst/>
          </a:prstGeom>
          <a:solidFill>
            <a:srgbClr val="FFC00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300634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A9D80-6EA1-439D-ADAF-2B34789FB08B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776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2D437-981A-4AC6-80E9-D6B9A76CEEE1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070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</a:defRPr>
            </a:lvl1pPr>
          </a:lstStyle>
          <a:p>
            <a:pPr>
              <a:defRPr/>
            </a:pPr>
            <a:fld id="{C7AD7EEC-5E90-4919-852C-5E9D39148DC6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905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</a:defRPr>
            </a:lvl1pPr>
          </a:lstStyle>
          <a:p>
            <a:pPr>
              <a:defRPr/>
            </a:pPr>
            <a:fld id="{C7AD7EEC-5E90-4919-852C-5E9D39148DC6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8398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</a:defRPr>
            </a:lvl1pPr>
          </a:lstStyle>
          <a:p>
            <a:pPr>
              <a:defRPr/>
            </a:pPr>
            <a:fld id="{C7AD7EEC-5E90-4919-852C-5E9D39148DC6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493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D25E4326-C497-4AD0-99F3-413F97D88D45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  <p:sp>
        <p:nvSpPr>
          <p:cNvPr id="2" name="직사각형 1"/>
          <p:cNvSpPr/>
          <p:nvPr userDrawn="1"/>
        </p:nvSpPr>
        <p:spPr>
          <a:xfrm>
            <a:off x="0" y="800708"/>
            <a:ext cx="6516216" cy="108012"/>
          </a:xfrm>
          <a:prstGeom prst="rect">
            <a:avLst/>
          </a:prstGeom>
          <a:solidFill>
            <a:srgbClr val="FFC00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523632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2DF75-ABC9-43DC-B793-17AD78969253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909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44624"/>
            <a:ext cx="7211144" cy="68323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79775"/>
            <a:ext cx="8229600" cy="5248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A2055-B91B-4B26-BCC5-04255336C496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362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D8CA0-3F40-4B1A-8027-4844B219D9FF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17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3319" y="63536"/>
            <a:ext cx="7335025" cy="68323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C620C-3CA4-4534-905A-095C69291D0E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762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3319" y="72082"/>
            <a:ext cx="7335025" cy="68323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FBB6A-F6EB-461B-9746-9F2C70128080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165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3319" y="80628"/>
            <a:ext cx="7335025" cy="68323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F5F48-0937-4FE7-8A81-F52813B033C4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882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D25E4326-C497-4AD0-99F3-413F97D88D45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  <p:sp>
        <p:nvSpPr>
          <p:cNvPr id="2" name="직사각형 1"/>
          <p:cNvSpPr/>
          <p:nvPr userDrawn="1"/>
        </p:nvSpPr>
        <p:spPr>
          <a:xfrm>
            <a:off x="0" y="800708"/>
            <a:ext cx="6516216" cy="108012"/>
          </a:xfrm>
          <a:prstGeom prst="rect">
            <a:avLst/>
          </a:prstGeom>
          <a:solidFill>
            <a:srgbClr val="FFC00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878891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A9D80-6EA1-439D-ADAF-2B34789FB08B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71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2D437-981A-4AC6-80E9-D6B9A76CEEE1}" type="slidenum">
              <a:rPr lang="en-US" altLang="ko-KR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747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</a:defRPr>
            </a:lvl1pPr>
          </a:lstStyle>
          <a:p>
            <a:pPr>
              <a:defRPr/>
            </a:pPr>
            <a:fld id="{C7AD7EEC-5E90-4919-852C-5E9D39148DC6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2072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</a:defRPr>
            </a:lvl1pPr>
          </a:lstStyle>
          <a:p>
            <a:pPr>
              <a:defRPr/>
            </a:pPr>
            <a:fld id="{C7AD7EEC-5E90-4919-852C-5E9D39148DC6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580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</a:defRPr>
            </a:lvl1pPr>
          </a:lstStyle>
          <a:p>
            <a:pPr>
              <a:defRPr/>
            </a:pPr>
            <a:fld id="{C7AD7EEC-5E90-4919-852C-5E9D39148DC6}" type="slidenum">
              <a:rPr lang="en-US" altLang="ko-KR" smtClean="0">
                <a:solidFill>
                  <a:srgbClr val="808080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380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33319" y="80628"/>
            <a:ext cx="7335025" cy="68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j-cs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457200" y="1079775"/>
            <a:ext cx="8229600" cy="524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ko-KR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742950" marR="0" lvl="1" indent="-2857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ko-KR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1143000" marR="0" lvl="2" indent="-2286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ko-KR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1600200" marR="0" lvl="3" indent="-2286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ko-KR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2057400" marR="0" lvl="4" indent="-2286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endParaRPr kumimoji="0" lang="ko-KR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0" y="800708"/>
            <a:ext cx="6516216" cy="106679"/>
          </a:xfrm>
          <a:prstGeom prst="rect">
            <a:avLst/>
          </a:prstGeom>
          <a:solidFill>
            <a:srgbClr val="2D2D8A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945596" y="800708"/>
            <a:ext cx="123101" cy="119472"/>
          </a:xfrm>
          <a:prstGeom prst="roundRect">
            <a:avLst/>
          </a:prstGeom>
          <a:solidFill>
            <a:srgbClr val="333399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7683416" y="800708"/>
            <a:ext cx="123101" cy="119472"/>
          </a:xfrm>
          <a:prstGeom prst="round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8013231" y="800708"/>
            <a:ext cx="123101" cy="119472"/>
          </a:xfrm>
          <a:prstGeom prst="round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364874" y="800708"/>
            <a:ext cx="123101" cy="119472"/>
          </a:xfrm>
          <a:prstGeom prst="round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8697371" y="800708"/>
            <a:ext cx="123101" cy="119472"/>
          </a:xfrm>
          <a:prstGeom prst="round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0" y="800708"/>
            <a:ext cx="6516216" cy="108012"/>
          </a:xfrm>
          <a:prstGeom prst="rect">
            <a:avLst/>
          </a:prstGeom>
          <a:solidFill>
            <a:srgbClr val="2D2D8A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wrap="square" lIns="36000" rIns="36000" rtlCol="0" anchor="ctr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942421" y="793279"/>
            <a:ext cx="137665" cy="137665"/>
          </a:xfrm>
          <a:prstGeom prst="roundRect">
            <a:avLst/>
          </a:prstGeom>
          <a:solidFill>
            <a:srgbClr val="252571"/>
          </a:solidFill>
          <a:ln w="25400" cap="flat" cmpd="sng" algn="ctr">
            <a:noFill/>
            <a:prstDash val="solid"/>
          </a:ln>
          <a:effectLst/>
        </p:spPr>
        <p:txBody>
          <a:bodyPr wrap="square" lIns="36000" rIns="36000" rtlCol="0" anchor="ctr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7674695" y="793279"/>
            <a:ext cx="137665" cy="137665"/>
          </a:xfrm>
          <a:prstGeom prst="round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wrap="square" lIns="36000" rIns="36000" rtlCol="0" anchor="ctr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8012953" y="793279"/>
            <a:ext cx="137665" cy="137665"/>
          </a:xfrm>
          <a:prstGeom prst="round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wrap="square" lIns="36000" rIns="36000" rtlCol="0" anchor="ctr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8352420" y="793279"/>
            <a:ext cx="137665" cy="137665"/>
          </a:xfrm>
          <a:prstGeom prst="round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wrap="square" lIns="36000" rIns="36000" rtlCol="0" anchor="ctr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7302461" y="793279"/>
            <a:ext cx="137665" cy="137665"/>
          </a:xfrm>
          <a:prstGeom prst="round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wrap="square" lIns="36000" rIns="36000" rtlCol="0" anchor="ctr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87" r:id="rId2"/>
    <p:sldLayoutId id="2147483857" r:id="rId3"/>
    <p:sldLayoutId id="2147483862" r:id="rId4"/>
    <p:sldLayoutId id="2147483959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313" y="6345324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AD7EEC-5E90-4919-852C-5E9D39148DC6}" type="slidenum">
              <a:rPr kumimoji="1" lang="en-US" altLang="ko-KR" smtClean="0">
                <a:solidFill>
                  <a:srgbClr val="808080">
                    <a:lumMod val="75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800708"/>
            <a:ext cx="6516216" cy="1066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957056" y="800708"/>
            <a:ext cx="123101" cy="11947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7603863" y="800708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8316011" y="800708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8703129" y="800708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897171" y="800708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800708"/>
            <a:ext cx="6516216" cy="108012"/>
          </a:xfrm>
          <a:prstGeom prst="rect">
            <a:avLst/>
          </a:prstGeom>
          <a:solidFill>
            <a:srgbClr val="FFC00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7953881" y="793279"/>
            <a:ext cx="137665" cy="137665"/>
          </a:xfrm>
          <a:prstGeom prst="roundRect">
            <a:avLst/>
          </a:prstGeom>
          <a:solidFill>
            <a:srgbClr val="252571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7595142" y="793279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8315733" y="793279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8690675" y="793279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6876256" y="793279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7250177" y="801254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7229262" y="793825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800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313" y="6345324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AD7EEC-5E90-4919-852C-5E9D39148DC6}" type="slidenum">
              <a:rPr kumimoji="1" lang="en-US" altLang="ko-KR" smtClean="0">
                <a:solidFill>
                  <a:srgbClr val="808080">
                    <a:lumMod val="75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800708"/>
            <a:ext cx="6516216" cy="1066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957056" y="800708"/>
            <a:ext cx="123101" cy="11947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7603863" y="800708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8316011" y="800708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8703129" y="800708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897171" y="800708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800708"/>
            <a:ext cx="6516216" cy="108012"/>
          </a:xfrm>
          <a:prstGeom prst="rect">
            <a:avLst/>
          </a:prstGeom>
          <a:solidFill>
            <a:srgbClr val="FFC00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7953881" y="793279"/>
            <a:ext cx="137665" cy="137665"/>
          </a:xfrm>
          <a:prstGeom prst="roundRect">
            <a:avLst/>
          </a:prstGeom>
          <a:solidFill>
            <a:srgbClr val="252571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7595142" y="793279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8315733" y="793279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8690675" y="793279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6876256" y="793279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7250177" y="801254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7229262" y="793825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968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2" r:id="rId12"/>
    <p:sldLayoutId id="214748394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313" y="6345324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AD7EEC-5E90-4919-852C-5E9D39148DC6}" type="slidenum">
              <a:rPr kumimoji="1" lang="en-US" altLang="ko-KR" smtClean="0">
                <a:solidFill>
                  <a:srgbClr val="808080">
                    <a:lumMod val="75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dirty="0">
              <a:solidFill>
                <a:srgbClr val="808080">
                  <a:lumMod val="75000"/>
                </a:srgb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800708"/>
            <a:ext cx="6516216" cy="1066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957056" y="800708"/>
            <a:ext cx="123101" cy="11947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7603863" y="800708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8316011" y="800708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8703129" y="800708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897171" y="800708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800708"/>
            <a:ext cx="6516216" cy="108012"/>
          </a:xfrm>
          <a:prstGeom prst="rect">
            <a:avLst/>
          </a:prstGeom>
          <a:solidFill>
            <a:srgbClr val="FFC00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7953881" y="793279"/>
            <a:ext cx="137665" cy="137665"/>
          </a:xfrm>
          <a:prstGeom prst="roundRect">
            <a:avLst/>
          </a:prstGeom>
          <a:solidFill>
            <a:srgbClr val="252571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7595142" y="793279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8315733" y="793279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8690675" y="793279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6876256" y="793279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7250177" y="801254"/>
            <a:ext cx="123101" cy="1194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7229262" y="793825"/>
            <a:ext cx="137665" cy="137665"/>
          </a:xfrm>
          <a:prstGeom prst="roundRect">
            <a:avLst/>
          </a:prstGeom>
          <a:solidFill>
            <a:srgbClr val="92D050"/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9485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7" r:id="rId12"/>
    <p:sldLayoutId id="2147483958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251961" y="1412777"/>
            <a:ext cx="8640519" cy="1872208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 bwMode="auto">
          <a:xfrm>
            <a:off x="305747" y="1776298"/>
            <a:ext cx="853250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2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          운수종사자 처우개선 자율경쟁 유도를 위한</a:t>
            </a:r>
            <a:endParaRPr lang="en-US" altLang="ko-KR" sz="200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3600" spc="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서울 택시업체 차등지원 계획</a:t>
            </a:r>
            <a:endParaRPr lang="ko-KR" altLang="en-US" sz="3600" spc="3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3275856" y="3964994"/>
            <a:ext cx="2592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2014. 4. 24(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5503410" y="5121188"/>
            <a:ext cx="2254143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b="1" spc="6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서울특별시 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도시교통본부</a:t>
            </a:r>
          </a:p>
        </p:txBody>
      </p:sp>
      <p:pic>
        <p:nvPicPr>
          <p:cNvPr id="6" name="Picture 2" descr="C:\Documents and Settings\서울시\My Documents\2012\00_00_작업실\기자설명회\이미지2\희망서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52636"/>
            <a:ext cx="1152128" cy="4320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790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23528" y="113286"/>
            <a:ext cx="6383189" cy="615414"/>
          </a:xfrm>
          <a:prstGeom prst="rect">
            <a:avLst/>
          </a:prstGeom>
          <a:noFill/>
          <a:ln w="381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목   차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2357422" y="1571612"/>
            <a:ext cx="4929222" cy="500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dist"/>
            <a:r>
              <a:rPr lang="ko-KR" altLang="en-US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추진배경</a:t>
            </a:r>
          </a:p>
        </p:txBody>
      </p:sp>
      <p:sp>
        <p:nvSpPr>
          <p:cNvPr id="61" name="모서리가 둥근 직사각형 60"/>
          <p:cNvSpPr/>
          <p:nvPr/>
        </p:nvSpPr>
        <p:spPr>
          <a:xfrm>
            <a:off x="1785918" y="1571612"/>
            <a:ext cx="785818" cy="500066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1</a:t>
            </a:r>
            <a:endParaRPr lang="ko-KR" altLang="en-US" sz="22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2357422" y="2386005"/>
            <a:ext cx="4929222" cy="500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dist"/>
            <a:r>
              <a:rPr lang="ko-KR" altLang="en-US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추진경과</a:t>
            </a:r>
          </a:p>
        </p:txBody>
      </p:sp>
      <p:sp>
        <p:nvSpPr>
          <p:cNvPr id="67" name="모서리가 둥근 직사각형 66"/>
          <p:cNvSpPr/>
          <p:nvPr/>
        </p:nvSpPr>
        <p:spPr>
          <a:xfrm>
            <a:off x="1785918" y="2386005"/>
            <a:ext cx="785818" cy="500066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2</a:t>
            </a:r>
            <a:endParaRPr lang="ko-KR" altLang="en-US" sz="22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2357422" y="3200398"/>
            <a:ext cx="4929222" cy="500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dist"/>
            <a:r>
              <a:rPr lang="ko-KR" altLang="en-US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임금협정서 분석</a:t>
            </a:r>
          </a:p>
        </p:txBody>
      </p:sp>
      <p:sp>
        <p:nvSpPr>
          <p:cNvPr id="83" name="모서리가 둥근 직사각형 82"/>
          <p:cNvSpPr/>
          <p:nvPr/>
        </p:nvSpPr>
        <p:spPr>
          <a:xfrm>
            <a:off x="1785918" y="3200398"/>
            <a:ext cx="785818" cy="500066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3</a:t>
            </a:r>
            <a:endParaRPr lang="ko-KR" altLang="en-US" sz="22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2357422" y="4014791"/>
            <a:ext cx="4929222" cy="500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dist"/>
            <a:r>
              <a:rPr lang="ko-KR" altLang="en-US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세부추진계획</a:t>
            </a: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1785918" y="4014791"/>
            <a:ext cx="785818" cy="500066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4</a:t>
            </a:r>
            <a:endParaRPr lang="ko-KR" altLang="en-US" sz="22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2357422" y="4829184"/>
            <a:ext cx="4929222" cy="500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dist"/>
            <a:r>
              <a:rPr lang="ko-KR" altLang="en-US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택시업계 지도점검 계획</a:t>
            </a: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1785918" y="4829184"/>
            <a:ext cx="785818" cy="500066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5</a:t>
            </a:r>
            <a:endParaRPr lang="ko-KR" altLang="en-US" sz="22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2357422" y="5643578"/>
            <a:ext cx="4929222" cy="500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dist"/>
            <a:r>
              <a:rPr lang="ko-KR" altLang="en-US" sz="2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향후계획</a:t>
            </a:r>
            <a:endParaRPr lang="ko-KR" altLang="en-US" sz="2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1785918" y="5643578"/>
            <a:ext cx="785818" cy="500066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6</a:t>
            </a:r>
            <a:endParaRPr lang="ko-KR" altLang="en-US" sz="22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761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추진 배경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793895"/>
            <a:ext cx="8786842" cy="536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250000"/>
              </a:lnSpc>
              <a:buFont typeface="Wingdings" pitchFamily="2" charset="2"/>
              <a:buChar char="§"/>
            </a:pPr>
            <a:r>
              <a:rPr lang="ko-KR" altLang="en-US" sz="23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운수종사자가 </a:t>
            </a:r>
            <a:r>
              <a:rPr lang="ko-KR" altLang="en-US" sz="2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건강한 생활인으로 살아갈 수 있는 </a:t>
            </a:r>
            <a:r>
              <a:rPr lang="ko-KR" altLang="en-US" sz="2300" dirty="0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제도적 기반 </a:t>
            </a:r>
            <a:r>
              <a:rPr lang="ko-KR" altLang="en-US" sz="2300" dirty="0" smtClean="0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마련</a:t>
            </a:r>
            <a:endParaRPr lang="en-US" altLang="ko-KR" sz="2300" dirty="0" smtClean="0">
              <a:solidFill>
                <a:srgbClr val="0000FF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180975" indent="-180975" fontAlgn="base">
              <a:lnSpc>
                <a:spcPct val="250000"/>
              </a:lnSpc>
              <a:buFont typeface="Wingdings" pitchFamily="2" charset="2"/>
              <a:buChar char="§"/>
            </a:pPr>
            <a:r>
              <a:rPr lang="ko-KR" altLang="en-US" sz="23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상위 </a:t>
            </a:r>
            <a:r>
              <a:rPr lang="ko-KR" altLang="en-US" sz="2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업체와 하위 업체에 대한 </a:t>
            </a:r>
            <a:r>
              <a:rPr lang="ko-KR" altLang="en-US" sz="2300" dirty="0" smtClean="0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차등지원</a:t>
            </a:r>
            <a:r>
              <a:rPr lang="ko-KR" altLang="en-US" sz="23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을 </a:t>
            </a:r>
            <a:r>
              <a:rPr lang="ko-KR" altLang="en-US" sz="2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통해 처우개선 </a:t>
            </a:r>
            <a:r>
              <a:rPr lang="ko-KR" altLang="en-US" sz="2300" dirty="0" smtClean="0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유도</a:t>
            </a:r>
            <a:endParaRPr lang="en-US" altLang="ko-KR" sz="2300" dirty="0" smtClean="0">
              <a:solidFill>
                <a:srgbClr val="0000FF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628650" lvl="1" indent="-268288" fontAlgn="base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처우가 </a:t>
            </a:r>
            <a:r>
              <a:rPr lang="ko-KR" altLang="en-US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좋은 업체는 지원을 늘리고 나쁜 업체는 지원 축소 또는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배제</a:t>
            </a:r>
            <a:endParaRPr lang="en-US" altLang="ko-KR" sz="20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 fontAlgn="base">
              <a:lnSpc>
                <a:spcPct val="250000"/>
              </a:lnSpc>
            </a:pPr>
            <a:r>
              <a:rPr lang="ko-KR" altLang="ko-KR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※</a:t>
            </a:r>
            <a:r>
              <a:rPr lang="en-US" altLang="ko-KR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상위업체 </a:t>
            </a:r>
            <a:r>
              <a:rPr lang="en-US" altLang="ko-KR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400" b="1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납입기준금</a:t>
            </a:r>
            <a:r>
              <a:rPr lang="ko-KR" altLang="en-US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대비 </a:t>
            </a:r>
            <a:r>
              <a:rPr lang="ko-KR" altLang="en-US" sz="1400" b="1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월총급여</a:t>
            </a:r>
            <a:r>
              <a:rPr lang="ko-KR" altLang="en-US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비율이 </a:t>
            </a:r>
            <a:r>
              <a:rPr lang="en-US" altLang="ko-KR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43.5% </a:t>
            </a:r>
            <a:r>
              <a:rPr lang="ko-KR" altLang="en-US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이상 업체</a:t>
            </a:r>
            <a:r>
              <a:rPr lang="en-US" altLang="ko-KR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(20</a:t>
            </a:r>
            <a:r>
              <a:rPr lang="ko-KR" altLang="en-US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개</a:t>
            </a:r>
            <a:r>
              <a:rPr lang="en-US" altLang="ko-KR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</a:t>
            </a:r>
          </a:p>
          <a:p>
            <a:pPr lvl="1" fontAlgn="base">
              <a:lnSpc>
                <a:spcPct val="250000"/>
              </a:lnSpc>
            </a:pPr>
            <a:r>
              <a:rPr lang="ko-KR" altLang="ko-KR" sz="1400" b="1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※</a:t>
            </a:r>
            <a:r>
              <a:rPr lang="en-US" altLang="ko-KR" sz="1400" b="1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하위업체 </a:t>
            </a:r>
            <a:r>
              <a:rPr lang="en-US" altLang="ko-KR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400" b="1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납입기준금</a:t>
            </a:r>
            <a:r>
              <a:rPr lang="ko-KR" altLang="en-US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400" b="1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대비 </a:t>
            </a:r>
            <a:r>
              <a:rPr lang="ko-KR" altLang="en-US" sz="1400" b="1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월총급여</a:t>
            </a:r>
            <a:r>
              <a:rPr lang="ko-KR" altLang="en-US" sz="1400" b="1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비율이 </a:t>
            </a:r>
            <a:r>
              <a:rPr lang="en-US" altLang="ko-KR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36.0% </a:t>
            </a:r>
            <a:r>
              <a:rPr lang="ko-KR" altLang="en-US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미만 업체</a:t>
            </a:r>
            <a:r>
              <a:rPr lang="en-US" altLang="ko-KR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(18</a:t>
            </a:r>
            <a:r>
              <a:rPr lang="ko-KR" altLang="en-US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개</a:t>
            </a:r>
            <a:r>
              <a:rPr lang="en-US" altLang="ko-KR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 , </a:t>
            </a:r>
            <a:r>
              <a:rPr lang="ko-KR" altLang="en-US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가이드라인 </a:t>
            </a:r>
            <a:r>
              <a:rPr lang="ko-KR" altLang="en-US" sz="1400" b="1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미이행</a:t>
            </a:r>
            <a:r>
              <a:rPr lang="en-US" altLang="ko-KR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(3</a:t>
            </a:r>
            <a:r>
              <a:rPr lang="ko-KR" altLang="en-US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개</a:t>
            </a:r>
            <a:r>
              <a:rPr lang="en-US" altLang="ko-KR" sz="1400" b="1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</a:t>
            </a:r>
            <a:endParaRPr lang="en-US" altLang="ko-KR" sz="2000" b="1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0975" indent="-180975" fontAlgn="base">
              <a:lnSpc>
                <a:spcPct val="250000"/>
              </a:lnSpc>
              <a:buFont typeface="Wingdings" pitchFamily="2" charset="2"/>
              <a:buChar char="§"/>
            </a:pPr>
            <a:r>
              <a:rPr lang="ko-KR" altLang="en-US" sz="23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운수종사자 </a:t>
            </a:r>
            <a:r>
              <a:rPr lang="ko-KR" altLang="en-US" sz="2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처우개선의 중요성에 대한 </a:t>
            </a:r>
            <a:r>
              <a:rPr lang="ko-KR" altLang="en-US" sz="2300" dirty="0" smtClean="0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택시업체 대표자 인식 제고</a:t>
            </a:r>
            <a:endParaRPr lang="en-US" altLang="ko-KR" sz="2300" dirty="0" smtClean="0">
              <a:solidFill>
                <a:srgbClr val="0000FF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628650" lvl="1" indent="-268288" fontAlgn="base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납입기준금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대비 </a:t>
            </a:r>
            <a:r>
              <a:rPr lang="ko-KR" altLang="en-US" sz="20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총급여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비율이외</a:t>
            </a:r>
            <a:r>
              <a:rPr lang="ko-KR" altLang="en-US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복지지수 등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종합적인 </a:t>
            </a:r>
            <a:r>
              <a:rPr lang="ko-KR" altLang="en-US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평가기준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마련</a:t>
            </a:r>
            <a:endParaRPr lang="en-US" altLang="ko-KR" sz="2300" spc="-150" dirty="0" smtClean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  <a:sym typeface="Wingdings" pitchFamily="2" charset="2"/>
            </a:endParaRP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1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23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추진 경과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1000108"/>
            <a:ext cx="8643998" cy="1897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170000"/>
              </a:lnSpc>
              <a:buFont typeface="Wingdings" pitchFamily="2" charset="2"/>
              <a:buChar char="§"/>
            </a:pP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 운수종사자 </a:t>
            </a: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처우개선을 위한 요금인상 전 중앙 임금협정 체결 중재</a:t>
            </a:r>
            <a:endParaRPr lang="en-US" altLang="ko-KR" sz="23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442913" lvl="1" indent="-263525" fontAlgn="base">
              <a:lnSpc>
                <a:spcPct val="170000"/>
              </a:lnSpc>
              <a:buFont typeface="Wingdings" pitchFamily="2" charset="2"/>
              <a:buChar char="Ø"/>
            </a:pP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’13.8.27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서울특별시택시운송사업조합 </a:t>
            </a:r>
            <a:r>
              <a:rPr lang="en-US" altLang="ko-KR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vs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전국택시노동조합연맹 서울지역본부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70000"/>
              </a:lnSpc>
              <a:buFont typeface="Wingdings" pitchFamily="2" charset="2"/>
              <a:buChar char="Ø"/>
            </a:pPr>
            <a:endParaRPr lang="en-US" altLang="ko-KR" sz="500" dirty="0" smtClean="0">
              <a:solidFill>
                <a:prstClr val="black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marL="180975" indent="-180975" fontAlgn="base">
              <a:lnSpc>
                <a:spcPct val="170000"/>
              </a:lnSpc>
              <a:buFont typeface="Wingdings" pitchFamily="2" charset="2"/>
              <a:buChar char="§"/>
            </a:pP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서울시 </a:t>
            </a:r>
            <a:r>
              <a:rPr lang="ko-KR" altLang="en-US" sz="2300" dirty="0" err="1" smtClean="0">
                <a:latin typeface="나눔고딕 ExtraBold" pitchFamily="50" charset="-127"/>
                <a:ea typeface="나눔고딕 ExtraBold" pitchFamily="50" charset="-127"/>
              </a:rPr>
              <a:t>임단협</a:t>
            </a: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 가이드라인 기준 및 의미</a:t>
            </a:r>
            <a:endParaRPr lang="en-US" altLang="ko-KR" sz="2300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785786" y="3000372"/>
            <a:ext cx="3322683" cy="1314468"/>
            <a:chOff x="747660" y="3298824"/>
            <a:chExt cx="3322683" cy="1314468"/>
          </a:xfrm>
        </p:grpSpPr>
        <p:pic>
          <p:nvPicPr>
            <p:cNvPr id="6" name="Picture 1"/>
            <p:cNvPicPr>
              <a:picLocks noChangeAspect="1" noChangeArrowheads="1"/>
            </p:cNvPicPr>
            <p:nvPr/>
          </p:nvPicPr>
          <p:blipFill rotWithShape="1">
            <a:blip r:embed="rId2"/>
            <a:srcRect l="8127" t="50680" r="86759" b="39937"/>
            <a:stretch>
              <a:fillRect/>
            </a:stretch>
          </p:blipFill>
          <p:spPr>
            <a:xfrm>
              <a:off x="884187" y="3408363"/>
              <a:ext cx="1260000" cy="1106341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  <p:sp>
          <p:nvSpPr>
            <p:cNvPr id="11" name="TextBox 10"/>
            <p:cNvSpPr txBox="1"/>
            <p:nvPr/>
          </p:nvSpPr>
          <p:spPr>
            <a:xfrm>
              <a:off x="2298668" y="3451834"/>
              <a:ext cx="176214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spcBef>
                  <a:spcPts val="600"/>
                </a:spcBef>
              </a:pPr>
              <a:r>
                <a:rPr lang="ko-KR" altLang="en-US" b="1" spc="-20" dirty="0" smtClean="0">
                  <a:latin typeface="나눔고딕" pitchFamily="50" charset="-127"/>
                  <a:ea typeface="나눔고딕" pitchFamily="50" charset="-127"/>
                </a:rPr>
                <a:t>운송수입금</a:t>
              </a:r>
              <a:endParaRPr lang="en-US" altLang="ko-KR" b="1" spc="-20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0" lvl="1">
                <a:spcBef>
                  <a:spcPts val="600"/>
                </a:spcBef>
              </a:pPr>
              <a:r>
                <a:rPr lang="ko-KR" altLang="en-US" b="1" spc="-20" dirty="0" smtClean="0">
                  <a:latin typeface="나눔고딕" pitchFamily="50" charset="-127"/>
                  <a:ea typeface="나눔고딕" pitchFamily="50" charset="-127"/>
                </a:rPr>
                <a:t>전액관리제 </a:t>
              </a:r>
              <a:endParaRPr lang="en-US" altLang="ko-KR" b="1" spc="-20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0" lvl="1">
                <a:spcBef>
                  <a:spcPts val="600"/>
                </a:spcBef>
              </a:pPr>
              <a:r>
                <a:rPr lang="ko-KR" altLang="en-US" b="1" spc="-20" dirty="0" smtClean="0">
                  <a:latin typeface="나눔고딕" pitchFamily="50" charset="-127"/>
                  <a:ea typeface="나눔고딕" pitchFamily="50" charset="-127"/>
                </a:rPr>
                <a:t>시행의 디딤돌</a:t>
              </a:r>
              <a:endParaRPr lang="en-US" altLang="ko-KR" b="1" spc="-2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747660" y="3298824"/>
              <a:ext cx="3322683" cy="1314468"/>
            </a:xfrm>
            <a:prstGeom prst="roundRect">
              <a:avLst>
                <a:gd name="adj" fmla="val 10145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 err="1" smtClean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5029180" y="3000372"/>
            <a:ext cx="3329034" cy="1314468"/>
            <a:chOff x="4575174" y="3303585"/>
            <a:chExt cx="3329034" cy="1314468"/>
          </a:xfrm>
        </p:grpSpPr>
        <p:pic>
          <p:nvPicPr>
            <p:cNvPr id="7" name="Picture 1"/>
            <p:cNvPicPr>
              <a:picLocks noChangeAspect="1" noChangeArrowheads="1"/>
            </p:cNvPicPr>
            <p:nvPr/>
          </p:nvPicPr>
          <p:blipFill rotWithShape="1">
            <a:blip r:embed="rId2"/>
            <a:srcRect l="14238" t="50680" r="80772" b="40113"/>
            <a:stretch>
              <a:fillRect/>
            </a:stretch>
          </p:blipFill>
          <p:spPr>
            <a:xfrm>
              <a:off x="4754565" y="3390900"/>
              <a:ext cx="1260000" cy="1134000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  <p:sp>
          <p:nvSpPr>
            <p:cNvPr id="15" name="모서리가 둥근 직사각형 14"/>
            <p:cNvSpPr/>
            <p:nvPr/>
          </p:nvSpPr>
          <p:spPr>
            <a:xfrm>
              <a:off x="4575174" y="3303585"/>
              <a:ext cx="3322683" cy="1314468"/>
            </a:xfrm>
            <a:prstGeom prst="roundRect">
              <a:avLst>
                <a:gd name="adj" fmla="val 10145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 err="1" smtClean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42059" y="3422649"/>
              <a:ext cx="176214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spcBef>
                  <a:spcPts val="600"/>
                </a:spcBef>
              </a:pPr>
              <a:r>
                <a:rPr lang="ko-KR" altLang="en-US" b="1" spc="-20" dirty="0" smtClean="0">
                  <a:latin typeface="나눔고딕" pitchFamily="50" charset="-127"/>
                  <a:ea typeface="나눔고딕" pitchFamily="50" charset="-127"/>
                </a:rPr>
                <a:t>안정적</a:t>
              </a:r>
              <a:endParaRPr lang="en-US" altLang="ko-KR" b="1" spc="-20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0" lvl="1">
                <a:spcBef>
                  <a:spcPts val="600"/>
                </a:spcBef>
              </a:pPr>
              <a:r>
                <a:rPr lang="ko-KR" altLang="en-US" b="1" spc="-20" dirty="0" smtClean="0">
                  <a:latin typeface="나눔고딕" pitchFamily="50" charset="-127"/>
                  <a:ea typeface="나눔고딕" pitchFamily="50" charset="-127"/>
                </a:rPr>
                <a:t>월급제로의</a:t>
              </a:r>
              <a:endParaRPr lang="en-US" altLang="ko-KR" b="1" spc="-20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0" lvl="1">
                <a:spcBef>
                  <a:spcPts val="600"/>
                </a:spcBef>
              </a:pPr>
              <a:r>
                <a:rPr lang="ko-KR" altLang="en-US" b="1" spc="-20" dirty="0" smtClean="0">
                  <a:latin typeface="나눔고딕" pitchFamily="50" charset="-127"/>
                  <a:ea typeface="나눔고딕" pitchFamily="50" charset="-127"/>
                </a:rPr>
                <a:t>기반 확대</a:t>
              </a:r>
              <a:endParaRPr lang="en-US" altLang="ko-KR" b="1" spc="-2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751274" y="4816494"/>
            <a:ext cx="3357195" cy="1314468"/>
            <a:chOff x="730197" y="4816494"/>
            <a:chExt cx="3357195" cy="1314468"/>
          </a:xfrm>
        </p:grpSpPr>
        <p:pic>
          <p:nvPicPr>
            <p:cNvPr id="9" name="Picture 1"/>
            <p:cNvPicPr>
              <a:picLocks noChangeAspect="1" noChangeArrowheads="1"/>
            </p:cNvPicPr>
            <p:nvPr/>
          </p:nvPicPr>
          <p:blipFill rotWithShape="1">
            <a:blip r:embed="rId2"/>
            <a:srcRect l="20226" t="50680" r="74536" b="40113"/>
            <a:stretch>
              <a:fillRect/>
            </a:stretch>
          </p:blipFill>
          <p:spPr>
            <a:xfrm>
              <a:off x="884187" y="4920786"/>
              <a:ext cx="1260000" cy="1080000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  <p:sp>
          <p:nvSpPr>
            <p:cNvPr id="13" name="모서리가 둥근 직사각형 12"/>
            <p:cNvSpPr/>
            <p:nvPr/>
          </p:nvSpPr>
          <p:spPr>
            <a:xfrm>
              <a:off x="730197" y="4816494"/>
              <a:ext cx="3322683" cy="1314468"/>
            </a:xfrm>
            <a:prstGeom prst="roundRect">
              <a:avLst>
                <a:gd name="adj" fmla="val 10145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 err="1" smtClean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25243" y="4956195"/>
              <a:ext cx="176214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spcBef>
                  <a:spcPts val="600"/>
                </a:spcBef>
              </a:pPr>
              <a:r>
                <a:rPr lang="ko-KR" altLang="en-US" b="1" spc="-20" dirty="0" smtClean="0">
                  <a:latin typeface="나눔고딕" pitchFamily="50" charset="-127"/>
                  <a:ea typeface="나눔고딕" pitchFamily="50" charset="-127"/>
                </a:rPr>
                <a:t>운송비용 </a:t>
              </a:r>
              <a:endParaRPr lang="en-US" altLang="ko-KR" b="1" spc="-20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0" lvl="1">
                <a:spcBef>
                  <a:spcPts val="600"/>
                </a:spcBef>
              </a:pPr>
              <a:r>
                <a:rPr lang="ko-KR" altLang="en-US" b="1" spc="-20" dirty="0" smtClean="0">
                  <a:latin typeface="나눔고딕" pitchFamily="50" charset="-127"/>
                  <a:ea typeface="나눔고딕" pitchFamily="50" charset="-127"/>
                </a:rPr>
                <a:t>전가의</a:t>
              </a:r>
              <a:endParaRPr lang="en-US" altLang="ko-KR" b="1" spc="-20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0" lvl="1">
                <a:spcBef>
                  <a:spcPts val="600"/>
                </a:spcBef>
              </a:pPr>
              <a:r>
                <a:rPr lang="ko-KR" altLang="en-US" b="1" spc="-20" dirty="0" smtClean="0">
                  <a:latin typeface="나눔고딕" pitchFamily="50" charset="-127"/>
                  <a:ea typeface="나눔고딕" pitchFamily="50" charset="-127"/>
                </a:rPr>
                <a:t>관행 극복</a:t>
              </a:r>
              <a:endParaRPr lang="en-US" altLang="ko-KR" b="1" spc="-2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5035531" y="4816494"/>
            <a:ext cx="3322683" cy="1314468"/>
            <a:chOff x="4572000" y="4813317"/>
            <a:chExt cx="3322683" cy="1314468"/>
          </a:xfrm>
        </p:grpSpPr>
        <p:pic>
          <p:nvPicPr>
            <p:cNvPr id="10" name="Picture 1"/>
            <p:cNvPicPr>
              <a:picLocks noChangeAspect="1" noChangeArrowheads="1"/>
            </p:cNvPicPr>
            <p:nvPr/>
          </p:nvPicPr>
          <p:blipFill rotWithShape="1">
            <a:blip r:embed="rId2"/>
            <a:srcRect l="26231" t="50680" r="68531" b="40113"/>
            <a:stretch>
              <a:fillRect/>
            </a:stretch>
          </p:blipFill>
          <p:spPr>
            <a:xfrm>
              <a:off x="4727577" y="4927134"/>
              <a:ext cx="1260000" cy="1080000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  <p:sp>
          <p:nvSpPr>
            <p:cNvPr id="14" name="모서리가 둥근 직사각형 13"/>
            <p:cNvSpPr/>
            <p:nvPr/>
          </p:nvSpPr>
          <p:spPr>
            <a:xfrm>
              <a:off x="4572000" y="4813317"/>
              <a:ext cx="3322683" cy="1314468"/>
            </a:xfrm>
            <a:prstGeom prst="roundRect">
              <a:avLst>
                <a:gd name="adj" fmla="val 10145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 err="1" smtClean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32120" y="4932298"/>
              <a:ext cx="176214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spcBef>
                  <a:spcPts val="600"/>
                </a:spcBef>
              </a:pPr>
              <a:r>
                <a:rPr lang="ko-KR" altLang="en-US" b="1" spc="-20" dirty="0" smtClean="0">
                  <a:latin typeface="나눔고딕" pitchFamily="50" charset="-127"/>
                  <a:ea typeface="나눔고딕" pitchFamily="50" charset="-127"/>
                </a:rPr>
                <a:t>최저임금법</a:t>
              </a:r>
              <a:endParaRPr lang="en-US" altLang="ko-KR" b="1" spc="-20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0" lvl="1">
                <a:spcBef>
                  <a:spcPts val="600"/>
                </a:spcBef>
              </a:pPr>
              <a:r>
                <a:rPr lang="ko-KR" altLang="en-US" b="1" spc="-20" dirty="0" smtClean="0">
                  <a:latin typeface="나눔고딕" pitchFamily="50" charset="-127"/>
                  <a:ea typeface="나눔고딕" pitchFamily="50" charset="-127"/>
                </a:rPr>
                <a:t>회피의 편법</a:t>
              </a:r>
              <a:endParaRPr lang="en-US" altLang="ko-KR" b="1" spc="-20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0" lvl="1">
                <a:spcBef>
                  <a:spcPts val="600"/>
                </a:spcBef>
              </a:pPr>
              <a:r>
                <a:rPr lang="ko-KR" altLang="en-US" b="1" spc="-20" dirty="0" smtClean="0">
                  <a:latin typeface="나눔고딕" pitchFamily="50" charset="-127"/>
                  <a:ea typeface="나눔고딕" pitchFamily="50" charset="-127"/>
                </a:rPr>
                <a:t>요인 제거</a:t>
              </a:r>
              <a:endParaRPr lang="en-US" altLang="ko-KR" b="1" spc="-2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4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2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65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추진 경과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7158" y="1772816"/>
            <a:ext cx="8572560" cy="4824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전 市 차원의 </a:t>
            </a:r>
            <a:r>
              <a:rPr lang="ko-KR" altLang="en-US" sz="2300" dirty="0" err="1" smtClean="0">
                <a:latin typeface="나눔고딕 ExtraBold" pitchFamily="50" charset="-127"/>
                <a:ea typeface="나눔고딕 ExtraBold" pitchFamily="50" charset="-127"/>
              </a:rPr>
              <a:t>합동점검반</a:t>
            </a: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 운영 </a:t>
            </a:r>
            <a:r>
              <a:rPr lang="en-US" altLang="ko-KR" b="1" dirty="0" smtClean="0">
                <a:latin typeface="+mn-ea"/>
              </a:rPr>
              <a:t>(’14.1.20~ )</a:t>
            </a:r>
          </a:p>
          <a:p>
            <a:pPr marL="442913" lvl="1" indent="-263525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점검분야 및 실적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총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8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개 분야 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</a:rPr>
              <a:t>(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</a:rPr>
              <a:t>교통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</a:rPr>
              <a:t>소방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</a:rPr>
              <a:t>환경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</a:rPr>
              <a:t>위생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</a:rPr>
              <a:t>세무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</a:rPr>
              <a:t>노동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</a:rPr>
              <a:t>도시계획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</a:rPr>
              <a:t>건축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</a:rPr>
              <a:t>)</a:t>
            </a:r>
          </a:p>
          <a:p>
            <a:pPr marL="442913" lvl="1" indent="-263525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점검실적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29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개 업체 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</a:rPr>
              <a:t>(179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</a:rPr>
              <a:t>건 행정처분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</a:rPr>
              <a:t>)</a:t>
            </a:r>
          </a:p>
          <a:p>
            <a:pPr marL="180975" indent="-1809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300" dirty="0" err="1" smtClean="0">
                <a:latin typeface="나눔고딕 ExtraBold" pitchFamily="50" charset="-127"/>
                <a:ea typeface="나눔고딕 ExtraBold" pitchFamily="50" charset="-127"/>
              </a:rPr>
              <a:t>임단협</a:t>
            </a: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 가이드라인 위반사례 무기명 신고사이트 운영 </a:t>
            </a:r>
            <a:r>
              <a:rPr lang="en-US" altLang="ko-KR" b="1" dirty="0" smtClean="0">
                <a:latin typeface="+mn-ea"/>
              </a:rPr>
              <a:t>(’14.1.22~ )</a:t>
            </a:r>
          </a:p>
          <a:p>
            <a:pPr marL="442913" lvl="1" indent="-263525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운영실적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89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개 업체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225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건 접수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975" indent="-1809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법인택시 사업조합과 협력관계 구축 </a:t>
            </a:r>
            <a:r>
              <a:rPr lang="en-US" altLang="ko-KR" b="1" dirty="0" smtClean="0">
                <a:latin typeface="+mn-ea"/>
              </a:rPr>
              <a:t>(’14.3.4 ~ 14)</a:t>
            </a:r>
          </a:p>
          <a:p>
            <a:pPr marL="442913" lvl="1" indent="-263525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업계 자율준수 분위기 형성 및 독려를 통해 총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82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개 업체 추가 준수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975" indent="-1809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 효율적 행정지도를 위해 전액관리제 처분권 회수 </a:t>
            </a:r>
            <a:r>
              <a:rPr lang="en-US" altLang="ko-KR" b="1" spc="-150" dirty="0" smtClean="0">
                <a:latin typeface="+mn-ea"/>
              </a:rPr>
              <a:t>(’14.4.3, </a:t>
            </a:r>
            <a:r>
              <a:rPr lang="ko-KR" altLang="en-US" b="1" spc="-150" dirty="0" smtClean="0">
                <a:latin typeface="+mn-ea"/>
              </a:rPr>
              <a:t>자치구</a:t>
            </a:r>
            <a:r>
              <a:rPr lang="en-US" altLang="ko-KR" b="1" spc="-150" dirty="0" smtClean="0">
                <a:latin typeface="+mn-ea"/>
                <a:sym typeface="Wingdings" pitchFamily="2" charset="2"/>
              </a:rPr>
              <a:t></a:t>
            </a:r>
            <a:r>
              <a:rPr lang="ko-KR" altLang="en-US" b="1" spc="-150" dirty="0" smtClean="0">
                <a:latin typeface="+mn-ea"/>
                <a:sym typeface="Wingdings" pitchFamily="2" charset="2"/>
              </a:rPr>
              <a:t>시</a:t>
            </a:r>
            <a:r>
              <a:rPr lang="en-US" altLang="ko-KR" b="1" spc="-150" dirty="0" smtClean="0">
                <a:latin typeface="+mn-ea"/>
                <a:sym typeface="Wingdings" pitchFamily="2" charset="2"/>
              </a:rPr>
              <a:t>)</a:t>
            </a:r>
            <a:endParaRPr lang="en-US" altLang="ko-KR" b="1" spc="-150" dirty="0" smtClean="0">
              <a:latin typeface="+mn-ea"/>
            </a:endParaRPr>
          </a:p>
          <a:p>
            <a:pPr marL="180975" indent="-1809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 운수종사자 처우 불량업체 전담단속반 구성 </a:t>
            </a:r>
            <a:r>
              <a:rPr lang="en-US" altLang="ko-KR" b="1" dirty="0" smtClean="0">
                <a:latin typeface="+mn-ea"/>
              </a:rPr>
              <a:t>(’14.4.17)</a:t>
            </a:r>
            <a:endParaRPr lang="en-US" altLang="ko-KR" b="1" dirty="0">
              <a:latin typeface="+mn-ea"/>
            </a:endParaRPr>
          </a:p>
          <a:p>
            <a:pPr marL="442913" lvl="1" indent="-263525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교통지도과에서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택시물류과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8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명 전입 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500034" y="1124744"/>
            <a:ext cx="7929618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300" b="1" dirty="0" err="1" smtClean="0"/>
              <a:t>임단협</a:t>
            </a:r>
            <a:r>
              <a:rPr lang="ko-KR" altLang="en-US" sz="2300" b="1" dirty="0" smtClean="0"/>
              <a:t> 가이드라인 </a:t>
            </a:r>
            <a:r>
              <a:rPr lang="ko-KR" altLang="en-US" sz="2300" b="1" dirty="0" err="1" smtClean="0"/>
              <a:t>이행력</a:t>
            </a:r>
            <a:r>
              <a:rPr lang="ko-KR" altLang="en-US" sz="2300" b="1" dirty="0" smtClean="0"/>
              <a:t> 확보 노력</a:t>
            </a:r>
            <a:endParaRPr lang="ko-KR" altLang="en-US" sz="1600" b="1" spc="-15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3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29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3843" y="764704"/>
            <a:ext cx="8535322" cy="559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fontAlgn="base">
              <a:lnSpc>
                <a:spcPct val="250000"/>
              </a:lnSpc>
              <a:buFont typeface="Wingdings" pitchFamily="2" charset="2"/>
              <a:buChar char="§"/>
            </a:pP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분석대상 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255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 업체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65113" indent="-265113" fontAlgn="base">
              <a:lnSpc>
                <a:spcPct val="250000"/>
              </a:lnSpc>
              <a:buFont typeface="Wingdings" pitchFamily="2" charset="2"/>
              <a:buChar char="§"/>
            </a:pP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분석자료 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2011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2013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 입금협정서 및 부속합의서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442913" lvl="1" indent="-263525" fontAlgn="base">
              <a:lnSpc>
                <a:spcPct val="250000"/>
              </a:lnSpc>
              <a:buFont typeface="Wingdings" pitchFamily="2" charset="2"/>
              <a:buChar char="Ø"/>
            </a:pPr>
            <a:r>
              <a:rPr lang="ko-KR" altLang="en-US" b="1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납입기준금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기본급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월총급여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b="1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월고정급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부가세 경감세액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연료 </a:t>
            </a:r>
            <a:r>
              <a:rPr lang="ko-KR" altLang="en-US" b="1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지급량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근로시간</a:t>
            </a:r>
            <a:endParaRPr lang="en-US" altLang="ko-KR" b="1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42913" lvl="1" indent="-263525" fontAlgn="base">
              <a:lnSpc>
                <a:spcPct val="25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법인조합</a:t>
            </a:r>
            <a:r>
              <a:rPr lang="en-US" altLang="ko-KR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전택노련</a:t>
            </a:r>
            <a:r>
              <a:rPr lang="en-US" altLang="ko-KR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민택노련을</a:t>
            </a:r>
            <a:r>
              <a:rPr lang="ko-KR" altLang="en-US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통해 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자료검증 중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상위업체 명단 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월 중 발표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285750" indent="-285750" fontAlgn="base"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자료특성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442913" lvl="1" indent="-263525" fontAlgn="base">
              <a:lnSpc>
                <a:spcPct val="250000"/>
              </a:lnSpc>
              <a:buFont typeface="Wingdings" pitchFamily="2" charset="2"/>
              <a:buChar char="Ø"/>
            </a:pP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 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차 교대근무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1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이상 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미만 정규직 운수종사자 기준</a:t>
            </a:r>
            <a:endParaRPr lang="en-US" altLang="ko-KR" b="1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42913" lvl="1" indent="-263525" fontAlgn="base">
              <a:lnSpc>
                <a:spcPct val="25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택시업체간 객관적 비교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</a:t>
            </a:r>
            <a:r>
              <a:rPr lang="en-US" altLang="ko-KR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·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하위 업체를 구분하는 기준으로 활용 가능</a:t>
            </a:r>
            <a:endParaRPr lang="en-US" altLang="ko-KR" b="1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임금협정서 분석 </a:t>
            </a: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4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69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801981" y="1656196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1" indent="-26511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b="1" spc="-150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월총급여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spc="-1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차이 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큼</a:t>
            </a:r>
            <a:endParaRPr lang="en-US" altLang="ko-KR" b="1" spc="-15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65113" lvl="1" indent="-26511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1,270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천원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~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1,572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천원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평균 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1,410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천원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b="1" spc="-15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215" y="2687972"/>
            <a:ext cx="836688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lvl="2">
              <a:lnSpc>
                <a:spcPct val="200000"/>
              </a:lnSpc>
            </a:pPr>
            <a:r>
              <a:rPr lang="ko-KR" altLang="en-US" sz="1900" spc="-15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납입기준금</a:t>
            </a:r>
            <a:r>
              <a:rPr lang="en-US" altLang="ko-KR" sz="1900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900" spc="-15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및 </a:t>
            </a:r>
            <a:r>
              <a:rPr lang="en-US" altLang="ko-KR" sz="1900" spc="-15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900" spc="-15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월총급여</a:t>
            </a:r>
            <a:r>
              <a:rPr lang="ko-KR" altLang="en-US" sz="1900" spc="-15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하위업체 상향조정 필요</a:t>
            </a:r>
            <a:endParaRPr lang="en-US" altLang="ko-KR" sz="1900" spc="-15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9166" y="1656196"/>
            <a:ext cx="4214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1" indent="-26511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b="1" spc="-150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납입기준금</a:t>
            </a:r>
            <a:r>
              <a:rPr lang="ko-KR" altLang="en-US" b="1" spc="-150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차이 매우 큼</a:t>
            </a:r>
            <a:endParaRPr lang="en-US" altLang="ko-KR" b="1" spc="-15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65113" lvl="1" indent="-26511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117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천원 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~ 148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천원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평균 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136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천원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임금협정서 분석 </a:t>
            </a:r>
          </a:p>
        </p:txBody>
      </p:sp>
      <p:sp>
        <p:nvSpPr>
          <p:cNvPr id="2" name="오른쪽 화살표 1"/>
          <p:cNvSpPr/>
          <p:nvPr/>
        </p:nvSpPr>
        <p:spPr>
          <a:xfrm>
            <a:off x="539552" y="3010923"/>
            <a:ext cx="21602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6963835"/>
              </p:ext>
            </p:extLst>
          </p:nvPr>
        </p:nvGraphicFramePr>
        <p:xfrm>
          <a:off x="268831" y="3429000"/>
          <a:ext cx="4279724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차트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9926425"/>
              </p:ext>
            </p:extLst>
          </p:nvPr>
        </p:nvGraphicFramePr>
        <p:xfrm>
          <a:off x="4716017" y="3388770"/>
          <a:ext cx="4176464" cy="3064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23528" y="1052736"/>
            <a:ext cx="5799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1" indent="-2651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업체별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납입기준급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및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월총급여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24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18005" y="2376276"/>
            <a:ext cx="4032448" cy="459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  <a:spcAft>
                <a:spcPts val="600"/>
              </a:spcAft>
            </a:pPr>
            <a:r>
              <a:rPr lang="en-US" altLang="ko-KR" sz="1600" b="1" spc="-150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※ </a:t>
            </a:r>
            <a:r>
              <a:rPr lang="ko-KR" altLang="en-US" sz="1600" b="1" spc="-150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부가가치세 경감세액 포함</a:t>
            </a:r>
            <a:endParaRPr lang="en-US" altLang="ko-KR" sz="1600" b="1" spc="-150" dirty="0" smtClean="0">
              <a:solidFill>
                <a:prstClr val="black"/>
              </a:solidFill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17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5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1123" y="3276595"/>
            <a:ext cx="5246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업체수</a:t>
            </a:r>
            <a:endParaRPr lang="en-US" altLang="ko-KR" sz="8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4623463" y="3284984"/>
            <a:ext cx="5246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업체수</a:t>
            </a:r>
            <a:endParaRPr lang="en-US" altLang="ko-KR" sz="800" dirty="0" smtClean="0"/>
          </a:p>
        </p:txBody>
      </p:sp>
    </p:spTree>
    <p:extLst>
      <p:ext uri="{BB962C8B-B14F-4D97-AF65-F5344CB8AC3E}">
        <p14:creationId xmlns:p14="http://schemas.microsoft.com/office/powerpoint/2010/main" val="43086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임금협정서 분석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28" y="1052736"/>
            <a:ext cx="5799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1" indent="-2651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지역별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납입기준급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및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월총급여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24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9" name="차트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8532335"/>
              </p:ext>
            </p:extLst>
          </p:nvPr>
        </p:nvGraphicFramePr>
        <p:xfrm>
          <a:off x="4567908" y="3502871"/>
          <a:ext cx="4500594" cy="314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차트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6409880"/>
              </p:ext>
            </p:extLst>
          </p:nvPr>
        </p:nvGraphicFramePr>
        <p:xfrm>
          <a:off x="87802" y="3472316"/>
          <a:ext cx="4464496" cy="3140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801981" y="1656196"/>
            <a:ext cx="403244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1" indent="-26511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b="1" spc="-150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월총급여</a:t>
            </a:r>
            <a:r>
              <a:rPr lang="ko-KR" altLang="en-US" b="1" spc="-15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지역별로 차이가 큼</a:t>
            </a:r>
            <a:endParaRPr lang="en-US" altLang="ko-KR" b="1" spc="-15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49263" lvl="2" indent="-18256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동북권역의 </a:t>
            </a:r>
            <a:r>
              <a:rPr lang="ko-KR" altLang="en-US" sz="1600" b="1" spc="-15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월총급여가</a:t>
            </a:r>
            <a:r>
              <a:rPr lang="ko-KR" altLang="en-US" sz="1600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높음</a:t>
            </a:r>
            <a:endParaRPr lang="en-US" altLang="ko-KR" sz="1600" b="1" spc="-15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49263" lvl="2" indent="-18256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서북권역의 </a:t>
            </a:r>
            <a:r>
              <a:rPr lang="ko-KR" altLang="en-US" sz="1600" b="1" spc="-15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월총급여가</a:t>
            </a:r>
            <a:r>
              <a:rPr lang="ko-KR" altLang="en-US" sz="1600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낮음</a:t>
            </a:r>
            <a:endParaRPr lang="en-US" altLang="ko-KR" sz="1600" b="1" spc="-15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9166" y="1656196"/>
            <a:ext cx="421484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1" indent="-26511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b="1" spc="-150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납입기준금</a:t>
            </a:r>
            <a:r>
              <a:rPr lang="ko-KR" altLang="en-US" b="1" spc="-15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지역별로  차이가  큼</a:t>
            </a:r>
            <a:endParaRPr lang="en-US" altLang="ko-KR" b="1" spc="-15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49263" lvl="2" indent="-18256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동북권역의 </a:t>
            </a:r>
            <a:r>
              <a:rPr lang="ko-KR" altLang="en-US" sz="1600" b="1" spc="-15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납입기준금이</a:t>
            </a:r>
            <a:r>
              <a:rPr lang="ko-KR" altLang="en-US" sz="1600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낮음</a:t>
            </a:r>
            <a:endParaRPr lang="en-US" altLang="ko-KR" sz="1600" b="1" spc="-15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49263" lvl="2" indent="-18256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동남권역의 </a:t>
            </a:r>
            <a:r>
              <a:rPr lang="ko-KR" altLang="en-US" sz="1600" b="1" spc="-15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납입기준금이</a:t>
            </a:r>
            <a:r>
              <a:rPr lang="ko-KR" altLang="en-US" sz="1600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높음</a:t>
            </a:r>
            <a:endParaRPr lang="en-US" altLang="ko-KR" sz="1600" b="1" spc="-15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5536" y="2956882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lvl="2"/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지역간 편차를 줄이기 위해 업체별 차등지원 필요</a:t>
            </a:r>
            <a:endParaRPr lang="en-US" altLang="ko-KR" sz="20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오른쪽 화살표 18"/>
          <p:cNvSpPr/>
          <p:nvPr/>
        </p:nvSpPr>
        <p:spPr>
          <a:xfrm>
            <a:off x="539552" y="3068960"/>
            <a:ext cx="21602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Rectangle 6"/>
          <p:cNvSpPr txBox="1">
            <a:spLocks noChangeArrowheads="1"/>
          </p:cNvSpPr>
          <p:nvPr/>
        </p:nvSpPr>
        <p:spPr bwMode="auto">
          <a:xfrm>
            <a:off x="8064325" y="6453336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6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496" y="3457386"/>
            <a:ext cx="5246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천원</a:t>
            </a:r>
            <a:endParaRPr lang="en-US" altLang="ko-KR" sz="8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4564185" y="3505949"/>
            <a:ext cx="5246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천원</a:t>
            </a:r>
            <a:endParaRPr lang="en-US" altLang="ko-KR" sz="800" dirty="0" smtClean="0"/>
          </a:p>
        </p:txBody>
      </p:sp>
    </p:spTree>
    <p:extLst>
      <p:ext uri="{BB962C8B-B14F-4D97-AF65-F5344CB8AC3E}">
        <p14:creationId xmlns:p14="http://schemas.microsoft.com/office/powerpoint/2010/main" val="185347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차트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9092488"/>
              </p:ext>
            </p:extLst>
          </p:nvPr>
        </p:nvGraphicFramePr>
        <p:xfrm>
          <a:off x="4584718" y="121037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타원 4"/>
          <p:cNvSpPr/>
          <p:nvPr/>
        </p:nvSpPr>
        <p:spPr>
          <a:xfrm>
            <a:off x="2627784" y="4114339"/>
            <a:ext cx="1512168" cy="864096"/>
          </a:xfrm>
          <a:prstGeom prst="ellipse">
            <a:avLst/>
          </a:prstGeom>
          <a:solidFill>
            <a:srgbClr val="CCFF99">
              <a:alpha val="30000"/>
            </a:srgbClr>
          </a:solidFill>
          <a:ln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827584" y="5445224"/>
            <a:ext cx="936104" cy="9361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7651566" y="2645301"/>
            <a:ext cx="1008112" cy="93610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5652120" y="1700808"/>
            <a:ext cx="936104" cy="864096"/>
          </a:xfrm>
          <a:prstGeom prst="ellipse">
            <a:avLst/>
          </a:prstGeom>
          <a:solidFill>
            <a:srgbClr val="CCFF99">
              <a:alpha val="30000"/>
            </a:srgbClr>
          </a:solidFill>
          <a:ln>
            <a:solidFill>
              <a:srgbClr val="CC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" name="그룹 18"/>
          <p:cNvGrpSpPr/>
          <p:nvPr/>
        </p:nvGrpSpPr>
        <p:grpSpPr>
          <a:xfrm>
            <a:off x="7164288" y="1279728"/>
            <a:ext cx="1519866" cy="709112"/>
            <a:chOff x="611560" y="2874422"/>
            <a:chExt cx="1805405" cy="986626"/>
          </a:xfrm>
        </p:grpSpPr>
        <p:sp>
          <p:nvSpPr>
            <p:cNvPr id="13" name="직사각형 12"/>
            <p:cNvSpPr/>
            <p:nvPr/>
          </p:nvSpPr>
          <p:spPr>
            <a:xfrm>
              <a:off x="611560" y="2874422"/>
              <a:ext cx="1805404" cy="9866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9" name="타원 8"/>
            <p:cNvSpPr/>
            <p:nvPr/>
          </p:nvSpPr>
          <p:spPr>
            <a:xfrm>
              <a:off x="827584" y="3451144"/>
              <a:ext cx="293236" cy="266999"/>
            </a:xfrm>
            <a:prstGeom prst="ellipse">
              <a:avLst/>
            </a:prstGeom>
            <a:solidFill>
              <a:srgbClr val="FF0000">
                <a:alpha val="30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0" name="타원 9"/>
            <p:cNvSpPr/>
            <p:nvPr/>
          </p:nvSpPr>
          <p:spPr>
            <a:xfrm>
              <a:off x="827584" y="3018437"/>
              <a:ext cx="293236" cy="266999"/>
            </a:xfrm>
            <a:prstGeom prst="ellipse">
              <a:avLst/>
            </a:prstGeom>
            <a:solidFill>
              <a:srgbClr val="CCFF99">
                <a:alpha val="30000"/>
              </a:srgbClr>
            </a:solidFill>
            <a:ln>
              <a:solidFill>
                <a:srgbClr val="CCFF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92828" y="2985219"/>
              <a:ext cx="122413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fontAlgn="auto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600" spc="-150" dirty="0" smtClean="0"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우수</a:t>
              </a:r>
              <a:r>
                <a:rPr lang="en-US" altLang="ko-KR" sz="1600" spc="-150" dirty="0" smtClean="0"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</a:t>
              </a:r>
              <a:r>
                <a:rPr lang="ko-KR" altLang="en-US" sz="1600" spc="-150" dirty="0" smtClean="0"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업체        </a:t>
              </a:r>
              <a:endParaRPr lang="en-US" altLang="ko-KR" sz="1600" spc="-15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92829" y="3423409"/>
              <a:ext cx="12241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fontAlgn="auto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600" spc="-150" dirty="0" smtClean="0"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불량 업체</a:t>
              </a:r>
              <a:endParaRPr lang="en-US" altLang="ko-KR" sz="1600" spc="-15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51520" y="1052736"/>
            <a:ext cx="4320480" cy="285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lvl="1" indent="-179388"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운수종사자 처우에 따른 업체 분류</a:t>
            </a:r>
            <a:endParaRPr lang="en-US" altLang="ko-KR" sz="20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536575" lvl="2" indent="-268288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ko-KR" altLang="en-US" sz="16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월총급여와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납입기준금을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활용하여 </a:t>
            </a:r>
            <a:r>
              <a:rPr lang="ko-KR" altLang="en-US" sz="16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상하위업체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구분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=&gt; </a:t>
            </a:r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판별력이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떨어짐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536575" lvl="2" indent="-268288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개의 변수를 나누어 분석</a:t>
            </a:r>
            <a:endParaRPr lang="en-US" altLang="ko-KR" sz="16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20725" lvl="3" indent="-18415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ko-KR" altLang="en-US" sz="1400" dirty="0" err="1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월총급여</a:t>
            </a:r>
            <a:r>
              <a:rPr lang="en-US" altLang="ko-KR" sz="14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/</a:t>
            </a:r>
            <a:r>
              <a:rPr lang="ko-KR" altLang="en-US" sz="1400" dirty="0" err="1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납입기준금</a:t>
            </a:r>
            <a:r>
              <a:rPr lang="ko-KR" altLang="en-US" sz="14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비율과  </a:t>
            </a:r>
            <a:r>
              <a:rPr lang="ko-KR" altLang="en-US" sz="1400" dirty="0" err="1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납입기준금</a:t>
            </a:r>
            <a:r>
              <a:rPr lang="ko-KR" altLang="en-US" sz="14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endParaRPr lang="en-US" altLang="ko-KR" sz="1400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marL="720725" lvl="3" indent="-18415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ko-KR" altLang="en-US" sz="1400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월총급여</a:t>
            </a:r>
            <a:r>
              <a:rPr lang="en-US" altLang="ko-KR" sz="1400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/</a:t>
            </a:r>
            <a:r>
              <a:rPr lang="ko-KR" altLang="en-US" sz="1400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납입기준금</a:t>
            </a:r>
            <a:r>
              <a:rPr lang="ko-KR" altLang="en-US" sz="1400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비율과  </a:t>
            </a:r>
            <a:r>
              <a:rPr lang="ko-KR" altLang="en-US" sz="1400" dirty="0" err="1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월총급여</a:t>
            </a:r>
            <a:r>
              <a:rPr lang="ko-KR" altLang="en-US" sz="14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endParaRPr lang="en-US" altLang="ko-KR" sz="1400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marL="536575" lvl="2" indent="-268288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ko-KR" altLang="en-US" sz="16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상하위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업체 구하는 기준으로 활용 가능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700" y="4869160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spc="-150" dirty="0" err="1" smtClean="0"/>
              <a:t>월총급여</a:t>
            </a:r>
            <a:endParaRPr lang="ko-KR" altLang="en-US" sz="900" spc="-150" dirty="0"/>
          </a:p>
        </p:txBody>
      </p:sp>
      <p:sp>
        <p:nvSpPr>
          <p:cNvPr id="17" name="TextBox 16"/>
          <p:cNvSpPr txBox="1"/>
          <p:nvPr/>
        </p:nvSpPr>
        <p:spPr>
          <a:xfrm>
            <a:off x="8748465" y="6309320"/>
            <a:ext cx="504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spc="-300" dirty="0" smtClean="0"/>
              <a:t>천원</a:t>
            </a:r>
            <a:endParaRPr lang="ko-KR" altLang="en-US" sz="1000" spc="-300" dirty="0"/>
          </a:p>
        </p:txBody>
      </p:sp>
      <p:sp>
        <p:nvSpPr>
          <p:cNvPr id="18" name="TextBox 17"/>
          <p:cNvSpPr txBox="1"/>
          <p:nvPr/>
        </p:nvSpPr>
        <p:spPr>
          <a:xfrm>
            <a:off x="8812658" y="3686835"/>
            <a:ext cx="6480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spc="-300" dirty="0" smtClean="0"/>
              <a:t>천원</a:t>
            </a:r>
            <a:endParaRPr lang="ko-KR" altLang="en-US" sz="1000" spc="-300" dirty="0"/>
          </a:p>
        </p:txBody>
      </p:sp>
      <p:sp>
        <p:nvSpPr>
          <p:cNvPr id="23" name="직사각형 22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임금협정서 분석 </a:t>
            </a:r>
          </a:p>
        </p:txBody>
      </p:sp>
      <p:graphicFrame>
        <p:nvGraphicFramePr>
          <p:cNvPr id="24" name="차트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3549843"/>
              </p:ext>
            </p:extLst>
          </p:nvPr>
        </p:nvGraphicFramePr>
        <p:xfrm>
          <a:off x="259909" y="3929608"/>
          <a:ext cx="447056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차트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5236507"/>
              </p:ext>
            </p:extLst>
          </p:nvPr>
        </p:nvGraphicFramePr>
        <p:xfrm>
          <a:off x="4572000" y="391503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Rectangle 6"/>
          <p:cNvSpPr txBox="1">
            <a:spLocks noChangeArrowheads="1"/>
          </p:cNvSpPr>
          <p:nvPr/>
        </p:nvSpPr>
        <p:spPr bwMode="auto">
          <a:xfrm>
            <a:off x="8244408" y="6525344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7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18703" y="6530746"/>
            <a:ext cx="6911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spc="-300" dirty="0" err="1" smtClean="0"/>
              <a:t>납입기준금</a:t>
            </a:r>
            <a:endParaRPr lang="ko-KR" altLang="en-US" sz="900" spc="-300" dirty="0"/>
          </a:p>
        </p:txBody>
      </p:sp>
    </p:spTree>
    <p:extLst>
      <p:ext uri="{BB962C8B-B14F-4D97-AF65-F5344CB8AC3E}">
        <p14:creationId xmlns:p14="http://schemas.microsoft.com/office/powerpoint/2010/main" val="402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1041271"/>
            <a:ext cx="86409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lvl="1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3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업체별 </a:t>
            </a:r>
            <a:r>
              <a:rPr lang="ko-KR" altLang="en-US" sz="23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권역별</a:t>
            </a:r>
            <a:r>
              <a:rPr lang="ko-KR" altLang="en-US" sz="23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300" dirty="0" err="1" smtClean="0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납입기준금</a:t>
            </a:r>
            <a:r>
              <a:rPr lang="ko-KR" altLang="en-US" sz="2300" dirty="0" smtClean="0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대비 </a:t>
            </a:r>
            <a:r>
              <a:rPr lang="ko-KR" altLang="en-US" sz="2300" dirty="0" err="1" smtClean="0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월총급여</a:t>
            </a:r>
            <a:r>
              <a:rPr lang="ko-KR" altLang="en-US" sz="2300" dirty="0" smtClean="0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비율 </a:t>
            </a:r>
            <a:r>
              <a:rPr lang="ko-KR" altLang="en-US" sz="23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차이가 큼</a:t>
            </a:r>
            <a:endParaRPr lang="en-US" altLang="ko-KR" sz="23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539750" lvl="2" indent="-274638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업체별 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정규적인 분포에서 벗어나는 업체 선별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하위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36%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이하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상위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43.5%</a:t>
            </a:r>
            <a:r>
              <a:rPr lang="ko-KR" altLang="en-US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초과</a:t>
            </a:r>
            <a:r>
              <a:rPr lang="en-US" altLang="ko-KR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539750" lvl="2" indent="-274638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ko-KR" altLang="en-US" b="1" u="sng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권역별</a:t>
            </a:r>
            <a:r>
              <a:rPr lang="ko-KR" altLang="en-US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804863" lvl="3" indent="-179388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ko-KR" altLang="en-US" sz="1600" spc="-150" dirty="0" err="1" smtClean="0">
                <a:solidFill>
                  <a:prstClr val="black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서북권</a:t>
            </a:r>
            <a:r>
              <a:rPr lang="en-US" altLang="ko-KR" sz="1600" spc="-150" dirty="0" smtClean="0">
                <a:solidFill>
                  <a:prstClr val="black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(</a:t>
            </a:r>
            <a:r>
              <a:rPr lang="en-US" altLang="ko-KR" sz="16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38.9%)</a:t>
            </a:r>
            <a:r>
              <a:rPr lang="en-US" altLang="ko-KR" sz="1600" spc="-150" dirty="0" smtClean="0">
                <a:solidFill>
                  <a:prstClr val="black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 </a:t>
            </a:r>
            <a:r>
              <a:rPr lang="ko-KR" altLang="en-US" sz="1600" spc="-150" dirty="0" smtClean="0">
                <a:solidFill>
                  <a:prstClr val="black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평균이 낮으며 </a:t>
            </a:r>
            <a:r>
              <a:rPr lang="ko-KR" altLang="en-US" sz="1600" spc="-150" dirty="0" err="1" smtClean="0">
                <a:solidFill>
                  <a:prstClr val="black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상하위</a:t>
            </a:r>
            <a:r>
              <a:rPr lang="ko-KR" altLang="en-US" sz="1600" spc="-150" dirty="0" smtClean="0">
                <a:solidFill>
                  <a:prstClr val="black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 차이가 적음 </a:t>
            </a:r>
            <a:endParaRPr lang="en-US" altLang="ko-KR" sz="1600" spc="-150" dirty="0" smtClean="0">
              <a:solidFill>
                <a:prstClr val="black"/>
              </a:solidFill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  <a:p>
            <a:pPr marL="804863" lvl="3" indent="-179388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ko-KR" altLang="en-US" sz="1600" b="1" u="sng" spc="-150" dirty="0" smtClean="0">
                <a:solidFill>
                  <a:prstClr val="black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서남권</a:t>
            </a:r>
            <a:r>
              <a:rPr lang="en-US" altLang="ko-KR" sz="1600" b="1" u="sng" spc="-150" dirty="0" smtClean="0">
                <a:solidFill>
                  <a:prstClr val="black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(</a:t>
            </a:r>
            <a:r>
              <a:rPr lang="en-US" altLang="ko-KR" sz="1600" b="1" u="sng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39.1%)</a:t>
            </a:r>
            <a:r>
              <a:rPr lang="ko-KR" altLang="en-US" sz="1600" spc="-150" dirty="0" smtClean="0">
                <a:solidFill>
                  <a:prstClr val="black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 평균도 낮고 하위업체가 가장 많음</a:t>
            </a:r>
            <a:endParaRPr lang="en-US" altLang="ko-KR" sz="1600" spc="-150" dirty="0" smtClean="0">
              <a:solidFill>
                <a:prstClr val="black"/>
              </a:solidFill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820966"/>
              </p:ext>
            </p:extLst>
          </p:nvPr>
        </p:nvGraphicFramePr>
        <p:xfrm>
          <a:off x="5940152" y="3284984"/>
          <a:ext cx="2935513" cy="316835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30693"/>
                <a:gridCol w="1213017"/>
                <a:gridCol w="543731"/>
                <a:gridCol w="648072"/>
              </a:tblGrid>
              <a:tr h="32834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</a:rPr>
                        <a:t>권역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</a:rPr>
                        <a:t>지 역 </a:t>
                      </a:r>
                      <a:r>
                        <a:rPr lang="ko-KR" altLang="en-US" sz="1000" u="none" strike="noStrike" dirty="0" err="1" smtClean="0">
                          <a:effectLst/>
                        </a:rPr>
                        <a:t>협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 smtClean="0">
                          <a:effectLst/>
                        </a:rPr>
                        <a:t>업체수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spc="-150" dirty="0">
                          <a:effectLst/>
                        </a:rPr>
                        <a:t> </a:t>
                      </a:r>
                      <a:r>
                        <a:rPr lang="ko-KR" altLang="en-US" sz="1000" u="none" strike="noStrike" spc="-150" dirty="0" err="1" smtClean="0">
                          <a:effectLst/>
                        </a:rPr>
                        <a:t>총급여</a:t>
                      </a:r>
                      <a:r>
                        <a:rPr lang="en-US" altLang="ko-KR" sz="1000" u="none" strike="noStrike" spc="-150" dirty="0" smtClean="0">
                          <a:effectLst/>
                        </a:rPr>
                        <a:t>/</a:t>
                      </a:r>
                    </a:p>
                    <a:p>
                      <a:pPr algn="ctr" fontAlgn="ctr"/>
                      <a:r>
                        <a:rPr lang="ko-KR" altLang="en-US" sz="1000" u="none" strike="noStrike" spc="-150" dirty="0" err="1" smtClean="0">
                          <a:effectLst/>
                        </a:rPr>
                        <a:t>납입기준금</a:t>
                      </a:r>
                      <a:r>
                        <a:rPr lang="ko-KR" altLang="en-US" sz="1000" u="none" strike="noStrike" spc="-150" dirty="0" smtClean="0">
                          <a:effectLst/>
                        </a:rPr>
                        <a:t> </a:t>
                      </a:r>
                      <a:endParaRPr lang="ko-KR" altLang="en-US" sz="1000" b="0" i="0" u="none" strike="noStrike" spc="-15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20285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합계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255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40.1% 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20285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 smtClean="0">
                          <a:effectLst/>
                        </a:rPr>
                        <a:t>서북권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</a:rPr>
                        <a:t>마포 서대문 은평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38.9%</a:t>
                      </a:r>
                    </a:p>
                  </a:txBody>
                  <a:tcPr marL="0" marR="0" marT="0" marB="0" anchor="ctr"/>
                </a:tc>
              </a:tr>
              <a:tr h="20285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</a:rPr>
                        <a:t>서남권</a:t>
                      </a:r>
                      <a:endParaRPr lang="ko-KR" altLang="en-US" sz="1000" u="none" strike="noStrike" dirty="0">
                        <a:effectLst/>
                      </a:endParaRPr>
                    </a:p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구로 금천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39.5%</a:t>
                      </a:r>
                    </a:p>
                  </a:txBody>
                  <a:tcPr marL="0" marR="0" marT="0" marB="0" anchor="ctr"/>
                </a:tc>
              </a:tr>
              <a:tr h="2028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양천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39.4%</a:t>
                      </a:r>
                    </a:p>
                  </a:txBody>
                  <a:tcPr marL="0" marR="0" marT="0" marB="0" anchor="ctr"/>
                </a:tc>
              </a:tr>
              <a:tr h="2028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영등포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38.8%</a:t>
                      </a:r>
                    </a:p>
                  </a:txBody>
                  <a:tcPr marL="0" marR="0" marT="0" marB="0" anchor="ctr"/>
                </a:tc>
              </a:tr>
              <a:tr h="2028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강서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38.7%</a:t>
                      </a:r>
                    </a:p>
                  </a:txBody>
                  <a:tcPr marL="0" marR="0" marT="0" marB="0" anchor="ctr"/>
                </a:tc>
              </a:tr>
              <a:tr h="202858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 smtClean="0">
                          <a:effectLst/>
                        </a:rPr>
                        <a:t>동북권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도봉 강북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41.8%</a:t>
                      </a:r>
                    </a:p>
                  </a:txBody>
                  <a:tcPr marL="0" marR="0" marT="0" marB="0" anchor="ctr"/>
                </a:tc>
              </a:tr>
              <a:tr h="2028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광진 성동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41.7%</a:t>
                      </a:r>
                    </a:p>
                  </a:txBody>
                  <a:tcPr marL="0" marR="0" marT="0" marB="0" anchor="ctr"/>
                </a:tc>
              </a:tr>
              <a:tr h="2028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중랑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41.7%</a:t>
                      </a:r>
                    </a:p>
                  </a:txBody>
                  <a:tcPr marL="0" marR="0" marT="0" marB="0" anchor="ctr"/>
                </a:tc>
              </a:tr>
              <a:tr h="2028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노원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41.0%</a:t>
                      </a:r>
                    </a:p>
                  </a:txBody>
                  <a:tcPr marL="0" marR="0" marT="0" marB="0" anchor="ctr"/>
                </a:tc>
              </a:tr>
              <a:tr h="2028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성북 동대문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40.9%</a:t>
                      </a:r>
                    </a:p>
                  </a:txBody>
                  <a:tcPr marL="0" marR="0" marT="0" marB="0" anchor="ctr"/>
                </a:tc>
              </a:tr>
              <a:tr h="20285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</a:rPr>
                        <a:t>동남권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u="none" strike="noStrike" spc="-150" dirty="0" smtClean="0">
                          <a:effectLst/>
                        </a:rPr>
                        <a:t>강남 서초 관악 동작</a:t>
                      </a:r>
                      <a:endParaRPr lang="ko-KR" altLang="en-US" sz="1050" b="0" i="0" u="none" strike="noStrike" spc="-15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40.2%</a:t>
                      </a:r>
                    </a:p>
                  </a:txBody>
                  <a:tcPr marL="0" marR="0" marT="0" marB="0" anchor="ctr"/>
                </a:tc>
              </a:tr>
              <a:tr h="2028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송파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39.6%</a:t>
                      </a:r>
                    </a:p>
                  </a:txBody>
                  <a:tcPr marL="0" marR="0" marT="0" marB="0" anchor="ctr"/>
                </a:tc>
              </a:tr>
              <a:tr h="2028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강동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39.4%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44796" y="2466618"/>
            <a:ext cx="4067944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lvl="1" indent="-179388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ko-KR" altLang="en-US" sz="1600" b="1" u="sng" spc="-150" dirty="0" err="1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동북권</a:t>
            </a:r>
            <a:r>
              <a:rPr lang="en-US" altLang="ko-KR" sz="1600" b="1" u="sng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(</a:t>
            </a:r>
            <a:r>
              <a:rPr lang="en-US" altLang="ko-KR" sz="1600" b="1" u="sng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41.5%)</a:t>
            </a:r>
            <a:r>
              <a:rPr lang="ko-KR" altLang="en-US" sz="1600" b="1" u="sng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 </a:t>
            </a:r>
            <a:r>
              <a:rPr lang="ko-KR" altLang="en-US" sz="16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평균이 높으며 상위업체가 많음</a:t>
            </a:r>
            <a:endParaRPr lang="en-US" altLang="ko-KR" sz="1600" spc="-150" dirty="0" smtClean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  <a:p>
            <a:pPr marL="179388" lvl="1" indent="-179388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ko-KR" altLang="en-US" sz="16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동남권</a:t>
            </a:r>
            <a:r>
              <a:rPr lang="en-US" altLang="ko-KR" sz="16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(</a:t>
            </a:r>
            <a:r>
              <a:rPr lang="en-US" altLang="ko-KR" sz="16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39.7%</a:t>
            </a:r>
            <a:r>
              <a:rPr lang="en-US" altLang="ko-KR" sz="16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) </a:t>
            </a:r>
            <a:r>
              <a:rPr lang="ko-KR" altLang="en-US" sz="16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상하 차이가 크게 발생함</a:t>
            </a:r>
            <a:endParaRPr lang="en-US" altLang="ko-KR" sz="1600" spc="-150" dirty="0" smtClean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임금협정서 분석 </a:t>
            </a:r>
          </a:p>
        </p:txBody>
      </p:sp>
      <p:graphicFrame>
        <p:nvGraphicFramePr>
          <p:cNvPr id="10" name="차트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317910"/>
              </p:ext>
            </p:extLst>
          </p:nvPr>
        </p:nvGraphicFramePr>
        <p:xfrm>
          <a:off x="179512" y="3284984"/>
          <a:ext cx="5688632" cy="3379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자유형 10"/>
          <p:cNvSpPr/>
          <p:nvPr/>
        </p:nvSpPr>
        <p:spPr>
          <a:xfrm>
            <a:off x="3070401" y="3704601"/>
            <a:ext cx="2382473" cy="2631976"/>
          </a:xfrm>
          <a:custGeom>
            <a:avLst/>
            <a:gdLst>
              <a:gd name="connsiteX0" fmla="*/ 0 w 2499919"/>
              <a:gd name="connsiteY0" fmla="*/ 2416209 h 2416209"/>
              <a:gd name="connsiteX1" fmla="*/ 520117 w 2499919"/>
              <a:gd name="connsiteY1" fmla="*/ 1963204 h 2416209"/>
              <a:gd name="connsiteX2" fmla="*/ 1006679 w 2499919"/>
              <a:gd name="connsiteY2" fmla="*/ 604187 h 2416209"/>
              <a:gd name="connsiteX3" fmla="*/ 1241570 w 2499919"/>
              <a:gd name="connsiteY3" fmla="*/ 180 h 2416209"/>
              <a:gd name="connsiteX4" fmla="*/ 1484851 w 2499919"/>
              <a:gd name="connsiteY4" fmla="*/ 654521 h 2416209"/>
              <a:gd name="connsiteX5" fmla="*/ 1853967 w 2499919"/>
              <a:gd name="connsiteY5" fmla="*/ 1602477 h 2416209"/>
              <a:gd name="connsiteX6" fmla="*/ 2214693 w 2499919"/>
              <a:gd name="connsiteY6" fmla="*/ 2156150 h 2416209"/>
              <a:gd name="connsiteX7" fmla="*/ 2499919 w 2499919"/>
              <a:gd name="connsiteY7" fmla="*/ 2391042 h 2416209"/>
              <a:gd name="connsiteX0" fmla="*/ 0 w 2365695"/>
              <a:gd name="connsiteY0" fmla="*/ 2679539 h 2679539"/>
              <a:gd name="connsiteX1" fmla="*/ 385893 w 2365695"/>
              <a:gd name="connsiteY1" fmla="*/ 1963204 h 2679539"/>
              <a:gd name="connsiteX2" fmla="*/ 872455 w 2365695"/>
              <a:gd name="connsiteY2" fmla="*/ 604187 h 2679539"/>
              <a:gd name="connsiteX3" fmla="*/ 1107346 w 2365695"/>
              <a:gd name="connsiteY3" fmla="*/ 180 h 2679539"/>
              <a:gd name="connsiteX4" fmla="*/ 1350627 w 2365695"/>
              <a:gd name="connsiteY4" fmla="*/ 654521 h 2679539"/>
              <a:gd name="connsiteX5" fmla="*/ 1719743 w 2365695"/>
              <a:gd name="connsiteY5" fmla="*/ 1602477 h 2679539"/>
              <a:gd name="connsiteX6" fmla="*/ 2080469 w 2365695"/>
              <a:gd name="connsiteY6" fmla="*/ 2156150 h 2679539"/>
              <a:gd name="connsiteX7" fmla="*/ 2365695 w 2365695"/>
              <a:gd name="connsiteY7" fmla="*/ 2391042 h 2679539"/>
              <a:gd name="connsiteX0" fmla="*/ 0 w 2365695"/>
              <a:gd name="connsiteY0" fmla="*/ 2679554 h 2679554"/>
              <a:gd name="connsiteX1" fmla="*/ 419449 w 2365695"/>
              <a:gd name="connsiteY1" fmla="*/ 2099424 h 2679554"/>
              <a:gd name="connsiteX2" fmla="*/ 872455 w 2365695"/>
              <a:gd name="connsiteY2" fmla="*/ 604202 h 2679554"/>
              <a:gd name="connsiteX3" fmla="*/ 1107346 w 2365695"/>
              <a:gd name="connsiteY3" fmla="*/ 195 h 2679554"/>
              <a:gd name="connsiteX4" fmla="*/ 1350627 w 2365695"/>
              <a:gd name="connsiteY4" fmla="*/ 654536 h 2679554"/>
              <a:gd name="connsiteX5" fmla="*/ 1719743 w 2365695"/>
              <a:gd name="connsiteY5" fmla="*/ 1602492 h 2679554"/>
              <a:gd name="connsiteX6" fmla="*/ 2080469 w 2365695"/>
              <a:gd name="connsiteY6" fmla="*/ 2156165 h 2679554"/>
              <a:gd name="connsiteX7" fmla="*/ 2365695 w 2365695"/>
              <a:gd name="connsiteY7" fmla="*/ 2391057 h 2679554"/>
              <a:gd name="connsiteX0" fmla="*/ 0 w 2365695"/>
              <a:gd name="connsiteY0" fmla="*/ 2679992 h 2679992"/>
              <a:gd name="connsiteX1" fmla="*/ 419449 w 2365695"/>
              <a:gd name="connsiteY1" fmla="*/ 2099862 h 2679992"/>
              <a:gd name="connsiteX2" fmla="*/ 763398 w 2365695"/>
              <a:gd name="connsiteY2" fmla="*/ 768086 h 2679992"/>
              <a:gd name="connsiteX3" fmla="*/ 1107346 w 2365695"/>
              <a:gd name="connsiteY3" fmla="*/ 633 h 2679992"/>
              <a:gd name="connsiteX4" fmla="*/ 1350627 w 2365695"/>
              <a:gd name="connsiteY4" fmla="*/ 654974 h 2679992"/>
              <a:gd name="connsiteX5" fmla="*/ 1719743 w 2365695"/>
              <a:gd name="connsiteY5" fmla="*/ 1602930 h 2679992"/>
              <a:gd name="connsiteX6" fmla="*/ 2080469 w 2365695"/>
              <a:gd name="connsiteY6" fmla="*/ 2156603 h 2679992"/>
              <a:gd name="connsiteX7" fmla="*/ 2365695 w 2365695"/>
              <a:gd name="connsiteY7" fmla="*/ 2391495 h 2679992"/>
              <a:gd name="connsiteX0" fmla="*/ 0 w 2365695"/>
              <a:gd name="connsiteY0" fmla="*/ 2680704 h 2680704"/>
              <a:gd name="connsiteX1" fmla="*/ 419449 w 2365695"/>
              <a:gd name="connsiteY1" fmla="*/ 2100574 h 2680704"/>
              <a:gd name="connsiteX2" fmla="*/ 763398 w 2365695"/>
              <a:gd name="connsiteY2" fmla="*/ 768798 h 2680704"/>
              <a:gd name="connsiteX3" fmla="*/ 1107346 w 2365695"/>
              <a:gd name="connsiteY3" fmla="*/ 1345 h 2680704"/>
              <a:gd name="connsiteX4" fmla="*/ 1451295 w 2365695"/>
              <a:gd name="connsiteY4" fmla="*/ 610284 h 2680704"/>
              <a:gd name="connsiteX5" fmla="*/ 1719743 w 2365695"/>
              <a:gd name="connsiteY5" fmla="*/ 1603642 h 2680704"/>
              <a:gd name="connsiteX6" fmla="*/ 2080469 w 2365695"/>
              <a:gd name="connsiteY6" fmla="*/ 2157315 h 2680704"/>
              <a:gd name="connsiteX7" fmla="*/ 2365695 w 2365695"/>
              <a:gd name="connsiteY7" fmla="*/ 2392207 h 2680704"/>
              <a:gd name="connsiteX0" fmla="*/ 0 w 2365695"/>
              <a:gd name="connsiteY0" fmla="*/ 2679432 h 2679432"/>
              <a:gd name="connsiteX1" fmla="*/ 419449 w 2365695"/>
              <a:gd name="connsiteY1" fmla="*/ 2099302 h 2679432"/>
              <a:gd name="connsiteX2" fmla="*/ 763398 w 2365695"/>
              <a:gd name="connsiteY2" fmla="*/ 767526 h 2679432"/>
              <a:gd name="connsiteX3" fmla="*/ 1107346 w 2365695"/>
              <a:gd name="connsiteY3" fmla="*/ 73 h 2679432"/>
              <a:gd name="connsiteX4" fmla="*/ 1501629 w 2365695"/>
              <a:gd name="connsiteY4" fmla="*/ 727056 h 2679432"/>
              <a:gd name="connsiteX5" fmla="*/ 1719743 w 2365695"/>
              <a:gd name="connsiteY5" fmla="*/ 1602370 h 2679432"/>
              <a:gd name="connsiteX6" fmla="*/ 2080469 w 2365695"/>
              <a:gd name="connsiteY6" fmla="*/ 2156043 h 2679432"/>
              <a:gd name="connsiteX7" fmla="*/ 2365695 w 2365695"/>
              <a:gd name="connsiteY7" fmla="*/ 2390935 h 2679432"/>
              <a:gd name="connsiteX0" fmla="*/ 0 w 2365695"/>
              <a:gd name="connsiteY0" fmla="*/ 2679448 h 2679448"/>
              <a:gd name="connsiteX1" fmla="*/ 419449 w 2365695"/>
              <a:gd name="connsiteY1" fmla="*/ 2099318 h 2679448"/>
              <a:gd name="connsiteX2" fmla="*/ 763398 w 2365695"/>
              <a:gd name="connsiteY2" fmla="*/ 767542 h 2679448"/>
              <a:gd name="connsiteX3" fmla="*/ 1107346 w 2365695"/>
              <a:gd name="connsiteY3" fmla="*/ 89 h 2679448"/>
              <a:gd name="connsiteX4" fmla="*/ 1501629 w 2365695"/>
              <a:gd name="connsiteY4" fmla="*/ 727072 h 2679448"/>
              <a:gd name="connsiteX5" fmla="*/ 2004968 w 2365695"/>
              <a:gd name="connsiteY5" fmla="*/ 2156287 h 2679448"/>
              <a:gd name="connsiteX6" fmla="*/ 2080469 w 2365695"/>
              <a:gd name="connsiteY6" fmla="*/ 2156059 h 2679448"/>
              <a:gd name="connsiteX7" fmla="*/ 2365695 w 2365695"/>
              <a:gd name="connsiteY7" fmla="*/ 2390951 h 2679448"/>
              <a:gd name="connsiteX0" fmla="*/ 0 w 2365695"/>
              <a:gd name="connsiteY0" fmla="*/ 2679448 h 2679448"/>
              <a:gd name="connsiteX1" fmla="*/ 419449 w 2365695"/>
              <a:gd name="connsiteY1" fmla="*/ 2099318 h 2679448"/>
              <a:gd name="connsiteX2" fmla="*/ 763398 w 2365695"/>
              <a:gd name="connsiteY2" fmla="*/ 767542 h 2679448"/>
              <a:gd name="connsiteX3" fmla="*/ 1107346 w 2365695"/>
              <a:gd name="connsiteY3" fmla="*/ 89 h 2679448"/>
              <a:gd name="connsiteX4" fmla="*/ 1501629 w 2365695"/>
              <a:gd name="connsiteY4" fmla="*/ 727072 h 2679448"/>
              <a:gd name="connsiteX5" fmla="*/ 2004968 w 2365695"/>
              <a:gd name="connsiteY5" fmla="*/ 2156287 h 2679448"/>
              <a:gd name="connsiteX6" fmla="*/ 2206304 w 2365695"/>
              <a:gd name="connsiteY6" fmla="*/ 2528352 h 2679448"/>
              <a:gd name="connsiteX7" fmla="*/ 2365695 w 2365695"/>
              <a:gd name="connsiteY7" fmla="*/ 2390951 h 2679448"/>
              <a:gd name="connsiteX0" fmla="*/ 0 w 2382473"/>
              <a:gd name="connsiteY0" fmla="*/ 2679448 h 2679448"/>
              <a:gd name="connsiteX1" fmla="*/ 419449 w 2382473"/>
              <a:gd name="connsiteY1" fmla="*/ 2099318 h 2679448"/>
              <a:gd name="connsiteX2" fmla="*/ 763398 w 2382473"/>
              <a:gd name="connsiteY2" fmla="*/ 767542 h 2679448"/>
              <a:gd name="connsiteX3" fmla="*/ 1107346 w 2382473"/>
              <a:gd name="connsiteY3" fmla="*/ 89 h 2679448"/>
              <a:gd name="connsiteX4" fmla="*/ 1501629 w 2382473"/>
              <a:gd name="connsiteY4" fmla="*/ 727072 h 2679448"/>
              <a:gd name="connsiteX5" fmla="*/ 2004968 w 2382473"/>
              <a:gd name="connsiteY5" fmla="*/ 2156287 h 2679448"/>
              <a:gd name="connsiteX6" fmla="*/ 2206304 w 2382473"/>
              <a:gd name="connsiteY6" fmla="*/ 2528352 h 2679448"/>
              <a:gd name="connsiteX7" fmla="*/ 2382473 w 2382473"/>
              <a:gd name="connsiteY7" fmla="*/ 2654281 h 2679448"/>
              <a:gd name="connsiteX0" fmla="*/ 0 w 2382473"/>
              <a:gd name="connsiteY0" fmla="*/ 2679369 h 2679369"/>
              <a:gd name="connsiteX1" fmla="*/ 419449 w 2382473"/>
              <a:gd name="connsiteY1" fmla="*/ 2099239 h 2679369"/>
              <a:gd name="connsiteX2" fmla="*/ 763398 w 2382473"/>
              <a:gd name="connsiteY2" fmla="*/ 767463 h 2679369"/>
              <a:gd name="connsiteX3" fmla="*/ 1107346 w 2382473"/>
              <a:gd name="connsiteY3" fmla="*/ 10 h 2679369"/>
              <a:gd name="connsiteX4" fmla="*/ 1543574 w 2382473"/>
              <a:gd name="connsiteY4" fmla="*/ 781475 h 2679369"/>
              <a:gd name="connsiteX5" fmla="*/ 2004968 w 2382473"/>
              <a:gd name="connsiteY5" fmla="*/ 2156208 h 2679369"/>
              <a:gd name="connsiteX6" fmla="*/ 2206304 w 2382473"/>
              <a:gd name="connsiteY6" fmla="*/ 2528273 h 2679369"/>
              <a:gd name="connsiteX7" fmla="*/ 2382473 w 2382473"/>
              <a:gd name="connsiteY7" fmla="*/ 2654202 h 2679369"/>
              <a:gd name="connsiteX0" fmla="*/ 0 w 2382473"/>
              <a:gd name="connsiteY0" fmla="*/ 2679369 h 2679369"/>
              <a:gd name="connsiteX1" fmla="*/ 385893 w 2382473"/>
              <a:gd name="connsiteY1" fmla="*/ 2099239 h 2679369"/>
              <a:gd name="connsiteX2" fmla="*/ 763398 w 2382473"/>
              <a:gd name="connsiteY2" fmla="*/ 767463 h 2679369"/>
              <a:gd name="connsiteX3" fmla="*/ 1107346 w 2382473"/>
              <a:gd name="connsiteY3" fmla="*/ 10 h 2679369"/>
              <a:gd name="connsiteX4" fmla="*/ 1543574 w 2382473"/>
              <a:gd name="connsiteY4" fmla="*/ 781475 h 2679369"/>
              <a:gd name="connsiteX5" fmla="*/ 2004968 w 2382473"/>
              <a:gd name="connsiteY5" fmla="*/ 2156208 h 2679369"/>
              <a:gd name="connsiteX6" fmla="*/ 2206304 w 2382473"/>
              <a:gd name="connsiteY6" fmla="*/ 2528273 h 2679369"/>
              <a:gd name="connsiteX7" fmla="*/ 2382473 w 2382473"/>
              <a:gd name="connsiteY7" fmla="*/ 2654202 h 2679369"/>
              <a:gd name="connsiteX0" fmla="*/ 0 w 2382473"/>
              <a:gd name="connsiteY0" fmla="*/ 2679369 h 2679369"/>
              <a:gd name="connsiteX1" fmla="*/ 385893 w 2382473"/>
              <a:gd name="connsiteY1" fmla="*/ 2099239 h 2679369"/>
              <a:gd name="connsiteX2" fmla="*/ 763398 w 2382473"/>
              <a:gd name="connsiteY2" fmla="*/ 767463 h 2679369"/>
              <a:gd name="connsiteX3" fmla="*/ 1107346 w 2382473"/>
              <a:gd name="connsiteY3" fmla="*/ 10 h 2679369"/>
              <a:gd name="connsiteX4" fmla="*/ 1543574 w 2382473"/>
              <a:gd name="connsiteY4" fmla="*/ 781475 h 2679369"/>
              <a:gd name="connsiteX5" fmla="*/ 2030135 w 2382473"/>
              <a:gd name="connsiteY5" fmla="*/ 2138047 h 2679369"/>
              <a:gd name="connsiteX6" fmla="*/ 2206304 w 2382473"/>
              <a:gd name="connsiteY6" fmla="*/ 2528273 h 2679369"/>
              <a:gd name="connsiteX7" fmla="*/ 2382473 w 2382473"/>
              <a:gd name="connsiteY7" fmla="*/ 2654202 h 2679369"/>
              <a:gd name="connsiteX0" fmla="*/ 0 w 2382473"/>
              <a:gd name="connsiteY0" fmla="*/ 2679369 h 2679369"/>
              <a:gd name="connsiteX1" fmla="*/ 385893 w 2382473"/>
              <a:gd name="connsiteY1" fmla="*/ 2099239 h 2679369"/>
              <a:gd name="connsiteX2" fmla="*/ 763398 w 2382473"/>
              <a:gd name="connsiteY2" fmla="*/ 767463 h 2679369"/>
              <a:gd name="connsiteX3" fmla="*/ 1107346 w 2382473"/>
              <a:gd name="connsiteY3" fmla="*/ 10 h 2679369"/>
              <a:gd name="connsiteX4" fmla="*/ 1543574 w 2382473"/>
              <a:gd name="connsiteY4" fmla="*/ 781475 h 2679369"/>
              <a:gd name="connsiteX5" fmla="*/ 2030135 w 2382473"/>
              <a:gd name="connsiteY5" fmla="*/ 2138047 h 2679369"/>
              <a:gd name="connsiteX6" fmla="*/ 2265027 w 2382473"/>
              <a:gd name="connsiteY6" fmla="*/ 2546434 h 2679369"/>
              <a:gd name="connsiteX7" fmla="*/ 2382473 w 2382473"/>
              <a:gd name="connsiteY7" fmla="*/ 2654202 h 2679369"/>
              <a:gd name="connsiteX0" fmla="*/ 0 w 2382473"/>
              <a:gd name="connsiteY0" fmla="*/ 2806491 h 2806491"/>
              <a:gd name="connsiteX1" fmla="*/ 385893 w 2382473"/>
              <a:gd name="connsiteY1" fmla="*/ 2226361 h 2806491"/>
              <a:gd name="connsiteX2" fmla="*/ 763398 w 2382473"/>
              <a:gd name="connsiteY2" fmla="*/ 894585 h 2806491"/>
              <a:gd name="connsiteX3" fmla="*/ 1107346 w 2382473"/>
              <a:gd name="connsiteY3" fmla="*/ 7 h 2806491"/>
              <a:gd name="connsiteX4" fmla="*/ 1543574 w 2382473"/>
              <a:gd name="connsiteY4" fmla="*/ 908597 h 2806491"/>
              <a:gd name="connsiteX5" fmla="*/ 2030135 w 2382473"/>
              <a:gd name="connsiteY5" fmla="*/ 2265169 h 2806491"/>
              <a:gd name="connsiteX6" fmla="*/ 2265027 w 2382473"/>
              <a:gd name="connsiteY6" fmla="*/ 2673556 h 2806491"/>
              <a:gd name="connsiteX7" fmla="*/ 2382473 w 2382473"/>
              <a:gd name="connsiteY7" fmla="*/ 2781324 h 2806491"/>
              <a:gd name="connsiteX0" fmla="*/ 0 w 2382473"/>
              <a:gd name="connsiteY0" fmla="*/ 2764196 h 2764196"/>
              <a:gd name="connsiteX1" fmla="*/ 385893 w 2382473"/>
              <a:gd name="connsiteY1" fmla="*/ 2184066 h 2764196"/>
              <a:gd name="connsiteX2" fmla="*/ 763398 w 2382473"/>
              <a:gd name="connsiteY2" fmla="*/ 852290 h 2764196"/>
              <a:gd name="connsiteX3" fmla="*/ 1130792 w 2382473"/>
              <a:gd name="connsiteY3" fmla="*/ 9 h 2764196"/>
              <a:gd name="connsiteX4" fmla="*/ 1543574 w 2382473"/>
              <a:gd name="connsiteY4" fmla="*/ 866302 h 2764196"/>
              <a:gd name="connsiteX5" fmla="*/ 2030135 w 2382473"/>
              <a:gd name="connsiteY5" fmla="*/ 2222874 h 2764196"/>
              <a:gd name="connsiteX6" fmla="*/ 2265027 w 2382473"/>
              <a:gd name="connsiteY6" fmla="*/ 2631261 h 2764196"/>
              <a:gd name="connsiteX7" fmla="*/ 2382473 w 2382473"/>
              <a:gd name="connsiteY7" fmla="*/ 2739029 h 2764196"/>
              <a:gd name="connsiteX0" fmla="*/ 0 w 2382473"/>
              <a:gd name="connsiteY0" fmla="*/ 2764688 h 2764688"/>
              <a:gd name="connsiteX1" fmla="*/ 385893 w 2382473"/>
              <a:gd name="connsiteY1" fmla="*/ 2184558 h 2764688"/>
              <a:gd name="connsiteX2" fmla="*/ 700875 w 2382473"/>
              <a:gd name="connsiteY2" fmla="*/ 979673 h 2764688"/>
              <a:gd name="connsiteX3" fmla="*/ 1130792 w 2382473"/>
              <a:gd name="connsiteY3" fmla="*/ 501 h 2764688"/>
              <a:gd name="connsiteX4" fmla="*/ 1543574 w 2382473"/>
              <a:gd name="connsiteY4" fmla="*/ 866794 h 2764688"/>
              <a:gd name="connsiteX5" fmla="*/ 2030135 w 2382473"/>
              <a:gd name="connsiteY5" fmla="*/ 2223366 h 2764688"/>
              <a:gd name="connsiteX6" fmla="*/ 2265027 w 2382473"/>
              <a:gd name="connsiteY6" fmla="*/ 2631753 h 2764688"/>
              <a:gd name="connsiteX7" fmla="*/ 2382473 w 2382473"/>
              <a:gd name="connsiteY7" fmla="*/ 2739521 h 2764688"/>
              <a:gd name="connsiteX0" fmla="*/ 0 w 2382473"/>
              <a:gd name="connsiteY0" fmla="*/ 2764688 h 2764688"/>
              <a:gd name="connsiteX1" fmla="*/ 354632 w 2382473"/>
              <a:gd name="connsiteY1" fmla="*/ 2328369 h 2764688"/>
              <a:gd name="connsiteX2" fmla="*/ 700875 w 2382473"/>
              <a:gd name="connsiteY2" fmla="*/ 979673 h 2764688"/>
              <a:gd name="connsiteX3" fmla="*/ 1130792 w 2382473"/>
              <a:gd name="connsiteY3" fmla="*/ 501 h 2764688"/>
              <a:gd name="connsiteX4" fmla="*/ 1543574 w 2382473"/>
              <a:gd name="connsiteY4" fmla="*/ 866794 h 2764688"/>
              <a:gd name="connsiteX5" fmla="*/ 2030135 w 2382473"/>
              <a:gd name="connsiteY5" fmla="*/ 2223366 h 2764688"/>
              <a:gd name="connsiteX6" fmla="*/ 2265027 w 2382473"/>
              <a:gd name="connsiteY6" fmla="*/ 2631753 h 2764688"/>
              <a:gd name="connsiteX7" fmla="*/ 2382473 w 2382473"/>
              <a:gd name="connsiteY7" fmla="*/ 2739521 h 2764688"/>
              <a:gd name="connsiteX0" fmla="*/ 0 w 2382473"/>
              <a:gd name="connsiteY0" fmla="*/ 2764330 h 2764330"/>
              <a:gd name="connsiteX1" fmla="*/ 354632 w 2382473"/>
              <a:gd name="connsiteY1" fmla="*/ 2328011 h 2764330"/>
              <a:gd name="connsiteX2" fmla="*/ 700875 w 2382473"/>
              <a:gd name="connsiteY2" fmla="*/ 979315 h 2764330"/>
              <a:gd name="connsiteX3" fmla="*/ 1130792 w 2382473"/>
              <a:gd name="connsiteY3" fmla="*/ 143 h 2764330"/>
              <a:gd name="connsiteX4" fmla="*/ 1621728 w 2382473"/>
              <a:gd name="connsiteY4" fmla="*/ 917193 h 2764330"/>
              <a:gd name="connsiteX5" fmla="*/ 2030135 w 2382473"/>
              <a:gd name="connsiteY5" fmla="*/ 2223008 h 2764330"/>
              <a:gd name="connsiteX6" fmla="*/ 2265027 w 2382473"/>
              <a:gd name="connsiteY6" fmla="*/ 2631395 h 2764330"/>
              <a:gd name="connsiteX7" fmla="*/ 2382473 w 2382473"/>
              <a:gd name="connsiteY7" fmla="*/ 2739163 h 2764330"/>
              <a:gd name="connsiteX0" fmla="*/ 0 w 2382473"/>
              <a:gd name="connsiteY0" fmla="*/ 2764335 h 2764335"/>
              <a:gd name="connsiteX1" fmla="*/ 354632 w 2382473"/>
              <a:gd name="connsiteY1" fmla="*/ 2328016 h 2764335"/>
              <a:gd name="connsiteX2" fmla="*/ 700875 w 2382473"/>
              <a:gd name="connsiteY2" fmla="*/ 979320 h 2764335"/>
              <a:gd name="connsiteX3" fmla="*/ 1130792 w 2382473"/>
              <a:gd name="connsiteY3" fmla="*/ 148 h 2764335"/>
              <a:gd name="connsiteX4" fmla="*/ 1621728 w 2382473"/>
              <a:gd name="connsiteY4" fmla="*/ 917198 h 2764335"/>
              <a:gd name="connsiteX5" fmla="*/ 2100473 w 2382473"/>
              <a:gd name="connsiteY5" fmla="*/ 2358364 h 2764335"/>
              <a:gd name="connsiteX6" fmla="*/ 2265027 w 2382473"/>
              <a:gd name="connsiteY6" fmla="*/ 2631400 h 2764335"/>
              <a:gd name="connsiteX7" fmla="*/ 2382473 w 2382473"/>
              <a:gd name="connsiteY7" fmla="*/ 2739168 h 2764335"/>
              <a:gd name="connsiteX0" fmla="*/ 0 w 2382473"/>
              <a:gd name="connsiteY0" fmla="*/ 2764335 h 2764335"/>
              <a:gd name="connsiteX1" fmla="*/ 354632 w 2382473"/>
              <a:gd name="connsiteY1" fmla="*/ 2328016 h 2764335"/>
              <a:gd name="connsiteX2" fmla="*/ 700875 w 2382473"/>
              <a:gd name="connsiteY2" fmla="*/ 979320 h 2764335"/>
              <a:gd name="connsiteX3" fmla="*/ 1130792 w 2382473"/>
              <a:gd name="connsiteY3" fmla="*/ 148 h 2764335"/>
              <a:gd name="connsiteX4" fmla="*/ 1621728 w 2382473"/>
              <a:gd name="connsiteY4" fmla="*/ 917198 h 2764335"/>
              <a:gd name="connsiteX5" fmla="*/ 2100473 w 2382473"/>
              <a:gd name="connsiteY5" fmla="*/ 2358364 h 2764335"/>
              <a:gd name="connsiteX6" fmla="*/ 2280658 w 2382473"/>
              <a:gd name="connsiteY6" fmla="*/ 2673697 h 2764335"/>
              <a:gd name="connsiteX7" fmla="*/ 2382473 w 2382473"/>
              <a:gd name="connsiteY7" fmla="*/ 2739168 h 2764335"/>
              <a:gd name="connsiteX0" fmla="*/ 0 w 2382473"/>
              <a:gd name="connsiteY0" fmla="*/ 2764296 h 2764296"/>
              <a:gd name="connsiteX1" fmla="*/ 354632 w 2382473"/>
              <a:gd name="connsiteY1" fmla="*/ 2327977 h 2764296"/>
              <a:gd name="connsiteX2" fmla="*/ 700875 w 2382473"/>
              <a:gd name="connsiteY2" fmla="*/ 979281 h 2764296"/>
              <a:gd name="connsiteX3" fmla="*/ 1130792 w 2382473"/>
              <a:gd name="connsiteY3" fmla="*/ 109 h 2764296"/>
              <a:gd name="connsiteX4" fmla="*/ 1676435 w 2382473"/>
              <a:gd name="connsiteY4" fmla="*/ 1035592 h 2764296"/>
              <a:gd name="connsiteX5" fmla="*/ 2100473 w 2382473"/>
              <a:gd name="connsiteY5" fmla="*/ 2358325 h 2764296"/>
              <a:gd name="connsiteX6" fmla="*/ 2280658 w 2382473"/>
              <a:gd name="connsiteY6" fmla="*/ 2673658 h 2764296"/>
              <a:gd name="connsiteX7" fmla="*/ 2382473 w 2382473"/>
              <a:gd name="connsiteY7" fmla="*/ 2739129 h 2764296"/>
              <a:gd name="connsiteX0" fmla="*/ 0 w 2382473"/>
              <a:gd name="connsiteY0" fmla="*/ 2764296 h 2764296"/>
              <a:gd name="connsiteX1" fmla="*/ 354632 w 2382473"/>
              <a:gd name="connsiteY1" fmla="*/ 2327977 h 2764296"/>
              <a:gd name="connsiteX2" fmla="*/ 700875 w 2382473"/>
              <a:gd name="connsiteY2" fmla="*/ 979281 h 2764296"/>
              <a:gd name="connsiteX3" fmla="*/ 1130792 w 2382473"/>
              <a:gd name="connsiteY3" fmla="*/ 109 h 2764296"/>
              <a:gd name="connsiteX4" fmla="*/ 1676435 w 2382473"/>
              <a:gd name="connsiteY4" fmla="*/ 1035592 h 2764296"/>
              <a:gd name="connsiteX5" fmla="*/ 2100473 w 2382473"/>
              <a:gd name="connsiteY5" fmla="*/ 2358325 h 2764296"/>
              <a:gd name="connsiteX6" fmla="*/ 2280658 w 2382473"/>
              <a:gd name="connsiteY6" fmla="*/ 2673658 h 2764296"/>
              <a:gd name="connsiteX7" fmla="*/ 2382473 w 2382473"/>
              <a:gd name="connsiteY7" fmla="*/ 2739129 h 2764296"/>
              <a:gd name="connsiteX0" fmla="*/ 0 w 2382473"/>
              <a:gd name="connsiteY0" fmla="*/ 2848878 h 2848878"/>
              <a:gd name="connsiteX1" fmla="*/ 354632 w 2382473"/>
              <a:gd name="connsiteY1" fmla="*/ 2412559 h 2848878"/>
              <a:gd name="connsiteX2" fmla="*/ 700875 w 2382473"/>
              <a:gd name="connsiteY2" fmla="*/ 1063863 h 2848878"/>
              <a:gd name="connsiteX3" fmla="*/ 1130792 w 2382473"/>
              <a:gd name="connsiteY3" fmla="*/ 97 h 2848878"/>
              <a:gd name="connsiteX4" fmla="*/ 1676435 w 2382473"/>
              <a:gd name="connsiteY4" fmla="*/ 1120174 h 2848878"/>
              <a:gd name="connsiteX5" fmla="*/ 2100473 w 2382473"/>
              <a:gd name="connsiteY5" fmla="*/ 2442907 h 2848878"/>
              <a:gd name="connsiteX6" fmla="*/ 2280658 w 2382473"/>
              <a:gd name="connsiteY6" fmla="*/ 2758240 h 2848878"/>
              <a:gd name="connsiteX7" fmla="*/ 2382473 w 2382473"/>
              <a:gd name="connsiteY7" fmla="*/ 2823711 h 2848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2473" h="2848878">
                <a:moveTo>
                  <a:pt x="0" y="2848878"/>
                </a:moveTo>
                <a:cubicBezTo>
                  <a:pt x="176168" y="2773377"/>
                  <a:pt x="237820" y="2710061"/>
                  <a:pt x="354632" y="2412559"/>
                </a:cubicBezTo>
                <a:cubicBezTo>
                  <a:pt x="471444" y="2115057"/>
                  <a:pt x="571515" y="1465940"/>
                  <a:pt x="700875" y="1063863"/>
                </a:cubicBezTo>
                <a:cubicBezTo>
                  <a:pt x="830235" y="661786"/>
                  <a:pt x="968199" y="-9288"/>
                  <a:pt x="1130792" y="97"/>
                </a:cubicBezTo>
                <a:cubicBezTo>
                  <a:pt x="1293385" y="9482"/>
                  <a:pt x="1514822" y="713039"/>
                  <a:pt x="1676435" y="1120174"/>
                </a:cubicBezTo>
                <a:cubicBezTo>
                  <a:pt x="1838048" y="1527309"/>
                  <a:pt x="1999769" y="2169896"/>
                  <a:pt x="2100473" y="2442907"/>
                </a:cubicBezTo>
                <a:cubicBezTo>
                  <a:pt x="2201177" y="2715918"/>
                  <a:pt x="2233658" y="2694773"/>
                  <a:pt x="2280658" y="2758240"/>
                </a:cubicBezTo>
                <a:cubicBezTo>
                  <a:pt x="2327658" y="2821707"/>
                  <a:pt x="2382473" y="2823711"/>
                  <a:pt x="2382473" y="2823711"/>
                </a:cubicBez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3131840" y="4856576"/>
            <a:ext cx="0" cy="1499585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5436096" y="4856576"/>
            <a:ext cx="0" cy="1499585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19081" y="6064907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pc="-15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평균</a:t>
            </a:r>
            <a:r>
              <a:rPr lang="en-US" altLang="ko-KR" sz="1200" spc="-15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40.1%</a:t>
            </a:r>
            <a:endParaRPr lang="ko-KR" altLang="en-US" sz="1200" spc="-150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26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8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06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세부 추진계획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총괄 </a:t>
            </a:r>
            <a:endParaRPr kumimoji="1" lang="ko-KR" altLang="en-US" sz="2600" dirty="0" smtClean="0">
              <a:solidFill>
                <a:srgbClr val="333399">
                  <a:lumMod val="75000"/>
                </a:srgb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7158" y="1019051"/>
            <a:ext cx="8679338" cy="2962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150000"/>
              </a:lnSpc>
              <a:spcAft>
                <a:spcPts val="300"/>
              </a:spcAft>
              <a:buFont typeface="Wingdings" pitchFamily="2" charset="2"/>
              <a:buChar char="§"/>
            </a:pP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300" spc="-150" dirty="0">
                <a:latin typeface="나눔고딕 ExtraBold" pitchFamily="50" charset="-127"/>
                <a:ea typeface="나눔고딕 ExtraBold" pitchFamily="50" charset="-127"/>
              </a:rPr>
              <a:t>단기 </a:t>
            </a:r>
            <a:r>
              <a:rPr lang="en-US" altLang="ko-KR" sz="2300" spc="-150" dirty="0"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lang="ko-KR" altLang="en-US" sz="2300" b="1" dirty="0" err="1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월총급여</a:t>
            </a:r>
            <a:r>
              <a:rPr lang="en-US" altLang="ko-KR" sz="2300" b="1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z="2300" b="1" dirty="0" err="1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납입기준금</a:t>
            </a:r>
            <a:r>
              <a:rPr lang="ko-KR" altLang="en-US" sz="2300" b="1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비율 </a:t>
            </a:r>
            <a:r>
              <a:rPr lang="ko-KR" altLang="en-US" sz="2300" spc="-150" dirty="0">
                <a:latin typeface="나눔고딕 ExtraBold" pitchFamily="50" charset="-127"/>
                <a:ea typeface="나눔고딕 ExtraBold" pitchFamily="50" charset="-127"/>
              </a:rPr>
              <a:t>기준으로 상위</a:t>
            </a:r>
            <a:r>
              <a:rPr lang="en-US" altLang="ko-KR" sz="2300" spc="-150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하위업체 구분</a:t>
            </a:r>
            <a:endParaRPr lang="en-US" altLang="ko-KR" sz="2300" spc="-150" dirty="0">
              <a:latin typeface="나눔고딕 ExtraBold" pitchFamily="50" charset="-127"/>
              <a:ea typeface="나눔고딕 ExtraBold" pitchFamily="50" charset="-127"/>
            </a:endParaRPr>
          </a:p>
          <a:p>
            <a:pPr marL="442913" lvl="1" indent="-263525" fontAlgn="base">
              <a:lnSpc>
                <a:spcPct val="15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상위업체 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err="1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월총급여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b="1" dirty="0" err="1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납입기준금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비율 상위 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개 </a:t>
            </a:r>
            <a:endParaRPr lang="en-US" altLang="ko-KR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5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하위업체 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err="1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월총급여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b="1" dirty="0" err="1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납입기준금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비율 하위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18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개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가이드라인 </a:t>
            </a:r>
            <a:r>
              <a:rPr lang="ko-KR" altLang="en-US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미이행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개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총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21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개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5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주요 추진내용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50000"/>
              </a:lnSpc>
              <a:spcAft>
                <a:spcPts val="300"/>
              </a:spcAft>
            </a:pPr>
            <a:r>
              <a:rPr lang="en-US" altLang="ko-KR" sz="20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sz="1900" b="1" spc="-150" dirty="0" smtClean="0">
                <a:latin typeface="나눔고딕" pitchFamily="50" charset="-127"/>
                <a:ea typeface="나눔고딕" pitchFamily="50" charset="-127"/>
              </a:rPr>
              <a:t>① 카드 결제 수수료 지원</a:t>
            </a:r>
            <a:r>
              <a:rPr lang="en-US" altLang="ko-KR" sz="1900" b="1" spc="-15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900" b="1" spc="-150" dirty="0" smtClean="0">
                <a:latin typeface="나눔고딕" pitchFamily="50" charset="-127"/>
                <a:ea typeface="나눔고딕" pitchFamily="50" charset="-127"/>
              </a:rPr>
              <a:t>② 차고지 밖 사전 신고제도</a:t>
            </a:r>
            <a:r>
              <a:rPr lang="en-US" altLang="ko-KR" sz="1900" b="1" spc="-15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900" b="1" spc="-150" dirty="0">
                <a:latin typeface="나눔고딕" pitchFamily="50" charset="-127"/>
                <a:ea typeface="나눔고딕" pitchFamily="50" charset="-127"/>
              </a:rPr>
              <a:t>③ 운수종사자 자녀장학금 지원 </a:t>
            </a:r>
            <a:endParaRPr lang="en-US" altLang="ko-KR" sz="1900" b="1" spc="-150" dirty="0" smtClean="0"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50000"/>
              </a:lnSpc>
              <a:spcAft>
                <a:spcPts val="300"/>
              </a:spcAft>
            </a:pPr>
            <a:r>
              <a:rPr lang="ko-KR" altLang="en-US" sz="1900" b="1" spc="-150" dirty="0" smtClean="0">
                <a:latin typeface="나눔고딕" pitchFamily="50" charset="-127"/>
                <a:ea typeface="나눔고딕" pitchFamily="50" charset="-127"/>
              </a:rPr>
              <a:t>    ④ </a:t>
            </a:r>
            <a:r>
              <a:rPr lang="ko-KR" altLang="en-US" sz="1900" b="1" spc="-150" dirty="0">
                <a:latin typeface="나눔고딕" pitchFamily="50" charset="-127"/>
                <a:ea typeface="나눔고딕" pitchFamily="50" charset="-127"/>
              </a:rPr>
              <a:t>차량취득세 감면 </a:t>
            </a:r>
            <a:r>
              <a:rPr lang="ko-KR" altLang="en-US" sz="1900" b="1" spc="-150" dirty="0" smtClean="0">
                <a:latin typeface="나눔고딕" pitchFamily="50" charset="-127"/>
                <a:ea typeface="나눔고딕" pitchFamily="50" charset="-127"/>
              </a:rPr>
              <a:t>조정</a:t>
            </a:r>
            <a:endParaRPr lang="en-US" altLang="ko-KR" sz="1900" b="1" spc="-15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7158" y="4005064"/>
            <a:ext cx="842968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150000"/>
              </a:lnSpc>
              <a:spcAft>
                <a:spcPts val="300"/>
              </a:spcAft>
              <a:buFont typeface="Wingdings" pitchFamily="2" charset="2"/>
              <a:buChar char="§"/>
            </a:pP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 장기 </a:t>
            </a:r>
            <a:r>
              <a:rPr lang="en-US" altLang="ko-KR" sz="2300" spc="-150" dirty="0" smtClean="0"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종합평가지표 개발</a:t>
            </a:r>
            <a:r>
              <a:rPr lang="en-US" altLang="ko-KR" sz="2300" spc="-150" dirty="0" smtClean="0">
                <a:latin typeface="나눔고딕 ExtraBold" pitchFamily="50" charset="-127"/>
                <a:ea typeface="나눔고딕 ExtraBold" pitchFamily="50" charset="-127"/>
              </a:rPr>
              <a:t>, 4</a:t>
            </a: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개 등급으로 분류</a:t>
            </a:r>
            <a:endParaRPr lang="en-US" altLang="ko-KR" sz="2300" spc="-15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442913" lvl="1" indent="-263525" fontAlgn="base">
              <a:lnSpc>
                <a:spcPct val="15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지표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spc="-150" dirty="0" err="1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월총급여</a:t>
            </a:r>
            <a:r>
              <a:rPr lang="en-US" altLang="ko-KR" b="1" spc="-15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b="1" spc="-150" dirty="0" err="1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납입기준금</a:t>
            </a:r>
            <a:r>
              <a:rPr lang="ko-KR" altLang="en-US" b="1" spc="-15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비율</a:t>
            </a:r>
            <a:r>
              <a:rPr lang="en-US" altLang="ko-KR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spc="-15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업체별 </a:t>
            </a:r>
            <a:r>
              <a:rPr lang="ko-KR" altLang="en-US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사고</a:t>
            </a:r>
            <a:r>
              <a:rPr lang="en-US" altLang="ko-KR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위반</a:t>
            </a:r>
            <a:r>
              <a:rPr lang="en-US" altLang="ko-KR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경영</a:t>
            </a:r>
            <a:r>
              <a:rPr lang="en-US" altLang="ko-KR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복지지수 등을 추가 검토</a:t>
            </a:r>
            <a:endParaRPr lang="en-US" altLang="ko-KR" b="1" spc="-150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5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ko-KR" altLang="en-US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노사민전정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협의체에서 구체적 평가지표 및 기준 확정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5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주요 추진 내용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50000"/>
              </a:lnSpc>
              <a:spcAft>
                <a:spcPts val="300"/>
              </a:spcAft>
            </a:pPr>
            <a:r>
              <a:rPr lang="ko-KR" altLang="en-US" sz="1900" b="1" spc="-150" dirty="0" smtClean="0">
                <a:latin typeface="나눔고딕" pitchFamily="50" charset="-127"/>
                <a:ea typeface="나눔고딕" pitchFamily="50" charset="-127"/>
              </a:rPr>
              <a:t>     ① 우수 택시업체 인증제도</a:t>
            </a:r>
            <a:r>
              <a:rPr lang="en-US" altLang="ko-KR" sz="1900" b="1" spc="-15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900" b="1" spc="-150" dirty="0" smtClean="0">
                <a:latin typeface="나눔고딕" pitchFamily="50" charset="-127"/>
                <a:ea typeface="나눔고딕" pitchFamily="50" charset="-127"/>
              </a:rPr>
              <a:t>②  업체 차고지 확보 지원</a:t>
            </a:r>
            <a:endParaRPr lang="en-US" altLang="ko-KR" sz="1900" b="1" spc="-15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dirty="0">
                <a:solidFill>
                  <a:srgbClr val="808080">
                    <a:lumMod val="75000"/>
                  </a:srgbClr>
                </a:solidFill>
                <a:latin typeface="08서울남산체 EB" pitchFamily="18" charset="-127"/>
                <a:ea typeface="08서울남산체 EB" pitchFamily="18" charset="-127"/>
              </a:rPr>
              <a:t>9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047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세부 추진계획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단기</a:t>
            </a:r>
            <a:endParaRPr kumimoji="1" lang="ko-KR" altLang="en-US" sz="2600" dirty="0" smtClean="0">
              <a:solidFill>
                <a:srgbClr val="333399">
                  <a:lumMod val="75000"/>
                </a:srgb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980728"/>
            <a:ext cx="8429684" cy="5341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180000"/>
              </a:lnSpc>
              <a:buFont typeface="Wingdings" pitchFamily="2" charset="2"/>
              <a:buChar char="§"/>
            </a:pP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 카드 결제 수수료 지원</a:t>
            </a:r>
            <a:r>
              <a:rPr lang="en-US" altLang="ko-KR" sz="2300" spc="-150" dirty="0" smtClean="0">
                <a:latin typeface="나눔고딕 ExtraBold" pitchFamily="50" charset="-127"/>
                <a:ea typeface="나눔고딕 ExtraBold" pitchFamily="50" charset="-127"/>
              </a:rPr>
              <a:t>(’14.6</a:t>
            </a: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월 부터</a:t>
            </a:r>
            <a:r>
              <a:rPr lang="en-US" altLang="ko-KR" sz="2300" spc="-15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시행</a:t>
            </a:r>
            <a:r>
              <a:rPr lang="en-US" altLang="ko-KR" sz="2300" spc="-15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</a:p>
          <a:p>
            <a:pPr marL="442913" lvl="1" indent="-263525" fontAlgn="base">
              <a:lnSpc>
                <a:spcPct val="18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근 거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서울특별시 택시요금 카드수수료 지원을 위한 조례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조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8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내 용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카드결제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6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천원 이하 수수료 전액 지원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(’14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년도 예산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79</a:t>
            </a:r>
            <a:r>
              <a:rPr lang="ko-KR" altLang="en-US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442913" lvl="1" indent="-263525" fontAlgn="base">
              <a:lnSpc>
                <a:spcPct val="180000"/>
              </a:lnSpc>
              <a:buFont typeface="Wingdings" pitchFamily="2" charset="2"/>
              <a:buChar char="Ø"/>
            </a:pP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13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년 지원금액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업체별 연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15,000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천원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1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대당 연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173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천원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8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차등지원 계획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’13</a:t>
            </a:r>
            <a:r>
              <a:rPr lang="ko-KR" altLang="en-US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6,000</a:t>
            </a:r>
            <a:r>
              <a:rPr lang="ko-KR" altLang="en-US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원 이하 </a:t>
            </a:r>
            <a:r>
              <a:rPr lang="en-US" altLang="ko-KR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 ’14</a:t>
            </a:r>
            <a:r>
              <a:rPr lang="ko-KR" altLang="en-US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년 상</a:t>
            </a:r>
            <a:r>
              <a:rPr lang="ko-KR" altLang="en-US" b="1" spc="-15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위</a:t>
            </a:r>
            <a:r>
              <a:rPr lang="ko-KR" altLang="en-US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업체 </a:t>
            </a:r>
            <a:r>
              <a:rPr lang="en-US" altLang="ko-KR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10,000</a:t>
            </a:r>
            <a:r>
              <a:rPr lang="ko-KR" altLang="en-US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원 이하</a:t>
            </a:r>
            <a:r>
              <a:rPr lang="en-US" altLang="ko-KR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, </a:t>
            </a:r>
            <a:r>
              <a:rPr lang="ko-KR" altLang="en-US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하위</a:t>
            </a:r>
            <a:r>
              <a:rPr lang="ko-KR" altLang="en-US" b="1" spc="-15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업</a:t>
            </a:r>
            <a:r>
              <a:rPr lang="ko-KR" altLang="en-US" b="1" spc="-15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체 제외</a:t>
            </a:r>
            <a:endParaRPr lang="en-US" altLang="ko-KR" b="1" spc="-150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  <a:sym typeface="Wingdings" pitchFamily="2" charset="2"/>
            </a:endParaRPr>
          </a:p>
          <a:p>
            <a:pPr marL="442913" lvl="1" indent="-263525" fontAlgn="base">
              <a:lnSpc>
                <a:spcPct val="180000"/>
              </a:lnSpc>
              <a:buFont typeface="Wingdings" pitchFamily="2" charset="2"/>
              <a:buChar char="Ø"/>
            </a:pPr>
            <a:endParaRPr lang="en-US" altLang="ko-KR" sz="2300" b="1" spc="-150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  <a:sym typeface="Wingdings" pitchFamily="2" charset="2"/>
            </a:endParaRPr>
          </a:p>
          <a:p>
            <a:pPr marL="442913" lvl="1" indent="-263525" fontAlgn="base">
              <a:lnSpc>
                <a:spcPct val="180000"/>
              </a:lnSpc>
              <a:buFont typeface="Wingdings" pitchFamily="2" charset="2"/>
              <a:buChar char="Ø"/>
            </a:pPr>
            <a:endParaRPr lang="en-US" altLang="ko-KR" sz="2300" b="1" spc="-150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  <a:sym typeface="Wingdings" pitchFamily="2" charset="2"/>
            </a:endParaRPr>
          </a:p>
          <a:p>
            <a:pPr marL="442913" lvl="1" indent="-263525" fontAlgn="base">
              <a:lnSpc>
                <a:spcPct val="180000"/>
              </a:lnSpc>
              <a:buFont typeface="Wingdings" pitchFamily="2" charset="2"/>
              <a:buChar char="Ø"/>
            </a:pPr>
            <a:endParaRPr lang="en-US" altLang="ko-KR" sz="2300" b="1" spc="-150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  <a:sym typeface="Wingdings" pitchFamily="2" charset="2"/>
            </a:endParaRPr>
          </a:p>
          <a:p>
            <a:pPr marL="442913" lvl="1" indent="-263525" fontAlgn="base">
              <a:lnSpc>
                <a:spcPct val="180000"/>
              </a:lnSpc>
              <a:buFont typeface="Wingdings" pitchFamily="2" charset="2"/>
              <a:buChar char="Ø"/>
            </a:pPr>
            <a:endParaRPr lang="en-US" altLang="ko-KR" sz="1000" b="1" spc="-150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  <a:sym typeface="Wingdings" pitchFamily="2" charset="2"/>
            </a:endParaRPr>
          </a:p>
          <a:p>
            <a:pPr marL="442913" lvl="1" indent="-263525" fontAlgn="base">
              <a:lnSpc>
                <a:spcPct val="18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기대효과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상위업체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업체당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15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백만원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 </a:t>
            </a:r>
            <a:r>
              <a:rPr lang="en-US" altLang="ko-KR" sz="1500" b="1" dirty="0" smtClean="0">
                <a:solidFill>
                  <a:srgbClr val="0000FF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30</a:t>
            </a:r>
            <a:r>
              <a:rPr lang="ko-KR" altLang="en-US" sz="1500" b="1" dirty="0" err="1" smtClean="0">
                <a:solidFill>
                  <a:srgbClr val="0000FF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백만원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),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하위업체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(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업체당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15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백만원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</a:t>
            </a:r>
            <a:r>
              <a:rPr lang="en-US" altLang="ko-KR" sz="1500" b="1" dirty="0" smtClean="0">
                <a:solidFill>
                  <a:srgbClr val="0000FF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0</a:t>
            </a:r>
            <a:r>
              <a:rPr lang="ko-KR" altLang="en-US" sz="1500" b="1" dirty="0" smtClean="0">
                <a:solidFill>
                  <a:srgbClr val="0000FF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원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)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939703"/>
              </p:ext>
            </p:extLst>
          </p:nvPr>
        </p:nvGraphicFramePr>
        <p:xfrm>
          <a:off x="785785" y="3731854"/>
          <a:ext cx="7710619" cy="20734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{073A0DAA-6AF3-43AB-8588-CEC1D06C72B9}</a:tableStyleId>
              </a:tblPr>
              <a:tblGrid>
                <a:gridCol w="1511228"/>
                <a:gridCol w="1416776"/>
                <a:gridCol w="1227873"/>
                <a:gridCol w="1983487"/>
                <a:gridCol w="1571255"/>
              </a:tblGrid>
              <a:tr h="41917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/>
                          </a:solidFill>
                        </a:rPr>
                        <a:t>’13</a:t>
                      </a:r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년도</a:t>
                      </a:r>
                      <a:endParaRPr lang="ko-KR" alt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/>
                          </a:solidFill>
                        </a:rPr>
                        <a:t>’14</a:t>
                      </a:r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년도</a:t>
                      </a:r>
                      <a:endParaRPr lang="ko-KR" alt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  <a:tr h="4191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지원내용</a:t>
                      </a:r>
                      <a:endParaRPr lang="ko-KR" alt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대상회사</a:t>
                      </a:r>
                      <a:endParaRPr lang="ko-KR" alt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지원내용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대상회사</a:t>
                      </a:r>
                      <a:endParaRPr lang="ko-KR" alt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1168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6,000</a:t>
                      </a:r>
                      <a:r>
                        <a:rPr lang="ko-KR" altLang="en-US" sz="1300" dirty="0" smtClean="0"/>
                        <a:t>원 이하 업체별 동일</a:t>
                      </a:r>
                      <a:endParaRPr lang="ko-KR" alt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255</a:t>
                      </a:r>
                      <a:r>
                        <a:rPr lang="ko-KR" altLang="en-US" sz="1300" dirty="0" smtClean="0"/>
                        <a:t>개 회사</a:t>
                      </a:r>
                      <a:endParaRPr lang="ko-KR" alt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상위업체</a:t>
                      </a:r>
                      <a:endParaRPr lang="ko-KR" alt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aseline="0" dirty="0" smtClean="0"/>
                        <a:t>10,000</a:t>
                      </a:r>
                      <a:r>
                        <a:rPr lang="ko-KR" altLang="en-US" sz="1300" baseline="0" dirty="0" smtClean="0"/>
                        <a:t>원 이하</a:t>
                      </a:r>
                      <a:endParaRPr lang="ko-KR" alt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20</a:t>
                      </a:r>
                      <a:r>
                        <a:rPr lang="ko-KR" altLang="en-US" sz="1300" dirty="0" smtClean="0"/>
                        <a:t>개</a:t>
                      </a:r>
                      <a:endParaRPr lang="ko-KR" alt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1689">
                <a:tc vMerge="1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aseline="0" dirty="0" smtClean="0"/>
                        <a:t>하위업체</a:t>
                      </a:r>
                      <a:endParaRPr lang="ko-KR" altLang="en-US" sz="13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aseline="0" dirty="0" smtClean="0"/>
                        <a:t>지원 배제</a:t>
                      </a:r>
                      <a:endParaRPr lang="ko-KR" altLang="en-US" sz="13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/>
                        <a:t>21</a:t>
                      </a:r>
                      <a:r>
                        <a:rPr lang="ko-KR" altLang="en-US" sz="1300" dirty="0" smtClean="0"/>
                        <a:t>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1689">
                <a:tc vMerge="1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smtClean="0"/>
                        <a:t>그 외 </a:t>
                      </a:r>
                      <a:r>
                        <a:rPr lang="en-US" altLang="ko-KR" sz="1300" dirty="0" smtClean="0"/>
                        <a:t>: </a:t>
                      </a:r>
                      <a:r>
                        <a:rPr lang="ko-KR" altLang="en-US" sz="1300" dirty="0" smtClean="0"/>
                        <a:t>현행과 동일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/>
                        <a:t>214</a:t>
                      </a:r>
                      <a:r>
                        <a:rPr lang="ko-KR" altLang="en-US" sz="1300" dirty="0" smtClean="0"/>
                        <a:t>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10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00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7158" y="1000108"/>
            <a:ext cx="8572560" cy="348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160000"/>
              </a:lnSpc>
              <a:buFont typeface="Wingdings" pitchFamily="2" charset="2"/>
              <a:buChar char="§"/>
            </a:pP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 차고지 밖 교대 사전 신고제도 완화</a:t>
            </a:r>
            <a:endParaRPr lang="en-US" altLang="ko-KR" sz="2300" spc="-15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442913" lvl="1" indent="-263525" fontAlgn="base">
              <a:lnSpc>
                <a:spcPct val="16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기 간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원거리 통근자의 교대편의 제공을 위해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’13.12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월부터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년간 한시적 시행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6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현 황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면허대수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30%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이내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2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인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차 기준 원거리 </a:t>
            </a:r>
            <a:r>
              <a:rPr lang="ko-KR" altLang="en-US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통근자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여성종사자 및 장애인 등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536575" lvl="1" indent="-177800" fontAlgn="base">
              <a:lnSpc>
                <a:spcPct val="160000"/>
              </a:lnSpc>
              <a:buFont typeface="휴먼중간샘체" pitchFamily="2" charset="-127"/>
              <a:buChar char="-"/>
            </a:pP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원거리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통근자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: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거주지와 차고지간 직선거리가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7km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이상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종사자간 거주지 거리가 반경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2km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이내</a:t>
            </a:r>
            <a:endParaRPr lang="en-US" altLang="ko-KR" sz="1500" b="1" dirty="0" smtClean="0">
              <a:solidFill>
                <a:prstClr val="black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536575" lvl="1" indent="-177800" fontAlgn="base">
              <a:lnSpc>
                <a:spcPct val="160000"/>
              </a:lnSpc>
              <a:buFont typeface="휴먼중간샘체" pitchFamily="2" charset="-127"/>
              <a:buChar char="-"/>
            </a:pP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여성 및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6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급 이상 등록장애인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: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거주지와 차고지간 직선거리가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3km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이상</a:t>
            </a:r>
            <a:endParaRPr lang="en-US" altLang="ko-KR" sz="1500" b="1" dirty="0" smtClean="0">
              <a:solidFill>
                <a:prstClr val="black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536575" lvl="1" indent="-177800" fontAlgn="base">
              <a:lnSpc>
                <a:spcPct val="160000"/>
              </a:lnSpc>
              <a:buFont typeface="휴먼중간샘체" pitchFamily="2" charset="-127"/>
              <a:buChar char="-"/>
            </a:pP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기타 병원치료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가족간병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: 1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개월 이내의 기간을 정해 사전신고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진단서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병원확인서 첨부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442913" lvl="1" indent="-263525" fontAlgn="base">
              <a:lnSpc>
                <a:spcPct val="16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신고 완화 계획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면허대수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30%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이내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 50%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까지 완화</a:t>
            </a:r>
            <a:endParaRPr lang="en-US" altLang="ko-KR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536575" lvl="1" indent="-177800" fontAlgn="base">
              <a:lnSpc>
                <a:spcPct val="160000"/>
              </a:lnSpc>
              <a:buFont typeface="휴먼중간샘체" pitchFamily="2" charset="-127"/>
              <a:buChar char="-"/>
            </a:pPr>
            <a:r>
              <a:rPr lang="ko-KR" altLang="en-US" sz="15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  <a:sym typeface="Wingdings" pitchFamily="2" charset="2"/>
              </a:rPr>
              <a:t>상위업체 는 사전 신고 확대인정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  <a:sym typeface="Wingdings" pitchFamily="2" charset="2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  <a:sym typeface="Wingdings" pitchFamily="2" charset="2"/>
              </a:rPr>
              <a:t>하위업체는 사전 신고 대상 제외</a:t>
            </a:r>
            <a:endParaRPr lang="en-US" altLang="ko-KR" sz="1500" b="1" dirty="0" smtClean="0">
              <a:solidFill>
                <a:prstClr val="black"/>
              </a:solidFill>
              <a:latin typeface="나눔고딕 Light" panose="020D0904000000000000" pitchFamily="50" charset="-127"/>
              <a:ea typeface="나눔고딕 Light" panose="020D0904000000000000" pitchFamily="50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141620"/>
              </p:ext>
            </p:extLst>
          </p:nvPr>
        </p:nvGraphicFramePr>
        <p:xfrm>
          <a:off x="785786" y="4500570"/>
          <a:ext cx="7710618" cy="1874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{073A0DAA-6AF3-43AB-8588-CEC1D06C72B9}</a:tableStyleId>
              </a:tblPr>
              <a:tblGrid>
                <a:gridCol w="2545959"/>
                <a:gridCol w="945642"/>
                <a:gridCol w="4219017"/>
              </a:tblGrid>
              <a:tr h="19905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현 행</a:t>
                      </a:r>
                      <a:endParaRPr lang="ko-KR" alt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/>
                          </a:solidFill>
                        </a:rPr>
                        <a:t>’14</a:t>
                      </a:r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년도</a:t>
                      </a:r>
                      <a:endParaRPr lang="ko-KR" alt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  <a:tr h="2596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대상</a:t>
                      </a:r>
                      <a:endParaRPr lang="ko-KR" alt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</a:rPr>
                        <a:t>차등지원 내용</a:t>
                      </a:r>
                      <a:endParaRPr lang="ko-KR" alt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31621">
                <a:tc rowSpan="3">
                  <a:txBody>
                    <a:bodyPr/>
                    <a:lstStyle/>
                    <a:p>
                      <a:pPr marL="84138" indent="-84138" algn="l" latinLnBrk="1">
                        <a:buFontTx/>
                        <a:buChar char="-"/>
                      </a:pPr>
                      <a:r>
                        <a:rPr lang="ko-KR" altLang="en-US" sz="1300" baseline="0" dirty="0" smtClean="0"/>
                        <a:t> 면허대수 </a:t>
                      </a:r>
                      <a:r>
                        <a:rPr lang="en-US" altLang="ko-KR" sz="1300" baseline="0" dirty="0" smtClean="0"/>
                        <a:t>30% </a:t>
                      </a:r>
                      <a:r>
                        <a:rPr lang="ko-KR" altLang="en-US" sz="1300" baseline="0" dirty="0" smtClean="0"/>
                        <a:t>이내</a:t>
                      </a:r>
                      <a:endParaRPr lang="en-US" altLang="ko-KR" sz="1300" baseline="0" dirty="0" smtClean="0"/>
                    </a:p>
                    <a:p>
                      <a:pPr marL="84138" indent="-84138" algn="l" latinLnBrk="1">
                        <a:buFontTx/>
                        <a:buChar char="-"/>
                      </a:pPr>
                      <a:r>
                        <a:rPr lang="ko-KR" altLang="en-US" sz="1300" baseline="0" dirty="0" smtClean="0"/>
                        <a:t> </a:t>
                      </a:r>
                      <a:r>
                        <a:rPr lang="ko-KR" altLang="en-US" sz="1300" baseline="0" dirty="0" err="1" smtClean="0"/>
                        <a:t>차고지와</a:t>
                      </a:r>
                      <a:r>
                        <a:rPr lang="ko-KR" altLang="en-US" sz="1300" baseline="0" dirty="0" smtClean="0"/>
                        <a:t> 거주지간 </a:t>
                      </a:r>
                      <a:r>
                        <a:rPr lang="en-US" altLang="ko-KR" sz="1300" baseline="0" dirty="0" smtClean="0"/>
                        <a:t>7km</a:t>
                      </a:r>
                      <a:r>
                        <a:rPr lang="ko-KR" altLang="en-US" sz="1300" baseline="0" dirty="0" smtClean="0"/>
                        <a:t>이상</a:t>
                      </a:r>
                      <a:endParaRPr lang="en-US" altLang="ko-KR" sz="1300" baseline="0" dirty="0" smtClean="0"/>
                    </a:p>
                    <a:p>
                      <a:pPr marL="84138" indent="-84138" algn="l" latinLnBrk="1">
                        <a:buFontTx/>
                        <a:buNone/>
                      </a:pPr>
                      <a:r>
                        <a:rPr lang="en-US" altLang="ko-KR" sz="1300" baseline="0" dirty="0" smtClean="0"/>
                        <a:t>  ※ </a:t>
                      </a:r>
                      <a:r>
                        <a:rPr lang="ko-KR" altLang="en-US" sz="1300" baseline="0" dirty="0" smtClean="0"/>
                        <a:t>여성 및 장애인 </a:t>
                      </a:r>
                      <a:r>
                        <a:rPr lang="en-US" altLang="ko-KR" sz="1300" baseline="0" dirty="0" smtClean="0"/>
                        <a:t>: 3km</a:t>
                      </a:r>
                      <a:r>
                        <a:rPr lang="ko-KR" altLang="en-US" sz="1300" baseline="0" dirty="0" smtClean="0"/>
                        <a:t>이상</a:t>
                      </a:r>
                      <a:endParaRPr lang="ko-KR" alt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smtClean="0"/>
                        <a:t>상위업체</a:t>
                      </a:r>
                      <a:endParaRPr lang="ko-KR" alt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1300" baseline="0" dirty="0" smtClean="0"/>
                        <a:t> 면허대수 </a:t>
                      </a:r>
                      <a:r>
                        <a:rPr lang="en-US" altLang="ko-KR" sz="1300" baseline="0" dirty="0" smtClean="0"/>
                        <a:t>30% + 20%</a:t>
                      </a:r>
                      <a:r>
                        <a:rPr lang="ko-KR" altLang="en-US" sz="1300" baseline="0" dirty="0" smtClean="0"/>
                        <a:t>까지 확대</a:t>
                      </a:r>
                      <a:endParaRPr lang="en-US" altLang="ko-KR" sz="1300" baseline="0" dirty="0" smtClean="0"/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200" baseline="0" dirty="0" smtClean="0"/>
                        <a:t>  ※ 30% </a:t>
                      </a:r>
                      <a:r>
                        <a:rPr lang="ko-KR" altLang="en-US" sz="1200" baseline="0" dirty="0" smtClean="0"/>
                        <a:t>범위 내 </a:t>
                      </a:r>
                      <a:r>
                        <a:rPr lang="en-US" altLang="ko-KR" sz="1200" baseline="0" dirty="0" smtClean="0"/>
                        <a:t>: 7km </a:t>
                      </a:r>
                      <a:r>
                        <a:rPr lang="en-US" altLang="ko-KR" sz="1200" baseline="0" dirty="0" smtClean="0">
                          <a:sym typeface="Wingdings" pitchFamily="2" charset="2"/>
                        </a:rPr>
                        <a:t> 4km </a:t>
                      </a:r>
                      <a:r>
                        <a:rPr lang="ko-KR" altLang="en-US" sz="1200" baseline="0" dirty="0" smtClean="0">
                          <a:sym typeface="Wingdings" pitchFamily="2" charset="2"/>
                        </a:rPr>
                        <a:t>이상 완화</a:t>
                      </a:r>
                      <a:endParaRPr lang="en-US" altLang="ko-KR" sz="1200" baseline="0" dirty="0" smtClean="0">
                        <a:sym typeface="Wingdings" pitchFamily="2" charset="2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aseline="0" dirty="0" smtClean="0"/>
                        <a:t>  ※ 20% </a:t>
                      </a:r>
                      <a:r>
                        <a:rPr lang="ko-KR" altLang="en-US" sz="1200" baseline="0" dirty="0" smtClean="0"/>
                        <a:t>범위 내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거리 </a:t>
                      </a:r>
                      <a:r>
                        <a:rPr lang="ko-KR" altLang="en-US" sz="1200" baseline="0" dirty="0" err="1" smtClean="0"/>
                        <a:t>제한없이</a:t>
                      </a:r>
                      <a:r>
                        <a:rPr lang="ko-KR" altLang="en-US" sz="1200" baseline="0" dirty="0" smtClean="0"/>
                        <a:t> 승인</a:t>
                      </a:r>
                      <a:endParaRPr lang="en-US" altLang="ko-KR" sz="1200" baseline="0" dirty="0" smtClean="0">
                        <a:sym typeface="Wingdings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33360">
                <a:tc vMerge="1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하위업체</a:t>
                      </a:r>
                      <a:endParaRPr lang="ko-KR" alt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/>
                        <a:t>- </a:t>
                      </a:r>
                      <a:r>
                        <a:rPr lang="ko-KR" altLang="en-US" sz="1300" dirty="0" smtClean="0"/>
                        <a:t>사전 신고 대상에서 완전 배제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0162">
                <a:tc vMerge="1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그 외</a:t>
                      </a:r>
                      <a:endParaRPr lang="ko-KR" alt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dirty="0" smtClean="0"/>
                        <a:t>- </a:t>
                      </a:r>
                      <a:r>
                        <a:rPr lang="ko-KR" altLang="en-US" sz="1300" dirty="0" smtClean="0"/>
                        <a:t>현행과 동일하되</a:t>
                      </a:r>
                      <a:r>
                        <a:rPr lang="en-US" altLang="ko-KR" sz="1300" dirty="0" smtClean="0"/>
                        <a:t>, </a:t>
                      </a:r>
                      <a:r>
                        <a:rPr lang="ko-KR" altLang="en-US" sz="1300" dirty="0" smtClean="0"/>
                        <a:t>거리 일부 조정</a:t>
                      </a:r>
                      <a:endParaRPr lang="ko-KR" alt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세부 추진계획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단기</a:t>
            </a:r>
            <a:endParaRPr kumimoji="1" lang="ko-KR" altLang="en-US" sz="2600" dirty="0" smtClean="0">
              <a:solidFill>
                <a:srgbClr val="333399">
                  <a:lumMod val="75000"/>
                </a:srgb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11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703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784587"/>
            <a:ext cx="8429684" cy="4516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250000"/>
              </a:lnSpc>
              <a:buFont typeface="Wingdings" pitchFamily="2" charset="2"/>
              <a:buChar char="§"/>
            </a:pP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법인택시 운수종사자 복지 향상 </a:t>
            </a:r>
            <a:r>
              <a:rPr lang="en-US" altLang="ko-KR" sz="2300" dirty="0" smtClean="0"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자녀 장학금 지원 확대</a:t>
            </a:r>
            <a:endParaRPr lang="en-US" altLang="ko-KR" sz="23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442913" lvl="1" indent="-263525" fontAlgn="base">
              <a:lnSpc>
                <a:spcPct val="250000"/>
              </a:lnSpc>
              <a:buFont typeface="Wingdings" pitchFamily="2" charset="2"/>
              <a:buChar char="Ø"/>
            </a:pP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목 적 </a:t>
            </a:r>
            <a:r>
              <a:rPr lang="en-US" altLang="ko-KR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경제적으로 어려운 택시운수종사자의 자녀 장학금 지원</a:t>
            </a:r>
            <a:endParaRPr lang="en-US" altLang="ko-KR" sz="1900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250000"/>
              </a:lnSpc>
              <a:buFont typeface="Wingdings" pitchFamily="2" charset="2"/>
              <a:buChar char="Ø"/>
            </a:pP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지원내용 </a:t>
            </a:r>
            <a:r>
              <a:rPr lang="en-US" altLang="ko-KR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운수종사자 </a:t>
            </a:r>
            <a:r>
              <a:rPr lang="en-US" altLang="ko-KR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인당 </a:t>
            </a:r>
            <a:r>
              <a:rPr lang="en-US" altLang="ko-KR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100</a:t>
            </a: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연 </a:t>
            </a:r>
            <a:r>
              <a:rPr lang="en-US" altLang="ko-KR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회</a:t>
            </a:r>
            <a:r>
              <a:rPr lang="en-US" altLang="ko-KR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536575" lvl="1" indent="-177800" fontAlgn="base">
              <a:lnSpc>
                <a:spcPct val="250000"/>
              </a:lnSpc>
              <a:buFont typeface="휴먼중간샘체" pitchFamily="2" charset="-127"/>
              <a:buChar char="-"/>
            </a:pPr>
            <a:r>
              <a:rPr lang="ko-KR" altLang="en-US" sz="16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재원 </a:t>
            </a:r>
            <a:r>
              <a:rPr lang="en-US" altLang="ko-KR" sz="16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: </a:t>
            </a:r>
            <a:r>
              <a:rPr lang="ko-KR" altLang="en-US" sz="16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한국스마트카드 내 스마트복지기금</a:t>
            </a:r>
            <a:r>
              <a:rPr lang="en-US" altLang="ko-KR" sz="16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16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연 </a:t>
            </a:r>
            <a:r>
              <a:rPr lang="en-US" altLang="ko-KR" sz="16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250</a:t>
            </a:r>
            <a:r>
              <a:rPr lang="ko-KR" altLang="en-US" sz="16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백만원</a:t>
            </a:r>
            <a:endParaRPr lang="en-US" altLang="ko-KR" sz="2000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250000"/>
              </a:lnSpc>
              <a:buFont typeface="Wingdings" pitchFamily="2" charset="2"/>
              <a:buChar char="Ø"/>
            </a:pP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운수종사자 자녀 장학금 지원대상 확대 </a:t>
            </a:r>
            <a:r>
              <a:rPr lang="en-US" altLang="ko-KR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’13</a:t>
            </a: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30</a:t>
            </a: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명 </a:t>
            </a:r>
            <a:r>
              <a:rPr lang="en-US" altLang="ko-KR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 </a:t>
            </a:r>
            <a:r>
              <a:rPr lang="en-US" altLang="ko-KR" sz="1900" b="1" u="sng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’14</a:t>
            </a:r>
            <a:r>
              <a:rPr lang="ko-KR" altLang="en-US" sz="1900" b="1" u="sng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년 </a:t>
            </a:r>
            <a:r>
              <a:rPr lang="en-US" altLang="ko-KR" sz="1900" b="1" u="sng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250</a:t>
            </a:r>
            <a:r>
              <a:rPr lang="ko-KR" altLang="en-US" sz="1900" b="1" u="sng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명</a:t>
            </a:r>
            <a:endParaRPr lang="en-US" altLang="ko-KR" sz="1900" b="1" u="sng" dirty="0" smtClean="0">
              <a:solidFill>
                <a:srgbClr val="0000FF"/>
              </a:solidFill>
              <a:latin typeface="나눔고딕" pitchFamily="50" charset="-127"/>
              <a:ea typeface="나눔고딕" pitchFamily="50" charset="-127"/>
              <a:sym typeface="Wingdings" pitchFamily="2" charset="2"/>
            </a:endParaRPr>
          </a:p>
          <a:p>
            <a:pPr marL="442913" lvl="1" indent="-263525" fontAlgn="base">
              <a:lnSpc>
                <a:spcPct val="250000"/>
              </a:lnSpc>
              <a:buFont typeface="Wingdings" pitchFamily="2" charset="2"/>
              <a:buChar char="Ø"/>
            </a:pP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지원계획 </a:t>
            </a:r>
            <a:r>
              <a:rPr lang="en-US" altLang="ko-KR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상위업체 운수종사자에게 우선 배정</a:t>
            </a:r>
            <a:r>
              <a:rPr lang="en-US" altLang="ko-KR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9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하위업체는 배제</a:t>
            </a:r>
            <a:endParaRPr lang="en-US" altLang="ko-KR" sz="1900" spc="-150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세부 추진계획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단기</a:t>
            </a:r>
            <a:endParaRPr kumimoji="1" lang="ko-KR" altLang="en-US" sz="2600" dirty="0" smtClean="0">
              <a:solidFill>
                <a:srgbClr val="333399">
                  <a:lumMod val="75000"/>
                </a:srgb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dirty="0" smtClean="0">
                <a:solidFill>
                  <a:srgbClr val="808080">
                    <a:lumMod val="75000"/>
                  </a:srgbClr>
                </a:solidFill>
                <a:latin typeface="08서울남산체 EB" pitchFamily="18" charset="-127"/>
                <a:ea typeface="08서울남산체 EB" pitchFamily="18" charset="-127"/>
              </a:rPr>
              <a:t>12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395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7158" y="1035451"/>
            <a:ext cx="8571326" cy="5564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160000"/>
              </a:lnSpc>
              <a:buFont typeface="Wingdings" pitchFamily="2" charset="2"/>
              <a:buChar char="§"/>
            </a:pP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 하위업체 택시 취득세</a:t>
            </a:r>
            <a:r>
              <a:rPr lang="en-US" altLang="ko-KR" sz="2300" spc="-15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감면 차등지원</a:t>
            </a:r>
            <a:endParaRPr lang="en-US" altLang="ko-KR" sz="2000" spc="-15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442913" lvl="1" indent="-263525" fontAlgn="base">
              <a:lnSpc>
                <a:spcPct val="16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근거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지방세특례제한법 제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70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조 제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항 </a:t>
            </a:r>
            <a:r>
              <a:rPr lang="en-US" altLang="ko-KR" sz="1500" b="1" dirty="0" smtClean="0">
                <a:latin typeface="+mn-ea"/>
              </a:rPr>
              <a:t>(</a:t>
            </a:r>
            <a:r>
              <a:rPr lang="ko-KR" altLang="en-US" sz="1500" b="1" dirty="0" smtClean="0">
                <a:latin typeface="+mn-ea"/>
              </a:rPr>
              <a:t>택시 취득세 </a:t>
            </a:r>
            <a:r>
              <a:rPr lang="ko-KR" altLang="en-US" sz="1500" b="1" dirty="0" err="1" smtClean="0">
                <a:latin typeface="+mn-ea"/>
              </a:rPr>
              <a:t>감면율</a:t>
            </a:r>
            <a:r>
              <a:rPr lang="ko-KR" altLang="en-US" sz="1500" b="1" dirty="0" smtClean="0">
                <a:latin typeface="+mn-ea"/>
              </a:rPr>
              <a:t> </a:t>
            </a:r>
            <a:r>
              <a:rPr lang="en-US" altLang="ko-KR" sz="1500" b="1" dirty="0" smtClean="0">
                <a:latin typeface="+mn-ea"/>
              </a:rPr>
              <a:t>: 50%)</a:t>
            </a:r>
          </a:p>
          <a:p>
            <a:pPr marL="442913" lvl="1" indent="-263525" fontAlgn="base">
              <a:lnSpc>
                <a:spcPct val="16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택시 취득세 감면 현황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연간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33</a:t>
            </a:r>
            <a:r>
              <a:rPr lang="ko-KR" altLang="en-US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억원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60000"/>
              </a:lnSpc>
              <a:buFont typeface="Wingdings" pitchFamily="2" charset="2"/>
              <a:buChar char="Ø"/>
            </a:pP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60000"/>
              </a:lnSpc>
              <a:buFont typeface="Wingdings" pitchFamily="2" charset="2"/>
              <a:buChar char="Ø"/>
            </a:pP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60000"/>
              </a:lnSpc>
              <a:buFont typeface="Wingdings" pitchFamily="2" charset="2"/>
              <a:buChar char="Ø"/>
            </a:pP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60000"/>
              </a:lnSpc>
            </a:pPr>
            <a:endParaRPr lang="en-US" altLang="ko-KR" sz="600" b="1" dirty="0" smtClean="0">
              <a:solidFill>
                <a:prstClr val="black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marL="442913" lvl="1" indent="-263525" fontAlgn="base">
              <a:lnSpc>
                <a:spcPct val="160000"/>
              </a:lnSpc>
            </a:pPr>
            <a:r>
              <a:rPr lang="en-US" altLang="ko-KR" sz="1200" b="1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    ※ </a:t>
            </a:r>
            <a:r>
              <a:rPr lang="ko-KR" altLang="en-US" sz="1200" b="1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최초 택시 취득세 감면</a:t>
            </a:r>
            <a:r>
              <a:rPr lang="en-US" altLang="ko-KR" sz="1200" b="1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(‘11</a:t>
            </a:r>
            <a:r>
              <a:rPr lang="ko-KR" altLang="en-US" sz="1200" b="1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년</a:t>
            </a:r>
            <a:r>
              <a:rPr lang="en-US" altLang="ko-KR" sz="1200" b="1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~’12</a:t>
            </a:r>
            <a:r>
              <a:rPr lang="ko-KR" altLang="en-US" sz="1200" b="1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년</a:t>
            </a:r>
            <a:r>
              <a:rPr lang="en-US" altLang="ko-KR" sz="1200" b="1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), 2</a:t>
            </a:r>
            <a:r>
              <a:rPr lang="ko-KR" altLang="en-US" sz="1200" b="1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차 연장</a:t>
            </a:r>
            <a:r>
              <a:rPr lang="en-US" altLang="ko-KR" sz="1200" b="1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(‘13</a:t>
            </a:r>
            <a:r>
              <a:rPr lang="ko-KR" altLang="en-US" sz="1200" b="1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년</a:t>
            </a:r>
            <a:r>
              <a:rPr lang="en-US" altLang="ko-KR" sz="1200" b="1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~'15</a:t>
            </a:r>
            <a:r>
              <a:rPr lang="ko-KR" altLang="en-US" sz="1200" b="1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년</a:t>
            </a:r>
            <a:r>
              <a:rPr lang="en-US" altLang="ko-KR" sz="1200" b="1" dirty="0" smtClean="0">
                <a:solidFill>
                  <a:prstClr val="black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</a:p>
          <a:p>
            <a:pPr marL="442913" lvl="1" indent="-263525" fontAlgn="base">
              <a:lnSpc>
                <a:spcPct val="160000"/>
              </a:lnSpc>
            </a:pPr>
            <a:endParaRPr lang="en-US" altLang="ko-KR" sz="300" b="1" dirty="0" smtClean="0">
              <a:solidFill>
                <a:prstClr val="black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marL="442913" lvl="1" indent="-263525" fontAlgn="base">
              <a:lnSpc>
                <a:spcPct val="16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취득세 감면 차등 추진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서울특별시세 감면조례 개정</a:t>
            </a:r>
            <a:r>
              <a:rPr lang="en-US" altLang="ko-KR" sz="1500" b="1" dirty="0" smtClean="0">
                <a:latin typeface="+mn-ea"/>
              </a:rPr>
              <a:t>(’14</a:t>
            </a:r>
            <a:r>
              <a:rPr lang="ko-KR" altLang="en-US" sz="1500" b="1" dirty="0" smtClean="0">
                <a:latin typeface="+mn-ea"/>
              </a:rPr>
              <a:t>년</a:t>
            </a:r>
            <a:r>
              <a:rPr lang="en-US" altLang="ko-KR" sz="1500" b="1" dirty="0" smtClean="0">
                <a:latin typeface="+mn-ea"/>
              </a:rPr>
              <a:t>)</a:t>
            </a:r>
          </a:p>
          <a:p>
            <a:pPr marL="442913" lvl="1" indent="-263525" fontAlgn="base">
              <a:lnSpc>
                <a:spcPct val="160000"/>
              </a:lnSpc>
            </a:pPr>
            <a:r>
              <a:rPr lang="en-US" altLang="ko-KR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   - 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현행 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: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택시 취득세를 일률적으로 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50%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감면 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취득세율 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40/1,000)</a:t>
            </a:r>
          </a:p>
          <a:p>
            <a:pPr marL="442913" lvl="1" indent="-263525" fontAlgn="base">
              <a:lnSpc>
                <a:spcPct val="160000"/>
              </a:lnSpc>
            </a:pPr>
            <a:r>
              <a:rPr lang="ko-KR" altLang="en-US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   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- 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변경 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: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시세 감면조례개정을 통해 하위 업체는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감면율을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50%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에서 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25%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로 축소</a:t>
            </a:r>
            <a:endParaRPr lang="en-US" altLang="ko-KR" sz="1400" b="1" dirty="0" smtClean="0">
              <a:solidFill>
                <a:prstClr val="black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442913" lvl="1" indent="-263525" fontAlgn="base">
              <a:lnSpc>
                <a:spcPct val="160000"/>
              </a:lnSpc>
            </a:pPr>
            <a:r>
              <a:rPr lang="en-US" altLang="ko-KR" sz="1200" b="1" dirty="0" smtClean="0">
                <a:solidFill>
                  <a:prstClr val="black"/>
                </a:solidFill>
                <a:ea typeface="나눔고딕" pitchFamily="50" charset="-127"/>
              </a:rPr>
              <a:t>      ※ </a:t>
            </a:r>
            <a:r>
              <a:rPr lang="ko-KR" altLang="en-US" sz="1200" b="1" dirty="0" smtClean="0">
                <a:solidFill>
                  <a:prstClr val="black"/>
                </a:solidFill>
                <a:ea typeface="나눔고딕" pitchFamily="50" charset="-127"/>
              </a:rPr>
              <a:t>감면기한이 연장되는 경우 </a:t>
            </a:r>
            <a:r>
              <a:rPr lang="ko-KR" altLang="en-US" sz="1200" b="1" dirty="0" err="1" smtClean="0">
                <a:solidFill>
                  <a:prstClr val="black"/>
                </a:solidFill>
                <a:ea typeface="나눔고딕" pitchFamily="50" charset="-127"/>
              </a:rPr>
              <a:t>감면율을</a:t>
            </a:r>
            <a:r>
              <a:rPr lang="ko-KR" altLang="en-US" sz="1200" b="1" dirty="0" smtClean="0">
                <a:solidFill>
                  <a:prstClr val="black"/>
                </a:solidFill>
                <a:ea typeface="나눔고딕" pitchFamily="50" charset="-127"/>
              </a:rPr>
              <a:t>  </a:t>
            </a:r>
            <a:r>
              <a:rPr lang="en-US" altLang="ko-KR" sz="1200" b="1" dirty="0" smtClean="0">
                <a:solidFill>
                  <a:prstClr val="black"/>
                </a:solidFill>
                <a:ea typeface="나눔고딕" pitchFamily="50" charset="-127"/>
              </a:rPr>
              <a:t>100</a:t>
            </a:r>
            <a:r>
              <a:rPr lang="ko-KR" altLang="en-US" sz="1200" b="1" dirty="0" smtClean="0">
                <a:solidFill>
                  <a:prstClr val="black"/>
                </a:solidFill>
                <a:ea typeface="나눔고딕" pitchFamily="50" charset="-127"/>
              </a:rPr>
              <a:t>분의 </a:t>
            </a:r>
            <a:r>
              <a:rPr lang="en-US" altLang="ko-KR" sz="1200" b="1" dirty="0" smtClean="0">
                <a:solidFill>
                  <a:prstClr val="black"/>
                </a:solidFill>
                <a:ea typeface="나눔고딕" pitchFamily="50" charset="-127"/>
              </a:rPr>
              <a:t> 50</a:t>
            </a:r>
            <a:r>
              <a:rPr lang="ko-KR" altLang="en-US" sz="1200" b="1" dirty="0" err="1" smtClean="0">
                <a:solidFill>
                  <a:prstClr val="black"/>
                </a:solidFill>
                <a:ea typeface="나눔고딕" pitchFamily="50" charset="-127"/>
              </a:rPr>
              <a:t>범위내</a:t>
            </a:r>
            <a:r>
              <a:rPr lang="ko-KR" altLang="en-US" sz="1200" b="1" dirty="0" smtClean="0">
                <a:solidFill>
                  <a:prstClr val="black"/>
                </a:solidFill>
                <a:ea typeface="나눔고딕" pitchFamily="50" charset="-127"/>
              </a:rPr>
              <a:t> 조례로 인하 조정 가능</a:t>
            </a:r>
            <a:r>
              <a:rPr lang="en-US" altLang="ko-KR" sz="1200" b="1" dirty="0" smtClean="0">
                <a:solidFill>
                  <a:prstClr val="black"/>
                </a:solidFill>
                <a:ea typeface="나눔고딕" pitchFamily="50" charset="-127"/>
              </a:rPr>
              <a:t> (</a:t>
            </a:r>
            <a:r>
              <a:rPr lang="ko-KR" altLang="en-US" sz="1200" b="1" dirty="0" smtClean="0">
                <a:solidFill>
                  <a:prstClr val="black"/>
                </a:solidFill>
                <a:ea typeface="나눔고딕" pitchFamily="50" charset="-127"/>
              </a:rPr>
              <a:t>지방세특례제한법 제</a:t>
            </a:r>
            <a:r>
              <a:rPr lang="en-US" altLang="ko-KR" sz="1200" b="1" dirty="0" smtClean="0">
                <a:solidFill>
                  <a:prstClr val="black"/>
                </a:solidFill>
                <a:ea typeface="나눔고딕" pitchFamily="50" charset="-127"/>
              </a:rPr>
              <a:t>182</a:t>
            </a:r>
            <a:r>
              <a:rPr lang="ko-KR" altLang="en-US" sz="1200" b="1" dirty="0" smtClean="0">
                <a:solidFill>
                  <a:prstClr val="black"/>
                </a:solidFill>
                <a:ea typeface="나눔고딕" pitchFamily="50" charset="-127"/>
              </a:rPr>
              <a:t>조 제</a:t>
            </a:r>
            <a:r>
              <a:rPr lang="en-US" altLang="ko-KR" sz="1200" b="1" dirty="0" smtClean="0">
                <a:solidFill>
                  <a:prstClr val="black"/>
                </a:solidFill>
                <a:ea typeface="나눔고딕" pitchFamily="50" charset="-127"/>
              </a:rPr>
              <a:t>1</a:t>
            </a:r>
            <a:r>
              <a:rPr lang="ko-KR" altLang="en-US" sz="1200" b="1" dirty="0" smtClean="0">
                <a:solidFill>
                  <a:prstClr val="black"/>
                </a:solidFill>
                <a:ea typeface="나눔고딕" pitchFamily="50" charset="-127"/>
              </a:rPr>
              <a:t>항</a:t>
            </a:r>
            <a:r>
              <a:rPr lang="en-US" altLang="ko-KR" sz="1200" b="1" dirty="0" smtClean="0">
                <a:solidFill>
                  <a:prstClr val="black"/>
                </a:solidFill>
                <a:ea typeface="나눔고딕" pitchFamily="50" charset="-127"/>
              </a:rPr>
              <a:t>)</a:t>
            </a:r>
            <a:endParaRPr lang="en-US" altLang="ko-KR" sz="1400" b="1" dirty="0" smtClean="0">
              <a:solidFill>
                <a:prstClr val="black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442913" lvl="1" indent="-263525" fontAlgn="base">
              <a:lnSpc>
                <a:spcPct val="16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향후 상위업체 추가지원을 위한 취득세 감면 확대 건의 </a:t>
            </a:r>
            <a:r>
              <a:rPr lang="en-US" altLang="ko-KR" sz="1500" b="1" dirty="0" smtClean="0">
                <a:latin typeface="+mn-ea"/>
              </a:rPr>
              <a:t>(</a:t>
            </a:r>
            <a:r>
              <a:rPr lang="ko-KR" altLang="en-US" sz="1500" b="1" dirty="0" smtClean="0">
                <a:latin typeface="+mn-ea"/>
              </a:rPr>
              <a:t>안전행정부</a:t>
            </a:r>
            <a:r>
              <a:rPr lang="en-US" altLang="ko-KR" sz="1500" b="1" dirty="0" smtClean="0">
                <a:latin typeface="+mn-ea"/>
              </a:rPr>
              <a:t>, </a:t>
            </a:r>
            <a:r>
              <a:rPr lang="ko-KR" altLang="en-US" sz="1500" b="1" dirty="0" smtClean="0">
                <a:latin typeface="+mn-ea"/>
              </a:rPr>
              <a:t>국토교통부</a:t>
            </a:r>
            <a:r>
              <a:rPr lang="en-US" altLang="ko-KR" sz="1500" b="1" dirty="0" smtClean="0">
                <a:latin typeface="+mn-ea"/>
              </a:rPr>
              <a:t>)</a:t>
            </a:r>
            <a:endParaRPr lang="en-US" altLang="ko-KR" sz="1600" b="1" dirty="0">
              <a:latin typeface="+mn-ea"/>
            </a:endParaRPr>
          </a:p>
          <a:p>
            <a:pPr marL="442913" lvl="1" indent="-263525" fontAlgn="base">
              <a:lnSpc>
                <a:spcPct val="160000"/>
              </a:lnSpc>
            </a:pPr>
            <a:r>
              <a:rPr lang="en-US" altLang="ko-KR" sz="14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- 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감면율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현행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100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분의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50  </a:t>
            </a:r>
            <a:r>
              <a:rPr lang="en-US" altLang="ko-KR" sz="1400" b="1" dirty="0" smtClean="0"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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100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분의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100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확대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43600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세부 추진계획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단기</a:t>
            </a:r>
            <a:endParaRPr kumimoji="1" lang="ko-KR" altLang="en-US" sz="2600" dirty="0" smtClean="0">
              <a:solidFill>
                <a:srgbClr val="333399">
                  <a:lumMod val="75000"/>
                </a:srgb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987490"/>
              </p:ext>
            </p:extLst>
          </p:nvPr>
        </p:nvGraphicFramePr>
        <p:xfrm>
          <a:off x="714349" y="2580888"/>
          <a:ext cx="7782054" cy="12801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{073A0DAA-6AF3-43AB-8588-CEC1D06C72B9}</a:tableStyleId>
              </a:tblPr>
              <a:tblGrid>
                <a:gridCol w="977331"/>
                <a:gridCol w="1008112"/>
                <a:gridCol w="1008112"/>
                <a:gridCol w="1224136"/>
                <a:gridCol w="1224136"/>
                <a:gridCol w="1152128"/>
                <a:gridCol w="1188099"/>
              </a:tblGrid>
              <a:tr h="2857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구 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대수</a:t>
                      </a:r>
                      <a:endParaRPr lang="en-US" altLang="ko-KR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차령</a:t>
                      </a:r>
                      <a:endParaRPr lang="en-US" altLang="ko-KR" sz="1200" b="1" kern="120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1" kern="120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연장</a:t>
                      </a:r>
                      <a:r>
                        <a:rPr lang="en-US" altLang="ko-KR" sz="1200" b="1" kern="120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교체대수</a:t>
                      </a:r>
                      <a:endParaRPr lang="en-US" altLang="ko-KR" sz="1200" b="1" kern="120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1" kern="120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연간</a:t>
                      </a:r>
                      <a:r>
                        <a:rPr lang="en-US" altLang="ko-KR" sz="1200" b="1" kern="120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대당취득가격</a:t>
                      </a:r>
                      <a:endParaRPr lang="en-US" altLang="ko-KR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천원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대당감면</a:t>
                      </a:r>
                      <a:endParaRPr lang="en-US" altLang="ko-KR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천원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감면세액</a:t>
                      </a:r>
                      <a:endParaRPr lang="en-US" altLang="ko-KR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천원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714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합계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72,175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10,730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3,358,490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14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법인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22,787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4,557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15,650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1,426,341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14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49,388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6,173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15,650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1,932,149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13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20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7158" y="1000108"/>
            <a:ext cx="8786842" cy="5351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17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우수 택시업체 인증제도 도입 </a:t>
            </a:r>
            <a:r>
              <a:rPr lang="en-US" altLang="ko-KR" sz="2300" dirty="0" smtClean="0">
                <a:latin typeface="나눔고딕 ExtraBold" pitchFamily="50" charset="-127"/>
                <a:ea typeface="나눔고딕 ExtraBold" pitchFamily="50" charset="-127"/>
              </a:rPr>
              <a:t>(’15</a:t>
            </a: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년 </a:t>
            </a:r>
            <a:r>
              <a:rPr lang="en-US" altLang="ko-KR" sz="2300" dirty="0" smtClean="0">
                <a:latin typeface="나눔고딕 ExtraBold" pitchFamily="50" charset="-127"/>
                <a:ea typeface="나눔고딕 ExtraBold" pitchFamily="50" charset="-127"/>
              </a:rPr>
              <a:t>~ )</a:t>
            </a:r>
          </a:p>
          <a:p>
            <a:pPr marL="442913" lvl="1" indent="-263525" fontAlgn="base">
              <a:lnSpc>
                <a:spcPct val="17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배 경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사업자 및 종사자의 자긍심 고취로 </a:t>
            </a:r>
            <a:r>
              <a:rPr lang="ko-KR" altLang="en-US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대시민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서비스 제고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200000"/>
              </a:lnSpc>
              <a:spcAft>
                <a:spcPts val="200"/>
              </a:spcAft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우수업체 인증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255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개 전 업체 에 대한 경영 및 서비스 평가를 통해 업체 선정</a:t>
            </a:r>
            <a:endParaRPr lang="en-US" altLang="ko-KR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536575" lvl="1" indent="-177800" fontAlgn="base">
              <a:lnSpc>
                <a:spcPct val="200000"/>
              </a:lnSpc>
              <a:spcAft>
                <a:spcPts val="200"/>
              </a:spcAft>
              <a:buFont typeface="휴먼중간샘체" pitchFamily="2" charset="-127"/>
              <a:buChar char="-"/>
            </a:pPr>
            <a:r>
              <a:rPr lang="ko-KR" altLang="en-US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우수업체 인증   </a:t>
            </a:r>
            <a:r>
              <a:rPr lang="en-US" altLang="ko-KR" sz="1400" b="1" spc="-150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AAA 10%, AA 20%, A 50% , </a:t>
            </a:r>
            <a:r>
              <a:rPr lang="ko-KR" altLang="en-US" sz="1400" b="1" spc="-150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무등급</a:t>
            </a:r>
            <a:r>
              <a:rPr lang="ko-KR" altLang="en-US" sz="1400" b="1" spc="-150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400" b="1" spc="-150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20% (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무등급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업체는 지원배제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1400" b="1" spc="-150" dirty="0">
              <a:solidFill>
                <a:prstClr val="black"/>
              </a:solidFill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442913" lvl="1" indent="-263525" fontAlgn="base">
              <a:lnSpc>
                <a:spcPct val="17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평가지표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노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사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·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민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·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전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·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정 협의체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택시 서비스평가 용역을 통해 확정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2" indent="-263525" latinLnBrk="0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ko-KR" sz="1500" b="1" dirty="0" smtClean="0">
              <a:solidFill>
                <a:prstClr val="black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442913" lvl="2" indent="-263525" latinLnBrk="0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2" indent="-263525" latinLnBrk="0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70000"/>
              </a:lnSpc>
              <a:spcAft>
                <a:spcPts val="600"/>
              </a:spcAft>
              <a:buFont typeface="Wingdings" pitchFamily="2" charset="2"/>
              <a:buChar char="Ø"/>
            </a:pPr>
            <a:endParaRPr lang="en-US" altLang="ko-KR" sz="400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17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지원계획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운수종사자 및 택시차량에 인증마크 부착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행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·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재정지원 차등 적용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891263"/>
              </p:ext>
            </p:extLst>
          </p:nvPr>
        </p:nvGraphicFramePr>
        <p:xfrm>
          <a:off x="899592" y="3933056"/>
          <a:ext cx="7596812" cy="180020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{073A0DAA-6AF3-43AB-8588-CEC1D06C72B9}</a:tableStyleId>
              </a:tblPr>
              <a:tblGrid>
                <a:gridCol w="1290025"/>
                <a:gridCol w="6306787"/>
              </a:tblGrid>
              <a:tr h="3897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평가지표</a:t>
                      </a:r>
                      <a:r>
                        <a:rPr lang="en-US" altLang="ko-KR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안</a:t>
                      </a:r>
                      <a:r>
                        <a:rPr lang="en-US" altLang="ko-KR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평가 내용</a:t>
                      </a:r>
                      <a:r>
                        <a:rPr lang="en-US" altLang="ko-KR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안</a:t>
                      </a:r>
                      <a:r>
                        <a:rPr lang="en-US" altLang="ko-KR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5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526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위반지수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여객법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위반사항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다산콜센터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민원신고 건수</a:t>
                      </a:r>
                      <a:endParaRPr lang="ko-KR" altLang="en-US" sz="1300" kern="1200" baseline="300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26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사고지수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교통사고건수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차량정비실태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교통사고 예방노력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26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경영지수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kern="1200" dirty="0" err="1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납입기준금</a:t>
                      </a:r>
                      <a:r>
                        <a:rPr lang="ko-KR" altLang="en-US" sz="13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대비 </a:t>
                      </a:r>
                      <a:r>
                        <a:rPr lang="ko-KR" altLang="en-US" sz="1300" b="1" kern="1200" dirty="0" err="1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월총급여</a:t>
                      </a:r>
                      <a:r>
                        <a:rPr lang="ko-KR" altLang="en-US" sz="13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비율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표준회계처리지침 이행여부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카드결제율</a:t>
                      </a:r>
                      <a:r>
                        <a:rPr lang="en-US" altLang="ko-KR" sz="13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3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등</a:t>
                      </a:r>
                      <a:endParaRPr lang="ko-KR" altLang="en-US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26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복지지수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휴게실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샤워실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사내식당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체육시설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퇴직금적립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정규복장지급 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세부 추진계획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장기</a:t>
            </a:r>
            <a:endParaRPr kumimoji="1" lang="ko-KR" altLang="en-US" sz="2600" dirty="0" smtClean="0">
              <a:solidFill>
                <a:srgbClr val="333399">
                  <a:lumMod val="75000"/>
                </a:srgb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dirty="0" smtClean="0">
                <a:solidFill>
                  <a:srgbClr val="808080">
                    <a:lumMod val="75000"/>
                  </a:srgbClr>
                </a:solidFill>
                <a:latin typeface="08서울남산체 EB" pitchFamily="18" charset="-127"/>
                <a:ea typeface="08서울남산체 EB" pitchFamily="18" charset="-127"/>
              </a:rPr>
              <a:t>14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821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spc="-150" dirty="0" smtClean="0">
                <a:solidFill>
                  <a:srgbClr val="333399">
                    <a:lumMod val="75000"/>
                  </a:srgbClr>
                </a:solidFill>
                <a:effectLst>
                  <a:glow rad="228600">
                    <a:srgbClr val="000000">
                      <a:lumMod val="50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5.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세부 추진계획 </a:t>
            </a: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장기</a:t>
            </a:r>
            <a:endParaRPr kumimoji="1" lang="ko-KR" altLang="en-US" sz="2600" dirty="0" smtClean="0">
              <a:solidFill>
                <a:srgbClr val="333399">
                  <a:lumMod val="75000"/>
                </a:srgb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016378"/>
            <a:ext cx="8786842" cy="5413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ko-KR" altLang="en-US" sz="2300" spc="-150" dirty="0" smtClean="0">
                <a:latin typeface="나눔고딕 ExtraBold" pitchFamily="50" charset="-127"/>
                <a:ea typeface="나눔고딕 ExtraBold" pitchFamily="50" charset="-127"/>
              </a:rPr>
              <a:t> 법인택시 업체 차고지 확보 지원</a:t>
            </a:r>
            <a:endParaRPr lang="en-US" altLang="ko-KR" sz="2300" spc="-15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442913" lvl="1" indent="-263525" fontAlgn="base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실 태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법인택시 중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65%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가 임대차고지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높은 임대료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버스의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6.7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배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로 경영난 심화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536575" lvl="1" indent="-177800" fontAlgn="base">
              <a:lnSpc>
                <a:spcPct val="160000"/>
              </a:lnSpc>
              <a:spcAft>
                <a:spcPts val="600"/>
              </a:spcAft>
              <a:buFont typeface="휴먼중간샘체" pitchFamily="2" charset="-127"/>
              <a:buChar char="-"/>
            </a:pPr>
            <a:r>
              <a:rPr lang="ko-KR" altLang="en-US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차고지 현황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총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267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자가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94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임대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173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차고지 미확보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5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</a:t>
            </a:r>
            <a:endParaRPr lang="en-US" altLang="ko-KR" sz="1500" b="1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536575" lvl="1" indent="-177800" fontAlgn="base">
              <a:lnSpc>
                <a:spcPct val="160000"/>
              </a:lnSpc>
              <a:spcAft>
                <a:spcPts val="600"/>
              </a:spcAft>
              <a:buFont typeface="휴먼중간샘체" pitchFamily="2" charset="-127"/>
              <a:buChar char="-"/>
            </a:pPr>
            <a:r>
              <a:rPr lang="en-US" altLang="ko-KR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’10.2.3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부터 </a:t>
            </a:r>
            <a:r>
              <a:rPr lang="ko-KR" altLang="en-US" sz="15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일반택시운송사업 보유차고 면적기준을 </a:t>
            </a:r>
            <a:r>
              <a:rPr lang="en-US" altLang="ko-KR" sz="15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40% </a:t>
            </a:r>
            <a:r>
              <a:rPr lang="ko-KR" altLang="en-US" sz="15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경감</a:t>
            </a:r>
            <a:r>
              <a:rPr lang="en-US" altLang="ko-KR" sz="15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5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당초 최소 </a:t>
            </a:r>
            <a:r>
              <a:rPr lang="en-US" altLang="ko-KR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13m</a:t>
            </a:r>
            <a:r>
              <a:rPr lang="en-US" altLang="ko-KR" sz="1500" b="1" baseline="30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 </a:t>
            </a:r>
            <a:r>
              <a:rPr lang="en-US" altLang="ko-KR" sz="1500" b="1" dirty="0"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 </a:t>
            </a:r>
            <a:r>
              <a:rPr lang="en-US" altLang="ko-KR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  <a:r>
              <a:rPr lang="en-US" altLang="ko-KR" sz="1500" b="1" dirty="0"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m</a:t>
            </a:r>
            <a:r>
              <a:rPr lang="en-US" altLang="ko-KR" sz="1500" b="1" baseline="30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en-US" altLang="ko-KR" sz="15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442913" lvl="1" indent="-263525" fontAlgn="base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택시공영차고지 설치 및 입주 우선 지원</a:t>
            </a:r>
            <a:endParaRPr lang="en-US" altLang="ko-KR" b="1" spc="-15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536575" lvl="1" indent="-177800" fontAlgn="base">
              <a:lnSpc>
                <a:spcPct val="160000"/>
              </a:lnSpc>
              <a:spcAft>
                <a:spcPts val="600"/>
              </a:spcAft>
              <a:buFont typeface="휴먼중간샘체" pitchFamily="2" charset="-127"/>
              <a:buChar char="-"/>
            </a:pPr>
            <a:r>
              <a:rPr lang="ko-KR" altLang="en-US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대상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</a:t>
            </a:r>
            <a:r>
              <a:rPr lang="en-US" altLang="ko-KR" sz="1500" b="1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500" b="1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택시업계 밀집 및 운수종사자 처우가 양호한 </a:t>
            </a:r>
            <a:r>
              <a:rPr lang="ko-KR" altLang="en-US" sz="1500" b="1" spc="-15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동북권</a:t>
            </a:r>
            <a:r>
              <a:rPr lang="ko-KR" altLang="en-US" sz="1500" b="1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500" b="1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500" b="1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운수종사자 처우 상위업체</a:t>
            </a:r>
            <a:endParaRPr lang="en-US" altLang="ko-KR" sz="1500" b="1" spc="-15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536575" lvl="1" indent="-177800" fontAlgn="base">
              <a:lnSpc>
                <a:spcPct val="160000"/>
              </a:lnSpc>
              <a:spcAft>
                <a:spcPts val="600"/>
              </a:spcAft>
              <a:buFont typeface="휴먼중간샘체" pitchFamily="2" charset="-127"/>
              <a:buChar char="-"/>
            </a:pPr>
            <a:r>
              <a:rPr lang="ko-KR" altLang="en-US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방법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500" b="1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택시공영차고지 설치 관련 조례 개정</a:t>
            </a:r>
            <a:r>
              <a:rPr lang="en-US" altLang="ko-KR" sz="15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5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서울시 공영차고지 설치 및 운영관리에 관한 조례</a:t>
            </a:r>
            <a:r>
              <a:rPr lang="en-US" altLang="ko-KR" sz="15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5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15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1500" b="1" spc="-15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625475" lvl="2" indent="-85725" fontAlgn="base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현 행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 :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시내버스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마을버스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특수여객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한정면허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공항버스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시티투어버스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</a:t>
            </a:r>
          </a:p>
          <a:p>
            <a:pPr marL="625475" lvl="2" indent="-85725" fontAlgn="base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개 정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 :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시내버스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마을버스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특수여객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한정면허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공항버스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시티투어버스</a:t>
            </a:r>
            <a:r>
              <a:rPr lang="en-US" altLang="ko-KR" sz="1400" b="1" dirty="0" smtClean="0">
                <a:solidFill>
                  <a:prstClr val="black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), </a:t>
            </a:r>
            <a:r>
              <a:rPr lang="ko-KR" altLang="en-US" sz="1400" b="1" u="sng" dirty="0" smtClean="0">
                <a:solidFill>
                  <a:srgbClr val="0000FF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법인택시운송사업</a:t>
            </a:r>
            <a:endParaRPr lang="en-US" altLang="ko-KR" sz="1500" b="1" u="sng" dirty="0" smtClean="0">
              <a:solidFill>
                <a:srgbClr val="0000FF"/>
              </a:solidFill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7938" indent="-285750" fontAlgn="base">
              <a:lnSpc>
                <a:spcPct val="16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2300" b="1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차고면적기준 </a:t>
            </a:r>
            <a:r>
              <a:rPr lang="ko-KR" altLang="en-US" sz="2300" b="1" dirty="0" err="1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경감률</a:t>
            </a:r>
            <a:r>
              <a:rPr lang="ko-KR" altLang="en-US" sz="2300" b="1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연차적 축소 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(’14.5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월 </a:t>
            </a:r>
            <a:r>
              <a:rPr lang="ko-KR" altLang="en-US" b="1" dirty="0" err="1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변경안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발표 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’15.1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월 시행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442913" lvl="1" indent="-263525" fontAlgn="base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ko-KR" altLang="en-US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대상 </a:t>
            </a:r>
            <a:r>
              <a:rPr lang="en-US" altLang="ko-KR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운수종사자 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처우</a:t>
            </a:r>
            <a:r>
              <a:rPr lang="en-US" altLang="ko-KR" b="1" spc="-3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b="1" spc="-3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택시서비스 </a:t>
            </a:r>
            <a:r>
              <a:rPr lang="ko-KR" altLang="en-US" b="1" spc="-3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평가</a:t>
            </a:r>
            <a:r>
              <a:rPr lang="en-US" altLang="ko-KR" b="1" spc="-3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b="1" spc="-3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하위업체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</a:t>
            </a:r>
            <a:r>
              <a:rPr lang="en-US" altLang="ko-KR" b="1" spc="-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spc="-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’14</a:t>
            </a:r>
            <a:r>
              <a:rPr lang="ko-KR" altLang="en-US" sz="1600" b="1" spc="-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600" b="1" spc="-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40% </a:t>
            </a:r>
            <a:r>
              <a:rPr lang="en-US" altLang="ko-KR" sz="1600" b="1" spc="-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 ’15</a:t>
            </a:r>
            <a:r>
              <a:rPr lang="ko-KR" altLang="en-US" sz="1600" b="1" spc="-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년 </a:t>
            </a:r>
            <a:r>
              <a:rPr lang="en-US" altLang="ko-KR" sz="1600" b="1" spc="-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30% ’16</a:t>
            </a:r>
            <a:r>
              <a:rPr lang="ko-KR" altLang="en-US" sz="1600" b="1" spc="-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년 </a:t>
            </a:r>
            <a:r>
              <a:rPr lang="en-US" altLang="ko-KR" sz="1600" b="1" spc="-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20% ’17</a:t>
            </a:r>
            <a:r>
              <a:rPr lang="ko-KR" altLang="en-US" sz="1600" b="1" spc="-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년 </a:t>
            </a:r>
            <a:r>
              <a:rPr lang="en-US" altLang="ko-KR" sz="1600" b="1" spc="-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0</a:t>
            </a:r>
            <a:r>
              <a:rPr lang="en-US" altLang="ko-KR" sz="1600" b="1" spc="-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%</a:t>
            </a:r>
            <a:endParaRPr lang="en-US" altLang="ko-KR" sz="1600" b="1" spc="-3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15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10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 5.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택시업계 지도점검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158" y="884656"/>
            <a:ext cx="8535322" cy="545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210000"/>
              </a:lnSpc>
              <a:buFont typeface="Wingdings" pitchFamily="2" charset="2"/>
              <a:buChar char="§"/>
            </a:pP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 상위 </a:t>
            </a:r>
            <a:r>
              <a:rPr lang="ko-KR" altLang="en-US" sz="2300" dirty="0">
                <a:latin typeface="나눔고딕 ExtraBold" pitchFamily="50" charset="-127"/>
                <a:ea typeface="나눔고딕 ExtraBold" pitchFamily="50" charset="-127"/>
              </a:rPr>
              <a:t>업체에 대해 단속 및 지도점검 유예 검토</a:t>
            </a:r>
            <a:endParaRPr lang="en-US" altLang="ko-KR" sz="2300" dirty="0">
              <a:latin typeface="나눔고딕 ExtraBold" pitchFamily="50" charset="-127"/>
              <a:ea typeface="나눔고딕 ExtraBold" pitchFamily="50" charset="-127"/>
            </a:endParaRPr>
          </a:p>
          <a:p>
            <a:pPr marL="442913" lvl="1" indent="-263525" fontAlgn="base">
              <a:lnSpc>
                <a:spcPct val="210000"/>
              </a:lnSpc>
              <a:buFont typeface="Wingdings" pitchFamily="2" charset="2"/>
              <a:buChar char="Ø"/>
            </a:pP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안전과 관련한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점검 외의 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일상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특별 지도점검 대상에서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제외</a:t>
            </a:r>
            <a:endParaRPr lang="en-US" altLang="ko-KR" sz="23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180975" indent="-180975" fontAlgn="base">
              <a:lnSpc>
                <a:spcPct val="210000"/>
              </a:lnSpc>
              <a:buFont typeface="Wingdings" pitchFamily="2" charset="2"/>
              <a:buChar char="§"/>
            </a:pP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 하위업체는 </a:t>
            </a:r>
            <a:r>
              <a:rPr lang="ko-KR" altLang="en-US" sz="2300" dirty="0" smtClean="0">
                <a:latin typeface="나눔고딕 ExtraBold" pitchFamily="50" charset="-127"/>
                <a:ea typeface="나눔고딕 ExtraBold" pitchFamily="50" charset="-127"/>
              </a:rPr>
              <a:t>특별관리 집중 지도점검 실시</a:t>
            </a:r>
            <a:endParaRPr lang="en-US" altLang="ko-KR" sz="23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442913" lvl="1" indent="-263525" fontAlgn="base">
              <a:lnSpc>
                <a:spcPct val="21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점검 대상 업체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536575" lvl="1" indent="-177800" fontAlgn="base">
              <a:lnSpc>
                <a:spcPct val="210000"/>
              </a:lnSpc>
              <a:buFont typeface="휴먼중간샘체" pitchFamily="2" charset="-127"/>
              <a:buChar char="-"/>
            </a:pP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집중관리대상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(21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개 업체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):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납입기준금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대비 월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총급여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36%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미만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18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개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임단협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미이행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3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개</a:t>
            </a:r>
            <a:endParaRPr lang="en-US" altLang="ko-KR" sz="1500" b="1" dirty="0" smtClean="0">
              <a:solidFill>
                <a:prstClr val="black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536575" lvl="1" indent="-177800" fontAlgn="base">
              <a:lnSpc>
                <a:spcPct val="210000"/>
              </a:lnSpc>
              <a:buFont typeface="휴먼중간샘체" pitchFamily="2" charset="-127"/>
              <a:buChar char="-"/>
            </a:pP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무기명사이트 신고업체  중 가이드라인 위반이 확인된 업체는 점검대상 추가 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21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점검 기간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’14. 4.11 ~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상시 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21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점검항목 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전액관리제 위반</a:t>
            </a:r>
            <a:r>
              <a:rPr lang="en-US" altLang="ko-KR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장시간근무금지 등 사업개선명령 위반 단속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2913" lvl="1" indent="-263525" fontAlgn="base">
              <a:lnSpc>
                <a:spcPct val="210000"/>
              </a:lnSpc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상습위반업체에 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대해서는 전액관리제 시범업체로 특별관리</a:t>
            </a:r>
            <a:endParaRPr lang="en-US" altLang="ko-KR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16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10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1406" y="113286"/>
            <a:ext cx="6534488" cy="61541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 6. </a:t>
            </a:r>
            <a:r>
              <a:rPr kumimoji="1" lang="ko-KR" altLang="en-US" sz="2600" b="1" dirty="0" smtClean="0">
                <a:solidFill>
                  <a:srgbClr val="333399">
                    <a:lumMod val="75000"/>
                  </a:srgbClr>
                </a:solidFill>
                <a:latin typeface="HY견고딕" pitchFamily="18" charset="-127"/>
                <a:ea typeface="HY견고딕" pitchFamily="18" charset="-127"/>
              </a:rPr>
              <a:t>향후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158" y="992760"/>
            <a:ext cx="8535322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fontAlgn="base">
              <a:lnSpc>
                <a:spcPct val="17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ko-KR" altLang="en-US" sz="2300" spc="-150" dirty="0">
                <a:latin typeface="나눔고딕 ExtraBold" pitchFamily="50" charset="-127"/>
                <a:ea typeface="나눔고딕 ExtraBold" pitchFamily="50" charset="-127"/>
              </a:rPr>
              <a:t> 노</a:t>
            </a:r>
            <a:r>
              <a:rPr lang="en-US" altLang="ko-KR" sz="1500" spc="-300" dirty="0">
                <a:ea typeface="나눔고딕 ExtraBold" pitchFamily="50" charset="-127"/>
              </a:rPr>
              <a:t>(</a:t>
            </a:r>
            <a:r>
              <a:rPr lang="ko-KR" altLang="en-US" sz="1500" spc="-300" dirty="0">
                <a:ea typeface="나눔고딕 ExtraBold" pitchFamily="50" charset="-127"/>
              </a:rPr>
              <a:t>勞</a:t>
            </a:r>
            <a:r>
              <a:rPr lang="en-US" altLang="ko-KR" sz="1500" spc="-300" dirty="0">
                <a:ea typeface="나눔고딕 ExtraBold" pitchFamily="50" charset="-127"/>
              </a:rPr>
              <a:t>)</a:t>
            </a:r>
            <a:r>
              <a:rPr lang="en-US" altLang="ko-KR" sz="2300" spc="-300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2300" spc="-150" dirty="0">
                <a:latin typeface="나눔고딕 ExtraBold" pitchFamily="50" charset="-127"/>
                <a:ea typeface="나눔고딕 ExtraBold" pitchFamily="50" charset="-127"/>
              </a:rPr>
              <a:t>사</a:t>
            </a:r>
            <a:r>
              <a:rPr lang="en-US" altLang="ko-KR" sz="1500" spc="-300" dirty="0">
                <a:ea typeface="나눔고딕 ExtraBold" pitchFamily="50" charset="-127"/>
              </a:rPr>
              <a:t>(</a:t>
            </a:r>
            <a:r>
              <a:rPr lang="ko-KR" altLang="en-US" sz="1500" spc="-300" dirty="0">
                <a:ea typeface="나눔고딕 ExtraBold" pitchFamily="50" charset="-127"/>
              </a:rPr>
              <a:t>使</a:t>
            </a:r>
            <a:r>
              <a:rPr lang="en-US" altLang="ko-KR" sz="1500" spc="-300" dirty="0">
                <a:ea typeface="나눔고딕 ExtraBold" pitchFamily="50" charset="-127"/>
              </a:rPr>
              <a:t>)</a:t>
            </a:r>
            <a:r>
              <a:rPr lang="en-US" altLang="ko-KR" sz="2300" spc="-300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2300" spc="-150" dirty="0">
                <a:latin typeface="나눔고딕 ExtraBold" pitchFamily="50" charset="-127"/>
                <a:ea typeface="나눔고딕 ExtraBold" pitchFamily="50" charset="-127"/>
              </a:rPr>
              <a:t>민</a:t>
            </a:r>
            <a:r>
              <a:rPr lang="en-US" altLang="ko-KR" sz="1500" spc="-300" dirty="0">
                <a:ea typeface="나눔고딕 ExtraBold" pitchFamily="50" charset="-127"/>
              </a:rPr>
              <a:t>(</a:t>
            </a:r>
            <a:r>
              <a:rPr lang="ko-KR" altLang="en-US" sz="1500" spc="-300" dirty="0">
                <a:ea typeface="나눔고딕 ExtraBold" pitchFamily="50" charset="-127"/>
              </a:rPr>
              <a:t>民</a:t>
            </a:r>
            <a:r>
              <a:rPr lang="en-US" altLang="ko-KR" sz="1500" spc="-300" dirty="0">
                <a:ea typeface="나눔고딕 ExtraBold" pitchFamily="50" charset="-127"/>
              </a:rPr>
              <a:t>)</a:t>
            </a:r>
            <a:r>
              <a:rPr lang="en-US" altLang="ko-KR" sz="2300" spc="-300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2300" spc="-150" dirty="0">
                <a:latin typeface="나눔고딕 ExtraBold" pitchFamily="50" charset="-127"/>
                <a:ea typeface="나눔고딕 ExtraBold" pitchFamily="50" charset="-127"/>
              </a:rPr>
              <a:t>전</a:t>
            </a:r>
            <a:r>
              <a:rPr lang="en-US" altLang="ko-KR" sz="1500" spc="-300" dirty="0">
                <a:ea typeface="나눔고딕 ExtraBold" pitchFamily="50" charset="-127"/>
              </a:rPr>
              <a:t>(</a:t>
            </a:r>
            <a:r>
              <a:rPr lang="ko-KR" altLang="en-US" sz="1500" spc="-300" dirty="0">
                <a:ea typeface="나눔고딕 ExtraBold" pitchFamily="50" charset="-127"/>
              </a:rPr>
              <a:t>專</a:t>
            </a:r>
            <a:r>
              <a:rPr lang="en-US" altLang="ko-KR" sz="1500" spc="-300" dirty="0">
                <a:ea typeface="나눔고딕 ExtraBold" pitchFamily="50" charset="-127"/>
              </a:rPr>
              <a:t>)</a:t>
            </a:r>
            <a:r>
              <a:rPr lang="en-US" altLang="ko-KR" sz="2300" spc="-300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2300" spc="-150" dirty="0">
                <a:latin typeface="나눔고딕 ExtraBold" pitchFamily="50" charset="-127"/>
                <a:ea typeface="나눔고딕 ExtraBold" pitchFamily="50" charset="-127"/>
              </a:rPr>
              <a:t>정</a:t>
            </a:r>
            <a:r>
              <a:rPr lang="en-US" altLang="ko-KR" sz="1500" spc="-300" dirty="0">
                <a:ea typeface="나눔고딕 ExtraBold" pitchFamily="50" charset="-127"/>
              </a:rPr>
              <a:t>(</a:t>
            </a:r>
            <a:r>
              <a:rPr lang="ko-KR" altLang="en-US" sz="1500" spc="-300" dirty="0">
                <a:ea typeface="나눔고딕 ExtraBold" pitchFamily="50" charset="-127"/>
              </a:rPr>
              <a:t>政</a:t>
            </a:r>
            <a:r>
              <a:rPr lang="en-US" altLang="ko-KR" sz="1500" spc="-300" dirty="0">
                <a:ea typeface="나눔고딕 ExtraBold" pitchFamily="50" charset="-127"/>
              </a:rPr>
              <a:t>) </a:t>
            </a:r>
            <a:r>
              <a:rPr lang="ko-KR" altLang="en-US" sz="2300" spc="-150" dirty="0">
                <a:latin typeface="나눔고딕 ExtraBold" pitchFamily="50" charset="-127"/>
                <a:ea typeface="나눔고딕 ExtraBold" pitchFamily="50" charset="-127"/>
              </a:rPr>
              <a:t>협의체 운영 </a:t>
            </a:r>
            <a:r>
              <a:rPr lang="en-US" altLang="ko-KR" sz="2300" spc="-150" dirty="0"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 </a:t>
            </a:r>
            <a:r>
              <a:rPr lang="ko-KR" altLang="en-US" sz="2300" spc="-300" dirty="0" err="1"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서울형</a:t>
            </a:r>
            <a:r>
              <a:rPr lang="ko-KR" altLang="en-US" sz="2300" spc="-300" dirty="0"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 택시발전모델 </a:t>
            </a:r>
            <a:r>
              <a:rPr lang="ko-KR" altLang="en-US" sz="2300" spc="-300" dirty="0" smtClean="0"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정립</a:t>
            </a:r>
            <a:r>
              <a:rPr lang="en-US" altLang="ko-KR" sz="2300" spc="-300" dirty="0" smtClean="0"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(’14.9</a:t>
            </a:r>
            <a:r>
              <a:rPr lang="ko-KR" altLang="en-US" sz="2300" spc="-300" dirty="0" smtClean="0"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월</a:t>
            </a:r>
            <a:r>
              <a:rPr lang="en-US" altLang="ko-KR" sz="2300" spc="-300" dirty="0" smtClean="0"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)</a:t>
            </a:r>
            <a:endParaRPr lang="en-US" altLang="ko-KR" sz="2300" spc="-300" dirty="0">
              <a:latin typeface="나눔고딕 ExtraBold" pitchFamily="50" charset="-127"/>
              <a:ea typeface="나눔고딕 ExtraBold" pitchFamily="50" charset="-127"/>
            </a:endParaRPr>
          </a:p>
          <a:p>
            <a:pPr marL="442913" lvl="1" indent="-263525" fontAlgn="base">
              <a:lnSpc>
                <a:spcPct val="17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목적 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건강한 생활인으로서의 운수종사자 삶의 질 향상을 위한 대책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수립</a:t>
            </a:r>
            <a:endParaRPr lang="en-US" altLang="ko-KR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  <a:sym typeface="Wingdings" pitchFamily="2" charset="2"/>
            </a:endParaRPr>
          </a:p>
          <a:p>
            <a:pPr marL="536575" lvl="1" indent="-177800" fontAlgn="base">
              <a:lnSpc>
                <a:spcPct val="170000"/>
              </a:lnSpc>
              <a:spcAft>
                <a:spcPts val="600"/>
              </a:spcAft>
              <a:buFont typeface="휴먼중간샘체" pitchFamily="2" charset="-127"/>
              <a:buChar char="-"/>
            </a:pP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’13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년 도시근로자 가구당 </a:t>
            </a:r>
            <a:r>
              <a:rPr lang="ko-KR" altLang="en-US" sz="1500" b="1" dirty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월평균소득 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: 4,606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천원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(3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인이하</a:t>
            </a:r>
            <a:r>
              <a:rPr lang="en-US" altLang="ko-KR" sz="1500" b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1500" b="1" dirty="0">
              <a:solidFill>
                <a:prstClr val="black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442913" lvl="1" indent="-263525" fontAlgn="base">
              <a:lnSpc>
                <a:spcPct val="17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구성 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: 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총괄위원회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, 3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개 실무분과위원회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(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서비스개선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, 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경영합리화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, 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제도개선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)</a:t>
            </a:r>
          </a:p>
          <a:p>
            <a:pPr marL="442913" lvl="1" indent="-263525" fontAlgn="base">
              <a:lnSpc>
                <a:spcPct val="17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사전 온라인 의견 수렴</a:t>
            </a:r>
            <a:r>
              <a:rPr lang="en-US" altLang="ko-KR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(’14.3~5) : </a:t>
            </a:r>
            <a:r>
              <a:rPr lang="ko-KR" altLang="en-US" b="1" dirty="0" err="1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천만상상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 오아시스 테마제안</a:t>
            </a:r>
            <a:endParaRPr lang="en-US" altLang="ko-KR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  <a:sym typeface="Wingdings" pitchFamily="2" charset="2"/>
            </a:endParaRPr>
          </a:p>
          <a:p>
            <a:pPr marL="536575" lvl="1" indent="-177800" fontAlgn="base">
              <a:lnSpc>
                <a:spcPct val="170000"/>
              </a:lnSpc>
              <a:spcAft>
                <a:spcPts val="600"/>
              </a:spcAft>
              <a:buFont typeface="휴먼중간샘체" pitchFamily="2" charset="-127"/>
              <a:buChar char="-"/>
            </a:pPr>
            <a:r>
              <a:rPr lang="ko-KR" altLang="en-US" sz="1500" b="1" dirty="0" err="1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응답소</a:t>
            </a:r>
            <a:r>
              <a:rPr lang="ko-KR" altLang="en-US" sz="1500" b="1" dirty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등 각종 민원</a:t>
            </a:r>
            <a:r>
              <a:rPr lang="en-US" altLang="ko-KR" sz="1500" b="1" dirty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1500" b="1" dirty="0" err="1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트위터를</a:t>
            </a:r>
            <a:r>
              <a:rPr lang="ko-KR" altLang="en-US" sz="1500" b="1" dirty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 통한 시민제안도 병행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검토</a:t>
            </a:r>
            <a:endParaRPr lang="en-US" altLang="ko-KR" sz="1500" b="1" dirty="0" smtClean="0">
              <a:solidFill>
                <a:prstClr val="black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442913" lvl="1" indent="-263525" fontAlgn="base">
              <a:lnSpc>
                <a:spcPct val="17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주요 </a:t>
            </a:r>
            <a:r>
              <a:rPr lang="ko-KR" altLang="en-US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논의 </a:t>
            </a:r>
            <a:r>
              <a:rPr lang="ko-KR" altLang="en-US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사항</a:t>
            </a:r>
            <a:endParaRPr lang="en-US" altLang="ko-KR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  <a:sym typeface="Wingdings" pitchFamily="2" charset="2"/>
            </a:endParaRPr>
          </a:p>
          <a:p>
            <a:pPr marL="536575" lvl="1" indent="-177800" fontAlgn="base">
              <a:lnSpc>
                <a:spcPct val="170000"/>
              </a:lnSpc>
              <a:spcAft>
                <a:spcPts val="600"/>
              </a:spcAft>
              <a:buFont typeface="휴먼중간샘체" pitchFamily="2" charset="-127"/>
              <a:buChar char="-"/>
            </a:pP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물가관리 중심의 단순 요금제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</a:rPr>
              <a:t>택시산업의 경쟁과 자율성 제고 방안</a:t>
            </a:r>
            <a:endParaRPr lang="en-US" altLang="ko-KR" sz="1500" b="1" dirty="0" smtClean="0">
              <a:solidFill>
                <a:prstClr val="black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536575" lvl="1" indent="-177800" fontAlgn="base">
              <a:lnSpc>
                <a:spcPct val="170000"/>
              </a:lnSpc>
              <a:spcAft>
                <a:spcPts val="600"/>
              </a:spcAft>
              <a:buFont typeface="휴먼중간샘체" pitchFamily="2" charset="-127"/>
              <a:buChar char="-"/>
            </a:pPr>
            <a:r>
              <a:rPr lang="ko-KR" altLang="en-US" sz="15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신차비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,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세차비</a:t>
            </a:r>
            <a:r>
              <a:rPr lang="en-US" altLang="ko-KR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, 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교통사고 비용 등 운수종사자 비용전가 금지 가이드라인 마련</a:t>
            </a:r>
            <a:endParaRPr lang="en-US" altLang="ko-KR" sz="1500" b="1" dirty="0" smtClean="0">
              <a:solidFill>
                <a:prstClr val="black"/>
              </a:solidFill>
              <a:latin typeface="나눔고딕 Light" pitchFamily="50" charset="-127"/>
              <a:ea typeface="나눔고딕 Light" pitchFamily="50" charset="-127"/>
              <a:sym typeface="Wingdings" pitchFamily="2" charset="2"/>
            </a:endParaRPr>
          </a:p>
          <a:p>
            <a:pPr marL="536575" lvl="1" indent="-177800" fontAlgn="base">
              <a:lnSpc>
                <a:spcPct val="170000"/>
              </a:lnSpc>
              <a:spcAft>
                <a:spcPts val="600"/>
              </a:spcAft>
              <a:buFont typeface="휴먼중간샘체" pitchFamily="2" charset="-127"/>
              <a:buChar char="-"/>
            </a:pPr>
            <a:r>
              <a:rPr lang="ko-KR" altLang="en-US" sz="1500" b="1" dirty="0" err="1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총량제를</a:t>
            </a:r>
            <a:r>
              <a:rPr lang="ko-KR" altLang="en-US" sz="1500" b="1" dirty="0" smtClean="0">
                <a:solidFill>
                  <a:prstClr val="black"/>
                </a:solidFill>
                <a:latin typeface="나눔고딕 Light" pitchFamily="50" charset="-127"/>
                <a:ea typeface="나눔고딕 Light" pitchFamily="50" charset="-127"/>
                <a:sym typeface="Wingdings" pitchFamily="2" charset="2"/>
              </a:rPr>
              <a:t> 통한 택시수급조절 및 새로운 택시수요 창출방안 모색</a:t>
            </a:r>
            <a:endParaRPr lang="en-US" altLang="ko-KR" sz="1500" b="1" dirty="0" smtClean="0">
              <a:solidFill>
                <a:prstClr val="black"/>
              </a:solidFill>
              <a:latin typeface="나눔고딕 Light" pitchFamily="50" charset="-127"/>
              <a:ea typeface="나눔고딕 Light" pitchFamily="50" charset="-127"/>
              <a:sym typeface="Wingdings" pitchFamily="2" charset="2"/>
            </a:endParaRP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8064325" y="6417332"/>
            <a:ext cx="864159" cy="29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r" defTabSz="914400" rtl="0" eaLnBrk="1" latinLnBrk="1" hangingPunct="1">
              <a:defRPr sz="1800" b="0" kern="1200">
                <a:solidFill>
                  <a:schemeClr val="bg2">
                    <a:lumMod val="75000"/>
                  </a:schemeClr>
                </a:solidFill>
                <a:latin typeface="바탕체" pitchFamily="17" charset="-127"/>
                <a:ea typeface="바탕체" pitchFamily="17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08서울남산체 EB" pitchFamily="18" charset="-127"/>
                <a:ea typeface="08서울남산체 EB" pitchFamily="18" charset="-127"/>
                <a:cs typeface="+mn-cs"/>
              </a:rPr>
              <a:t>17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  <a:latin typeface="08서울남산체 EB" pitchFamily="18" charset="-127"/>
              <a:ea typeface="08서울남산체 EB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12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691680" y="2708920"/>
            <a:ext cx="5760639" cy="12618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6000" b="1" spc="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Arial" pitchFamily="34" charset="0"/>
              </a:rPr>
              <a:t>감사합니다</a:t>
            </a:r>
            <a:r>
              <a:rPr kumimoji="1" lang="en-US" altLang="ko-KR" sz="6000" b="1" spc="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endParaRPr kumimoji="1" lang="ko-KR" altLang="en-US" sz="6000" b="1" spc="6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4" name="Picture 2" descr="C:\Documents and Settings\서울시\My Documents\2012\00_00_작업실\기자설명회\이미지2\희망서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52636"/>
            <a:ext cx="1152128" cy="4320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60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rgbClr val="00B0F0"/>
          </a:solidFill>
          <a:prstDash val="solid"/>
        </a:ln>
      </a:spPr>
      <a:bodyPr wrap="square" lIns="36000" rIns="36000" rtlCol="0" anchor="ctr">
        <a:noAutofit/>
      </a:bodyPr>
      <a:lstStyle>
        <a:defPPr algn="ctr">
          <a:defRPr sz="1100" b="1" dirty="0" smtClean="0">
            <a:solidFill>
              <a:schemeClr val="tx1"/>
            </a:solidFill>
            <a:latin typeface="맑은 고딕" pitchFamily="50" charset="-127"/>
            <a:ea typeface="맑은 고딕" pitchFamily="50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">
          <a:solidFill>
            <a:schemeClr val="bg1">
              <a:lumMod val="75000"/>
            </a:schemeClr>
          </a:solidFill>
          <a:prstDash val="soli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wrap="none">
        <a:spAutoFit/>
      </a:bodyPr>
      <a:lstStyle>
        <a:defPPr algn="r">
          <a:defRPr sz="4800" dirty="0" smtClean="0">
            <a:solidFill>
              <a:srgbClr val="969696"/>
            </a:solidFill>
            <a:latin typeface="HY울릉도M" pitchFamily="18" charset="-127"/>
            <a:ea typeface="HY울릉도M" pitchFamily="18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rgbClr val="00B0F0"/>
          </a:solidFill>
          <a:prstDash val="solid"/>
        </a:ln>
      </a:spPr>
      <a:bodyPr wrap="square" lIns="36000" rIns="36000" rtlCol="0" anchor="ctr">
        <a:noAutofit/>
      </a:bodyPr>
      <a:lstStyle>
        <a:defPPr algn="ctr">
          <a:defRPr sz="1100" b="1" dirty="0" smtClean="0">
            <a:solidFill>
              <a:schemeClr val="tx1"/>
            </a:solidFill>
            <a:latin typeface="맑은 고딕" pitchFamily="50" charset="-127"/>
            <a:ea typeface="맑은 고딕" pitchFamily="50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">
          <a:solidFill>
            <a:schemeClr val="bg1">
              <a:lumMod val="75000"/>
            </a:schemeClr>
          </a:solidFill>
          <a:prstDash val="soli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wrap="none">
        <a:spAutoFit/>
      </a:bodyPr>
      <a:lstStyle>
        <a:defPPr algn="r">
          <a:defRPr sz="4800" dirty="0" smtClean="0">
            <a:solidFill>
              <a:srgbClr val="969696"/>
            </a:solidFill>
            <a:latin typeface="HY울릉도M" pitchFamily="18" charset="-127"/>
            <a:ea typeface="HY울릉도M" pitchFamily="18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rgbClr val="00B0F0"/>
          </a:solidFill>
          <a:prstDash val="solid"/>
        </a:ln>
      </a:spPr>
      <a:bodyPr wrap="square" lIns="36000" rIns="36000" rtlCol="0" anchor="ctr">
        <a:noAutofit/>
      </a:bodyPr>
      <a:lstStyle>
        <a:defPPr algn="ctr">
          <a:defRPr sz="1100" b="1" dirty="0" smtClean="0">
            <a:solidFill>
              <a:schemeClr val="tx1"/>
            </a:solidFill>
            <a:latin typeface="맑은 고딕" pitchFamily="50" charset="-127"/>
            <a:ea typeface="맑은 고딕" pitchFamily="50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">
          <a:solidFill>
            <a:schemeClr val="bg1">
              <a:lumMod val="75000"/>
            </a:schemeClr>
          </a:solidFill>
          <a:prstDash val="soli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wrap="none">
        <a:spAutoFit/>
      </a:bodyPr>
      <a:lstStyle>
        <a:defPPr algn="r">
          <a:defRPr sz="4800" dirty="0" smtClean="0">
            <a:solidFill>
              <a:srgbClr val="969696"/>
            </a:solidFill>
            <a:latin typeface="HY울릉도M" pitchFamily="18" charset="-127"/>
            <a:ea typeface="HY울릉도M" pitchFamily="18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29556</TotalTime>
  <Words>1954</Words>
  <Application>Microsoft Office PowerPoint</Application>
  <PresentationFormat>화면 슬라이드 쇼(4:3)</PresentationFormat>
  <Paragraphs>362</Paragraphs>
  <Slides>20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4</vt:i4>
      </vt:variant>
      <vt:variant>
        <vt:lpstr>슬라이드 제목</vt:lpstr>
      </vt:variant>
      <vt:variant>
        <vt:i4>20</vt:i4>
      </vt:variant>
    </vt:vector>
  </HeadingPairs>
  <TitlesOfParts>
    <vt:vector size="24" baseType="lpstr">
      <vt:lpstr>Office 테마</vt:lpstr>
      <vt:lpstr>2_기본 디자인</vt:lpstr>
      <vt:lpstr>3_기본 디자인</vt:lpstr>
      <vt:lpstr>4_기본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택시</dc:title>
  <dc:subject>택시</dc:subject>
  <dc:creator>이태경</dc:creator>
  <cp:lastModifiedBy>Taxi</cp:lastModifiedBy>
  <cp:revision>3232</cp:revision>
  <cp:lastPrinted>2014-04-24T00:54:53Z</cp:lastPrinted>
  <dcterms:created xsi:type="dcterms:W3CDTF">2010-05-13T11:02:23Z</dcterms:created>
  <dcterms:modified xsi:type="dcterms:W3CDTF">2014-04-24T01:44:53Z</dcterms:modified>
</cp:coreProperties>
</file>