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504" r:id="rId2"/>
    <p:sldId id="578" r:id="rId3"/>
    <p:sldId id="597" r:id="rId4"/>
    <p:sldId id="598" r:id="rId5"/>
    <p:sldId id="599" r:id="rId6"/>
    <p:sldId id="600" r:id="rId7"/>
    <p:sldId id="601" r:id="rId8"/>
    <p:sldId id="602" r:id="rId9"/>
    <p:sldId id="603" r:id="rId10"/>
    <p:sldId id="604" r:id="rId11"/>
    <p:sldId id="605" r:id="rId12"/>
    <p:sldId id="606" r:id="rId13"/>
    <p:sldId id="632" r:id="rId14"/>
    <p:sldId id="633" r:id="rId15"/>
    <p:sldId id="634" r:id="rId16"/>
    <p:sldId id="635" r:id="rId17"/>
    <p:sldId id="607" r:id="rId18"/>
    <p:sldId id="608" r:id="rId19"/>
    <p:sldId id="609" r:id="rId20"/>
    <p:sldId id="614" r:id="rId21"/>
    <p:sldId id="615" r:id="rId22"/>
    <p:sldId id="616" r:id="rId23"/>
    <p:sldId id="617" r:id="rId24"/>
    <p:sldId id="618" r:id="rId25"/>
    <p:sldId id="619" r:id="rId26"/>
    <p:sldId id="620" r:id="rId27"/>
    <p:sldId id="621" r:id="rId28"/>
    <p:sldId id="622" r:id="rId29"/>
    <p:sldId id="623" r:id="rId30"/>
    <p:sldId id="624" r:id="rId31"/>
    <p:sldId id="625" r:id="rId32"/>
    <p:sldId id="626" r:id="rId33"/>
    <p:sldId id="627" r:id="rId34"/>
    <p:sldId id="628" r:id="rId35"/>
    <p:sldId id="629" r:id="rId36"/>
    <p:sldId id="630" r:id="rId37"/>
    <p:sldId id="631" r:id="rId38"/>
    <p:sldId id="596" r:id="rId3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85" autoAdjust="0"/>
    <p:restoredTop sz="94660"/>
  </p:normalViewPr>
  <p:slideViewPr>
    <p:cSldViewPr>
      <p:cViewPr>
        <p:scale>
          <a:sx n="80" d="100"/>
          <a:sy n="80" d="100"/>
        </p:scale>
        <p:origin x="-2130" y="-204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 smtClean="0"/>
              <a:pPr lvl="0">
                <a:defRPr lang="ko-KR" altLang="en-US"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en-US" altLang="en-US"/>
              <a:pPr lvl="0">
                <a:defRPr lang="ko-KR" altLang="en-US"/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66" r:id="rId14"/>
    <p:sldLayoutId id="2147483667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(05.12.∼05.16)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349476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1375608"/>
            <a:ext cx="626469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혁신과제 이행실태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업무일몰제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점검 계획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088" y="2023680"/>
            <a:ext cx="790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보고문서가 발생하는 모든 문서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각 부서별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업무일몰제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이행실태 자체점검 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건씩 제출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보고기한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2014.05.14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81050" y="3799394"/>
            <a:ext cx="697532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『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 성공조건으로서의 청렴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』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사이버 교육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1538" y="4442336"/>
            <a:ext cx="7255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서장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수강신청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05.12 ~ 05.16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학습기간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05.19 ~ 06.04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학습처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서울소방학교 사이버 교육 센터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349476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71600" y="1548007"/>
            <a:ext cx="756084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소방공무원 신규채용 체력시험 감독관 지원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2088" y="2167696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05.14(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잠실종합운동장 주경기장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지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감독관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 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981050" y="4077072"/>
            <a:ext cx="625524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공상자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및 초과근무 수당 지급 현황 파악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1538" y="4653136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년간 공무상 요양 승인자 및 초과근무수당 내역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특별위로금 지원 근거 마련을 위한 기초자료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349476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행정팀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1423130"/>
            <a:ext cx="452705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소방공무원 제복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하복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착용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1538" y="2066072"/>
            <a:ext cx="7255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05.10 ~ 09.30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근무복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셔츠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+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하의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근무복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자켓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외부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활동시만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착용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☞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넥타이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필요한 경우에만 착용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활동복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외근근무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당직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상황근무시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1285860"/>
            <a:ext cx="711934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1. 2014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물품 전자태그 부탁 등에 따른 회의 개최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1808796"/>
            <a:ext cx="7255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2014.5.13(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각 과 센터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물품 담당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개인보호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부서장비 현행화 및 각부서 보유물품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전자태그 부착 대상 파악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81050" y="4077072"/>
            <a:ext cx="719135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연건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119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안전센터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차고문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교체공사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3926" y="4566972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5.11 ~ 5.18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연건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119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안전센터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   액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조달 발주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1540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만원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부대비 설치비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만원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1268760"/>
            <a:ext cx="662473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신영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119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안전센터 방수공사 착공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4476" y="1772816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2014.5.14(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업 체 명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아우리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금액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22,990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천원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후정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옥상 방수 및 차고 앞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트렌치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보수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3625191"/>
            <a:ext cx="660079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4. 2014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소방공무원 특수건강검진 실시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4477" y="4124687"/>
            <a:ext cx="64098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5.12.(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5.16.(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90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둘째주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검진 예정 인원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  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하나로의료재단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(KMI)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개인별 검진예약 일정 확인 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PTSD,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유기</a:t>
            </a:r>
            <a:r>
              <a:rPr lang="en-US" altLang="ko-KR" sz="2000" spc="-15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spc="-150" dirty="0" smtClean="0">
                <a:latin typeface="HY견고딕" pitchFamily="18" charset="-127"/>
                <a:ea typeface="HY견고딕" pitchFamily="18" charset="-127"/>
              </a:rPr>
              <a:t>화합물검사 등 </a:t>
            </a:r>
            <a:r>
              <a:rPr lang="en-US" altLang="ko-KR" sz="2000" spc="-150" dirty="0" smtClean="0">
                <a:latin typeface="HY견고딕" pitchFamily="18" charset="-127"/>
                <a:ea typeface="HY견고딕" pitchFamily="18" charset="-127"/>
              </a:rPr>
              <a:t>33</a:t>
            </a:r>
            <a:r>
              <a:rPr lang="ko-KR" altLang="en-US" sz="2000" spc="-150" dirty="0" smtClean="0">
                <a:latin typeface="HY견고딕" pitchFamily="18" charset="-127"/>
                <a:ea typeface="HY견고딕" pitchFamily="18" charset="-127"/>
              </a:rPr>
              <a:t>개 항목 </a:t>
            </a:r>
            <a:r>
              <a:rPr lang="ko-KR" altLang="en-US" sz="2000" spc="-150" dirty="0" err="1" smtClean="0">
                <a:latin typeface="HY견고딕" pitchFamily="18" charset="-127"/>
                <a:ea typeface="HY견고딕" pitchFamily="18" charset="-127"/>
              </a:rPr>
              <a:t>내원</a:t>
            </a:r>
            <a:r>
              <a:rPr lang="ko-KR" altLang="en-US" sz="2000" spc="-150" dirty="0" smtClean="0">
                <a:latin typeface="HY견고딕" pitchFamily="18" charset="-127"/>
                <a:ea typeface="HY견고딕" pitchFamily="18" charset="-127"/>
              </a:rPr>
              <a:t> 검진</a:t>
            </a:r>
            <a:endParaRPr lang="en-US" altLang="ko-KR" sz="2000" spc="-15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장비회계팀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4279440"/>
            <a:ext cx="704733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6. (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구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소방행정정보시스템 자료확인 이관 추진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4802376"/>
            <a:ext cx="77685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시스템명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소방행정정보시스템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119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행정정보시스템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자료확인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5.12.(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5.16.(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행정정보시스템 예방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장비시스템자료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미 이관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              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잘못 이관된 자료 본부 예방과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장비팀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통보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1268760"/>
            <a:ext cx="638648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퇴직급여 유선청구 대상자 확대 실시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4476" y="1748423"/>
            <a:ext cx="74899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5.12.(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5.30.(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재직기간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미만 → 재직기간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이하 퇴직자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대상급여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퇴직일시금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→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퇴직일시금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u="sng" dirty="0" smtClean="0">
                <a:latin typeface="HY견고딕" pitchFamily="18" charset="-127"/>
                <a:ea typeface="HY견고딕" pitchFamily="18" charset="-127"/>
              </a:rPr>
              <a:t>퇴직수당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  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퇴직급여 청구대상자 재직기간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미만에서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이하로 확대 시행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공무원연금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콜센터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유선 청구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434" y="4610452"/>
            <a:ext cx="798853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가</a:t>
            </a:r>
            <a:r>
              <a:rPr lang="en-US" altLang="ko-KR" dirty="0" smtClean="0">
                <a:latin typeface="HY견고딕"/>
                <a:ea typeface="HY견고딕"/>
              </a:rPr>
              <a:t>. </a:t>
            </a:r>
            <a:r>
              <a:rPr lang="ko-KR" altLang="en-US" dirty="0">
                <a:latin typeface="HY견고딕"/>
                <a:ea typeface="HY견고딕"/>
              </a:rPr>
              <a:t>기 간 </a:t>
            </a:r>
            <a:r>
              <a:rPr lang="en-US" altLang="ko-KR" dirty="0" smtClean="0">
                <a:latin typeface="HY견고딕"/>
                <a:ea typeface="HY견고딕"/>
              </a:rPr>
              <a:t>: 2014. 5. 12.(</a:t>
            </a:r>
            <a:r>
              <a:rPr lang="ko-KR" altLang="en-US" dirty="0" smtClean="0">
                <a:latin typeface="HY견고딕"/>
                <a:ea typeface="HY견고딕"/>
              </a:rPr>
              <a:t>월</a:t>
            </a:r>
            <a:r>
              <a:rPr lang="en-US" altLang="ko-KR" dirty="0" smtClean="0">
                <a:latin typeface="HY견고딕"/>
                <a:ea typeface="HY견고딕"/>
              </a:rPr>
              <a:t>) ~ 16.(</a:t>
            </a:r>
            <a:r>
              <a:rPr lang="ko-KR" altLang="en-US" dirty="0" smtClean="0">
                <a:latin typeface="HY견고딕"/>
                <a:ea typeface="HY견고딕"/>
              </a:rPr>
              <a:t>금</a:t>
            </a:r>
            <a:r>
              <a:rPr lang="en-US" altLang="ko-KR" dirty="0" smtClean="0">
                <a:latin typeface="HY견고딕"/>
                <a:ea typeface="HY견고딕"/>
              </a:rPr>
              <a:t>)</a:t>
            </a:r>
            <a:endParaRPr lang="ko-KR" altLang="en-US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나</a:t>
            </a:r>
            <a:r>
              <a:rPr lang="en-US" altLang="ko-KR" dirty="0" smtClean="0">
                <a:latin typeface="HY견고딕"/>
                <a:ea typeface="HY견고딕"/>
              </a:rPr>
              <a:t>. </a:t>
            </a:r>
            <a:r>
              <a:rPr lang="ko-KR" altLang="en-US" dirty="0" smtClean="0">
                <a:latin typeface="HY견고딕"/>
                <a:ea typeface="HY견고딕"/>
              </a:rPr>
              <a:t>대 상 </a:t>
            </a:r>
            <a:r>
              <a:rPr lang="en-US" altLang="ko-KR" dirty="0" smtClean="0">
                <a:latin typeface="HY견고딕"/>
                <a:ea typeface="HY견고딕"/>
              </a:rPr>
              <a:t>: </a:t>
            </a:r>
            <a:r>
              <a:rPr lang="ko-KR" altLang="en-US" dirty="0" smtClean="0">
                <a:latin typeface="HY견고딕"/>
                <a:ea typeface="HY견고딕"/>
              </a:rPr>
              <a:t>국제고등학교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err="1" smtClean="0">
                <a:latin typeface="HY견고딕"/>
                <a:ea typeface="HY견고딕"/>
              </a:rPr>
              <a:t>농학교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한국무역보험공사 등 </a:t>
            </a:r>
            <a:r>
              <a:rPr lang="en-US" altLang="ko-KR" dirty="0" smtClean="0">
                <a:latin typeface="HY견고딕"/>
                <a:ea typeface="HY견고딕"/>
              </a:rPr>
              <a:t>3</a:t>
            </a:r>
            <a:r>
              <a:rPr lang="ko-KR" altLang="en-US" dirty="0" smtClean="0">
                <a:latin typeface="HY견고딕"/>
                <a:ea typeface="HY견고딕"/>
              </a:rPr>
              <a:t>개소 </a:t>
            </a:r>
            <a:r>
              <a:rPr lang="en-US" altLang="ko-KR" dirty="0" smtClean="0">
                <a:latin typeface="HY견고딕"/>
                <a:ea typeface="HY견고딕"/>
              </a:rPr>
              <a:t>750</a:t>
            </a:r>
            <a:r>
              <a:rPr lang="ko-KR" altLang="en-US" dirty="0" smtClean="0">
                <a:latin typeface="HY견고딕"/>
                <a:ea typeface="HY견고딕"/>
              </a:rPr>
              <a:t>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다</a:t>
            </a:r>
            <a:r>
              <a:rPr lang="en-US" altLang="ko-KR" dirty="0" smtClean="0">
                <a:latin typeface="HY견고딕"/>
                <a:ea typeface="HY견고딕"/>
              </a:rPr>
              <a:t>.</a:t>
            </a:r>
            <a:r>
              <a:rPr lang="ko-KR" altLang="en-US" dirty="0" smtClean="0">
                <a:latin typeface="HY견고딕"/>
                <a:ea typeface="HY견고딕"/>
              </a:rPr>
              <a:t> 내 용 </a:t>
            </a:r>
            <a:r>
              <a:rPr lang="en-US" altLang="ko-KR" dirty="0" smtClean="0">
                <a:latin typeface="HY견고딕"/>
                <a:ea typeface="HY견고딕"/>
              </a:rPr>
              <a:t>: </a:t>
            </a:r>
            <a:r>
              <a:rPr lang="ko-KR" altLang="en-US" dirty="0" smtClean="0">
                <a:latin typeface="HY견고딕"/>
                <a:ea typeface="HY견고딕"/>
              </a:rPr>
              <a:t>심폐소생술 등 응급처치교육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화재대피훈련</a:t>
            </a:r>
            <a:r>
              <a:rPr lang="en-US" altLang="ko-KR" dirty="0" smtClean="0">
                <a:latin typeface="HY견고딕"/>
                <a:ea typeface="HY견고딕"/>
              </a:rPr>
              <a:t> </a:t>
            </a:r>
            <a:r>
              <a:rPr lang="ko-KR" altLang="en-US" dirty="0" smtClean="0">
                <a:latin typeface="HY견고딕"/>
                <a:ea typeface="HY견고딕"/>
              </a:rPr>
              <a:t>및 소방안전교육</a:t>
            </a:r>
            <a:endParaRPr lang="en-US" altLang="ko-KR" dirty="0">
              <a:latin typeface="HY견고딕"/>
              <a:ea typeface="HY견고딕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9866" y="1874148"/>
            <a:ext cx="79461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가</a:t>
            </a:r>
            <a:r>
              <a:rPr lang="en-US" altLang="ko-KR" dirty="0" smtClean="0">
                <a:latin typeface="HY견고딕"/>
                <a:ea typeface="HY견고딕"/>
              </a:rPr>
              <a:t>. </a:t>
            </a:r>
            <a:r>
              <a:rPr lang="ko-KR" altLang="en-US" dirty="0">
                <a:latin typeface="HY견고딕"/>
                <a:ea typeface="HY견고딕"/>
              </a:rPr>
              <a:t>기 간 </a:t>
            </a:r>
            <a:r>
              <a:rPr lang="en-US" altLang="ko-KR" dirty="0">
                <a:latin typeface="HY견고딕"/>
                <a:ea typeface="HY견고딕"/>
              </a:rPr>
              <a:t>: 2014. </a:t>
            </a:r>
            <a:r>
              <a:rPr lang="en-US" altLang="ko-KR" dirty="0" smtClean="0">
                <a:latin typeface="HY견고딕"/>
                <a:ea typeface="HY견고딕"/>
              </a:rPr>
              <a:t>5. 12.(</a:t>
            </a:r>
            <a:r>
              <a:rPr lang="ko-KR" altLang="en-US" dirty="0" smtClean="0">
                <a:latin typeface="HY견고딕"/>
                <a:ea typeface="HY견고딕"/>
              </a:rPr>
              <a:t>월</a:t>
            </a:r>
            <a:r>
              <a:rPr lang="en-US" altLang="ko-KR" dirty="0" smtClean="0">
                <a:latin typeface="HY견고딕"/>
                <a:ea typeface="HY견고딕"/>
              </a:rPr>
              <a:t>) ~ 16.(</a:t>
            </a:r>
            <a:r>
              <a:rPr lang="ko-KR" altLang="en-US" dirty="0" smtClean="0">
                <a:latin typeface="HY견고딕"/>
                <a:ea typeface="HY견고딕"/>
              </a:rPr>
              <a:t>금</a:t>
            </a:r>
            <a:r>
              <a:rPr lang="en-US" altLang="ko-KR" dirty="0" smtClean="0">
                <a:latin typeface="HY견고딕"/>
                <a:ea typeface="HY견고딕"/>
              </a:rPr>
              <a:t>)</a:t>
            </a:r>
            <a:endParaRPr lang="ko-KR" altLang="en-US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나</a:t>
            </a:r>
            <a:r>
              <a:rPr lang="en-US" altLang="ko-KR" dirty="0" smtClean="0">
                <a:latin typeface="HY견고딕"/>
                <a:ea typeface="HY견고딕"/>
              </a:rPr>
              <a:t>.</a:t>
            </a:r>
            <a:r>
              <a:rPr lang="ko-KR" altLang="en-US" dirty="0" smtClean="0">
                <a:latin typeface="HY견고딕"/>
                <a:ea typeface="HY견고딕"/>
              </a:rPr>
              <a:t> </a:t>
            </a:r>
            <a:r>
              <a:rPr lang="ko-KR" altLang="en-US" dirty="0">
                <a:latin typeface="HY견고딕"/>
                <a:ea typeface="HY견고딕"/>
              </a:rPr>
              <a:t>장 소 </a:t>
            </a:r>
            <a:r>
              <a:rPr lang="en-US" altLang="ko-KR" dirty="0">
                <a:latin typeface="HY견고딕"/>
                <a:ea typeface="HY견고딕"/>
              </a:rPr>
              <a:t>: </a:t>
            </a:r>
            <a:r>
              <a:rPr lang="ko-KR" altLang="en-US" dirty="0">
                <a:latin typeface="HY견고딕"/>
                <a:ea typeface="HY견고딕"/>
              </a:rPr>
              <a:t>소방안전체험관</a:t>
            </a:r>
            <a:r>
              <a:rPr lang="en-US" altLang="ko-KR" dirty="0">
                <a:latin typeface="HY견고딕"/>
                <a:ea typeface="HY견고딕"/>
              </a:rPr>
              <a:t> </a:t>
            </a:r>
            <a:r>
              <a:rPr lang="ko-KR" altLang="en-US" dirty="0">
                <a:latin typeface="HY견고딕"/>
                <a:ea typeface="HY견고딕"/>
              </a:rPr>
              <a:t>및 </a:t>
            </a:r>
            <a:r>
              <a:rPr lang="ko-KR" altLang="en-US" dirty="0" smtClean="0">
                <a:latin typeface="HY견고딕"/>
                <a:ea typeface="HY견고딕"/>
              </a:rPr>
              <a:t>화재탈출체험관</a:t>
            </a:r>
            <a:endParaRPr lang="ko-KR" altLang="en-US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다</a:t>
            </a:r>
            <a:r>
              <a:rPr lang="en-US" altLang="ko-KR" dirty="0" smtClean="0">
                <a:latin typeface="HY견고딕"/>
                <a:ea typeface="HY견고딕"/>
              </a:rPr>
              <a:t>.</a:t>
            </a:r>
            <a:r>
              <a:rPr lang="ko-KR" altLang="en-US" dirty="0" smtClean="0">
                <a:latin typeface="HY견고딕"/>
                <a:ea typeface="HY견고딕"/>
              </a:rPr>
              <a:t> </a:t>
            </a:r>
            <a:r>
              <a:rPr lang="ko-KR" altLang="en-US" dirty="0">
                <a:latin typeface="HY견고딕"/>
                <a:ea typeface="HY견고딕"/>
              </a:rPr>
              <a:t>대 상 </a:t>
            </a:r>
            <a:r>
              <a:rPr lang="en-US" altLang="ko-KR" dirty="0">
                <a:latin typeface="HY견고딕"/>
                <a:ea typeface="HY견고딕"/>
              </a:rPr>
              <a:t>: </a:t>
            </a:r>
            <a:r>
              <a:rPr lang="ko-KR" altLang="en-US" dirty="0" smtClean="0">
                <a:latin typeface="HY견고딕"/>
                <a:ea typeface="HY견고딕"/>
              </a:rPr>
              <a:t>서울시청직장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err="1" smtClean="0">
                <a:latin typeface="HY견고딕"/>
                <a:ea typeface="HY견고딕"/>
              </a:rPr>
              <a:t>이화어린이집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신흥중학교 등 </a:t>
            </a:r>
            <a:r>
              <a:rPr lang="en-US" altLang="ko-KR" dirty="0" smtClean="0">
                <a:latin typeface="HY견고딕"/>
                <a:ea typeface="HY견고딕"/>
              </a:rPr>
              <a:t>3</a:t>
            </a:r>
            <a:r>
              <a:rPr lang="ko-KR" altLang="en-US" dirty="0" smtClean="0">
                <a:latin typeface="HY견고딕"/>
                <a:ea typeface="HY견고딕"/>
              </a:rPr>
              <a:t>개소 </a:t>
            </a:r>
            <a:r>
              <a:rPr lang="en-US" altLang="ko-KR" dirty="0" smtClean="0">
                <a:latin typeface="HY견고딕"/>
                <a:ea typeface="HY견고딕"/>
              </a:rPr>
              <a:t>95</a:t>
            </a:r>
            <a:r>
              <a:rPr lang="ko-KR" altLang="en-US" dirty="0" smtClean="0">
                <a:latin typeface="HY견고딕"/>
                <a:ea typeface="HY견고딕"/>
              </a:rPr>
              <a:t>명</a:t>
            </a:r>
            <a:endParaRPr lang="ko-KR" altLang="en-US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dirty="0" smtClean="0">
                <a:latin typeface="HY견고딕"/>
                <a:ea typeface="HY견고딕"/>
              </a:rPr>
              <a:t>라</a:t>
            </a:r>
            <a:r>
              <a:rPr lang="en-US" altLang="ko-KR" dirty="0" smtClean="0">
                <a:latin typeface="HY견고딕"/>
                <a:ea typeface="HY견고딕"/>
              </a:rPr>
              <a:t>.</a:t>
            </a:r>
            <a:r>
              <a:rPr lang="ko-KR" altLang="en-US" dirty="0" smtClean="0">
                <a:latin typeface="HY견고딕"/>
                <a:ea typeface="HY견고딕"/>
              </a:rPr>
              <a:t> </a:t>
            </a:r>
            <a:r>
              <a:rPr lang="ko-KR" altLang="en-US" dirty="0">
                <a:latin typeface="HY견고딕"/>
                <a:ea typeface="HY견고딕"/>
              </a:rPr>
              <a:t>내 용 </a:t>
            </a:r>
            <a:r>
              <a:rPr lang="en-US" altLang="ko-KR" dirty="0">
                <a:latin typeface="HY견고딕"/>
                <a:ea typeface="HY견고딕"/>
              </a:rPr>
              <a:t>: </a:t>
            </a:r>
            <a:r>
              <a:rPr lang="ko-KR" altLang="en-US" dirty="0">
                <a:latin typeface="HY견고딕"/>
                <a:ea typeface="HY견고딕"/>
              </a:rPr>
              <a:t>소화기</a:t>
            </a:r>
            <a:r>
              <a:rPr lang="en-US" altLang="ko-KR" dirty="0">
                <a:latin typeface="HY견고딕"/>
                <a:ea typeface="HY견고딕"/>
              </a:rPr>
              <a:t>, </a:t>
            </a:r>
            <a:r>
              <a:rPr lang="ko-KR" altLang="en-US" dirty="0">
                <a:latin typeface="HY견고딕"/>
                <a:ea typeface="HY견고딕"/>
              </a:rPr>
              <a:t>화재탈출 체험 등 소방안전교실</a:t>
            </a:r>
            <a:r>
              <a:rPr lang="en-US" altLang="ko-KR" dirty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안전인형극 </a:t>
            </a:r>
            <a:r>
              <a:rPr lang="ko-KR" altLang="en-US" dirty="0">
                <a:latin typeface="HY견고딕"/>
                <a:ea typeface="HY견고딕"/>
              </a:rPr>
              <a:t>등</a:t>
            </a:r>
            <a:endParaRPr lang="en-US" altLang="ko-KR" dirty="0">
              <a:latin typeface="HY견고딕"/>
              <a:ea typeface="HY견고딕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1268760"/>
            <a:ext cx="597666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소방안전체험관 운영 및 홍보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3568" y="3966370"/>
            <a:ext cx="468052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외부출장교육 운영 및 홍보</a:t>
            </a:r>
          </a:p>
        </p:txBody>
      </p:sp>
    </p:spTree>
  </p:cSld>
  <p:clrMapOvr>
    <a:masterClrMapping/>
  </p:clrMapOvr>
  <p:transition advTm="176859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7158" y="27284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err="1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홍보교육팀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827584" y="1268760"/>
            <a:ext cx="4464496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언론보도 및 취재지원 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616" y="1879664"/>
            <a:ext cx="72558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2014. 5. 12.(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5. 16.(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각 과 및 안전센터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훈련 및 행사 언론보도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-2014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소방공무원 신규임용 체력시험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755576" y="1268760"/>
            <a:ext cx="504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주한 대사관 화재진압 강화 대책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685" y="1859117"/>
            <a:ext cx="7992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 eaLnBrk="0" latinLnBrk="0" hangingPunct="0"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   간 : 2014. 05. 12.(월) ∼ 05. 30.(금)</a:t>
            </a:r>
          </a:p>
          <a:p>
            <a:pPr eaLnBrk="0" latinLnBrk="0" hangingPunct="0"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대   상 : 주한 공관(대사관 및 영사부) </a:t>
            </a:r>
            <a:r>
              <a:rPr lang="ko-KR" altLang="en-US" sz="2000" b="1">
                <a:solidFill>
                  <a:srgbClr val="FF0000"/>
                </a:solidFill>
                <a:latin typeface="HY견고딕"/>
                <a:ea typeface="HY견고딕"/>
              </a:rPr>
              <a:t>※ 우리서 24개 대상</a:t>
            </a:r>
          </a:p>
          <a:p>
            <a:pPr eaLnBrk="0" latinLnBrk="0" hangingPunct="0"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다. 방   법 : 대사관별 사전 협의하여 추진</a:t>
            </a:r>
          </a:p>
          <a:p>
            <a:pPr eaLnBrk="0" latinLnBrk="0" hangingPunct="0">
              <a:lnSpc>
                <a:spcPct val="11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라. 내   용 : 대사관 및 영사부와의 협약서 체결(중요대상)</a:t>
            </a:r>
            <a:r>
              <a:rPr lang="ko-KR" altLang="en-US" sz="1000" b="1">
                <a:solidFill>
                  <a:srgbClr val="FF0000"/>
                </a:solidFill>
                <a:latin typeface="HY견고딕"/>
                <a:ea typeface="HY견고딕"/>
              </a:rPr>
              <a:t>※ 곤란시 협조체계 구축</a:t>
            </a:r>
            <a:endParaRPr lang="ko-KR" altLang="en-US" sz="2000" b="1">
              <a:solidFill>
                <a:srgbClr val="FF0000"/>
              </a:solidFill>
              <a:latin typeface="HY견고딕"/>
              <a:ea typeface="HY견고딕"/>
            </a:endParaRPr>
          </a:p>
          <a:p>
            <a:pPr eaLnBrk="0" latinLnBrk="0" hangingPunct="0">
              <a:lnSpc>
                <a:spcPct val="11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○ </a:t>
            </a:r>
            <a:r>
              <a:rPr lang="ko-KR" altLang="ko-KR" sz="2000" b="1">
                <a:latin typeface="HY견고딕"/>
                <a:ea typeface="HY견고딕"/>
              </a:rPr>
              <a:t>각 대사관 및 영사부(독립공관) 관리카드 작성 관리</a:t>
            </a:r>
          </a:p>
          <a:p>
            <a:pPr eaLnBrk="0" latinLnBrk="0" hangingPunct="0">
              <a:lnSpc>
                <a:spcPct val="11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○ </a:t>
            </a:r>
            <a:r>
              <a:rPr lang="ko-KR" altLang="ko-KR" sz="2000" b="1">
                <a:latin typeface="HY견고딕"/>
                <a:ea typeface="HY견고딕"/>
              </a:rPr>
              <a:t>각 대사관 별 대사관저 현황 파악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72669" y="4077297"/>
            <a:ext cx="7056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2014년도 소방활동 정보카드 재정비 평가 계획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5537" y="4653577"/>
            <a:ext cx="7992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평가기간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2014. 05. 15.(목) ∼ 06. 04.(수)(15일간)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평가대상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latin typeface="HY견고딕"/>
                <a:ea typeface="HY견고딕"/>
              </a:rPr>
              <a:t>각 소방서별 10개대상 임의선정</a:t>
            </a:r>
            <a:r>
              <a:rPr lang="ko-KR" altLang="en-US" sz="1700" b="1">
                <a:latin typeface="HY견고딕"/>
                <a:ea typeface="HY견고딕"/>
              </a:rPr>
              <a:t>(특급ㆍ1급ㆍ2급ㆍ비대상)</a:t>
            </a:r>
            <a:endParaRPr lang="ko-KR" altLang="en-US" sz="2000" b="1">
              <a:latin typeface="HY견고딕"/>
              <a:ea typeface="HY견고딕"/>
            </a:endParaRP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평 가  관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각 서별 1명 추천(각 조별 3명씩 구성)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라. 결과조치 : 평가결과에 따라 2014년도 성과평가에 차등 반영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683568" y="1268760"/>
            <a:ext cx="7848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5월중 고층건축물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전문화재진압팀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현지적응훈련 계획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4677" y="1859117"/>
            <a:ext cx="7776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훈련기간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2014. 05. 16.(금)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훈련장소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6개소(삼일빌딩 등 6개 대상</a:t>
            </a:r>
            <a:r>
              <a:rPr lang="ko-KR" altLang="en-US" sz="2000" b="1">
                <a:latin typeface="HY견고딕"/>
                <a:ea typeface="HY견고딕"/>
              </a:rPr>
              <a:t>)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훈련대상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지휘차, 펌프차, 고가차, 구조버스, 전문화진압팀 등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라. 책 임  관 : 현장지휘대장(각 안전센터장)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00660" y="4077297"/>
            <a:ext cx="8136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 lvl="0"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서울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농학교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자체 화재대피훈련 및 안전교육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3529" y="4653577"/>
            <a:ext cx="7560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훈련일시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2014. 05. 13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화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(14:00 ∼ 종료시까지)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훈련장소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latin typeface="HY견고딕"/>
                <a:ea typeface="HY견고딕"/>
              </a:rPr>
              <a:t>서울 농학교 운동장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훈련(교육)대상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인원 6명, 차량 2대(홍보교육팀, 신교 펌프)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라. 책 임  관 : 신교안전센터장(1팀장)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611560" y="1484559"/>
            <a:ext cx="8063999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홍지문ㆍ정릉터널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유관기관 합동 소방훈련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669" y="2074916"/>
            <a:ext cx="7776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훈련기간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2014. 05. 14.(수) (15:00 ∼ 종료시까지)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훈련장소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latin typeface="HY견고딕"/>
                <a:ea typeface="HY견고딕"/>
              </a:rPr>
              <a:t>홍지문ㆍ정릉터널 내 개구부</a:t>
            </a:r>
          </a:p>
          <a:p>
            <a:pPr eaLnBrk="0" latinLnBrk="0" hangingPunct="0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훈련대상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인원 4명, 차량 1대(신영 펌프차 및 탑승인원)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라. 책 임  관 : 신영안전센터장(1팀장)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대응총괄팀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5616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소방안전지도 숙달 및 현장 활용훈련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7704000" cy="4320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14:00 ~ 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통인시장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통인동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10-3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번지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동  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세종로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신교구급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소방안전지도 활용 정보 취득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취득정보 현장지휘 훈련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인근정보 활용을 통한 중증 장애인 대피유도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 탑승시부터 소방안전지도 활용 장면 현장영상 전송 등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현장지휘대 계획</a:t>
            </a:r>
          </a:p>
        </p:txBody>
      </p:sp>
    </p:spTree>
  </p:cSld>
  <p:clrMapOvr>
    <a:masterClrMapping/>
  </p:clrMapOvr>
  <p:transition advTm="176859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4608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고층건축물 전문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화재팀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훈련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7200800" cy="4320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불시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삼일빌딩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청계천로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85)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동  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세종로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고가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전문화재진압팀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방재실 위치 및 방재시설활용 인명대피유도 등 대응 훈련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소방차량 진입 부서위치선정 및 자체 소방시설 활용 훈련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고층건물별 소방시설 인지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활용능력 향상 교육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현장지휘대 계획</a:t>
            </a:r>
          </a:p>
        </p:txBody>
      </p:sp>
    </p:spTree>
  </p:cSld>
  <p:clrMapOvr>
    <a:masterClrMapping/>
  </p:clrMapOvr>
  <p:transition advTm="176859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7" y="1484559"/>
            <a:ext cx="540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 감식 기자재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소모품 구매 계획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6984776" cy="2448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  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05.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한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사업명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화재조사 업무의 전문화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품   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안면마스크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방독필터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휴대용 검진기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건전지 등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소요금액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800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천원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현장지휘대 계획</a:t>
            </a:r>
          </a:p>
        </p:txBody>
      </p:sp>
    </p:spTree>
  </p:cSld>
  <p:clrMapOvr>
    <a:masterClrMapping/>
  </p:clrMapOvr>
  <p:transition advTm="176859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6" y="1484559"/>
            <a:ext cx="7272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소방통로 확보훈련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소방안전지도 활용 훈련 병행</a:t>
            </a:r>
            <a:r>
              <a:rPr lang="en-US" altLang="ko-KR" sz="2400" b="1" dirty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6480000" cy="4320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14:00 ~ 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대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통인시장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통인동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10-3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번지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동  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지휘차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세종로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P,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신교구급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용 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유관기관 합동으로 소방통로 확보훈련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소방용수시설 및 비상소화장치 활용 훈련</a:t>
            </a:r>
          </a:p>
          <a:p>
            <a:pPr>
              <a:lnSpc>
                <a:spcPct val="20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화재취약지역 소방통로 확보 안내방송 실시 등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현장지휘대 계획</a:t>
            </a:r>
          </a:p>
        </p:txBody>
      </p:sp>
    </p:spTree>
  </p:cSld>
  <p:clrMapOvr>
    <a:masterClrMapping/>
  </p:clrMapOvr>
  <p:transition advTm="176859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5307" y="1268760"/>
            <a:ext cx="648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2014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여름철 풍수해 종합대책  계획 수립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6416" y="1859117"/>
            <a:ext cx="7200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   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2014.5.15 ~ 10.15(5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개월간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추진사항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기상 예비특보 발령 시부터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119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긴급기동단 운영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  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-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 현장 지휘 및 상황관리체계 강화를 위한 비상상황실 운영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2399" y="4077297"/>
            <a:ext cx="554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긴급구조 유관기관 비상연락망 점검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5268" y="4653577"/>
            <a:ext cx="6480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기   간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12.(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월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~ 5. 16.(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금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대   상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종로구청 등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28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개 기관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 용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유관기관 주소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연락처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담당자 등 변경사항 확인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899592" y="1268760"/>
            <a:ext cx="338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등산목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지킴이 운영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1" y="1859117"/>
            <a:ext cx="7992000" cy="1944000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17.(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토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 / 5. 18.(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장   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북한산 구기매표소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근   무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6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신영센터장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구조구급팀장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의소대원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4)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임   무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 spc="-145">
                <a:solidFill>
                  <a:schemeClr val="tx1"/>
                </a:solidFill>
                <a:latin typeface="HY견고딕"/>
                <a:ea typeface="HY견고딕"/>
              </a:rPr>
              <a:t>안전사고 및 산불예방 홍보</a:t>
            </a:r>
            <a:r>
              <a:rPr lang="en-US" altLang="ko-KR" sz="2000" b="1" spc="-145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 spc="-145">
                <a:solidFill>
                  <a:schemeClr val="tx1"/>
                </a:solidFill>
                <a:latin typeface="HY견고딕"/>
                <a:ea typeface="HY견고딕"/>
              </a:rPr>
              <a:t>신체 이상 징후자 등산자제 요청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16684" y="4077297"/>
            <a:ext cx="4320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구급활동 평가 토론회 참석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9553" y="4653577"/>
            <a:ext cx="7056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일   시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2014. 5. 13.(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화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), 13:00-17:00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장   소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서울대학교 의생명연구원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층 강당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다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참석자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구조구급팀장 오용규등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10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라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내   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병원 전 단계 처치적정성 향상을 위한 방향 모색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모서리가 둥근 직사각형 13"/>
          <p:cNvSpPr/>
          <p:nvPr/>
        </p:nvSpPr>
        <p:spPr>
          <a:xfrm>
            <a:off x="954507" y="1484559"/>
            <a:ext cx="5544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9" tIns="0" rIns="89999" bIns="0" anchor="ctr"/>
          <a:lstStyle/>
          <a:p>
            <a:pPr lvl="0"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CPR</a:t>
            </a:r>
            <a:r>
              <a:rPr lang="ko-K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서포터즈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양성 결과 보고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(5. 15)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616" y="2074916"/>
            <a:ext cx="6264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2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양성인원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300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명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서울 거주자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</a:p>
          <a:p>
            <a:pPr>
              <a:lnSpc>
                <a:spcPct val="25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교육내용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심폐소생술 및 자동제세동기 사용방법</a:t>
            </a:r>
          </a:p>
          <a:p>
            <a:pPr>
              <a:lnSpc>
                <a:spcPct val="250000"/>
              </a:lnSpc>
              <a:defRPr lang="ko-KR" altLang="en-US"/>
            </a:pPr>
            <a:endParaRPr lang="ko-KR" altLang="en-US" sz="2000" b="1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971599" y="3789040"/>
            <a:ext cx="4896000" cy="50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anchor="ctr"/>
          <a:lstStyle/>
          <a:p>
            <a:pPr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119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구급 소모성 기초장비 구매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4468" y="4365320"/>
            <a:ext cx="6336000" cy="1944000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>
            <a:no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가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품목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/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수량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구강기도유지기등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45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종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555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점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소요예산 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: 8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백만원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나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구매계획 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규격 및 사양서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구매방법에 대한 심의회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(5. 14)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     - </a:t>
            </a:r>
            <a:r>
              <a:rPr lang="ko-KR" altLang="en-US" sz="2000" b="1">
                <a:solidFill>
                  <a:schemeClr val="tx1"/>
                </a:solidFill>
                <a:latin typeface="HY견고딕"/>
                <a:ea typeface="HY견고딕"/>
              </a:rPr>
              <a:t>구매계획보고 및 구매의뢰</a:t>
            </a:r>
            <a:r>
              <a:rPr lang="en-US" altLang="ko-KR" sz="2000" b="1">
                <a:solidFill>
                  <a:schemeClr val="tx1"/>
                </a:solidFill>
                <a:latin typeface="HY견고딕"/>
                <a:ea typeface="HY견고딕"/>
              </a:rPr>
              <a:t>(5. 16)</a:t>
            </a:r>
          </a:p>
        </p:txBody>
      </p:sp>
      <p:sp>
        <p:nvSpPr>
          <p:cNvPr id="10" name="직사각형 9"/>
          <p:cNvSpPr>
            <a:spLocks noChangeAspect="1"/>
          </p:cNvSpPr>
          <p:nvPr/>
        </p:nvSpPr>
        <p:spPr>
          <a:xfrm>
            <a:off x="357158" y="285728"/>
            <a:ext cx="3960000" cy="7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구조구급팀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1038" name="모서리가 둥근 직사각형 6"/>
          <p:cNvSpPr/>
          <p:nvPr/>
        </p:nvSpPr>
        <p:spPr>
          <a:xfrm>
            <a:off x="611560" y="1340768"/>
            <a:ext cx="8460432" cy="4320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기초소방시설 및 미니소방서 설치 예산지원 관련 구청협의</a:t>
            </a:r>
          </a:p>
        </p:txBody>
      </p:sp>
      <p:sp>
        <p:nvSpPr>
          <p:cNvPr id="1039" name="TextBox 8"/>
          <p:cNvSpPr txBox="1"/>
          <p:nvPr/>
        </p:nvSpPr>
        <p:spPr>
          <a:xfrm>
            <a:off x="872406" y="1788663"/>
            <a:ext cx="8020074" cy="20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 시 </a:t>
            </a:r>
            <a:r>
              <a:rPr lang="en-US" altLang="ko-KR" sz="2000">
                <a:latin typeface="HY견고딕"/>
                <a:ea typeface="HY견고딕"/>
              </a:rPr>
              <a:t>: 2014.</a:t>
            </a:r>
            <a:r>
              <a:rPr lang="ko-KR" altLang="en-US" sz="2000">
                <a:latin typeface="HY견고딕"/>
                <a:ea typeface="HY견고딕"/>
              </a:rPr>
              <a:t>5.15.</a:t>
            </a:r>
            <a:r>
              <a:rPr lang="ko-KR" altLang="en-US">
                <a:latin typeface="HY견고딕"/>
                <a:ea typeface="HY견고딕"/>
              </a:rPr>
              <a:t>(목)</a:t>
            </a:r>
            <a:r>
              <a:rPr lang="en-US" altLang="ko-KR">
                <a:latin typeface="HY견고딕"/>
                <a:ea typeface="HY견고딕"/>
              </a:rPr>
              <a:t> </a:t>
            </a:r>
            <a:endParaRPr lang="en-US" altLang="ko-KR" sz="200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종로구청</a:t>
            </a:r>
            <a:r>
              <a:rPr lang="ko-KR" altLang="en-US">
                <a:latin typeface="HY견고딕"/>
                <a:ea typeface="HY견고딕"/>
              </a:rPr>
              <a:t>(일자리경제과 / 안전치수과)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협의내용 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   - 단독경보형 감지기 및 소화기 150세대 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   - 자율적 소방안전관리체계 강화를 위한 미니소방서 설치</a:t>
            </a:r>
          </a:p>
        </p:txBody>
      </p:sp>
      <p:pic>
        <p:nvPicPr>
          <p:cNvPr id="1042" name="그림 1025"/>
          <p:cNvPicPr/>
          <p:nvPr/>
        </p:nvPicPr>
        <p:blipFill rotWithShape="1">
          <a:blip r:embed="rId3" cstate="print">
            <a:lum/>
          </a:blip>
          <a:srcRect/>
          <a:stretch>
            <a:fillRect/>
          </a:stretch>
        </p:blipFill>
        <p:spPr>
          <a:xfrm>
            <a:off x="6660232" y="1987553"/>
            <a:ext cx="2160240" cy="1441447"/>
          </a:xfrm>
          <a:prstGeom prst="rect">
            <a:avLst/>
          </a:prstGeom>
        </p:spPr>
      </p:pic>
      <p:sp>
        <p:nvSpPr>
          <p:cNvPr id="1043" name="TextBox 10"/>
          <p:cNvSpPr txBox="1"/>
          <p:nvPr/>
        </p:nvSpPr>
        <p:spPr>
          <a:xfrm>
            <a:off x="827584" y="4510196"/>
            <a:ext cx="8020074" cy="2015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 간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5</a:t>
            </a:r>
            <a:r>
              <a:rPr lang="en-US" altLang="ko-KR" sz="2000">
                <a:latin typeface="HY견고딕"/>
                <a:ea typeface="HY견고딕"/>
              </a:rPr>
              <a:t>.</a:t>
            </a:r>
            <a:r>
              <a:rPr lang="ko-KR" altLang="en-US" sz="2000">
                <a:latin typeface="HY견고딕"/>
                <a:ea typeface="HY견고딕"/>
              </a:rPr>
              <a:t>14.</a:t>
            </a:r>
            <a:r>
              <a:rPr lang="ko-KR" altLang="en-US">
                <a:latin typeface="HY견고딕"/>
                <a:ea typeface="HY견고딕"/>
              </a:rPr>
              <a:t>(수)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호텔 더 디자이너스</a:t>
            </a:r>
            <a:r>
              <a:rPr lang="en-US" altLang="ko-KR">
                <a:latin typeface="HY견고딕"/>
                <a:ea typeface="HY견고딕"/>
              </a:rPr>
              <a:t>(</a:t>
            </a:r>
            <a:r>
              <a:rPr lang="ko-KR" altLang="en-US">
                <a:latin typeface="HY견고딕"/>
                <a:ea typeface="HY견고딕"/>
              </a:rPr>
              <a:t>수표로 </a:t>
            </a:r>
            <a:r>
              <a:rPr lang="en-US" altLang="ko-KR">
                <a:latin typeface="HY견고딕"/>
                <a:ea typeface="HY견고딕"/>
              </a:rPr>
              <a:t>89-8, </a:t>
            </a:r>
            <a:r>
              <a:rPr lang="ko-KR" altLang="en-US">
                <a:latin typeface="HY견고딕"/>
                <a:ea typeface="HY견고딕"/>
              </a:rPr>
              <a:t>관수동</a:t>
            </a:r>
            <a:r>
              <a:rPr lang="en-US" altLang="ko-KR">
                <a:latin typeface="HY견고딕"/>
                <a:ea typeface="HY견고딕"/>
              </a:rPr>
              <a:t>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주요 내용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- </a:t>
            </a:r>
            <a:r>
              <a:rPr lang="ko-KR" altLang="en-US" sz="2000">
                <a:latin typeface="HY견고딕"/>
                <a:ea typeface="HY견고딕"/>
              </a:rPr>
              <a:t>임의 구획 복도 등 연결살수설비 헤드 미설치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- </a:t>
            </a:r>
            <a:r>
              <a:rPr lang="ko-KR" altLang="en-US" sz="2000">
                <a:latin typeface="HY견고딕"/>
                <a:ea typeface="HY견고딕"/>
              </a:rPr>
              <a:t>피난기구 표지판 부착 및 완강기 비치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  <a:r>
              <a:rPr lang="ko-KR" altLang="en-US" sz="2000">
                <a:latin typeface="HY견고딕"/>
                <a:ea typeface="HY견고딕"/>
              </a:rPr>
              <a:t> </a:t>
            </a:r>
          </a:p>
        </p:txBody>
      </p:sp>
      <p:sp>
        <p:nvSpPr>
          <p:cNvPr id="1044" name="모서리가 둥근 직사각형 9"/>
          <p:cNvSpPr/>
          <p:nvPr/>
        </p:nvSpPr>
        <p:spPr>
          <a:xfrm>
            <a:off x="683568" y="4078148"/>
            <a:ext cx="6552728" cy="42805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감사결과 시정보완 조치명령대상 확인점검</a:t>
            </a:r>
          </a:p>
        </p:txBody>
      </p:sp>
    </p:spTree>
  </p:cSld>
  <p:clrMapOvr>
    <a:masterClrMapping/>
  </p:clrMapOvr>
  <p:transition advTm="176859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307504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예방팀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8" name="모서리가 둥근 직사각형 9"/>
          <p:cNvSpPr/>
          <p:nvPr/>
        </p:nvSpPr>
        <p:spPr>
          <a:xfrm>
            <a:off x="755576" y="1412776"/>
            <a:ext cx="4392488" cy="42805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방염 성능검사 성적서 교부 </a:t>
            </a:r>
          </a:p>
        </p:txBody>
      </p:sp>
      <p:sp>
        <p:nvSpPr>
          <p:cNvPr id="1031" name="TextBox 10"/>
          <p:cNvSpPr txBox="1"/>
          <p:nvPr/>
        </p:nvSpPr>
        <p:spPr>
          <a:xfrm>
            <a:off x="899592" y="1844824"/>
            <a:ext cx="8020074" cy="2396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 간 </a:t>
            </a:r>
            <a:r>
              <a:rPr lang="en-US" altLang="ko-KR" sz="2000">
                <a:latin typeface="HY견고딕"/>
                <a:ea typeface="HY견고딕"/>
              </a:rPr>
              <a:t>: 2014. </a:t>
            </a:r>
            <a:r>
              <a:rPr lang="ko-KR" altLang="en-US" sz="2000">
                <a:latin typeface="HY견고딕"/>
                <a:ea typeface="HY견고딕"/>
              </a:rPr>
              <a:t>5</a:t>
            </a:r>
            <a:r>
              <a:rPr lang="en-US" altLang="ko-KR" sz="2000">
                <a:latin typeface="HY견고딕"/>
                <a:ea typeface="HY견고딕"/>
              </a:rPr>
              <a:t>.</a:t>
            </a:r>
            <a:r>
              <a:rPr lang="ko-KR" altLang="en-US" sz="2000">
                <a:latin typeface="HY견고딕"/>
                <a:ea typeface="HY견고딕"/>
              </a:rPr>
              <a:t>14.</a:t>
            </a:r>
            <a:r>
              <a:rPr lang="ko-KR" altLang="en-US">
                <a:latin typeface="HY견고딕"/>
                <a:ea typeface="HY견고딕"/>
              </a:rPr>
              <a:t>(수)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그린바스켓 </a:t>
            </a:r>
            <a:r>
              <a:rPr lang="en-US" altLang="ko-KR" sz="2000">
                <a:latin typeface="HY견고딕"/>
                <a:ea typeface="HY견고딕"/>
              </a:rPr>
              <a:t>1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  <a:r>
              <a:rPr lang="en-US" altLang="ko-KR" sz="1700">
                <a:latin typeface="HY견고딕"/>
                <a:ea typeface="HY견고딕"/>
              </a:rPr>
              <a:t>(</a:t>
            </a:r>
            <a:r>
              <a:rPr lang="ko-KR" altLang="en-US" sz="1700">
                <a:latin typeface="HY견고딕"/>
                <a:ea typeface="HY견고딕"/>
              </a:rPr>
              <a:t>다중이용업소</a:t>
            </a:r>
            <a:r>
              <a:rPr lang="en-US" altLang="ko-KR" sz="1700">
                <a:latin typeface="HY견고딕"/>
                <a:ea typeface="HY견고딕"/>
              </a:rPr>
              <a:t>)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주요 내용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</a:t>
            </a:r>
            <a:r>
              <a:rPr lang="ko-KR" altLang="en-US" sz="2000">
                <a:latin typeface="HY견고딕"/>
                <a:ea typeface="HY견고딕"/>
              </a:rPr>
              <a:t> </a:t>
            </a:r>
            <a:r>
              <a:rPr lang="en-US" altLang="ko-KR" sz="2000">
                <a:latin typeface="HY견고딕"/>
                <a:ea typeface="HY견고딕"/>
              </a:rPr>
              <a:t>- </a:t>
            </a:r>
            <a:r>
              <a:rPr lang="ko-KR" altLang="en-US" sz="2000">
                <a:latin typeface="HY견고딕"/>
                <a:ea typeface="HY견고딕"/>
              </a:rPr>
              <a:t>방염 후처리 시료 성능검사 실시  </a:t>
            </a:r>
          </a:p>
          <a:p>
            <a:pPr>
              <a:lnSpc>
                <a:spcPct val="125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 - </a:t>
            </a:r>
            <a:r>
              <a:rPr lang="ko-KR" altLang="en-US" sz="2000">
                <a:latin typeface="HY견고딕"/>
                <a:ea typeface="HY견고딕"/>
              </a:rPr>
              <a:t>방염필증 교부</a:t>
            </a:r>
          </a:p>
          <a:p>
            <a:pPr>
              <a:lnSpc>
                <a:spcPct val="125000"/>
              </a:lnSpc>
              <a:defRPr lang="ko-KR" altLang="en-US"/>
            </a:pPr>
            <a:endParaRPr lang="ko-KR" altLang="en-US" sz="2000">
              <a:latin typeface="HY견고딕"/>
              <a:ea typeface="HY견고딕"/>
            </a:endParaRPr>
          </a:p>
        </p:txBody>
      </p:sp>
      <p:sp>
        <p:nvSpPr>
          <p:cNvPr id="1035" name="모서리가 둥근 직사각형 9"/>
          <p:cNvSpPr/>
          <p:nvPr/>
        </p:nvSpPr>
        <p:spPr>
          <a:xfrm>
            <a:off x="755576" y="4003893"/>
            <a:ext cx="3816424" cy="42805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기타 민원업무 처리 </a:t>
            </a:r>
          </a:p>
        </p:txBody>
      </p:sp>
      <p:sp>
        <p:nvSpPr>
          <p:cNvPr id="1036" name="TextBox 10"/>
          <p:cNvSpPr txBox="1"/>
          <p:nvPr/>
        </p:nvSpPr>
        <p:spPr>
          <a:xfrm>
            <a:off x="898452" y="4435941"/>
            <a:ext cx="8020074" cy="2377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건축 착공신고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허가동의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완공필증교부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방염필증 교부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전화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방문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이메일 등 기타민원 업무처리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민원처리결과 </a:t>
            </a:r>
            <a:r>
              <a:rPr lang="en-US" altLang="ko-KR" sz="2000">
                <a:latin typeface="HY견고딕"/>
                <a:ea typeface="HY견고딕"/>
              </a:rPr>
              <a:t>SMS</a:t>
            </a:r>
            <a:r>
              <a:rPr lang="ko-KR" altLang="en-US" sz="2000">
                <a:latin typeface="HY견고딕"/>
                <a:ea typeface="HY견고딕"/>
              </a:rPr>
              <a:t>통보 등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</a:t>
            </a:r>
            <a:endParaRPr lang="ko-KR" altLang="en-US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1581372"/>
            <a:ext cx="259081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소방특별조사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2071678"/>
            <a:ext cx="7255855" cy="420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전수 소방특별조사 </a:t>
            </a:r>
            <a:r>
              <a:rPr lang="en-US" altLang="ko-KR" sz="2000">
                <a:latin typeface="HY견고딕"/>
                <a:ea typeface="HY견고딕"/>
              </a:rPr>
              <a:t>3</a:t>
            </a:r>
            <a:r>
              <a:rPr lang="ko-KR" altLang="en-US" sz="2000">
                <a:latin typeface="HY견고딕"/>
                <a:ea typeface="HY견고딕"/>
              </a:rPr>
              <a:t>단계</a:t>
            </a:r>
            <a:r>
              <a:rPr lang="en-US" altLang="ko-KR" sz="2000">
                <a:latin typeface="HY견고딕"/>
                <a:ea typeface="HY견고딕"/>
              </a:rPr>
              <a:t>(5</a:t>
            </a:r>
            <a:r>
              <a:rPr lang="ko-KR" altLang="en-US" sz="2000">
                <a:latin typeface="HY견고딕"/>
                <a:ea typeface="HY견고딕"/>
              </a:rPr>
              <a:t>월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r>
              <a:rPr lang="ko-KR" altLang="en-US" sz="2000">
                <a:latin typeface="HY견고딕"/>
                <a:ea typeface="HY견고딕"/>
              </a:rPr>
              <a:t> 실시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1)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270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2)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 2014. 5. 12. ~ 5. 16.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3)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소방시설 설치유지에 관한 사항 점검 등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비상구 불시단속 계획 수립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1)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28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  <a:r>
              <a:rPr lang="en-US" altLang="ko-KR" sz="2000">
                <a:latin typeface="HY견고딕"/>
                <a:ea typeface="HY견고딕"/>
              </a:rPr>
              <a:t> (</a:t>
            </a:r>
            <a:r>
              <a:rPr lang="ko-KR" altLang="en-US" sz="2000">
                <a:latin typeface="HY견고딕"/>
                <a:ea typeface="HY견고딕"/>
              </a:rPr>
              <a:t>지하연계건축물</a:t>
            </a:r>
            <a:r>
              <a:rPr lang="en-US" altLang="ko-KR" sz="2000">
                <a:latin typeface="HY견고딕"/>
                <a:ea typeface="HY견고딕"/>
              </a:rPr>
              <a:t> 10, </a:t>
            </a:r>
            <a:r>
              <a:rPr lang="ko-KR" altLang="en-US" sz="2000">
                <a:latin typeface="HY견고딕"/>
                <a:ea typeface="HY견고딕"/>
              </a:rPr>
              <a:t>판매 </a:t>
            </a:r>
            <a:r>
              <a:rPr lang="en-US" altLang="ko-KR" sz="2000">
                <a:latin typeface="HY견고딕"/>
                <a:ea typeface="HY견고딕"/>
              </a:rPr>
              <a:t>18)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2)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 2014. 5</a:t>
            </a:r>
            <a:r>
              <a:rPr lang="ko-KR" altLang="en-US" sz="2000">
                <a:latin typeface="HY견고딕"/>
                <a:ea typeface="HY견고딕"/>
              </a:rPr>
              <a:t>월 </a:t>
            </a:r>
            <a:r>
              <a:rPr lang="en-US" altLang="ko-KR" sz="2000">
                <a:latin typeface="HY견고딕"/>
                <a:ea typeface="HY견고딕"/>
              </a:rPr>
              <a:t>~ 6</a:t>
            </a:r>
            <a:r>
              <a:rPr lang="ko-KR" altLang="en-US" sz="2000">
                <a:latin typeface="HY견고딕"/>
                <a:ea typeface="HY견고딕"/>
              </a:rPr>
              <a:t>월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3)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 3</a:t>
            </a:r>
            <a:r>
              <a:rPr lang="ko-KR" altLang="en-US" sz="2000">
                <a:latin typeface="HY견고딕"/>
                <a:ea typeface="HY견고딕"/>
              </a:rPr>
              <a:t>개조 </a:t>
            </a:r>
            <a:r>
              <a:rPr lang="en-US" altLang="ko-KR" sz="2000">
                <a:latin typeface="HY견고딕"/>
                <a:ea typeface="HY견고딕"/>
              </a:rPr>
              <a:t>6</a:t>
            </a:r>
            <a:r>
              <a:rPr lang="ko-KR" altLang="en-US" sz="2000">
                <a:latin typeface="HY견고딕"/>
                <a:ea typeface="HY견고딕"/>
              </a:rPr>
              <a:t>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4)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비상구 장애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폐쇄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훼손 등 위반 행위 단속</a:t>
            </a:r>
            <a:endParaRPr lang="en-US" altLang="ko-KR" sz="200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81050" y="1412776"/>
            <a:ext cx="744860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다중이용업소 위험등급별 안전관리 자체 계획 수립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3926" y="1903082"/>
            <a:ext cx="7877230" cy="328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 2014. 5. 12. ~ 5. 16. </a:t>
            </a:r>
            <a:r>
              <a:rPr lang="ko-KR" altLang="en-US" sz="2000">
                <a:latin typeface="HY견고딕"/>
                <a:ea typeface="HY견고딕"/>
              </a:rPr>
              <a:t>중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다중이용업소 </a:t>
            </a:r>
            <a:r>
              <a:rPr lang="en-US" altLang="ko-KR" sz="2000">
                <a:latin typeface="HY견고딕"/>
                <a:ea typeface="HY견고딕"/>
              </a:rPr>
              <a:t>2,042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주요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  <a:r>
              <a:rPr lang="ko-KR" altLang="en-US" sz="2000">
                <a:latin typeface="HY견고딕"/>
                <a:ea typeface="HY견고딕"/>
              </a:rPr>
              <a:t>내용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- </a:t>
            </a:r>
            <a:r>
              <a:rPr lang="ko-KR" altLang="en-US" sz="2000">
                <a:latin typeface="HY견고딕"/>
                <a:ea typeface="HY견고딕"/>
              </a:rPr>
              <a:t>다중이용업소 위험등급별 소방특별조사</a:t>
            </a:r>
            <a:r>
              <a:rPr lang="en-US" altLang="ko-KR" sz="2000">
                <a:latin typeface="HY견고딕"/>
                <a:ea typeface="HY견고딕"/>
              </a:rPr>
              <a:t>: 7~10</a:t>
            </a:r>
            <a:r>
              <a:rPr lang="ko-KR" altLang="en-US" sz="2000">
                <a:latin typeface="HY견고딕"/>
                <a:ea typeface="HY견고딕"/>
              </a:rPr>
              <a:t>월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- </a:t>
            </a:r>
            <a:r>
              <a:rPr lang="ko-KR" altLang="en-US" sz="2000">
                <a:latin typeface="HY견고딕"/>
                <a:ea typeface="HY견고딕"/>
              </a:rPr>
              <a:t>화재배상책임보험 가입 유예 대상 가입 추진</a:t>
            </a:r>
            <a:r>
              <a:rPr lang="en-US" altLang="ko-KR" sz="2000">
                <a:latin typeface="HY견고딕"/>
                <a:ea typeface="HY견고딕"/>
              </a:rPr>
              <a:t>:‘15. 8. 22. </a:t>
            </a:r>
            <a:r>
              <a:rPr lang="ko-KR" altLang="en-US" sz="2000">
                <a:latin typeface="HY견고딕"/>
                <a:ea typeface="HY견고딕"/>
              </a:rPr>
              <a:t>까지</a:t>
            </a:r>
            <a:r>
              <a:rPr lang="en-US" altLang="ko-KR" sz="2000">
                <a:latin typeface="HY견고딕"/>
                <a:ea typeface="HY견고딕"/>
              </a:rPr>
              <a:t>  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- </a:t>
            </a:r>
            <a:r>
              <a:rPr lang="ko-KR" altLang="en-US" sz="2000">
                <a:latin typeface="HY견고딕"/>
                <a:ea typeface="HY견고딕"/>
              </a:rPr>
              <a:t>다중이용업소 안전관리 우수업소 공표 추진</a:t>
            </a:r>
            <a:r>
              <a:rPr lang="en-US" altLang="ko-KR" sz="2000">
                <a:latin typeface="HY견고딕"/>
                <a:ea typeface="HY견고딕"/>
              </a:rPr>
              <a:t>: 4~9</a:t>
            </a:r>
            <a:r>
              <a:rPr lang="ko-KR" altLang="en-US" sz="2000">
                <a:latin typeface="HY견고딕"/>
                <a:ea typeface="HY견고딕"/>
              </a:rPr>
              <a:t>월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latin typeface="HY견고딕"/>
                <a:ea typeface="HY견고딕"/>
              </a:rPr>
              <a:t>  - </a:t>
            </a:r>
            <a:r>
              <a:rPr lang="ko-KR" altLang="en-US" sz="2000">
                <a:latin typeface="HY견고딕"/>
                <a:ea typeface="HY견고딕"/>
              </a:rPr>
              <a:t>다중이용업소 인터넷 자율안전점검 추진 등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연중</a:t>
            </a:r>
            <a:endParaRPr lang="en-US" altLang="ko-KR" sz="2000">
              <a:latin typeface="HY견고딕"/>
              <a:ea typeface="HY견고딕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357290" y="5260668"/>
          <a:ext cx="6500856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434"/>
                <a:gridCol w="1011518"/>
                <a:gridCol w="1083476"/>
                <a:gridCol w="1083476"/>
                <a:gridCol w="1083476"/>
                <a:gridCol w="1083476"/>
              </a:tblGrid>
              <a:tr h="370840">
                <a:tc>
                  <a:txBody>
                    <a:bodyPr/>
                    <a:lstStyle/>
                    <a:p>
                      <a:pPr algn="r" latinLnBrk="1">
                        <a:defRPr lang="ko-KR" altLang="en-US"/>
                      </a:pPr>
                      <a:r>
                        <a:rPr lang="ko-KR" altLang="en-US"/>
                        <a:t>등급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ko-KR" altLang="en-US"/>
                        <a:t>계</a:t>
                      </a:r>
                    </a:p>
                  </a:txBody>
                  <a:tcP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</a:lnTlToB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A</a:t>
                      </a:r>
                      <a:r>
                        <a:rPr lang="ko-KR" altLang="en-US"/>
                        <a:t>등급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B</a:t>
                      </a:r>
                      <a:r>
                        <a:rPr lang="ko-KR" altLang="en-US"/>
                        <a:t>등급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C</a:t>
                      </a:r>
                      <a:r>
                        <a:rPr lang="ko-KR" altLang="en-US"/>
                        <a:t>등급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D</a:t>
                      </a:r>
                      <a:r>
                        <a:rPr lang="ko-KR" altLang="en-US"/>
                        <a:t>등급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E</a:t>
                      </a:r>
                      <a:r>
                        <a:rPr lang="ko-KR" altLang="en-US"/>
                        <a:t>등급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2,042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76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619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1,179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150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/>
                        <a:t>18</a:t>
                      </a: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176859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81050" y="1268760"/>
            <a:ext cx="791143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 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분 화재예방 방송」정례화 추진 안내문 발송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26" y="1871648"/>
            <a:ext cx="7234288" cy="1917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 5. 12. ~ 5. 16. </a:t>
            </a:r>
            <a:r>
              <a:rPr lang="ko-KR" altLang="en-US" sz="2000" dirty="0">
                <a:latin typeface="HY견고딕"/>
                <a:ea typeface="HY견고딕"/>
              </a:rPr>
              <a:t>중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22</a:t>
            </a:r>
            <a:r>
              <a:rPr lang="ko-KR" altLang="en-US" sz="2000" dirty="0">
                <a:latin typeface="HY견고딕"/>
                <a:ea typeface="HY견고딕"/>
              </a:rPr>
              <a:t>개소</a:t>
            </a:r>
            <a:r>
              <a:rPr lang="en-US" altLang="ko-KR" sz="2000" dirty="0">
                <a:latin typeface="HY견고딕"/>
                <a:ea typeface="HY견고딕"/>
              </a:rPr>
              <a:t>(</a:t>
            </a:r>
            <a:r>
              <a:rPr lang="ko-KR" altLang="en-US" sz="2000" dirty="0">
                <a:latin typeface="HY견고딕"/>
                <a:ea typeface="HY견고딕"/>
              </a:rPr>
              <a:t>지하역사 </a:t>
            </a:r>
            <a:r>
              <a:rPr lang="en-US" altLang="ko-KR" sz="2000" dirty="0">
                <a:latin typeface="HY견고딕"/>
                <a:ea typeface="HY견고딕"/>
              </a:rPr>
              <a:t>15,  </a:t>
            </a:r>
            <a:r>
              <a:rPr lang="ko-KR" altLang="en-US" sz="2000" dirty="0">
                <a:latin typeface="HY견고딕"/>
                <a:ea typeface="HY견고딕"/>
              </a:rPr>
              <a:t>지하상가 </a:t>
            </a:r>
            <a:r>
              <a:rPr lang="en-US" altLang="ko-KR" sz="2000" dirty="0">
                <a:latin typeface="HY견고딕"/>
                <a:ea typeface="HY견고딕"/>
              </a:rPr>
              <a:t>7)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이용고객에게 화재발생 시 대피 및 대응 요령 안내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>
                <a:latin typeface="HY견고딕"/>
                <a:ea typeface="HY견고딕"/>
              </a:rPr>
              <a:t>               </a:t>
            </a:r>
            <a:r>
              <a:rPr lang="ko-KR" altLang="en-US" sz="2000" dirty="0">
                <a:latin typeface="HY견고딕"/>
                <a:ea typeface="HY견고딕"/>
              </a:rPr>
              <a:t>방송 등</a:t>
            </a:r>
            <a:r>
              <a:rPr lang="en-US" altLang="ko-KR" sz="2000" dirty="0">
                <a:latin typeface="HY견고딕"/>
                <a:ea typeface="HY견고딕"/>
              </a:rPr>
              <a:t>(</a:t>
            </a:r>
            <a:r>
              <a:rPr lang="ko-KR" altLang="en-US" sz="2000" dirty="0">
                <a:latin typeface="HY견고딕"/>
                <a:ea typeface="HY견고딕"/>
              </a:rPr>
              <a:t>일일 </a:t>
            </a:r>
            <a:r>
              <a:rPr lang="en-US" altLang="ko-KR" sz="2000" dirty="0">
                <a:latin typeface="HY견고딕"/>
                <a:ea typeface="HY견고딕"/>
              </a:rPr>
              <a:t>1</a:t>
            </a:r>
            <a:r>
              <a:rPr lang="ko-KR" altLang="en-US" sz="2000" dirty="0">
                <a:latin typeface="HY견고딕"/>
                <a:ea typeface="HY견고딕"/>
              </a:rPr>
              <a:t>회</a:t>
            </a:r>
            <a:r>
              <a:rPr lang="en-US" altLang="ko-KR" sz="2000" dirty="0">
                <a:latin typeface="HY견고딕"/>
                <a:ea typeface="HY견고딕"/>
              </a:rPr>
              <a:t>)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8224" y="4142974"/>
            <a:ext cx="522685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전통시장 소방안전대책 계획 수립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1101" y="4633280"/>
            <a:ext cx="7662916" cy="1460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 2014. 5. 12. ~ 5. 16. </a:t>
            </a:r>
            <a:r>
              <a:rPr lang="ko-KR" altLang="en-US" sz="2000">
                <a:latin typeface="HY견고딕"/>
                <a:ea typeface="HY견고딕"/>
              </a:rPr>
              <a:t>중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광장시장 등 </a:t>
            </a:r>
            <a:r>
              <a:rPr lang="en-US" altLang="ko-KR" sz="2000">
                <a:latin typeface="HY견고딕"/>
                <a:ea typeface="HY견고딕"/>
              </a:rPr>
              <a:t>24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소방특별조사</a:t>
            </a:r>
            <a:r>
              <a:rPr lang="en-US" altLang="ko-KR" sz="2000">
                <a:latin typeface="HY견고딕"/>
                <a:ea typeface="HY견고딕"/>
              </a:rPr>
              <a:t>(</a:t>
            </a:r>
            <a:r>
              <a:rPr lang="ko-KR" altLang="en-US" sz="2000">
                <a:latin typeface="HY견고딕"/>
                <a:ea typeface="HY견고딕"/>
              </a:rPr>
              <a:t>합동점검</a:t>
            </a:r>
            <a:r>
              <a:rPr lang="en-US" altLang="ko-KR" sz="2000">
                <a:latin typeface="HY견고딕"/>
                <a:ea typeface="HY견고딕"/>
              </a:rPr>
              <a:t>), </a:t>
            </a:r>
            <a:r>
              <a:rPr lang="ko-KR" altLang="en-US" sz="2000">
                <a:latin typeface="HY견고딕"/>
                <a:ea typeface="HY견고딕"/>
              </a:rPr>
              <a:t>화재예방</a:t>
            </a:r>
            <a:r>
              <a:rPr lang="en-US" altLang="ko-KR" sz="2000">
                <a:latin typeface="HY견고딕"/>
                <a:ea typeface="HY견고딕"/>
              </a:rPr>
              <a:t>CCTV</a:t>
            </a:r>
            <a:r>
              <a:rPr lang="ko-KR" altLang="en-US" sz="2000">
                <a:latin typeface="HY견고딕"/>
                <a:ea typeface="HY견고딕"/>
              </a:rPr>
              <a:t>설치 유도 등</a:t>
            </a:r>
          </a:p>
        </p:txBody>
      </p:sp>
    </p:spTree>
  </p:cSld>
  <p:clrMapOvr>
    <a:masterClrMapping/>
  </p:clrMapOvr>
  <p:transition advTm="176859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검사지도팀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1581372"/>
            <a:ext cx="516258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노인요양시설 특정감사 결과 조치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2071678"/>
            <a:ext cx="7255855" cy="1917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 2014. 5. 12. ~ 5. 14.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청운요양원 등 </a:t>
            </a:r>
            <a:r>
              <a:rPr lang="en-US" altLang="ko-KR" sz="2000">
                <a:latin typeface="HY견고딕"/>
                <a:ea typeface="HY견고딕"/>
              </a:rPr>
              <a:t>8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시 특정감사 결과 지적사항에 대한 조치 등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조치 사항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시정보완명령</a:t>
            </a:r>
            <a:r>
              <a:rPr lang="en-US" altLang="ko-KR" sz="2000">
                <a:latin typeface="HY견고딕"/>
                <a:ea typeface="HY견고딕"/>
              </a:rPr>
              <a:t>, </a:t>
            </a:r>
            <a:r>
              <a:rPr lang="ko-KR" altLang="en-US" sz="2000">
                <a:latin typeface="HY견고딕"/>
                <a:ea typeface="HY견고딕"/>
              </a:rPr>
              <a:t>과태료 부과 등</a:t>
            </a:r>
            <a:endParaRPr lang="en-US" altLang="ko-KR" sz="200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3877078"/>
            <a:ext cx="654327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위험물저장소 시정보완명령대상  현지확인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4615968"/>
            <a:ext cx="7255855" cy="1459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정 </a:t>
            </a:r>
            <a:r>
              <a:rPr lang="en-US" altLang="ko-KR" sz="2000">
                <a:latin typeface="HY견고딕"/>
                <a:ea typeface="HY견고딕"/>
              </a:rPr>
              <a:t>: 2014.05.14.</a:t>
            </a:r>
            <a:r>
              <a:rPr lang="ko-KR" altLang="en-US" sz="2000">
                <a:latin typeface="HY견고딕"/>
                <a:ea typeface="HY견고딕"/>
              </a:rPr>
              <a:t>(수)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서울특별시교원단체연합회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옥내탱크저장소 내 개구부 내화구조로 수리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81050" y="1447046"/>
            <a:ext cx="647127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위험물취급소 시정보완명령대상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현지확인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1538" y="2039873"/>
            <a:ext cx="7255855" cy="1461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2014.05.12</a:t>
            </a:r>
            <a:r>
              <a:rPr lang="ko-KR" altLang="en-US" sz="2000" dirty="0">
                <a:latin typeface="HY견고딕"/>
                <a:ea typeface="HY견고딕"/>
              </a:rPr>
              <a:t>.</a:t>
            </a:r>
            <a:r>
              <a:rPr lang="en-US" altLang="ko-KR" sz="2000" dirty="0">
                <a:latin typeface="HY견고딕"/>
                <a:ea typeface="HY견고딕"/>
              </a:rPr>
              <a:t>(</a:t>
            </a:r>
            <a:r>
              <a:rPr lang="ko-KR" altLang="en-US" sz="2000" dirty="0">
                <a:latin typeface="HY견고딕"/>
                <a:ea typeface="HY견고딕"/>
              </a:rPr>
              <a:t>월</a:t>
            </a:r>
            <a:r>
              <a:rPr lang="en-US" altLang="ko-KR" sz="2000" dirty="0">
                <a:latin typeface="HY견고딕"/>
                <a:ea typeface="HY견고딕"/>
              </a:rPr>
              <a:t>) ~ 05.16.(</a:t>
            </a:r>
            <a:r>
              <a:rPr lang="ko-KR" altLang="en-US" sz="2000" dirty="0">
                <a:latin typeface="HY견고딕"/>
                <a:ea typeface="HY견고딕"/>
              </a:rPr>
              <a:t>금</a:t>
            </a:r>
            <a:r>
              <a:rPr lang="en-US" altLang="ko-KR" sz="2000" dirty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재동주유취급소 등 </a:t>
            </a:r>
            <a:r>
              <a:rPr lang="en-US" altLang="ko-KR" sz="2000" dirty="0">
                <a:latin typeface="HY견고딕"/>
                <a:ea typeface="HY견고딕"/>
              </a:rPr>
              <a:t>7</a:t>
            </a:r>
            <a:r>
              <a:rPr lang="ko-KR" altLang="en-US" sz="2000" dirty="0">
                <a:latin typeface="HY견고딕"/>
                <a:ea typeface="HY견고딕"/>
              </a:rPr>
              <a:t>개소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피난구유도등</a:t>
            </a:r>
            <a:r>
              <a:rPr lang="en-US" altLang="ko-KR" sz="2000" dirty="0">
                <a:latin typeface="HY견고딕"/>
                <a:ea typeface="HY견고딕"/>
              </a:rPr>
              <a:t>, </a:t>
            </a:r>
            <a:r>
              <a:rPr lang="ko-KR" altLang="en-US" sz="2000" dirty="0">
                <a:latin typeface="HY견고딕"/>
                <a:ea typeface="HY견고딕"/>
              </a:rPr>
              <a:t>소형수동식소화기</a:t>
            </a:r>
            <a:r>
              <a:rPr lang="en-US" altLang="ko-KR" sz="2000" dirty="0">
                <a:latin typeface="HY견고딕"/>
                <a:ea typeface="HY견고딕"/>
              </a:rPr>
              <a:t>, </a:t>
            </a:r>
            <a:r>
              <a:rPr lang="ko-KR" altLang="en-US" sz="2000" dirty="0">
                <a:latin typeface="HY견고딕"/>
                <a:ea typeface="HY견고딕"/>
              </a:rPr>
              <a:t>게시판 등</a:t>
            </a:r>
          </a:p>
        </p:txBody>
      </p:sp>
      <p:sp>
        <p:nvSpPr>
          <p:cNvPr id="1026" name="직사각형 7"/>
          <p:cNvSpPr/>
          <p:nvPr/>
        </p:nvSpPr>
        <p:spPr>
          <a:xfrm>
            <a:off x="357158" y="285728"/>
            <a:ext cx="457488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위험물안전팀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981050" y="3957782"/>
            <a:ext cx="690331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소방관련업체 일제확인점검 계획 수립 및 안내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26" y="4564673"/>
            <a:ext cx="7840562" cy="1456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2014.05</a:t>
            </a:r>
            <a:r>
              <a:rPr lang="ko-KR" altLang="en-US" sz="2000" dirty="0">
                <a:latin typeface="HY견고딕"/>
                <a:ea typeface="HY견고딕"/>
              </a:rPr>
              <a:t>.</a:t>
            </a:r>
            <a:r>
              <a:rPr lang="en-US" altLang="ko-KR" sz="2000" dirty="0">
                <a:latin typeface="HY견고딕"/>
                <a:ea typeface="HY견고딕"/>
              </a:rPr>
              <a:t>12</a:t>
            </a:r>
            <a:r>
              <a:rPr lang="ko-KR" altLang="en-US" sz="2000" dirty="0">
                <a:latin typeface="HY견고딕"/>
                <a:ea typeface="HY견고딕"/>
              </a:rPr>
              <a:t>.(월) ~ 0</a:t>
            </a:r>
            <a:r>
              <a:rPr lang="en-US" altLang="ko-KR" sz="2000" dirty="0">
                <a:latin typeface="HY견고딕"/>
                <a:ea typeface="HY견고딕"/>
              </a:rPr>
              <a:t>5</a:t>
            </a:r>
            <a:r>
              <a:rPr lang="ko-KR" altLang="en-US" sz="2000" dirty="0">
                <a:latin typeface="HY견고딕"/>
                <a:ea typeface="HY견고딕"/>
              </a:rPr>
              <a:t>.</a:t>
            </a:r>
            <a:r>
              <a:rPr lang="en-US" altLang="ko-KR" sz="2000" dirty="0">
                <a:latin typeface="HY견고딕"/>
                <a:ea typeface="HY견고딕"/>
              </a:rPr>
              <a:t>16</a:t>
            </a:r>
            <a:r>
              <a:rPr lang="ko-KR" altLang="en-US" sz="2000" dirty="0">
                <a:latin typeface="HY견고딕"/>
                <a:ea typeface="HY견고딕"/>
              </a:rPr>
              <a:t>.(금)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㈜현대건설 등 </a:t>
            </a:r>
            <a:r>
              <a:rPr lang="en-US" altLang="ko-KR" sz="2000" dirty="0">
                <a:latin typeface="HY견고딕"/>
                <a:ea typeface="HY견고딕"/>
              </a:rPr>
              <a:t>44</a:t>
            </a:r>
            <a:r>
              <a:rPr lang="ko-KR" altLang="en-US" sz="2000" dirty="0">
                <a:latin typeface="HY견고딕"/>
                <a:ea typeface="HY견고딕"/>
              </a:rPr>
              <a:t>개</a:t>
            </a:r>
            <a:r>
              <a:rPr lang="en-US" altLang="ko-KR" sz="2000" dirty="0">
                <a:latin typeface="HY견고딕"/>
                <a:ea typeface="HY견고딕"/>
              </a:rPr>
              <a:t>(</a:t>
            </a:r>
            <a:r>
              <a:rPr lang="ko-KR" altLang="en-US" sz="2000" dirty="0">
                <a:latin typeface="HY견고딕"/>
                <a:ea typeface="HY견고딕"/>
              </a:rPr>
              <a:t>공사 </a:t>
            </a:r>
            <a:r>
              <a:rPr lang="en-US" altLang="ko-KR" sz="2000" dirty="0">
                <a:latin typeface="HY견고딕"/>
                <a:ea typeface="HY견고딕"/>
              </a:rPr>
              <a:t>31, </a:t>
            </a:r>
            <a:r>
              <a:rPr lang="ko-KR" altLang="en-US" sz="2000" dirty="0">
                <a:latin typeface="HY견고딕"/>
                <a:ea typeface="HY견고딕"/>
              </a:rPr>
              <a:t>설계 </a:t>
            </a:r>
            <a:r>
              <a:rPr lang="en-US" altLang="ko-KR" sz="2000" dirty="0">
                <a:latin typeface="HY견고딕"/>
                <a:ea typeface="HY견고딕"/>
              </a:rPr>
              <a:t>7, </a:t>
            </a:r>
            <a:r>
              <a:rPr lang="ko-KR" altLang="en-US" sz="2000" dirty="0">
                <a:latin typeface="HY견고딕"/>
                <a:ea typeface="HY견고딕"/>
              </a:rPr>
              <a:t>감리 </a:t>
            </a:r>
            <a:r>
              <a:rPr lang="en-US" altLang="ko-KR" sz="2000" dirty="0">
                <a:latin typeface="HY견고딕"/>
                <a:ea typeface="HY견고딕"/>
              </a:rPr>
              <a:t>4, </a:t>
            </a:r>
            <a:r>
              <a:rPr lang="ko-KR" altLang="en-US" sz="2000" dirty="0">
                <a:latin typeface="HY견고딕"/>
                <a:ea typeface="HY견고딕"/>
              </a:rPr>
              <a:t>관리 </a:t>
            </a:r>
            <a:r>
              <a:rPr lang="en-US" altLang="ko-KR" sz="2000" dirty="0">
                <a:latin typeface="HY견고딕"/>
                <a:ea typeface="HY견고딕"/>
              </a:rPr>
              <a:t>2)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계획 수립 및 업체별 일정 안내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81050" y="1509510"/>
            <a:ext cx="395099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위험물저장소 용도폐지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1538" y="2117195"/>
            <a:ext cx="7255855" cy="1455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2014.05.12.(</a:t>
            </a:r>
            <a:r>
              <a:rPr lang="ko-KR" altLang="en-US" sz="2000" dirty="0">
                <a:latin typeface="HY견고딕"/>
                <a:ea typeface="HY견고딕"/>
              </a:rPr>
              <a:t>월</a:t>
            </a:r>
            <a:r>
              <a:rPr lang="en-US" altLang="ko-KR" sz="2000" dirty="0">
                <a:latin typeface="HY견고딕"/>
                <a:ea typeface="HY견고딕"/>
              </a:rPr>
              <a:t>) ~ 05.16.(</a:t>
            </a:r>
            <a:r>
              <a:rPr lang="ko-KR" altLang="en-US" sz="2000" dirty="0">
                <a:latin typeface="HY견고딕"/>
                <a:ea typeface="HY견고딕"/>
              </a:rPr>
              <a:t>금</a:t>
            </a:r>
            <a:r>
              <a:rPr lang="en-US" altLang="ko-KR" sz="2000" dirty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동명빌딩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옥내탱크저장소 </a:t>
            </a:r>
            <a:r>
              <a:rPr lang="en-US" altLang="ko-KR" sz="2000" dirty="0">
                <a:latin typeface="HY견고딕"/>
                <a:ea typeface="HY견고딕"/>
              </a:rPr>
              <a:t>7,200</a:t>
            </a:r>
            <a:r>
              <a:rPr lang="ko-KR" altLang="en-US" sz="2000" dirty="0">
                <a:latin typeface="HY견고딕"/>
                <a:ea typeface="HY견고딕"/>
              </a:rPr>
              <a:t>리터 </a:t>
            </a:r>
            <a:r>
              <a:rPr lang="en-US" altLang="ko-KR" sz="2000" dirty="0">
                <a:latin typeface="HY견고딕"/>
                <a:ea typeface="HY견고딕"/>
              </a:rPr>
              <a:t>1</a:t>
            </a:r>
            <a:r>
              <a:rPr lang="ko-KR" altLang="en-US" sz="2000" dirty="0">
                <a:latin typeface="HY견고딕"/>
                <a:ea typeface="HY견고딕"/>
              </a:rPr>
              <a:t>기</a:t>
            </a:r>
          </a:p>
        </p:txBody>
      </p:sp>
      <p:sp>
        <p:nvSpPr>
          <p:cNvPr id="1026" name="직사각형 7"/>
          <p:cNvSpPr/>
          <p:nvPr/>
        </p:nvSpPr>
        <p:spPr>
          <a:xfrm>
            <a:off x="357158" y="285728"/>
            <a:ext cx="457488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err="1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위험물안전팀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</a:p>
        </p:txBody>
      </p:sp>
    </p:spTree>
  </p:cSld>
  <p:clrMapOvr>
    <a:masterClrMapping/>
  </p:clrMapOvr>
  <p:transition advTm="176859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세종로</a:t>
            </a:r>
            <a:r>
              <a:rPr lang="en-US" altLang="ko-KR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755576" y="1416766"/>
            <a:ext cx="705678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특장차 조작기술 경연대회 대비 집중 훈련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8663" y="2112822"/>
            <a:ext cx="6811689" cy="146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05.12(월)~05.16(금) ※ 경연일 05.19(월)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소방위 공영옥 등 27명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평 가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6대(고가,굴절,다목적</a:t>
            </a:r>
            <a:r>
              <a:rPr lang="en-US" altLang="ko-KR" sz="2000">
                <a:latin typeface="HY견고딕"/>
                <a:ea typeface="HY견고딕"/>
              </a:rPr>
              <a:t>P</a:t>
            </a:r>
            <a:r>
              <a:rPr lang="ko-KR" altLang="en-US" sz="2000">
                <a:latin typeface="HY견고딕"/>
                <a:ea typeface="HY견고딕"/>
              </a:rPr>
              <a:t>,화학,조연,일반</a:t>
            </a:r>
            <a:r>
              <a:rPr lang="en-US" altLang="ko-KR" sz="2000">
                <a:latin typeface="HY견고딕"/>
                <a:ea typeface="HY견고딕"/>
              </a:rPr>
              <a:t>P</a:t>
            </a:r>
            <a:r>
              <a:rPr lang="ko-KR" altLang="en-US" sz="2000">
                <a:latin typeface="HY견고딕"/>
                <a:ea typeface="HY견고딕"/>
              </a:rPr>
              <a:t>)</a:t>
            </a:r>
          </a:p>
        </p:txBody>
      </p:sp>
      <p:sp>
        <p:nvSpPr>
          <p:cNvPr id="1026" name="모서리가 둥근 직사각형 16"/>
          <p:cNvSpPr/>
          <p:nvPr/>
        </p:nvSpPr>
        <p:spPr>
          <a:xfrm>
            <a:off x="755576" y="4009054"/>
            <a:ext cx="705678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소방안전지도 정보데이터 입력 추진  </a:t>
            </a:r>
          </a:p>
        </p:txBody>
      </p:sp>
      <p:sp>
        <p:nvSpPr>
          <p:cNvPr id="1027" name="TextBox 17"/>
          <p:cNvSpPr txBox="1"/>
          <p:nvPr/>
        </p:nvSpPr>
        <p:spPr>
          <a:xfrm>
            <a:off x="899592" y="4581128"/>
            <a:ext cx="7021410" cy="1458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간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05.12(월)~05.16(금)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비방화 관리대상 736개소(입력완료 612개소)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 : 전직원 기한내 입력완료 독려</a:t>
            </a:r>
          </a:p>
        </p:txBody>
      </p:sp>
    </p:spTree>
  </p:cSld>
  <p:clrMapOvr>
    <a:masterClrMapping/>
  </p:clrMapOvr>
  <p:transition advTm="176859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세종로</a:t>
            </a:r>
            <a:r>
              <a:rPr lang="en-US" altLang="ko-KR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899592" y="4153070"/>
            <a:ext cx="6408713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상반기 비상소화장치 훈련</a:t>
            </a:r>
          </a:p>
        </p:txBody>
      </p:sp>
      <p:sp>
        <p:nvSpPr>
          <p:cNvPr id="1030" name="TextBox 13"/>
          <p:cNvSpPr txBox="1"/>
          <p:nvPr/>
        </p:nvSpPr>
        <p:spPr>
          <a:xfrm>
            <a:off x="971600" y="4703014"/>
            <a:ext cx="6818349" cy="1462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05.12(월)~05.16(금)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  <a:r>
              <a:rPr lang="ko-KR" altLang="en-US" sz="2000">
                <a:latin typeface="HY견고딕"/>
                <a:ea typeface="HY견고딕"/>
              </a:rPr>
              <a:t>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일체형 4개소, 호스릴 5개소(총 26개소)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펌프차 및 승차대원</a:t>
            </a:r>
          </a:p>
        </p:txBody>
      </p:sp>
      <p:sp>
        <p:nvSpPr>
          <p:cNvPr id="1031" name="모서리가 둥근 직사각형 8"/>
          <p:cNvSpPr/>
          <p:nvPr/>
        </p:nvSpPr>
        <p:spPr>
          <a:xfrm>
            <a:off x="899592" y="1488774"/>
            <a:ext cx="64087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화재대응능력2급 실기평가 </a:t>
            </a:r>
          </a:p>
        </p:txBody>
      </p:sp>
      <p:sp>
        <p:nvSpPr>
          <p:cNvPr id="1033" name="TextBox 9"/>
          <p:cNvSpPr txBox="1"/>
          <p:nvPr/>
        </p:nvSpPr>
        <p:spPr>
          <a:xfrm>
            <a:off x="1024039" y="1988840"/>
            <a:ext cx="6572296" cy="192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05</a:t>
            </a:r>
            <a:r>
              <a:rPr lang="en-US" altLang="ko-KR" sz="2000">
                <a:latin typeface="HY견고딕"/>
                <a:ea typeface="HY견고딕"/>
              </a:rPr>
              <a:t>.</a:t>
            </a:r>
            <a:r>
              <a:rPr lang="ko-KR" altLang="en-US" sz="2000">
                <a:latin typeface="HY견고딕"/>
                <a:ea typeface="HY견고딕"/>
              </a:rPr>
              <a:t>13</a:t>
            </a:r>
            <a:r>
              <a:rPr lang="en-US" altLang="ko-KR" sz="2000">
                <a:latin typeface="HY견고딕"/>
                <a:ea typeface="HY견고딕"/>
              </a:rPr>
              <a:t>(</a:t>
            </a:r>
            <a:r>
              <a:rPr lang="ko-KR" altLang="en-US" sz="2000">
                <a:latin typeface="HY견고딕"/>
                <a:ea typeface="HY견고딕"/>
              </a:rPr>
              <a:t>화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r>
              <a:rPr lang="ko-KR" altLang="en-US" sz="2000">
                <a:latin typeface="HY견고딕"/>
                <a:ea typeface="HY견고딕"/>
              </a:rPr>
              <a:t>/05.14(수)/05.15(목)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소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서울소방학교 야외 훈련장</a:t>
            </a:r>
            <a:r>
              <a:rPr lang="en-US" altLang="ko-KR" sz="200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3팀장 김상철 등 12명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라. 종 목 : 실기평가항목 10개(필수7개, 선택3개)</a:t>
            </a:r>
          </a:p>
        </p:txBody>
      </p:sp>
    </p:spTree>
  </p:cSld>
  <p:clrMapOvr>
    <a:masterClrMapping/>
  </p:clrMapOvr>
  <p:transition advTm="176859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982790" y="1196752"/>
            <a:ext cx="5461418" cy="50704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비상소화장치 훈련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2976" y="1700808"/>
            <a:ext cx="78215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5. 12(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5. 14(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2-26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(42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35%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실시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신교 펌프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(P) 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 및 의용소방대원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열쇠관리자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의용소방대와 함께 비상소화장치 사용 훈련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소방안전교육 실시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홍보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점검정비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71600" y="4293096"/>
            <a:ext cx="5328592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대형 건축공사장 현지적응훈련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187624" y="4802376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5. 15(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10:00 ~ 12:00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무악연립 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주택 정비사업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무악동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71-1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13)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센터장 정규택 및 신교 펌프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(P) 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공사장 현지적응 훈련 및 관계자 간담회 개최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982790" y="1412776"/>
            <a:ext cx="7621658" cy="50704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소방안전지도 활용 불시출동 및 합동 소방통로훈련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2976" y="1919824"/>
            <a:ext cx="72558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5. 16(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14:00 ~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통인시장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자하문로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21-24)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신교펌프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지휘차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세종로 펌프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신속한 초진을 위한 합동 소방통로 확보 훈련 및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홍보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소방안전지도를 활용한 진압 작전 훈련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차량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부서 위치 선정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자체 훈련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07:10~ 07:30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예정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신교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43608" y="4728136"/>
            <a:ext cx="12961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5232192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교육입교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소방사 남기훈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소방안전교육사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(5.12. ~ 5.23.)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화재대응능력 실기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소방위 이근세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(5.12 ~ 5.16.)</a:t>
            </a: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종로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1276629"/>
            <a:ext cx="424847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비상소화장치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4476" y="192205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2014.05.12.~05.16.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3-1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지역주민 비상소화장치 사용 훈련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4077072"/>
            <a:ext cx="612068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의용소방대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‘119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비상구 지킴이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활동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14476" y="4683986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2014.05.15.(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관내 다중이용시설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센터장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의용소방대원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다중이용시설에 대한 비상구의 중요성 인식 고취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40568" y="50457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08112" y="1056726"/>
            <a:ext cx="460851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공사장 관계자 간담회 개최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36104" y="1626155"/>
            <a:ext cx="802007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2014.05.14 (10:00 ~ 11:00)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서울대학교 병원 첨단치료개발센터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 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현장 방문교육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공사장 옹벽 붕괴 등 안전사고 예방교육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우레탄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용접 등 작업 및 화기취급 주의 당부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4096" y="4802376"/>
            <a:ext cx="816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2014.05.12 ~ 2014.05.14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비상소화장치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54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실시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의용소방대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신속하고 원활한 소방작전 수행 및 화재대응 능력강화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08112" y="4225078"/>
            <a:ext cx="49685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비상소화장치 훈련</a:t>
            </a:r>
            <a:endParaRPr lang="ko-KR" altLang="en-US" sz="24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신영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1600" y="1484784"/>
            <a:ext cx="410445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비상소화장치훈련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71600" y="4039587"/>
            <a:ext cx="554461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특장차 조작기술 경연대회 대비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3926" y="4543643"/>
            <a:ext cx="8020074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6" y="2023363"/>
            <a:ext cx="611237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5. 13(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5. 14(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05-01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승차대원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정비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점검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6326" y="4696043"/>
            <a:ext cx="8020074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4476" y="4646501"/>
            <a:ext cx="7129932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3926" y="4543643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05. 12(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05. 16(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안전센터 차고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세종로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차고앞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운전원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특장차 조작기술 자체훈련 및 본서소집훈련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28662" y="1380168"/>
            <a:ext cx="507209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상반기 비상소화장치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3926" y="1951672"/>
            <a:ext cx="6948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05.16(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6-35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승차대원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28662" y="3943410"/>
            <a:ext cx="650085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특장차 조작기술 경연대회 대비 훈련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00" y="4586352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2014.05.13 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세종로 차고 앞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 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 주간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운전원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28662" y="1357298"/>
            <a:ext cx="557216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소통 및 고층건축물 현지적응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3926" y="1928802"/>
            <a:ext cx="6948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05.16(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동문상가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승차대원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928662" y="3643314"/>
            <a:ext cx="650085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창신동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쪽방일대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화재취약  예방점검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00" y="4286256"/>
            <a:ext cx="802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05.16(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창신동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쪽방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 일대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및 승차대원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단독경보형감지기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관리 요령 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기존 노후소화기 수거 및 교체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구조대 </a:t>
            </a:r>
            <a:r>
              <a:rPr lang="ko-KR" altLang="en-US" sz="4000" b="1" spc="100" dirty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972740" y="1273984"/>
            <a:ext cx="597666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 altLang="en-US"/>
            </a:pP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제8기 고층 건축물 화재진압 교육 입교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0" y="1778040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시 </a:t>
            </a:r>
            <a:r>
              <a:rPr lang="en-US" altLang="ko-KR" sz="2000" dirty="0">
                <a:latin typeface="HY견고딕"/>
                <a:ea typeface="HY견고딕"/>
              </a:rPr>
              <a:t>: 2014. </a:t>
            </a:r>
            <a:r>
              <a:rPr lang="ko-KR" altLang="en-US" sz="2000" dirty="0">
                <a:latin typeface="HY견고딕"/>
                <a:ea typeface="HY견고딕"/>
              </a:rPr>
              <a:t>5</a:t>
            </a:r>
            <a:r>
              <a:rPr lang="en-US" altLang="ko-KR" sz="2000" dirty="0">
                <a:latin typeface="HY견고딕"/>
                <a:ea typeface="HY견고딕"/>
              </a:rPr>
              <a:t>.</a:t>
            </a:r>
            <a:r>
              <a:rPr lang="ko-KR" altLang="en-US" sz="2000" dirty="0">
                <a:latin typeface="HY견고딕"/>
                <a:ea typeface="HY견고딕"/>
              </a:rPr>
              <a:t>12(월)~5.14(수)</a:t>
            </a:r>
            <a:r>
              <a:rPr lang="en-US" altLang="ko-KR" sz="2000" dirty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장 소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서울소방학교(서초구 서초동)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소방사</a:t>
            </a:r>
            <a:r>
              <a:rPr lang="ko-KR" altLang="en-US" sz="2000" dirty="0">
                <a:latin typeface="HY견고딕"/>
                <a:ea typeface="HY견고딕"/>
              </a:rPr>
              <a:t> 홍승택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err="1">
                <a:latin typeface="HY견고딕"/>
                <a:ea typeface="HY견고딕"/>
              </a:rPr>
              <a:t>고층건물화재시</a:t>
            </a:r>
            <a:r>
              <a:rPr lang="ko-KR" altLang="en-US" sz="2000" dirty="0">
                <a:latin typeface="HY견고딕"/>
                <a:ea typeface="HY견고딕"/>
              </a:rPr>
              <a:t> 원활한 현장활동 수행을 위한 </a:t>
            </a:r>
            <a:r>
              <a:rPr lang="ko-KR" altLang="en-US" sz="2000" dirty="0" smtClean="0">
                <a:latin typeface="HY견고딕"/>
                <a:ea typeface="HY견고딕"/>
              </a:rPr>
              <a:t>전문교육</a:t>
            </a:r>
            <a:r>
              <a:rPr lang="en-US" altLang="ko-KR" sz="2000" dirty="0" smtClean="0">
                <a:latin typeface="HY견고딕"/>
                <a:ea typeface="HY견고딕"/>
              </a:rPr>
              <a:t>           </a:t>
            </a:r>
            <a:endParaRPr lang="en-US" altLang="ko-KR" sz="2000" dirty="0">
              <a:latin typeface="HY견고딕"/>
              <a:ea typeface="HY견고딕"/>
            </a:endParaRPr>
          </a:p>
        </p:txBody>
      </p:sp>
      <p:sp>
        <p:nvSpPr>
          <p:cNvPr id="1026" name="모서리가 둥근 직사각형 9"/>
          <p:cNvSpPr/>
          <p:nvPr/>
        </p:nvSpPr>
        <p:spPr>
          <a:xfrm>
            <a:off x="963290" y="4005064"/>
            <a:ext cx="626469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제31회 화재대응능력 2급 평가 실기시험</a:t>
            </a:r>
          </a:p>
        </p:txBody>
      </p:sp>
      <p:sp>
        <p:nvSpPr>
          <p:cNvPr id="1029" name="TextBox 10"/>
          <p:cNvSpPr txBox="1"/>
          <p:nvPr/>
        </p:nvSpPr>
        <p:spPr>
          <a:xfrm>
            <a:off x="944414" y="4654272"/>
            <a:ext cx="8020074" cy="191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일 시 </a:t>
            </a:r>
            <a:r>
              <a:rPr lang="en-US" altLang="ko-KR" sz="2000" dirty="0">
                <a:latin typeface="HY견고딕"/>
                <a:ea typeface="HY견고딕"/>
              </a:rPr>
              <a:t>: 2014. </a:t>
            </a:r>
            <a:r>
              <a:rPr lang="ko-KR" altLang="en-US" sz="2000" dirty="0">
                <a:latin typeface="HY견고딕"/>
                <a:ea typeface="HY견고딕"/>
              </a:rPr>
              <a:t>5.12(월),5.15(목)</a:t>
            </a:r>
            <a:r>
              <a:rPr lang="en-US" altLang="ko-KR" sz="2000" dirty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장 소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서울소방학교(서초구 서초동)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원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err="1">
                <a:latin typeface="HY견고딕"/>
                <a:ea typeface="HY견고딕"/>
              </a:rPr>
              <a:t>소방장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err="1">
                <a:latin typeface="HY견고딕"/>
                <a:ea typeface="HY견고딕"/>
              </a:rPr>
              <a:t>전계영등</a:t>
            </a:r>
            <a:r>
              <a:rPr lang="ko-KR" altLang="en-US" sz="2000" dirty="0">
                <a:latin typeface="HY견고딕"/>
                <a:ea typeface="HY견고딕"/>
              </a:rPr>
              <a:t> 3명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라. 내 용 : 화재진압 4인조법등 10종목</a:t>
            </a:r>
          </a:p>
        </p:txBody>
      </p:sp>
    </p:spTree>
  </p:cSld>
  <p:clrMapOvr>
    <a:masterClrMapping/>
  </p:clrMapOvr>
  <p:transition advTm="176859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4-1.png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4" name="그림 3" descr="1-3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050" y="85725"/>
            <a:ext cx="6464300" cy="18383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5" name="그림 4" descr="1-1.png"/>
          <p:cNvPicPr>
            <a:picLocks noChangeAspect="1"/>
          </p:cNvPicPr>
          <p:nvPr/>
        </p:nvPicPr>
        <p:blipFill rotWithShape="1">
          <a:blip r:embed="rId4" cstate="print"/>
          <a:srcRect t="17560" r="92020"/>
          <a:stretch>
            <a:fillRect/>
          </a:stretch>
        </p:blipFill>
        <p:spPr>
          <a:xfrm>
            <a:off x="831850" y="428625"/>
            <a:ext cx="596900" cy="20129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6" name="그림 5" descr="1-1.png"/>
          <p:cNvPicPr>
            <a:picLocks noChangeAspect="1"/>
          </p:cNvPicPr>
          <p:nvPr/>
        </p:nvPicPr>
        <p:blipFill rotWithShape="1">
          <a:blip r:embed="rId4" cstate="print"/>
          <a:srcRect l="22300" t="26330" r="69100"/>
          <a:stretch>
            <a:fillRect/>
          </a:stretch>
        </p:blipFill>
        <p:spPr>
          <a:xfrm>
            <a:off x="2500313" y="642938"/>
            <a:ext cx="642937" cy="1798637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7" name="그림 6" descr="1-1.png"/>
          <p:cNvPicPr>
            <a:picLocks noChangeAspect="1"/>
          </p:cNvPicPr>
          <p:nvPr/>
        </p:nvPicPr>
        <p:blipFill rotWithShape="1">
          <a:blip r:embed="rId4" cstate="print"/>
          <a:srcRect l="46180" t="32190" r="45220"/>
          <a:stretch>
            <a:fillRect/>
          </a:stretch>
        </p:blipFill>
        <p:spPr>
          <a:xfrm>
            <a:off x="4286250" y="785813"/>
            <a:ext cx="642938" cy="1655762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8" name="그림 7" descr="1-1.png"/>
          <p:cNvPicPr>
            <a:picLocks noChangeAspect="1"/>
          </p:cNvPicPr>
          <p:nvPr/>
        </p:nvPicPr>
        <p:blipFill rotWithShape="1">
          <a:blip r:embed="rId4" cstate="print"/>
          <a:srcRect l="68150" t="29260" r="22300"/>
          <a:stretch>
            <a:fillRect/>
          </a:stretch>
        </p:blipFill>
        <p:spPr>
          <a:xfrm>
            <a:off x="5929313" y="714375"/>
            <a:ext cx="714375" cy="172720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129" name="그림 8" descr="1-1.png"/>
          <p:cNvPicPr>
            <a:picLocks noChangeAspect="1"/>
          </p:cNvPicPr>
          <p:nvPr/>
        </p:nvPicPr>
        <p:blipFill rotWithShape="1">
          <a:blip r:embed="rId4" cstate="print"/>
          <a:srcRect l="92020" t="17560"/>
          <a:stretch>
            <a:fillRect/>
          </a:stretch>
        </p:blipFill>
        <p:spPr>
          <a:xfrm>
            <a:off x="7715250" y="428625"/>
            <a:ext cx="596900" cy="20129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1" name="그림 10" descr="1-2.png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14313" y="5214938"/>
            <a:ext cx="977900" cy="96996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>
          <a:xfrm>
            <a:off x="1" y="2492896"/>
            <a:ext cx="9144000" cy="100087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/>
            </a:pPr>
            <a:r>
              <a:rPr lang="ko-KR" altLang="en-US" sz="60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감 사 합 니 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8901</TotalTime>
  <Words>3513</Words>
  <Application>Microsoft Office PowerPoint</Application>
  <PresentationFormat>화면 슬라이드 쇼(4:3)</PresentationFormat>
  <Paragraphs>380</Paragraphs>
  <Slides>38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3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847</cp:revision>
  <dcterms:created xsi:type="dcterms:W3CDTF">2012-09-23T05:25:51Z</dcterms:created>
  <dcterms:modified xsi:type="dcterms:W3CDTF">2014-05-09T12:11:46Z</dcterms:modified>
</cp:coreProperties>
</file>