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38"/>
    <p:restoredTop sz="95433"/>
  </p:normalViewPr>
  <p:slideViewPr>
    <p:cSldViewPr>
      <p:cViewPr varScale="1">
        <p:scale>
          <a:sx n="104" d="100"/>
          <a:sy n="104" d="100"/>
        </p:scale>
        <p:origin x="366" y="102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7" name="날짜 개체 틀 3"/>
          <p:cNvSpPr txBox="1"/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ko-KR"/>
            </a:pPr>
            <a:fld id="{45252FDA-CC16-4904-85F5-31A9FEFC0D5D}" type="datetimeFigureOut">
              <a:rPr lang="ko-KR" altLang="en-US"/>
              <a:pPr>
                <a:defRPr lang="ko-KR"/>
              </a:pPr>
              <a:t>2020-04-14</a:t>
            </a:fld>
            <a:endParaRPr lang="ko-KR" altLang="en-US"/>
          </a:p>
        </p:txBody>
      </p:sp>
      <p:sp>
        <p:nvSpPr>
          <p:cNvPr id="8" name="슬라이드 번호 개체 틀 5"/>
          <p:cNvSpPr txBox="1"/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ko-KR"/>
            </a:pPr>
            <a:fld id="{BDC73B63-8EEC-4391-9F96-711556D2C05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0" y="-51817"/>
            <a:ext cx="9144000" cy="690981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138736" y="548680"/>
            <a:ext cx="8872360" cy="6075684"/>
          </a:xfrm>
          <a:prstGeom prst="roundRect">
            <a:avLst>
              <a:gd name="adj" fmla="val 3092"/>
            </a:avLst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1" name="Picture 2" descr="C:\Users\이현용\Desktop\KakaoTalk_20150106_101844718.jpg"/>
          <p:cNvPicPr>
            <a:picLocks noChangeAspect="1" noChangeArrowheads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8028384" y="142032"/>
            <a:ext cx="1029072" cy="276914"/>
          </a:xfrm>
          <a:prstGeom prst="rect">
            <a:avLst/>
          </a:prstGeom>
          <a:noFill/>
        </p:spPr>
      </p:pic>
      <p:sp>
        <p:nvSpPr>
          <p:cNvPr id="12" name="슬라이드 번호 개체 틀 1"/>
          <p:cNvSpPr txBox="1"/>
          <p:nvPr userDrawn="1"/>
        </p:nvSpPr>
        <p:spPr>
          <a:xfrm>
            <a:off x="8100392" y="6381328"/>
            <a:ext cx="756084" cy="17733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marL="0" lvl="0" indent="0" algn="r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/>
            </a:pPr>
            <a:fld id="{0EDFFE02-9A99-4E17-8577-87DD8E57E8C0}" type="slidenum">
              <a:rPr lang="en-US" altLang="en-US" sz="1200" b="0" i="0" spc="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marL="0" lvl="0" indent="0" algn="r" defTabSz="91440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ko-KR" altLang="en-US"/>
              </a:pPr>
              <a:t>‹#›</a:t>
            </a:fld>
            <a:endParaRPr lang="en-US" altLang="en-US" sz="1200" b="0" i="0" spc="5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36D97EAD-35E7-4967-A4F9-17EF0F9D5D15}" type="datetimeFigureOut">
              <a:rPr lang="ko-KR" altLang="en-US"/>
              <a:pPr lvl="0">
                <a:defRPr lang="ko-KR" altLang="en-US"/>
              </a:pPr>
              <a:t>2020-04-14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085011D0-F504-4C5A-9FA4-28A3ECCA1DF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401597" y="3624011"/>
            <a:ext cx="4818475" cy="2829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07504" y="8941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서식1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비전자 생산현황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8492" y="3717032"/>
            <a:ext cx="4935595" cy="2472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종이기록물 수량을 </a:t>
            </a:r>
            <a:r>
              <a:rPr lang="ko-KR" alt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기록물철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권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단위로 기재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기록물철단위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○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),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박스단위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(×)</a:t>
            </a:r>
          </a:p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9년에 발생한 종이기록물 수량만 기재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- 201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9년말 누계현황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및 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기록물철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목록 제출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생략</a:t>
            </a:r>
          </a:p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종이기록물에 해당하는 기록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회계서류 등 영수증 원본이 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붙임문서인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기록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외부의 업체 등을 통해서 받은 기록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의결서 등 도장이나 서명이 있어서 종이기록이 원본인 경우 등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364088" y="3624011"/>
            <a:ext cx="3153544" cy="2829325"/>
          </a:xfrm>
          <a:prstGeom prst="rect">
            <a:avLst/>
          </a:prstGeom>
        </p:spPr>
      </p:pic>
      <p:grpSp>
        <p:nvGrpSpPr>
          <p:cNvPr id="21" name="그룹 20"/>
          <p:cNvGrpSpPr/>
          <p:nvPr/>
        </p:nvGrpSpPr>
        <p:grpSpPr>
          <a:xfrm>
            <a:off x="6759135" y="2780928"/>
            <a:ext cx="1641376" cy="1116124"/>
            <a:chOff x="6759135" y="2492896"/>
            <a:chExt cx="1641376" cy="1116124"/>
          </a:xfrm>
        </p:grpSpPr>
        <p:sp>
          <p:nvSpPr>
            <p:cNvPr id="19" name="타원형 설명선 18"/>
            <p:cNvSpPr/>
            <p:nvPr/>
          </p:nvSpPr>
          <p:spPr>
            <a:xfrm>
              <a:off x="6876256" y="2492896"/>
              <a:ext cx="1440160" cy="1116124"/>
            </a:xfrm>
            <a:prstGeom prst="wedgeEllipseCallout">
              <a:avLst>
                <a:gd name="adj1" fmla="val -37054"/>
                <a:gd name="adj2" fmla="val 6803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59135" y="2735815"/>
              <a:ext cx="1641376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100">
                  <a:latin typeface="+mj-ea"/>
                  <a:ea typeface="+mj-ea"/>
                </a:rPr>
                <a:t>부서기록물 중 </a:t>
              </a:r>
            </a:p>
            <a:p>
              <a:pPr algn="ctr">
                <a:defRPr lang="ko-KR" altLang="en-US"/>
              </a:pPr>
              <a:r>
                <a:rPr lang="en-US" altLang="ko-KR" sz="1100" b="1">
                  <a:solidFill>
                    <a:srgbClr val="C00000"/>
                  </a:solidFill>
                  <a:latin typeface="+mj-ea"/>
                  <a:ea typeface="+mj-ea"/>
                </a:rPr>
                <a:t>201</a:t>
              </a:r>
              <a:r>
                <a:rPr lang="ko-KR" altLang="en-US" sz="1100" b="1">
                  <a:solidFill>
                    <a:srgbClr val="C00000"/>
                  </a:solidFill>
                  <a:latin typeface="+mj-ea"/>
                  <a:ea typeface="+mj-ea"/>
                </a:rPr>
                <a:t>9년 발생분 </a:t>
              </a:r>
            </a:p>
            <a:p>
              <a:pPr algn="ctr">
                <a:defRPr lang="ko-KR" altLang="en-US"/>
              </a:pPr>
              <a:r>
                <a:rPr lang="ko-KR" altLang="en-US" sz="1100">
                  <a:latin typeface="+mj-ea"/>
                  <a:ea typeface="+mj-ea"/>
                </a:rPr>
                <a:t>수량만 확인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96633" y="764377"/>
            <a:ext cx="7776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9년 중 발생한 비전자 기록물의 현황</a:t>
            </a: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수량</a:t>
            </a: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)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을 작성하는 서식</a:t>
            </a:r>
          </a:p>
        </p:txBody>
      </p:sp>
      <p:pic>
        <p:nvPicPr>
          <p:cNvPr id="1034" name="그림 103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31540" y="1412776"/>
            <a:ext cx="6120680" cy="20162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89410"/>
            <a:ext cx="4608512" cy="36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2,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3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비전자 보유현황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·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보유목록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36196" y="1793470"/>
            <a:ext cx="3284276" cy="43924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593578" y="1865478"/>
            <a:ext cx="3226893" cy="72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2]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현황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, 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3]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목록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2]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와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3]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의 숫자가 일치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6633" y="764377"/>
            <a:ext cx="7776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9년 중 발생한 </a:t>
            </a:r>
            <a:r>
              <a:rPr lang="ko-KR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비전자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보유 현황과 목록을 작성하는 서식</a:t>
            </a:r>
          </a:p>
        </p:txBody>
      </p:sp>
      <p:pic>
        <p:nvPicPr>
          <p:cNvPr id="2053" name="그림 205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95536" y="1808820"/>
            <a:ext cx="5004556" cy="2016224"/>
          </a:xfrm>
          <a:prstGeom prst="rect">
            <a:avLst/>
          </a:prstGeom>
        </p:spPr>
      </p:pic>
      <p:graphicFrame>
        <p:nvGraphicFramePr>
          <p:cNvPr id="2056" name="표 2055"/>
          <p:cNvGraphicFramePr>
            <a:graphicFrameLocks noGrp="1"/>
          </p:cNvGraphicFramePr>
          <p:nvPr/>
        </p:nvGraphicFramePr>
        <p:xfrm>
          <a:off x="4103948" y="7965504"/>
          <a:ext cx="4212459" cy="4267200"/>
        </p:xfrm>
        <a:graphic>
          <a:graphicData uri="http://schemas.openxmlformats.org/drawingml/2006/table">
            <a:tbl>
              <a:tblPr firstRow="1" bandRow="1"/>
              <a:tblGrid>
                <a:gridCol w="828035"/>
                <a:gridCol w="392226"/>
                <a:gridCol w="235925"/>
                <a:gridCol w="710726"/>
                <a:gridCol w="235925"/>
                <a:gridCol w="235925"/>
                <a:gridCol w="235925"/>
                <a:gridCol w="235925"/>
                <a:gridCol w="235925"/>
                <a:gridCol w="421717"/>
                <a:gridCol w="235925"/>
                <a:gridCol w="208280"/>
              </a:tblGrid>
              <a:tr h="174068">
                <a:tc gridSpan="12"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ko-KR" sz="1400" b="1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[서식3] 일반기록물(비전자) 보유목록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</a:tr>
              <a:tr h="141017">
                <a:tc gridSpan="12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</a:tr>
              <a:tr h="174067">
                <a:tc gridSpan="12">
                  <a:txBody>
                    <a:bodyPr/>
                    <a:lstStyle/>
                    <a:p>
                      <a:pPr algn="r">
                        <a:defRPr lang="ko-KR" altLang="en-US"/>
                      </a:pPr>
                      <a:r>
                        <a:rPr lang="ko-KR" altLang="ko-KR" sz="1400" b="1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(생산기간 :     ~ 2019.12.31.)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625764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일련번호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관리번호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생산부서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철제목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생산연도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종료연도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권수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유형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보존기간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전자화여부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보존장소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비고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3D69B">
                        <a:alpha val="100000"/>
                      </a:srgbClr>
                    </a:solidFill>
                  </a:tcPr>
                </a:tc>
              </a:tr>
              <a:tr h="212627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㉠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㉡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㉢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㉣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㉤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</a:p>
                  </a:txBody>
                  <a:tcPr anchor="ctr">
                    <a:lnL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212627"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ko-KR" sz="1000"/>
                        <a:t> 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</a:tr>
              <a:tr h="928731">
                <a:tc gridSpan="12"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&lt;기재요령&gt;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㉠ 관리번호 : 기록물철분류번호, 단위과제카드ID, 기록관 서고관리번호 등 기재 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㉡ 권수 : 실물 기록물 분권수 기재 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㉢ 유형 : 문서, 대장, 카드, 도면 중 기재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㉣ 처리과 또는 기록관에서 전자화 사업 등을 통해 해당기록에 대하여 전자화 수행 여부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   (“여”/“부”로 기재)  </a:t>
                      </a:r>
                    </a:p>
                    <a:p>
                      <a:pPr>
                        <a:defRPr lang="ko-KR" altLang="en-US"/>
                      </a:pPr>
                      <a:r>
                        <a:rPr lang="ko-KR" altLang="ko-KR" sz="1100">
                          <a:solidFill>
                            <a:srgbClr val="000000"/>
                          </a:solidFill>
                          <a:latin typeface="돋움"/>
                          <a:ea typeface="돋움"/>
                        </a:rPr>
                        <a:t> ㉤ 보존장소 : 처리과/기록관 중 기재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57" name="그림 2056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95536" y="4077072"/>
            <a:ext cx="5004556" cy="21242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8941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4,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5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회의록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36195" y="1742098"/>
            <a:ext cx="3284276" cy="44232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593577" y="1814106"/>
            <a:ext cx="3226893" cy="955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회의록 작성대상은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법령 및 조례에 의해 구성된 위원회의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개최현황과 회의록 작성현황을 기재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6633" y="791272"/>
            <a:ext cx="7776864" cy="35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위원회 개최현황과 회의록 작성현황을 제출하는 서식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699792" y="4149080"/>
            <a:ext cx="2556284" cy="36003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593579" y="3284984"/>
            <a:ext cx="3226894" cy="95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4]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는 현황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, 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5]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목록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4]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의 회의개최현황에 대비하여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5]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회의록 목록을 작성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078" name="그림 307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95536" y="1700808"/>
            <a:ext cx="4896544" cy="3024336"/>
          </a:xfrm>
          <a:prstGeom prst="rect">
            <a:avLst/>
          </a:prstGeom>
        </p:spPr>
      </p:pic>
      <p:pic>
        <p:nvPicPr>
          <p:cNvPr id="3079" name="그림 3078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95535" y="4905164"/>
            <a:ext cx="4932548" cy="12961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8941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6,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7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시청각기록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6633" y="791272"/>
            <a:ext cx="7776864" cy="35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9년에 생산한 시청각기록의 현황과 목록을 제출하는 서식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39552" y="1844824"/>
            <a:ext cx="4415780" cy="165591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직사각형 13"/>
          <p:cNvSpPr/>
          <p:nvPr/>
        </p:nvSpPr>
        <p:spPr>
          <a:xfrm>
            <a:off x="5544108" y="1736812"/>
            <a:ext cx="3284276" cy="44232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593577" y="1814106"/>
            <a:ext cx="3226893" cy="2289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시청각기록은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altLang="ko-KR" sz="1200" b="1">
                <a:solidFill>
                  <a:srgbClr val="C00000"/>
                </a:solidFill>
              </a:rPr>
              <a:t>- </a:t>
            </a:r>
            <a:r>
              <a:rPr lang="ko-KR" altLang="en-US" sz="1200" b="1">
                <a:solidFill>
                  <a:srgbClr val="C00000"/>
                </a:solidFill>
              </a:rPr>
              <a:t>대규모 공사 등의 전후사진</a:t>
            </a:r>
            <a:r>
              <a:rPr lang="en-US" altLang="ko-KR" sz="1200" b="1">
                <a:solidFill>
                  <a:srgbClr val="C00000"/>
                </a:solidFill>
              </a:rPr>
              <a:t>, </a:t>
            </a:r>
            <a:r>
              <a:rPr lang="ko-KR" altLang="en-US" sz="1200" b="1">
                <a:solidFill>
                  <a:srgbClr val="C00000"/>
                </a:solidFill>
              </a:rPr>
              <a:t>주요 행사의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rgbClr val="C00000"/>
                </a:solidFill>
              </a:rPr>
              <a:t>    </a:t>
            </a:r>
            <a:r>
              <a:rPr lang="ko-KR" altLang="en-US" sz="1200" b="1">
                <a:solidFill>
                  <a:srgbClr val="C00000"/>
                </a:solidFill>
              </a:rPr>
              <a:t>영상 및 사진 등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회의결과로 문서에 첨부하는 사진 제외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회의록 작성을 위한 녹음기록 제외  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ko-KR" altLang="en-US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※ [붙임2] :</a:t>
            </a:r>
            <a:r>
              <a:rPr lang="ko-KR" altLang="en-US" sz="1100" b="1" spc="5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ko-KR" sz="1100" b="1" spc="5">
                <a:latin typeface="굴림체"/>
                <a:ea typeface="굴림체"/>
              </a:rPr>
              <a:t>2019년 주요행사 및 기자설</a:t>
            </a:r>
            <a:r>
              <a:rPr lang="ko-KR" altLang="en-US" sz="1100" b="1" spc="5">
                <a:latin typeface="굴림체"/>
                <a:ea typeface="굴림체"/>
              </a:rPr>
              <a:t>명회        </a:t>
            </a:r>
            <a:r>
              <a:rPr lang="en-US" altLang="ko-KR" sz="1100" b="1" spc="5">
                <a:latin typeface="굴림체"/>
                <a:ea typeface="굴림체"/>
              </a:rPr>
              <a:t>         </a:t>
            </a:r>
            <a:r>
              <a:rPr lang="ko-KR" altLang="en-US" sz="1100" b="1" spc="5">
                <a:latin typeface="굴림체"/>
                <a:ea typeface="굴림체"/>
              </a:rPr>
              <a:t>     </a:t>
            </a:r>
            <a:r>
              <a:rPr lang="en-US" altLang="ko-KR" sz="1100" b="1">
                <a:solidFill>
                  <a:srgbClr val="C00000"/>
                </a:solidFill>
              </a:rPr>
              <a:t> </a:t>
            </a:r>
            <a:r>
              <a:rPr lang="ko-KR" altLang="en-US" sz="1100" b="1">
                <a:solidFill>
                  <a:srgbClr val="C00000"/>
                </a:solidFill>
              </a:rPr>
              <a:t>                       	</a:t>
            </a:r>
            <a:r>
              <a:rPr lang="ko-KR" altLang="ko-KR" sz="1100" b="1">
                <a:latin typeface="굴림체"/>
                <a:ea typeface="굴림체"/>
              </a:rPr>
              <a:t>관련 행정박물과 시청각 기록물</a:t>
            </a:r>
            <a:r>
              <a:rPr lang="ko-KR" altLang="en-US" sz="1100" b="1">
                <a:latin typeface="굴림체"/>
                <a:ea typeface="굴림체"/>
              </a:rPr>
              <a:t>	</a:t>
            </a:r>
            <a:r>
              <a:rPr lang="ko-KR" altLang="ko-KR" sz="1100" b="1">
                <a:latin typeface="굴림체"/>
                <a:ea typeface="굴림체"/>
              </a:rPr>
              <a:t>(예시) </a:t>
            </a:r>
            <a:r>
              <a:rPr lang="ko-KR" altLang="en-US" sz="1100" b="1">
                <a:latin typeface="굴림체"/>
                <a:ea typeface="굴림체"/>
              </a:rPr>
              <a:t>참고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16116" y="4257092"/>
            <a:ext cx="3226893" cy="95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6]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는 현황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, 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7]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목록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6]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의 시청각기록현황에 대비하여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7]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시청각기록 목록을 작성</a:t>
            </a: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100" name="그림 409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39552" y="4653136"/>
            <a:ext cx="4860540" cy="1548171"/>
          </a:xfrm>
          <a:prstGeom prst="rect">
            <a:avLst/>
          </a:prstGeom>
        </p:spPr>
      </p:pic>
      <p:pic>
        <p:nvPicPr>
          <p:cNvPr id="4102" name="그림 4101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39552" y="1736812"/>
            <a:ext cx="4824536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8941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9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비밀기록물 목록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6633" y="791272"/>
            <a:ext cx="7776864" cy="35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6년에 </a:t>
            </a:r>
            <a:r>
              <a:rPr lang="ko-KR" altLang="en-US" b="1">
                <a:solidFill>
                  <a:srgbClr val="C00000"/>
                </a:solidFill>
                <a:latin typeface="+mj-lt"/>
              </a:rPr>
              <a:t>생산한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j-lt"/>
              </a:rPr>
              <a:t>비밀기록물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목록을 제출하는 서식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47156" y="1340767"/>
            <a:ext cx="3284276" cy="36621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04538" y="1412776"/>
            <a:ext cx="3226893" cy="201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비밀기록물의 목록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제목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은 생산 후 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년이 지난 다음연도에 통보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(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공공기록물법 시행령 제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71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조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rgbClr val="C00000"/>
                </a:solidFill>
              </a:rPr>
              <a:t>201</a:t>
            </a:r>
            <a:r>
              <a:rPr lang="ko-KR" altLang="en-US" sz="1400" b="1">
                <a:solidFill>
                  <a:srgbClr val="C00000"/>
                </a:solidFill>
              </a:rPr>
              <a:t>6년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생산된 비밀기록의 목록을 작성</a:t>
            </a: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26" name="그림 5125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067944" y="1333191"/>
            <a:ext cx="4716524" cy="3643980"/>
          </a:xfrm>
          <a:prstGeom prst="rect">
            <a:avLst/>
          </a:prstGeom>
        </p:spPr>
      </p:pic>
      <p:sp>
        <p:nvSpPr>
          <p:cNvPr id="5127" name="타원 11"/>
          <p:cNvSpPr/>
          <p:nvPr/>
        </p:nvSpPr>
        <p:spPr>
          <a:xfrm>
            <a:off x="7272300" y="2024844"/>
            <a:ext cx="1476164" cy="2520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89410"/>
            <a:ext cx="4248472" cy="36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2060"/>
                </a:solidFill>
                <a:latin typeface="+mn-ea"/>
              </a:rPr>
              <a:t>서식10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서식11</a:t>
            </a:r>
            <a:r>
              <a:rPr lang="en-US" altLang="ko-KR" b="1">
                <a:solidFill>
                  <a:srgbClr val="002060"/>
                </a:solidFill>
                <a:latin typeface="+mn-ea"/>
              </a:rPr>
              <a:t> – </a:t>
            </a:r>
            <a:r>
              <a:rPr lang="ko-KR" altLang="en-US" b="1">
                <a:solidFill>
                  <a:srgbClr val="002060"/>
                </a:solidFill>
                <a:latin typeface="+mn-ea"/>
              </a:rPr>
              <a:t>행정박물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6633" y="791272"/>
            <a:ext cx="7776864" cy="35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</a:t>
            </a:r>
            <a:r>
              <a:rPr lang="ko-KR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9년에 생산한 행정박물의 현황과 목록을 제출하는 서식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5544108" y="1736812"/>
            <a:ext cx="3284276" cy="44232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593577" y="1814106"/>
            <a:ext cx="3226893" cy="201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행정박물은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altLang="ko-KR" sz="1200" b="1">
                <a:solidFill>
                  <a:srgbClr val="C00000"/>
                </a:solidFill>
              </a:rPr>
              <a:t>- </a:t>
            </a:r>
            <a:r>
              <a:rPr lang="ko-KR" altLang="en-US" sz="1200" b="1" spc="5">
                <a:solidFill>
                  <a:srgbClr val="C00000"/>
                </a:solidFill>
              </a:rPr>
              <a:t>중요행사 진행 중 생산/활용된 자료나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200" b="1" spc="5">
                <a:solidFill>
                  <a:srgbClr val="C00000"/>
                </a:solidFill>
              </a:rPr>
              <a:t>    물품,</a:t>
            </a:r>
            <a:r>
              <a:rPr lang="ko-KR" altLang="en-US" sz="1200" b="1" spc="245">
                <a:solidFill>
                  <a:srgbClr val="C00000"/>
                </a:solidFill>
              </a:rPr>
              <a:t> </a:t>
            </a:r>
            <a:r>
              <a:rPr lang="ko-KR" altLang="en-US" sz="1200" b="1">
                <a:solidFill>
                  <a:srgbClr val="C00000"/>
                </a:solidFill>
              </a:rPr>
              <a:t>기념품, 상징류, 상장/상패류, 사무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200" b="1">
                <a:solidFill>
                  <a:srgbClr val="C00000"/>
                </a:solidFill>
              </a:rPr>
              <a:t>    집기류 등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ko-KR" altLang="en-US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※ [붙임2] :</a:t>
            </a:r>
            <a:r>
              <a:rPr lang="ko-KR" altLang="en-US" sz="1100" b="1" spc="5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ko-KR" sz="1100" b="1" spc="5">
                <a:latin typeface="굴림체"/>
                <a:ea typeface="굴림체"/>
              </a:rPr>
              <a:t>2019년 주요행사 및 기자설</a:t>
            </a:r>
            <a:r>
              <a:rPr lang="ko-KR" altLang="en-US" sz="1100" b="1" spc="5">
                <a:latin typeface="굴림체"/>
                <a:ea typeface="굴림체"/>
              </a:rPr>
              <a:t>명회        </a:t>
            </a:r>
            <a:r>
              <a:rPr lang="en-US" altLang="ko-KR" sz="1100" b="1" spc="5">
                <a:latin typeface="굴림체"/>
                <a:ea typeface="굴림체"/>
              </a:rPr>
              <a:t>         </a:t>
            </a:r>
            <a:r>
              <a:rPr lang="ko-KR" altLang="en-US" sz="1100" b="1" spc="5">
                <a:latin typeface="굴림체"/>
                <a:ea typeface="굴림체"/>
              </a:rPr>
              <a:t>     </a:t>
            </a:r>
            <a:r>
              <a:rPr lang="en-US" altLang="ko-KR" sz="1100" b="1">
                <a:solidFill>
                  <a:srgbClr val="C00000"/>
                </a:solidFill>
              </a:rPr>
              <a:t> </a:t>
            </a:r>
            <a:r>
              <a:rPr lang="ko-KR" altLang="en-US" sz="1100" b="1">
                <a:solidFill>
                  <a:srgbClr val="C00000"/>
                </a:solidFill>
              </a:rPr>
              <a:t>                       	</a:t>
            </a:r>
            <a:r>
              <a:rPr lang="ko-KR" altLang="ko-KR" sz="1100" b="1">
                <a:latin typeface="굴림체"/>
                <a:ea typeface="굴림체"/>
              </a:rPr>
              <a:t>관련 행정박물과 시청각 기록물</a:t>
            </a:r>
            <a:r>
              <a:rPr lang="ko-KR" altLang="en-US" sz="1100" b="1">
                <a:latin typeface="굴림체"/>
                <a:ea typeface="굴림체"/>
              </a:rPr>
              <a:t>	</a:t>
            </a:r>
            <a:r>
              <a:rPr lang="ko-KR" altLang="ko-KR" sz="1100" b="1">
                <a:latin typeface="굴림체"/>
                <a:ea typeface="굴림체"/>
              </a:rPr>
              <a:t>(예시) </a:t>
            </a:r>
            <a:r>
              <a:rPr lang="ko-KR" altLang="en-US" sz="1100" b="1">
                <a:latin typeface="굴림체"/>
                <a:ea typeface="굴림체"/>
              </a:rPr>
              <a:t>참고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16116" y="4257092"/>
            <a:ext cx="3226893" cy="95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lnSpc>
                <a:spcPct val="150000"/>
              </a:lnSpc>
              <a:buFont typeface="Wingdings"/>
              <a:buChar char="§"/>
              <a:defRPr lang="ko-KR" altLang="en-US"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서식10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는 현황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, [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서식11</a:t>
            </a: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목록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서식10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의 시청각기록현황에 대비하여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   - [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서식11</a:t>
            </a:r>
            <a:r>
              <a:rPr lang="en-US" altLang="ko-KR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에 시청각기록 목록을 작성</a:t>
            </a:r>
          </a:p>
        </p:txBody>
      </p:sp>
      <p:pic>
        <p:nvPicPr>
          <p:cNvPr id="4104" name="그림 410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03547" y="1736812"/>
            <a:ext cx="4860540" cy="1692188"/>
          </a:xfrm>
          <a:prstGeom prst="rect">
            <a:avLst/>
          </a:prstGeom>
        </p:spPr>
      </p:pic>
      <p:pic>
        <p:nvPicPr>
          <p:cNvPr id="4106" name="그림 410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03548" y="3717032"/>
            <a:ext cx="4824536" cy="24482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C0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526</Words>
  <Application>Microsoft Office PowerPoint</Application>
  <PresentationFormat>화면 슬라이드 쇼(4:3)</PresentationFormat>
  <Paragraphs>85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굴림</vt:lpstr>
      <vt:lpstr>굴림체</vt:lpstr>
      <vt:lpstr>돋움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사용자</dc:creator>
  <cp:keywords/>
  <dc:description/>
  <cp:lastModifiedBy>USER</cp:lastModifiedBy>
  <cp:revision>33</cp:revision>
  <dcterms:created xsi:type="dcterms:W3CDTF">2018-05-28T01:15:39Z</dcterms:created>
  <dcterms:modified xsi:type="dcterms:W3CDTF">2020-04-14T00:36:26Z</dcterms:modified>
  <cp:category/>
</cp:coreProperties>
</file>