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5" r:id="rId1"/>
  </p:sldMasterIdLst>
  <p:sldIdLst>
    <p:sldId id="29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8" r:id="rId17"/>
    <p:sldId id="286" r:id="rId18"/>
    <p:sldId id="289" r:id="rId19"/>
    <p:sldId id="285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7" r:id="rId34"/>
    <p:sldId id="284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extLs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243"/>
    <p:restoredTop sz="95990"/>
  </p:normalViewPr>
  <p:slideViewPr>
    <p:cSldViewPr snapToObjects="1">
      <p:cViewPr varScale="1">
        <p:scale>
          <a:sx n="93" d="100"/>
          <a:sy n="93" d="100"/>
        </p:scale>
        <p:origin x="-108" y="-306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422D86A-5F52-4165-8473-F1B83627758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422D86A-5F52-4165-8473-F1B83627758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422D86A-5F52-4165-8473-F1B83627758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422D86A-5F52-4165-8473-F1B83627758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422D86A-5F52-4165-8473-F1B83627758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422D86A-5F52-4165-8473-F1B83627758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 smtClean="0"/>
              <a:pPr lvl="0">
                <a:defRPr lang="ko-KR" altLang="en-US"/>
              </a:pPr>
              <a:t>2015-05-21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hf sldNum="0" hdr="0" ftr="0" dt="0"/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호흡기 질환의 약물요법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                     </a:t>
            </a:r>
          </a:p>
          <a:p>
            <a:r>
              <a:rPr lang="en-US" altLang="ko-KR" dirty="0" smtClean="0"/>
              <a:t> </a:t>
            </a:r>
            <a:r>
              <a:rPr lang="en-US" altLang="ko-KR" dirty="0" smtClean="0"/>
              <a:t>                                </a:t>
            </a:r>
          </a:p>
          <a:p>
            <a:r>
              <a:rPr lang="en-US" altLang="ko-KR" sz="4000" dirty="0" smtClean="0"/>
              <a:t> </a:t>
            </a:r>
            <a:r>
              <a:rPr lang="en-US" altLang="ko-KR" sz="4000" dirty="0" smtClean="0"/>
              <a:t>                    54</a:t>
            </a:r>
            <a:r>
              <a:rPr lang="ko-KR" altLang="en-US" sz="4000" dirty="0" smtClean="0"/>
              <a:t>병동 이희숙</a:t>
            </a:r>
            <a:endParaRPr lang="ko-KR" altLang="en-US" sz="4000" dirty="0"/>
          </a:p>
        </p:txBody>
      </p:sp>
      <p:pic>
        <p:nvPicPr>
          <p:cNvPr id="1030" name="Picture 6" descr="C:\Users\test\AppData\Local\Microsoft\Windows\Temporary Internet Files\Content.IE5\9ZRUNGYM\1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357430"/>
            <a:ext cx="2459736" cy="2450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39496" y="1025271"/>
            <a:ext cx="7772400" cy="963549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/>
              <a:t>                 목    차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780919"/>
            <a:ext cx="6400800" cy="3384423"/>
          </a:xfrm>
        </p:spPr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가로 글상자 3"/>
          <p:cNvSpPr txBox="1"/>
          <p:nvPr/>
        </p:nvSpPr>
        <p:spPr>
          <a:xfrm>
            <a:off x="1371600" y="2996946"/>
            <a:ext cx="6152769" cy="3401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100" dirty="0"/>
              <a:t>Ⅰ. 약물요법의 기본원리</a:t>
            </a:r>
          </a:p>
          <a:p>
            <a:pPr>
              <a:defRPr lang="ko-KR" altLang="en-US"/>
            </a:pPr>
            <a:endParaRPr lang="ko-KR" altLang="en-US" sz="3100" dirty="0"/>
          </a:p>
          <a:p>
            <a:pPr>
              <a:defRPr lang="ko-KR" altLang="en-US"/>
            </a:pPr>
            <a:r>
              <a:rPr lang="ko-KR" altLang="en-US" sz="3100" dirty="0"/>
              <a:t>Ⅱ. 자율신경계의 원리</a:t>
            </a:r>
          </a:p>
          <a:p>
            <a:pPr>
              <a:defRPr lang="ko-KR" altLang="en-US"/>
            </a:pPr>
            <a:endParaRPr lang="ko-KR" altLang="en-US" sz="3100" dirty="0"/>
          </a:p>
          <a:p>
            <a:pPr>
              <a:defRPr lang="ko-KR" altLang="en-US"/>
            </a:pPr>
            <a:r>
              <a:rPr lang="ko-KR" altLang="en-US" sz="3100" dirty="0"/>
              <a:t>Ⅲ. 항생제</a:t>
            </a:r>
          </a:p>
          <a:p>
            <a:pPr>
              <a:defRPr lang="ko-KR" altLang="en-US"/>
            </a:pPr>
            <a:endParaRPr lang="ko-KR" altLang="en-US" sz="3100" dirty="0"/>
          </a:p>
          <a:p>
            <a:pPr>
              <a:defRPr lang="ko-KR" altLang="en-US"/>
            </a:pPr>
            <a:endParaRPr lang="ko-KR" alt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00132"/>
          </a:xfrm>
        </p:spPr>
        <p:txBody>
          <a:bodyPr>
            <a:normAutofit fontScale="90000"/>
          </a:bodyPr>
          <a:lstStyle/>
          <a:p>
            <a:pPr>
              <a:defRPr lang="ko-KR" altLang="en-US"/>
            </a:pP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sz="4400" dirty="0" smtClean="0"/>
              <a:t>약물 </a:t>
            </a:r>
            <a:r>
              <a:rPr lang="ko-KR" altLang="en-US" sz="4400" dirty="0"/>
              <a:t>흡수와 반응에 </a:t>
            </a:r>
            <a:r>
              <a:rPr lang="en-US" altLang="ko-KR" sz="4400" dirty="0" smtClean="0"/>
              <a:t/>
            </a:r>
            <a:br>
              <a:rPr lang="en-US" altLang="ko-KR" sz="4400" dirty="0" smtClean="0"/>
            </a:br>
            <a:r>
              <a:rPr lang="en-US" altLang="ko-KR" sz="4400" dirty="0" smtClean="0"/>
              <a:t>         </a:t>
            </a:r>
            <a:r>
              <a:rPr lang="ko-KR" altLang="en-US" sz="4400" dirty="0" smtClean="0"/>
              <a:t>영향을 주는 </a:t>
            </a:r>
            <a:r>
              <a:rPr lang="ko-KR" altLang="en-US" sz="4400" dirty="0"/>
              <a:t>인자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 dirty="0"/>
          </a:p>
        </p:txBody>
      </p:sp>
      <p:sp>
        <p:nvSpPr>
          <p:cNvPr id="4" name="가로 글상자 3"/>
          <p:cNvSpPr txBox="1"/>
          <p:nvPr/>
        </p:nvSpPr>
        <p:spPr>
          <a:xfrm>
            <a:off x="683511" y="2173922"/>
            <a:ext cx="80032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/>
              <a:t></a:t>
            </a:r>
            <a:r>
              <a:rPr lang="ko-KR" altLang="en-US" sz="2000" dirty="0"/>
              <a:t>흡수 : 혈관부위에서 혈관으로 약물의 이동</a:t>
            </a:r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 smtClean="0"/>
              <a:t>        약물흡수에 </a:t>
            </a:r>
            <a:r>
              <a:rPr lang="ko-KR" altLang="en-US" sz="2000" dirty="0"/>
              <a:t>영향을 주는 생리적 인자</a:t>
            </a:r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- 체중 : 150(67.5kg)파운드의 개인을 표준</a:t>
            </a:r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- 연령 : 약물흡수, 분포, 확산, 배설기능 저하, kedney funtion저하</a:t>
            </a:r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- 성별 : 남자가 여자보다 </a:t>
            </a:r>
            <a:r>
              <a:rPr lang="ko-KR" altLang="en-US" sz="2000" dirty="0" smtClean="0"/>
              <a:t>근</a:t>
            </a:r>
            <a:r>
              <a:rPr lang="ko-KR" altLang="en-US" sz="2000" dirty="0" smtClean="0"/>
              <a:t>육의 </a:t>
            </a:r>
            <a:r>
              <a:rPr lang="ko-KR" altLang="en-US" sz="2000" dirty="0"/>
              <a:t>혈관 풍부</a:t>
            </a:r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 smtClean="0"/>
              <a:t>          여자는 </a:t>
            </a:r>
            <a:r>
              <a:rPr lang="ko-KR" altLang="en-US" sz="2000" dirty="0"/>
              <a:t>남자보다 지방이 풍부</a:t>
            </a:r>
          </a:p>
          <a:p>
            <a:pPr>
              <a:defRPr lang="ko-KR" altLang="en-US"/>
            </a:pP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 sz="3200" dirty="0"/>
              <a:t>약물 흡수와 반응에 영향을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                </a:t>
            </a:r>
            <a:r>
              <a:rPr lang="ko-KR" altLang="en-US" sz="3200" dirty="0" smtClean="0"/>
              <a:t>주는 인자</a:t>
            </a:r>
            <a:r>
              <a:rPr lang="ko-KR" altLang="en-US" sz="3200" dirty="0"/>
              <a:t>(약물과 노인)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 sz="2000" dirty="0" smtClean="0"/>
              <a:t>노화과정은 </a:t>
            </a:r>
            <a:r>
              <a:rPr lang="ko-KR" altLang="en-US" sz="2000" dirty="0"/>
              <a:t>약물의 흡수, 분포, 확산, 배설의 </a:t>
            </a:r>
            <a:r>
              <a:rPr lang="ko-KR" altLang="en-US" sz="2000" dirty="0" smtClean="0"/>
              <a:t>기능저하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 smtClean="0"/>
              <a:t>수용성 </a:t>
            </a:r>
            <a:r>
              <a:rPr lang="ko-KR" altLang="en-US" sz="2000" dirty="0"/>
              <a:t>약물의 농도는 높고, 지용성 약물의 농도는 </a:t>
            </a:r>
            <a:r>
              <a:rPr lang="ko-KR" altLang="en-US" sz="2000" dirty="0" smtClean="0"/>
              <a:t>낮음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 smtClean="0"/>
              <a:t>간과 </a:t>
            </a:r>
            <a:r>
              <a:rPr lang="ko-KR" altLang="en-US" sz="2000" dirty="0"/>
              <a:t>신장기능 감소는 약물의 대사, 배설을 감소 시키므로 </a:t>
            </a:r>
            <a:r>
              <a:rPr lang="ko-KR" altLang="en-US" sz="2000" dirty="0" smtClean="0"/>
              <a:t>약물의</a:t>
            </a:r>
            <a:endParaRPr lang="en-US" altLang="ko-KR" sz="2000" dirty="0" smtClean="0"/>
          </a:p>
          <a:p>
            <a:pPr>
              <a:defRPr lang="ko-KR" altLang="en-US"/>
            </a:pPr>
            <a:r>
              <a:rPr lang="ko-KR" altLang="en-US" sz="2000" dirty="0" smtClean="0"/>
              <a:t>효과를 </a:t>
            </a:r>
            <a:r>
              <a:rPr lang="ko-KR" altLang="en-US" sz="2000" dirty="0"/>
              <a:t>지연시키므로 부작용 </a:t>
            </a:r>
            <a:r>
              <a:rPr lang="ko-KR" altLang="en-US" sz="2000" dirty="0" smtClean="0"/>
              <a:t>초래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 smtClean="0"/>
              <a:t>약물의 </a:t>
            </a:r>
            <a:r>
              <a:rPr lang="ko-KR" altLang="en-US" sz="2000" dirty="0"/>
              <a:t>잘못된 </a:t>
            </a:r>
            <a:r>
              <a:rPr lang="ko-KR" altLang="en-US" sz="2000" dirty="0" smtClean="0"/>
              <a:t>투약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 lang="ko-KR" altLang="en-US"/>
            </a:pPr>
            <a:r>
              <a:rPr lang="ko-KR" altLang="en-US" sz="4000" dirty="0"/>
              <a:t>약물 흡수와 </a:t>
            </a:r>
            <a:r>
              <a:rPr lang="ko-KR" altLang="en-US" sz="4000" dirty="0" smtClean="0"/>
              <a:t>관련된 </a:t>
            </a:r>
            <a:r>
              <a:rPr lang="ko-KR" altLang="en-US" sz="4000" dirty="0"/>
              <a:t>화학적 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r>
              <a:rPr lang="en-US" altLang="ko-KR" sz="4000" dirty="0" smtClean="0"/>
              <a:t> </a:t>
            </a:r>
            <a:r>
              <a:rPr lang="en-US" altLang="ko-KR" sz="4000" dirty="0" smtClean="0"/>
              <a:t>                         </a:t>
            </a:r>
            <a:r>
              <a:rPr lang="ko-KR" altLang="en-US" sz="4000" dirty="0" smtClean="0"/>
              <a:t>물리적 </a:t>
            </a:r>
            <a:r>
              <a:rPr lang="ko-KR" altLang="en-US" sz="4000" dirty="0"/>
              <a:t>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69"/>
          </a:xfrm>
        </p:spPr>
        <p:txBody>
          <a:bodyPr>
            <a:normAutofit/>
          </a:bodyPr>
          <a:lstStyle/>
          <a:p>
            <a:pPr>
              <a:buNone/>
              <a:defRPr lang="ko-KR" altLang="en-US"/>
            </a:pPr>
            <a:r>
              <a:rPr lang="ko-KR" altLang="en-US" sz="2000" dirty="0" smtClean="0"/>
              <a:t>      </a:t>
            </a:r>
            <a:endParaRPr lang="en-US" altLang="ko-KR" sz="2000" dirty="0" smtClean="0"/>
          </a:p>
          <a:p>
            <a:pPr>
              <a:buNone/>
              <a:defRPr lang="ko-KR" altLang="en-US"/>
            </a:pPr>
            <a:endParaRPr lang="ko-KR" altLang="en-US" sz="2000" dirty="0"/>
          </a:p>
        </p:txBody>
      </p:sp>
      <p:sp>
        <p:nvSpPr>
          <p:cNvPr id="4" name="가로 글상자 3"/>
          <p:cNvSpPr txBox="1"/>
          <p:nvPr/>
        </p:nvSpPr>
        <p:spPr>
          <a:xfrm>
            <a:off x="899538" y="2000240"/>
            <a:ext cx="77872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000" dirty="0" smtClean="0"/>
              <a:t>  지용성</a:t>
            </a:r>
            <a:r>
              <a:rPr lang="en-US" altLang="ko-KR" sz="2000" dirty="0" smtClean="0"/>
              <a:t>:</a:t>
            </a:r>
            <a:r>
              <a:rPr lang="ko-KR" altLang="en-US" sz="2000" dirty="0" smtClean="0"/>
              <a:t>  지용성이 </a:t>
            </a:r>
            <a:r>
              <a:rPr lang="ko-KR" altLang="en-US" sz="2000" dirty="0"/>
              <a:t>클수록 약물이 잘 흡수된다.</a:t>
            </a:r>
          </a:p>
          <a:p>
            <a:pPr>
              <a:defRPr lang="ko-KR" altLang="en-US"/>
            </a:pPr>
            <a:r>
              <a:rPr lang="ko-KR" altLang="en-US" sz="2000" dirty="0"/>
              <a:t>             </a:t>
            </a:r>
            <a:r>
              <a:rPr lang="ko-KR" altLang="en-US" sz="2000" dirty="0" smtClean="0"/>
              <a:t>약물의 </a:t>
            </a:r>
            <a:r>
              <a:rPr lang="ko-KR" altLang="en-US" sz="2000" dirty="0"/>
              <a:t>세포막 이동이 잘되는 경우, 흡수면적이 클수록</a:t>
            </a:r>
          </a:p>
          <a:p>
            <a:pPr>
              <a:defRPr lang="ko-KR" altLang="en-US"/>
            </a:pPr>
            <a:r>
              <a:rPr lang="ko-KR" altLang="en-US" sz="2000" dirty="0"/>
              <a:t>             </a:t>
            </a:r>
            <a:r>
              <a:rPr lang="ko-KR" altLang="en-US" sz="2000" dirty="0" smtClean="0"/>
              <a:t>약물분자의 </a:t>
            </a:r>
            <a:r>
              <a:rPr lang="ko-KR" altLang="en-US" sz="2000" dirty="0"/>
              <a:t>크기가 클수록, 지용성이 클수록, </a:t>
            </a:r>
            <a:endParaRPr lang="en-US" altLang="ko-KR" sz="2000" dirty="0" smtClean="0"/>
          </a:p>
          <a:p>
            <a:pPr>
              <a:defRPr lang="ko-KR" altLang="en-US"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           </a:t>
            </a:r>
            <a:r>
              <a:rPr lang="ko-KR" altLang="en-US" sz="2000" dirty="0" smtClean="0"/>
              <a:t>비 </a:t>
            </a:r>
            <a:r>
              <a:rPr lang="ko-KR" altLang="en-US" sz="2000" dirty="0" smtClean="0"/>
              <a:t>이온화 </a:t>
            </a:r>
            <a:r>
              <a:rPr lang="ko-KR" altLang="en-US" sz="2000" dirty="0" smtClean="0"/>
              <a:t>형태가 많을수록</a:t>
            </a:r>
            <a:endParaRPr lang="ko-KR" altLang="en-US" sz="2000" dirty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pH 구획 </a:t>
            </a:r>
            <a:r>
              <a:rPr lang="ko-KR" altLang="en-US" sz="2000" dirty="0" smtClean="0"/>
              <a:t>:혈장의 </a:t>
            </a:r>
            <a:r>
              <a:rPr lang="ko-KR" altLang="en-US" sz="2000" dirty="0"/>
              <a:t>pH와 투여부위의 pH사이의 차이는 약물분자가</a:t>
            </a:r>
          </a:p>
          <a:p>
            <a:pPr>
              <a:defRPr lang="ko-KR" altLang="en-US"/>
            </a:pPr>
            <a:r>
              <a:rPr lang="ko-KR" altLang="en-US" sz="2000" dirty="0"/>
              <a:t>               </a:t>
            </a:r>
            <a:r>
              <a:rPr lang="ko-KR" altLang="en-US" sz="2000" dirty="0" smtClean="0"/>
              <a:t>혈장에서 </a:t>
            </a:r>
            <a:r>
              <a:rPr lang="ko-KR" altLang="en-US" sz="2000" dirty="0"/>
              <a:t>이온화가 더 잘된다</a:t>
            </a:r>
            <a:r>
              <a:rPr lang="ko-KR" altLang="en-US" sz="2000" dirty="0" smtClean="0"/>
              <a:t>.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용해범위 </a:t>
            </a:r>
            <a:r>
              <a:rPr lang="ko-KR" altLang="en-US" sz="2000" dirty="0" smtClean="0"/>
              <a:t>:약물이 </a:t>
            </a:r>
            <a:r>
              <a:rPr lang="ko-KR" altLang="en-US" sz="2000" dirty="0"/>
              <a:t>더 빨리 용해 될 수록 약물흡수가 더 빨리 된다.</a:t>
            </a:r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혈액흐름 : 혈류속도가 빠른 곳에서 더 잘 흡수된다.</a:t>
            </a:r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투여경로 : 투여경로에 따른 </a:t>
            </a:r>
            <a:r>
              <a:rPr lang="ko-KR" altLang="en-US" sz="2000" dirty="0" smtClean="0"/>
              <a:t>흡수 정도와 </a:t>
            </a:r>
            <a:r>
              <a:rPr lang="ko-KR" altLang="en-US" sz="2000" dirty="0"/>
              <a:t>흡수방법이 다르다.</a:t>
            </a:r>
          </a:p>
          <a:p>
            <a:pPr>
              <a:defRPr lang="ko-KR" altLang="en-US"/>
            </a:pPr>
            <a:r>
              <a:rPr lang="ko-KR" altLang="en-US" sz="2000" dirty="0"/>
              <a:t>                  IV &gt; IM = SC</a:t>
            </a:r>
          </a:p>
          <a:p>
            <a:pPr>
              <a:defRPr lang="ko-KR" altLang="en-US"/>
            </a:pPr>
            <a:r>
              <a:rPr lang="ko-KR" altLang="en-US" sz="2000" dirty="0" smtClean="0"/>
              <a:t>   </a:t>
            </a:r>
            <a:r>
              <a:rPr lang="ko-KR" altLang="en-US" sz="2000" dirty="0" err="1" smtClean="0"/>
              <a:t>경구약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: 액체 &gt; 현탁액 &gt; 분말 &gt;</a:t>
            </a:r>
            <a:r>
              <a:rPr lang="ko-KR" altLang="en-US" sz="2000" dirty="0" err="1"/>
              <a:t>캅셀제</a:t>
            </a:r>
            <a:r>
              <a:rPr lang="ko-KR" altLang="en-US" sz="2000" dirty="0"/>
              <a:t> &gt; 정제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 sz="4000" dirty="0"/>
              <a:t>기대하지 않은 약물의 반응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en-US" altLang="ko-KR" dirty="0" smtClean="0"/>
              <a:t>-</a:t>
            </a:r>
            <a:r>
              <a:rPr lang="ko-KR" altLang="en-US" sz="2400" dirty="0" smtClean="0"/>
              <a:t>부작용</a:t>
            </a:r>
            <a:r>
              <a:rPr lang="ko-KR" altLang="en-US" sz="2400" dirty="0"/>
              <a:t>(</a:t>
            </a:r>
            <a:r>
              <a:rPr lang="en-US" altLang="ko-KR" sz="2400" dirty="0"/>
              <a:t>side effect)</a:t>
            </a:r>
          </a:p>
        </p:txBody>
      </p:sp>
      <p:sp>
        <p:nvSpPr>
          <p:cNvPr id="4" name="가로 글상자 3"/>
          <p:cNvSpPr txBox="1"/>
          <p:nvPr/>
        </p:nvSpPr>
        <p:spPr>
          <a:xfrm>
            <a:off x="457191" y="2357430"/>
            <a:ext cx="8229606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 sz="2300" dirty="0"/>
              <a:t>   </a:t>
            </a:r>
            <a:r>
              <a:rPr lang="ko-KR" altLang="en-US" sz="2000" dirty="0"/>
              <a:t>치료용량에서 발생될 수 있는 약물의 2차적인 효과</a:t>
            </a:r>
          </a:p>
          <a:p>
            <a:pPr>
              <a:defRPr lang="ko-KR" altLang="en-US"/>
            </a:pPr>
            <a:r>
              <a:rPr lang="ko-KR" altLang="en-US" sz="2000" dirty="0"/>
              <a:t> </a:t>
            </a:r>
            <a:r>
              <a:rPr lang="ko-KR" altLang="en-US" sz="2000" dirty="0" smtClean="0"/>
              <a:t>역작용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 smtClean="0"/>
              <a:t> - </a:t>
            </a:r>
            <a:r>
              <a:rPr lang="ko-KR" altLang="en-US" sz="2000" dirty="0"/>
              <a:t>독성</a:t>
            </a:r>
          </a:p>
          <a:p>
            <a:pPr>
              <a:defRPr lang="ko-KR" altLang="en-US"/>
            </a:pPr>
            <a:r>
              <a:rPr lang="ko-KR" altLang="en-US" sz="2000" dirty="0"/>
              <a:t>  </a:t>
            </a:r>
            <a:r>
              <a:rPr lang="ko-KR" altLang="en-US" sz="2000" dirty="0" smtClean="0"/>
              <a:t>  초과된 </a:t>
            </a:r>
            <a:r>
              <a:rPr lang="ko-KR" altLang="en-US" sz="2000" dirty="0"/>
              <a:t>용량에 의해 야기되는 약물의 부작용</a:t>
            </a:r>
          </a:p>
          <a:p>
            <a:pPr>
              <a:defRPr lang="ko-KR" altLang="en-US"/>
            </a:pPr>
            <a:r>
              <a:rPr lang="ko-KR" altLang="en-US" sz="2000" dirty="0"/>
              <a:t> </a:t>
            </a:r>
            <a:r>
              <a:rPr lang="ko-KR" altLang="en-US" sz="2000" dirty="0" smtClean="0"/>
              <a:t>    ex</a:t>
            </a:r>
            <a:r>
              <a:rPr lang="ko-KR" altLang="en-US" sz="2000" dirty="0"/>
              <a:t>) morphine의 과다용량 투여로 혼수상태 </a:t>
            </a:r>
            <a:r>
              <a:rPr lang="ko-KR" altLang="en-US" sz="2000" dirty="0" smtClean="0"/>
              <a:t>발생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 smtClean="0"/>
              <a:t> -과민반응</a:t>
            </a:r>
            <a:r>
              <a:rPr lang="ko-KR" altLang="en-US" sz="2000" dirty="0"/>
              <a:t>(hypersensitivity)</a:t>
            </a:r>
          </a:p>
          <a:p>
            <a:pPr>
              <a:defRPr lang="ko-KR" altLang="en-US"/>
            </a:pPr>
            <a:r>
              <a:rPr lang="ko-KR" altLang="en-US" sz="2000" dirty="0"/>
              <a:t>  </a:t>
            </a:r>
            <a:r>
              <a:rPr lang="ko-KR" altLang="en-US" sz="2000" dirty="0" smtClean="0"/>
              <a:t>  환자의 </a:t>
            </a:r>
            <a:r>
              <a:rPr lang="ko-KR" altLang="en-US" sz="2000" dirty="0"/>
              <a:t>면역계가 약물을 외부물질 또는 항원으로 인식하여 </a:t>
            </a:r>
          </a:p>
          <a:p>
            <a:pPr>
              <a:defRPr lang="ko-KR" altLang="en-US"/>
            </a:pPr>
            <a:r>
              <a:rPr lang="ko-KR" altLang="en-US" sz="2000" dirty="0"/>
              <a:t>  </a:t>
            </a:r>
            <a:r>
              <a:rPr lang="ko-KR" altLang="en-US" sz="2000" dirty="0" smtClean="0"/>
              <a:t>  발생</a:t>
            </a:r>
            <a:r>
              <a:rPr lang="ko-KR" altLang="en-US" sz="2000" dirty="0"/>
              <a:t>. 약의 용량은 과민반응의 강도에 영향을 주지 </a:t>
            </a:r>
            <a:r>
              <a:rPr lang="ko-KR" altLang="en-US" sz="2000" dirty="0" smtClean="0"/>
              <a:t>않는다</a:t>
            </a:r>
            <a:endParaRPr lang="en-US" altLang="ko-KR" sz="2000" dirty="0" smtClean="0"/>
          </a:p>
          <a:p>
            <a:pPr>
              <a:defRPr lang="ko-KR" altLang="en-US"/>
            </a:pPr>
            <a:endParaRPr lang="ko-KR" altLang="en-US" sz="2000" dirty="0"/>
          </a:p>
          <a:p>
            <a:pPr>
              <a:defRPr lang="ko-KR" altLang="en-US"/>
            </a:pPr>
            <a:r>
              <a:rPr lang="ko-KR" altLang="en-US" sz="2000" dirty="0"/>
              <a:t>- 특이체질 효과</a:t>
            </a:r>
          </a:p>
          <a:p>
            <a:pPr>
              <a:defRPr lang="ko-KR" altLang="en-US"/>
            </a:pPr>
            <a:r>
              <a:rPr lang="ko-KR" altLang="en-US" sz="2000" dirty="0" smtClean="0"/>
              <a:t>   약물 </a:t>
            </a:r>
            <a:r>
              <a:rPr lang="ko-KR" altLang="en-US" sz="2000" dirty="0"/>
              <a:t>부작용이 대상자의 </a:t>
            </a:r>
            <a:r>
              <a:rPr lang="ko-KR" altLang="en-US" sz="2000" dirty="0" smtClean="0"/>
              <a:t>유전적 </a:t>
            </a:r>
            <a:r>
              <a:rPr lang="ko-KR" altLang="en-US" sz="2000" dirty="0"/>
              <a:t>소인에 기인하는 경우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lang="ko-KR" altLang="en-US"/>
            </a:pPr>
            <a:r>
              <a:rPr lang="ko-KR" altLang="en-US"/>
              <a:t>Therapeutic Drug Monitoring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##</a:t>
            </a:r>
          </a:p>
        </p:txBody>
      </p:sp>
      <p:sp>
        <p:nvSpPr>
          <p:cNvPr id="4" name="가로 글상자 3"/>
          <p:cNvSpPr txBox="1"/>
          <p:nvPr/>
        </p:nvSpPr>
        <p:spPr>
          <a:xfrm>
            <a:off x="611497" y="1844802"/>
            <a:ext cx="7704963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endParaRPr lang="ko-KR" altLang="en-US" sz="2300" dirty="0"/>
          </a:p>
          <a:p>
            <a:pPr>
              <a:defRPr lang="ko-KR" altLang="en-US"/>
            </a:pPr>
            <a:r>
              <a:rPr lang="ko-KR" altLang="en-US" sz="2300" dirty="0"/>
              <a:t>TDM(Therapeutic Drug Monitoring)</a:t>
            </a:r>
          </a:p>
          <a:p>
            <a:pPr>
              <a:defRPr lang="ko-KR" altLang="en-US"/>
            </a:pPr>
            <a:endParaRPr lang="ko-KR" altLang="en-US" sz="2300" dirty="0"/>
          </a:p>
          <a:p>
            <a:pPr>
              <a:defRPr lang="ko-KR" altLang="en-US"/>
            </a:pPr>
            <a:r>
              <a:rPr lang="ko-KR" altLang="en-US" sz="2300" dirty="0"/>
              <a:t>: 약물효과가 충분하면서 중독을 일으키지 않는 약제농도</a:t>
            </a:r>
          </a:p>
          <a:p>
            <a:pPr>
              <a:defRPr lang="ko-KR" altLang="en-US"/>
            </a:pPr>
            <a:r>
              <a:rPr lang="ko-KR" altLang="en-US" sz="2300" dirty="0"/>
              <a:t>  </a:t>
            </a:r>
            <a:r>
              <a:rPr lang="ko-KR" altLang="en-US" sz="2300" dirty="0" smtClean="0"/>
              <a:t>범위인 </a:t>
            </a:r>
            <a:r>
              <a:rPr lang="ko-KR" altLang="en-US" sz="2300" dirty="0"/>
              <a:t>유효혈중농도의 치료영역을 모니터링 하기 위함.</a:t>
            </a:r>
          </a:p>
          <a:p>
            <a:pPr>
              <a:defRPr lang="ko-KR" altLang="en-US"/>
            </a:pPr>
            <a:endParaRPr lang="ko-KR" altLang="en-US" sz="2300" dirty="0"/>
          </a:p>
          <a:p>
            <a:pPr>
              <a:defRPr lang="ko-KR" altLang="en-US"/>
            </a:pPr>
            <a:endParaRPr lang="ko-KR" altLang="en-US" sz="2300" dirty="0"/>
          </a:p>
          <a:p>
            <a:pPr>
              <a:defRPr lang="ko-KR" altLang="en-US"/>
            </a:pPr>
            <a:r>
              <a:rPr lang="ko-KR" altLang="en-US" sz="2300" dirty="0"/>
              <a:t>약물 종류</a:t>
            </a:r>
          </a:p>
          <a:p>
            <a:pPr>
              <a:defRPr lang="ko-KR" altLang="en-US"/>
            </a:pPr>
            <a:r>
              <a:rPr lang="ko-KR" altLang="en-US" sz="2300" dirty="0"/>
              <a:t>Phenytoin, Valproic acid, Digoxin, Aminophylline, Vancomycin, Aminoglycosides(Amikacin, Tobramycin, Gentamycin)</a:t>
            </a:r>
          </a:p>
          <a:p>
            <a:pPr>
              <a:defRPr lang="ko-KR" altLang="en-US"/>
            </a:pPr>
            <a:endParaRPr lang="ko-KR" altLang="en-US" sz="2300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 lang="ko-KR" altLang="en-US"/>
            </a:pPr>
            <a:r>
              <a:rPr lang="ko-KR" altLang="en-US" sz="4000" dirty="0"/>
              <a:t>약물의 </a:t>
            </a:r>
            <a:r>
              <a:rPr lang="ko-KR" altLang="en-US" sz="4000" dirty="0" smtClean="0"/>
              <a:t>안전성과 </a:t>
            </a:r>
            <a:r>
              <a:rPr lang="ko-KR" altLang="en-US" sz="4000" dirty="0"/>
              <a:t>적합성(Comparability)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7636"/>
            <a:ext cx="8229600" cy="4708527"/>
          </a:xfrm>
        </p:spPr>
        <p:txBody>
          <a:bodyPr/>
          <a:lstStyle/>
          <a:p>
            <a:pPr>
              <a:buNone/>
              <a:defRPr lang="ko-KR" altLang="en-US"/>
            </a:pPr>
            <a:endParaRPr lang="en-US" altLang="ko-KR" dirty="0" smtClean="0"/>
          </a:p>
          <a:p>
            <a:pPr>
              <a:buNone/>
              <a:defRPr lang="ko-KR" altLang="en-US"/>
            </a:pPr>
            <a:r>
              <a:rPr lang="ko-KR" altLang="en-US" dirty="0" smtClean="0"/>
              <a:t>##</a:t>
            </a:r>
            <a:endParaRPr lang="ko-KR" altLang="en-US" dirty="0"/>
          </a:p>
        </p:txBody>
      </p:sp>
      <p:sp>
        <p:nvSpPr>
          <p:cNvPr id="4" name="가로 글상자 3"/>
          <p:cNvSpPr txBox="1"/>
          <p:nvPr/>
        </p:nvSpPr>
        <p:spPr>
          <a:xfrm>
            <a:off x="457199" y="2285992"/>
            <a:ext cx="78232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 smtClean="0"/>
              <a:t> </a:t>
            </a:r>
            <a:r>
              <a:rPr lang="en-US" altLang="ko-KR" dirty="0" smtClean="0"/>
              <a:t>1.</a:t>
            </a:r>
            <a:r>
              <a:rPr lang="ko-KR" altLang="en-US" dirty="0" smtClean="0"/>
              <a:t>적합성</a:t>
            </a:r>
            <a:endParaRPr lang="ko-KR" altLang="en-US" dirty="0"/>
          </a:p>
          <a:p>
            <a:pPr>
              <a:defRPr lang="ko-KR" altLang="en-US"/>
            </a:pPr>
            <a:r>
              <a:rPr lang="ko-KR" altLang="en-US" dirty="0" smtClean="0"/>
              <a:t>   약물을 </a:t>
            </a:r>
            <a:r>
              <a:rPr lang="ko-KR" altLang="en-US" dirty="0"/>
              <a:t>함께 사용했을 때 약물의 효과나 약물자체의 성질에 변화가</a:t>
            </a:r>
          </a:p>
          <a:p>
            <a:pPr>
              <a:defRPr lang="ko-KR" altLang="en-US"/>
            </a:pPr>
            <a:r>
              <a:rPr lang="ko-KR" altLang="en-US" dirty="0" smtClean="0"/>
              <a:t>   </a:t>
            </a:r>
            <a:r>
              <a:rPr lang="ko-KR" altLang="en-US" dirty="0" smtClean="0"/>
              <a:t>없는 </a:t>
            </a:r>
            <a:r>
              <a:rPr lang="ko-KR" altLang="en-US" dirty="0"/>
              <a:t>것</a:t>
            </a:r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r>
              <a:rPr lang="en-US" altLang="ko-KR" dirty="0" smtClean="0"/>
              <a:t>2</a:t>
            </a:r>
            <a:r>
              <a:rPr lang="en-US" altLang="ko-KR" dirty="0" smtClean="0"/>
              <a:t>.</a:t>
            </a:r>
            <a:r>
              <a:rPr lang="ko-KR" altLang="en-US" dirty="0" smtClean="0"/>
              <a:t>부적합</a:t>
            </a:r>
            <a:endParaRPr lang="ko-KR" altLang="en-US" dirty="0"/>
          </a:p>
          <a:p>
            <a:pPr>
              <a:defRPr lang="ko-KR" altLang="en-US"/>
            </a:pPr>
            <a:r>
              <a:rPr lang="ko-KR" altLang="en-US" dirty="0" smtClean="0"/>
              <a:t> - </a:t>
            </a:r>
            <a:r>
              <a:rPr lang="ko-KR" altLang="en-US" dirty="0"/>
              <a:t>약물과 약물, 약물과 </a:t>
            </a:r>
            <a:r>
              <a:rPr lang="ko-KR" altLang="en-US" dirty="0" smtClean="0"/>
              <a:t>용매 사이에 </a:t>
            </a:r>
            <a:r>
              <a:rPr lang="ko-KR" altLang="en-US" dirty="0"/>
              <a:t>발생</a:t>
            </a:r>
          </a:p>
          <a:p>
            <a:pPr>
              <a:defRPr lang="ko-KR" altLang="en-US"/>
            </a:pPr>
            <a:r>
              <a:rPr lang="ko-KR" altLang="en-US" dirty="0" smtClean="0"/>
              <a:t> - </a:t>
            </a:r>
            <a:r>
              <a:rPr lang="ko-KR" altLang="en-US" dirty="0"/>
              <a:t>주요원인 : PH의 변화</a:t>
            </a:r>
          </a:p>
          <a:p>
            <a:pPr>
              <a:defRPr lang="ko-KR" altLang="en-US"/>
            </a:pPr>
            <a:r>
              <a:rPr lang="ko-KR" altLang="en-US" dirty="0" smtClean="0"/>
              <a:t> - </a:t>
            </a:r>
            <a:r>
              <a:rPr lang="ko-KR" altLang="en-US" dirty="0"/>
              <a:t>약물의 효과감소, </a:t>
            </a:r>
            <a:r>
              <a:rPr lang="ko-KR" altLang="en-US" dirty="0" smtClean="0"/>
              <a:t>침전물로 인한 </a:t>
            </a:r>
            <a:r>
              <a:rPr lang="ko-KR" altLang="en-US" dirty="0" err="1" smtClean="0"/>
              <a:t>폐색전</a:t>
            </a:r>
            <a:r>
              <a:rPr lang="ko-KR" altLang="en-US" dirty="0" smtClean="0"/>
              <a:t>, </a:t>
            </a:r>
            <a:r>
              <a:rPr lang="ko-KR" altLang="en-US" dirty="0"/>
              <a:t>혈소판 응집,</a:t>
            </a:r>
          </a:p>
          <a:p>
            <a:pPr>
              <a:defRPr lang="ko-KR" altLang="en-US"/>
            </a:pPr>
            <a:r>
              <a:rPr lang="ko-KR" altLang="en-US" dirty="0"/>
              <a:t>   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아나필락시스</a:t>
            </a:r>
            <a:r>
              <a:rPr lang="ko-KR" altLang="en-US" dirty="0" smtClean="0"/>
              <a:t> </a:t>
            </a:r>
            <a:r>
              <a:rPr lang="ko-KR" altLang="en-US" dirty="0"/>
              <a:t>등</a:t>
            </a:r>
          </a:p>
          <a:p>
            <a:pPr>
              <a:defRPr lang="ko-KR" altLang="en-US"/>
            </a:pPr>
            <a:r>
              <a:rPr lang="ko-KR" altLang="en-US" dirty="0">
                <a:solidFill>
                  <a:srgbClr val="0000FF"/>
                </a:solidFill>
              </a:rPr>
              <a:t>- Single line투여 : Albumin, Amphotericin B,</a:t>
            </a:r>
          </a:p>
          <a:p>
            <a:pPr>
              <a:defRPr lang="ko-KR" altLang="en-US"/>
            </a:pPr>
            <a:r>
              <a:rPr lang="ko-KR" altLang="en-US" dirty="0">
                <a:solidFill>
                  <a:srgbClr val="0000FF"/>
                </a:solidFill>
              </a:rPr>
              <a:t>  Aminophylline 등</a:t>
            </a:r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r>
              <a:rPr lang="ko-KR" altLang="en-US" dirty="0"/>
              <a:t>- 정맥주사의 경우 약제들이 혈관에서 상호작용하므로 같은 </a:t>
            </a:r>
            <a:r>
              <a:rPr lang="ko-KR" altLang="en-US" dirty="0" smtClean="0"/>
              <a:t>시간에</a:t>
            </a:r>
            <a:endParaRPr lang="ko-KR" altLang="en-US" dirty="0"/>
          </a:p>
          <a:p>
            <a:pPr>
              <a:defRPr lang="ko-KR" altLang="en-US"/>
            </a:pPr>
            <a:r>
              <a:rPr lang="ko-KR" altLang="en-US" dirty="0"/>
              <a:t>  투약하는 경우 반드시 적합성 확인 후 투여!!!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>
              <a:defRPr lang="ko-KR" altLang="en-US"/>
            </a:pPr>
            <a:r>
              <a:rPr lang="ko-KR" altLang="en-US" sz="4000" dirty="0" smtClean="0"/>
              <a:t>              약물의 </a:t>
            </a:r>
            <a:r>
              <a:rPr lang="ko-KR" altLang="en-US" sz="4000" dirty="0" smtClean="0"/>
              <a:t>안전성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 dirty="0" smtClean="0"/>
              <a:t>##  적합한 </a:t>
            </a:r>
            <a:r>
              <a:rPr lang="ko-KR" altLang="en-US" dirty="0"/>
              <a:t>용매</a:t>
            </a:r>
          </a:p>
          <a:p>
            <a:pPr>
              <a:buNone/>
              <a:defRPr lang="ko-KR" altLang="en-US"/>
            </a:pPr>
            <a:endParaRPr lang="ko-KR" altLang="en-US" dirty="0"/>
          </a:p>
        </p:txBody>
      </p:sp>
      <p:sp>
        <p:nvSpPr>
          <p:cNvPr id="4" name="가로 글상자 3"/>
          <p:cNvSpPr txBox="1"/>
          <p:nvPr/>
        </p:nvSpPr>
        <p:spPr>
          <a:xfrm>
            <a:off x="683514" y="2852928"/>
            <a:ext cx="6768846" cy="1459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115568" y="2924937"/>
          <a:ext cx="6096000" cy="3209097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2032000"/>
                <a:gridCol w="2032000"/>
                <a:gridCol w="2032000"/>
              </a:tblGrid>
              <a:tr h="504063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5% </a:t>
                      </a:r>
                      <a:r>
                        <a:rPr lang="en-US" altLang="ko-KR"/>
                        <a:t>D/W </a:t>
                      </a:r>
                      <a:r>
                        <a:rPr lang="ko-KR" altLang="en-US"/>
                        <a:t>만 가능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 </a:t>
                      </a:r>
                      <a:r>
                        <a:rPr lang="en-US" altLang="ko-KR"/>
                        <a:t>N/S </a:t>
                      </a:r>
                      <a:r>
                        <a:rPr lang="ko-KR" altLang="en-US"/>
                        <a:t>만 가능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 증류수만 가능</a:t>
                      </a:r>
                    </a:p>
                  </a:txBody>
                  <a:tcPr/>
                </a:tc>
              </a:tr>
              <a:tr h="2705034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가로 글상자 5"/>
          <p:cNvSpPr txBox="1"/>
          <p:nvPr/>
        </p:nvSpPr>
        <p:spPr>
          <a:xfrm>
            <a:off x="1115568" y="3429000"/>
            <a:ext cx="2091690" cy="2550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/>
              <a:t>Amphotericin B</a:t>
            </a:r>
          </a:p>
          <a:p>
            <a:pPr>
              <a:defRPr lang="ko-KR" altLang="en-US"/>
            </a:pPr>
            <a:r>
              <a:rPr lang="ko-KR" altLang="en-US"/>
              <a:t>Bactrim</a:t>
            </a:r>
          </a:p>
          <a:p>
            <a:pPr>
              <a:defRPr lang="ko-KR" altLang="en-US"/>
            </a:pPr>
            <a:r>
              <a:rPr lang="ko-KR" altLang="en-US"/>
              <a:t>Irinotecan</a:t>
            </a:r>
          </a:p>
          <a:p>
            <a:pPr>
              <a:defRPr lang="ko-KR" altLang="en-US"/>
            </a:pPr>
            <a:r>
              <a:rPr lang="ko-KR" altLang="en-US"/>
              <a:t>Norepinephrine</a:t>
            </a:r>
          </a:p>
          <a:p>
            <a:pPr>
              <a:defRPr lang="ko-KR" altLang="en-US"/>
            </a:pPr>
            <a:r>
              <a:rPr lang="ko-KR" altLang="en-US"/>
              <a:t>Nitroprusside</a:t>
            </a:r>
          </a:p>
          <a:p>
            <a:pPr>
              <a:defRPr lang="ko-KR" altLang="en-US"/>
            </a:pPr>
            <a:r>
              <a:rPr lang="ko-KR" altLang="en-US"/>
              <a:t>Filgrastim(G-CSF)</a:t>
            </a:r>
          </a:p>
          <a:p>
            <a:pPr>
              <a:defRPr lang="ko-KR" altLang="en-US"/>
            </a:pPr>
            <a:r>
              <a:rPr lang="ko-KR" altLang="en-US"/>
              <a:t>Oxaliplatin</a:t>
            </a:r>
          </a:p>
          <a:p>
            <a:pPr>
              <a:defRPr lang="ko-KR" altLang="en-US"/>
            </a:pPr>
            <a:r>
              <a:rPr lang="ko-KR" altLang="en-US"/>
              <a:t>Taxol</a:t>
            </a:r>
          </a:p>
          <a:p>
            <a:pPr>
              <a:defRPr lang="ko-KR" altLang="en-US"/>
            </a:pPr>
            <a:r>
              <a:rPr lang="ko-KR" altLang="en-US"/>
              <a:t>Yutopar</a:t>
            </a:r>
          </a:p>
        </p:txBody>
      </p:sp>
      <p:sp>
        <p:nvSpPr>
          <p:cNvPr id="7" name="가로 글상자 6"/>
          <p:cNvSpPr txBox="1"/>
          <p:nvPr/>
        </p:nvSpPr>
        <p:spPr>
          <a:xfrm>
            <a:off x="3336417" y="3582924"/>
            <a:ext cx="1463040" cy="2011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ko-KR" altLang="en-US"/>
            </a:pPr>
            <a:r>
              <a:rPr lang="ko-KR" altLang="en-US"/>
              <a:t>Bleomycin</a:t>
            </a:r>
          </a:p>
          <a:p>
            <a:pPr>
              <a:defRPr lang="ko-KR" altLang="en-US"/>
            </a:pPr>
            <a:r>
              <a:rPr lang="ko-KR" altLang="en-US"/>
              <a:t>Cisplatin</a:t>
            </a:r>
          </a:p>
          <a:p>
            <a:pPr>
              <a:defRPr lang="ko-KR" altLang="en-US"/>
            </a:pPr>
            <a:r>
              <a:rPr lang="ko-KR" altLang="en-US"/>
              <a:t>Phenytoin</a:t>
            </a:r>
          </a:p>
          <a:p>
            <a:pPr>
              <a:defRPr lang="ko-KR" altLang="en-US"/>
            </a:pPr>
            <a:r>
              <a:rPr lang="ko-KR" altLang="en-US"/>
              <a:t>Etoposide</a:t>
            </a:r>
          </a:p>
          <a:p>
            <a:pPr>
              <a:defRPr lang="ko-KR" altLang="en-US"/>
            </a:pPr>
            <a:r>
              <a:rPr lang="ko-KR" altLang="en-US"/>
              <a:t>Eglandin</a:t>
            </a:r>
          </a:p>
          <a:p>
            <a:pPr>
              <a:defRPr lang="ko-KR" altLang="en-US"/>
            </a:pPr>
            <a:r>
              <a:rPr lang="ko-KR" altLang="en-US"/>
              <a:t>Mitomycin</a:t>
            </a:r>
          </a:p>
          <a:p>
            <a:pPr>
              <a:defRPr lang="ko-KR" altLang="en-US"/>
            </a:pPr>
            <a:r>
              <a:rPr lang="ko-KR" altLang="en-US"/>
              <a:t>Omeprazole</a:t>
            </a:r>
          </a:p>
        </p:txBody>
      </p:sp>
      <p:sp>
        <p:nvSpPr>
          <p:cNvPr id="8" name="가로 글상자 7"/>
          <p:cNvSpPr txBox="1"/>
          <p:nvPr/>
        </p:nvSpPr>
        <p:spPr>
          <a:xfrm>
            <a:off x="5377815" y="3683159"/>
            <a:ext cx="1609725" cy="3630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ko-KR" altLang="en-US"/>
            </a:pPr>
            <a:r>
              <a:rPr lang="ko-KR" altLang="en-US"/>
              <a:t>Erythromycin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>
              <a:defRPr lang="ko-KR" altLang="en-US"/>
            </a:pPr>
            <a:r>
              <a:rPr lang="ko-KR" altLang="en-US" sz="4000" dirty="0"/>
              <a:t>약물의 안전성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 sz="2700"/>
              <a:t>##</a:t>
            </a:r>
          </a:p>
        </p:txBody>
      </p:sp>
      <p:sp>
        <p:nvSpPr>
          <p:cNvPr id="4" name="가로 글상자 3"/>
          <p:cNvSpPr txBox="1"/>
          <p:nvPr/>
        </p:nvSpPr>
        <p:spPr>
          <a:xfrm>
            <a:off x="1404842" y="1966531"/>
            <a:ext cx="4031266" cy="387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/>
              <a:t></a:t>
            </a:r>
            <a:r>
              <a:rPr lang="ko-KR" altLang="en-US" sz="2000" b="1" dirty="0"/>
              <a:t> Blous </a:t>
            </a:r>
            <a:r>
              <a:rPr lang="ko-KR" altLang="en-US" sz="2000" b="1" dirty="0" err="1"/>
              <a:t>로</a:t>
            </a:r>
            <a:r>
              <a:rPr lang="ko-KR" altLang="en-US" sz="2000" b="1" dirty="0"/>
              <a:t> 주면 </a:t>
            </a:r>
            <a:r>
              <a:rPr lang="ko-KR" altLang="en-US" sz="2000" b="1" dirty="0" err="1"/>
              <a:t>안되는</a:t>
            </a:r>
            <a:r>
              <a:rPr lang="ko-KR" altLang="en-US" sz="2000" b="1" dirty="0"/>
              <a:t> 약물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212342" y="2543302"/>
          <a:ext cx="6104255" cy="3634613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2040255"/>
                <a:gridCol w="2032000"/>
                <a:gridCol w="2032000"/>
              </a:tblGrid>
              <a:tr h="525653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항생제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전해질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기타</a:t>
                      </a:r>
                    </a:p>
                  </a:txBody>
                  <a:tcPr/>
                </a:tc>
              </a:tr>
              <a:tr h="946912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Acyclovir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Amphotericin B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Amikacin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Astromycin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Clindamycin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Gentamycin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Imipenam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Piperamycin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Teicoplanin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Tobramycin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Vancomycin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가로 글상자 5"/>
          <p:cNvSpPr txBox="1"/>
          <p:nvPr/>
        </p:nvSpPr>
        <p:spPr>
          <a:xfrm>
            <a:off x="3191827" y="3219513"/>
            <a:ext cx="2028254" cy="2284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/>
              <a:t>Sodium Bicarbonate</a:t>
            </a:r>
          </a:p>
          <a:p>
            <a:pPr>
              <a:defRPr lang="ko-KR" altLang="en-US"/>
            </a:pPr>
            <a:r>
              <a:rPr lang="ko-KR" altLang="en-US"/>
              <a:t>Calcium gluconate</a:t>
            </a:r>
          </a:p>
          <a:p>
            <a:pPr>
              <a:defRPr lang="ko-KR" altLang="en-US"/>
            </a:pPr>
            <a:r>
              <a:rPr lang="ko-KR" altLang="en-US"/>
              <a:t>KCL</a:t>
            </a:r>
          </a:p>
          <a:p>
            <a:pPr>
              <a:defRPr lang="ko-KR" altLang="en-US"/>
            </a:pPr>
            <a:r>
              <a:rPr lang="ko-KR" altLang="en-US"/>
              <a:t>MgSO4</a:t>
            </a:r>
          </a:p>
          <a:p>
            <a:pPr>
              <a:defRPr lang="ko-KR" altLang="en-US"/>
            </a:pPr>
            <a:r>
              <a:rPr lang="ko-KR" altLang="en-US"/>
              <a:t>Nacl</a:t>
            </a:r>
          </a:p>
          <a:p>
            <a:pPr>
              <a:defRPr lang="ko-KR" altLang="en-US"/>
            </a:pPr>
            <a:r>
              <a:rPr lang="ko-KR" altLang="en-US">
                <a:solidFill>
                  <a:srgbClr val="FF0000"/>
                </a:solidFill>
              </a:rPr>
              <a:t>**응급시 제외</a:t>
            </a:r>
          </a:p>
        </p:txBody>
      </p:sp>
      <p:sp>
        <p:nvSpPr>
          <p:cNvPr id="7" name="가로 글상자 6"/>
          <p:cNvSpPr txBox="1"/>
          <p:nvPr/>
        </p:nvSpPr>
        <p:spPr>
          <a:xfrm>
            <a:off x="5220081" y="3076575"/>
            <a:ext cx="2313623" cy="31032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ko-KR" altLang="en-US"/>
            </a:pPr>
            <a:r>
              <a:rPr lang="ko-KR" altLang="en-US"/>
              <a:t>Aminophylline</a:t>
            </a:r>
          </a:p>
          <a:p>
            <a:pPr>
              <a:defRPr lang="ko-KR" altLang="en-US"/>
            </a:pPr>
            <a:r>
              <a:rPr lang="ko-KR" altLang="en-US"/>
              <a:t>Cyclosporine</a:t>
            </a:r>
          </a:p>
          <a:p>
            <a:pPr>
              <a:defRPr lang="ko-KR" altLang="en-US"/>
            </a:pPr>
            <a:r>
              <a:rPr lang="ko-KR" altLang="en-US"/>
              <a:t>Dopamine</a:t>
            </a:r>
          </a:p>
          <a:p>
            <a:pPr>
              <a:defRPr lang="ko-KR" altLang="en-US"/>
            </a:pPr>
            <a:r>
              <a:rPr lang="ko-KR" altLang="en-US"/>
              <a:t>Dobutamine</a:t>
            </a:r>
          </a:p>
          <a:p>
            <a:pPr>
              <a:defRPr lang="ko-KR" altLang="en-US"/>
            </a:pPr>
            <a:r>
              <a:rPr lang="ko-KR" altLang="en-US"/>
              <a:t>Famotidine</a:t>
            </a:r>
          </a:p>
          <a:p>
            <a:pPr>
              <a:defRPr lang="ko-KR" altLang="en-US"/>
            </a:pPr>
            <a:r>
              <a:rPr lang="ko-KR" altLang="en-US"/>
              <a:t>Gabexate</a:t>
            </a:r>
          </a:p>
          <a:p>
            <a:pPr>
              <a:defRPr lang="ko-KR" altLang="en-US"/>
            </a:pPr>
            <a:r>
              <a:rPr lang="ko-KR" altLang="en-US"/>
              <a:t>Isosorbide Dinitrate</a:t>
            </a:r>
          </a:p>
          <a:p>
            <a:pPr>
              <a:defRPr lang="ko-KR" altLang="en-US"/>
            </a:pPr>
            <a:r>
              <a:rPr lang="ko-KR" altLang="en-US"/>
              <a:t>Nitroglycerin</a:t>
            </a:r>
          </a:p>
          <a:p>
            <a:pPr>
              <a:defRPr lang="ko-KR" altLang="en-US"/>
            </a:pPr>
            <a:r>
              <a:rPr lang="ko-KR" altLang="en-US"/>
              <a:t>Nitroprusside</a:t>
            </a:r>
          </a:p>
          <a:p>
            <a:pPr>
              <a:defRPr lang="ko-KR" altLang="en-US"/>
            </a:pPr>
            <a:r>
              <a:rPr lang="ko-KR" altLang="en-US"/>
              <a:t>Oxytocin</a:t>
            </a:r>
          </a:p>
          <a:p>
            <a:pPr>
              <a:defRPr lang="ko-KR" altLang="en-US"/>
            </a:pPr>
            <a:r>
              <a:rPr lang="ko-KR" altLang="en-US"/>
              <a:t>Phenobarbital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 lang="ko-KR" altLang="en-US"/>
            </a:pPr>
            <a:r>
              <a:rPr lang="ko-KR" altLang="en-US" sz="4000" dirty="0" smtClean="0"/>
              <a:t>자율신경계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r>
              <a:rPr lang="ko-KR" altLang="en-US" sz="4000" dirty="0" smtClean="0"/>
              <a:t>(</a:t>
            </a:r>
            <a:r>
              <a:rPr lang="ko-KR" altLang="en-US" sz="4000" dirty="0"/>
              <a:t>Autonomic </a:t>
            </a:r>
            <a:r>
              <a:rPr lang="ko-KR" altLang="en-US" sz="4000" dirty="0" smtClean="0"/>
              <a:t>nerve system</a:t>
            </a:r>
            <a:r>
              <a:rPr lang="ko-KR" altLang="en-US" sz="4000" dirty="0"/>
              <a:t>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##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115568" y="2276856"/>
          <a:ext cx="6338696" cy="3312413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3206331"/>
                <a:gridCol w="3132365"/>
              </a:tblGrid>
              <a:tr h="448911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교감 신경계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부교감 신경계</a:t>
                      </a:r>
                    </a:p>
                  </a:txBody>
                  <a:tcPr/>
                </a:tc>
              </a:tr>
              <a:tr h="2863502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 smtClean="0"/>
                        <a:t>Fight-or </a:t>
                      </a:r>
                      <a:r>
                        <a:rPr lang="ko-KR" altLang="en-US" dirty="0"/>
                        <a:t>-flight response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dirty="0" smtClean="0"/>
                        <a:t>Mobilize </a:t>
                      </a:r>
                      <a:r>
                        <a:rPr lang="ko-KR" altLang="en-US" dirty="0"/>
                        <a:t>the </a:t>
                      </a:r>
                      <a:r>
                        <a:rPr lang="ko-KR" altLang="en-US" dirty="0" smtClean="0"/>
                        <a:t>body</a:t>
                      </a:r>
                      <a:endParaRPr lang="en-US" altLang="ko-KR" dirty="0" smtClean="0"/>
                    </a:p>
                    <a:p>
                      <a:pPr>
                        <a:defRPr lang="ko-KR" altLang="en-US"/>
                      </a:pPr>
                      <a:r>
                        <a:rPr lang="ko-KR" altLang="en-US" dirty="0" smtClean="0"/>
                        <a:t>Allows </a:t>
                      </a:r>
                      <a:r>
                        <a:rPr lang="ko-KR" altLang="en-US" dirty="0"/>
                        <a:t>the body to </a:t>
                      </a:r>
                      <a:r>
                        <a:rPr lang="ko-KR" altLang="en-US" dirty="0" smtClean="0"/>
                        <a:t>   function</a:t>
                      </a:r>
                      <a:endParaRPr lang="ko-KR" altLang="en-US" dirty="0"/>
                    </a:p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under stress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가로 글상자 4"/>
          <p:cNvSpPr txBox="1"/>
          <p:nvPr/>
        </p:nvSpPr>
        <p:spPr>
          <a:xfrm>
            <a:off x="4286248" y="2714620"/>
            <a:ext cx="3168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 smtClean="0"/>
              <a:t>Feed-and-breed </a:t>
            </a:r>
            <a:r>
              <a:rPr lang="ko-KR" altLang="en-US" dirty="0"/>
              <a:t>or</a:t>
            </a:r>
          </a:p>
          <a:p>
            <a:pPr>
              <a:defRPr lang="ko-KR" altLang="en-US"/>
            </a:pPr>
            <a:r>
              <a:rPr lang="ko-KR" altLang="en-US" dirty="0"/>
              <a:t>Resting-and-Digesting response</a:t>
            </a:r>
          </a:p>
          <a:p>
            <a:pPr>
              <a:defRPr lang="ko-KR" altLang="en-US"/>
            </a:pPr>
            <a:r>
              <a:rPr lang="ko-KR" altLang="en-US" dirty="0" smtClean="0"/>
              <a:t>Conserving </a:t>
            </a:r>
            <a:r>
              <a:rPr lang="ko-KR" altLang="en-US" dirty="0"/>
              <a:t>of body- </a:t>
            </a:r>
            <a:r>
              <a:rPr lang="ko-KR" altLang="en-US" dirty="0" smtClean="0"/>
              <a:t>resources</a:t>
            </a:r>
            <a:endParaRPr lang="en-US" altLang="ko-KR" dirty="0" smtClean="0"/>
          </a:p>
          <a:p>
            <a:pPr>
              <a:defRPr lang="ko-KR" altLang="en-US"/>
            </a:pPr>
            <a:r>
              <a:rPr lang="ko-KR" altLang="en-US" dirty="0" smtClean="0"/>
              <a:t> </a:t>
            </a:r>
            <a:r>
              <a:rPr lang="ko-KR" altLang="en-US" dirty="0"/>
              <a:t>restoration of body-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0930" y="142856"/>
            <a:ext cx="8229600" cy="857248"/>
          </a:xfrm>
        </p:spPr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 sz="4000" dirty="0"/>
              <a:t>교감신경 수용체 종류 및 기능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##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524380" y="1272493"/>
          <a:ext cx="6792088" cy="5052107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463802"/>
                <a:gridCol w="3068955"/>
                <a:gridCol w="2259331"/>
              </a:tblGrid>
              <a:tr h="367665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수용체 종류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주요위치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기능</a:t>
                      </a:r>
                    </a:p>
                  </a:txBody>
                  <a:tcPr/>
                </a:tc>
              </a:tr>
              <a:tr h="125441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α1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피부, 점막, 복부내장, </a:t>
                      </a:r>
                      <a:r>
                        <a:rPr lang="ko-KR" altLang="en-US" dirty="0"/>
                        <a:t>신</a:t>
                      </a:r>
                      <a:r>
                        <a:rPr lang="ko-KR" altLang="en-US" dirty="0" smtClean="0"/>
                        <a:t>장 </a:t>
                      </a:r>
                      <a:r>
                        <a:rPr lang="ko-KR" altLang="en-US" dirty="0"/>
                        <a:t>및 침샘의 혈관에 분포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주로 </a:t>
                      </a:r>
                      <a:r>
                        <a:rPr lang="ko-KR" altLang="en-US" dirty="0" smtClean="0"/>
                        <a:t>혈관 </a:t>
                      </a:r>
                      <a:r>
                        <a:rPr lang="ko-KR" altLang="en-US" dirty="0" err="1" smtClean="0"/>
                        <a:t>평활근</a:t>
                      </a:r>
                      <a:r>
                        <a:rPr lang="ko-KR" altLang="en-US" dirty="0"/>
                        <a:t>, </a:t>
                      </a:r>
                      <a:r>
                        <a:rPr lang="ko-KR" altLang="en-US" dirty="0" smtClean="0"/>
                        <a:t>위장관</a:t>
                      </a:r>
                      <a:endParaRPr lang="en-US" altLang="ko-KR" dirty="0" smtClean="0"/>
                    </a:p>
                    <a:p>
                      <a:pPr>
                        <a:defRPr lang="ko-KR" altLang="en-US"/>
                      </a:pPr>
                      <a:r>
                        <a:rPr lang="ko-KR" altLang="en-US" dirty="0" err="1" smtClean="0"/>
                        <a:t>평활근에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ko-KR" altLang="en-US" dirty="0"/>
                        <a:t>존재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말초 혈관수축 및 내장기관의 </a:t>
                      </a:r>
                      <a:r>
                        <a:rPr lang="ko-KR" altLang="en-US" dirty="0" err="1" smtClean="0"/>
                        <a:t>괄약근</a:t>
                      </a:r>
                      <a:r>
                        <a:rPr lang="ko-KR" altLang="en-US" dirty="0" smtClean="0"/>
                        <a:t> </a:t>
                      </a:r>
                      <a:endParaRPr lang="en-US" altLang="ko-KR" dirty="0" smtClean="0"/>
                    </a:p>
                    <a:p>
                      <a:pPr>
                        <a:defRPr lang="ko-KR" altLang="en-US"/>
                      </a:pPr>
                      <a:r>
                        <a:rPr lang="ko-KR" altLang="en-US" dirty="0" smtClean="0"/>
                        <a:t>수축작용 </a:t>
                      </a:r>
                      <a:r>
                        <a:rPr lang="ko-KR" altLang="en-US" dirty="0"/>
                        <a:t>동공산대</a:t>
                      </a:r>
                    </a:p>
                  </a:txBody>
                  <a:tcPr/>
                </a:tc>
              </a:tr>
              <a:tr h="1326912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α2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아드레날린성 축삭종말의 막에 분포 혈소판에 분포,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절전섬섬유에 존재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dirty="0"/>
                    </a:p>
                  </a:txBody>
                  <a:tcPr/>
                </a:tc>
              </a:tr>
              <a:tr h="674384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β1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심장, 위장관, 싞장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 err="1" smtClean="0"/>
                        <a:t>심박수</a:t>
                      </a:r>
                      <a:r>
                        <a:rPr lang="ko-KR" altLang="en-US" dirty="0" smtClean="0"/>
                        <a:t> 증가</a:t>
                      </a:r>
                      <a:r>
                        <a:rPr lang="ko-KR" altLang="en-US" dirty="0"/>
                        <a:t>, 심장전도속도증가, 심근수축력 증가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심장 renin</a:t>
                      </a:r>
                      <a:r>
                        <a:rPr lang="ko-KR" altLang="en-US" dirty="0" smtClean="0"/>
                        <a:t>분비촉진</a:t>
                      </a:r>
                      <a:endParaRPr lang="ko-KR" altLang="en-US" dirty="0"/>
                    </a:p>
                  </a:txBody>
                  <a:tcPr/>
                </a:tc>
              </a:tr>
              <a:tr h="367665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β2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폐, 기관지에 분포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/>
                        <a:t>골격근, 심장혈관평활근 분포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가로 글상자 7"/>
          <p:cNvSpPr txBox="1"/>
          <p:nvPr/>
        </p:nvSpPr>
        <p:spPr>
          <a:xfrm>
            <a:off x="6037185" y="2928934"/>
            <a:ext cx="22792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 err="1"/>
              <a:t>아드레날린성</a:t>
            </a:r>
            <a:r>
              <a:rPr lang="ko-KR" altLang="en-US" dirty="0"/>
              <a:t> </a:t>
            </a:r>
            <a:endParaRPr lang="en-US" altLang="ko-KR" dirty="0" smtClean="0"/>
          </a:p>
          <a:p>
            <a:pPr>
              <a:defRPr lang="ko-KR" altLang="en-US"/>
            </a:pPr>
            <a:r>
              <a:rPr lang="ko-KR" altLang="en-US" dirty="0" smtClean="0"/>
              <a:t>종말에서</a:t>
            </a:r>
            <a:r>
              <a:rPr lang="ko-KR" altLang="en-US" dirty="0"/>
              <a:t> </a:t>
            </a:r>
            <a:r>
              <a:rPr lang="ko-KR" altLang="en-US" dirty="0" err="1" smtClean="0"/>
              <a:t>노르에피네피린</a:t>
            </a:r>
            <a:r>
              <a:rPr lang="ko-KR" altLang="en-US" dirty="0" smtClean="0"/>
              <a:t> 분비억제</a:t>
            </a:r>
            <a:r>
              <a:rPr lang="ko-KR" altLang="en-US" dirty="0"/>
              <a:t>, </a:t>
            </a:r>
            <a:endParaRPr lang="en-US" altLang="ko-KR" dirty="0" smtClean="0"/>
          </a:p>
          <a:p>
            <a:pPr>
              <a:defRPr lang="ko-KR" altLang="en-US"/>
            </a:pPr>
            <a:r>
              <a:rPr lang="ko-KR" altLang="en-US" dirty="0" smtClean="0"/>
              <a:t>혈액응고작용</a:t>
            </a:r>
            <a:r>
              <a:rPr lang="ko-KR" altLang="en-US" dirty="0"/>
              <a:t> </a:t>
            </a:r>
            <a:r>
              <a:rPr lang="ko-KR" altLang="en-US" dirty="0" smtClean="0"/>
              <a:t>촉진</a:t>
            </a:r>
            <a:endParaRPr lang="ko-KR" altLang="en-US" sz="2000" dirty="0"/>
          </a:p>
          <a:p>
            <a:pPr>
              <a:defRPr lang="ko-KR" altLang="en-US"/>
            </a:pPr>
            <a:endParaRPr lang="ko-KR" altLang="en-US" dirty="0"/>
          </a:p>
        </p:txBody>
      </p:sp>
      <p:sp>
        <p:nvSpPr>
          <p:cNvPr id="11" name="가로 글상자 10"/>
          <p:cNvSpPr txBox="1"/>
          <p:nvPr/>
        </p:nvSpPr>
        <p:spPr>
          <a:xfrm>
            <a:off x="6143636" y="5429265"/>
            <a:ext cx="2172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600" dirty="0"/>
              <a:t>혈관 및 기관지 확장, 관상혈류 증진</a:t>
            </a:r>
          </a:p>
          <a:p>
            <a:pPr>
              <a:defRPr lang="ko-KR" altLang="en-US"/>
            </a:pPr>
            <a:r>
              <a:rPr lang="ko-KR" altLang="en-US" sz="1600" dirty="0"/>
              <a:t>소화관, </a:t>
            </a:r>
            <a:r>
              <a:rPr lang="ko-KR" altLang="en-US" sz="1600" dirty="0" err="1"/>
              <a:t>요로계평활근</a:t>
            </a:r>
            <a:r>
              <a:rPr lang="ko-KR" altLang="en-US" sz="1600" dirty="0"/>
              <a:t> 이완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endParaRPr lang="ko-KR" altLang="en-US" dirty="0"/>
          </a:p>
          <a:p>
            <a:pPr>
              <a:defRPr lang="ko-KR" altLang="en-US"/>
            </a:pPr>
            <a:r>
              <a:rPr lang="ko-KR" altLang="en-US" sz="3600" dirty="0" smtClean="0"/>
              <a:t>    </a:t>
            </a:r>
            <a:r>
              <a:rPr lang="ko-KR" altLang="en-US" sz="4400" dirty="0" smtClean="0"/>
              <a:t>부교감 </a:t>
            </a:r>
            <a:r>
              <a:rPr lang="ko-KR" altLang="en-US" sz="4400" dirty="0" smtClean="0"/>
              <a:t>신경</a:t>
            </a:r>
            <a:endParaRPr lang="ko-KR" altLang="en-US" sz="4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defRPr lang="ko-KR" altLang="en-US"/>
            </a:pPr>
            <a:endParaRPr lang="en-US" altLang="ko-KR" dirty="0" smtClean="0"/>
          </a:p>
          <a:p>
            <a:pPr>
              <a:buNone/>
              <a:defRPr lang="ko-KR" altLang="en-US"/>
            </a:pPr>
            <a:r>
              <a:rPr lang="ko-KR" altLang="en-US" sz="2400" dirty="0" smtClean="0"/>
              <a:t>    </a:t>
            </a:r>
            <a:r>
              <a:rPr lang="en-US" altLang="ko-KR" sz="2400" dirty="0" smtClean="0"/>
              <a:t>1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부교감 신경계는 </a:t>
            </a:r>
            <a:r>
              <a:rPr lang="ko-KR" altLang="en-US" sz="2400" dirty="0" smtClean="0"/>
              <a:t>자율 신경계에 </a:t>
            </a:r>
            <a:r>
              <a:rPr lang="ko-KR" altLang="en-US" sz="2400" dirty="0" smtClean="0"/>
              <a:t>속하며 체내 </a:t>
            </a:r>
          </a:p>
          <a:p>
            <a:pPr>
              <a:buNone/>
              <a:defRPr lang="ko-KR" altLang="en-US"/>
            </a:pPr>
            <a:r>
              <a:rPr lang="ko-KR" altLang="en-US" sz="2400" dirty="0" smtClean="0"/>
              <a:t>      에너지 </a:t>
            </a:r>
            <a:r>
              <a:rPr lang="ko-KR" altLang="en-US" sz="2400" dirty="0" smtClean="0"/>
              <a:t>보존, </a:t>
            </a:r>
            <a:r>
              <a:rPr lang="ko-KR" altLang="en-US" sz="2400" dirty="0" err="1" smtClean="0"/>
              <a:t>심박수</a:t>
            </a:r>
            <a:r>
              <a:rPr lang="ko-KR" altLang="en-US" sz="2400" dirty="0" smtClean="0"/>
              <a:t> 감소, 음식물 소화, 체내 </a:t>
            </a:r>
            <a:endParaRPr lang="en-US" altLang="ko-KR" sz="2400" dirty="0" smtClean="0"/>
          </a:p>
          <a:p>
            <a:pPr>
              <a:buNone/>
              <a:defRPr lang="ko-KR" altLang="en-US"/>
            </a:pPr>
            <a:r>
              <a:rPr lang="en-US" altLang="ko-KR" sz="2400" dirty="0" smtClean="0"/>
              <a:t> </a:t>
            </a:r>
            <a:r>
              <a:rPr lang="en-US" altLang="ko-KR" sz="2400" dirty="0" smtClean="0"/>
              <a:t>     </a:t>
            </a:r>
            <a:r>
              <a:rPr lang="ko-KR" altLang="en-US" sz="2400" dirty="0" smtClean="0"/>
              <a:t>노폐물 증가</a:t>
            </a:r>
            <a:endParaRPr lang="en-US" altLang="ko-KR" sz="2400" dirty="0" smtClean="0"/>
          </a:p>
          <a:p>
            <a:pPr>
              <a:buNone/>
              <a:defRPr lang="ko-KR" altLang="en-US"/>
            </a:pPr>
            <a:endParaRPr lang="ko-KR" altLang="en-US" sz="2400" dirty="0" smtClean="0"/>
          </a:p>
          <a:p>
            <a:pPr>
              <a:buNone/>
              <a:defRPr lang="ko-KR" altLang="en-US"/>
            </a:pPr>
            <a:r>
              <a:rPr lang="en-US" altLang="ko-KR" sz="2400" dirty="0" smtClean="0"/>
              <a:t>   2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신경전달물질 : Acetylcholine(=Ach</a:t>
            </a:r>
            <a:r>
              <a:rPr lang="ko-KR" altLang="en-US" sz="2400" dirty="0" smtClean="0"/>
              <a:t>)</a:t>
            </a:r>
            <a:endParaRPr lang="en-US" altLang="ko-KR" sz="2400" dirty="0" smtClean="0"/>
          </a:p>
          <a:p>
            <a:pPr>
              <a:buNone/>
              <a:defRPr lang="ko-KR" altLang="en-US"/>
            </a:pPr>
            <a:endParaRPr lang="ko-KR" altLang="en-US" sz="2400" dirty="0" smtClean="0"/>
          </a:p>
          <a:p>
            <a:pPr>
              <a:buNone/>
              <a:defRPr lang="ko-KR" altLang="en-US"/>
            </a:pPr>
            <a:r>
              <a:rPr lang="en-US" altLang="ko-KR" sz="2400" dirty="0" smtClean="0"/>
              <a:t>   3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분해물질 : Acetycholinesterase(=AchE</a:t>
            </a:r>
            <a:r>
              <a:rPr lang="ko-KR" altLang="en-US" sz="2400" dirty="0" smtClean="0"/>
              <a:t>)</a:t>
            </a:r>
            <a:endParaRPr lang="en-US" altLang="ko-KR" sz="2400" dirty="0" smtClean="0"/>
          </a:p>
          <a:p>
            <a:pPr>
              <a:buNone/>
              <a:defRPr lang="ko-KR" altLang="en-US"/>
            </a:pPr>
            <a:endParaRPr lang="ko-KR" altLang="en-US" sz="2400" dirty="0" smtClean="0"/>
          </a:p>
          <a:p>
            <a:pPr>
              <a:buNone/>
              <a:defRPr lang="ko-KR" altLang="en-US"/>
            </a:pPr>
            <a:r>
              <a:rPr lang="en-US" altLang="ko-KR" sz="2400" dirty="0" smtClean="0"/>
              <a:t>   4</a:t>
            </a:r>
            <a:r>
              <a:rPr lang="en-US" altLang="ko-KR" sz="2400" dirty="0" smtClean="0"/>
              <a:t>.</a:t>
            </a:r>
            <a:r>
              <a:rPr lang="ko-KR" altLang="en-US" sz="2400" dirty="0" err="1" smtClean="0"/>
              <a:t>콜린성</a:t>
            </a:r>
            <a:r>
              <a:rPr lang="ko-KR" altLang="en-US" sz="2400" dirty="0" smtClean="0"/>
              <a:t> 약물 : 부교감신경을 자극하였을 때</a:t>
            </a:r>
          </a:p>
          <a:p>
            <a:pPr>
              <a:buNone/>
              <a:defRPr lang="ko-KR" altLang="en-US"/>
            </a:pPr>
            <a:r>
              <a:rPr lang="ko-KR" altLang="en-US" sz="2400" dirty="0" smtClean="0"/>
              <a:t>                       나타나는 현상과 비슷한 작용을 일으키는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                   </a:t>
            </a:r>
            <a:r>
              <a:rPr lang="ko-KR" altLang="en-US" sz="2400" dirty="0" smtClean="0"/>
              <a:t>약물</a:t>
            </a:r>
            <a:endParaRPr lang="en-US" altLang="ko-KR" sz="2400" dirty="0" smtClean="0"/>
          </a:p>
          <a:p>
            <a:pPr>
              <a:buNone/>
              <a:defRPr lang="ko-KR" altLang="en-US"/>
            </a:pP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5.</a:t>
            </a:r>
            <a:r>
              <a:rPr lang="ko-KR" altLang="en-US" sz="2400" dirty="0" err="1" smtClean="0"/>
              <a:t>항콜린성약물</a:t>
            </a:r>
            <a:r>
              <a:rPr lang="ko-KR" altLang="en-US" sz="2400" dirty="0" smtClean="0"/>
              <a:t> : </a:t>
            </a:r>
            <a:r>
              <a:rPr lang="ko-KR" altLang="en-US" sz="2400" dirty="0" err="1" smtClean="0"/>
              <a:t>콜린성</a:t>
            </a:r>
            <a:r>
              <a:rPr lang="ko-KR" altLang="en-US" sz="2400" dirty="0" smtClean="0"/>
              <a:t> 신경흥분 효과를 억제하는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                        </a:t>
            </a:r>
            <a:r>
              <a:rPr lang="ko-KR" altLang="en-US" sz="2400" dirty="0" smtClean="0"/>
              <a:t>약물들을 총칭</a:t>
            </a:r>
            <a:endParaRPr lang="ko-KR" altLang="en-US" dirty="0"/>
          </a:p>
        </p:txBody>
      </p:sp>
      <p:sp>
        <p:nvSpPr>
          <p:cNvPr id="4" name="가로 글상자 3"/>
          <p:cNvSpPr txBox="1"/>
          <p:nvPr/>
        </p:nvSpPr>
        <p:spPr>
          <a:xfrm>
            <a:off x="755523" y="1772793"/>
            <a:ext cx="5117591" cy="901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pPr>
              <a:defRPr lang="ko-KR" altLang="en-US"/>
            </a:pPr>
            <a:r>
              <a:rPr lang="ko-KR" altLang="en-US" sz="4000" dirty="0" smtClean="0"/>
              <a:t>           교감 신경계약물</a:t>
            </a:r>
            <a:endParaRPr lang="ko-KR" altLang="en-US" sz="40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487" y="1600200"/>
          <a:ext cx="8223123" cy="4677283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4106418"/>
                <a:gridCol w="4116705"/>
              </a:tblGrid>
              <a:tr h="37084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sympathomimetics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Sympatholytics</a:t>
                      </a:r>
                    </a:p>
                  </a:txBody>
                  <a:tcPr/>
                </a:tc>
              </a:tr>
              <a:tr h="1241933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000" dirty="0"/>
                        <a:t>α-아드레날린 약물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2000" dirty="0"/>
                        <a:t>Epinephrine, norepinephreine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α-아드레날린성 차단제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Alfuzosin, terazosin, prazosin, tamsulosin</a:t>
                      </a:r>
                    </a:p>
                  </a:txBody>
                  <a:tcPr/>
                </a:tc>
              </a:tr>
              <a:tr h="126746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α-아드레날린 약물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Dobutamine, Isoproterenol, Phenylephrine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β-아드레날린성 차단제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 Bisoprolol, atenolol</a:t>
                      </a:r>
                    </a:p>
                  </a:txBody>
                  <a:tcPr/>
                </a:tc>
              </a:tr>
              <a:tr h="179705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β-아드레날린 약물 Ephedrine, Salbutamol, fenoterol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100"/>
                        <a:t>α,β-아드레날린성 차단제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2100"/>
                        <a:t> Carvedilol, labetalol 교감신경계약물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 sz="4000" dirty="0" smtClean="0"/>
              <a:t>       부교감 </a:t>
            </a:r>
            <a:r>
              <a:rPr lang="ko-KR" altLang="en-US" sz="4000" dirty="0"/>
              <a:t>신경계약물</a:t>
            </a: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755523" y="2143116"/>
          <a:ext cx="7936230" cy="2839720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3821430"/>
                <a:gridCol w="4114800"/>
              </a:tblGrid>
              <a:tr h="37084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Cholinergics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Cholinergic antagonist</a:t>
                      </a: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000" dirty="0"/>
                        <a:t>Carbachol,betanechol</a:t>
                      </a:r>
                    </a:p>
                    <a:p>
                      <a:pPr>
                        <a:defRPr lang="ko-KR" altLang="en-US"/>
                      </a:pPr>
                      <a:endParaRPr lang="ko-KR" altLang="en-US" sz="2000" dirty="0"/>
                    </a:p>
                    <a:p>
                      <a:pPr>
                        <a:defRPr lang="ko-KR" altLang="en-US"/>
                      </a:pPr>
                      <a:endParaRPr lang="ko-KR" altLang="en-US" sz="2000" dirty="0"/>
                    </a:p>
                    <a:p>
                      <a:pPr>
                        <a:defRPr lang="ko-KR" altLang="en-US"/>
                      </a:pPr>
                      <a:r>
                        <a:rPr lang="ko-KR" altLang="en-US" sz="2000" dirty="0"/>
                        <a:t>Pilocarpine</a:t>
                      </a:r>
                    </a:p>
                    <a:p>
                      <a:pPr>
                        <a:defRPr lang="ko-KR" altLang="en-US"/>
                      </a:pPr>
                      <a:endParaRPr lang="ko-KR" altLang="en-US" sz="2000" dirty="0"/>
                    </a:p>
                    <a:p>
                      <a:pPr>
                        <a:defRPr lang="ko-KR" altLang="en-US"/>
                      </a:pPr>
                      <a:r>
                        <a:rPr lang="ko-KR" altLang="en-US" sz="2000" dirty="0"/>
                        <a:t>Pyridostigmine,neostigmine</a:t>
                      </a:r>
                    </a:p>
                    <a:p>
                      <a:pPr>
                        <a:defRPr lang="ko-KR" altLang="en-US"/>
                      </a:pPr>
                      <a:endParaRPr lang="ko-KR" altLang="en-US" dirty="0"/>
                    </a:p>
                    <a:p>
                      <a:pPr>
                        <a:defRPr lang="ko-KR" altLang="en-US"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2000"/>
                        <a:t>Atropine, Ipratropium</a:t>
                      </a: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가로 글상자 4"/>
          <p:cNvSpPr txBox="1"/>
          <p:nvPr/>
        </p:nvSpPr>
        <p:spPr>
          <a:xfrm>
            <a:off x="4572000" y="3357562"/>
            <a:ext cx="3387090" cy="643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/>
              <a:t>Hyoscine butylbromide</a:t>
            </a:r>
          </a:p>
          <a:p>
            <a:pPr>
              <a:defRPr lang="ko-KR" altLang="en-US"/>
            </a:pPr>
            <a:r>
              <a:rPr lang="ko-KR" altLang="en-US" dirty="0"/>
              <a:t>Vecuronium, succinycholine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베타</a:t>
            </a:r>
            <a:r>
              <a:rPr lang="en-US" altLang="ko-KR" dirty="0" smtClean="0"/>
              <a:t>2 </a:t>
            </a:r>
            <a:r>
              <a:rPr lang="ko-KR" altLang="en-US" dirty="0" err="1" smtClean="0"/>
              <a:t>작용제</a:t>
            </a:r>
            <a:endParaRPr lang="ko-KR" alt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910138"/>
            <a:ext cx="1500198" cy="159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947863"/>
            <a:ext cx="84963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5000646"/>
            <a:ext cx="150019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5" y="4910138"/>
            <a:ext cx="2000264" cy="159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5000646"/>
            <a:ext cx="1719267" cy="149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베타</a:t>
            </a:r>
            <a:r>
              <a:rPr lang="en-US" altLang="ko-KR" dirty="0" smtClean="0"/>
              <a:t>2 </a:t>
            </a:r>
            <a:r>
              <a:rPr lang="ko-KR" altLang="en-US" dirty="0" err="1" smtClean="0"/>
              <a:t>작용제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부작용</a:t>
            </a:r>
          </a:p>
          <a:p>
            <a:pPr>
              <a:buNone/>
            </a:pPr>
            <a:r>
              <a:rPr lang="en-US" altLang="ko-KR" dirty="0" smtClean="0"/>
              <a:t>  1) </a:t>
            </a:r>
            <a:r>
              <a:rPr lang="ko-KR" altLang="en-US" dirty="0" err="1" smtClean="0"/>
              <a:t>빈맥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 2) </a:t>
            </a:r>
            <a:r>
              <a:rPr lang="ko-KR" altLang="en-US" dirty="0" smtClean="0"/>
              <a:t>부정맥</a:t>
            </a:r>
          </a:p>
          <a:p>
            <a:pPr>
              <a:buNone/>
            </a:pPr>
            <a:r>
              <a:rPr lang="en-US" altLang="ko-KR" dirty="0" smtClean="0"/>
              <a:t>  3) </a:t>
            </a:r>
            <a:r>
              <a:rPr lang="ko-KR" altLang="en-US" dirty="0" smtClean="0"/>
              <a:t>진전</a:t>
            </a:r>
            <a:r>
              <a:rPr lang="en-US" altLang="ko-KR" dirty="0" smtClean="0"/>
              <a:t>(tremor)</a:t>
            </a:r>
          </a:p>
          <a:p>
            <a:pPr>
              <a:buNone/>
            </a:pPr>
            <a:r>
              <a:rPr lang="en-US" altLang="ko-KR" dirty="0" smtClean="0"/>
              <a:t>  4) </a:t>
            </a:r>
            <a:r>
              <a:rPr lang="ko-KR" altLang="en-US" dirty="0" err="1" smtClean="0"/>
              <a:t>저칼륨혈증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ko-KR" altLang="en-US" dirty="0" err="1" smtClean="0"/>
              <a:t>항콜린제</a:t>
            </a:r>
            <a:endParaRPr lang="ko-KR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391296"/>
            <a:ext cx="8229600" cy="2943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429264"/>
            <a:ext cx="228601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5429264"/>
            <a:ext cx="4010025" cy="127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652407" y="1847088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/>
              <a:t>무스카린성</a:t>
            </a:r>
            <a:r>
              <a:rPr lang="ko-KR" altLang="en-US" dirty="0" smtClean="0"/>
              <a:t> 수용체에서 </a:t>
            </a:r>
            <a:r>
              <a:rPr lang="ko-KR" altLang="en-US" dirty="0" err="1" smtClean="0"/>
              <a:t>아세틸콜린의</a:t>
            </a:r>
            <a:r>
              <a:rPr lang="ko-KR" altLang="en-US" dirty="0" smtClean="0"/>
              <a:t> 작용을 방해하여</a:t>
            </a:r>
          </a:p>
          <a:p>
            <a:r>
              <a:rPr lang="ko-KR" altLang="en-US" dirty="0" smtClean="0"/>
              <a:t>기도확장을 유도한다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항콜린제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부작용</a:t>
            </a:r>
          </a:p>
          <a:p>
            <a:pPr marL="514350" indent="-514350">
              <a:buAutoNum type="arabicParenR"/>
            </a:pPr>
            <a:r>
              <a:rPr lang="ko-KR" altLang="en-US" dirty="0" smtClean="0"/>
              <a:t>흡입 </a:t>
            </a:r>
            <a:r>
              <a:rPr lang="ko-KR" altLang="en-US" dirty="0" err="1" smtClean="0"/>
              <a:t>항콜린제는</a:t>
            </a:r>
            <a:r>
              <a:rPr lang="ko-KR" altLang="en-US" dirty="0" smtClean="0"/>
              <a:t> 전신흡수가 미미하여 </a:t>
            </a:r>
            <a:endParaRPr lang="en-US" altLang="ko-KR" dirty="0" smtClean="0"/>
          </a:p>
          <a:p>
            <a:pPr marL="514350" indent="-514350">
              <a:buNone/>
            </a:pPr>
            <a:r>
              <a:rPr lang="ko-KR" altLang="en-US" dirty="0" smtClean="0"/>
              <a:t>   상대적으로 안전하게 사용됨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2) </a:t>
            </a:r>
            <a:r>
              <a:rPr lang="ko-KR" altLang="en-US" dirty="0" smtClean="0"/>
              <a:t>구강건조증</a:t>
            </a:r>
          </a:p>
          <a:p>
            <a:pPr>
              <a:buNone/>
            </a:pPr>
            <a:r>
              <a:rPr lang="en-US" altLang="ko-KR" dirty="0" smtClean="0"/>
              <a:t> 3) </a:t>
            </a:r>
            <a:r>
              <a:rPr lang="ko-KR" altLang="en-US" dirty="0" smtClean="0"/>
              <a:t>급성녹내장의 악화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 sz="4000" dirty="0" smtClean="0"/>
              <a:t>                 항생제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ko-KR" dirty="0" smtClean="0"/>
              <a:t>1.</a:t>
            </a:r>
            <a:r>
              <a:rPr lang="ko-KR" altLang="en-US" dirty="0" smtClean="0"/>
              <a:t>항생제</a:t>
            </a:r>
            <a:r>
              <a:rPr lang="en-US" altLang="ko-KR" dirty="0" smtClean="0"/>
              <a:t>:</a:t>
            </a:r>
            <a:r>
              <a:rPr lang="ko-KR" altLang="en-US" dirty="0" smtClean="0"/>
              <a:t>미생물에 의해 생산되는 천연의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</a:t>
            </a:r>
            <a:r>
              <a:rPr lang="ko-KR" altLang="en-US" dirty="0" smtClean="0"/>
              <a:t>물질로서 저 농도에서 다른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</a:t>
            </a:r>
            <a:r>
              <a:rPr lang="ko-KR" altLang="en-US" dirty="0" smtClean="0"/>
              <a:t>미생물 의 발육을 억제하거나 사멸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</a:t>
            </a:r>
            <a:r>
              <a:rPr lang="ko-KR" altLang="en-US" dirty="0" smtClean="0"/>
              <a:t>시키는 것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waksman</a:t>
            </a:r>
            <a:r>
              <a:rPr lang="en-US" altLang="ko-KR" dirty="0" smtClean="0"/>
              <a:t>, 1942)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en-US" altLang="ko-KR" dirty="0" smtClean="0"/>
              <a:t>2.</a:t>
            </a:r>
            <a:r>
              <a:rPr lang="ko-KR" altLang="en-US" dirty="0" smtClean="0"/>
              <a:t>항균제 </a:t>
            </a:r>
            <a:r>
              <a:rPr lang="en-US" altLang="ko-KR" dirty="0" smtClean="0"/>
              <a:t>:</a:t>
            </a:r>
            <a:r>
              <a:rPr lang="ko-KR" altLang="en-US" dirty="0" smtClean="0"/>
              <a:t>인공적으로 합성 또는 반 합성된 약물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</a:p>
          <a:p>
            <a:pPr>
              <a:buNone/>
            </a:pPr>
            <a:r>
              <a:rPr lang="en-US" altLang="ko-KR" dirty="0" smtClean="0"/>
              <a:t> 3.</a:t>
            </a:r>
            <a:r>
              <a:rPr lang="ko-KR" altLang="en-US" dirty="0" smtClean="0"/>
              <a:t>항 미생물제제</a:t>
            </a:r>
            <a:r>
              <a:rPr lang="en-US" altLang="ko-KR" dirty="0" smtClean="0"/>
              <a:t>(anti-microbial agents) </a:t>
            </a:r>
          </a:p>
          <a:p>
            <a:pPr>
              <a:buNone/>
            </a:pPr>
            <a:r>
              <a:rPr lang="en-US" altLang="ko-KR" dirty="0" smtClean="0"/>
              <a:t>   :</a:t>
            </a:r>
            <a:r>
              <a:rPr lang="ko-KR" altLang="en-US" dirty="0" smtClean="0"/>
              <a:t>세균 이외의 진균이나 바이러스 등의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미생물에 작용하는 약제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 sz="4000" dirty="0" smtClean="0"/>
              <a:t>        항생제 </a:t>
            </a:r>
            <a:r>
              <a:rPr lang="ko-KR" altLang="en-US" sz="4000" dirty="0" smtClean="0"/>
              <a:t>사용원칙 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 smtClean="0"/>
              <a:t>감수성 겸사 결과에 따라 선택 </a:t>
            </a:r>
          </a:p>
          <a:p>
            <a:r>
              <a:rPr lang="ko-KR" altLang="en-US" dirty="0" smtClean="0"/>
              <a:t>특수한 경우를 제외하고는 </a:t>
            </a:r>
            <a:r>
              <a:rPr lang="en-US" altLang="ko-KR" dirty="0" smtClean="0"/>
              <a:t>spectrum</a:t>
            </a:r>
            <a:r>
              <a:rPr lang="ko-KR" altLang="en-US" dirty="0" smtClean="0"/>
              <a:t>이 좁은 단일 약제 선택 </a:t>
            </a:r>
          </a:p>
          <a:p>
            <a:r>
              <a:rPr lang="ko-KR" altLang="en-US" dirty="0" smtClean="0"/>
              <a:t>불필요한  </a:t>
            </a:r>
            <a:r>
              <a:rPr lang="en-US" altLang="ko-KR" dirty="0" smtClean="0"/>
              <a:t>wide spectrum, </a:t>
            </a:r>
            <a:r>
              <a:rPr lang="en-US" altLang="ko-KR" dirty="0" err="1" smtClean="0"/>
              <a:t>mutiple</a:t>
            </a:r>
            <a:r>
              <a:rPr lang="en-US" altLang="ko-KR" dirty="0" smtClean="0"/>
              <a:t> drug </a:t>
            </a:r>
            <a:r>
              <a:rPr lang="ko-KR" altLang="en-US" dirty="0" smtClean="0"/>
              <a:t>사용은 </a:t>
            </a:r>
            <a:endParaRPr lang="en-US" altLang="ko-KR" dirty="0" smtClean="0"/>
          </a:p>
          <a:p>
            <a:r>
              <a:rPr lang="ko-KR" altLang="en-US" dirty="0" smtClean="0"/>
              <a:t>균 교대 감염 및 약제 상호간의 길항작용의 위험성이 있음 </a:t>
            </a:r>
          </a:p>
          <a:p>
            <a:r>
              <a:rPr lang="ko-KR" altLang="en-US" dirty="0" smtClean="0"/>
              <a:t>효과가 동일하면 저렴하고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경구투약이 가능한 약제 선택 </a:t>
            </a:r>
          </a:p>
          <a:p>
            <a:r>
              <a:rPr lang="en-US" altLang="ko-KR" dirty="0" smtClean="0"/>
              <a:t>Penicillin</a:t>
            </a:r>
            <a:r>
              <a:rPr lang="ko-KR" altLang="en-US" dirty="0" smtClean="0"/>
              <a:t>계열과 </a:t>
            </a:r>
            <a:r>
              <a:rPr lang="en-US" altLang="ko-KR" dirty="0" err="1" smtClean="0"/>
              <a:t>cefasporin</a:t>
            </a:r>
            <a:r>
              <a:rPr lang="ko-KR" altLang="en-US" dirty="0" smtClean="0"/>
              <a:t>계열 약물인 경우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반드시 </a:t>
            </a:r>
            <a:r>
              <a:rPr lang="en-US" altLang="ko-KR" dirty="0" smtClean="0"/>
              <a:t>AST</a:t>
            </a:r>
            <a:r>
              <a:rPr lang="ko-KR" altLang="en-US" dirty="0" smtClean="0"/>
              <a:t>실시 </a:t>
            </a:r>
          </a:p>
          <a:p>
            <a:r>
              <a:rPr lang="ko-KR" altLang="en-US" dirty="0" smtClean="0"/>
              <a:t>약물 투약시간  준수 </a:t>
            </a:r>
          </a:p>
          <a:p>
            <a:pPr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en-US" altLang="ko-KR" dirty="0" smtClean="0"/>
              <a:t>AST</a:t>
            </a:r>
            <a:r>
              <a:rPr lang="ko-KR" altLang="en-US" dirty="0" smtClean="0"/>
              <a:t>방법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 lang="ko-KR" altLang="en-US"/>
            </a:pPr>
            <a:r>
              <a:rPr lang="ko-KR" altLang="en-US" dirty="0" smtClean="0"/>
              <a:t>항생제 피부반응 검사</a:t>
            </a:r>
            <a:r>
              <a:rPr lang="en-US" altLang="ko-KR" dirty="0" smtClean="0"/>
              <a:t>(1g) </a:t>
            </a:r>
          </a:p>
          <a:p>
            <a:pPr>
              <a:buNone/>
              <a:defRPr lang="ko-KR" altLang="en-US"/>
            </a:pPr>
            <a:r>
              <a:rPr lang="en-US" altLang="ko-KR" dirty="0" smtClean="0"/>
              <a:t>    ① </a:t>
            </a:r>
            <a:r>
              <a:rPr lang="ko-KR" altLang="en-US" dirty="0" smtClean="0"/>
              <a:t>항생제 </a:t>
            </a:r>
            <a:r>
              <a:rPr lang="en-US" altLang="ko-KR" dirty="0" smtClean="0"/>
              <a:t>1g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4cc(1:4) </a:t>
            </a:r>
          </a:p>
          <a:p>
            <a:pPr>
              <a:buNone/>
              <a:defRPr lang="ko-KR" altLang="en-US"/>
            </a:pPr>
            <a:r>
              <a:rPr lang="en-US" altLang="ko-KR" dirty="0" smtClean="0"/>
              <a:t>    ② </a:t>
            </a:r>
            <a:r>
              <a:rPr lang="ko-KR" altLang="en-US" dirty="0" smtClean="0"/>
              <a:t>혼합액 </a:t>
            </a:r>
            <a:r>
              <a:rPr lang="en-US" altLang="ko-KR" dirty="0" smtClean="0"/>
              <a:t>0.1cc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0.4cc(1:20) </a:t>
            </a:r>
          </a:p>
          <a:p>
            <a:pPr>
              <a:buNone/>
              <a:defRPr lang="ko-KR" altLang="en-US"/>
            </a:pPr>
            <a:r>
              <a:rPr lang="en-US" altLang="ko-KR" dirty="0" smtClean="0"/>
              <a:t>    ③ </a:t>
            </a:r>
            <a:r>
              <a:rPr lang="ko-KR" altLang="en-US" dirty="0" smtClean="0"/>
              <a:t>혼합액 </a:t>
            </a:r>
            <a:r>
              <a:rPr lang="en-US" altLang="ko-KR" dirty="0" smtClean="0"/>
              <a:t>0.1cc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0.9cc(1:200) </a:t>
            </a:r>
          </a:p>
          <a:p>
            <a:pPr>
              <a:buNone/>
              <a:defRPr lang="ko-KR" altLang="en-US"/>
            </a:pPr>
            <a:r>
              <a:rPr lang="en-US" altLang="ko-KR" dirty="0" smtClean="0"/>
              <a:t>    ④ </a:t>
            </a:r>
            <a:r>
              <a:rPr lang="ko-KR" altLang="en-US" dirty="0" smtClean="0"/>
              <a:t>혼합액 </a:t>
            </a:r>
            <a:r>
              <a:rPr lang="en-US" altLang="ko-KR" dirty="0" smtClean="0"/>
              <a:t>0.1cc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0.9cc(1:2000)</a:t>
            </a:r>
          </a:p>
          <a:p>
            <a:pPr>
              <a:buNone/>
              <a:defRPr lang="ko-KR" altLang="en-US"/>
            </a:pPr>
            <a:endParaRPr lang="en-US" altLang="ko-KR" dirty="0" smtClean="0"/>
          </a:p>
          <a:p>
            <a:pPr>
              <a:defRPr lang="ko-KR" altLang="en-US"/>
            </a:pPr>
            <a:r>
              <a:rPr lang="en-US" altLang="ko-KR" dirty="0" smtClean="0"/>
              <a:t> </a:t>
            </a:r>
            <a:r>
              <a:rPr lang="en-US" altLang="ko-KR" dirty="0" err="1" smtClean="0"/>
              <a:t>Benzathin</a:t>
            </a:r>
            <a:r>
              <a:rPr lang="en-US" altLang="ko-KR" dirty="0" smtClean="0"/>
              <a:t> Penicillin </a:t>
            </a:r>
          </a:p>
          <a:p>
            <a:pPr>
              <a:buNone/>
              <a:defRPr lang="ko-KR" altLang="en-US"/>
            </a:pPr>
            <a:r>
              <a:rPr lang="en-US" altLang="ko-KR" dirty="0" smtClean="0"/>
              <a:t>  </a:t>
            </a:r>
            <a:r>
              <a:rPr lang="en-US" altLang="ko-KR" dirty="0" smtClean="0"/>
              <a:t> ① </a:t>
            </a:r>
            <a:r>
              <a:rPr lang="ko-KR" altLang="en-US" dirty="0" smtClean="0"/>
              <a:t>항생제 </a:t>
            </a:r>
            <a:r>
              <a:rPr lang="en-US" altLang="ko-KR" dirty="0" smtClean="0"/>
              <a:t>120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U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12cc(1:10) </a:t>
            </a:r>
            <a:r>
              <a:rPr lang="en-US" altLang="ko-KR" dirty="0" smtClean="0"/>
              <a:t>              ② </a:t>
            </a:r>
            <a:r>
              <a:rPr lang="ko-KR" altLang="en-US" dirty="0" smtClean="0"/>
              <a:t>혼합액 </a:t>
            </a:r>
            <a:r>
              <a:rPr lang="en-US" altLang="ko-KR" dirty="0" smtClean="0"/>
              <a:t>0.5cc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0.5cc(1:20)</a:t>
            </a:r>
          </a:p>
          <a:p>
            <a:pPr>
              <a:buNone/>
              <a:defRPr lang="ko-KR" altLang="en-US"/>
            </a:pPr>
            <a:r>
              <a:rPr lang="en-US" altLang="ko-KR" dirty="0" smtClean="0"/>
              <a:t>   </a:t>
            </a:r>
            <a:r>
              <a:rPr lang="en-US" altLang="ko-KR" dirty="0" smtClean="0"/>
              <a:t>③ </a:t>
            </a:r>
            <a:r>
              <a:rPr lang="ko-KR" altLang="en-US" dirty="0" smtClean="0"/>
              <a:t>혼합액 </a:t>
            </a:r>
            <a:r>
              <a:rPr lang="en-US" altLang="ko-KR" dirty="0" smtClean="0"/>
              <a:t>0.1cc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0.9cc(1:200) </a:t>
            </a:r>
            <a:endParaRPr lang="en-US" altLang="ko-KR" dirty="0" smtClean="0"/>
          </a:p>
          <a:p>
            <a:pPr>
              <a:buNone/>
              <a:defRPr lang="ko-KR" altLang="en-US"/>
            </a:pPr>
            <a:r>
              <a:rPr lang="en-US" altLang="ko-KR" dirty="0" smtClean="0"/>
              <a:t> </a:t>
            </a:r>
            <a:r>
              <a:rPr lang="en-US" altLang="ko-KR" dirty="0" smtClean="0"/>
              <a:t>  </a:t>
            </a:r>
            <a:r>
              <a:rPr lang="en-US" altLang="ko-KR" dirty="0" smtClean="0"/>
              <a:t>④ </a:t>
            </a:r>
            <a:r>
              <a:rPr lang="ko-KR" altLang="en-US" dirty="0" smtClean="0"/>
              <a:t>혼합액 </a:t>
            </a:r>
            <a:r>
              <a:rPr lang="en-US" altLang="ko-KR" dirty="0" smtClean="0"/>
              <a:t>0.1cc + N/S or </a:t>
            </a:r>
            <a:r>
              <a:rPr lang="ko-KR" altLang="en-US" dirty="0" smtClean="0"/>
              <a:t>주사용 증류수 </a:t>
            </a:r>
            <a:r>
              <a:rPr lang="en-US" altLang="ko-KR" dirty="0" smtClean="0"/>
              <a:t>0.9cc(1:2000)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 smtClean="0"/>
              <a:t>항생제 사용목적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89120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치료적 목적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원인균을</a:t>
            </a:r>
            <a:r>
              <a:rPr lang="ko-KR" altLang="en-US" dirty="0" smtClean="0"/>
              <a:t> </a:t>
            </a:r>
            <a:r>
              <a:rPr lang="en-US" altLang="ko-KR" dirty="0" smtClean="0"/>
              <a:t>target</a:t>
            </a:r>
            <a:r>
              <a:rPr lang="ko-KR" altLang="en-US" dirty="0" smtClean="0"/>
              <a:t>으로 치료 </a:t>
            </a:r>
          </a:p>
          <a:p>
            <a:endParaRPr lang="ko-KR" altLang="en-US" dirty="0" smtClean="0"/>
          </a:p>
          <a:p>
            <a:r>
              <a:rPr lang="ko-KR" altLang="en-US" dirty="0" smtClean="0"/>
              <a:t>경험적 목적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치료자의 경험에 의해 </a:t>
            </a:r>
          </a:p>
          <a:p>
            <a:endParaRPr lang="ko-KR" altLang="en-US" dirty="0" smtClean="0"/>
          </a:p>
          <a:p>
            <a:r>
              <a:rPr lang="ko-KR" altLang="en-US" dirty="0" smtClean="0"/>
              <a:t>예방적 목적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수술 전 예방적 항생제 치료 </a:t>
            </a:r>
          </a:p>
          <a:p>
            <a:pPr algn="ctr">
              <a:buNone/>
            </a:pPr>
            <a:r>
              <a:rPr lang="en-US" altLang="ko-KR" dirty="0" smtClean="0"/>
              <a:t>         </a:t>
            </a:r>
            <a:r>
              <a:rPr lang="en-US" altLang="ko-KR" dirty="0" smtClean="0"/>
              <a:t>30 </a:t>
            </a:r>
            <a:r>
              <a:rPr lang="en-US" altLang="ko-KR" dirty="0" smtClean="0"/>
              <a:t>min preceding skin -                          </a:t>
            </a:r>
            <a:r>
              <a:rPr lang="en-US" altLang="ko-KR" dirty="0" smtClean="0"/>
              <a:t>incision                                                          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</a:t>
            </a:r>
            <a:r>
              <a:rPr lang="en-US" altLang="ko-KR" dirty="0" smtClean="0"/>
              <a:t>          </a:t>
            </a:r>
            <a:r>
              <a:rPr lang="en-US" altLang="ko-KR" dirty="0" err="1" smtClean="0"/>
              <a:t>Cefazolin</a:t>
            </a:r>
            <a:r>
              <a:rPr lang="en-US" altLang="ko-KR" dirty="0" smtClean="0"/>
              <a:t>, 2nd, or 3rd generation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 smtClean="0"/>
              <a:t>     세균의 </a:t>
            </a:r>
            <a:r>
              <a:rPr lang="ko-KR" altLang="en-US" dirty="0" smtClean="0"/>
              <a:t>분류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1.</a:t>
            </a:r>
            <a:r>
              <a:rPr lang="ko-KR" altLang="en-US" dirty="0" smtClean="0"/>
              <a:t>염색성에 따라 </a:t>
            </a:r>
            <a:r>
              <a:rPr lang="en-US" altLang="ko-KR" dirty="0" smtClean="0"/>
              <a:t>Gram(+), Gram(-) </a:t>
            </a:r>
          </a:p>
          <a:p>
            <a:pPr>
              <a:buNone/>
            </a:pPr>
            <a:r>
              <a:rPr lang="en-US" altLang="ko-KR" dirty="0" smtClean="0"/>
              <a:t>2.</a:t>
            </a:r>
            <a:r>
              <a:rPr lang="ko-KR" altLang="en-US" dirty="0" smtClean="0"/>
              <a:t>형태에 따라 </a:t>
            </a:r>
          </a:p>
          <a:p>
            <a:pPr>
              <a:buNone/>
            </a:pPr>
            <a:r>
              <a:rPr lang="en-US" altLang="ko-KR" dirty="0" smtClean="0"/>
              <a:t> -&gt;</a:t>
            </a:r>
            <a:r>
              <a:rPr lang="ko-KR" altLang="en-US" dirty="0" smtClean="0"/>
              <a:t>구균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coccus</a:t>
            </a:r>
            <a:r>
              <a:rPr lang="en-US" altLang="ko-KR" dirty="0" smtClean="0"/>
              <a:t>), </a:t>
            </a:r>
            <a:r>
              <a:rPr lang="ko-KR" altLang="en-US" dirty="0" err="1" smtClean="0"/>
              <a:t>간균</a:t>
            </a:r>
            <a:r>
              <a:rPr lang="en-US" altLang="ko-KR" dirty="0" smtClean="0"/>
              <a:t>(bacillus), </a:t>
            </a:r>
            <a:r>
              <a:rPr lang="ko-KR" altLang="en-US" dirty="0" err="1" smtClean="0"/>
              <a:t>스피로헤타</a:t>
            </a:r>
            <a:r>
              <a:rPr lang="ko-KR" altLang="en-US" dirty="0" smtClean="0"/>
              <a:t> 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spirohaetas</a:t>
            </a:r>
            <a:r>
              <a:rPr lang="en-US" altLang="ko-KR" dirty="0" smtClean="0"/>
              <a:t>) </a:t>
            </a:r>
          </a:p>
          <a:p>
            <a:pPr>
              <a:buNone/>
            </a:pPr>
            <a:r>
              <a:rPr lang="ko-KR" altLang="en-US" dirty="0" smtClean="0"/>
              <a:t>    </a:t>
            </a:r>
            <a:r>
              <a:rPr lang="ko-KR" altLang="en-US" dirty="0" err="1" smtClean="0"/>
              <a:t>방선균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actinomycetes</a:t>
            </a:r>
            <a:r>
              <a:rPr lang="en-US" altLang="ko-KR" dirty="0" smtClean="0"/>
              <a:t>) </a:t>
            </a:r>
          </a:p>
          <a:p>
            <a:pPr>
              <a:buNone/>
            </a:pPr>
            <a:r>
              <a:rPr lang="en-US" altLang="ko-KR" dirty="0" smtClean="0"/>
              <a:t>3.</a:t>
            </a:r>
            <a:r>
              <a:rPr lang="ko-KR" altLang="en-US" dirty="0" smtClean="0"/>
              <a:t>산소요구량에 따라 </a:t>
            </a:r>
          </a:p>
          <a:p>
            <a:pPr>
              <a:buNone/>
            </a:pPr>
            <a:r>
              <a:rPr lang="en-US" altLang="ko-KR" dirty="0" smtClean="0"/>
              <a:t>-&gt;</a:t>
            </a:r>
            <a:r>
              <a:rPr lang="ko-KR" altLang="en-US" dirty="0" err="1" smtClean="0"/>
              <a:t>호기성균</a:t>
            </a:r>
            <a:r>
              <a:rPr lang="en-US" altLang="ko-KR" dirty="0" smtClean="0"/>
              <a:t>(aerobic organism) </a:t>
            </a:r>
          </a:p>
          <a:p>
            <a:pPr>
              <a:buNone/>
            </a:pPr>
            <a:r>
              <a:rPr lang="en-US" altLang="ko-KR" dirty="0" smtClean="0"/>
              <a:t>-&gt;</a:t>
            </a:r>
            <a:r>
              <a:rPr lang="ko-KR" altLang="en-US" dirty="0" err="1" smtClean="0"/>
              <a:t>혐기성균</a:t>
            </a:r>
            <a:r>
              <a:rPr lang="en-US" altLang="ko-KR" dirty="0" smtClean="0"/>
              <a:t>(anaerobic organism)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 smtClean="0"/>
              <a:t>         감염성 </a:t>
            </a:r>
            <a:r>
              <a:rPr lang="ko-KR" altLang="en-US" dirty="0" smtClean="0"/>
              <a:t>원인 균 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2285992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감염질환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원인 균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Phlebitis 	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Meningitis 	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Pneumonia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Endocarditis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UTI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Staphylococcus 	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Streptococcus pneumonia 	</a:t>
                      </a:r>
                    </a:p>
                    <a:p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Streptococcus pneumonia </a:t>
                      </a:r>
                    </a:p>
                    <a:p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Haemophilus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influenza</a:t>
                      </a:r>
                    </a:p>
                    <a:p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Streptococcus, Staphylococcus </a:t>
                      </a:r>
                    </a:p>
                    <a:p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Enterococcus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E- coli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          투여방법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1.</a:t>
            </a:r>
            <a:r>
              <a:rPr lang="ko-KR" altLang="en-US" dirty="0" smtClean="0"/>
              <a:t>농도 의존형 </a:t>
            </a:r>
          </a:p>
          <a:p>
            <a:pPr>
              <a:buNone/>
            </a:pPr>
            <a:r>
              <a:rPr lang="ko-KR" altLang="en-US" dirty="0" smtClean="0"/>
              <a:t>   </a:t>
            </a:r>
            <a:r>
              <a:rPr lang="en-US" altLang="ko-KR" dirty="0" smtClean="0"/>
              <a:t>-</a:t>
            </a:r>
            <a:r>
              <a:rPr lang="ko-KR" altLang="en-US" dirty="0" smtClean="0"/>
              <a:t>농도가 </a:t>
            </a:r>
            <a:r>
              <a:rPr lang="ko-KR" altLang="en-US" dirty="0" err="1" smtClean="0"/>
              <a:t>짂하면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짂핛</a:t>
            </a:r>
            <a:r>
              <a:rPr lang="ko-KR" altLang="en-US" dirty="0" smtClean="0"/>
              <a:t> 수록 항균효과가 높음 </a:t>
            </a:r>
          </a:p>
          <a:p>
            <a:pPr>
              <a:buNone/>
            </a:pPr>
            <a:r>
              <a:rPr lang="en-US" altLang="ko-KR" dirty="0" smtClean="0"/>
              <a:t>   -</a:t>
            </a:r>
            <a:r>
              <a:rPr lang="en-US" altLang="ko-KR" dirty="0" err="1" smtClean="0"/>
              <a:t>Aminoglycosides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Quinolones</a:t>
            </a:r>
            <a:r>
              <a:rPr lang="en-US" altLang="ko-KR" dirty="0" smtClean="0"/>
              <a:t> </a:t>
            </a: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2.</a:t>
            </a:r>
            <a:r>
              <a:rPr lang="ko-KR" altLang="en-US" dirty="0" smtClean="0"/>
              <a:t>시간 의존형 </a:t>
            </a:r>
          </a:p>
          <a:p>
            <a:pPr>
              <a:buNone/>
            </a:pPr>
            <a:r>
              <a:rPr lang="en-US" altLang="ko-KR" dirty="0" smtClean="0"/>
              <a:t>  -</a:t>
            </a:r>
            <a:r>
              <a:rPr lang="ko-KR" altLang="en-US" dirty="0" smtClean="0"/>
              <a:t>지속적으로 투여해서 일정한 혈중농도를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유지 </a:t>
            </a:r>
          </a:p>
          <a:p>
            <a:pPr>
              <a:buNone/>
            </a:pPr>
            <a:r>
              <a:rPr lang="en-US" altLang="ko-KR" dirty="0" smtClean="0"/>
              <a:t>  -ß-</a:t>
            </a:r>
            <a:r>
              <a:rPr lang="en-US" altLang="ko-KR" dirty="0" err="1" smtClean="0"/>
              <a:t>lactam</a:t>
            </a:r>
            <a:r>
              <a:rPr lang="ko-KR" altLang="en-US" dirty="0" smtClean="0"/>
              <a:t>계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400" dirty="0" smtClean="0"/>
              <a:t/>
            </a:r>
            <a:br>
              <a:rPr lang="en-US" altLang="ko-KR" sz="4400" dirty="0" smtClean="0"/>
            </a:br>
            <a:r>
              <a:rPr lang="ko-KR" altLang="en-US" sz="4400" dirty="0" smtClean="0"/>
              <a:t> </a:t>
            </a:r>
            <a:r>
              <a:rPr lang="ko-KR" altLang="en-US" sz="4400" dirty="0" smtClean="0"/>
              <a:t>항생제의 작용기전에 따른 </a:t>
            </a:r>
            <a:r>
              <a:rPr lang="en-US" altLang="ko-KR" sz="4400" dirty="0" smtClean="0"/>
              <a:t/>
            </a:r>
            <a:br>
              <a:rPr lang="en-US" altLang="ko-KR" sz="4400" dirty="0" smtClean="0"/>
            </a:br>
            <a:r>
              <a:rPr lang="en-US" altLang="ko-KR" sz="4400" dirty="0" smtClean="0"/>
              <a:t>                      </a:t>
            </a:r>
            <a:r>
              <a:rPr lang="ko-KR" altLang="en-US" sz="4400" dirty="0" smtClean="0"/>
              <a:t>항생제  </a:t>
            </a:r>
            <a:r>
              <a:rPr lang="ko-KR" altLang="en-US" sz="4400" dirty="0" smtClean="0"/>
              <a:t>분류</a:t>
            </a:r>
            <a:endParaRPr lang="ko-KR" altLang="en-US" sz="44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785786" y="1571612"/>
          <a:ext cx="82296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28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세포벽합성 억제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베타</a:t>
                      </a:r>
                      <a:r>
                        <a:rPr lang="en-US" altLang="ko-K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-</a:t>
                      </a:r>
                      <a:r>
                        <a:rPr lang="en-US" altLang="ko-KR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lactam</a:t>
                      </a:r>
                      <a:r>
                        <a:rPr lang="en-US" altLang="ko-K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계</a:t>
                      </a:r>
                      <a:r>
                        <a:rPr lang="en-US" altLang="ko-K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Vancomycin</a:t>
                      </a:r>
                      <a:r>
                        <a:rPr lang="en-US" altLang="ko-K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Cycloserine</a:t>
                      </a:r>
                      <a:r>
                        <a:rPr lang="en-US" altLang="ko-K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Fosfomycin</a:t>
                      </a:r>
                      <a:r>
                        <a:rPr lang="en-US" altLang="ko-K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Bacitracin</a:t>
                      </a:r>
                      <a:r>
                        <a:rPr lang="en-US" altLang="ko-K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세포막기능 억제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Amphotericin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nystatin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Ploymycin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Imidazole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Colistin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단백합성 억제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Tetracycline,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Aminoglycoside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Clindamycin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Erythromycin,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Chloramphenicol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Macrolide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핵산합성 억제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Fifampicin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Quinolone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Metronidazole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엽산</a:t>
                      </a:r>
                      <a:r>
                        <a:rPr lang="ko-KR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합성 </a:t>
                      </a:r>
                      <a:r>
                        <a:rPr lang="ko-KR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억제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Sulfonamide,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Trimethoprim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Pyrimethamine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Penicillin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ko-KR" dirty="0" smtClean="0"/>
              <a:t>  1.</a:t>
            </a:r>
            <a:r>
              <a:rPr lang="ko-KR" altLang="en-US" dirty="0" smtClean="0"/>
              <a:t>화학 </a:t>
            </a:r>
            <a:r>
              <a:rPr lang="en-US" altLang="ko-KR" dirty="0" smtClean="0"/>
              <a:t>; </a:t>
            </a:r>
            <a:r>
              <a:rPr lang="el-GR" altLang="ko-KR" dirty="0" smtClean="0"/>
              <a:t>β- </a:t>
            </a:r>
            <a:r>
              <a:rPr lang="en-US" altLang="ko-KR" dirty="0" err="1" smtClean="0"/>
              <a:t>lactam</a:t>
            </a:r>
            <a:r>
              <a:rPr lang="en-US" altLang="ko-KR" dirty="0" smtClean="0"/>
              <a:t> </a:t>
            </a:r>
            <a:r>
              <a:rPr lang="ko-KR" altLang="en-US" dirty="0" smtClean="0"/>
              <a:t>핵인  </a:t>
            </a:r>
            <a:r>
              <a:rPr lang="en-US" altLang="ko-KR" dirty="0" err="1" smtClean="0"/>
              <a:t>penicillanic</a:t>
            </a:r>
            <a:r>
              <a:rPr lang="en-US" altLang="ko-KR" dirty="0" smtClean="0"/>
              <a:t> acid</a:t>
            </a:r>
            <a:r>
              <a:rPr lang="ko-KR" altLang="en-US" dirty="0" smtClean="0"/>
              <a:t>를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</a:t>
            </a:r>
            <a:r>
              <a:rPr lang="ko-KR" altLang="en-US" dirty="0" smtClean="0"/>
              <a:t>지님 </a:t>
            </a:r>
          </a:p>
          <a:p>
            <a:pPr>
              <a:buNone/>
            </a:pPr>
            <a:r>
              <a:rPr lang="en-US" altLang="ko-KR" dirty="0" smtClean="0"/>
              <a:t>  2.</a:t>
            </a:r>
            <a:r>
              <a:rPr lang="el-GR" altLang="ko-KR" dirty="0" smtClean="0"/>
              <a:t>(β- </a:t>
            </a:r>
            <a:r>
              <a:rPr lang="en-US" altLang="ko-KR" dirty="0" err="1" smtClean="0"/>
              <a:t>lactam</a:t>
            </a:r>
            <a:r>
              <a:rPr lang="ko-KR" altLang="en-US" dirty="0" smtClean="0"/>
              <a:t>계 항생물질</a:t>
            </a:r>
            <a:r>
              <a:rPr lang="en-US" altLang="ko-KR" dirty="0" smtClean="0"/>
              <a:t>) </a:t>
            </a:r>
            <a:r>
              <a:rPr lang="ko-KR" altLang="en-US" dirty="0" smtClean="0"/>
              <a:t>기전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en-US" altLang="ko-KR" dirty="0" smtClean="0"/>
              <a:t>      ; </a:t>
            </a:r>
            <a:r>
              <a:rPr lang="ko-KR" altLang="en-US" dirty="0" smtClean="0"/>
              <a:t>세균의 세포벽 생성을 차단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살균작용 </a:t>
            </a:r>
          </a:p>
          <a:p>
            <a:pPr>
              <a:buNone/>
            </a:pPr>
            <a:r>
              <a:rPr lang="ko-KR" altLang="en-US" dirty="0" smtClean="0"/>
              <a:t>    </a:t>
            </a:r>
            <a:r>
              <a:rPr lang="ko-KR" altLang="en-US" dirty="0" smtClean="0"/>
              <a:t>      인체는 </a:t>
            </a:r>
            <a:r>
              <a:rPr lang="ko-KR" altLang="en-US" dirty="0" smtClean="0"/>
              <a:t>세포벽이 없으므로 무해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 </a:t>
            </a:r>
            <a:r>
              <a:rPr lang="en-US" altLang="ko-KR" dirty="0" smtClean="0"/>
              <a:t>3.</a:t>
            </a:r>
            <a:r>
              <a:rPr lang="ko-KR" altLang="en-US" dirty="0" smtClean="0"/>
              <a:t>독성 </a:t>
            </a:r>
            <a:r>
              <a:rPr lang="en-US" altLang="ko-KR" dirty="0" smtClean="0"/>
              <a:t>: Anaphylaxis </a:t>
            </a:r>
            <a:r>
              <a:rPr lang="ko-KR" altLang="en-US" dirty="0" smtClean="0"/>
              <a:t>반응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4.</a:t>
            </a:r>
            <a:r>
              <a:rPr lang="ko-KR" altLang="en-US" dirty="0" smtClean="0"/>
              <a:t>응용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그람양성균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화농성구균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spirochaetae</a:t>
            </a:r>
            <a:r>
              <a:rPr lang="en-US" altLang="ko-KR" dirty="0" smtClean="0"/>
              <a:t>,                         </a:t>
            </a:r>
            <a:r>
              <a:rPr lang="en-US" altLang="ko-KR" dirty="0" smtClean="0"/>
              <a:t>                                                Gonorrhea 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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en-US" altLang="ko-KR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1.</a:t>
            </a:r>
            <a:r>
              <a:rPr lang="ko-KR" altLang="en-US" dirty="0" smtClean="0"/>
              <a:t>화학 </a:t>
            </a:r>
            <a:r>
              <a:rPr lang="en-US" altLang="ko-KR" dirty="0" smtClean="0"/>
              <a:t>: β- </a:t>
            </a:r>
            <a:r>
              <a:rPr lang="en-US" altLang="ko-KR" dirty="0" err="1" smtClean="0"/>
              <a:t>lactam</a:t>
            </a:r>
            <a:r>
              <a:rPr lang="ko-KR" altLang="en-US" dirty="0" smtClean="0"/>
              <a:t>계 항생물질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2.</a:t>
            </a:r>
            <a:r>
              <a:rPr lang="ko-KR" altLang="en-US" dirty="0" smtClean="0"/>
              <a:t>기전 </a:t>
            </a:r>
            <a:r>
              <a:rPr lang="en-US" altLang="ko-KR" dirty="0" smtClean="0"/>
              <a:t>: Penicillin</a:t>
            </a:r>
            <a:r>
              <a:rPr lang="ko-KR" altLang="en-US" dirty="0" smtClean="0"/>
              <a:t>과 유사하나 </a:t>
            </a:r>
            <a:r>
              <a:rPr lang="en-US" altLang="ko-KR" dirty="0" smtClean="0"/>
              <a:t>penicillin</a:t>
            </a:r>
            <a:r>
              <a:rPr lang="ko-KR" altLang="en-US" dirty="0" smtClean="0"/>
              <a:t>과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   </a:t>
            </a:r>
            <a:r>
              <a:rPr lang="ko-KR" altLang="en-US" dirty="0" smtClean="0"/>
              <a:t>교차 내성 및 교차  과민성은 없다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en-US" altLang="ko-KR" dirty="0" smtClean="0"/>
              <a:t>3.</a:t>
            </a:r>
            <a:r>
              <a:rPr lang="ko-KR" altLang="en-US" dirty="0" smtClean="0"/>
              <a:t>독성 </a:t>
            </a:r>
            <a:r>
              <a:rPr lang="en-US" altLang="ko-KR" dirty="0" smtClean="0"/>
              <a:t>: Cephalosporin</a:t>
            </a:r>
            <a:r>
              <a:rPr lang="ko-KR" altLang="en-US" dirty="0" smtClean="0"/>
              <a:t>분해되어 </a:t>
            </a:r>
            <a:r>
              <a:rPr lang="ko-KR" altLang="en-US" dirty="0" err="1" smtClean="0"/>
              <a:t>내약성</a:t>
            </a:r>
            <a:r>
              <a:rPr lang="ko-KR" altLang="en-US" dirty="0" smtClean="0"/>
              <a:t> 발현 </a:t>
            </a:r>
          </a:p>
          <a:p>
            <a:pPr>
              <a:buNone/>
            </a:pPr>
            <a:r>
              <a:rPr lang="en-US" altLang="ko-KR" dirty="0" smtClean="0"/>
              <a:t>4.</a:t>
            </a:r>
            <a:r>
              <a:rPr lang="ko-KR" altLang="en-US" dirty="0" smtClean="0"/>
              <a:t>응용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요로 </a:t>
            </a:r>
            <a:r>
              <a:rPr lang="ko-KR" altLang="en-US" dirty="0" err="1" smtClean="0"/>
              <a:t>감염증</a:t>
            </a:r>
            <a:r>
              <a:rPr lang="en-US" altLang="ko-KR" dirty="0" smtClean="0"/>
              <a:t>, penicillin</a:t>
            </a:r>
            <a:r>
              <a:rPr lang="ko-KR" altLang="en-US" dirty="0" smtClean="0"/>
              <a:t>에 과민성이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</a:t>
            </a:r>
            <a:r>
              <a:rPr lang="ko-KR" altLang="en-US" dirty="0" smtClean="0"/>
              <a:t>있는 환자 </a:t>
            </a:r>
          </a:p>
          <a:p>
            <a:pPr>
              <a:buNone/>
            </a:pPr>
            <a:r>
              <a:rPr lang="ko-KR" altLang="en-US" dirty="0" smtClean="0"/>
              <a:t>             호흡기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연조직</a:t>
            </a:r>
            <a:r>
              <a:rPr lang="ko-KR" altLang="en-US" dirty="0" smtClean="0"/>
              <a:t> 수술 시 </a:t>
            </a:r>
          </a:p>
          <a:p>
            <a:pPr>
              <a:buNone/>
            </a:pPr>
            <a:r>
              <a:rPr lang="en-US" altLang="ko-KR" dirty="0" smtClean="0"/>
              <a:t>5.Aminoglycoside </a:t>
            </a:r>
            <a:r>
              <a:rPr lang="ko-KR" altLang="en-US" dirty="0" smtClean="0"/>
              <a:t>계와 사용시 독성 증가 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643042" y="928670"/>
            <a:ext cx="47627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dirty="0" err="1" smtClean="0"/>
              <a:t>Cephlosporines</a:t>
            </a:r>
            <a:endParaRPr lang="ko-KR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en-US" altLang="ko-KR" dirty="0" err="1" smtClean="0"/>
              <a:t>Aminoglycosides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화학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당 </a:t>
            </a:r>
            <a:r>
              <a:rPr lang="en-US" altLang="ko-KR" dirty="0" smtClean="0"/>
              <a:t>+ </a:t>
            </a:r>
            <a:r>
              <a:rPr lang="ko-KR" altLang="en-US" dirty="0" smtClean="0"/>
              <a:t>염기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Oligoaminosaccharide</a:t>
            </a:r>
            <a:r>
              <a:rPr lang="ko-KR" altLang="en-US" dirty="0" smtClean="0"/>
              <a:t>류</a:t>
            </a:r>
            <a:r>
              <a:rPr lang="en-US" altLang="ko-KR" dirty="0" smtClean="0"/>
              <a:t>) </a:t>
            </a:r>
          </a:p>
          <a:p>
            <a:r>
              <a:rPr lang="ko-KR" altLang="en-US" dirty="0" smtClean="0"/>
              <a:t>작용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단백합성 억제</a:t>
            </a:r>
            <a:r>
              <a:rPr lang="en-US" altLang="ko-KR" dirty="0" smtClean="0"/>
              <a:t>(RNA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ribosome</a:t>
            </a:r>
          </a:p>
          <a:p>
            <a:pPr>
              <a:buNone/>
            </a:pPr>
            <a:r>
              <a:rPr lang="en-US" altLang="ko-KR" dirty="0" smtClean="0"/>
              <a:t>              </a:t>
            </a:r>
            <a:r>
              <a:rPr lang="ko-KR" altLang="en-US" dirty="0" smtClean="0"/>
              <a:t> 결합하지 못하게 함</a:t>
            </a:r>
            <a:r>
              <a:rPr lang="en-US" altLang="ko-KR" dirty="0" smtClean="0"/>
              <a:t>) </a:t>
            </a:r>
          </a:p>
          <a:p>
            <a:r>
              <a:rPr lang="ko-KR" altLang="en-US" dirty="0" smtClean="0"/>
              <a:t>  세포막파괴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살균작용 </a:t>
            </a:r>
          </a:p>
          <a:p>
            <a:r>
              <a:rPr lang="ko-KR" altLang="en-US" dirty="0" smtClean="0"/>
              <a:t>흡수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경구 투여 시 흡수 안됨 </a:t>
            </a:r>
          </a:p>
          <a:p>
            <a:r>
              <a:rPr lang="ko-KR" altLang="en-US" dirty="0" smtClean="0"/>
              <a:t>독성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</a:t>
            </a:r>
            <a:r>
              <a:rPr lang="en-US" altLang="ko-KR" dirty="0" smtClean="0"/>
              <a:t>8</a:t>
            </a:r>
            <a:r>
              <a:rPr lang="ko-KR" altLang="en-US" dirty="0" smtClean="0"/>
              <a:t>뇌 신경에 독성이 있어 청력장해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              </a:t>
            </a:r>
            <a:r>
              <a:rPr lang="ko-KR" altLang="en-US" dirty="0" smtClean="0"/>
              <a:t>신장독성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근신경</a:t>
            </a:r>
            <a:r>
              <a:rPr lang="ko-KR" altLang="en-US" dirty="0" smtClean="0"/>
              <a:t> 차단</a:t>
            </a:r>
            <a:r>
              <a:rPr lang="en-US" altLang="ko-KR" dirty="0" smtClean="0"/>
              <a:t>                                                                        </a:t>
            </a:r>
            <a:r>
              <a:rPr lang="ko-KR" altLang="en-US" dirty="0" smtClean="0"/>
              <a:t> </a:t>
            </a:r>
            <a:endParaRPr lang="ko-KR" altLang="en-US" dirty="0" smtClean="0"/>
          </a:p>
          <a:p>
            <a:r>
              <a:rPr lang="ko-KR" altLang="en-US" dirty="0" smtClean="0"/>
              <a:t>응용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그람 </a:t>
            </a:r>
            <a:r>
              <a:rPr lang="ko-KR" altLang="en-US" dirty="0" err="1" smtClean="0"/>
              <a:t>음성균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결핵균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spirochaetae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    </a:t>
            </a:r>
            <a:r>
              <a:rPr lang="ko-KR" altLang="en-US" dirty="0" smtClean="0"/>
              <a:t>종류</a:t>
            </a:r>
            <a:r>
              <a:rPr lang="en-US" altLang="ko-KR" dirty="0" smtClean="0"/>
              <a:t>:</a:t>
            </a:r>
            <a:r>
              <a:rPr lang="en-US" altLang="ko-KR" dirty="0" err="1" smtClean="0"/>
              <a:t>Aminoglycosides</a:t>
            </a:r>
            <a:r>
              <a:rPr lang="en-US" altLang="ko-KR" dirty="0" smtClean="0"/>
              <a:t>- ,</a:t>
            </a:r>
            <a:r>
              <a:rPr lang="en-US" altLang="ko-KR" dirty="0" err="1" smtClean="0"/>
              <a:t>Kanamycin</a:t>
            </a:r>
            <a:r>
              <a:rPr lang="en-US" altLang="ko-KR" dirty="0" smtClean="0"/>
              <a:t> ,</a:t>
            </a:r>
            <a:r>
              <a:rPr lang="en-US" altLang="ko-KR" dirty="0" err="1" smtClean="0"/>
              <a:t>Gentamicin</a:t>
            </a: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en-US" altLang="ko-KR" dirty="0" smtClean="0"/>
              <a:t>             </a:t>
            </a:r>
            <a:r>
              <a:rPr lang="en-US" altLang="ko-KR" dirty="0" err="1" smtClean="0"/>
              <a:t>Tobramycin</a:t>
            </a:r>
            <a:r>
              <a:rPr lang="en-US" altLang="ko-KR" dirty="0" smtClean="0"/>
              <a:t> </a:t>
            </a:r>
            <a:r>
              <a:rPr lang="en-US" altLang="ko-KR" dirty="0" smtClean="0"/>
              <a:t>,</a:t>
            </a:r>
            <a:r>
              <a:rPr lang="en-US" altLang="ko-KR" dirty="0" err="1" smtClean="0"/>
              <a:t>AmikacinNetilmycin</a:t>
            </a:r>
            <a:r>
              <a:rPr lang="en-US" altLang="ko-KR" dirty="0" smtClean="0"/>
              <a:t> </a:t>
            </a:r>
            <a:r>
              <a:rPr lang="en-US" altLang="ko-KR" dirty="0" smtClean="0"/>
              <a:t>,Neomycin 	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2910" y="704088"/>
            <a:ext cx="8043890" cy="79608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        </a:t>
            </a:r>
            <a:r>
              <a:rPr lang="en-US" altLang="ko-KR" dirty="0" err="1" smtClean="0"/>
              <a:t>Quinolones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기전 </a:t>
            </a:r>
            <a:r>
              <a:rPr lang="en-US" altLang="ko-KR" dirty="0" smtClean="0"/>
              <a:t>: DNA </a:t>
            </a:r>
            <a:r>
              <a:rPr lang="en-US" altLang="ko-KR" dirty="0" err="1" smtClean="0"/>
              <a:t>gyrase</a:t>
            </a:r>
            <a:r>
              <a:rPr lang="en-US" altLang="ko-KR" dirty="0" smtClean="0"/>
              <a:t> </a:t>
            </a:r>
            <a:r>
              <a:rPr lang="ko-KR" altLang="en-US" dirty="0" smtClean="0"/>
              <a:t>억제제로 작용하여 세균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</a:t>
            </a:r>
            <a:r>
              <a:rPr lang="ko-KR" altLang="en-US" dirty="0" smtClean="0"/>
              <a:t>핵산의  </a:t>
            </a:r>
            <a:r>
              <a:rPr lang="en-US" altLang="ko-KR" dirty="0" err="1" smtClean="0"/>
              <a:t>supercoiling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억제 </a:t>
            </a:r>
            <a:r>
              <a:rPr lang="en-US" altLang="ko-KR" dirty="0" smtClean="0"/>
              <a:t>-&gt; DNA</a:t>
            </a:r>
            <a:r>
              <a:rPr lang="ko-KR" altLang="en-US" dirty="0" smtClean="0"/>
              <a:t>합성 억제 </a:t>
            </a:r>
          </a:p>
          <a:p>
            <a:r>
              <a:rPr lang="ko-KR" altLang="en-US" dirty="0" smtClean="0"/>
              <a:t>독성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임신부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소아에 대한 안전성 </a:t>
            </a:r>
            <a:r>
              <a:rPr lang="ko-KR" altLang="en-US" dirty="0" err="1" smtClean="0"/>
              <a:t>미확립</a:t>
            </a:r>
            <a:r>
              <a:rPr lang="ko-KR" altLang="en-US" dirty="0" smtClean="0"/>
              <a:t> </a:t>
            </a:r>
          </a:p>
          <a:p>
            <a:pPr>
              <a:buNone/>
            </a:pPr>
            <a:r>
              <a:rPr lang="ko-KR" altLang="en-US" dirty="0" smtClean="0"/>
              <a:t>             연골독성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간독성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중추신경흥분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(</a:t>
            </a:r>
            <a:r>
              <a:rPr lang="ko-KR" altLang="en-US" dirty="0" smtClean="0"/>
              <a:t>두통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현기증</a:t>
            </a:r>
            <a:r>
              <a:rPr lang="en-US" altLang="ko-KR" dirty="0" smtClean="0"/>
              <a:t>) </a:t>
            </a:r>
          </a:p>
          <a:p>
            <a:r>
              <a:rPr lang="en-US" altLang="ko-KR" dirty="0" smtClean="0"/>
              <a:t>1</a:t>
            </a:r>
            <a:r>
              <a:rPr lang="ko-KR" altLang="en-US" dirty="0" smtClean="0"/>
              <a:t>세대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Nalidixic</a:t>
            </a:r>
            <a:r>
              <a:rPr lang="en-US" altLang="ko-KR" dirty="0" smtClean="0"/>
              <a:t> acid, </a:t>
            </a:r>
            <a:r>
              <a:rPr lang="en-US" altLang="ko-KR" dirty="0" err="1" smtClean="0"/>
              <a:t>Oxolinic</a:t>
            </a:r>
            <a:r>
              <a:rPr lang="en-US" altLang="ko-KR" dirty="0" smtClean="0"/>
              <a:t> acid </a:t>
            </a:r>
          </a:p>
          <a:p>
            <a:endParaRPr lang="ko-KR" altLang="en-US" dirty="0" smtClean="0"/>
          </a:p>
          <a:p>
            <a:r>
              <a:rPr lang="en-US" altLang="ko-KR" dirty="0" smtClean="0"/>
              <a:t>2</a:t>
            </a:r>
            <a:r>
              <a:rPr lang="ko-KR" altLang="en-US" dirty="0" smtClean="0"/>
              <a:t>세대 </a:t>
            </a:r>
            <a:r>
              <a:rPr lang="en-US" altLang="ko-KR" dirty="0" smtClean="0"/>
              <a:t>: Ciprofloxacin, </a:t>
            </a:r>
            <a:r>
              <a:rPr lang="en-US" altLang="ko-KR" dirty="0" err="1" smtClean="0"/>
              <a:t>Ofloxacin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Cinoxacin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3</a:t>
            </a:r>
            <a:r>
              <a:rPr lang="ko-KR" altLang="en-US" dirty="0" smtClean="0"/>
              <a:t>세대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Levofloxacin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Sparfloxacin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Enoxacin</a:t>
            </a:r>
            <a:r>
              <a:rPr lang="en-US" altLang="ko-KR" dirty="0" smtClean="0"/>
              <a:t>,</a:t>
            </a:r>
          </a:p>
          <a:p>
            <a:pPr>
              <a:buNone/>
            </a:pPr>
            <a:r>
              <a:rPr lang="en-US" altLang="ko-KR" dirty="0" smtClean="0"/>
              <a:t>              </a:t>
            </a:r>
            <a:r>
              <a:rPr lang="en-US" altLang="ko-KR" dirty="0" err="1" smtClean="0"/>
              <a:t>Tosufloxacin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en-US" altLang="ko-KR" dirty="0" smtClean="0"/>
              <a:t>Glycopeptides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기전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세포벽 합성 억제 </a:t>
            </a:r>
          </a:p>
          <a:p>
            <a:r>
              <a:rPr lang="ko-KR" altLang="en-US" dirty="0" smtClean="0"/>
              <a:t>독성 </a:t>
            </a:r>
          </a:p>
          <a:p>
            <a:pPr>
              <a:buNone/>
            </a:pPr>
            <a:r>
              <a:rPr lang="en-US" altLang="ko-KR" dirty="0" smtClean="0"/>
              <a:t>   - Red man syndrome(</a:t>
            </a:r>
            <a:r>
              <a:rPr lang="ko-KR" altLang="en-US" dirty="0" smtClean="0"/>
              <a:t>목 주위 및 안면 과민반응</a:t>
            </a:r>
            <a:r>
              <a:rPr lang="en-US" altLang="ko-KR" dirty="0" smtClean="0"/>
              <a:t>),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  </a:t>
            </a:r>
            <a:r>
              <a:rPr lang="ko-KR" altLang="en-US" dirty="0" smtClean="0"/>
              <a:t>안면 </a:t>
            </a:r>
            <a:r>
              <a:rPr lang="ko-KR" altLang="en-US" dirty="0" smtClean="0"/>
              <a:t>홍조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오한</a:t>
            </a:r>
            <a:r>
              <a:rPr lang="en-US" altLang="ko-KR" dirty="0" smtClean="0"/>
              <a:t>                                                       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en-US" altLang="ko-KR" dirty="0" smtClean="0"/>
              <a:t> - </a:t>
            </a:r>
            <a:r>
              <a:rPr lang="ko-KR" altLang="en-US" dirty="0" smtClean="0"/>
              <a:t>저혈압 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 독성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독성</a:t>
            </a:r>
            <a:r>
              <a:rPr lang="en-US" altLang="ko-KR" dirty="0" smtClean="0"/>
              <a:t>, Phlebitis, drug fever </a:t>
            </a:r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en-US" altLang="ko-KR" dirty="0" smtClean="0"/>
              <a:t> - </a:t>
            </a:r>
            <a:r>
              <a:rPr lang="en-US" altLang="ko-KR" dirty="0" smtClean="0"/>
              <a:t>Pain and spasm syndrome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응용 </a:t>
            </a:r>
            <a:r>
              <a:rPr lang="en-US" altLang="ko-KR" dirty="0" smtClean="0"/>
              <a:t>: Staphylococci, streptococci, </a:t>
            </a:r>
            <a:r>
              <a:rPr lang="en-US" altLang="ko-KR" dirty="0" err="1" smtClean="0"/>
              <a:t>enterococci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 </a:t>
            </a:r>
          </a:p>
          <a:p>
            <a:pPr>
              <a:buNone/>
            </a:pPr>
            <a:r>
              <a:rPr lang="ko-KR" altLang="en-US" dirty="0" smtClean="0"/>
              <a:t>    </a:t>
            </a:r>
            <a:r>
              <a:rPr lang="en-US" altLang="ko-KR" dirty="0" smtClean="0"/>
              <a:t>-</a:t>
            </a:r>
            <a:r>
              <a:rPr lang="ko-KR" altLang="en-US" dirty="0" err="1" smtClean="0"/>
              <a:t>그람양성균에만</a:t>
            </a:r>
            <a:r>
              <a:rPr lang="ko-KR" altLang="en-US" dirty="0" smtClean="0"/>
              <a:t> 작용 </a:t>
            </a:r>
            <a:endParaRPr lang="en-US" altLang="ko-KR" dirty="0" smtClean="0"/>
          </a:p>
          <a:p>
            <a:pPr>
              <a:buNone/>
            </a:pPr>
            <a:endParaRPr lang="ko-KR" altLang="en-US" dirty="0" smtClean="0"/>
          </a:p>
          <a:p>
            <a:r>
              <a:rPr lang="ko-KR" altLang="en-US" dirty="0" smtClean="0"/>
              <a:t>제제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Vancomycin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Teicoplanin</a:t>
            </a:r>
            <a:r>
              <a:rPr lang="en-US" altLang="ko-KR" dirty="0" smtClean="0"/>
              <a:t> 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en-US" altLang="ko-KR" dirty="0" err="1" smtClean="0"/>
              <a:t>Macrolide</a:t>
            </a:r>
            <a:r>
              <a:rPr lang="ko-KR" altLang="en-US" dirty="0" smtClean="0"/>
              <a:t>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화학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매우 큰 </a:t>
            </a:r>
            <a:r>
              <a:rPr lang="en-US" altLang="ko-KR" dirty="0" err="1" smtClean="0"/>
              <a:t>lactone</a:t>
            </a:r>
            <a:r>
              <a:rPr lang="en-US" altLang="ko-KR" dirty="0" smtClean="0"/>
              <a:t> ring</a:t>
            </a:r>
            <a:r>
              <a:rPr lang="ko-KR" altLang="en-US" dirty="0" smtClean="0"/>
              <a:t>에 </a:t>
            </a:r>
            <a:r>
              <a:rPr lang="en-US" altLang="ko-KR" dirty="0" smtClean="0"/>
              <a:t>amino </a:t>
            </a:r>
          </a:p>
          <a:p>
            <a:pPr>
              <a:buNone/>
            </a:pPr>
            <a:r>
              <a:rPr lang="en-US" altLang="ko-KR" dirty="0" smtClean="0"/>
              <a:t>                sugar </a:t>
            </a:r>
            <a:r>
              <a:rPr lang="ko-KR" altLang="en-US" dirty="0" smtClean="0"/>
              <a:t>가 결합 </a:t>
            </a:r>
          </a:p>
          <a:p>
            <a:r>
              <a:rPr lang="ko-KR" altLang="en-US" dirty="0" smtClean="0"/>
              <a:t>기전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세균의 단백질 합성 억제 </a:t>
            </a:r>
          </a:p>
          <a:p>
            <a:r>
              <a:rPr lang="ko-KR" altLang="en-US" dirty="0" smtClean="0"/>
              <a:t>독성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간염</a:t>
            </a:r>
            <a:r>
              <a:rPr lang="en-US" altLang="ko-KR" dirty="0" smtClean="0"/>
              <a:t>(</a:t>
            </a:r>
            <a:r>
              <a:rPr lang="ko-KR" altLang="en-US" dirty="0" smtClean="0"/>
              <a:t>담즙 </a:t>
            </a:r>
            <a:r>
              <a:rPr lang="ko-KR" altLang="en-US" dirty="0" err="1" smtClean="0"/>
              <a:t>울혈성</a:t>
            </a:r>
            <a:r>
              <a:rPr lang="ko-KR" altLang="en-US" dirty="0" smtClean="0"/>
              <a:t> 황달</a:t>
            </a:r>
            <a:r>
              <a:rPr lang="en-US" altLang="ko-KR" dirty="0" smtClean="0"/>
              <a:t>) </a:t>
            </a:r>
          </a:p>
          <a:p>
            <a:r>
              <a:rPr lang="ko-KR" altLang="en-US" dirty="0" smtClean="0"/>
              <a:t>응용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그람 </a:t>
            </a:r>
            <a:r>
              <a:rPr lang="ko-KR" altLang="en-US" dirty="0" err="1" smtClean="0"/>
              <a:t>양성균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페니실린에 과민성 환자 </a:t>
            </a:r>
          </a:p>
          <a:p>
            <a:pPr>
              <a:buNone/>
            </a:pPr>
            <a:r>
              <a:rPr lang="ko-KR" altLang="en-US" dirty="0" smtClean="0"/>
              <a:t>            호흡기 감염</a:t>
            </a:r>
            <a:r>
              <a:rPr lang="en-US" altLang="ko-KR" dirty="0" smtClean="0"/>
              <a:t>(</a:t>
            </a:r>
            <a:r>
              <a:rPr lang="ko-KR" altLang="en-US" dirty="0" smtClean="0"/>
              <a:t>폐렴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백일해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디프테리아</a:t>
            </a:r>
            <a:r>
              <a:rPr lang="en-US" altLang="ko-KR" dirty="0" smtClean="0"/>
              <a:t>) </a:t>
            </a:r>
          </a:p>
          <a:p>
            <a:r>
              <a:rPr lang="ko-KR" altLang="en-US" dirty="0" smtClean="0"/>
              <a:t>제제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azithromycin</a:t>
            </a:r>
            <a:r>
              <a:rPr lang="en-US" altLang="ko-KR" dirty="0" smtClean="0"/>
              <a:t>, Erythromycin</a:t>
            </a:r>
            <a:r>
              <a:rPr lang="en-US" altLang="ko-KR" dirty="0" smtClean="0"/>
              <a:t>,, </a:t>
            </a:r>
            <a:r>
              <a:rPr lang="en-US" altLang="ko-KR" dirty="0" err="1" smtClean="0"/>
              <a:t>Oleandomycin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 </a:t>
            </a:r>
            <a:r>
              <a:rPr lang="en-US" altLang="ko-KR" dirty="0" err="1" smtClean="0"/>
              <a:t>Clindamycin,Clarithromycin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r>
              <a:rPr lang="ko-KR" altLang="en-US" sz="4000" dirty="0" smtClean="0"/>
              <a:t>신기능에 따른 용량조절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altLang="ko-KR" dirty="0" smtClean="0"/>
              <a:t>1.</a:t>
            </a:r>
            <a:r>
              <a:rPr lang="ko-KR" altLang="en-US" dirty="0" smtClean="0"/>
              <a:t>용량조절이 </a:t>
            </a:r>
            <a:r>
              <a:rPr lang="ko-KR" altLang="en-US" dirty="0" smtClean="0"/>
              <a:t>필요 없는 항생제 </a:t>
            </a:r>
          </a:p>
          <a:p>
            <a:pPr>
              <a:buNone/>
            </a:pPr>
            <a:r>
              <a:rPr lang="pt-BR" altLang="ko-KR" dirty="0" smtClean="0"/>
              <a:t>-&gt;EM, Clindamycin, Pefloxacin, Cefaclor, Cefoperazone, 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en-US" altLang="ko-KR" dirty="0" err="1" smtClean="0"/>
              <a:t>Cefoperazone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Ceftriaxone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Metronidazole</a:t>
            </a:r>
            <a:r>
              <a:rPr lang="en-US" altLang="ko-KR" dirty="0" smtClean="0"/>
              <a:t> </a:t>
            </a: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2.</a:t>
            </a:r>
            <a:r>
              <a:rPr lang="ko-KR" altLang="en-US" dirty="0" smtClean="0"/>
              <a:t>심한 </a:t>
            </a:r>
            <a:r>
              <a:rPr lang="ko-KR" altLang="en-US" dirty="0" err="1" smtClean="0"/>
              <a:t>심부전시에만</a:t>
            </a:r>
            <a:r>
              <a:rPr lang="ko-KR" altLang="en-US" dirty="0" smtClean="0"/>
              <a:t> 용량조절이 필요한 항생제 </a:t>
            </a:r>
          </a:p>
          <a:p>
            <a:pPr>
              <a:buNone/>
            </a:pPr>
            <a:r>
              <a:rPr lang="en-US" altLang="ko-KR" dirty="0" smtClean="0"/>
              <a:t>-&gt;Penicillin, </a:t>
            </a:r>
            <a:r>
              <a:rPr lang="en-US" altLang="ko-KR" dirty="0" err="1" smtClean="0"/>
              <a:t>Ampicillin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Amoxacillin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Piperacillin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Cefazolin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en-US" altLang="ko-KR" dirty="0" err="1" smtClean="0"/>
              <a:t>Cefoxitin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Cefotetan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Teicoplanin</a:t>
            </a:r>
            <a:r>
              <a:rPr lang="en-US" altLang="ko-KR" dirty="0" smtClean="0"/>
              <a:t>, Ciprofloxacin</a:t>
            </a:r>
          </a:p>
          <a:p>
            <a:pPr>
              <a:buNone/>
            </a:pP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en-US" altLang="ko-KR" dirty="0" smtClean="0"/>
              <a:t>3.</a:t>
            </a:r>
            <a:r>
              <a:rPr lang="ko-KR" altLang="en-US" dirty="0" smtClean="0"/>
              <a:t>경한 </a:t>
            </a:r>
            <a:r>
              <a:rPr lang="ko-KR" altLang="en-US" dirty="0" smtClean="0"/>
              <a:t>신기능 장애에도 용량조절이 필요한  항생제 </a:t>
            </a:r>
          </a:p>
          <a:p>
            <a:pPr>
              <a:buNone/>
            </a:pPr>
            <a:r>
              <a:rPr lang="en-US" altLang="ko-KR" dirty="0" smtClean="0"/>
              <a:t>-&gt;</a:t>
            </a:r>
            <a:r>
              <a:rPr lang="en-US" altLang="ko-KR" dirty="0" err="1" smtClean="0"/>
              <a:t>Aminoglycosied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Vancomycin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Imipenam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Ofloxacin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en-US" altLang="ko-KR" dirty="0" smtClean="0"/>
              <a:t>4.</a:t>
            </a:r>
            <a:r>
              <a:rPr lang="ko-KR" altLang="en-US" dirty="0" smtClean="0"/>
              <a:t>신기능장애가 </a:t>
            </a:r>
            <a:r>
              <a:rPr lang="ko-KR" altLang="en-US" dirty="0" smtClean="0"/>
              <a:t>있을 때 금기인 항생제 </a:t>
            </a:r>
          </a:p>
          <a:p>
            <a:pPr>
              <a:buNone/>
            </a:pPr>
            <a:r>
              <a:rPr lang="en-US" altLang="ko-KR" dirty="0" smtClean="0"/>
              <a:t>-&gt;Tetracycline, </a:t>
            </a:r>
            <a:r>
              <a:rPr lang="en-US" altLang="ko-KR" dirty="0" err="1" smtClean="0"/>
              <a:t>nitrofurantoin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Cephaloridine</a:t>
            </a:r>
            <a:r>
              <a:rPr lang="en-US" altLang="ko-KR" dirty="0" smtClean="0"/>
              <a:t>, Sulfadiazine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</TotalTime>
  <Words>1677</Words>
  <Application>Hancom Office Hanshow 2010</Application>
  <PresentationFormat>화면 슬라이드 쇼(4:3)</PresentationFormat>
  <Paragraphs>433</Paragraphs>
  <Slides>34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흐름</vt:lpstr>
      <vt:lpstr>호흡기 질환의 약물요법</vt:lpstr>
      <vt:lpstr>                 목    차</vt:lpstr>
      <vt:lpstr>   약물 흡수와 반응에           영향을 주는 인자</vt:lpstr>
      <vt:lpstr>약물 흡수와 반응에 영향을                  주는 인자(약물과 노인)</vt:lpstr>
      <vt:lpstr>약물 흡수와 관련된 화학적                            물리적 요인</vt:lpstr>
      <vt:lpstr>기대하지 않은 약물의 반응</vt:lpstr>
      <vt:lpstr>Therapeutic Drug Monitoring</vt:lpstr>
      <vt:lpstr>약물의 안전성과 적합성(Comparability)</vt:lpstr>
      <vt:lpstr>              약물의 안전성</vt:lpstr>
      <vt:lpstr>약물의 안전성</vt:lpstr>
      <vt:lpstr>자율신경계 (Autonomic nerve system)</vt:lpstr>
      <vt:lpstr>교감신경 수용체 종류 및 기능</vt:lpstr>
      <vt:lpstr>              부교감 신경</vt:lpstr>
      <vt:lpstr>           교감 신경계약물</vt:lpstr>
      <vt:lpstr>       부교감 신경계약물</vt:lpstr>
      <vt:lpstr>베타2 작용제</vt:lpstr>
      <vt:lpstr>베타2 작용제</vt:lpstr>
      <vt:lpstr>항콜린제</vt:lpstr>
      <vt:lpstr>항콜린제</vt:lpstr>
      <vt:lpstr>                 항생제</vt:lpstr>
      <vt:lpstr>        항생제 사용원칙 </vt:lpstr>
      <vt:lpstr>AST방법 </vt:lpstr>
      <vt:lpstr>항생제 사용목적 </vt:lpstr>
      <vt:lpstr>     세균의 분류 </vt:lpstr>
      <vt:lpstr>         감염성 원인 균 </vt:lpstr>
      <vt:lpstr>          투여방법 </vt:lpstr>
      <vt:lpstr>   항생제의 작용기전에 따른                        항생제  분류</vt:lpstr>
      <vt:lpstr>Penicillin </vt:lpstr>
      <vt:lpstr>    </vt:lpstr>
      <vt:lpstr>Aminoglycosides </vt:lpstr>
      <vt:lpstr>          Quinolones </vt:lpstr>
      <vt:lpstr>Glycopeptides</vt:lpstr>
      <vt:lpstr>Macrolide계</vt:lpstr>
      <vt:lpstr>신기능에 따른 용량조절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목차</dc:title>
  <dc:subject/>
  <dc:creator>test</dc:creator>
  <cp:keywords/>
  <dc:description/>
  <cp:lastModifiedBy>서울시청</cp:lastModifiedBy>
  <cp:revision>42</cp:revision>
  <dcterms:created xsi:type="dcterms:W3CDTF">2015-05-20T03:59:34Z</dcterms:created>
  <dcterms:modified xsi:type="dcterms:W3CDTF">2015-05-21T11:53:06Z</dcterms:modified>
  <cp:category/>
</cp:coreProperties>
</file>