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5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7D66E-160A-4E98-BD52-0C4306A3D31D}" type="datetimeFigureOut">
              <a:rPr lang="ko-KR" altLang="en-US" smtClean="0"/>
              <a:pPr/>
              <a:t>2016-10-18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EC7A-CD5D-4747-ABAD-8663A126EA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7D66E-160A-4E98-BD52-0C4306A3D31D}" type="datetimeFigureOut">
              <a:rPr lang="ko-KR" altLang="en-US" smtClean="0"/>
              <a:pPr/>
              <a:t>2016-10-18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EC7A-CD5D-4747-ABAD-8663A126EA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7D66E-160A-4E98-BD52-0C4306A3D31D}" type="datetimeFigureOut">
              <a:rPr lang="ko-KR" altLang="en-US" smtClean="0"/>
              <a:pPr/>
              <a:t>2016-10-18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EC7A-CD5D-4747-ABAD-8663A126EA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7D66E-160A-4E98-BD52-0C4306A3D31D}" type="datetimeFigureOut">
              <a:rPr lang="ko-KR" altLang="en-US" smtClean="0"/>
              <a:pPr/>
              <a:t>2016-10-18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EC7A-CD5D-4747-ABAD-8663A126EA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7D66E-160A-4E98-BD52-0C4306A3D31D}" type="datetimeFigureOut">
              <a:rPr lang="ko-KR" altLang="en-US" smtClean="0"/>
              <a:pPr/>
              <a:t>2016-10-18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EC7A-CD5D-4747-ABAD-8663A126EA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7D66E-160A-4E98-BD52-0C4306A3D31D}" type="datetimeFigureOut">
              <a:rPr lang="ko-KR" altLang="en-US" smtClean="0"/>
              <a:pPr/>
              <a:t>2016-10-18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EC7A-CD5D-4747-ABAD-8663A126EA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7D66E-160A-4E98-BD52-0C4306A3D31D}" type="datetimeFigureOut">
              <a:rPr lang="ko-KR" altLang="en-US" smtClean="0"/>
              <a:pPr/>
              <a:t>2016-10-18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EC7A-CD5D-4747-ABAD-8663A126EA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7D66E-160A-4E98-BD52-0C4306A3D31D}" type="datetimeFigureOut">
              <a:rPr lang="ko-KR" altLang="en-US" smtClean="0"/>
              <a:pPr/>
              <a:t>2016-10-18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EC7A-CD5D-4747-ABAD-8663A126EA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7D66E-160A-4E98-BD52-0C4306A3D31D}" type="datetimeFigureOut">
              <a:rPr lang="ko-KR" altLang="en-US" smtClean="0"/>
              <a:pPr/>
              <a:t>2016-10-18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EC7A-CD5D-4747-ABAD-8663A126EA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7D66E-160A-4E98-BD52-0C4306A3D31D}" type="datetimeFigureOut">
              <a:rPr lang="ko-KR" altLang="en-US" smtClean="0"/>
              <a:pPr/>
              <a:t>2016-10-18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EC7A-CD5D-4747-ABAD-8663A126EA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7D66E-160A-4E98-BD52-0C4306A3D31D}" type="datetimeFigureOut">
              <a:rPr lang="ko-KR" altLang="en-US" smtClean="0"/>
              <a:pPr/>
              <a:t>2016-10-18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EC7A-CD5D-4747-ABAD-8663A126EA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7D66E-160A-4E98-BD52-0C4306A3D31D}" type="datetimeFigureOut">
              <a:rPr lang="ko-KR" altLang="en-US" smtClean="0"/>
              <a:pPr/>
              <a:t>2016-10-18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2EC7A-CD5D-4747-ABAD-8663A126EA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1470025"/>
          </a:xfrm>
        </p:spPr>
        <p:txBody>
          <a:bodyPr>
            <a:normAutofit/>
          </a:bodyPr>
          <a:lstStyle/>
          <a:p>
            <a:r>
              <a:rPr lang="ko-KR" altLang="en-US" sz="6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앗 차 사 고 예방</a:t>
            </a:r>
            <a:endParaRPr lang="ko-KR" altLang="en-US" sz="6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87624" y="2924944"/>
            <a:ext cx="6768752" cy="1752600"/>
          </a:xfrm>
        </p:spPr>
        <p:txBody>
          <a:bodyPr>
            <a:normAutofit/>
          </a:bodyPr>
          <a:lstStyle/>
          <a:p>
            <a:r>
              <a:rPr lang="ko-KR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자동차 전용도로 </a:t>
            </a:r>
            <a:r>
              <a:rPr lang="en-US" altLang="ko-K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차사고</a:t>
            </a:r>
            <a:r>
              <a:rPr lang="ko-KR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ko-KR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부제목 2"/>
          <p:cNvSpPr txBox="1">
            <a:spLocks/>
          </p:cNvSpPr>
          <p:nvPr/>
        </p:nvSpPr>
        <p:spPr>
          <a:xfrm>
            <a:off x="1331640" y="486916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고덕 </a:t>
            </a:r>
            <a:r>
              <a:rPr kumimoji="0" lang="en-US" altLang="ko-KR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119</a:t>
            </a:r>
            <a:r>
              <a:rPr kumimoji="0" lang="ko-KR" alt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안전센터</a:t>
            </a:r>
          </a:p>
        </p:txBody>
      </p:sp>
      <p:pic>
        <p:nvPicPr>
          <p:cNvPr id="5" name="Picture 26" descr="C:\Temp\Hnc\BinData\EMB00000d5402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9525" y="0"/>
            <a:ext cx="1514475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그림 32" descr="그림3 사본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4869160"/>
            <a:ext cx="8461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/>
          <a:lstStyle/>
          <a:p>
            <a:r>
              <a:rPr lang="ko-KR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발  표  순  서</a:t>
            </a:r>
            <a:endParaRPr lang="ko-KR" alt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483768" y="2132856"/>
            <a:ext cx="4536504" cy="3456384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en-US" altLang="ko-KR" sz="2800" b="1" dirty="0" smtClean="0">
                <a:solidFill>
                  <a:schemeClr val="tx1"/>
                </a:solidFill>
              </a:rPr>
              <a:t>2</a:t>
            </a:r>
            <a:r>
              <a:rPr lang="ko-KR" altLang="en-US" sz="2800" b="1" dirty="0" smtClean="0">
                <a:solidFill>
                  <a:schemeClr val="tx1"/>
                </a:solidFill>
              </a:rPr>
              <a:t>차 사고 사례</a:t>
            </a:r>
            <a:endParaRPr lang="en-US" altLang="ko-KR" sz="2800" b="1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endParaRPr lang="en-US" altLang="ko-KR" sz="2800" b="1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US" altLang="ko-KR" sz="2800" b="1" dirty="0" smtClean="0">
                <a:solidFill>
                  <a:schemeClr val="tx1"/>
                </a:solidFill>
              </a:rPr>
              <a:t>2</a:t>
            </a:r>
            <a:r>
              <a:rPr lang="ko-KR" altLang="en-US" sz="2800" b="1" dirty="0" smtClean="0">
                <a:solidFill>
                  <a:schemeClr val="tx1"/>
                </a:solidFill>
              </a:rPr>
              <a:t>차 사고 발생 원인</a:t>
            </a:r>
            <a:endParaRPr lang="en-US" altLang="ko-KR" sz="2800" b="1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endParaRPr lang="en-US" altLang="ko-KR" sz="2800" b="1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US" altLang="ko-KR" sz="2800" b="1" dirty="0" smtClean="0">
                <a:solidFill>
                  <a:schemeClr val="tx1"/>
                </a:solidFill>
              </a:rPr>
              <a:t>2</a:t>
            </a:r>
            <a:r>
              <a:rPr lang="ko-KR" altLang="en-US" sz="2800" b="1" dirty="0" smtClean="0">
                <a:solidFill>
                  <a:schemeClr val="tx1"/>
                </a:solidFill>
              </a:rPr>
              <a:t>차 사고 방지 대책</a:t>
            </a:r>
            <a:endParaRPr lang="en-US" altLang="ko-KR" sz="2800" b="1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endParaRPr lang="en-US" altLang="ko-KR" sz="2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pPr marL="514350" indent="-514350"/>
            <a:r>
              <a:rPr lang="en-US" altLang="ko-KR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차 사고 사례</a:t>
            </a:r>
            <a:endParaRPr lang="en-US" altLang="ko-KR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5589240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◎ 영등포구 서부간선도로 현장활동 중이던 구급대원 </a:t>
            </a:r>
            <a:r>
              <a:rPr lang="en-US" altLang="ko-KR" dirty="0" smtClean="0"/>
              <a:t>3</a:t>
            </a:r>
            <a:r>
              <a:rPr lang="ko-KR" altLang="en-US" dirty="0" smtClean="0"/>
              <a:t>명을 승용차가 추돌 </a:t>
            </a:r>
            <a:r>
              <a:rPr lang="en-US" altLang="ko-KR" dirty="0" smtClean="0"/>
              <a:t>- </a:t>
            </a:r>
            <a:r>
              <a:rPr lang="ko-KR" altLang="en-US" dirty="0" smtClean="0"/>
              <a:t>부상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◎ 부산시 사하구 교통사고 현장통제 중이던 구조대원 </a:t>
            </a:r>
            <a:r>
              <a:rPr lang="en-US" altLang="ko-KR" dirty="0" smtClean="0"/>
              <a:t>2</a:t>
            </a:r>
            <a:r>
              <a:rPr lang="ko-KR" altLang="en-US" dirty="0" smtClean="0"/>
              <a:t>명을 승용차가 추돌 </a:t>
            </a:r>
            <a:r>
              <a:rPr lang="en-US" altLang="ko-KR" dirty="0" smtClean="0"/>
              <a:t>-</a:t>
            </a:r>
            <a:r>
              <a:rPr lang="ko-KR" altLang="en-US" dirty="0" smtClean="0"/>
              <a:t>부상</a:t>
            </a:r>
            <a:endParaRPr lang="ko-KR" altLang="en-US" dirty="0"/>
          </a:p>
        </p:txBody>
      </p:sp>
      <p:pic>
        <p:nvPicPr>
          <p:cNvPr id="7" name="그림 6" descr="2016-10-18 10;42;3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628800"/>
            <a:ext cx="7848872" cy="3888432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en-US" altLang="ko-KR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차 사고 발생 원인</a:t>
            </a:r>
            <a:endParaRPr lang="ko-KR" alt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27584" y="2132856"/>
            <a:ext cx="7704856" cy="4392488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ko-KR" altLang="en-US" sz="2800" b="1" dirty="0" smtClean="0">
                <a:solidFill>
                  <a:schemeClr val="tx1"/>
                </a:solidFill>
              </a:rPr>
              <a:t>뒤따르는 차량 운전자 전방 주시 태만</a:t>
            </a:r>
            <a:endParaRPr lang="en-US" altLang="ko-KR" sz="2800" b="1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endParaRPr lang="en-US" altLang="ko-KR" sz="2800" b="1" dirty="0" smtClean="0">
              <a:solidFill>
                <a:schemeClr val="tx1"/>
              </a:solidFill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ko-KR" altLang="en-US" sz="2800" b="1" dirty="0" smtClean="0">
                <a:solidFill>
                  <a:schemeClr val="tx1"/>
                </a:solidFill>
              </a:rPr>
              <a:t>야간 전방 시야확보 어려움</a:t>
            </a:r>
            <a:endParaRPr lang="en-US" altLang="ko-KR" sz="2800" b="1" dirty="0" smtClean="0">
              <a:solidFill>
                <a:schemeClr val="tx1"/>
              </a:solidFill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endParaRPr lang="en-US" altLang="ko-KR" sz="2800" b="1" dirty="0" smtClean="0">
              <a:solidFill>
                <a:schemeClr val="tx1"/>
              </a:solidFill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ko-KR" altLang="en-US" sz="2800" b="1" dirty="0" smtClean="0">
                <a:solidFill>
                  <a:schemeClr val="tx1"/>
                </a:solidFill>
              </a:rPr>
              <a:t>비</a:t>
            </a:r>
            <a:r>
              <a:rPr lang="en-US" altLang="ko-KR" sz="28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2800" b="1" dirty="0" smtClean="0">
                <a:solidFill>
                  <a:schemeClr val="tx1"/>
                </a:solidFill>
              </a:rPr>
              <a:t>눈 등 기상조건에 따른 제동거리 늘어남</a:t>
            </a:r>
            <a:endParaRPr lang="en-US" altLang="ko-KR" sz="2800" b="1" dirty="0" smtClean="0">
              <a:solidFill>
                <a:schemeClr val="tx1"/>
              </a:solidFill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endParaRPr lang="en-US" altLang="ko-KR" sz="2800" b="1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ko-KR" altLang="en-US" sz="2800" b="1" dirty="0" smtClean="0">
                <a:solidFill>
                  <a:srgbClr val="FF0000"/>
                </a:solidFill>
              </a:rPr>
              <a:t>사고후방 차량통제 미흡</a:t>
            </a:r>
            <a:endParaRPr lang="en-US" altLang="ko-KR" sz="2800" b="1" dirty="0" smtClean="0">
              <a:solidFill>
                <a:srgbClr val="FF0000"/>
              </a:solidFill>
            </a:endParaRPr>
          </a:p>
          <a:p>
            <a:pPr marL="514350" indent="-514350" algn="l">
              <a:buAutoNum type="arabicPeriod"/>
            </a:pPr>
            <a:endParaRPr lang="en-US" altLang="ko-KR" sz="2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en-US" altLang="ko-KR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차 사고 방지 대책</a:t>
            </a:r>
            <a:endParaRPr lang="ko-KR" alt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27584" y="2132856"/>
            <a:ext cx="7704856" cy="4392488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ko-KR" altLang="en-US" sz="2800" b="1" dirty="0" smtClean="0">
                <a:solidFill>
                  <a:schemeClr val="tx1"/>
                </a:solidFill>
              </a:rPr>
              <a:t>사고현장 후방 충분한 거리에 삼각대 설치</a:t>
            </a:r>
            <a:endParaRPr lang="en-US" altLang="ko-KR" sz="2800" b="1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endParaRPr lang="en-US" altLang="ko-KR" sz="2800" b="1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ko-KR" altLang="en-US" sz="2800" b="1" dirty="0" smtClean="0">
                <a:solidFill>
                  <a:schemeClr val="tx1"/>
                </a:solidFill>
              </a:rPr>
              <a:t>야간의 경우 불꽃신호기</a:t>
            </a:r>
            <a:r>
              <a:rPr lang="en-US" altLang="ko-KR" sz="2800" b="1" dirty="0" smtClean="0">
                <a:solidFill>
                  <a:schemeClr val="tx1"/>
                </a:solidFill>
              </a:rPr>
              <a:t>(</a:t>
            </a:r>
            <a:r>
              <a:rPr lang="ko-KR" altLang="en-US" sz="2800" b="1" dirty="0" smtClean="0">
                <a:solidFill>
                  <a:schemeClr val="tx1"/>
                </a:solidFill>
              </a:rPr>
              <a:t>홍염</a:t>
            </a:r>
            <a:r>
              <a:rPr lang="en-US" altLang="ko-KR" sz="2800" b="1" dirty="0" smtClean="0">
                <a:solidFill>
                  <a:schemeClr val="tx1"/>
                </a:solidFill>
              </a:rPr>
              <a:t>)</a:t>
            </a:r>
            <a:r>
              <a:rPr lang="ko-KR" altLang="en-US" sz="2800" b="1" dirty="0" smtClean="0">
                <a:solidFill>
                  <a:schemeClr val="tx1"/>
                </a:solidFill>
              </a:rPr>
              <a:t> 사용</a:t>
            </a:r>
            <a:endParaRPr lang="en-US" altLang="ko-KR" sz="2800" b="1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endParaRPr lang="en-US" altLang="ko-KR" sz="2800" b="1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ko-KR" altLang="en-US" sz="2800" b="1" dirty="0" smtClean="0">
                <a:solidFill>
                  <a:schemeClr val="tx1"/>
                </a:solidFill>
              </a:rPr>
              <a:t>사고현장 후방에 차량 부서하여 통제</a:t>
            </a:r>
            <a:endParaRPr lang="en-US" altLang="ko-KR" sz="2800" b="1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endParaRPr lang="en-US" altLang="ko-KR" sz="2800" b="1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ko-KR" altLang="en-US" sz="2800" b="1" dirty="0" smtClean="0">
                <a:solidFill>
                  <a:schemeClr val="tx1"/>
                </a:solidFill>
              </a:rPr>
              <a:t>후방차량 통제 전담 대원 배치</a:t>
            </a:r>
            <a:endParaRPr lang="en-US" altLang="ko-KR" sz="2800" b="1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endParaRPr lang="en-US" altLang="ko-KR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772400" cy="1470025"/>
          </a:xfrm>
        </p:spPr>
        <p:txBody>
          <a:bodyPr>
            <a:normAutofit/>
          </a:bodyPr>
          <a:lstStyle/>
          <a:p>
            <a:r>
              <a:rPr lang="ko-KR" altLang="en-US" sz="6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감 사 합 </a:t>
            </a:r>
            <a:r>
              <a:rPr lang="ko-KR" altLang="en-US" sz="6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니</a:t>
            </a:r>
            <a:r>
              <a:rPr lang="ko-KR" altLang="en-US" sz="6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다</a:t>
            </a:r>
            <a:r>
              <a:rPr lang="en-US" altLang="ko-KR" sz="6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ko-KR" altLang="en-US" sz="6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부제목 2"/>
          <p:cNvSpPr txBox="1">
            <a:spLocks/>
          </p:cNvSpPr>
          <p:nvPr/>
        </p:nvSpPr>
        <p:spPr>
          <a:xfrm>
            <a:off x="1331640" y="486916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고덕 </a:t>
            </a:r>
            <a:r>
              <a:rPr kumimoji="0" lang="en-US" altLang="ko-KR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119</a:t>
            </a:r>
            <a:r>
              <a:rPr kumimoji="0" lang="ko-KR" alt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안전센터</a:t>
            </a:r>
          </a:p>
        </p:txBody>
      </p:sp>
      <p:pic>
        <p:nvPicPr>
          <p:cNvPr id="6" name="그림 32" descr="그림3 사본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869160"/>
            <a:ext cx="8461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6" descr="C:\Temp\Hnc\BinData\EMB00000d5402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9525" y="0"/>
            <a:ext cx="1514475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122</Words>
  <Application>Microsoft Office PowerPoint</Application>
  <PresentationFormat>화면 슬라이드 쇼(4:3)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앗 차 사 고 예방</vt:lpstr>
      <vt:lpstr>발  표  순  서</vt:lpstr>
      <vt:lpstr>2차 사고 사례</vt:lpstr>
      <vt:lpstr>2차 사고 발생 원인</vt:lpstr>
      <vt:lpstr>2차 사고 방지 대책</vt:lpstr>
      <vt:lpstr>감 사 합 니 다.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앗 차 사 고 사례</dc:title>
  <dc:creator>user</dc:creator>
  <cp:lastModifiedBy>user</cp:lastModifiedBy>
  <cp:revision>24</cp:revision>
  <dcterms:created xsi:type="dcterms:W3CDTF">2016-10-18T00:59:50Z</dcterms:created>
  <dcterms:modified xsi:type="dcterms:W3CDTF">2016-10-18T02:32:16Z</dcterms:modified>
</cp:coreProperties>
</file>