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9"/>
  </p:notesMasterIdLst>
  <p:handoutMasterIdLst>
    <p:handoutMasterId r:id="rId40"/>
  </p:handoutMasterIdLst>
  <p:sldIdLst>
    <p:sldId id="902" r:id="rId2"/>
    <p:sldId id="901" r:id="rId3"/>
    <p:sldId id="877" r:id="rId4"/>
    <p:sldId id="904" r:id="rId5"/>
    <p:sldId id="905" r:id="rId6"/>
    <p:sldId id="878" r:id="rId7"/>
    <p:sldId id="879" r:id="rId8"/>
    <p:sldId id="880" r:id="rId9"/>
    <p:sldId id="881" r:id="rId10"/>
    <p:sldId id="882" r:id="rId11"/>
    <p:sldId id="883" r:id="rId12"/>
    <p:sldId id="884" r:id="rId13"/>
    <p:sldId id="885" r:id="rId14"/>
    <p:sldId id="886" r:id="rId15"/>
    <p:sldId id="887" r:id="rId16"/>
    <p:sldId id="888" r:id="rId17"/>
    <p:sldId id="889" r:id="rId18"/>
    <p:sldId id="890" r:id="rId19"/>
    <p:sldId id="892" r:id="rId20"/>
    <p:sldId id="903" r:id="rId21"/>
    <p:sldId id="895" r:id="rId22"/>
    <p:sldId id="899" r:id="rId23"/>
    <p:sldId id="900" r:id="rId24"/>
    <p:sldId id="867" r:id="rId25"/>
    <p:sldId id="868" r:id="rId26"/>
    <p:sldId id="870" r:id="rId27"/>
    <p:sldId id="871" r:id="rId28"/>
    <p:sldId id="872" r:id="rId29"/>
    <p:sldId id="874" r:id="rId30"/>
    <p:sldId id="876" r:id="rId31"/>
    <p:sldId id="906" r:id="rId32"/>
    <p:sldId id="805" r:id="rId33"/>
    <p:sldId id="875" r:id="rId34"/>
    <p:sldId id="907" r:id="rId35"/>
    <p:sldId id="908" r:id="rId36"/>
    <p:sldId id="913" r:id="rId37"/>
    <p:sldId id="920" r:id="rId38"/>
  </p:sldIdLst>
  <p:sldSz cx="9144000" cy="6858000" type="screen4x3"/>
  <p:notesSz cx="6797675" cy="9926638"/>
  <p:defaultTextStyle>
    <a:defPPr>
      <a:defRPr lang="ko-KR"/>
    </a:defPPr>
    <a:lvl1pPr algn="ctr" rtl="0" fontAlgn="base" latinLnBrk="1">
      <a:spcBef>
        <a:spcPct val="70000"/>
      </a:spcBef>
      <a:spcAft>
        <a:spcPct val="0"/>
      </a:spcAft>
      <a:buClr>
        <a:schemeClr val="tx1"/>
      </a:buClr>
      <a:buFont typeface="Wingdings" pitchFamily="2" charset="2"/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1pPr>
    <a:lvl2pPr marL="457200" algn="ctr" rtl="0" fontAlgn="base" latinLnBrk="1">
      <a:spcBef>
        <a:spcPct val="70000"/>
      </a:spcBef>
      <a:spcAft>
        <a:spcPct val="0"/>
      </a:spcAft>
      <a:buClr>
        <a:schemeClr val="tx1"/>
      </a:buClr>
      <a:buFont typeface="Wingdings" pitchFamily="2" charset="2"/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2pPr>
    <a:lvl3pPr marL="914400" algn="ctr" rtl="0" fontAlgn="base" latinLnBrk="1">
      <a:spcBef>
        <a:spcPct val="70000"/>
      </a:spcBef>
      <a:spcAft>
        <a:spcPct val="0"/>
      </a:spcAft>
      <a:buClr>
        <a:schemeClr val="tx1"/>
      </a:buClr>
      <a:buFont typeface="Wingdings" pitchFamily="2" charset="2"/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3pPr>
    <a:lvl4pPr marL="1371600" algn="ctr" rtl="0" fontAlgn="base" latinLnBrk="1">
      <a:spcBef>
        <a:spcPct val="70000"/>
      </a:spcBef>
      <a:spcAft>
        <a:spcPct val="0"/>
      </a:spcAft>
      <a:buClr>
        <a:schemeClr val="tx1"/>
      </a:buClr>
      <a:buFont typeface="Wingdings" pitchFamily="2" charset="2"/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4pPr>
    <a:lvl5pPr marL="1828800" algn="ctr" rtl="0" fontAlgn="base" latinLnBrk="1">
      <a:spcBef>
        <a:spcPct val="70000"/>
      </a:spcBef>
      <a:spcAft>
        <a:spcPct val="0"/>
      </a:spcAft>
      <a:buClr>
        <a:schemeClr val="tx1"/>
      </a:buClr>
      <a:buFont typeface="Wingdings" pitchFamily="2" charset="2"/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5pPr>
    <a:lvl6pPr marL="2286000" algn="l" defTabSz="914400" rtl="0" eaLnBrk="1" latinLnBrk="1" hangingPunct="1"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6pPr>
    <a:lvl7pPr marL="2743200" algn="l" defTabSz="914400" rtl="0" eaLnBrk="1" latinLnBrk="1" hangingPunct="1"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7pPr>
    <a:lvl8pPr marL="3200400" algn="l" defTabSz="914400" rtl="0" eaLnBrk="1" latinLnBrk="1" hangingPunct="1"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8pPr>
    <a:lvl9pPr marL="3657600" algn="l" defTabSz="914400" rtl="0" eaLnBrk="1" latinLnBrk="1" hangingPunct="1">
      <a:defRPr kumimoji="1" sz="2100" b="1" kern="1200">
        <a:solidFill>
          <a:srgbClr val="000000"/>
        </a:solidFill>
        <a:latin typeface="HY헤드라인M" pitchFamily="18" charset="-127"/>
        <a:ea typeface="HY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E787B"/>
    <a:srgbClr val="FFF0E1"/>
    <a:srgbClr val="FFE6CD"/>
    <a:srgbClr val="000000"/>
    <a:srgbClr val="00FFFF"/>
    <a:srgbClr val="339933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367" autoAdjust="0"/>
    <p:restoredTop sz="95024" autoAdjust="0"/>
  </p:normalViewPr>
  <p:slideViewPr>
    <p:cSldViewPr snapToGrid="0">
      <p:cViewPr>
        <p:scale>
          <a:sx n="75" d="100"/>
          <a:sy n="75" d="100"/>
        </p:scale>
        <p:origin x="-912" y="-792"/>
      </p:cViewPr>
      <p:guideLst>
        <p:guide orient="horz" pos="1192"/>
        <p:guide pos="1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5513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5513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5513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5513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fld id="{652EFFB3-C0E3-49EB-8AD9-C269E62E19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6" tIns="45432" rIns="90866" bIns="45432" numCol="1" anchor="t" anchorCtr="0" compatLnSpc="1">
            <a:prstTxWarp prst="textNoShape">
              <a:avLst/>
            </a:prstTxWarp>
          </a:bodyPr>
          <a:lstStyle>
            <a:lvl1pPr algn="l" defTabSz="909638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6386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6" tIns="45432" rIns="90866" bIns="45432" numCol="1" anchor="t" anchorCtr="0" compatLnSpc="1">
            <a:prstTxWarp prst="textNoShape">
              <a:avLst/>
            </a:prstTxWarp>
          </a:bodyPr>
          <a:lstStyle>
            <a:lvl1pPr algn="r" defTabSz="909638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8363" y="733425"/>
            <a:ext cx="5002212" cy="3751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727575"/>
            <a:ext cx="5041900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6" tIns="45432" rIns="90866" bIns="454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6738"/>
            <a:ext cx="29638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6" tIns="45432" rIns="90866" bIns="45432" numCol="1" anchor="b" anchorCtr="0" compatLnSpc="1">
            <a:prstTxWarp prst="textNoShape">
              <a:avLst/>
            </a:prstTxWarp>
          </a:bodyPr>
          <a:lstStyle>
            <a:lvl1pPr algn="l" defTabSz="909638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56738"/>
            <a:ext cx="29638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6" tIns="45432" rIns="90866" bIns="45432" numCol="1" anchor="b" anchorCtr="0" compatLnSpc="1">
            <a:prstTxWarp prst="textNoShape">
              <a:avLst/>
            </a:prstTxWarp>
          </a:bodyPr>
          <a:lstStyle>
            <a:lvl1pPr algn="r" defTabSz="909638">
              <a:spcBef>
                <a:spcPct val="0"/>
              </a:spcBef>
              <a:buClrTx/>
              <a:buFontTx/>
              <a:buNone/>
              <a:defRPr sz="1200" b="0">
                <a:solidFill>
                  <a:schemeClr val="hlink"/>
                </a:solidFill>
                <a:effectLst/>
                <a:latin typeface="새굴림" pitchFamily="18" charset="-127"/>
                <a:ea typeface="새굴림" pitchFamily="18" charset="-127"/>
              </a:defRPr>
            </a:lvl1pPr>
          </a:lstStyle>
          <a:p>
            <a:pPr>
              <a:defRPr/>
            </a:pPr>
            <a:fld id="{5300E4BA-68B1-45B7-AB90-D985F7D61A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685800" y="7620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spcBef>
                <a:spcPct val="0"/>
              </a:spcBef>
              <a:buClrTx/>
              <a:buFontTx/>
              <a:buNone/>
              <a:defRPr/>
            </a:pPr>
            <a:endParaRPr lang="ko-KR" altLang="ko-KR" sz="2400" b="0">
              <a:solidFill>
                <a:schemeClr val="tx1"/>
              </a:solidFill>
              <a:latin typeface="Times New Roman" pitchFamily="18" charset="0"/>
              <a:ea typeface="굴림" pitchFamily="50" charset="-127"/>
            </a:endParaRPr>
          </a:p>
        </p:txBody>
      </p:sp>
      <p:pic>
        <p:nvPicPr>
          <p:cNvPr id="5" name="Picture 17" descr="그림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10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3738563" y="2927350"/>
            <a:ext cx="4592637" cy="1822450"/>
          </a:xfrm>
        </p:spPr>
        <p:txBody>
          <a:bodyPr anchor="b"/>
          <a:lstStyle>
            <a:lvl1pPr marL="0" indent="0">
              <a:buClr>
                <a:srgbClr val="FE787B"/>
              </a:buClr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594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 b="0">
                <a:solidFill>
                  <a:schemeClr val="bg1"/>
                </a:solidFill>
                <a:effectLst/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5195888" y="6553200"/>
            <a:ext cx="3279775" cy="3048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143000" y="1524000"/>
            <a:ext cx="3619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14900" y="1524000"/>
            <a:ext cx="3619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67500" y="508000"/>
            <a:ext cx="1943100" cy="5664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508000"/>
            <a:ext cx="5676900" cy="5664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508000"/>
            <a:ext cx="77724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1143000" y="1524000"/>
            <a:ext cx="7391400" cy="4648200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508000"/>
            <a:ext cx="77724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1143000" y="1524000"/>
            <a:ext cx="3619500" cy="464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14900" y="1524000"/>
            <a:ext cx="3619500" cy="464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508000"/>
            <a:ext cx="77724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1143000" y="1524000"/>
            <a:ext cx="3619500" cy="464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914900" y="1524000"/>
            <a:ext cx="3619500" cy="2247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14900" y="3924300"/>
            <a:ext cx="3619500" cy="2247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			</a:t>
            </a:r>
            <a:r>
              <a:rPr lang="en-US" altLang="ko-KR" b="1"/>
              <a:t>	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46" descr="그림1"/>
          <p:cNvPicPr>
            <a:picLocks noChangeAspect="1" noChangeArrowheads="1"/>
          </p:cNvPicPr>
          <p:nvPr userDrawn="1"/>
        </p:nvPicPr>
        <p:blipFill>
          <a:blip r:embed="rId16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98" name="Rectangle 1054"/>
          <p:cNvSpPr>
            <a:spLocks noChangeArrowheads="1"/>
          </p:cNvSpPr>
          <p:nvPr userDrawn="1"/>
        </p:nvSpPr>
        <p:spPr bwMode="auto">
          <a:xfrm>
            <a:off x="700088" y="1365250"/>
            <a:ext cx="8097837" cy="4929188"/>
          </a:xfrm>
          <a:prstGeom prst="rect">
            <a:avLst/>
          </a:prstGeom>
          <a:gradFill rotWithShape="0">
            <a:gsLst>
              <a:gs pos="0">
                <a:schemeClr val="bg1">
                  <a:alpha val="42999"/>
                </a:schemeClr>
              </a:gs>
              <a:gs pos="100000">
                <a:srgbClr val="6699FF">
                  <a:alpha val="14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91" name="AutoShape 1047"/>
          <p:cNvSpPr>
            <a:spLocks noChangeArrowheads="1"/>
          </p:cNvSpPr>
          <p:nvPr userDrawn="1"/>
        </p:nvSpPr>
        <p:spPr bwMode="auto">
          <a:xfrm>
            <a:off x="441325" y="533400"/>
            <a:ext cx="8369300" cy="6096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2"/>
              </a:gs>
              <a:gs pos="100000">
                <a:srgbClr val="0000FF">
                  <a:alpha val="39999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spcBef>
                <a:spcPct val="0"/>
              </a:spcBef>
              <a:buClrTx/>
              <a:buFontTx/>
              <a:buNone/>
              <a:defRPr/>
            </a:pPr>
            <a:endParaRPr lang="ko-KR" altLang="ko-KR" sz="2400" b="0">
              <a:solidFill>
                <a:schemeClr val="tx1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58392" name="Rectangle 1048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08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58393" name="Rectangle 104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29388"/>
            <a:ext cx="762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spcBef>
                <a:spcPct val="0"/>
              </a:spcBef>
              <a:buClrTx/>
              <a:buFontTx/>
              <a:buNone/>
              <a:defRPr kumimoji="0" sz="14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				</a:t>
            </a:r>
          </a:p>
        </p:txBody>
      </p:sp>
      <p:sp>
        <p:nvSpPr>
          <p:cNvPr id="58394" name="Rectangle 10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524000"/>
            <a:ext cx="739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  <p:hf sldNum="0" hdr="0" dt="0"/>
  <p:txStyles>
    <p:titleStyle>
      <a:lvl1pPr algn="ctr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2pPr>
      <a:lvl3pPr algn="ctr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3pPr>
      <a:lvl4pPr algn="ctr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4pPr>
      <a:lvl5pPr algn="ctr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5pPr>
      <a:lvl6pPr marL="457200" algn="ctr" rtl="0" fontAlgn="base" latinLnBrk="1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6pPr>
      <a:lvl7pPr marL="914400" algn="ctr" rtl="0" fontAlgn="base" latinLnBrk="1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7pPr>
      <a:lvl8pPr marL="1371600" algn="ctr" rtl="0" fontAlgn="base" latinLnBrk="1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8pPr>
      <a:lvl9pPr marL="1828800" algn="ctr" rtl="0" fontAlgn="base" latinLnBrk="1">
        <a:lnSpc>
          <a:spcPct val="90000"/>
        </a:lnSpc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70000"/>
        </a:spcBef>
        <a:spcAft>
          <a:spcPct val="0"/>
        </a:spcAft>
        <a:buClr>
          <a:schemeClr val="tx1"/>
        </a:buClr>
        <a:buFont typeface="Wingdings" pitchFamily="2" charset="2"/>
        <a:buChar char="q"/>
        <a:defRPr kumimoji="1" sz="2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kumimoji="1"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kumimoji="1" sz="16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defRPr kumimoji="1" sz="1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defRPr kumimoji="1" sz="1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defRPr kumimoji="1" sz="1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defRPr kumimoji="1" sz="1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defRPr kumimoji="1" sz="1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2.wmf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emf"/><Relationship Id="rId7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12.wmf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730250" y="1492250"/>
            <a:ext cx="77089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ko-KR" sz="44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r>
              <a:rPr lang="ko-KR" altLang="en-US" sz="44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ko-KR" altLang="en-US" sz="44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정보통신 보안 교육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181350" y="3765550"/>
            <a:ext cx="2609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ko-KR" sz="32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2014. 11.</a:t>
            </a:r>
            <a:endParaRPr lang="ko-KR" altLang="en-US" sz="32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2851150" y="5175250"/>
            <a:ext cx="34671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44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구로소방서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dirty="0" smtClean="0"/>
              <a:t>인터넷 침해 사고 동향</a:t>
            </a:r>
          </a:p>
        </p:txBody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2200" y="1536700"/>
            <a:ext cx="7391400" cy="4648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ko-KR" altLang="en-US" sz="2800" dirty="0" smtClean="0"/>
              <a:t>인터넷의 침해사건은 매년 급증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공공분야</a:t>
            </a:r>
            <a:r>
              <a:rPr lang="en-US" altLang="ko-KR" sz="2800" dirty="0" smtClean="0"/>
              <a:t>)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US" altLang="ko-KR" sz="2400" dirty="0" smtClean="0"/>
              <a:t>2010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: 1,323</a:t>
            </a:r>
            <a:r>
              <a:rPr lang="ko-KR" altLang="en-US" sz="2400" dirty="0" smtClean="0"/>
              <a:t>건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US" altLang="ko-KR" sz="2400" dirty="0" smtClean="0"/>
              <a:t>2011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: 3,970</a:t>
            </a:r>
            <a:r>
              <a:rPr lang="ko-KR" altLang="en-US" sz="2400" dirty="0" smtClean="0"/>
              <a:t>건  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US" altLang="ko-KR" sz="2400" dirty="0" smtClean="0"/>
              <a:t>2012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: 4,549</a:t>
            </a:r>
            <a:r>
              <a:rPr lang="ko-KR" altLang="en-US" sz="2400" dirty="0" smtClean="0"/>
              <a:t>건</a:t>
            </a:r>
            <a:r>
              <a:rPr lang="ko-KR" altLang="en-US" dirty="0" smtClean="0"/>
              <a:t>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sz="2800" dirty="0" smtClean="0"/>
              <a:t> 침해사고의 다양화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바이러스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윔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백도어</a:t>
            </a:r>
            <a:r>
              <a:rPr lang="ko-KR" altLang="en-US" sz="2800" dirty="0" smtClean="0"/>
              <a:t> 등 다양한 종류의 공격 발생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sz="2800" dirty="0" smtClean="0"/>
              <a:t> 해킹 수법의 다양화 및 첨단화</a:t>
            </a:r>
            <a:endParaRPr lang="ko-KR" altLang="en-US" dirty="0" smtClean="0"/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1100" y="0"/>
            <a:ext cx="14478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인터넷 침해사고 증가 원인</a:t>
            </a:r>
          </a:p>
        </p:txBody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447800"/>
            <a:ext cx="7950200" cy="49149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ko-KR" altLang="en-US" smtClean="0"/>
              <a:t>인터넷의 발전과 정보시스템 의존도 증가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고속 컴퓨터 사용과 </a:t>
            </a:r>
            <a:r>
              <a:rPr lang="en-US" altLang="ko-KR" sz="1800" smtClean="0"/>
              <a:t>1</a:t>
            </a:r>
            <a:r>
              <a:rPr lang="ko-KR" altLang="en-US" sz="1800" smtClean="0"/>
              <a:t>인 </a:t>
            </a:r>
            <a:r>
              <a:rPr lang="en-US" altLang="ko-KR" sz="1800" smtClean="0"/>
              <a:t>1PC </a:t>
            </a:r>
            <a:r>
              <a:rPr lang="ko-KR" altLang="en-US" sz="1800" smtClean="0"/>
              <a:t>시대 진입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유비쿼터스 컴퓨팅 시대 도래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ko-KR" altLang="en-US" smtClean="0"/>
              <a:t>해킹</a:t>
            </a:r>
            <a:r>
              <a:rPr lang="en-US" altLang="ko-KR" smtClean="0"/>
              <a:t>, </a:t>
            </a:r>
            <a:r>
              <a:rPr lang="ko-KR" altLang="en-US" smtClean="0"/>
              <a:t>바이러스 기법의 일반화 및 지능화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인터넷의 보급으로 해킹 기법의 일반화 및 지능화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지능형 공격도구 </a:t>
            </a:r>
            <a:r>
              <a:rPr lang="en-US" altLang="ko-KR" sz="1800" smtClean="0">
                <a:latin typeface="굴림" pitchFamily="50" charset="-127"/>
                <a:ea typeface="굴림" pitchFamily="50" charset="-127"/>
              </a:rPr>
              <a:t>• </a:t>
            </a:r>
            <a:r>
              <a:rPr lang="ko-KR" altLang="en-US" sz="1800" smtClean="0"/>
              <a:t>웜 증가 및 광범위한 네트워크 침입 및 파괴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ko-KR" altLang="en-US" smtClean="0"/>
              <a:t>자동화된 스캔 공격도구의 발달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인터넷을 통한 해킹 도구의 손쉬운 습득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ko-KR" altLang="en-US" smtClean="0"/>
              <a:t>인프라에 비해 낮은 정보보호의식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ko-KR" altLang="en-US" sz="1800" smtClean="0"/>
              <a:t>일반 국민들의 정보보호 의식 수준이 낮고 대응능력이 부족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447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99436" name="Line 12"/>
          <p:cNvSpPr>
            <a:spLocks noChangeShapeType="1"/>
          </p:cNvSpPr>
          <p:nvPr/>
        </p:nvSpPr>
        <p:spPr bwMode="auto">
          <a:xfrm>
            <a:off x="4572000" y="1803400"/>
            <a:ext cx="0" cy="35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9437" name="Line 13"/>
          <p:cNvSpPr>
            <a:spLocks noChangeShapeType="1"/>
          </p:cNvSpPr>
          <p:nvPr/>
        </p:nvSpPr>
        <p:spPr bwMode="auto">
          <a:xfrm>
            <a:off x="4330700" y="1803400"/>
            <a:ext cx="0" cy="35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인터넷 침해사고 사고유형별 현황</a:t>
            </a: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type="chart" idx="1"/>
          </p:nvPr>
        </p:nvGraphicFramePr>
        <p:xfrm>
          <a:off x="419100" y="1612900"/>
          <a:ext cx="8483600" cy="5494338"/>
        </p:xfrm>
        <a:graphic>
          <a:graphicData uri="http://schemas.openxmlformats.org/presentationml/2006/ole">
            <p:oleObj spid="_x0000_s1026" name="차트" r:id="rId3" imgW="8486932" imgH="5495828" progId="MSGraph.Chart.8">
              <p:embed followColorScheme="full"/>
            </p:oleObj>
          </a:graphicData>
        </a:graphic>
      </p:graphicFrame>
      <p:sp>
        <p:nvSpPr>
          <p:cNvPr id="999432" name="Text Box 8"/>
          <p:cNvSpPr txBox="1">
            <a:spLocks noChangeArrowheads="1"/>
          </p:cNvSpPr>
          <p:nvPr/>
        </p:nvSpPr>
        <p:spPr bwMode="auto">
          <a:xfrm>
            <a:off x="5114925" y="3971925"/>
            <a:ext cx="1481138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lnSpc>
                <a:spcPct val="50000"/>
              </a:lnSpc>
              <a:defRPr/>
            </a:pPr>
            <a:endParaRPr lang="en-US" altLang="ko-KR" sz="1800" b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웜 바이러스</a:t>
            </a: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(  55% )</a:t>
            </a:r>
          </a:p>
        </p:txBody>
      </p:sp>
      <p:sp>
        <p:nvSpPr>
          <p:cNvPr id="999433" name="Text Box 9"/>
          <p:cNvSpPr txBox="1">
            <a:spLocks noChangeArrowheads="1"/>
          </p:cNvSpPr>
          <p:nvPr/>
        </p:nvSpPr>
        <p:spPr bwMode="auto">
          <a:xfrm>
            <a:off x="2778125" y="4251325"/>
            <a:ext cx="1493838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lnSpc>
                <a:spcPct val="50000"/>
              </a:lnSpc>
              <a:defRPr/>
            </a:pPr>
            <a:endParaRPr lang="en-US" altLang="ko-KR" sz="1800" b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경유지 악용</a:t>
            </a: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(  27% )</a:t>
            </a:r>
          </a:p>
        </p:txBody>
      </p:sp>
      <p:sp>
        <p:nvSpPr>
          <p:cNvPr id="999434" name="Text Box 10"/>
          <p:cNvSpPr txBox="1">
            <a:spLocks noChangeArrowheads="1"/>
          </p:cNvSpPr>
          <p:nvPr/>
        </p:nvSpPr>
        <p:spPr bwMode="auto">
          <a:xfrm>
            <a:off x="2803525" y="2740025"/>
            <a:ext cx="1735138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lnSpc>
                <a:spcPct val="50000"/>
              </a:lnSpc>
              <a:defRPr/>
            </a:pPr>
            <a:endParaRPr lang="en-US" altLang="ko-KR" sz="1800" b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홈페이지변조</a:t>
            </a:r>
          </a:p>
          <a:p>
            <a:pPr marL="342900" indent="-342900" algn="l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altLang="ko-KR" sz="18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( 15% )</a:t>
            </a:r>
          </a:p>
        </p:txBody>
      </p:sp>
      <p:sp>
        <p:nvSpPr>
          <p:cNvPr id="999435" name="Line 11"/>
          <p:cNvSpPr>
            <a:spLocks noChangeShapeType="1"/>
          </p:cNvSpPr>
          <p:nvPr/>
        </p:nvSpPr>
        <p:spPr bwMode="auto">
          <a:xfrm>
            <a:off x="4562475" y="1803400"/>
            <a:ext cx="10715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9438" name="Line 14"/>
          <p:cNvSpPr>
            <a:spLocks noChangeShapeType="1"/>
          </p:cNvSpPr>
          <p:nvPr/>
        </p:nvSpPr>
        <p:spPr bwMode="auto">
          <a:xfrm>
            <a:off x="3305175" y="1803400"/>
            <a:ext cx="1033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9439" name="Text Box 15"/>
          <p:cNvSpPr txBox="1">
            <a:spLocks noChangeArrowheads="1"/>
          </p:cNvSpPr>
          <p:nvPr/>
        </p:nvSpPr>
        <p:spPr bwMode="auto">
          <a:xfrm>
            <a:off x="5610225" y="1635125"/>
            <a:ext cx="13176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l"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기타 </a:t>
            </a: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( 1% )</a:t>
            </a:r>
          </a:p>
        </p:txBody>
      </p:sp>
      <p:sp>
        <p:nvSpPr>
          <p:cNvPr id="999440" name="Text Box 16"/>
          <p:cNvSpPr txBox="1">
            <a:spLocks noChangeArrowheads="1"/>
          </p:cNvSpPr>
          <p:nvPr/>
        </p:nvSpPr>
        <p:spPr bwMode="auto">
          <a:xfrm>
            <a:off x="1050925" y="1635125"/>
            <a:ext cx="22066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자료훼손 및 유출 </a:t>
            </a: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( 2% )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24700" y="0"/>
            <a:ext cx="18288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1001496" name="Line 24"/>
          <p:cNvSpPr>
            <a:spLocks noChangeShapeType="1"/>
          </p:cNvSpPr>
          <p:nvPr/>
        </p:nvSpPr>
        <p:spPr bwMode="auto">
          <a:xfrm>
            <a:off x="5067300" y="1727200"/>
            <a:ext cx="0" cy="35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1495" name="Line 23"/>
          <p:cNvSpPr>
            <a:spLocks noChangeShapeType="1"/>
          </p:cNvSpPr>
          <p:nvPr/>
        </p:nvSpPr>
        <p:spPr bwMode="auto">
          <a:xfrm>
            <a:off x="6797675" y="4368800"/>
            <a:ext cx="10715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1492" name="Line 20"/>
          <p:cNvSpPr>
            <a:spLocks noChangeShapeType="1"/>
          </p:cNvSpPr>
          <p:nvPr/>
        </p:nvSpPr>
        <p:spPr bwMode="auto">
          <a:xfrm>
            <a:off x="4584700" y="1727200"/>
            <a:ext cx="0" cy="35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인터넷 침해사고 기관별 현황</a:t>
            </a:r>
          </a:p>
        </p:txBody>
      </p:sp>
      <p:sp>
        <p:nvSpPr>
          <p:cNvPr id="1001476" name="AutoShape 4"/>
          <p:cNvSpPr>
            <a:spLocks noChangeAspect="1" noChangeArrowheads="1" noTextEdit="1"/>
          </p:cNvSpPr>
          <p:nvPr/>
        </p:nvSpPr>
        <p:spPr bwMode="auto">
          <a:xfrm>
            <a:off x="660400" y="1363663"/>
            <a:ext cx="8483600" cy="549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560" name="Group 13"/>
          <p:cNvGrpSpPr>
            <a:grpSpLocks/>
          </p:cNvGrpSpPr>
          <p:nvPr/>
        </p:nvGrpSpPr>
        <p:grpSpPr bwMode="auto">
          <a:xfrm>
            <a:off x="2393950" y="1966913"/>
            <a:ext cx="4549775" cy="4551362"/>
            <a:chOff x="1508" y="1119"/>
            <a:chExt cx="2866" cy="2867"/>
          </a:xfrm>
        </p:grpSpPr>
        <p:sp>
          <p:nvSpPr>
            <p:cNvPr id="1001479" name="Freeform 7"/>
            <p:cNvSpPr>
              <a:spLocks/>
            </p:cNvSpPr>
            <p:nvPr/>
          </p:nvSpPr>
          <p:spPr bwMode="auto">
            <a:xfrm>
              <a:off x="2941" y="1119"/>
              <a:ext cx="600" cy="1434"/>
            </a:xfrm>
            <a:custGeom>
              <a:avLst/>
              <a:gdLst/>
              <a:ahLst/>
              <a:cxnLst>
                <a:cxn ang="0">
                  <a:pos x="100" y="22"/>
                </a:cxn>
                <a:cxn ang="0">
                  <a:pos x="0" y="0"/>
                </a:cxn>
                <a:cxn ang="0">
                  <a:pos x="0" y="239"/>
                </a:cxn>
                <a:cxn ang="0">
                  <a:pos x="100" y="22"/>
                </a:cxn>
              </a:cxnLst>
              <a:rect l="0" t="0" r="r" b="b"/>
              <a:pathLst>
                <a:path w="100" h="239">
                  <a:moveTo>
                    <a:pt x="100" y="22"/>
                  </a:moveTo>
                  <a:cubicBezTo>
                    <a:pt x="69" y="7"/>
                    <a:pt x="34" y="0"/>
                    <a:pt x="0" y="0"/>
                  </a:cubicBezTo>
                  <a:lnTo>
                    <a:pt x="0" y="239"/>
                  </a:lnTo>
                  <a:lnTo>
                    <a:pt x="100" y="22"/>
                  </a:lnTo>
                  <a:close/>
                </a:path>
              </a:pathLst>
            </a:custGeom>
            <a:solidFill>
              <a:srgbClr val="99CC99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1480" name="Freeform 8"/>
            <p:cNvSpPr>
              <a:spLocks/>
            </p:cNvSpPr>
            <p:nvPr/>
          </p:nvSpPr>
          <p:spPr bwMode="auto">
            <a:xfrm>
              <a:off x="2941" y="1251"/>
              <a:ext cx="1427" cy="1302"/>
            </a:xfrm>
            <a:custGeom>
              <a:avLst/>
              <a:gdLst/>
              <a:ahLst/>
              <a:cxnLst>
                <a:cxn ang="0">
                  <a:pos x="238" y="199"/>
                </a:cxn>
                <a:cxn ang="0">
                  <a:pos x="100" y="0"/>
                </a:cxn>
                <a:cxn ang="0">
                  <a:pos x="0" y="217"/>
                </a:cxn>
                <a:cxn ang="0">
                  <a:pos x="238" y="199"/>
                </a:cxn>
              </a:cxnLst>
              <a:rect l="0" t="0" r="r" b="b"/>
              <a:pathLst>
                <a:path w="238" h="217">
                  <a:moveTo>
                    <a:pt x="238" y="199"/>
                  </a:moveTo>
                  <a:cubicBezTo>
                    <a:pt x="232" y="113"/>
                    <a:pt x="179" y="36"/>
                    <a:pt x="100" y="0"/>
                  </a:cubicBezTo>
                  <a:lnTo>
                    <a:pt x="0" y="217"/>
                  </a:lnTo>
                  <a:lnTo>
                    <a:pt x="238" y="199"/>
                  </a:lnTo>
                  <a:close/>
                </a:path>
              </a:pathLst>
            </a:custGeom>
            <a:solidFill>
              <a:srgbClr val="33CCCC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1481" name="Freeform 9"/>
            <p:cNvSpPr>
              <a:spLocks/>
            </p:cNvSpPr>
            <p:nvPr/>
          </p:nvSpPr>
          <p:spPr bwMode="auto">
            <a:xfrm>
              <a:off x="2941" y="2445"/>
              <a:ext cx="1433" cy="377"/>
            </a:xfrm>
            <a:custGeom>
              <a:avLst/>
              <a:gdLst/>
              <a:ahLst/>
              <a:cxnLst>
                <a:cxn ang="0">
                  <a:pos x="234" y="63"/>
                </a:cxn>
                <a:cxn ang="0">
                  <a:pos x="239" y="18"/>
                </a:cxn>
                <a:cxn ang="0">
                  <a:pos x="238" y="0"/>
                </a:cxn>
                <a:cxn ang="0">
                  <a:pos x="0" y="18"/>
                </a:cxn>
                <a:cxn ang="0">
                  <a:pos x="234" y="63"/>
                </a:cxn>
              </a:cxnLst>
              <a:rect l="0" t="0" r="r" b="b"/>
              <a:pathLst>
                <a:path w="239" h="63">
                  <a:moveTo>
                    <a:pt x="234" y="63"/>
                  </a:moveTo>
                  <a:cubicBezTo>
                    <a:pt x="237" y="48"/>
                    <a:pt x="239" y="33"/>
                    <a:pt x="239" y="18"/>
                  </a:cubicBezTo>
                  <a:cubicBezTo>
                    <a:pt x="239" y="12"/>
                    <a:pt x="238" y="6"/>
                    <a:pt x="238" y="0"/>
                  </a:cubicBezTo>
                  <a:lnTo>
                    <a:pt x="0" y="18"/>
                  </a:lnTo>
                  <a:lnTo>
                    <a:pt x="234" y="63"/>
                  </a:lnTo>
                  <a:close/>
                </a:path>
              </a:pathLst>
            </a:custGeom>
            <a:solidFill>
              <a:srgbClr val="666699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1482" name="Freeform 10"/>
            <p:cNvSpPr>
              <a:spLocks/>
            </p:cNvSpPr>
            <p:nvPr/>
          </p:nvSpPr>
          <p:spPr bwMode="auto">
            <a:xfrm>
              <a:off x="1508" y="1791"/>
              <a:ext cx="2836" cy="219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126"/>
                </a:cxn>
                <a:cxn ang="0">
                  <a:pos x="239" y="366"/>
                </a:cxn>
                <a:cxn ang="0">
                  <a:pos x="473" y="172"/>
                </a:cxn>
                <a:cxn ang="0">
                  <a:pos x="239" y="127"/>
                </a:cxn>
                <a:cxn ang="0">
                  <a:pos x="36" y="0"/>
                </a:cxn>
              </a:cxnLst>
              <a:rect l="0" t="0" r="r" b="b"/>
              <a:pathLst>
                <a:path w="473" h="366">
                  <a:moveTo>
                    <a:pt x="36" y="0"/>
                  </a:moveTo>
                  <a:cubicBezTo>
                    <a:pt x="12" y="38"/>
                    <a:pt x="0" y="82"/>
                    <a:pt x="0" y="126"/>
                  </a:cubicBezTo>
                  <a:cubicBezTo>
                    <a:pt x="0" y="258"/>
                    <a:pt x="107" y="366"/>
                    <a:pt x="239" y="366"/>
                  </a:cubicBezTo>
                  <a:cubicBezTo>
                    <a:pt x="353" y="365"/>
                    <a:pt x="451" y="285"/>
                    <a:pt x="473" y="172"/>
                  </a:cubicBezTo>
                  <a:lnTo>
                    <a:pt x="239" y="12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1483" name="Freeform 11"/>
            <p:cNvSpPr>
              <a:spLocks/>
            </p:cNvSpPr>
            <p:nvPr/>
          </p:nvSpPr>
          <p:spPr bwMode="auto">
            <a:xfrm>
              <a:off x="1723" y="1119"/>
              <a:ext cx="1218" cy="1434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0" y="112"/>
                </a:cxn>
                <a:cxn ang="0">
                  <a:pos x="203" y="239"/>
                </a:cxn>
                <a:cxn ang="0">
                  <a:pos x="185" y="0"/>
                </a:cxn>
              </a:cxnLst>
              <a:rect l="0" t="0" r="r" b="b"/>
              <a:pathLst>
                <a:path w="203" h="239">
                  <a:moveTo>
                    <a:pt x="185" y="0"/>
                  </a:moveTo>
                  <a:cubicBezTo>
                    <a:pt x="109" y="6"/>
                    <a:pt x="40" y="47"/>
                    <a:pt x="0" y="112"/>
                  </a:cubicBezTo>
                  <a:lnTo>
                    <a:pt x="203" y="239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1484" name="Freeform 12"/>
            <p:cNvSpPr>
              <a:spLocks/>
            </p:cNvSpPr>
            <p:nvPr/>
          </p:nvSpPr>
          <p:spPr bwMode="auto">
            <a:xfrm>
              <a:off x="2833" y="1119"/>
              <a:ext cx="108" cy="1434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0"/>
                </a:cxn>
                <a:cxn ang="0">
                  <a:pos x="18" y="239"/>
                </a:cxn>
                <a:cxn ang="0">
                  <a:pos x="17" y="0"/>
                </a:cxn>
              </a:cxnLst>
              <a:rect l="0" t="0" r="r" b="b"/>
              <a:pathLst>
                <a:path w="18" h="239">
                  <a:moveTo>
                    <a:pt x="17" y="0"/>
                  </a:moveTo>
                  <a:cubicBezTo>
                    <a:pt x="12" y="0"/>
                    <a:pt x="6" y="0"/>
                    <a:pt x="0" y="0"/>
                  </a:cubicBezTo>
                  <a:lnTo>
                    <a:pt x="18" y="23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6666"/>
            </a:solidFill>
            <a:ln w="9525">
              <a:solidFill>
                <a:srgbClr val="0033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01486" name="Text Box 14"/>
          <p:cNvSpPr txBox="1">
            <a:spLocks noChangeArrowheads="1"/>
          </p:cNvSpPr>
          <p:nvPr/>
        </p:nvSpPr>
        <p:spPr bwMode="auto">
          <a:xfrm>
            <a:off x="3797300" y="4597400"/>
            <a:ext cx="1098550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50000"/>
              </a:lnSpc>
              <a:defRPr/>
            </a:pPr>
            <a:endParaRPr lang="en-US" altLang="ko-KR" sz="1800" b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50000"/>
              </a:lnSpc>
              <a:defRPr/>
            </a:pP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교육기관</a:t>
            </a:r>
          </a:p>
          <a:p>
            <a:pPr marL="342900" indent="-342900">
              <a:lnSpc>
                <a:spcPct val="50000"/>
              </a:lnSpc>
              <a:defRPr/>
            </a:pP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( 56% )</a:t>
            </a:r>
          </a:p>
        </p:txBody>
      </p:sp>
      <p:sp>
        <p:nvSpPr>
          <p:cNvPr id="1001487" name="Text Box 15"/>
          <p:cNvSpPr txBox="1">
            <a:spLocks noChangeArrowheads="1"/>
          </p:cNvSpPr>
          <p:nvPr/>
        </p:nvSpPr>
        <p:spPr bwMode="auto">
          <a:xfrm>
            <a:off x="3340100" y="2476500"/>
            <a:ext cx="1098550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50000"/>
              </a:lnSpc>
              <a:defRPr/>
            </a:pPr>
            <a:endParaRPr lang="en-US" altLang="ko-KR" sz="1800" b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행정기관</a:t>
            </a:r>
          </a:p>
          <a:p>
            <a:pPr marL="342900" indent="-342900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( 15% )</a:t>
            </a:r>
          </a:p>
        </p:txBody>
      </p:sp>
      <p:sp>
        <p:nvSpPr>
          <p:cNvPr id="1001488" name="Text Box 16"/>
          <p:cNvSpPr txBox="1">
            <a:spLocks noChangeArrowheads="1"/>
          </p:cNvSpPr>
          <p:nvPr/>
        </p:nvSpPr>
        <p:spPr bwMode="auto">
          <a:xfrm>
            <a:off x="5080000" y="2908300"/>
            <a:ext cx="1555750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50000"/>
              </a:lnSpc>
              <a:defRPr/>
            </a:pPr>
            <a:endParaRPr lang="en-US" altLang="ko-KR" sz="1800" b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지방자치단체</a:t>
            </a:r>
          </a:p>
          <a:p>
            <a:pPr marL="342900" indent="-342900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( 17% )</a:t>
            </a:r>
          </a:p>
        </p:txBody>
      </p:sp>
      <p:sp>
        <p:nvSpPr>
          <p:cNvPr id="1001489" name="Text Box 17"/>
          <p:cNvSpPr txBox="1">
            <a:spLocks noChangeArrowheads="1"/>
          </p:cNvSpPr>
          <p:nvPr/>
        </p:nvSpPr>
        <p:spPr bwMode="auto">
          <a:xfrm>
            <a:off x="6627813" y="1298575"/>
            <a:ext cx="1098550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50000"/>
              </a:lnSpc>
              <a:defRPr/>
            </a:pPr>
            <a:endParaRPr lang="en-US" altLang="ko-KR" sz="1800" b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국가기관</a:t>
            </a:r>
          </a:p>
          <a:p>
            <a:pPr marL="342900" indent="-342900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( 7% )</a:t>
            </a:r>
          </a:p>
        </p:txBody>
      </p:sp>
      <p:sp>
        <p:nvSpPr>
          <p:cNvPr id="1001490" name="Text Box 18"/>
          <p:cNvSpPr txBox="1">
            <a:spLocks noChangeArrowheads="1"/>
          </p:cNvSpPr>
          <p:nvPr/>
        </p:nvSpPr>
        <p:spPr bwMode="auto">
          <a:xfrm>
            <a:off x="7821613" y="3975100"/>
            <a:ext cx="869950" cy="890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50000"/>
              </a:lnSpc>
              <a:defRPr/>
            </a:pPr>
            <a:endParaRPr lang="en-US" altLang="ko-KR" sz="1800" b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50000"/>
              </a:lnSpc>
              <a:defRPr/>
            </a:pPr>
            <a:r>
              <a:rPr lang="ko-KR" altLang="en-US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연구소</a:t>
            </a:r>
          </a:p>
          <a:p>
            <a:pPr marL="342900" indent="-342900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( 4% )</a:t>
            </a:r>
          </a:p>
        </p:txBody>
      </p:sp>
      <p:sp>
        <p:nvSpPr>
          <p:cNvPr id="1001493" name="Line 21"/>
          <p:cNvSpPr>
            <a:spLocks noChangeShapeType="1"/>
          </p:cNvSpPr>
          <p:nvPr/>
        </p:nvSpPr>
        <p:spPr bwMode="auto">
          <a:xfrm>
            <a:off x="3559175" y="1727200"/>
            <a:ext cx="1033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1494" name="Text Box 22"/>
          <p:cNvSpPr txBox="1">
            <a:spLocks noChangeArrowheads="1"/>
          </p:cNvSpPr>
          <p:nvPr/>
        </p:nvSpPr>
        <p:spPr bwMode="auto">
          <a:xfrm>
            <a:off x="2816225" y="1382713"/>
            <a:ext cx="793750" cy="814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l">
              <a:lnSpc>
                <a:spcPct val="50000"/>
              </a:lnSpc>
              <a:defRPr/>
            </a:pPr>
            <a:endParaRPr lang="en-US" altLang="ko-KR" sz="800" b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l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o-KR" altLang="en-US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기타 </a:t>
            </a:r>
          </a:p>
          <a:p>
            <a:pPr marL="342900" indent="-342900" algn="l">
              <a:lnSpc>
                <a:spcPct val="50000"/>
              </a:lnSpc>
              <a:defRPr/>
            </a:pPr>
            <a:r>
              <a:rPr lang="en-US" altLang="ko-KR" sz="18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( 1% )</a:t>
            </a:r>
          </a:p>
        </p:txBody>
      </p:sp>
      <p:sp>
        <p:nvSpPr>
          <p:cNvPr id="1001497" name="Line 25"/>
          <p:cNvSpPr>
            <a:spLocks noChangeShapeType="1"/>
          </p:cNvSpPr>
          <p:nvPr/>
        </p:nvSpPr>
        <p:spPr bwMode="auto">
          <a:xfrm>
            <a:off x="5057775" y="1727200"/>
            <a:ext cx="1630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69" name="Picture 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9200" y="0"/>
            <a:ext cx="1574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인터넷 침해사고 단계별 분석</a:t>
            </a:r>
          </a:p>
        </p:txBody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1</a:t>
            </a:r>
            <a:r>
              <a:rPr lang="ko-KR" altLang="en-US" smtClean="0"/>
              <a:t>단계 </a:t>
            </a:r>
            <a:r>
              <a:rPr lang="en-US" altLang="ko-KR" smtClean="0"/>
              <a:t>: </a:t>
            </a:r>
            <a:r>
              <a:rPr lang="ko-KR" altLang="en-US" smtClean="0"/>
              <a:t>정보 수집 단계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대상 시스템이 제공하는 서비스의 종류와 버전</a:t>
            </a:r>
            <a:r>
              <a:rPr lang="en-US" altLang="ko-KR" sz="1800" smtClean="0"/>
              <a:t>, </a:t>
            </a:r>
            <a:r>
              <a:rPr lang="ko-KR" altLang="en-US" sz="1800" smtClean="0"/>
              <a:t>취약점 파악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2</a:t>
            </a:r>
            <a:r>
              <a:rPr lang="ko-KR" altLang="en-US" smtClean="0"/>
              <a:t>단계 </a:t>
            </a:r>
            <a:r>
              <a:rPr lang="en-US" altLang="ko-KR" smtClean="0"/>
              <a:t>: </a:t>
            </a:r>
            <a:r>
              <a:rPr lang="ko-KR" altLang="en-US" smtClean="0"/>
              <a:t>불법 접근 단계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해킹 방법을 이용한 불법접근 시도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관리자 권한 획득 시도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3</a:t>
            </a:r>
            <a:r>
              <a:rPr lang="ko-KR" altLang="en-US" smtClean="0"/>
              <a:t>단계 </a:t>
            </a:r>
            <a:r>
              <a:rPr lang="en-US" altLang="ko-KR" smtClean="0"/>
              <a:t>: </a:t>
            </a:r>
            <a:r>
              <a:rPr lang="ko-KR" altLang="en-US" smtClean="0"/>
              <a:t>정보 수집 도구 설치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1800" smtClean="0"/>
              <a:t>Sniffing </a:t>
            </a:r>
            <a:r>
              <a:rPr lang="ko-KR" altLang="en-US" sz="1800" smtClean="0"/>
              <a:t>도구</a:t>
            </a:r>
            <a:r>
              <a:rPr lang="en-US" altLang="ko-KR" sz="1800" smtClean="0"/>
              <a:t>, </a:t>
            </a:r>
            <a:r>
              <a:rPr lang="ko-KR" altLang="en-US" sz="1800" smtClean="0"/>
              <a:t>악성 프로그램</a:t>
            </a:r>
            <a:r>
              <a:rPr lang="en-US" altLang="ko-KR" sz="1800" smtClean="0"/>
              <a:t>, </a:t>
            </a:r>
            <a:r>
              <a:rPr lang="ko-KR" altLang="en-US" sz="1800" smtClean="0"/>
              <a:t>백도어</a:t>
            </a:r>
            <a:r>
              <a:rPr lang="en-US" altLang="ko-KR" sz="1800" smtClean="0"/>
              <a:t>, </a:t>
            </a:r>
            <a:r>
              <a:rPr lang="ko-KR" altLang="en-US" sz="1800" smtClean="0"/>
              <a:t>루트킷 등 설치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4</a:t>
            </a:r>
            <a:r>
              <a:rPr lang="ko-KR" altLang="en-US" smtClean="0"/>
              <a:t>단계 </a:t>
            </a:r>
            <a:r>
              <a:rPr lang="en-US" altLang="ko-KR" smtClean="0"/>
              <a:t>: </a:t>
            </a:r>
            <a:r>
              <a:rPr lang="ko-KR" altLang="en-US" smtClean="0"/>
              <a:t>불법 행위 수행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정보 유출</a:t>
            </a:r>
            <a:r>
              <a:rPr lang="en-US" altLang="ko-KR" sz="1800" smtClean="0"/>
              <a:t>, </a:t>
            </a:r>
            <a:r>
              <a:rPr lang="ko-KR" altLang="en-US" sz="1800" smtClean="0"/>
              <a:t>시스템 파괴 등의 불법 행위 수행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5</a:t>
            </a:r>
            <a:r>
              <a:rPr lang="ko-KR" altLang="en-US" smtClean="0"/>
              <a:t>단계 </a:t>
            </a:r>
            <a:r>
              <a:rPr lang="en-US" altLang="ko-KR" smtClean="0"/>
              <a:t>: </a:t>
            </a:r>
            <a:r>
              <a:rPr lang="ko-KR" altLang="en-US" smtClean="0"/>
              <a:t>침입 흔적 제거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로그 파일 변조 등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바닥글 개체 틀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1 - </a:t>
            </a:r>
            <a:r>
              <a:rPr lang="ko-KR" altLang="en-US" smtClean="0"/>
              <a:t>정보수집</a:t>
            </a: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5057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Scan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무작위 </a:t>
            </a:r>
            <a:r>
              <a:rPr lang="en-US" altLang="ko-KR" sz="1800" smtClean="0"/>
              <a:t>IP </a:t>
            </a:r>
            <a:r>
              <a:rPr lang="ko-KR" altLang="en-US" sz="1800" smtClean="0"/>
              <a:t>등을 대상으로 동작하고 있는 시스템 구별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특정 </a:t>
            </a:r>
            <a:r>
              <a:rPr lang="en-US" altLang="ko-KR" sz="1800" smtClean="0"/>
              <a:t>IP</a:t>
            </a:r>
            <a:r>
              <a:rPr lang="ko-KR" altLang="en-US" sz="1800" smtClean="0"/>
              <a:t>에서 동작하고 있는 서비스 및 열린 포트 탐색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Netbios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시스템에서 사용하는 공유 폴더를 알아내기 위함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Network Sniff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원격지에서 시스템의 </a:t>
            </a:r>
            <a:r>
              <a:rPr lang="en-US" altLang="ko-KR" sz="1800" smtClean="0"/>
              <a:t>ID, </a:t>
            </a:r>
            <a:br>
              <a:rPr lang="en-US" altLang="ko-KR" sz="1800" smtClean="0"/>
            </a:br>
            <a:r>
              <a:rPr lang="en-US" altLang="ko-KR" sz="1800" smtClean="0"/>
              <a:t>Password </a:t>
            </a:r>
            <a:r>
              <a:rPr lang="ko-KR" altLang="en-US" sz="1800" smtClean="0"/>
              <a:t>등을 알아내기 위해 사용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mtClean="0"/>
              <a:t>Social Engineering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z="1800" smtClean="0"/>
              <a:t>관리자와의 친분 관계 또는 사회 </a:t>
            </a:r>
            <a:br>
              <a:rPr lang="ko-KR" altLang="en-US" sz="1800" smtClean="0"/>
            </a:br>
            <a:r>
              <a:rPr lang="ko-KR" altLang="en-US" sz="1800" smtClean="0"/>
              <a:t>공학적인 방법으로 시스템에 접근할 수 </a:t>
            </a:r>
            <a:br>
              <a:rPr lang="ko-KR" altLang="en-US" sz="1800" smtClean="0"/>
            </a:br>
            <a:r>
              <a:rPr lang="ko-KR" altLang="en-US" sz="1800" smtClean="0"/>
              <a:t>있는 접근 권한 획득</a:t>
            </a:r>
          </a:p>
        </p:txBody>
      </p:sp>
      <p:pic>
        <p:nvPicPr>
          <p:cNvPr id="25605" name="Picture 4" descr="mym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35675" y="3871913"/>
            <a:ext cx="2717800" cy="2251075"/>
          </a:xfrm>
          <a:noFill/>
        </p:spPr>
      </p:pic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5900738" y="3543300"/>
            <a:ext cx="2878137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latin typeface="굴림" pitchFamily="50" charset="-127"/>
                <a:ea typeface="굴림" pitchFamily="50" charset="-127"/>
              </a:rPr>
              <a:t>Network Sniffer</a:t>
            </a:r>
            <a:r>
              <a:rPr lang="ko-KR" altLang="en-US" sz="1000">
                <a:latin typeface="굴림" pitchFamily="50" charset="-127"/>
                <a:ea typeface="굴림" pitchFamily="50" charset="-127"/>
              </a:rPr>
              <a:t>의 사용 예</a:t>
            </a:r>
          </a:p>
        </p:txBody>
      </p:sp>
      <p:pic>
        <p:nvPicPr>
          <p:cNvPr id="256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2 - </a:t>
            </a:r>
            <a:r>
              <a:rPr lang="ko-KR" altLang="en-US" smtClean="0"/>
              <a:t>패스워드 크래킹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송수신 데이터를 도청하여 패스워드를 추출</a:t>
            </a:r>
          </a:p>
          <a:p>
            <a:pPr eaLnBrk="1" hangingPunct="1">
              <a:defRPr/>
            </a:pPr>
            <a:r>
              <a:rPr lang="ko-KR" altLang="en-US" smtClean="0"/>
              <a:t>대상 컴퓨터에 침입하여 패스워드 파일을 크랙</a:t>
            </a:r>
          </a:p>
        </p:txBody>
      </p:sp>
      <p:grpSp>
        <p:nvGrpSpPr>
          <p:cNvPr id="26629" name="Group 4"/>
          <p:cNvGrpSpPr>
            <a:grpSpLocks/>
          </p:cNvGrpSpPr>
          <p:nvPr/>
        </p:nvGrpSpPr>
        <p:grpSpPr bwMode="auto">
          <a:xfrm>
            <a:off x="1096963" y="2898775"/>
            <a:ext cx="7526337" cy="3444875"/>
            <a:chOff x="717" y="1346"/>
            <a:chExt cx="4741" cy="2694"/>
          </a:xfrm>
        </p:grpSpPr>
        <p:grpSp>
          <p:nvGrpSpPr>
            <p:cNvPr id="26631" name="Group 5"/>
            <p:cNvGrpSpPr>
              <a:grpSpLocks/>
            </p:cNvGrpSpPr>
            <p:nvPr/>
          </p:nvGrpSpPr>
          <p:grpSpPr bwMode="auto">
            <a:xfrm>
              <a:off x="717" y="1817"/>
              <a:ext cx="1248" cy="1008"/>
              <a:chOff x="384" y="1872"/>
              <a:chExt cx="1248" cy="1008"/>
            </a:xfrm>
          </p:grpSpPr>
          <p:sp>
            <p:nvSpPr>
              <p:cNvPr id="26647" name="Rectangle 6"/>
              <p:cNvSpPr>
                <a:spLocks noChangeArrowheads="1"/>
              </p:cNvSpPr>
              <p:nvPr/>
            </p:nvSpPr>
            <p:spPr bwMode="auto">
              <a:xfrm>
                <a:off x="384" y="1872"/>
                <a:ext cx="720" cy="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82550" tIns="41275" rIns="82550" bIns="41275">
                <a:spAutoFit/>
              </a:bodyPr>
              <a:lstStyle/>
              <a:p>
                <a:pPr defTabSz="822325" eaLnBrk="0" latin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ko-KR" sz="1400">
                    <a:latin typeface="Comic Sans MS" pitchFamily="66" charset="0"/>
                    <a:ea typeface="휴먼옛체" pitchFamily="18" charset="-127"/>
                  </a:rPr>
                  <a:t>Host</a:t>
                </a:r>
              </a:p>
              <a:p>
                <a:pPr defTabSz="822325" eaLnBrk="0" latin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ko-KR" sz="1400">
                    <a:latin typeface="Comic Sans MS" pitchFamily="66" charset="0"/>
                    <a:ea typeface="휴먼옛체" pitchFamily="18" charset="-127"/>
                  </a:rPr>
                  <a:t>(Victim)</a:t>
                </a:r>
              </a:p>
            </p:txBody>
          </p:sp>
          <p:pic>
            <p:nvPicPr>
              <p:cNvPr id="26648" name="Picture 7" descr="Image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DFE"/>
                  </a:clrFrom>
                  <a:clrTo>
                    <a:srgbClr val="FFFD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28" y="2176"/>
                <a:ext cx="1104" cy="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32" name="AutoShape 8"/>
            <p:cNvSpPr>
              <a:spLocks noChangeArrowheads="1"/>
            </p:cNvSpPr>
            <p:nvPr/>
          </p:nvSpPr>
          <p:spPr bwMode="auto">
            <a:xfrm>
              <a:off x="2637" y="2057"/>
              <a:ext cx="768" cy="432"/>
            </a:xfrm>
            <a:prstGeom prst="foldedCorner">
              <a:avLst>
                <a:gd name="adj" fmla="val 12500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6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password</a:t>
              </a:r>
            </a:p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6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file</a:t>
              </a:r>
            </a:p>
          </p:txBody>
        </p:sp>
        <p:sp>
          <p:nvSpPr>
            <p:cNvPr id="974857" name="AutoShape 9"/>
            <p:cNvSpPr>
              <a:spLocks noChangeArrowheads="1"/>
            </p:cNvSpPr>
            <p:nvPr/>
          </p:nvSpPr>
          <p:spPr bwMode="auto">
            <a:xfrm>
              <a:off x="1533" y="1577"/>
              <a:ext cx="1584" cy="432"/>
            </a:xfrm>
            <a:prstGeom prst="curvedDownArrow">
              <a:avLst>
                <a:gd name="adj1" fmla="val 37431"/>
                <a:gd name="adj2" fmla="val 67477"/>
                <a:gd name="adj3" fmla="val 29912"/>
              </a:avLst>
            </a:prstGeom>
            <a:gradFill rotWithShape="0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3885" y="2057"/>
              <a:ext cx="768" cy="43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6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Cracking</a:t>
              </a:r>
            </a:p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6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tool</a:t>
              </a:r>
            </a:p>
          </p:txBody>
        </p:sp>
        <p:sp>
          <p:nvSpPr>
            <p:cNvPr id="974859" name="AutoShape 11"/>
            <p:cNvSpPr>
              <a:spLocks noChangeArrowheads="1"/>
            </p:cNvSpPr>
            <p:nvPr/>
          </p:nvSpPr>
          <p:spPr bwMode="auto">
            <a:xfrm>
              <a:off x="3453" y="2201"/>
              <a:ext cx="384" cy="191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6" name="AutoShape 12"/>
            <p:cNvSpPr>
              <a:spLocks noChangeArrowheads="1"/>
            </p:cNvSpPr>
            <p:nvPr/>
          </p:nvSpPr>
          <p:spPr bwMode="auto">
            <a:xfrm>
              <a:off x="3885" y="2825"/>
              <a:ext cx="768" cy="288"/>
            </a:xfrm>
            <a:prstGeom prst="foldedCorner">
              <a:avLst>
                <a:gd name="adj" fmla="val 12500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cracked</a:t>
              </a:r>
            </a:p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password</a:t>
              </a:r>
            </a:p>
          </p:txBody>
        </p:sp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981" y="2921"/>
              <a:ext cx="768" cy="288"/>
            </a:xfrm>
            <a:prstGeom prst="foldedCorner">
              <a:avLst>
                <a:gd name="adj" fmla="val 12500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cracked</a:t>
              </a:r>
            </a:p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password</a:t>
              </a:r>
            </a:p>
          </p:txBody>
        </p:sp>
        <p:sp>
          <p:nvSpPr>
            <p:cNvPr id="26638" name="AutoShape 14"/>
            <p:cNvSpPr>
              <a:spLocks noChangeArrowheads="1"/>
            </p:cNvSpPr>
            <p:nvPr/>
          </p:nvSpPr>
          <p:spPr bwMode="auto">
            <a:xfrm>
              <a:off x="4077" y="3017"/>
              <a:ext cx="768" cy="288"/>
            </a:xfrm>
            <a:prstGeom prst="foldedCorner">
              <a:avLst>
                <a:gd name="adj" fmla="val 12500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cracked</a:t>
              </a:r>
            </a:p>
            <a:p>
              <a:pPr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2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password</a:t>
              </a:r>
            </a:p>
          </p:txBody>
        </p:sp>
        <p:sp>
          <p:nvSpPr>
            <p:cNvPr id="974863" name="AutoShape 15"/>
            <p:cNvSpPr>
              <a:spLocks noChangeArrowheads="1"/>
            </p:cNvSpPr>
            <p:nvPr/>
          </p:nvSpPr>
          <p:spPr bwMode="auto">
            <a:xfrm>
              <a:off x="4221" y="2537"/>
              <a:ext cx="192" cy="241"/>
            </a:xfrm>
            <a:prstGeom prst="downArrow">
              <a:avLst>
                <a:gd name="adj1" fmla="val 50000"/>
                <a:gd name="adj2" fmla="val 31250"/>
              </a:avLst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0" name="Text Box 16"/>
            <p:cNvSpPr txBox="1">
              <a:spLocks noChangeArrowheads="1"/>
            </p:cNvSpPr>
            <p:nvPr/>
          </p:nvSpPr>
          <p:spPr bwMode="auto">
            <a:xfrm>
              <a:off x="1197" y="1346"/>
              <a:ext cx="2053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(1)</a:t>
              </a:r>
              <a:r>
                <a:rPr kumimoji="0" lang="en-US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Target host</a:t>
              </a: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의 패스워드 파일 획득</a:t>
              </a:r>
            </a:p>
          </p:txBody>
        </p: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>
              <a:off x="3885" y="1692"/>
              <a:ext cx="1573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(2)</a:t>
              </a:r>
              <a:r>
                <a:rPr kumimoji="0" lang="en-US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Crack </a:t>
              </a: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도구로 </a:t>
              </a:r>
              <a:r>
                <a:rPr kumimoji="0" lang="en-US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clean-text</a:t>
              </a:r>
            </a:p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패스워드 획득</a:t>
              </a:r>
            </a:p>
          </p:txBody>
        </p:sp>
        <p:pic>
          <p:nvPicPr>
            <p:cNvPr id="26642" name="Picture 18" descr="Manty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7" y="2969"/>
              <a:ext cx="768" cy="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4867" name="Line 19"/>
            <p:cNvSpPr>
              <a:spLocks noChangeShapeType="1"/>
            </p:cNvSpPr>
            <p:nvPr/>
          </p:nvSpPr>
          <p:spPr bwMode="auto">
            <a:xfrm flipH="1">
              <a:off x="1341" y="3449"/>
              <a:ext cx="1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4868" name="Line 20"/>
            <p:cNvSpPr>
              <a:spLocks noChangeShapeType="1"/>
            </p:cNvSpPr>
            <p:nvPr/>
          </p:nvSpPr>
          <p:spPr bwMode="auto">
            <a:xfrm flipV="1">
              <a:off x="1341" y="2825"/>
              <a:ext cx="0" cy="6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sm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5" name="Text Box 21"/>
            <p:cNvSpPr txBox="1">
              <a:spLocks noChangeArrowheads="1"/>
            </p:cNvSpPr>
            <p:nvPr/>
          </p:nvSpPr>
          <p:spPr bwMode="auto">
            <a:xfrm>
              <a:off x="1293" y="3469"/>
              <a:ext cx="1424" cy="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(3) </a:t>
              </a: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공격 대상 시스템에</a:t>
              </a:r>
            </a:p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침입하여 패스워드를 변경</a:t>
              </a:r>
            </a:p>
            <a:p>
              <a:pPr algn="l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400">
                  <a:solidFill>
                    <a:schemeClr val="tx1"/>
                  </a:solidFill>
                  <a:latin typeface="Comic Sans MS" pitchFamily="66" charset="0"/>
                  <a:ea typeface="휴먼옛체" pitchFamily="18" charset="-127"/>
                </a:rPr>
                <a:t>하거나 침입 시 사용</a:t>
              </a:r>
            </a:p>
          </p:txBody>
        </p:sp>
        <p:sp>
          <p:nvSpPr>
            <p:cNvPr id="974870" name="AutoShape 22"/>
            <p:cNvSpPr>
              <a:spLocks noChangeArrowheads="1"/>
            </p:cNvSpPr>
            <p:nvPr/>
          </p:nvSpPr>
          <p:spPr bwMode="auto">
            <a:xfrm>
              <a:off x="3453" y="3161"/>
              <a:ext cx="480" cy="192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바닥글 개체 틀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3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공격도구 의한 공격</a:t>
            </a: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159625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신종 취약점을 이용한 무작위 목표 공격</a:t>
            </a:r>
            <a:endParaRPr lang="ko-KR" altLang="en-US" sz="2000" smtClean="0"/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4238625" y="6496050"/>
            <a:ext cx="90487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/>
              <a:t>Workstation</a:t>
            </a:r>
          </a:p>
        </p:txBody>
      </p:sp>
      <p:sp>
        <p:nvSpPr>
          <p:cNvPr id="975877" name="AutoShape 5"/>
          <p:cNvSpPr>
            <a:spLocks noChangeArrowheads="1"/>
          </p:cNvSpPr>
          <p:nvPr/>
        </p:nvSpPr>
        <p:spPr bwMode="auto">
          <a:xfrm>
            <a:off x="6953250" y="2844800"/>
            <a:ext cx="1778000" cy="1373188"/>
          </a:xfrm>
          <a:prstGeom prst="irregularSeal1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5" name="Picture 6" descr="컴퓨터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5" y="3084513"/>
            <a:ext cx="10842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7" descr="사용자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1013" y="3059113"/>
            <a:ext cx="1074737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8" descr="해커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3025775"/>
            <a:ext cx="110807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8" name="Group 9"/>
          <p:cNvGrpSpPr>
            <a:grpSpLocks/>
          </p:cNvGrpSpPr>
          <p:nvPr/>
        </p:nvGrpSpPr>
        <p:grpSpPr bwMode="auto">
          <a:xfrm>
            <a:off x="2463800" y="3143250"/>
            <a:ext cx="1579563" cy="284163"/>
            <a:chOff x="1571" y="2236"/>
            <a:chExt cx="995" cy="179"/>
          </a:xfrm>
        </p:grpSpPr>
        <p:sp>
          <p:nvSpPr>
            <p:cNvPr id="975882" name="Line 10"/>
            <p:cNvSpPr>
              <a:spLocks noChangeShapeType="1"/>
            </p:cNvSpPr>
            <p:nvPr/>
          </p:nvSpPr>
          <p:spPr bwMode="auto">
            <a:xfrm>
              <a:off x="1571" y="2409"/>
              <a:ext cx="995" cy="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679" name="Rectangle 11"/>
            <p:cNvSpPr>
              <a:spLocks noChangeArrowheads="1"/>
            </p:cNvSpPr>
            <p:nvPr/>
          </p:nvSpPr>
          <p:spPr bwMode="auto">
            <a:xfrm>
              <a:off x="1571" y="2236"/>
              <a:ext cx="9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000" b="0">
                  <a:sym typeface="Wingdings" pitchFamily="2" charset="2"/>
                </a:rPr>
                <a:t>2. </a:t>
              </a:r>
              <a:r>
                <a:rPr kumimoji="0" lang="ko-KR" altLang="en-US" sz="1000" b="0">
                  <a:sym typeface="Wingdings" pitchFamily="2" charset="2"/>
                </a:rPr>
                <a:t>취약점파악</a:t>
              </a:r>
              <a:r>
                <a:rPr kumimoji="0" lang="en-US" altLang="ko-KR" sz="1000" b="0">
                  <a:sym typeface="Wingdings" pitchFamily="2" charset="2"/>
                </a:rPr>
                <a:t>, scan</a:t>
              </a:r>
              <a:endParaRPr kumimoji="0" lang="en-US" altLang="ko-KR" sz="1000" b="0"/>
            </a:p>
          </p:txBody>
        </p:sp>
      </p:grpSp>
      <p:grpSp>
        <p:nvGrpSpPr>
          <p:cNvPr id="27659" name="Group 12"/>
          <p:cNvGrpSpPr>
            <a:grpSpLocks/>
          </p:cNvGrpSpPr>
          <p:nvPr/>
        </p:nvGrpSpPr>
        <p:grpSpPr bwMode="auto">
          <a:xfrm>
            <a:off x="2452688" y="3641725"/>
            <a:ext cx="1579562" cy="284163"/>
            <a:chOff x="1571" y="2236"/>
            <a:chExt cx="995" cy="179"/>
          </a:xfrm>
        </p:grpSpPr>
        <p:sp>
          <p:nvSpPr>
            <p:cNvPr id="975885" name="Line 13"/>
            <p:cNvSpPr>
              <a:spLocks noChangeShapeType="1"/>
            </p:cNvSpPr>
            <p:nvPr/>
          </p:nvSpPr>
          <p:spPr bwMode="auto">
            <a:xfrm>
              <a:off x="1571" y="2409"/>
              <a:ext cx="995" cy="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677" name="Rectangle 14"/>
            <p:cNvSpPr>
              <a:spLocks noChangeArrowheads="1"/>
            </p:cNvSpPr>
            <p:nvPr/>
          </p:nvSpPr>
          <p:spPr bwMode="auto">
            <a:xfrm>
              <a:off x="1571" y="2236"/>
              <a:ext cx="9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1000" b="0">
                  <a:sym typeface="Wingdings" pitchFamily="2" charset="2"/>
                </a:rPr>
                <a:t>3. </a:t>
              </a:r>
              <a:r>
                <a:rPr kumimoji="0" lang="ko-KR" altLang="en-US" sz="1000" b="0">
                  <a:sym typeface="Wingdings" pitchFamily="2" charset="2"/>
                </a:rPr>
                <a:t>공격 및 복제 </a:t>
              </a:r>
              <a:endParaRPr kumimoji="0" lang="ko-KR" altLang="en-US" sz="1000" b="0"/>
            </a:p>
          </p:txBody>
        </p:sp>
      </p:grpSp>
      <p:sp>
        <p:nvSpPr>
          <p:cNvPr id="975887" name="Line 15"/>
          <p:cNvSpPr>
            <a:spLocks noChangeShapeType="1"/>
          </p:cNvSpPr>
          <p:nvPr/>
        </p:nvSpPr>
        <p:spPr bwMode="auto">
          <a:xfrm>
            <a:off x="5476875" y="3730625"/>
            <a:ext cx="1579563" cy="95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61" name="Rectangle 16"/>
          <p:cNvSpPr>
            <a:spLocks noChangeArrowheads="1"/>
          </p:cNvSpPr>
          <p:nvPr/>
        </p:nvSpPr>
        <p:spPr bwMode="auto">
          <a:xfrm>
            <a:off x="5476875" y="3455988"/>
            <a:ext cx="157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7. </a:t>
            </a:r>
            <a:r>
              <a:rPr kumimoji="0" lang="ko-KR" altLang="en-US" sz="1000" b="0">
                <a:sym typeface="Wingdings" pitchFamily="2" charset="2"/>
              </a:rPr>
              <a:t>변형 공격</a:t>
            </a:r>
            <a:endParaRPr kumimoji="0" lang="ko-KR" altLang="en-US" sz="1000" b="0"/>
          </a:p>
        </p:txBody>
      </p:sp>
      <p:cxnSp>
        <p:nvCxnSpPr>
          <p:cNvPr id="27662" name="AutoShape 17"/>
          <p:cNvCxnSpPr>
            <a:cxnSpLocks noChangeShapeType="1"/>
          </p:cNvCxnSpPr>
          <p:nvPr/>
        </p:nvCxnSpPr>
        <p:spPr bwMode="auto">
          <a:xfrm rot="5400000" flipV="1">
            <a:off x="3268663" y="1498600"/>
            <a:ext cx="33338" cy="3087687"/>
          </a:xfrm>
          <a:prstGeom prst="bentConnector3">
            <a:avLst>
              <a:gd name="adj1" fmla="val -685713"/>
            </a:avLst>
          </a:prstGeom>
          <a:noFill/>
          <a:ln w="28575">
            <a:solidFill>
              <a:srgbClr val="000000"/>
            </a:solidFill>
            <a:miter lim="800000"/>
            <a:headEnd type="stealth" w="lg" len="lg"/>
            <a:tailEnd/>
          </a:ln>
        </p:spPr>
      </p:cxnSp>
      <p:sp>
        <p:nvSpPr>
          <p:cNvPr id="27663" name="Rectangle 18"/>
          <p:cNvSpPr>
            <a:spLocks noChangeArrowheads="1"/>
          </p:cNvSpPr>
          <p:nvPr/>
        </p:nvSpPr>
        <p:spPr bwMode="auto">
          <a:xfrm>
            <a:off x="1044575" y="4318000"/>
            <a:ext cx="1557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1. </a:t>
            </a:r>
            <a:r>
              <a:rPr kumimoji="0" lang="ko-KR" altLang="en-US" sz="1000" b="0">
                <a:sym typeface="Wingdings" pitchFamily="2" charset="2"/>
              </a:rPr>
              <a:t>무작위 공격대상 선정</a:t>
            </a:r>
            <a:endParaRPr kumimoji="0" lang="ko-KR" altLang="en-US" sz="1000" b="0"/>
          </a:p>
        </p:txBody>
      </p:sp>
      <p:sp>
        <p:nvSpPr>
          <p:cNvPr id="27664" name="Rectangle 19"/>
          <p:cNvSpPr>
            <a:spLocks noChangeArrowheads="1"/>
          </p:cNvSpPr>
          <p:nvPr/>
        </p:nvSpPr>
        <p:spPr bwMode="auto">
          <a:xfrm>
            <a:off x="4262438" y="4233863"/>
            <a:ext cx="1584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4. </a:t>
            </a:r>
            <a:r>
              <a:rPr kumimoji="0" lang="ko-KR" altLang="en-US" sz="1000" b="0">
                <a:sym typeface="Wingdings" pitchFamily="2" charset="2"/>
              </a:rPr>
              <a:t>숨기</a:t>
            </a:r>
            <a:r>
              <a:rPr kumimoji="0" lang="en-US" altLang="ko-KR" sz="1000" b="0">
                <a:sym typeface="Wingdings" pitchFamily="2" charset="2"/>
              </a:rPr>
              <a:t>, </a:t>
            </a:r>
            <a:r>
              <a:rPr kumimoji="0" lang="ko-KR" altLang="en-US" sz="1000" b="0">
                <a:sym typeface="Wingdings" pitchFamily="2" charset="2"/>
              </a:rPr>
              <a:t>트로이목마 설치</a:t>
            </a:r>
            <a:endParaRPr kumimoji="0" lang="ko-KR" altLang="en-US" sz="1000" b="0"/>
          </a:p>
        </p:txBody>
      </p:sp>
      <p:sp>
        <p:nvSpPr>
          <p:cNvPr id="27665" name="Rectangle 20"/>
          <p:cNvSpPr>
            <a:spLocks noChangeArrowheads="1"/>
          </p:cNvSpPr>
          <p:nvPr/>
        </p:nvSpPr>
        <p:spPr bwMode="auto">
          <a:xfrm>
            <a:off x="4183063" y="4451350"/>
            <a:ext cx="17414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5. </a:t>
            </a:r>
            <a:r>
              <a:rPr kumimoji="0" lang="ko-KR" altLang="en-US" sz="1000" b="0">
                <a:sym typeface="Wingdings" pitchFamily="2" charset="2"/>
              </a:rPr>
              <a:t>불법행위</a:t>
            </a:r>
            <a:r>
              <a:rPr kumimoji="0" lang="en-US" altLang="ko-KR" sz="1000" b="0">
                <a:sym typeface="Wingdings" pitchFamily="2" charset="2"/>
              </a:rPr>
              <a:t>(</a:t>
            </a:r>
            <a:r>
              <a:rPr kumimoji="0" lang="ko-KR" altLang="en-US" sz="1000" b="0">
                <a:sym typeface="Wingdings" pitchFamily="2" charset="2"/>
              </a:rPr>
              <a:t>변조</a:t>
            </a:r>
            <a:r>
              <a:rPr kumimoji="0" lang="en-US" altLang="ko-KR" sz="1000" b="0">
                <a:sym typeface="Wingdings" pitchFamily="2" charset="2"/>
              </a:rPr>
              <a:t>, </a:t>
            </a:r>
            <a:r>
              <a:rPr kumimoji="0" lang="ko-KR" altLang="en-US" sz="1000" b="0">
                <a:sym typeface="Wingdings" pitchFamily="2" charset="2"/>
              </a:rPr>
              <a:t>자료유출</a:t>
            </a:r>
            <a:r>
              <a:rPr kumimoji="0" lang="en-US" altLang="ko-KR" sz="1000" b="0">
                <a:sym typeface="Wingdings" pitchFamily="2" charset="2"/>
              </a:rPr>
              <a:t>)</a:t>
            </a:r>
            <a:endParaRPr kumimoji="0" lang="en-US" altLang="ko-KR" sz="1000" b="0"/>
          </a:p>
        </p:txBody>
      </p:sp>
      <p:sp>
        <p:nvSpPr>
          <p:cNvPr id="27666" name="Rectangle 21"/>
          <p:cNvSpPr>
            <a:spLocks noChangeArrowheads="1"/>
          </p:cNvSpPr>
          <p:nvPr/>
        </p:nvSpPr>
        <p:spPr bwMode="auto">
          <a:xfrm>
            <a:off x="933450" y="2613025"/>
            <a:ext cx="7112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ko-KR" altLang="en-US" sz="1200" b="0"/>
              <a:t>공격자</a:t>
            </a:r>
          </a:p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 b="0"/>
              <a:t>(</a:t>
            </a:r>
            <a:r>
              <a:rPr kumimoji="0" lang="ko-KR" altLang="en-US" sz="1200" b="0"/>
              <a:t>감염자</a:t>
            </a:r>
            <a:r>
              <a:rPr kumimoji="0" lang="en-US" altLang="ko-KR" sz="1200" b="0"/>
              <a:t>)</a:t>
            </a:r>
          </a:p>
        </p:txBody>
      </p:sp>
      <p:sp>
        <p:nvSpPr>
          <p:cNvPr id="27667" name="Rectangle 22"/>
          <p:cNvSpPr>
            <a:spLocks noChangeArrowheads="1"/>
          </p:cNvSpPr>
          <p:nvPr/>
        </p:nvSpPr>
        <p:spPr bwMode="auto">
          <a:xfrm>
            <a:off x="5030788" y="2736850"/>
            <a:ext cx="622300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ko-KR" altLang="en-US" sz="1200" b="0"/>
              <a:t>피해자</a:t>
            </a:r>
          </a:p>
        </p:txBody>
      </p:sp>
      <p:sp>
        <p:nvSpPr>
          <p:cNvPr id="27668" name="Rectangle 23"/>
          <p:cNvSpPr>
            <a:spLocks noChangeArrowheads="1"/>
          </p:cNvSpPr>
          <p:nvPr/>
        </p:nvSpPr>
        <p:spPr bwMode="auto">
          <a:xfrm>
            <a:off x="2720975" y="2541588"/>
            <a:ext cx="917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6. FeedBack</a:t>
            </a:r>
            <a:endParaRPr kumimoji="0" lang="en-US" altLang="ko-KR" sz="1000" b="0"/>
          </a:p>
        </p:txBody>
      </p:sp>
      <p:sp>
        <p:nvSpPr>
          <p:cNvPr id="975896" name="Line 24"/>
          <p:cNvSpPr>
            <a:spLocks noChangeShapeType="1"/>
          </p:cNvSpPr>
          <p:nvPr/>
        </p:nvSpPr>
        <p:spPr bwMode="auto">
          <a:xfrm>
            <a:off x="1819275" y="4581525"/>
            <a:ext cx="0" cy="10699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5897" name="Line 25"/>
          <p:cNvSpPr>
            <a:spLocks noChangeShapeType="1"/>
          </p:cNvSpPr>
          <p:nvPr/>
        </p:nvSpPr>
        <p:spPr bwMode="auto">
          <a:xfrm>
            <a:off x="1816100" y="4986338"/>
            <a:ext cx="2233613" cy="12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5898" name="Line 26"/>
          <p:cNvSpPr>
            <a:spLocks noChangeShapeType="1"/>
          </p:cNvSpPr>
          <p:nvPr/>
        </p:nvSpPr>
        <p:spPr bwMode="auto">
          <a:xfrm>
            <a:off x="1816100" y="5138738"/>
            <a:ext cx="2233613" cy="12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5899" name="Line 27"/>
          <p:cNvSpPr>
            <a:spLocks noChangeShapeType="1"/>
          </p:cNvSpPr>
          <p:nvPr/>
        </p:nvSpPr>
        <p:spPr bwMode="auto">
          <a:xfrm>
            <a:off x="1816100" y="5291138"/>
            <a:ext cx="2233613" cy="12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5900" name="Line 28"/>
          <p:cNvSpPr>
            <a:spLocks noChangeShapeType="1"/>
          </p:cNvSpPr>
          <p:nvPr/>
        </p:nvSpPr>
        <p:spPr bwMode="auto">
          <a:xfrm>
            <a:off x="1816100" y="5443538"/>
            <a:ext cx="2233613" cy="12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74" name="Rectangle 29"/>
          <p:cNvSpPr>
            <a:spLocks noChangeArrowheads="1"/>
          </p:cNvSpPr>
          <p:nvPr/>
        </p:nvSpPr>
        <p:spPr bwMode="auto">
          <a:xfrm>
            <a:off x="2109788" y="4754563"/>
            <a:ext cx="157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1 </a:t>
            </a:r>
            <a:r>
              <a:rPr kumimoji="0" lang="ko-KR" altLang="en-US" sz="1000" b="0">
                <a:sym typeface="Wingdings" pitchFamily="2" charset="2"/>
              </a:rPr>
              <a:t>부터 다시 시작</a:t>
            </a:r>
            <a:endParaRPr kumimoji="0" lang="ko-KR" altLang="en-US" sz="1000" b="0"/>
          </a:p>
        </p:txBody>
      </p:sp>
      <p:pic>
        <p:nvPicPr>
          <p:cNvPr id="2767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바닥글 개체 틀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6898" name="AutoShape 1026"/>
          <p:cNvSpPr>
            <a:spLocks noChangeArrowheads="1"/>
          </p:cNvSpPr>
          <p:nvPr/>
        </p:nvSpPr>
        <p:spPr bwMode="auto">
          <a:xfrm rot="-3357015">
            <a:off x="5107781" y="3231357"/>
            <a:ext cx="2963863" cy="3028950"/>
          </a:xfrm>
          <a:prstGeom prst="irregularSeal2">
            <a:avLst/>
          </a:prstGeom>
          <a:solidFill>
            <a:srgbClr val="FF00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899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4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웜</a:t>
            </a:r>
            <a:r>
              <a:rPr lang="en-US" altLang="ko-KR" smtClean="0">
                <a:latin typeface="Arial"/>
              </a:rPr>
              <a:t>•</a:t>
            </a:r>
            <a:r>
              <a:rPr lang="ko-KR" altLang="en-US" smtClean="0"/>
              <a:t>바이러스</a:t>
            </a:r>
          </a:p>
        </p:txBody>
      </p:sp>
      <p:sp>
        <p:nvSpPr>
          <p:cNvPr id="976900" name="Rectangle 1028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159625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000" smtClean="0"/>
              <a:t>메일을 통하여 웜이나 바이러스가 전달되어 시스템을 공격</a:t>
            </a:r>
          </a:p>
        </p:txBody>
      </p:sp>
      <p:graphicFrame>
        <p:nvGraphicFramePr>
          <p:cNvPr id="2050" name="Object 1029"/>
          <p:cNvGraphicFramePr>
            <a:graphicFrameLocks noChangeAspect="1"/>
          </p:cNvGraphicFramePr>
          <p:nvPr>
            <p:ph sz="quarter" idx="2"/>
          </p:nvPr>
        </p:nvGraphicFramePr>
        <p:xfrm>
          <a:off x="1560513" y="4727575"/>
          <a:ext cx="587375" cy="1119188"/>
        </p:xfrm>
        <a:graphic>
          <a:graphicData uri="http://schemas.openxmlformats.org/presentationml/2006/ole">
            <p:oleObj spid="_x0000_s2050" name="VISIO" r:id="rId3" imgW="430560" imgH="930960" progId="">
              <p:embed/>
            </p:oleObj>
          </a:graphicData>
        </a:graphic>
      </p:graphicFrame>
      <p:pic>
        <p:nvPicPr>
          <p:cNvPr id="2055" name="Picture 1030" descr="컴퓨터들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6113" y="3744913"/>
            <a:ext cx="1643062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1031"/>
          <p:cNvSpPr>
            <a:spLocks noChangeArrowheads="1"/>
          </p:cNvSpPr>
          <p:nvPr/>
        </p:nvSpPr>
        <p:spPr bwMode="auto">
          <a:xfrm>
            <a:off x="6816725" y="4921250"/>
            <a:ext cx="639763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/>
              <a:t>Servers</a:t>
            </a:r>
          </a:p>
        </p:txBody>
      </p:sp>
      <p:sp>
        <p:nvSpPr>
          <p:cNvPr id="2057" name="Rectangle 1032"/>
          <p:cNvSpPr>
            <a:spLocks noChangeArrowheads="1"/>
          </p:cNvSpPr>
          <p:nvPr/>
        </p:nvSpPr>
        <p:spPr bwMode="auto">
          <a:xfrm>
            <a:off x="6824663" y="5654675"/>
            <a:ext cx="90487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/>
              <a:t>Workstation</a:t>
            </a:r>
          </a:p>
        </p:txBody>
      </p:sp>
      <p:pic>
        <p:nvPicPr>
          <p:cNvPr id="2058" name="Picture 1033" descr="PC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8875" y="5530850"/>
            <a:ext cx="6191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034" descr="Image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2825" y="4737100"/>
            <a:ext cx="83185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AutoShape 1035"/>
          <p:cNvSpPr>
            <a:spLocks noChangeArrowheads="1"/>
          </p:cNvSpPr>
          <p:nvPr/>
        </p:nvSpPr>
        <p:spPr bwMode="auto">
          <a:xfrm>
            <a:off x="1393825" y="2998788"/>
            <a:ext cx="1341438" cy="673100"/>
          </a:xfrm>
          <a:prstGeom prst="cloudCallout">
            <a:avLst>
              <a:gd name="adj1" fmla="val -29097"/>
              <a:gd name="adj2" fmla="val 37981"/>
            </a:avLst>
          </a:prstGeom>
          <a:solidFill>
            <a:srgbClr val="FFFF99">
              <a:alpha val="4117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ko-KR" altLang="en-US" sz="1400"/>
              <a:t>인터넷</a:t>
            </a:r>
          </a:p>
        </p:txBody>
      </p:sp>
      <p:cxnSp>
        <p:nvCxnSpPr>
          <p:cNvPr id="2061" name="AutoShape 1036"/>
          <p:cNvCxnSpPr>
            <a:cxnSpLocks noChangeShapeType="1"/>
            <a:stCxn id="2060" idx="1"/>
          </p:cNvCxnSpPr>
          <p:nvPr/>
        </p:nvCxnSpPr>
        <p:spPr bwMode="auto">
          <a:xfrm rot="5400000">
            <a:off x="1431925" y="4094163"/>
            <a:ext cx="1055687" cy="211138"/>
          </a:xfrm>
          <a:prstGeom prst="bentConnector3">
            <a:avLst>
              <a:gd name="adj1" fmla="val 49931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062" name="AutoShape 1037"/>
          <p:cNvCxnSpPr>
            <a:cxnSpLocks noChangeShapeType="1"/>
          </p:cNvCxnSpPr>
          <p:nvPr/>
        </p:nvCxnSpPr>
        <p:spPr bwMode="auto">
          <a:xfrm rot="10800000">
            <a:off x="4017963" y="5287963"/>
            <a:ext cx="2190750" cy="495300"/>
          </a:xfrm>
          <a:prstGeom prst="bentConnector3">
            <a:avLst>
              <a:gd name="adj1" fmla="val 78889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grpSp>
        <p:nvGrpSpPr>
          <p:cNvPr id="2063" name="Group 1038"/>
          <p:cNvGrpSpPr>
            <a:grpSpLocks/>
          </p:cNvGrpSpPr>
          <p:nvPr/>
        </p:nvGrpSpPr>
        <p:grpSpPr bwMode="auto">
          <a:xfrm>
            <a:off x="1292225" y="3770313"/>
            <a:ext cx="966788" cy="900112"/>
            <a:chOff x="313" y="2136"/>
            <a:chExt cx="589" cy="623"/>
          </a:xfrm>
        </p:grpSpPr>
        <p:grpSp>
          <p:nvGrpSpPr>
            <p:cNvPr id="2109" name="Group 1039"/>
            <p:cNvGrpSpPr>
              <a:grpSpLocks/>
            </p:cNvGrpSpPr>
            <p:nvPr/>
          </p:nvGrpSpPr>
          <p:grpSpPr bwMode="auto">
            <a:xfrm>
              <a:off x="439" y="2251"/>
              <a:ext cx="330" cy="508"/>
              <a:chOff x="439" y="2251"/>
              <a:chExt cx="330" cy="508"/>
            </a:xfrm>
          </p:grpSpPr>
          <p:pic>
            <p:nvPicPr>
              <p:cNvPr id="2113" name="Picture 1040" descr="BS00241_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9" y="2251"/>
                <a:ext cx="3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4" name="Picture 1041" descr="BS00241_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9" y="2390"/>
                <a:ext cx="3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5" name="Picture 1042" descr="BS00241_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9" y="2528"/>
                <a:ext cx="3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110" name="Picture 1043" descr="악마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49" y="2266"/>
              <a:ext cx="253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1" name="Picture 1044" descr="애벌레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22" y="2570"/>
              <a:ext cx="387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2" name="Picture 1045" descr="세균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3" y="2136"/>
              <a:ext cx="322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64" name="Picture 1046" descr="서버-큰거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1" cstate="print"/>
          <a:srcRect/>
          <a:stretch>
            <a:fillRect/>
          </a:stretch>
        </p:blipFill>
        <p:spPr>
          <a:xfrm>
            <a:off x="3492500" y="4954588"/>
            <a:ext cx="555625" cy="666750"/>
          </a:xfrm>
          <a:noFill/>
        </p:spPr>
      </p:pic>
      <p:sp>
        <p:nvSpPr>
          <p:cNvPr id="2065" name="Text Box 1047"/>
          <p:cNvSpPr txBox="1">
            <a:spLocks noChangeArrowheads="1"/>
          </p:cNvSpPr>
          <p:nvPr/>
        </p:nvSpPr>
        <p:spPr bwMode="auto">
          <a:xfrm>
            <a:off x="3359150" y="5568950"/>
            <a:ext cx="806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1000" b="0"/>
              <a:t>메일서버</a:t>
            </a:r>
          </a:p>
        </p:txBody>
      </p:sp>
      <p:cxnSp>
        <p:nvCxnSpPr>
          <p:cNvPr id="2066" name="AutoShape 1048"/>
          <p:cNvCxnSpPr>
            <a:cxnSpLocks noChangeShapeType="1"/>
          </p:cNvCxnSpPr>
          <p:nvPr/>
        </p:nvCxnSpPr>
        <p:spPr bwMode="auto">
          <a:xfrm rot="10800000">
            <a:off x="2147888" y="5286375"/>
            <a:ext cx="1344612" cy="158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067" name="AutoShape 1049"/>
          <p:cNvCxnSpPr>
            <a:cxnSpLocks noChangeShapeType="1"/>
          </p:cNvCxnSpPr>
          <p:nvPr/>
        </p:nvCxnSpPr>
        <p:spPr bwMode="auto">
          <a:xfrm rot="10800000" flipV="1">
            <a:off x="4048125" y="5011738"/>
            <a:ext cx="2044700" cy="276225"/>
          </a:xfrm>
          <a:prstGeom prst="bentConnector3">
            <a:avLst>
              <a:gd name="adj1" fmla="val 78986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068" name="AutoShape 1050"/>
          <p:cNvCxnSpPr>
            <a:cxnSpLocks noChangeShapeType="1"/>
          </p:cNvCxnSpPr>
          <p:nvPr/>
        </p:nvCxnSpPr>
        <p:spPr bwMode="auto">
          <a:xfrm rot="10800000" flipV="1">
            <a:off x="4048125" y="4162425"/>
            <a:ext cx="1677988" cy="1125538"/>
          </a:xfrm>
          <a:prstGeom prst="bentConnector3">
            <a:avLst>
              <a:gd name="adj1" fmla="val 74583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grpSp>
        <p:nvGrpSpPr>
          <p:cNvPr id="4" name="Group 1051"/>
          <p:cNvGrpSpPr>
            <a:grpSpLocks/>
          </p:cNvGrpSpPr>
          <p:nvPr/>
        </p:nvGrpSpPr>
        <p:grpSpPr bwMode="auto">
          <a:xfrm>
            <a:off x="4692650" y="3567113"/>
            <a:ext cx="882650" cy="788987"/>
            <a:chOff x="2956" y="2247"/>
            <a:chExt cx="556" cy="497"/>
          </a:xfrm>
        </p:grpSpPr>
        <p:pic>
          <p:nvPicPr>
            <p:cNvPr id="2106" name="Picture 1052" descr="BS00241_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55" y="2500"/>
              <a:ext cx="357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7" name="Picture 1053" descr="세균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64" y="2364"/>
              <a:ext cx="333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8" name="Rectangle 1054"/>
            <p:cNvSpPr>
              <a:spLocks noChangeArrowheads="1"/>
            </p:cNvSpPr>
            <p:nvPr/>
          </p:nvSpPr>
          <p:spPr bwMode="auto">
            <a:xfrm>
              <a:off x="2956" y="2247"/>
              <a:ext cx="4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>
                  <a:sym typeface="Wingdings" pitchFamily="2" charset="2"/>
                </a:rPr>
                <a:t>악성코드</a:t>
              </a:r>
              <a:endParaRPr kumimoji="0" lang="ko-KR" altLang="en-US" sz="1000" b="0"/>
            </a:p>
          </p:txBody>
        </p:sp>
      </p:grpSp>
      <p:cxnSp>
        <p:nvCxnSpPr>
          <p:cNvPr id="2070" name="AutoShape 1055"/>
          <p:cNvCxnSpPr>
            <a:cxnSpLocks noChangeShapeType="1"/>
            <a:endCxn id="2060" idx="3"/>
          </p:cNvCxnSpPr>
          <p:nvPr/>
        </p:nvCxnSpPr>
        <p:spPr bwMode="auto">
          <a:xfrm rot="10800000" flipV="1">
            <a:off x="2065338" y="2822575"/>
            <a:ext cx="2816225" cy="214313"/>
          </a:xfrm>
          <a:prstGeom prst="bentConnector2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071" name="AutoShape 1056"/>
          <p:cNvCxnSpPr>
            <a:cxnSpLocks noChangeShapeType="1"/>
            <a:stCxn id="976938" idx="2"/>
            <a:endCxn id="2060" idx="2"/>
          </p:cNvCxnSpPr>
          <p:nvPr/>
        </p:nvCxnSpPr>
        <p:spPr bwMode="auto">
          <a:xfrm rot="10800000">
            <a:off x="2733675" y="3335338"/>
            <a:ext cx="1527175" cy="273050"/>
          </a:xfrm>
          <a:prstGeom prst="bentConnector3">
            <a:avLst>
              <a:gd name="adj1" fmla="val 51449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cxnSp>
      <p:grpSp>
        <p:nvGrpSpPr>
          <p:cNvPr id="2072" name="Group 1057"/>
          <p:cNvGrpSpPr>
            <a:grpSpLocks/>
          </p:cNvGrpSpPr>
          <p:nvPr/>
        </p:nvGrpSpPr>
        <p:grpSpPr bwMode="auto">
          <a:xfrm flipH="1">
            <a:off x="3862388" y="3141663"/>
            <a:ext cx="539750" cy="841375"/>
            <a:chOff x="2057" y="533"/>
            <a:chExt cx="132" cy="168"/>
          </a:xfrm>
        </p:grpSpPr>
        <p:sp>
          <p:nvSpPr>
            <p:cNvPr id="976930" name="Freeform 1058"/>
            <p:cNvSpPr>
              <a:spLocks/>
            </p:cNvSpPr>
            <p:nvPr/>
          </p:nvSpPr>
          <p:spPr bwMode="auto">
            <a:xfrm flipH="1">
              <a:off x="2059" y="679"/>
              <a:ext cx="6" cy="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0" y="16"/>
                </a:cxn>
                <a:cxn ang="0">
                  <a:pos x="16" y="16"/>
                </a:cxn>
                <a:cxn ang="0">
                  <a:pos x="18" y="4"/>
                </a:cxn>
              </a:cxnLst>
              <a:rect l="0" t="0" r="r" b="b"/>
              <a:pathLst>
                <a:path w="19" h="17">
                  <a:moveTo>
                    <a:pt x="18" y="4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8" y="4"/>
                  </a:lnTo>
                </a:path>
              </a:pathLst>
            </a:custGeom>
            <a:solidFill>
              <a:srgbClr val="FFCC99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1" name="Freeform 1059"/>
            <p:cNvSpPr>
              <a:spLocks/>
            </p:cNvSpPr>
            <p:nvPr/>
          </p:nvSpPr>
          <p:spPr bwMode="auto">
            <a:xfrm flipH="1">
              <a:off x="2059" y="679"/>
              <a:ext cx="6" cy="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0" y="16"/>
                </a:cxn>
                <a:cxn ang="0">
                  <a:pos x="16" y="16"/>
                </a:cxn>
                <a:cxn ang="0">
                  <a:pos x="18" y="4"/>
                </a:cxn>
              </a:cxnLst>
              <a:rect l="0" t="0" r="r" b="b"/>
              <a:pathLst>
                <a:path w="19" h="17">
                  <a:moveTo>
                    <a:pt x="18" y="4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8" y="4"/>
                  </a:lnTo>
                </a:path>
              </a:pathLst>
            </a:custGeom>
            <a:solidFill>
              <a:srgbClr val="FFCC99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2" name="Freeform 1060"/>
            <p:cNvSpPr>
              <a:spLocks/>
            </p:cNvSpPr>
            <p:nvPr/>
          </p:nvSpPr>
          <p:spPr bwMode="auto">
            <a:xfrm flipH="1">
              <a:off x="2062" y="550"/>
              <a:ext cx="41" cy="77"/>
            </a:xfrm>
            <a:custGeom>
              <a:avLst/>
              <a:gdLst/>
              <a:ahLst/>
              <a:cxnLst>
                <a:cxn ang="0">
                  <a:pos x="126" y="222"/>
                </a:cxn>
                <a:cxn ang="0">
                  <a:pos x="126" y="0"/>
                </a:cxn>
                <a:cxn ang="0">
                  <a:pos x="0" y="40"/>
                </a:cxn>
                <a:cxn ang="0">
                  <a:pos x="0" y="264"/>
                </a:cxn>
                <a:cxn ang="0">
                  <a:pos x="126" y="222"/>
                </a:cxn>
              </a:cxnLst>
              <a:rect l="0" t="0" r="r" b="b"/>
              <a:pathLst>
                <a:path w="127" h="265">
                  <a:moveTo>
                    <a:pt x="126" y="222"/>
                  </a:moveTo>
                  <a:lnTo>
                    <a:pt x="126" y="0"/>
                  </a:lnTo>
                  <a:lnTo>
                    <a:pt x="0" y="40"/>
                  </a:lnTo>
                  <a:lnTo>
                    <a:pt x="0" y="264"/>
                  </a:lnTo>
                  <a:lnTo>
                    <a:pt x="126" y="222"/>
                  </a:lnTo>
                </a:path>
              </a:pathLst>
            </a:custGeom>
            <a:solidFill>
              <a:srgbClr val="9933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3" name="Freeform 1061"/>
            <p:cNvSpPr>
              <a:spLocks/>
            </p:cNvSpPr>
            <p:nvPr/>
          </p:nvSpPr>
          <p:spPr bwMode="auto">
            <a:xfrm flipH="1">
              <a:off x="2062" y="533"/>
              <a:ext cx="122" cy="29"/>
            </a:xfrm>
            <a:custGeom>
              <a:avLst/>
              <a:gdLst/>
              <a:ahLst/>
              <a:cxnLst>
                <a:cxn ang="0">
                  <a:pos x="381" y="57"/>
                </a:cxn>
                <a:cxn ang="0">
                  <a:pos x="127" y="0"/>
                </a:cxn>
                <a:cxn ang="0">
                  <a:pos x="0" y="42"/>
                </a:cxn>
                <a:cxn ang="0">
                  <a:pos x="255" y="97"/>
                </a:cxn>
                <a:cxn ang="0">
                  <a:pos x="381" y="57"/>
                </a:cxn>
              </a:cxnLst>
              <a:rect l="0" t="0" r="r" b="b"/>
              <a:pathLst>
                <a:path w="382" h="98">
                  <a:moveTo>
                    <a:pt x="381" y="57"/>
                  </a:moveTo>
                  <a:lnTo>
                    <a:pt x="127" y="0"/>
                  </a:lnTo>
                  <a:lnTo>
                    <a:pt x="0" y="42"/>
                  </a:lnTo>
                  <a:lnTo>
                    <a:pt x="255" y="97"/>
                  </a:lnTo>
                  <a:lnTo>
                    <a:pt x="381" y="57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4" name="Freeform 1062"/>
            <p:cNvSpPr>
              <a:spLocks/>
            </p:cNvSpPr>
            <p:nvPr/>
          </p:nvSpPr>
          <p:spPr bwMode="auto">
            <a:xfrm flipH="1">
              <a:off x="2102" y="545"/>
              <a:ext cx="82" cy="154"/>
            </a:xfrm>
            <a:custGeom>
              <a:avLst/>
              <a:gdLst/>
              <a:ahLst/>
              <a:cxnLst>
                <a:cxn ang="0">
                  <a:pos x="255" y="55"/>
                </a:cxn>
                <a:cxn ang="0">
                  <a:pos x="255" y="528"/>
                </a:cxn>
                <a:cxn ang="0">
                  <a:pos x="0" y="473"/>
                </a:cxn>
                <a:cxn ang="0">
                  <a:pos x="0" y="0"/>
                </a:cxn>
                <a:cxn ang="0">
                  <a:pos x="255" y="55"/>
                </a:cxn>
              </a:cxnLst>
              <a:rect l="0" t="0" r="r" b="b"/>
              <a:pathLst>
                <a:path w="256" h="529">
                  <a:moveTo>
                    <a:pt x="255" y="55"/>
                  </a:moveTo>
                  <a:lnTo>
                    <a:pt x="255" y="528"/>
                  </a:lnTo>
                  <a:lnTo>
                    <a:pt x="0" y="473"/>
                  </a:lnTo>
                  <a:lnTo>
                    <a:pt x="0" y="0"/>
                  </a:lnTo>
                  <a:lnTo>
                    <a:pt x="255" y="55"/>
                  </a:lnTo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993300">
                    <a:gamma/>
                    <a:tint val="40000"/>
                    <a:invGamma/>
                  </a:srgbClr>
                </a:gs>
              </a:gsLst>
              <a:lin ang="5400000" scaled="1"/>
            </a:gra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5" name="Freeform 1063"/>
            <p:cNvSpPr>
              <a:spLocks/>
            </p:cNvSpPr>
            <p:nvPr/>
          </p:nvSpPr>
          <p:spPr bwMode="auto">
            <a:xfrm flipH="1">
              <a:off x="2070" y="564"/>
              <a:ext cx="25" cy="16"/>
            </a:xfrm>
            <a:custGeom>
              <a:avLst/>
              <a:gdLst/>
              <a:ahLst/>
              <a:cxnLst>
                <a:cxn ang="0">
                  <a:pos x="78" y="31"/>
                </a:cxn>
                <a:cxn ang="0">
                  <a:pos x="78" y="0"/>
                </a:cxn>
                <a:cxn ang="0">
                  <a:pos x="0" y="27"/>
                </a:cxn>
                <a:cxn ang="0">
                  <a:pos x="0" y="55"/>
                </a:cxn>
                <a:cxn ang="0">
                  <a:pos x="78" y="31"/>
                </a:cxn>
              </a:cxnLst>
              <a:rect l="0" t="0" r="r" b="b"/>
              <a:pathLst>
                <a:path w="79" h="56">
                  <a:moveTo>
                    <a:pt x="78" y="31"/>
                  </a:moveTo>
                  <a:lnTo>
                    <a:pt x="78" y="0"/>
                  </a:lnTo>
                  <a:lnTo>
                    <a:pt x="0" y="27"/>
                  </a:lnTo>
                  <a:lnTo>
                    <a:pt x="0" y="55"/>
                  </a:lnTo>
                  <a:lnTo>
                    <a:pt x="78" y="31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6" name="Freeform 1064"/>
            <p:cNvSpPr>
              <a:spLocks/>
            </p:cNvSpPr>
            <p:nvPr/>
          </p:nvSpPr>
          <p:spPr bwMode="auto">
            <a:xfrm flipH="1">
              <a:off x="2070" y="581"/>
              <a:ext cx="25" cy="17"/>
            </a:xfrm>
            <a:custGeom>
              <a:avLst/>
              <a:gdLst/>
              <a:ahLst/>
              <a:cxnLst>
                <a:cxn ang="0">
                  <a:pos x="78" y="29"/>
                </a:cxn>
                <a:cxn ang="0">
                  <a:pos x="78" y="0"/>
                </a:cxn>
                <a:cxn ang="0">
                  <a:pos x="0" y="25"/>
                </a:cxn>
                <a:cxn ang="0">
                  <a:pos x="0" y="54"/>
                </a:cxn>
                <a:cxn ang="0">
                  <a:pos x="78" y="29"/>
                </a:cxn>
              </a:cxnLst>
              <a:rect l="0" t="0" r="r" b="b"/>
              <a:pathLst>
                <a:path w="79" h="55">
                  <a:moveTo>
                    <a:pt x="78" y="29"/>
                  </a:moveTo>
                  <a:lnTo>
                    <a:pt x="78" y="0"/>
                  </a:lnTo>
                  <a:lnTo>
                    <a:pt x="0" y="25"/>
                  </a:lnTo>
                  <a:lnTo>
                    <a:pt x="0" y="54"/>
                  </a:lnTo>
                  <a:lnTo>
                    <a:pt x="78" y="29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7" name="Freeform 1065"/>
            <p:cNvSpPr>
              <a:spLocks/>
            </p:cNvSpPr>
            <p:nvPr/>
          </p:nvSpPr>
          <p:spPr bwMode="auto">
            <a:xfrm flipH="1">
              <a:off x="2062" y="614"/>
              <a:ext cx="41" cy="86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0" y="10"/>
                </a:cxn>
                <a:cxn ang="0">
                  <a:pos x="109" y="17"/>
                </a:cxn>
                <a:cxn ang="0">
                  <a:pos x="94" y="25"/>
                </a:cxn>
                <a:cxn ang="0">
                  <a:pos x="76" y="31"/>
                </a:cxn>
                <a:cxn ang="0">
                  <a:pos x="55" y="37"/>
                </a:cxn>
                <a:cxn ang="0">
                  <a:pos x="36" y="40"/>
                </a:cxn>
                <a:cxn ang="0">
                  <a:pos x="17" y="42"/>
                </a:cxn>
                <a:cxn ang="0">
                  <a:pos x="0" y="42"/>
                </a:cxn>
                <a:cxn ang="0">
                  <a:pos x="0" y="291"/>
                </a:cxn>
                <a:cxn ang="0">
                  <a:pos x="17" y="293"/>
                </a:cxn>
                <a:cxn ang="0">
                  <a:pos x="36" y="291"/>
                </a:cxn>
                <a:cxn ang="0">
                  <a:pos x="55" y="287"/>
                </a:cxn>
                <a:cxn ang="0">
                  <a:pos x="76" y="281"/>
                </a:cxn>
                <a:cxn ang="0">
                  <a:pos x="94" y="274"/>
                </a:cxn>
                <a:cxn ang="0">
                  <a:pos x="109" y="266"/>
                </a:cxn>
                <a:cxn ang="0">
                  <a:pos x="120" y="258"/>
                </a:cxn>
                <a:cxn ang="0">
                  <a:pos x="126" y="251"/>
                </a:cxn>
                <a:cxn ang="0">
                  <a:pos x="126" y="0"/>
                </a:cxn>
              </a:cxnLst>
              <a:rect l="0" t="0" r="r" b="b"/>
              <a:pathLst>
                <a:path w="127" h="294">
                  <a:moveTo>
                    <a:pt x="126" y="0"/>
                  </a:moveTo>
                  <a:lnTo>
                    <a:pt x="120" y="10"/>
                  </a:lnTo>
                  <a:lnTo>
                    <a:pt x="109" y="17"/>
                  </a:lnTo>
                  <a:lnTo>
                    <a:pt x="94" y="25"/>
                  </a:lnTo>
                  <a:lnTo>
                    <a:pt x="76" y="31"/>
                  </a:lnTo>
                  <a:lnTo>
                    <a:pt x="55" y="37"/>
                  </a:lnTo>
                  <a:lnTo>
                    <a:pt x="36" y="40"/>
                  </a:lnTo>
                  <a:lnTo>
                    <a:pt x="17" y="42"/>
                  </a:lnTo>
                  <a:lnTo>
                    <a:pt x="0" y="42"/>
                  </a:lnTo>
                  <a:lnTo>
                    <a:pt x="0" y="291"/>
                  </a:lnTo>
                  <a:lnTo>
                    <a:pt x="17" y="293"/>
                  </a:lnTo>
                  <a:lnTo>
                    <a:pt x="36" y="291"/>
                  </a:lnTo>
                  <a:lnTo>
                    <a:pt x="55" y="287"/>
                  </a:lnTo>
                  <a:lnTo>
                    <a:pt x="76" y="281"/>
                  </a:lnTo>
                  <a:lnTo>
                    <a:pt x="94" y="274"/>
                  </a:lnTo>
                  <a:lnTo>
                    <a:pt x="109" y="266"/>
                  </a:lnTo>
                  <a:lnTo>
                    <a:pt x="120" y="258"/>
                  </a:lnTo>
                  <a:lnTo>
                    <a:pt x="126" y="251"/>
                  </a:lnTo>
                  <a:lnTo>
                    <a:pt x="126" y="0"/>
                  </a:lnTo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993300">
                    <a:gamma/>
                    <a:tint val="40000"/>
                    <a:invGamma/>
                  </a:srgbClr>
                </a:gs>
              </a:gsLst>
              <a:lin ang="0" scaled="1"/>
            </a:gra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8" name="Freeform 1066"/>
            <p:cNvSpPr>
              <a:spLocks/>
            </p:cNvSpPr>
            <p:nvPr/>
          </p:nvSpPr>
          <p:spPr bwMode="auto">
            <a:xfrm flipH="1">
              <a:off x="2062" y="614"/>
              <a:ext cx="41" cy="13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17" y="42"/>
                </a:cxn>
                <a:cxn ang="0">
                  <a:pos x="36" y="40"/>
                </a:cxn>
                <a:cxn ang="0">
                  <a:pos x="55" y="37"/>
                </a:cxn>
                <a:cxn ang="0">
                  <a:pos x="76" y="31"/>
                </a:cxn>
                <a:cxn ang="0">
                  <a:pos x="94" y="25"/>
                </a:cxn>
                <a:cxn ang="0">
                  <a:pos x="109" y="17"/>
                </a:cxn>
                <a:cxn ang="0">
                  <a:pos x="120" y="10"/>
                </a:cxn>
                <a:cxn ang="0">
                  <a:pos x="126" y="0"/>
                </a:cxn>
                <a:cxn ang="0">
                  <a:pos x="0" y="42"/>
                </a:cxn>
              </a:cxnLst>
              <a:rect l="0" t="0" r="r" b="b"/>
              <a:pathLst>
                <a:path w="127" h="43">
                  <a:moveTo>
                    <a:pt x="0" y="42"/>
                  </a:moveTo>
                  <a:lnTo>
                    <a:pt x="17" y="42"/>
                  </a:lnTo>
                  <a:lnTo>
                    <a:pt x="36" y="40"/>
                  </a:lnTo>
                  <a:lnTo>
                    <a:pt x="55" y="37"/>
                  </a:lnTo>
                  <a:lnTo>
                    <a:pt x="76" y="31"/>
                  </a:lnTo>
                  <a:lnTo>
                    <a:pt x="94" y="25"/>
                  </a:lnTo>
                  <a:lnTo>
                    <a:pt x="109" y="17"/>
                  </a:lnTo>
                  <a:lnTo>
                    <a:pt x="120" y="10"/>
                  </a:lnTo>
                  <a:lnTo>
                    <a:pt x="126" y="0"/>
                  </a:lnTo>
                  <a:lnTo>
                    <a:pt x="0" y="42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39" name="Freeform 1067"/>
            <p:cNvSpPr>
              <a:spLocks/>
            </p:cNvSpPr>
            <p:nvPr/>
          </p:nvSpPr>
          <p:spPr bwMode="auto">
            <a:xfrm flipH="1">
              <a:off x="2062" y="548"/>
              <a:ext cx="45" cy="14"/>
            </a:xfrm>
            <a:custGeom>
              <a:avLst/>
              <a:gdLst/>
              <a:ahLst/>
              <a:cxnLst>
                <a:cxn ang="0">
                  <a:pos x="140" y="4"/>
                </a:cxn>
                <a:cxn ang="0">
                  <a:pos x="129" y="0"/>
                </a:cxn>
                <a:cxn ang="0">
                  <a:pos x="0" y="43"/>
                </a:cxn>
                <a:cxn ang="0">
                  <a:pos x="14" y="44"/>
                </a:cxn>
                <a:cxn ang="0">
                  <a:pos x="140" y="4"/>
                </a:cxn>
              </a:cxnLst>
              <a:rect l="0" t="0" r="r" b="b"/>
              <a:pathLst>
                <a:path w="141" h="45">
                  <a:moveTo>
                    <a:pt x="140" y="4"/>
                  </a:moveTo>
                  <a:lnTo>
                    <a:pt x="129" y="0"/>
                  </a:lnTo>
                  <a:lnTo>
                    <a:pt x="0" y="43"/>
                  </a:lnTo>
                  <a:lnTo>
                    <a:pt x="14" y="44"/>
                  </a:lnTo>
                  <a:lnTo>
                    <a:pt x="140" y="4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40" name="Freeform 1068"/>
            <p:cNvSpPr>
              <a:spLocks/>
            </p:cNvSpPr>
            <p:nvPr/>
          </p:nvSpPr>
          <p:spPr bwMode="auto">
            <a:xfrm flipH="1">
              <a:off x="2102" y="561"/>
              <a:ext cx="5" cy="13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6" y="474"/>
                </a:cxn>
                <a:cxn ang="0">
                  <a:pos x="0" y="472"/>
                </a:cxn>
                <a:cxn ang="0">
                  <a:pos x="0" y="0"/>
                </a:cxn>
                <a:cxn ang="0">
                  <a:pos x="16" y="1"/>
                </a:cxn>
              </a:cxnLst>
              <a:rect l="0" t="0" r="r" b="b"/>
              <a:pathLst>
                <a:path w="17" h="475">
                  <a:moveTo>
                    <a:pt x="16" y="1"/>
                  </a:moveTo>
                  <a:lnTo>
                    <a:pt x="16" y="474"/>
                  </a:lnTo>
                  <a:lnTo>
                    <a:pt x="0" y="472"/>
                  </a:lnTo>
                  <a:lnTo>
                    <a:pt x="0" y="0"/>
                  </a:lnTo>
                  <a:lnTo>
                    <a:pt x="16" y="1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41" name="Freeform 1069"/>
            <p:cNvSpPr>
              <a:spLocks/>
            </p:cNvSpPr>
            <p:nvPr/>
          </p:nvSpPr>
          <p:spPr bwMode="auto">
            <a:xfrm flipH="1">
              <a:off x="2102" y="676"/>
              <a:ext cx="87" cy="25"/>
            </a:xfrm>
            <a:custGeom>
              <a:avLst/>
              <a:gdLst/>
              <a:ahLst/>
              <a:cxnLst>
                <a:cxn ang="0">
                  <a:pos x="254" y="84"/>
                </a:cxn>
                <a:cxn ang="0">
                  <a:pos x="254" y="78"/>
                </a:cxn>
                <a:cxn ang="0">
                  <a:pos x="254" y="72"/>
                </a:cxn>
                <a:cxn ang="0">
                  <a:pos x="256" y="68"/>
                </a:cxn>
                <a:cxn ang="0">
                  <a:pos x="256" y="65"/>
                </a:cxn>
                <a:cxn ang="0">
                  <a:pos x="258" y="63"/>
                </a:cxn>
                <a:cxn ang="0">
                  <a:pos x="262" y="61"/>
                </a:cxn>
                <a:cxn ang="0">
                  <a:pos x="266" y="59"/>
                </a:cxn>
                <a:cxn ang="0">
                  <a:pos x="270" y="57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7" y="3"/>
                </a:cxn>
                <a:cxn ang="0">
                  <a:pos x="4" y="5"/>
                </a:cxn>
                <a:cxn ang="0">
                  <a:pos x="2" y="9"/>
                </a:cxn>
                <a:cxn ang="0">
                  <a:pos x="2" y="11"/>
                </a:cxn>
                <a:cxn ang="0">
                  <a:pos x="0" y="15"/>
                </a:cxn>
                <a:cxn ang="0">
                  <a:pos x="0" y="21"/>
                </a:cxn>
                <a:cxn ang="0">
                  <a:pos x="0" y="26"/>
                </a:cxn>
                <a:cxn ang="0">
                  <a:pos x="254" y="84"/>
                </a:cxn>
              </a:cxnLst>
              <a:rect l="0" t="0" r="r" b="b"/>
              <a:pathLst>
                <a:path w="271" h="85">
                  <a:moveTo>
                    <a:pt x="254" y="84"/>
                  </a:moveTo>
                  <a:lnTo>
                    <a:pt x="254" y="78"/>
                  </a:lnTo>
                  <a:lnTo>
                    <a:pt x="254" y="72"/>
                  </a:lnTo>
                  <a:lnTo>
                    <a:pt x="256" y="68"/>
                  </a:lnTo>
                  <a:lnTo>
                    <a:pt x="256" y="65"/>
                  </a:lnTo>
                  <a:lnTo>
                    <a:pt x="258" y="63"/>
                  </a:lnTo>
                  <a:lnTo>
                    <a:pt x="262" y="61"/>
                  </a:lnTo>
                  <a:lnTo>
                    <a:pt x="266" y="59"/>
                  </a:lnTo>
                  <a:lnTo>
                    <a:pt x="270" y="57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7" y="3"/>
                  </a:lnTo>
                  <a:lnTo>
                    <a:pt x="4" y="5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254" y="84"/>
                  </a:lnTo>
                </a:path>
              </a:pathLst>
            </a:custGeom>
            <a:solidFill>
              <a:srgbClr val="CC66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42" name="Freeform 1070"/>
            <p:cNvSpPr>
              <a:spLocks/>
            </p:cNvSpPr>
            <p:nvPr/>
          </p:nvSpPr>
          <p:spPr bwMode="auto">
            <a:xfrm flipH="1">
              <a:off x="2102" y="693"/>
              <a:ext cx="6" cy="8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21"/>
                </a:cxn>
                <a:cxn ang="0">
                  <a:pos x="0" y="15"/>
                </a:cxn>
                <a:cxn ang="0">
                  <a:pos x="2" y="11"/>
                </a:cxn>
                <a:cxn ang="0">
                  <a:pos x="2" y="8"/>
                </a:cxn>
                <a:cxn ang="0">
                  <a:pos x="4" y="6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6" y="0"/>
                </a:cxn>
                <a:cxn ang="0">
                  <a:pos x="16" y="21"/>
                </a:cxn>
                <a:cxn ang="0">
                  <a:pos x="0" y="27"/>
                </a:cxn>
              </a:cxnLst>
              <a:rect l="0" t="0" r="r" b="b"/>
              <a:pathLst>
                <a:path w="17" h="28">
                  <a:moveTo>
                    <a:pt x="0" y="27"/>
                  </a:moveTo>
                  <a:lnTo>
                    <a:pt x="0" y="21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4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16" y="21"/>
                  </a:lnTo>
                  <a:lnTo>
                    <a:pt x="0" y="27"/>
                  </a:lnTo>
                </a:path>
              </a:pathLst>
            </a:custGeom>
            <a:solidFill>
              <a:srgbClr val="9933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6943" name="Freeform 1071"/>
            <p:cNvSpPr>
              <a:spLocks/>
            </p:cNvSpPr>
            <p:nvPr/>
          </p:nvSpPr>
          <p:spPr bwMode="auto">
            <a:xfrm flipH="1">
              <a:off x="2057" y="680"/>
              <a:ext cx="5" cy="8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6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4" y="6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16" y="19"/>
                </a:cxn>
              </a:cxnLst>
              <a:rect l="0" t="0" r="r" b="b"/>
              <a:pathLst>
                <a:path w="17" h="26">
                  <a:moveTo>
                    <a:pt x="16" y="19"/>
                  </a:moveTo>
                  <a:lnTo>
                    <a:pt x="16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5"/>
                  </a:lnTo>
                  <a:lnTo>
                    <a:pt x="16" y="19"/>
                  </a:lnTo>
                </a:path>
              </a:pathLst>
            </a:custGeom>
            <a:solidFill>
              <a:srgbClr val="9933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1072"/>
          <p:cNvGrpSpPr>
            <a:grpSpLocks/>
          </p:cNvGrpSpPr>
          <p:nvPr/>
        </p:nvGrpSpPr>
        <p:grpSpPr bwMode="auto">
          <a:xfrm>
            <a:off x="5086350" y="5364163"/>
            <a:ext cx="733425" cy="609600"/>
            <a:chOff x="3204" y="3379"/>
            <a:chExt cx="462" cy="384"/>
          </a:xfrm>
        </p:grpSpPr>
        <p:pic>
          <p:nvPicPr>
            <p:cNvPr id="2089" name="Picture 1073" descr="BS00241_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74" y="3519"/>
              <a:ext cx="358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90" name="Rectangle 1074"/>
            <p:cNvSpPr>
              <a:spLocks noChangeArrowheads="1"/>
            </p:cNvSpPr>
            <p:nvPr/>
          </p:nvSpPr>
          <p:spPr bwMode="auto">
            <a:xfrm>
              <a:off x="3204" y="3379"/>
              <a:ext cx="46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>
                  <a:sym typeface="Wingdings" pitchFamily="2" charset="2"/>
                </a:rPr>
                <a:t>인터넷 웜</a:t>
              </a:r>
              <a:endParaRPr kumimoji="0" lang="ko-KR" altLang="en-US" sz="1000" b="0"/>
            </a:p>
          </p:txBody>
        </p:sp>
        <p:pic>
          <p:nvPicPr>
            <p:cNvPr id="2091" name="Picture 1075" descr="애벌레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42" y="3494"/>
              <a:ext cx="40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076"/>
          <p:cNvGrpSpPr>
            <a:grpSpLocks/>
          </p:cNvGrpSpPr>
          <p:nvPr/>
        </p:nvGrpSpPr>
        <p:grpSpPr bwMode="auto">
          <a:xfrm>
            <a:off x="4724400" y="4608513"/>
            <a:ext cx="1073150" cy="623887"/>
            <a:chOff x="2976" y="2903"/>
            <a:chExt cx="676" cy="393"/>
          </a:xfrm>
        </p:grpSpPr>
        <p:sp>
          <p:nvSpPr>
            <p:cNvPr id="2086" name="Rectangle 1077"/>
            <p:cNvSpPr>
              <a:spLocks noChangeArrowheads="1"/>
            </p:cNvSpPr>
            <p:nvPr/>
          </p:nvSpPr>
          <p:spPr bwMode="auto">
            <a:xfrm>
              <a:off x="2976" y="2943"/>
              <a:ext cx="4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>
                  <a:sym typeface="Wingdings" pitchFamily="2" charset="2"/>
                </a:rPr>
                <a:t>버이러스</a:t>
              </a:r>
              <a:endParaRPr kumimoji="0" lang="ko-KR" altLang="en-US" sz="1000" b="0"/>
            </a:p>
          </p:txBody>
        </p:sp>
        <p:pic>
          <p:nvPicPr>
            <p:cNvPr id="2087" name="Picture 1078" descr="BS00241_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18" y="3052"/>
              <a:ext cx="359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8" name="Picture 1079" descr="악마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91" y="2903"/>
              <a:ext cx="26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976952" name="AutoShape 1080"/>
          <p:cNvCxnSpPr>
            <a:cxnSpLocks noChangeShapeType="1"/>
          </p:cNvCxnSpPr>
          <p:nvPr/>
        </p:nvCxnSpPr>
        <p:spPr bwMode="auto">
          <a:xfrm rot="16200000" flipH="1">
            <a:off x="2327275" y="4122738"/>
            <a:ext cx="627063" cy="1703387"/>
          </a:xfrm>
          <a:prstGeom prst="curvedConnector2">
            <a:avLst/>
          </a:prstGeom>
          <a:noFill/>
          <a:ln w="31750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976953" name="Rectangle 1081"/>
          <p:cNvSpPr>
            <a:spLocks noChangeArrowheads="1"/>
          </p:cNvSpPr>
          <p:nvPr/>
        </p:nvSpPr>
        <p:spPr bwMode="auto">
          <a:xfrm>
            <a:off x="2379663" y="4916488"/>
            <a:ext cx="946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ko-KR" altLang="en-US" sz="1000" b="0">
                <a:sym typeface="Wingdings" pitchFamily="2" charset="2"/>
              </a:rPr>
              <a:t>악성코드전달</a:t>
            </a:r>
          </a:p>
        </p:txBody>
      </p:sp>
      <p:grpSp>
        <p:nvGrpSpPr>
          <p:cNvPr id="8" name="Group 1082"/>
          <p:cNvGrpSpPr>
            <a:grpSpLocks/>
          </p:cNvGrpSpPr>
          <p:nvPr/>
        </p:nvGrpSpPr>
        <p:grpSpPr bwMode="auto">
          <a:xfrm>
            <a:off x="4130675" y="2128838"/>
            <a:ext cx="1601788" cy="968375"/>
            <a:chOff x="2602" y="1341"/>
            <a:chExt cx="1009" cy="610"/>
          </a:xfrm>
        </p:grpSpPr>
        <p:sp>
          <p:nvSpPr>
            <p:cNvPr id="976955" name="AutoShape 1083"/>
            <p:cNvSpPr>
              <a:spLocks noChangeArrowheads="1"/>
            </p:cNvSpPr>
            <p:nvPr/>
          </p:nvSpPr>
          <p:spPr bwMode="auto">
            <a:xfrm>
              <a:off x="2602" y="1341"/>
              <a:ext cx="1009" cy="610"/>
            </a:xfrm>
            <a:prstGeom prst="irregularSeal1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85" name="Rectangle 1084"/>
            <p:cNvSpPr>
              <a:spLocks noChangeArrowheads="1"/>
            </p:cNvSpPr>
            <p:nvPr/>
          </p:nvSpPr>
          <p:spPr bwMode="auto">
            <a:xfrm>
              <a:off x="2840" y="1573"/>
              <a:ext cx="264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550" tIns="41275" rIns="82550" bIns="41275">
              <a:spAutoFit/>
            </a:bodyPr>
            <a:lstStyle/>
            <a:p>
              <a:pPr defTabSz="822325" eaLnBrk="0" latinLnBrk="0" hangingPunct="0"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/>
                <a:t>파괴</a:t>
              </a:r>
            </a:p>
          </p:txBody>
        </p:sp>
      </p:grpSp>
      <p:grpSp>
        <p:nvGrpSpPr>
          <p:cNvPr id="9" name="Group 1085"/>
          <p:cNvGrpSpPr>
            <a:grpSpLocks/>
          </p:cNvGrpSpPr>
          <p:nvPr/>
        </p:nvGrpSpPr>
        <p:grpSpPr bwMode="auto">
          <a:xfrm>
            <a:off x="3862388" y="2647950"/>
            <a:ext cx="3627437" cy="2363788"/>
            <a:chOff x="2433" y="1668"/>
            <a:chExt cx="2285" cy="1489"/>
          </a:xfrm>
        </p:grpSpPr>
        <p:sp>
          <p:nvSpPr>
            <p:cNvPr id="2081" name="Rectangle 1086"/>
            <p:cNvSpPr>
              <a:spLocks noChangeArrowheads="1"/>
            </p:cNvSpPr>
            <p:nvPr/>
          </p:nvSpPr>
          <p:spPr bwMode="auto">
            <a:xfrm>
              <a:off x="3801" y="1668"/>
              <a:ext cx="9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/>
                <a:t>웜 또는 바이러스 유포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ko-KR" altLang="en-US" sz="1000" b="0"/>
                <a:t>악성 코드에 의한 공격</a:t>
              </a:r>
            </a:p>
          </p:txBody>
        </p:sp>
        <p:cxnSp>
          <p:nvCxnSpPr>
            <p:cNvPr id="2082" name="AutoShape 1087"/>
            <p:cNvCxnSpPr>
              <a:cxnSpLocks noChangeShapeType="1"/>
            </p:cNvCxnSpPr>
            <p:nvPr/>
          </p:nvCxnSpPr>
          <p:spPr bwMode="auto">
            <a:xfrm rot="5400000" flipH="1">
              <a:off x="3480" y="1714"/>
              <a:ext cx="581" cy="709"/>
            </a:xfrm>
            <a:prstGeom prst="curvedConnector2">
              <a:avLst/>
            </a:prstGeom>
            <a:noFill/>
            <a:ln w="31750">
              <a:solidFill>
                <a:srgbClr val="0000FF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083" name="AutoShape 1088"/>
            <p:cNvCxnSpPr>
              <a:cxnSpLocks noChangeShapeType="1"/>
              <a:endCxn id="976941" idx="17"/>
            </p:cNvCxnSpPr>
            <p:nvPr/>
          </p:nvCxnSpPr>
          <p:spPr bwMode="auto">
            <a:xfrm rot="10800000">
              <a:off x="2433" y="2454"/>
              <a:ext cx="1405" cy="703"/>
            </a:xfrm>
            <a:prstGeom prst="curvedConnector3">
              <a:avLst>
                <a:gd name="adj1" fmla="val 110588"/>
              </a:avLst>
            </a:prstGeom>
            <a:noFill/>
            <a:ln w="31750">
              <a:solidFill>
                <a:srgbClr val="0000FF"/>
              </a:solidFill>
              <a:prstDash val="dash"/>
              <a:round/>
              <a:headEnd/>
              <a:tailEnd type="triangle" w="med" len="med"/>
            </a:ln>
          </p:spPr>
        </p:cxnSp>
      </p:grpSp>
      <p:pic>
        <p:nvPicPr>
          <p:cNvPr id="2079" name="Picture 1089" descr="PC-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81563" y="2419350"/>
            <a:ext cx="541337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76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7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7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898" grpId="0" animBg="1"/>
      <p:bldP spid="9769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바닥글 개체 틀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5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서비스거부공격</a:t>
            </a:r>
          </a:p>
        </p:txBody>
      </p:sp>
      <p:sp>
        <p:nvSpPr>
          <p:cNvPr id="977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442200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000" smtClean="0"/>
              <a:t>공격대상 컴퓨터로 동시에 메시지가 몰려들어 서비스를 수행할 수 없도록 하는 공격</a:t>
            </a:r>
          </a:p>
        </p:txBody>
      </p:sp>
      <p:sp>
        <p:nvSpPr>
          <p:cNvPr id="977924" name="Line 4"/>
          <p:cNvSpPr>
            <a:spLocks noChangeShapeType="1"/>
          </p:cNvSpPr>
          <p:nvPr/>
        </p:nvSpPr>
        <p:spPr bwMode="auto">
          <a:xfrm flipV="1">
            <a:off x="927100" y="4560888"/>
            <a:ext cx="74152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5" name="Line 5"/>
          <p:cNvSpPr>
            <a:spLocks noChangeShapeType="1"/>
          </p:cNvSpPr>
          <p:nvPr/>
        </p:nvSpPr>
        <p:spPr bwMode="auto">
          <a:xfrm>
            <a:off x="1343025" y="4560888"/>
            <a:ext cx="0" cy="593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6" name="Line 6"/>
          <p:cNvSpPr>
            <a:spLocks noChangeShapeType="1"/>
          </p:cNvSpPr>
          <p:nvPr/>
        </p:nvSpPr>
        <p:spPr bwMode="auto">
          <a:xfrm flipH="1">
            <a:off x="3976688" y="4114800"/>
            <a:ext cx="0" cy="446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7" name="Line 7"/>
          <p:cNvSpPr>
            <a:spLocks noChangeShapeType="1"/>
          </p:cNvSpPr>
          <p:nvPr/>
        </p:nvSpPr>
        <p:spPr bwMode="auto">
          <a:xfrm>
            <a:off x="7856538" y="4560888"/>
            <a:ext cx="0" cy="519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8" name="Line 8"/>
          <p:cNvSpPr>
            <a:spLocks noChangeShapeType="1"/>
          </p:cNvSpPr>
          <p:nvPr/>
        </p:nvSpPr>
        <p:spPr bwMode="auto">
          <a:xfrm>
            <a:off x="6122988" y="4114800"/>
            <a:ext cx="0" cy="446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9" name="Line 9"/>
          <p:cNvSpPr>
            <a:spLocks noChangeShapeType="1"/>
          </p:cNvSpPr>
          <p:nvPr/>
        </p:nvSpPr>
        <p:spPr bwMode="auto">
          <a:xfrm>
            <a:off x="2520950" y="4560888"/>
            <a:ext cx="0" cy="369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30" name="Line 10"/>
          <p:cNvSpPr>
            <a:spLocks noChangeShapeType="1"/>
          </p:cNvSpPr>
          <p:nvPr/>
        </p:nvSpPr>
        <p:spPr bwMode="auto">
          <a:xfrm>
            <a:off x="5084763" y="2632075"/>
            <a:ext cx="0" cy="1928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31" name="Line 11"/>
          <p:cNvSpPr>
            <a:spLocks noChangeShapeType="1"/>
          </p:cNvSpPr>
          <p:nvPr/>
        </p:nvSpPr>
        <p:spPr bwMode="auto">
          <a:xfrm flipV="1">
            <a:off x="1203325" y="4411663"/>
            <a:ext cx="0" cy="6683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32" name="Line 12"/>
          <p:cNvSpPr>
            <a:spLocks noChangeShapeType="1"/>
          </p:cNvSpPr>
          <p:nvPr/>
        </p:nvSpPr>
        <p:spPr bwMode="auto">
          <a:xfrm>
            <a:off x="1203325" y="4411663"/>
            <a:ext cx="9715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sm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788988" y="3757613"/>
            <a:ext cx="29749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400">
                <a:solidFill>
                  <a:schemeClr val="tx1"/>
                </a:solidFill>
              </a:rPr>
              <a:t>(1) </a:t>
            </a:r>
            <a:r>
              <a:rPr kumimoji="0" lang="ko-KR" altLang="en-US" sz="1400">
                <a:solidFill>
                  <a:schemeClr val="tx1"/>
                </a:solidFill>
              </a:rPr>
              <a:t>발신주소를 </a:t>
            </a:r>
            <a:r>
              <a:rPr kumimoji="0" lang="en-US" altLang="ko-KR" sz="1400">
                <a:solidFill>
                  <a:schemeClr val="tx1"/>
                </a:solidFill>
              </a:rPr>
              <a:t>Host B</a:t>
            </a:r>
            <a:r>
              <a:rPr kumimoji="0" lang="ko-KR" altLang="en-US" sz="1400">
                <a:solidFill>
                  <a:schemeClr val="tx1"/>
                </a:solidFill>
              </a:rPr>
              <a:t>로 설정 후</a:t>
            </a:r>
          </a:p>
          <a:p>
            <a:pPr marL="457200" indent="-457200" algn="l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400">
                <a:solidFill>
                  <a:schemeClr val="tx1"/>
                </a:solidFill>
              </a:rPr>
              <a:t>Broadcasting</a:t>
            </a:r>
            <a:r>
              <a:rPr kumimoji="0" lang="ko-KR" altLang="en-US" sz="1400">
                <a:solidFill>
                  <a:schemeClr val="tx1"/>
                </a:solidFill>
              </a:rPr>
              <a:t>으로 </a:t>
            </a:r>
            <a:r>
              <a:rPr kumimoji="0" lang="en-US" altLang="ko-KR" sz="1400">
                <a:solidFill>
                  <a:schemeClr val="tx1"/>
                </a:solidFill>
              </a:rPr>
              <a:t>ICMP echo </a:t>
            </a:r>
            <a:r>
              <a:rPr kumimoji="0" lang="ko-KR" altLang="en-US" sz="1400">
                <a:solidFill>
                  <a:schemeClr val="tx1"/>
                </a:solidFill>
              </a:rPr>
              <a:t>요청</a:t>
            </a:r>
          </a:p>
        </p:txBody>
      </p:sp>
      <p:sp>
        <p:nvSpPr>
          <p:cNvPr id="28687" name="Rectangle 14"/>
          <p:cNvSpPr>
            <a:spLocks noChangeArrowheads="1"/>
          </p:cNvSpPr>
          <p:nvPr/>
        </p:nvSpPr>
        <p:spPr bwMode="auto">
          <a:xfrm>
            <a:off x="5100638" y="3130550"/>
            <a:ext cx="72548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400"/>
              <a:t>Router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3078163" y="4794250"/>
            <a:ext cx="2843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400">
                <a:solidFill>
                  <a:schemeClr val="tx1"/>
                </a:solidFill>
              </a:rPr>
              <a:t>(2) </a:t>
            </a:r>
            <a:r>
              <a:rPr kumimoji="0" lang="en-US" altLang="ko-KR" sz="1400">
                <a:solidFill>
                  <a:srgbClr val="FF0000"/>
                </a:solidFill>
              </a:rPr>
              <a:t>(1)</a:t>
            </a:r>
            <a:r>
              <a:rPr kumimoji="0" lang="ko-KR" altLang="en-US" sz="1400">
                <a:solidFill>
                  <a:srgbClr val="FF0000"/>
                </a:solidFill>
              </a:rPr>
              <a:t>에 의한 응답 </a:t>
            </a:r>
            <a:r>
              <a:rPr kumimoji="0" lang="en-US" altLang="ko-KR" sz="1400">
                <a:solidFill>
                  <a:srgbClr val="FF0000"/>
                </a:solidFill>
              </a:rPr>
              <a:t>ICMP </a:t>
            </a:r>
            <a:r>
              <a:rPr kumimoji="0" lang="ko-KR" altLang="en-US" sz="1400">
                <a:solidFill>
                  <a:srgbClr val="FF0000"/>
                </a:solidFill>
              </a:rPr>
              <a:t>메시지들</a:t>
            </a:r>
            <a:endParaRPr kumimoji="0" lang="ko-KR" altLang="ko-KR" sz="1400">
              <a:solidFill>
                <a:schemeClr val="tx1"/>
              </a:solidFill>
            </a:endParaRPr>
          </a:p>
        </p:txBody>
      </p:sp>
      <p:sp>
        <p:nvSpPr>
          <p:cNvPr id="28689" name="Rectangle 16"/>
          <p:cNvSpPr>
            <a:spLocks noChangeArrowheads="1"/>
          </p:cNvSpPr>
          <p:nvPr/>
        </p:nvSpPr>
        <p:spPr bwMode="auto">
          <a:xfrm>
            <a:off x="1389063" y="4957763"/>
            <a:ext cx="6191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/>
              <a:t>PC</a:t>
            </a:r>
          </a:p>
        </p:txBody>
      </p:sp>
      <p:sp>
        <p:nvSpPr>
          <p:cNvPr id="28690" name="Text Box 17"/>
          <p:cNvSpPr txBox="1">
            <a:spLocks noChangeArrowheads="1"/>
          </p:cNvSpPr>
          <p:nvPr/>
        </p:nvSpPr>
        <p:spPr bwMode="auto">
          <a:xfrm>
            <a:off x="615950" y="5837238"/>
            <a:ext cx="1389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>
                <a:solidFill>
                  <a:srgbClr val="FF0000"/>
                </a:solidFill>
              </a:rPr>
              <a:t>Host A (attacker)</a:t>
            </a:r>
          </a:p>
        </p:txBody>
      </p:sp>
      <p:pic>
        <p:nvPicPr>
          <p:cNvPr id="28691" name="Picture 18" descr="Image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7400" y="5114925"/>
            <a:ext cx="9636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92" name="Rectangle 19"/>
          <p:cNvSpPr>
            <a:spLocks noChangeArrowheads="1"/>
          </p:cNvSpPr>
          <p:nvPr/>
        </p:nvSpPr>
        <p:spPr bwMode="auto">
          <a:xfrm>
            <a:off x="2255838" y="5888038"/>
            <a:ext cx="72548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/>
              <a:t>Servers</a:t>
            </a:r>
          </a:p>
        </p:txBody>
      </p:sp>
      <p:sp>
        <p:nvSpPr>
          <p:cNvPr id="28693" name="Rectangle 20"/>
          <p:cNvSpPr>
            <a:spLocks noChangeArrowheads="1"/>
          </p:cNvSpPr>
          <p:nvPr/>
        </p:nvSpPr>
        <p:spPr bwMode="auto">
          <a:xfrm>
            <a:off x="6416675" y="5845175"/>
            <a:ext cx="620713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/>
              <a:t>PC</a:t>
            </a:r>
          </a:p>
        </p:txBody>
      </p:sp>
      <p:sp>
        <p:nvSpPr>
          <p:cNvPr id="28694" name="Rectangle 21"/>
          <p:cNvSpPr>
            <a:spLocks noChangeArrowheads="1"/>
          </p:cNvSpPr>
          <p:nvPr/>
        </p:nvSpPr>
        <p:spPr bwMode="auto">
          <a:xfrm>
            <a:off x="3468688" y="3189288"/>
            <a:ext cx="103663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/>
              <a:t>Workstation</a:t>
            </a:r>
          </a:p>
        </p:txBody>
      </p:sp>
      <p:sp>
        <p:nvSpPr>
          <p:cNvPr id="28695" name="Text Box 22"/>
          <p:cNvSpPr txBox="1">
            <a:spLocks noChangeArrowheads="1"/>
          </p:cNvSpPr>
          <p:nvPr/>
        </p:nvSpPr>
        <p:spPr bwMode="auto">
          <a:xfrm>
            <a:off x="3398838" y="2943225"/>
            <a:ext cx="1209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>
                <a:solidFill>
                  <a:srgbClr val="FF3300"/>
                </a:solidFill>
              </a:rPr>
              <a:t>Host B (victim)</a:t>
            </a:r>
          </a:p>
        </p:txBody>
      </p:sp>
      <p:sp>
        <p:nvSpPr>
          <p:cNvPr id="28696" name="Rectangle 23"/>
          <p:cNvSpPr>
            <a:spLocks noChangeArrowheads="1"/>
          </p:cNvSpPr>
          <p:nvPr/>
        </p:nvSpPr>
        <p:spPr bwMode="auto">
          <a:xfrm>
            <a:off x="5680075" y="3260725"/>
            <a:ext cx="7270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400"/>
              <a:t>Printer</a:t>
            </a:r>
          </a:p>
        </p:txBody>
      </p:sp>
      <p:pic>
        <p:nvPicPr>
          <p:cNvPr id="28697" name="Picture 24" descr="Lsrprn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7063" y="3548063"/>
            <a:ext cx="833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7945" name="Line 25"/>
          <p:cNvSpPr>
            <a:spLocks noChangeShapeType="1"/>
          </p:cNvSpPr>
          <p:nvPr/>
        </p:nvSpPr>
        <p:spPr bwMode="auto">
          <a:xfrm>
            <a:off x="6678613" y="4560888"/>
            <a:ext cx="0" cy="593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99" name="Rectangle 26"/>
          <p:cNvSpPr>
            <a:spLocks noChangeArrowheads="1"/>
          </p:cNvSpPr>
          <p:nvPr/>
        </p:nvSpPr>
        <p:spPr bwMode="auto">
          <a:xfrm>
            <a:off x="7485063" y="5830888"/>
            <a:ext cx="103663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550" tIns="41275" rIns="82550" bIns="41275">
            <a:spAutoFit/>
          </a:bodyPr>
          <a:lstStyle/>
          <a:p>
            <a:pPr defTabSz="822325" eaLnBrk="0" latinLnBrk="0" hangingPunct="0">
              <a:spcBef>
                <a:spcPct val="0"/>
              </a:spcBef>
              <a:buClrTx/>
              <a:buFontTx/>
              <a:buNone/>
            </a:pPr>
            <a:r>
              <a:rPr kumimoji="0" lang="en-US" altLang="ko-KR" sz="1200"/>
              <a:t>Workstation</a:t>
            </a:r>
          </a:p>
        </p:txBody>
      </p:sp>
      <p:sp>
        <p:nvSpPr>
          <p:cNvPr id="977947" name="Line 27"/>
          <p:cNvSpPr>
            <a:spLocks noChangeShapeType="1"/>
          </p:cNvSpPr>
          <p:nvPr/>
        </p:nvSpPr>
        <p:spPr bwMode="auto">
          <a:xfrm flipV="1">
            <a:off x="2659063" y="4633913"/>
            <a:ext cx="0" cy="223837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48" name="Line 28"/>
          <p:cNvSpPr>
            <a:spLocks noChangeShapeType="1"/>
          </p:cNvSpPr>
          <p:nvPr/>
        </p:nvSpPr>
        <p:spPr bwMode="auto">
          <a:xfrm>
            <a:off x="2659063" y="4633913"/>
            <a:ext cx="1247775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49" name="Line 29"/>
          <p:cNvSpPr>
            <a:spLocks noChangeShapeType="1"/>
          </p:cNvSpPr>
          <p:nvPr/>
        </p:nvSpPr>
        <p:spPr bwMode="auto">
          <a:xfrm flipV="1">
            <a:off x="3906838" y="4264025"/>
            <a:ext cx="0" cy="369888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 type="triangle" w="sm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0" name="Line 30"/>
          <p:cNvSpPr>
            <a:spLocks noChangeShapeType="1"/>
          </p:cNvSpPr>
          <p:nvPr/>
        </p:nvSpPr>
        <p:spPr bwMode="auto">
          <a:xfrm>
            <a:off x="4252913" y="4633913"/>
            <a:ext cx="2355850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1" name="Line 31"/>
          <p:cNvSpPr>
            <a:spLocks noChangeShapeType="1"/>
          </p:cNvSpPr>
          <p:nvPr/>
        </p:nvSpPr>
        <p:spPr bwMode="auto">
          <a:xfrm flipV="1">
            <a:off x="6608763" y="4633913"/>
            <a:ext cx="0" cy="446087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2" name="Line 32"/>
          <p:cNvSpPr>
            <a:spLocks noChangeShapeType="1"/>
          </p:cNvSpPr>
          <p:nvPr/>
        </p:nvSpPr>
        <p:spPr bwMode="auto">
          <a:xfrm flipV="1">
            <a:off x="4252913" y="4264025"/>
            <a:ext cx="0" cy="369888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 type="triangle" w="sm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3" name="Line 33"/>
          <p:cNvSpPr>
            <a:spLocks noChangeShapeType="1"/>
          </p:cNvSpPr>
          <p:nvPr/>
        </p:nvSpPr>
        <p:spPr bwMode="auto">
          <a:xfrm>
            <a:off x="4113213" y="4783138"/>
            <a:ext cx="3673475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4" name="Line 34"/>
          <p:cNvSpPr>
            <a:spLocks noChangeShapeType="1"/>
          </p:cNvSpPr>
          <p:nvPr/>
        </p:nvSpPr>
        <p:spPr bwMode="auto">
          <a:xfrm flipV="1">
            <a:off x="7786688" y="4783138"/>
            <a:ext cx="0" cy="296862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5" name="Line 35"/>
          <p:cNvSpPr>
            <a:spLocks noChangeShapeType="1"/>
          </p:cNvSpPr>
          <p:nvPr/>
        </p:nvSpPr>
        <p:spPr bwMode="auto">
          <a:xfrm flipV="1">
            <a:off x="4113213" y="4264025"/>
            <a:ext cx="0" cy="519113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 type="triangle" w="sm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6" name="Line 36"/>
          <p:cNvSpPr>
            <a:spLocks noChangeShapeType="1"/>
          </p:cNvSpPr>
          <p:nvPr/>
        </p:nvSpPr>
        <p:spPr bwMode="auto">
          <a:xfrm>
            <a:off x="4391025" y="4486275"/>
            <a:ext cx="1595438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7" name="Line 37"/>
          <p:cNvSpPr>
            <a:spLocks noChangeShapeType="1"/>
          </p:cNvSpPr>
          <p:nvPr/>
        </p:nvSpPr>
        <p:spPr bwMode="auto">
          <a:xfrm flipV="1">
            <a:off x="5986463" y="4189413"/>
            <a:ext cx="0" cy="296862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58" name="Line 38"/>
          <p:cNvSpPr>
            <a:spLocks noChangeShapeType="1"/>
          </p:cNvSpPr>
          <p:nvPr/>
        </p:nvSpPr>
        <p:spPr bwMode="auto">
          <a:xfrm flipV="1">
            <a:off x="4391025" y="4264025"/>
            <a:ext cx="0" cy="22225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 type="triangle" w="sm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712" name="Picture 39" descr="PC-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776663" y="3408363"/>
            <a:ext cx="736600" cy="790575"/>
          </a:xfrm>
          <a:noFill/>
        </p:spPr>
      </p:pic>
      <p:pic>
        <p:nvPicPr>
          <p:cNvPr id="28713" name="Picture 40" descr="PC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1250" y="5051425"/>
            <a:ext cx="7985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14" name="Picture 41" descr="라우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578350" y="3402013"/>
            <a:ext cx="1030288" cy="538162"/>
          </a:xfrm>
          <a:noFill/>
        </p:spPr>
      </p:pic>
      <p:pic>
        <p:nvPicPr>
          <p:cNvPr id="28715" name="Picture 42" descr="Image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22988" y="5067300"/>
            <a:ext cx="103663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716" name="Group 43"/>
          <p:cNvGrpSpPr>
            <a:grpSpLocks/>
          </p:cNvGrpSpPr>
          <p:nvPr/>
        </p:nvGrpSpPr>
        <p:grpSpPr bwMode="auto">
          <a:xfrm>
            <a:off x="3719513" y="5091113"/>
            <a:ext cx="2603500" cy="674687"/>
            <a:chOff x="2044" y="3218"/>
            <a:chExt cx="1640" cy="425"/>
          </a:xfrm>
        </p:grpSpPr>
        <p:pic>
          <p:nvPicPr>
            <p:cNvPr id="28724" name="Picture 44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15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5" name="Picture 45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37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6" name="Picture 46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58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7" name="Picture 47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80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8" name="Picture 48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01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9" name="Picture 49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23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30" name="Picture 50" descr="Image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4" y="3218"/>
              <a:ext cx="569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717" name="Group 51"/>
          <p:cNvGrpSpPr>
            <a:grpSpLocks/>
          </p:cNvGrpSpPr>
          <p:nvPr/>
        </p:nvGrpSpPr>
        <p:grpSpPr bwMode="auto">
          <a:xfrm>
            <a:off x="1960563" y="4930775"/>
            <a:ext cx="1081087" cy="885825"/>
            <a:chOff x="1431" y="3089"/>
            <a:chExt cx="681" cy="558"/>
          </a:xfrm>
        </p:grpSpPr>
        <p:pic>
          <p:nvPicPr>
            <p:cNvPr id="28720" name="Picture 52" descr="PC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31" y="3089"/>
              <a:ext cx="330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1" name="Picture 53" descr="PC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48" y="3089"/>
              <a:ext cx="330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2" name="Picture 54" descr="PC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65" y="3089"/>
              <a:ext cx="330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3" name="Picture 55" descr="PC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82" y="3089"/>
              <a:ext cx="330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718" name="Picture 56" descr="지구-인터넷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35488" y="2135188"/>
            <a:ext cx="108267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1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89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공격유형 </a:t>
            </a:r>
            <a:r>
              <a:rPr lang="en-US" altLang="ko-KR" smtClean="0"/>
              <a:t>6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분산 서비스 거부 공격</a:t>
            </a:r>
          </a:p>
        </p:txBody>
      </p:sp>
      <p:sp>
        <p:nvSpPr>
          <p:cNvPr id="9789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z="2000" smtClean="0"/>
              <a:t>다수의 컴퓨터가 특정 시스템을 정해진 시각에 동시에 공격</a:t>
            </a:r>
          </a:p>
        </p:txBody>
      </p:sp>
      <p:grpSp>
        <p:nvGrpSpPr>
          <p:cNvPr id="3078" name="Group 1028"/>
          <p:cNvGrpSpPr>
            <a:grpSpLocks/>
          </p:cNvGrpSpPr>
          <p:nvPr/>
        </p:nvGrpSpPr>
        <p:grpSpPr bwMode="auto">
          <a:xfrm>
            <a:off x="762000" y="2362200"/>
            <a:ext cx="7559675" cy="3659188"/>
            <a:chOff x="480" y="1488"/>
            <a:chExt cx="4762" cy="2305"/>
          </a:xfrm>
        </p:grpSpPr>
        <p:sp>
          <p:nvSpPr>
            <p:cNvPr id="3080" name="Rectangle 1029"/>
            <p:cNvSpPr>
              <a:spLocks noChangeArrowheads="1"/>
            </p:cNvSpPr>
            <p:nvPr/>
          </p:nvSpPr>
          <p:spPr bwMode="auto">
            <a:xfrm>
              <a:off x="2544" y="1488"/>
              <a:ext cx="81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Intruder</a:t>
              </a:r>
            </a:p>
          </p:txBody>
        </p:sp>
        <p:sp>
          <p:nvSpPr>
            <p:cNvPr id="3081" name="Rectangle 1030"/>
            <p:cNvSpPr>
              <a:spLocks noChangeArrowheads="1"/>
            </p:cNvSpPr>
            <p:nvPr/>
          </p:nvSpPr>
          <p:spPr bwMode="auto">
            <a:xfrm>
              <a:off x="1584" y="2064"/>
              <a:ext cx="81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Master</a:t>
              </a:r>
            </a:p>
          </p:txBody>
        </p:sp>
        <p:sp>
          <p:nvSpPr>
            <p:cNvPr id="3082" name="Rectangle 1031"/>
            <p:cNvSpPr>
              <a:spLocks noChangeArrowheads="1"/>
            </p:cNvSpPr>
            <p:nvPr/>
          </p:nvSpPr>
          <p:spPr bwMode="auto">
            <a:xfrm>
              <a:off x="2544" y="2064"/>
              <a:ext cx="81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Master</a:t>
              </a:r>
            </a:p>
          </p:txBody>
        </p:sp>
        <p:sp>
          <p:nvSpPr>
            <p:cNvPr id="3083" name="Rectangle 1032"/>
            <p:cNvSpPr>
              <a:spLocks noChangeArrowheads="1"/>
            </p:cNvSpPr>
            <p:nvPr/>
          </p:nvSpPr>
          <p:spPr bwMode="auto">
            <a:xfrm>
              <a:off x="3504" y="2064"/>
              <a:ext cx="81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Master</a:t>
              </a:r>
            </a:p>
          </p:txBody>
        </p:sp>
        <p:sp>
          <p:nvSpPr>
            <p:cNvPr id="3084" name="Rectangle 1033"/>
            <p:cNvSpPr>
              <a:spLocks noChangeArrowheads="1"/>
            </p:cNvSpPr>
            <p:nvPr/>
          </p:nvSpPr>
          <p:spPr bwMode="auto">
            <a:xfrm>
              <a:off x="91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85" name="Rectangle 1034"/>
            <p:cNvSpPr>
              <a:spLocks noChangeArrowheads="1"/>
            </p:cNvSpPr>
            <p:nvPr/>
          </p:nvSpPr>
          <p:spPr bwMode="auto">
            <a:xfrm>
              <a:off x="139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86" name="Rectangle 1035"/>
            <p:cNvSpPr>
              <a:spLocks noChangeArrowheads="1"/>
            </p:cNvSpPr>
            <p:nvPr/>
          </p:nvSpPr>
          <p:spPr bwMode="auto">
            <a:xfrm>
              <a:off x="187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87" name="Rectangle 1036"/>
            <p:cNvSpPr>
              <a:spLocks noChangeArrowheads="1"/>
            </p:cNvSpPr>
            <p:nvPr/>
          </p:nvSpPr>
          <p:spPr bwMode="auto">
            <a:xfrm>
              <a:off x="235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88" name="Rectangle 1037"/>
            <p:cNvSpPr>
              <a:spLocks noChangeArrowheads="1"/>
            </p:cNvSpPr>
            <p:nvPr/>
          </p:nvSpPr>
          <p:spPr bwMode="auto">
            <a:xfrm>
              <a:off x="283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89" name="Rectangle 1038"/>
            <p:cNvSpPr>
              <a:spLocks noChangeArrowheads="1"/>
            </p:cNvSpPr>
            <p:nvPr/>
          </p:nvSpPr>
          <p:spPr bwMode="auto">
            <a:xfrm>
              <a:off x="331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90" name="Rectangle 1039"/>
            <p:cNvSpPr>
              <a:spLocks noChangeArrowheads="1"/>
            </p:cNvSpPr>
            <p:nvPr/>
          </p:nvSpPr>
          <p:spPr bwMode="auto">
            <a:xfrm>
              <a:off x="379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91" name="Rectangle 1040"/>
            <p:cNvSpPr>
              <a:spLocks noChangeArrowheads="1"/>
            </p:cNvSpPr>
            <p:nvPr/>
          </p:nvSpPr>
          <p:spPr bwMode="auto">
            <a:xfrm>
              <a:off x="4272" y="268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</a:t>
              </a:r>
            </a:p>
          </p:txBody>
        </p:sp>
        <p:sp>
          <p:nvSpPr>
            <p:cNvPr id="3092" name="Rectangle 1041"/>
            <p:cNvSpPr>
              <a:spLocks noChangeArrowheads="1"/>
            </p:cNvSpPr>
            <p:nvPr/>
          </p:nvSpPr>
          <p:spPr bwMode="auto">
            <a:xfrm>
              <a:off x="2496" y="3552"/>
              <a:ext cx="81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Victim</a:t>
              </a:r>
            </a:p>
          </p:txBody>
        </p:sp>
        <p:sp>
          <p:nvSpPr>
            <p:cNvPr id="978962" name="Line 1042"/>
            <p:cNvSpPr>
              <a:spLocks noChangeShapeType="1"/>
            </p:cNvSpPr>
            <p:nvPr/>
          </p:nvSpPr>
          <p:spPr bwMode="auto">
            <a:xfrm flipH="1">
              <a:off x="1968" y="1680"/>
              <a:ext cx="67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3" name="Line 1043"/>
            <p:cNvSpPr>
              <a:spLocks noChangeShapeType="1"/>
            </p:cNvSpPr>
            <p:nvPr/>
          </p:nvSpPr>
          <p:spPr bwMode="auto">
            <a:xfrm>
              <a:off x="2976" y="168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4" name="Line 1044"/>
            <p:cNvSpPr>
              <a:spLocks noChangeShapeType="1"/>
            </p:cNvSpPr>
            <p:nvPr/>
          </p:nvSpPr>
          <p:spPr bwMode="auto">
            <a:xfrm>
              <a:off x="3264" y="1680"/>
              <a:ext cx="67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5" name="Line 1045"/>
            <p:cNvSpPr>
              <a:spLocks noChangeShapeType="1"/>
            </p:cNvSpPr>
            <p:nvPr/>
          </p:nvSpPr>
          <p:spPr bwMode="auto">
            <a:xfrm flipH="1">
              <a:off x="1104" y="2256"/>
              <a:ext cx="57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6" name="Line 1046"/>
            <p:cNvSpPr>
              <a:spLocks noChangeShapeType="1"/>
            </p:cNvSpPr>
            <p:nvPr/>
          </p:nvSpPr>
          <p:spPr bwMode="auto">
            <a:xfrm flipH="1">
              <a:off x="1584" y="2256"/>
              <a:ext cx="24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7" name="Line 1047"/>
            <p:cNvSpPr>
              <a:spLocks noChangeShapeType="1"/>
            </p:cNvSpPr>
            <p:nvPr/>
          </p:nvSpPr>
          <p:spPr bwMode="auto">
            <a:xfrm>
              <a:off x="2016" y="22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8" name="Line 1048"/>
            <p:cNvSpPr>
              <a:spLocks noChangeShapeType="1"/>
            </p:cNvSpPr>
            <p:nvPr/>
          </p:nvSpPr>
          <p:spPr bwMode="auto">
            <a:xfrm>
              <a:off x="2256" y="2256"/>
              <a:ext cx="28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69" name="Line 1049"/>
            <p:cNvSpPr>
              <a:spLocks noChangeShapeType="1"/>
            </p:cNvSpPr>
            <p:nvPr/>
          </p:nvSpPr>
          <p:spPr bwMode="auto">
            <a:xfrm flipH="1">
              <a:off x="2112" y="2256"/>
              <a:ext cx="57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0" name="Line 1050"/>
            <p:cNvSpPr>
              <a:spLocks noChangeShapeType="1"/>
            </p:cNvSpPr>
            <p:nvPr/>
          </p:nvSpPr>
          <p:spPr bwMode="auto">
            <a:xfrm flipH="1">
              <a:off x="2592" y="2256"/>
              <a:ext cx="24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1" name="Line 1051"/>
            <p:cNvSpPr>
              <a:spLocks noChangeShapeType="1"/>
            </p:cNvSpPr>
            <p:nvPr/>
          </p:nvSpPr>
          <p:spPr bwMode="auto">
            <a:xfrm>
              <a:off x="2976" y="22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2" name="Line 1052"/>
            <p:cNvSpPr>
              <a:spLocks noChangeShapeType="1"/>
            </p:cNvSpPr>
            <p:nvPr/>
          </p:nvSpPr>
          <p:spPr bwMode="auto">
            <a:xfrm>
              <a:off x="3264" y="2256"/>
              <a:ext cx="28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3" name="Line 1053"/>
            <p:cNvSpPr>
              <a:spLocks noChangeShapeType="1"/>
            </p:cNvSpPr>
            <p:nvPr/>
          </p:nvSpPr>
          <p:spPr bwMode="auto">
            <a:xfrm flipH="1">
              <a:off x="3072" y="2256"/>
              <a:ext cx="57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4" name="Line 1054"/>
            <p:cNvSpPr>
              <a:spLocks noChangeShapeType="1"/>
            </p:cNvSpPr>
            <p:nvPr/>
          </p:nvSpPr>
          <p:spPr bwMode="auto">
            <a:xfrm flipH="1">
              <a:off x="3600" y="2256"/>
              <a:ext cx="24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5" name="Line 1055"/>
            <p:cNvSpPr>
              <a:spLocks noChangeShapeType="1"/>
            </p:cNvSpPr>
            <p:nvPr/>
          </p:nvSpPr>
          <p:spPr bwMode="auto">
            <a:xfrm>
              <a:off x="3936" y="2256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6" name="Line 1056"/>
            <p:cNvSpPr>
              <a:spLocks noChangeShapeType="1"/>
            </p:cNvSpPr>
            <p:nvPr/>
          </p:nvSpPr>
          <p:spPr bwMode="auto">
            <a:xfrm>
              <a:off x="4128" y="2256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7" name="Line 1057"/>
            <p:cNvSpPr>
              <a:spLocks noChangeShapeType="1"/>
            </p:cNvSpPr>
            <p:nvPr/>
          </p:nvSpPr>
          <p:spPr bwMode="auto">
            <a:xfrm>
              <a:off x="1104" y="2880"/>
              <a:ext cx="1536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8" name="Line 1058"/>
            <p:cNvSpPr>
              <a:spLocks noChangeShapeType="1"/>
            </p:cNvSpPr>
            <p:nvPr/>
          </p:nvSpPr>
          <p:spPr bwMode="auto">
            <a:xfrm>
              <a:off x="1632" y="2880"/>
              <a:ext cx="1104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79" name="Line 1059"/>
            <p:cNvSpPr>
              <a:spLocks noChangeShapeType="1"/>
            </p:cNvSpPr>
            <p:nvPr/>
          </p:nvSpPr>
          <p:spPr bwMode="auto">
            <a:xfrm>
              <a:off x="2016" y="2880"/>
              <a:ext cx="768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0" name="Line 1060"/>
            <p:cNvSpPr>
              <a:spLocks noChangeShapeType="1"/>
            </p:cNvSpPr>
            <p:nvPr/>
          </p:nvSpPr>
          <p:spPr bwMode="auto">
            <a:xfrm>
              <a:off x="2544" y="2880"/>
              <a:ext cx="288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1" name="Line 1061"/>
            <p:cNvSpPr>
              <a:spLocks noChangeShapeType="1"/>
            </p:cNvSpPr>
            <p:nvPr/>
          </p:nvSpPr>
          <p:spPr bwMode="auto">
            <a:xfrm flipH="1">
              <a:off x="3024" y="2880"/>
              <a:ext cx="1536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2" name="Line 1062"/>
            <p:cNvSpPr>
              <a:spLocks noChangeShapeType="1"/>
            </p:cNvSpPr>
            <p:nvPr/>
          </p:nvSpPr>
          <p:spPr bwMode="auto">
            <a:xfrm flipH="1">
              <a:off x="2928" y="2880"/>
              <a:ext cx="1104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3" name="Line 1063"/>
            <p:cNvSpPr>
              <a:spLocks noChangeShapeType="1"/>
            </p:cNvSpPr>
            <p:nvPr/>
          </p:nvSpPr>
          <p:spPr bwMode="auto">
            <a:xfrm flipH="1">
              <a:off x="2880" y="2880"/>
              <a:ext cx="768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4" name="Line 1064"/>
            <p:cNvSpPr>
              <a:spLocks noChangeShapeType="1"/>
            </p:cNvSpPr>
            <p:nvPr/>
          </p:nvSpPr>
          <p:spPr bwMode="auto">
            <a:xfrm flipH="1">
              <a:off x="2832" y="2880"/>
              <a:ext cx="288" cy="6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5" name="Line 1065"/>
            <p:cNvSpPr>
              <a:spLocks noChangeShapeType="1"/>
            </p:cNvSpPr>
            <p:nvPr/>
          </p:nvSpPr>
          <p:spPr bwMode="auto">
            <a:xfrm>
              <a:off x="422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8986" name="Line 1066"/>
            <p:cNvSpPr>
              <a:spLocks noChangeShapeType="1"/>
            </p:cNvSpPr>
            <p:nvPr/>
          </p:nvSpPr>
          <p:spPr bwMode="auto">
            <a:xfrm>
              <a:off x="4224" y="3696"/>
              <a:ext cx="48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18" name="Text Box 1067"/>
            <p:cNvSpPr txBox="1">
              <a:spLocks noChangeArrowheads="1"/>
            </p:cNvSpPr>
            <p:nvPr/>
          </p:nvSpPr>
          <p:spPr bwMode="auto">
            <a:xfrm>
              <a:off x="4790" y="3408"/>
              <a:ext cx="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ko-KR" altLang="en-US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제어용</a:t>
              </a:r>
            </a:p>
          </p:txBody>
        </p:sp>
        <p:sp>
          <p:nvSpPr>
            <p:cNvPr id="3119" name="Text Box 1068"/>
            <p:cNvSpPr txBox="1">
              <a:spLocks noChangeArrowheads="1"/>
            </p:cNvSpPr>
            <p:nvPr/>
          </p:nvSpPr>
          <p:spPr bwMode="auto">
            <a:xfrm>
              <a:off x="4780" y="3600"/>
              <a:ext cx="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ko-KR" altLang="en-US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공격용</a:t>
              </a:r>
            </a:p>
          </p:txBody>
        </p:sp>
        <p:sp>
          <p:nvSpPr>
            <p:cNvPr id="3120" name="Text Box 1069"/>
            <p:cNvSpPr txBox="1">
              <a:spLocks noChangeArrowheads="1"/>
            </p:cNvSpPr>
            <p:nvPr/>
          </p:nvSpPr>
          <p:spPr bwMode="auto">
            <a:xfrm>
              <a:off x="1824" y="1680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27665/tcp</a:t>
              </a:r>
            </a:p>
          </p:txBody>
        </p:sp>
        <p:sp>
          <p:nvSpPr>
            <p:cNvPr id="3121" name="Text Box 1070"/>
            <p:cNvSpPr txBox="1">
              <a:spLocks noChangeArrowheads="1"/>
            </p:cNvSpPr>
            <p:nvPr/>
          </p:nvSpPr>
          <p:spPr bwMode="auto">
            <a:xfrm>
              <a:off x="480" y="2208"/>
              <a:ext cx="104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M-&gt; D : 27444/udp</a:t>
              </a:r>
            </a:p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D-&gt;M : 31335/udp</a:t>
              </a:r>
            </a:p>
          </p:txBody>
        </p:sp>
        <p:sp>
          <p:nvSpPr>
            <p:cNvPr id="3122" name="Text Box 1071"/>
            <p:cNvSpPr txBox="1">
              <a:spLocks noChangeArrowheads="1"/>
            </p:cNvSpPr>
            <p:nvPr/>
          </p:nvSpPr>
          <p:spPr bwMode="auto">
            <a:xfrm>
              <a:off x="889" y="3175"/>
              <a:ext cx="10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1400" b="0">
                  <a:solidFill>
                    <a:schemeClr val="tx1"/>
                  </a:solidFill>
                  <a:latin typeface="Arial" charset="0"/>
                  <a:ea typeface="굴림" pitchFamily="50" charset="-127"/>
                </a:rPr>
                <a:t>Randomized ports</a:t>
              </a:r>
            </a:p>
          </p:txBody>
        </p:sp>
        <p:sp>
          <p:nvSpPr>
            <p:cNvPr id="978992" name="AutoShape 1072"/>
            <p:cNvSpPr>
              <a:spLocks noChangeArrowheads="1"/>
            </p:cNvSpPr>
            <p:nvPr/>
          </p:nvSpPr>
          <p:spPr bwMode="auto">
            <a:xfrm>
              <a:off x="3072" y="3168"/>
              <a:ext cx="624" cy="480"/>
            </a:xfrm>
            <a:prstGeom prst="irregularSeal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aphicFrame>
          <p:nvGraphicFramePr>
            <p:cNvPr id="3074" name="Object 1073"/>
            <p:cNvGraphicFramePr>
              <a:graphicFrameLocks noChangeAspect="1"/>
            </p:cNvGraphicFramePr>
            <p:nvPr/>
          </p:nvGraphicFramePr>
          <p:xfrm>
            <a:off x="3168" y="3360"/>
            <a:ext cx="747" cy="433"/>
          </p:xfrm>
          <a:graphic>
            <a:graphicData uri="http://schemas.openxmlformats.org/presentationml/2006/ole">
              <p:oleObj spid="_x0000_s3074" name="클립" r:id="rId3" imgW="4808520" imgH="2787840" progId="">
                <p:embed/>
              </p:oleObj>
            </a:graphicData>
          </a:graphic>
        </p:graphicFrame>
      </p:grpSp>
      <p:pic>
        <p:nvPicPr>
          <p:cNvPr id="307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99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공격 유형 </a:t>
            </a:r>
            <a:r>
              <a:rPr lang="en-US" altLang="ko-KR" smtClean="0"/>
              <a:t>7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트로이목마</a:t>
            </a:r>
          </a:p>
        </p:txBody>
      </p:sp>
      <p:sp>
        <p:nvSpPr>
          <p:cNvPr id="9799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다른 기능을 하는 것처럼 가장하면서 사용자가 원하지 않는 악의적인 기능을 몰래 수행하는 프로그램</a:t>
            </a:r>
          </a:p>
          <a:p>
            <a:pPr lvl="1" eaLnBrk="1" hangingPunct="1">
              <a:defRPr/>
            </a:pPr>
            <a:r>
              <a:rPr lang="ko-KR" altLang="en-US" smtClean="0"/>
              <a:t>일반적으로 트랩도어</a:t>
            </a:r>
            <a:r>
              <a:rPr lang="en-US" altLang="ko-KR" smtClean="0"/>
              <a:t>/</a:t>
            </a:r>
            <a:r>
              <a:rPr lang="ko-KR" altLang="en-US" smtClean="0"/>
              <a:t>백도어를 생성</a:t>
            </a:r>
          </a:p>
          <a:p>
            <a:pPr lvl="1" eaLnBrk="1" hangingPunct="1">
              <a:defRPr/>
            </a:pPr>
            <a:r>
              <a:rPr lang="ko-KR" altLang="en-US" smtClean="0"/>
              <a:t>원격에서 컴퓨터 제어 가능</a:t>
            </a:r>
          </a:p>
        </p:txBody>
      </p:sp>
      <p:pic>
        <p:nvPicPr>
          <p:cNvPr id="29701" name="Picture 1028" descr="해커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27913" y="4892675"/>
            <a:ext cx="744537" cy="954088"/>
          </a:xfrm>
          <a:noFill/>
        </p:spPr>
      </p:pic>
      <p:sp>
        <p:nvSpPr>
          <p:cNvPr id="29702" name="Text Box 1029"/>
          <p:cNvSpPr txBox="1">
            <a:spLocks noChangeArrowheads="1"/>
          </p:cNvSpPr>
          <p:nvPr/>
        </p:nvSpPr>
        <p:spPr bwMode="auto">
          <a:xfrm>
            <a:off x="6350000" y="3744913"/>
            <a:ext cx="116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000" b="0">
                <a:solidFill>
                  <a:schemeClr val="tx1"/>
                </a:solidFill>
              </a:rPr>
              <a:t>!) </a:t>
            </a:r>
            <a:r>
              <a:rPr lang="ko-KR" altLang="en-US" sz="1000" b="0">
                <a:solidFill>
                  <a:schemeClr val="tx1"/>
                </a:solidFill>
              </a:rPr>
              <a:t>페이지에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ko-KR" altLang="en-US" sz="1000" b="0">
                <a:solidFill>
                  <a:schemeClr val="tx1"/>
                </a:solidFill>
              </a:rPr>
              <a:t>트로이목마 설치</a:t>
            </a:r>
          </a:p>
        </p:txBody>
      </p:sp>
      <p:pic>
        <p:nvPicPr>
          <p:cNvPr id="29703" name="Picture 1030" descr="사용자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4925" y="4986338"/>
            <a:ext cx="9032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704" name="AutoShape 1031"/>
          <p:cNvCxnSpPr>
            <a:cxnSpLocks noChangeShapeType="1"/>
            <a:endCxn id="980002" idx="2"/>
          </p:cNvCxnSpPr>
          <p:nvPr/>
        </p:nvCxnSpPr>
        <p:spPr bwMode="auto">
          <a:xfrm flipV="1">
            <a:off x="2208213" y="5364163"/>
            <a:ext cx="2046287" cy="12700"/>
          </a:xfrm>
          <a:prstGeom prst="straightConnector1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</p:spPr>
      </p:cxnSp>
      <p:grpSp>
        <p:nvGrpSpPr>
          <p:cNvPr id="29705" name="Group 1032"/>
          <p:cNvGrpSpPr>
            <a:grpSpLocks/>
          </p:cNvGrpSpPr>
          <p:nvPr/>
        </p:nvGrpSpPr>
        <p:grpSpPr bwMode="auto">
          <a:xfrm>
            <a:off x="4064000" y="4843463"/>
            <a:ext cx="1600200" cy="990600"/>
            <a:chOff x="2928" y="2352"/>
            <a:chExt cx="1008" cy="624"/>
          </a:xfrm>
        </p:grpSpPr>
        <p:grpSp>
          <p:nvGrpSpPr>
            <p:cNvPr id="29724" name="Group 1033"/>
            <p:cNvGrpSpPr>
              <a:grpSpLocks/>
            </p:cNvGrpSpPr>
            <p:nvPr/>
          </p:nvGrpSpPr>
          <p:grpSpPr bwMode="auto">
            <a:xfrm>
              <a:off x="2928" y="2352"/>
              <a:ext cx="1008" cy="624"/>
              <a:chOff x="3696" y="192"/>
              <a:chExt cx="1761" cy="1040"/>
            </a:xfrm>
          </p:grpSpPr>
          <p:grpSp>
            <p:nvGrpSpPr>
              <p:cNvPr id="29726" name="Group 1034"/>
              <p:cNvGrpSpPr>
                <a:grpSpLocks/>
              </p:cNvGrpSpPr>
              <p:nvPr/>
            </p:nvGrpSpPr>
            <p:grpSpPr bwMode="auto">
              <a:xfrm>
                <a:off x="3696" y="192"/>
                <a:ext cx="1755" cy="1032"/>
                <a:chOff x="248" y="930"/>
                <a:chExt cx="1755" cy="1032"/>
              </a:xfrm>
            </p:grpSpPr>
            <p:sp>
              <p:nvSpPr>
                <p:cNvPr id="979979" name="Oval 1035"/>
                <p:cNvSpPr>
                  <a:spLocks noChangeArrowheads="1"/>
                </p:cNvSpPr>
                <p:nvPr/>
              </p:nvSpPr>
              <p:spPr bwMode="auto">
                <a:xfrm>
                  <a:off x="849" y="930"/>
                  <a:ext cx="763" cy="427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0" name="Oval 1036"/>
                <p:cNvSpPr>
                  <a:spLocks noChangeArrowheads="1"/>
                </p:cNvSpPr>
                <p:nvPr/>
              </p:nvSpPr>
              <p:spPr bwMode="auto">
                <a:xfrm>
                  <a:off x="428" y="1042"/>
                  <a:ext cx="585" cy="427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1" name="Oval 1037"/>
                <p:cNvSpPr>
                  <a:spLocks noChangeArrowheads="1"/>
                </p:cNvSpPr>
                <p:nvPr/>
              </p:nvSpPr>
              <p:spPr bwMode="auto">
                <a:xfrm>
                  <a:off x="248" y="1298"/>
                  <a:ext cx="397" cy="347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2" name="Oval 1038"/>
                <p:cNvSpPr>
                  <a:spLocks noChangeArrowheads="1"/>
                </p:cNvSpPr>
                <p:nvPr/>
              </p:nvSpPr>
              <p:spPr bwMode="auto">
                <a:xfrm>
                  <a:off x="367" y="1452"/>
                  <a:ext cx="596" cy="377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3" name="Oval 1039"/>
                <p:cNvSpPr>
                  <a:spLocks noChangeArrowheads="1"/>
                </p:cNvSpPr>
                <p:nvPr/>
              </p:nvSpPr>
              <p:spPr bwMode="auto">
                <a:xfrm>
                  <a:off x="788" y="1513"/>
                  <a:ext cx="889" cy="447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4" name="Oval 1040"/>
                <p:cNvSpPr>
                  <a:spLocks noChangeArrowheads="1"/>
                </p:cNvSpPr>
                <p:nvPr/>
              </p:nvSpPr>
              <p:spPr bwMode="auto">
                <a:xfrm>
                  <a:off x="1354" y="1055"/>
                  <a:ext cx="571" cy="335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5" name="Oval 1041"/>
                <p:cNvSpPr>
                  <a:spLocks noChangeArrowheads="1"/>
                </p:cNvSpPr>
                <p:nvPr/>
              </p:nvSpPr>
              <p:spPr bwMode="auto">
                <a:xfrm>
                  <a:off x="1438" y="1270"/>
                  <a:ext cx="571" cy="335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6" name="Oval 1042"/>
                <p:cNvSpPr>
                  <a:spLocks noChangeArrowheads="1"/>
                </p:cNvSpPr>
                <p:nvPr/>
              </p:nvSpPr>
              <p:spPr bwMode="auto">
                <a:xfrm>
                  <a:off x="1387" y="1340"/>
                  <a:ext cx="564" cy="550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87" name="Oval 1043"/>
                <p:cNvSpPr>
                  <a:spLocks noChangeArrowheads="1"/>
                </p:cNvSpPr>
                <p:nvPr/>
              </p:nvSpPr>
              <p:spPr bwMode="auto">
                <a:xfrm>
                  <a:off x="568" y="1175"/>
                  <a:ext cx="1139" cy="550"/>
                </a:xfrm>
                <a:prstGeom prst="ellipse">
                  <a:avLst/>
                </a:pr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29727" name="Group 1044"/>
              <p:cNvGrpSpPr>
                <a:grpSpLocks/>
              </p:cNvGrpSpPr>
              <p:nvPr/>
            </p:nvGrpSpPr>
            <p:grpSpPr bwMode="auto">
              <a:xfrm>
                <a:off x="3696" y="192"/>
                <a:ext cx="1761" cy="1040"/>
                <a:chOff x="248" y="926"/>
                <a:chExt cx="1761" cy="1040"/>
              </a:xfrm>
            </p:grpSpPr>
            <p:sp>
              <p:nvSpPr>
                <p:cNvPr id="979989" name="Arc 1045"/>
                <p:cNvSpPr>
                  <a:spLocks/>
                </p:cNvSpPr>
                <p:nvPr/>
              </p:nvSpPr>
              <p:spPr bwMode="auto">
                <a:xfrm>
                  <a:off x="868" y="926"/>
                  <a:ext cx="725" cy="217"/>
                </a:xfrm>
                <a:custGeom>
                  <a:avLst/>
                  <a:gdLst>
                    <a:gd name="G0" fmla="+- 20473 0 0"/>
                    <a:gd name="G1" fmla="+- 21600 0 0"/>
                    <a:gd name="G2" fmla="+- 21600 0 0"/>
                    <a:gd name="T0" fmla="*/ 0 w 40527"/>
                    <a:gd name="T1" fmla="*/ 14715 h 21600"/>
                    <a:gd name="T2" fmla="*/ 40527 w 40527"/>
                    <a:gd name="T3" fmla="*/ 13576 h 21600"/>
                    <a:gd name="T4" fmla="*/ 20473 w 4052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527" h="21600" fill="none" extrusionOk="0">
                      <a:moveTo>
                        <a:pt x="-1" y="14714"/>
                      </a:moveTo>
                      <a:cubicBezTo>
                        <a:pt x="2956" y="5922"/>
                        <a:pt x="11196" y="-1"/>
                        <a:pt x="20473" y="0"/>
                      </a:cubicBezTo>
                      <a:cubicBezTo>
                        <a:pt x="29304" y="0"/>
                        <a:pt x="37246" y="5376"/>
                        <a:pt x="40527" y="13575"/>
                      </a:cubicBezTo>
                    </a:path>
                    <a:path w="40527" h="21600" stroke="0" extrusionOk="0">
                      <a:moveTo>
                        <a:pt x="-1" y="14714"/>
                      </a:moveTo>
                      <a:cubicBezTo>
                        <a:pt x="2956" y="5922"/>
                        <a:pt x="11196" y="-1"/>
                        <a:pt x="20473" y="0"/>
                      </a:cubicBezTo>
                      <a:cubicBezTo>
                        <a:pt x="29304" y="0"/>
                        <a:pt x="37246" y="5376"/>
                        <a:pt x="40527" y="13575"/>
                      </a:cubicBezTo>
                      <a:lnTo>
                        <a:pt x="20473" y="21600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0" name="Arc 1046"/>
                <p:cNvSpPr>
                  <a:spLocks/>
                </p:cNvSpPr>
                <p:nvPr/>
              </p:nvSpPr>
              <p:spPr bwMode="auto">
                <a:xfrm>
                  <a:off x="873" y="929"/>
                  <a:ext cx="716" cy="213"/>
                </a:xfrm>
                <a:custGeom>
                  <a:avLst/>
                  <a:gdLst>
                    <a:gd name="G0" fmla="+- 20456 0 0"/>
                    <a:gd name="G1" fmla="+- 21600 0 0"/>
                    <a:gd name="G2" fmla="+- 21600 0 0"/>
                    <a:gd name="T0" fmla="*/ 0 w 40487"/>
                    <a:gd name="T1" fmla="*/ 14663 h 21600"/>
                    <a:gd name="T2" fmla="*/ 40487 w 40487"/>
                    <a:gd name="T3" fmla="*/ 13519 h 21600"/>
                    <a:gd name="T4" fmla="*/ 20456 w 4048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487" h="21600" fill="none" extrusionOk="0">
                      <a:moveTo>
                        <a:pt x="0" y="14663"/>
                      </a:moveTo>
                      <a:cubicBezTo>
                        <a:pt x="2972" y="5897"/>
                        <a:pt x="11200" y="-1"/>
                        <a:pt x="20456" y="0"/>
                      </a:cubicBezTo>
                      <a:cubicBezTo>
                        <a:pt x="29265" y="0"/>
                        <a:pt x="37191" y="5349"/>
                        <a:pt x="40487" y="13518"/>
                      </a:cubicBezTo>
                    </a:path>
                    <a:path w="40487" h="21600" stroke="0" extrusionOk="0">
                      <a:moveTo>
                        <a:pt x="0" y="14663"/>
                      </a:moveTo>
                      <a:cubicBezTo>
                        <a:pt x="2972" y="5897"/>
                        <a:pt x="11200" y="-1"/>
                        <a:pt x="20456" y="0"/>
                      </a:cubicBezTo>
                      <a:cubicBezTo>
                        <a:pt x="29265" y="0"/>
                        <a:pt x="37191" y="5349"/>
                        <a:pt x="40487" y="13518"/>
                      </a:cubicBezTo>
                      <a:lnTo>
                        <a:pt x="20456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1" name="Arc 1047"/>
                <p:cNvSpPr>
                  <a:spLocks/>
                </p:cNvSpPr>
                <p:nvPr/>
              </p:nvSpPr>
              <p:spPr bwMode="auto">
                <a:xfrm>
                  <a:off x="426" y="1038"/>
                  <a:ext cx="452" cy="262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496 w 32963"/>
                    <a:gd name="T1" fmla="*/ 26202 h 26202"/>
                    <a:gd name="T2" fmla="*/ 32963 w 32963"/>
                    <a:gd name="T3" fmla="*/ 3231 h 26202"/>
                    <a:gd name="T4" fmla="*/ 21600 w 32963"/>
                    <a:gd name="T5" fmla="*/ 21600 h 26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963" h="26202" fill="none" extrusionOk="0">
                      <a:moveTo>
                        <a:pt x="495" y="26202"/>
                      </a:moveTo>
                      <a:cubicBezTo>
                        <a:pt x="166" y="24690"/>
                        <a:pt x="0" y="23147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25614" y="-1"/>
                        <a:pt x="29549" y="1118"/>
                        <a:pt x="32963" y="3230"/>
                      </a:cubicBezTo>
                    </a:path>
                    <a:path w="32963" h="26202" stroke="0" extrusionOk="0">
                      <a:moveTo>
                        <a:pt x="495" y="26202"/>
                      </a:moveTo>
                      <a:cubicBezTo>
                        <a:pt x="166" y="24690"/>
                        <a:pt x="0" y="23147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25614" y="-1"/>
                        <a:pt x="29549" y="1118"/>
                        <a:pt x="32963" y="323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2" name="Arc 1048"/>
                <p:cNvSpPr>
                  <a:spLocks/>
                </p:cNvSpPr>
                <p:nvPr/>
              </p:nvSpPr>
              <p:spPr bwMode="auto">
                <a:xfrm>
                  <a:off x="431" y="1043"/>
                  <a:ext cx="444" cy="257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501 w 32921"/>
                    <a:gd name="T1" fmla="*/ 26225 h 26225"/>
                    <a:gd name="T2" fmla="*/ 32921 w 32921"/>
                    <a:gd name="T3" fmla="*/ 3205 h 26225"/>
                    <a:gd name="T4" fmla="*/ 21600 w 32921"/>
                    <a:gd name="T5" fmla="*/ 21600 h 26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921" h="26225" fill="none" extrusionOk="0">
                      <a:moveTo>
                        <a:pt x="500" y="26225"/>
                      </a:moveTo>
                      <a:cubicBezTo>
                        <a:pt x="167" y="24705"/>
                        <a:pt x="0" y="23155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25597" y="-1"/>
                        <a:pt x="29516" y="1109"/>
                        <a:pt x="32921" y="3204"/>
                      </a:cubicBezTo>
                    </a:path>
                    <a:path w="32921" h="26225" stroke="0" extrusionOk="0">
                      <a:moveTo>
                        <a:pt x="500" y="26225"/>
                      </a:moveTo>
                      <a:cubicBezTo>
                        <a:pt x="167" y="24705"/>
                        <a:pt x="0" y="23155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25597" y="-1"/>
                        <a:pt x="29516" y="1109"/>
                        <a:pt x="32921" y="3204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3" name="Arc 1049"/>
                <p:cNvSpPr>
                  <a:spLocks/>
                </p:cNvSpPr>
                <p:nvPr/>
              </p:nvSpPr>
              <p:spPr bwMode="auto">
                <a:xfrm>
                  <a:off x="363" y="1629"/>
                  <a:ext cx="456" cy="205"/>
                </a:xfrm>
                <a:custGeom>
                  <a:avLst/>
                  <a:gdLst>
                    <a:gd name="G0" fmla="+- 21600 0 0"/>
                    <a:gd name="G1" fmla="+- 1048 0 0"/>
                    <a:gd name="G2" fmla="+- 21600 0 0"/>
                    <a:gd name="T0" fmla="*/ 32173 w 32173"/>
                    <a:gd name="T1" fmla="*/ 19883 h 22648"/>
                    <a:gd name="T2" fmla="*/ 25 w 32173"/>
                    <a:gd name="T3" fmla="*/ 0 h 22648"/>
                    <a:gd name="T4" fmla="*/ 21600 w 32173"/>
                    <a:gd name="T5" fmla="*/ 1048 h 226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173" h="22648" fill="none" extrusionOk="0">
                      <a:moveTo>
                        <a:pt x="32173" y="19883"/>
                      </a:moveTo>
                      <a:cubicBezTo>
                        <a:pt x="28944" y="21695"/>
                        <a:pt x="25303" y="22647"/>
                        <a:pt x="21600" y="22648"/>
                      </a:cubicBezTo>
                      <a:cubicBezTo>
                        <a:pt x="9670" y="22648"/>
                        <a:pt x="0" y="12977"/>
                        <a:pt x="0" y="1048"/>
                      </a:cubicBezTo>
                      <a:cubicBezTo>
                        <a:pt x="-1" y="698"/>
                        <a:pt x="8" y="349"/>
                        <a:pt x="25" y="0"/>
                      </a:cubicBezTo>
                    </a:path>
                    <a:path w="32173" h="22648" stroke="0" extrusionOk="0">
                      <a:moveTo>
                        <a:pt x="32173" y="19883"/>
                      </a:moveTo>
                      <a:cubicBezTo>
                        <a:pt x="28944" y="21695"/>
                        <a:pt x="25303" y="22647"/>
                        <a:pt x="21600" y="22648"/>
                      </a:cubicBezTo>
                      <a:cubicBezTo>
                        <a:pt x="9670" y="22648"/>
                        <a:pt x="0" y="12977"/>
                        <a:pt x="0" y="1048"/>
                      </a:cubicBezTo>
                      <a:cubicBezTo>
                        <a:pt x="-1" y="698"/>
                        <a:pt x="8" y="349"/>
                        <a:pt x="25" y="0"/>
                      </a:cubicBezTo>
                      <a:lnTo>
                        <a:pt x="21600" y="1048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4" name="Arc 1050"/>
                <p:cNvSpPr>
                  <a:spLocks/>
                </p:cNvSpPr>
                <p:nvPr/>
              </p:nvSpPr>
              <p:spPr bwMode="auto">
                <a:xfrm>
                  <a:off x="367" y="1629"/>
                  <a:ext cx="449" cy="200"/>
                </a:xfrm>
                <a:custGeom>
                  <a:avLst/>
                  <a:gdLst>
                    <a:gd name="G0" fmla="+- 21600 0 0"/>
                    <a:gd name="G1" fmla="+- 1056 0 0"/>
                    <a:gd name="G2" fmla="+- 21600 0 0"/>
                    <a:gd name="T0" fmla="*/ 32112 w 32112"/>
                    <a:gd name="T1" fmla="*/ 19926 h 22656"/>
                    <a:gd name="T2" fmla="*/ 26 w 32112"/>
                    <a:gd name="T3" fmla="*/ 0 h 22656"/>
                    <a:gd name="T4" fmla="*/ 21600 w 32112"/>
                    <a:gd name="T5" fmla="*/ 1056 h 226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112" h="22656" fill="none" extrusionOk="0">
                      <a:moveTo>
                        <a:pt x="32111" y="19925"/>
                      </a:moveTo>
                      <a:cubicBezTo>
                        <a:pt x="28897" y="21716"/>
                        <a:pt x="25279" y="22655"/>
                        <a:pt x="21600" y="22656"/>
                      </a:cubicBezTo>
                      <a:cubicBezTo>
                        <a:pt x="9670" y="22656"/>
                        <a:pt x="0" y="12985"/>
                        <a:pt x="0" y="1056"/>
                      </a:cubicBezTo>
                      <a:cubicBezTo>
                        <a:pt x="-1" y="703"/>
                        <a:pt x="8" y="351"/>
                        <a:pt x="25" y="-1"/>
                      </a:cubicBezTo>
                    </a:path>
                    <a:path w="32112" h="22656" stroke="0" extrusionOk="0">
                      <a:moveTo>
                        <a:pt x="32111" y="19925"/>
                      </a:moveTo>
                      <a:cubicBezTo>
                        <a:pt x="28897" y="21716"/>
                        <a:pt x="25279" y="22655"/>
                        <a:pt x="21600" y="22656"/>
                      </a:cubicBezTo>
                      <a:cubicBezTo>
                        <a:pt x="9670" y="22656"/>
                        <a:pt x="0" y="12985"/>
                        <a:pt x="0" y="1056"/>
                      </a:cubicBezTo>
                      <a:cubicBezTo>
                        <a:pt x="-1" y="703"/>
                        <a:pt x="8" y="351"/>
                        <a:pt x="25" y="-1"/>
                      </a:cubicBezTo>
                      <a:lnTo>
                        <a:pt x="21600" y="105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5" name="Arc 1051"/>
                <p:cNvSpPr>
                  <a:spLocks/>
                </p:cNvSpPr>
                <p:nvPr/>
              </p:nvSpPr>
              <p:spPr bwMode="auto">
                <a:xfrm>
                  <a:off x="1584" y="1051"/>
                  <a:ext cx="341" cy="250"/>
                </a:xfrm>
                <a:custGeom>
                  <a:avLst/>
                  <a:gdLst>
                    <a:gd name="G0" fmla="+- 4350 0 0"/>
                    <a:gd name="G1" fmla="+- 21600 0 0"/>
                    <a:gd name="G2" fmla="+- 21600 0 0"/>
                    <a:gd name="T0" fmla="*/ 0 w 25950"/>
                    <a:gd name="T1" fmla="*/ 442 h 32301"/>
                    <a:gd name="T2" fmla="*/ 23113 w 25950"/>
                    <a:gd name="T3" fmla="*/ 32301 h 32301"/>
                    <a:gd name="T4" fmla="*/ 4350 w 25950"/>
                    <a:gd name="T5" fmla="*/ 21600 h 32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950" h="32301" fill="none" extrusionOk="0">
                      <a:moveTo>
                        <a:pt x="0" y="442"/>
                      </a:moveTo>
                      <a:cubicBezTo>
                        <a:pt x="1431" y="148"/>
                        <a:pt x="2888" y="-1"/>
                        <a:pt x="4350" y="0"/>
                      </a:cubicBezTo>
                      <a:cubicBezTo>
                        <a:pt x="16279" y="0"/>
                        <a:pt x="25950" y="9670"/>
                        <a:pt x="25950" y="21600"/>
                      </a:cubicBezTo>
                      <a:cubicBezTo>
                        <a:pt x="25950" y="25352"/>
                        <a:pt x="24972" y="29041"/>
                        <a:pt x="23112" y="32300"/>
                      </a:cubicBezTo>
                    </a:path>
                    <a:path w="25950" h="32301" stroke="0" extrusionOk="0">
                      <a:moveTo>
                        <a:pt x="0" y="442"/>
                      </a:moveTo>
                      <a:cubicBezTo>
                        <a:pt x="1431" y="148"/>
                        <a:pt x="2888" y="-1"/>
                        <a:pt x="4350" y="0"/>
                      </a:cubicBezTo>
                      <a:cubicBezTo>
                        <a:pt x="16279" y="0"/>
                        <a:pt x="25950" y="9670"/>
                        <a:pt x="25950" y="21600"/>
                      </a:cubicBezTo>
                      <a:cubicBezTo>
                        <a:pt x="25950" y="25352"/>
                        <a:pt x="24972" y="29041"/>
                        <a:pt x="23112" y="32300"/>
                      </a:cubicBezTo>
                      <a:lnTo>
                        <a:pt x="4350" y="21600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6" name="Arc 1052"/>
                <p:cNvSpPr>
                  <a:spLocks/>
                </p:cNvSpPr>
                <p:nvPr/>
              </p:nvSpPr>
              <p:spPr bwMode="auto">
                <a:xfrm>
                  <a:off x="1586" y="1054"/>
                  <a:ext cx="337" cy="245"/>
                </a:xfrm>
                <a:custGeom>
                  <a:avLst/>
                  <a:gdLst>
                    <a:gd name="G0" fmla="+- 4308 0 0"/>
                    <a:gd name="G1" fmla="+- 21600 0 0"/>
                    <a:gd name="G2" fmla="+- 21600 0 0"/>
                    <a:gd name="T0" fmla="*/ 0 w 25908"/>
                    <a:gd name="T1" fmla="*/ 434 h 32382"/>
                    <a:gd name="T2" fmla="*/ 23025 w 25908"/>
                    <a:gd name="T3" fmla="*/ 32382 h 32382"/>
                    <a:gd name="T4" fmla="*/ 4308 w 25908"/>
                    <a:gd name="T5" fmla="*/ 21600 h 32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908" h="32382" fill="none" extrusionOk="0">
                      <a:moveTo>
                        <a:pt x="-1" y="433"/>
                      </a:moveTo>
                      <a:cubicBezTo>
                        <a:pt x="1417" y="145"/>
                        <a:pt x="2861" y="-1"/>
                        <a:pt x="4308" y="0"/>
                      </a:cubicBezTo>
                      <a:cubicBezTo>
                        <a:pt x="16237" y="0"/>
                        <a:pt x="25908" y="9670"/>
                        <a:pt x="25908" y="21600"/>
                      </a:cubicBezTo>
                      <a:cubicBezTo>
                        <a:pt x="25908" y="25384"/>
                        <a:pt x="24913" y="29102"/>
                        <a:pt x="23024" y="32381"/>
                      </a:cubicBezTo>
                    </a:path>
                    <a:path w="25908" h="32382" stroke="0" extrusionOk="0">
                      <a:moveTo>
                        <a:pt x="-1" y="433"/>
                      </a:moveTo>
                      <a:cubicBezTo>
                        <a:pt x="1417" y="145"/>
                        <a:pt x="2861" y="-1"/>
                        <a:pt x="4308" y="0"/>
                      </a:cubicBezTo>
                      <a:cubicBezTo>
                        <a:pt x="16237" y="0"/>
                        <a:pt x="25908" y="9670"/>
                        <a:pt x="25908" y="21600"/>
                      </a:cubicBezTo>
                      <a:cubicBezTo>
                        <a:pt x="25908" y="25384"/>
                        <a:pt x="24913" y="29102"/>
                        <a:pt x="23024" y="32381"/>
                      </a:cubicBezTo>
                      <a:lnTo>
                        <a:pt x="4308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7" name="Arc 1053"/>
                <p:cNvSpPr>
                  <a:spLocks/>
                </p:cNvSpPr>
                <p:nvPr/>
              </p:nvSpPr>
              <p:spPr bwMode="auto">
                <a:xfrm>
                  <a:off x="1681" y="1298"/>
                  <a:ext cx="328" cy="248"/>
                </a:xfrm>
                <a:custGeom>
                  <a:avLst/>
                  <a:gdLst>
                    <a:gd name="G0" fmla="+- 0 0 0"/>
                    <a:gd name="G1" fmla="+- 16842 0 0"/>
                    <a:gd name="G2" fmla="+- 21600 0 0"/>
                    <a:gd name="T0" fmla="*/ 13525 w 21600"/>
                    <a:gd name="T1" fmla="*/ 0 h 29485"/>
                    <a:gd name="T2" fmla="*/ 17513 w 21600"/>
                    <a:gd name="T3" fmla="*/ 29485 h 29485"/>
                    <a:gd name="T4" fmla="*/ 0 w 21600"/>
                    <a:gd name="T5" fmla="*/ 16842 h 29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9485" fill="none" extrusionOk="0">
                      <a:moveTo>
                        <a:pt x="13524" y="0"/>
                      </a:moveTo>
                      <a:cubicBezTo>
                        <a:pt x="18629" y="4100"/>
                        <a:pt x="21600" y="10294"/>
                        <a:pt x="21600" y="16842"/>
                      </a:cubicBezTo>
                      <a:cubicBezTo>
                        <a:pt x="21600" y="21381"/>
                        <a:pt x="20170" y="25804"/>
                        <a:pt x="17513" y="29485"/>
                      </a:cubicBezTo>
                    </a:path>
                    <a:path w="21600" h="29485" stroke="0" extrusionOk="0">
                      <a:moveTo>
                        <a:pt x="13524" y="0"/>
                      </a:moveTo>
                      <a:cubicBezTo>
                        <a:pt x="18629" y="4100"/>
                        <a:pt x="21600" y="10294"/>
                        <a:pt x="21600" y="16842"/>
                      </a:cubicBezTo>
                      <a:cubicBezTo>
                        <a:pt x="21600" y="21381"/>
                        <a:pt x="20170" y="25804"/>
                        <a:pt x="17513" y="29485"/>
                      </a:cubicBezTo>
                      <a:lnTo>
                        <a:pt x="0" y="16842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8" name="Arc 1054"/>
                <p:cNvSpPr>
                  <a:spLocks/>
                </p:cNvSpPr>
                <p:nvPr/>
              </p:nvSpPr>
              <p:spPr bwMode="auto">
                <a:xfrm>
                  <a:off x="1681" y="1301"/>
                  <a:ext cx="325" cy="243"/>
                </a:xfrm>
                <a:custGeom>
                  <a:avLst/>
                  <a:gdLst>
                    <a:gd name="G0" fmla="+- 0 0 0"/>
                    <a:gd name="G1" fmla="+- 16907 0 0"/>
                    <a:gd name="G2" fmla="+- 21600 0 0"/>
                    <a:gd name="T0" fmla="*/ 13443 w 21600"/>
                    <a:gd name="T1" fmla="*/ 0 h 29632"/>
                    <a:gd name="T2" fmla="*/ 17453 w 21600"/>
                    <a:gd name="T3" fmla="*/ 29632 h 29632"/>
                    <a:gd name="T4" fmla="*/ 0 w 21600"/>
                    <a:gd name="T5" fmla="*/ 16907 h 29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9632" fill="none" extrusionOk="0">
                      <a:moveTo>
                        <a:pt x="13442" y="0"/>
                      </a:moveTo>
                      <a:cubicBezTo>
                        <a:pt x="18596" y="4097"/>
                        <a:pt x="21600" y="10322"/>
                        <a:pt x="21600" y="16907"/>
                      </a:cubicBezTo>
                      <a:cubicBezTo>
                        <a:pt x="21600" y="21480"/>
                        <a:pt x="20148" y="25936"/>
                        <a:pt x="17453" y="29632"/>
                      </a:cubicBezTo>
                    </a:path>
                    <a:path w="21600" h="29632" stroke="0" extrusionOk="0">
                      <a:moveTo>
                        <a:pt x="13442" y="0"/>
                      </a:moveTo>
                      <a:cubicBezTo>
                        <a:pt x="18596" y="4097"/>
                        <a:pt x="21600" y="10322"/>
                        <a:pt x="21600" y="16907"/>
                      </a:cubicBezTo>
                      <a:cubicBezTo>
                        <a:pt x="21600" y="21480"/>
                        <a:pt x="20148" y="25936"/>
                        <a:pt x="17453" y="29632"/>
                      </a:cubicBezTo>
                      <a:lnTo>
                        <a:pt x="0" y="16907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99" name="Arc 1055"/>
                <p:cNvSpPr>
                  <a:spLocks/>
                </p:cNvSpPr>
                <p:nvPr/>
              </p:nvSpPr>
              <p:spPr bwMode="auto">
                <a:xfrm>
                  <a:off x="1574" y="1543"/>
                  <a:ext cx="383" cy="357"/>
                </a:xfrm>
                <a:custGeom>
                  <a:avLst/>
                  <a:gdLst>
                    <a:gd name="G0" fmla="+- 6992 0 0"/>
                    <a:gd name="G1" fmla="+- 6213 0 0"/>
                    <a:gd name="G2" fmla="+- 21600 0 0"/>
                    <a:gd name="T0" fmla="*/ 27679 w 28592"/>
                    <a:gd name="T1" fmla="*/ 0 h 27813"/>
                    <a:gd name="T2" fmla="*/ 0 w 28592"/>
                    <a:gd name="T3" fmla="*/ 26650 h 27813"/>
                    <a:gd name="T4" fmla="*/ 6992 w 28592"/>
                    <a:gd name="T5" fmla="*/ 6213 h 278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592" h="27813" fill="none" extrusionOk="0">
                      <a:moveTo>
                        <a:pt x="27679" y="-1"/>
                      </a:moveTo>
                      <a:cubicBezTo>
                        <a:pt x="28284" y="2015"/>
                        <a:pt x="28592" y="4108"/>
                        <a:pt x="28592" y="6213"/>
                      </a:cubicBezTo>
                      <a:cubicBezTo>
                        <a:pt x="28592" y="18142"/>
                        <a:pt x="18921" y="27813"/>
                        <a:pt x="6992" y="27813"/>
                      </a:cubicBezTo>
                      <a:cubicBezTo>
                        <a:pt x="4613" y="27813"/>
                        <a:pt x="2250" y="27420"/>
                        <a:pt x="-1" y="26650"/>
                      </a:cubicBezTo>
                    </a:path>
                    <a:path w="28592" h="27813" stroke="0" extrusionOk="0">
                      <a:moveTo>
                        <a:pt x="27679" y="-1"/>
                      </a:moveTo>
                      <a:cubicBezTo>
                        <a:pt x="28284" y="2015"/>
                        <a:pt x="28592" y="4108"/>
                        <a:pt x="28592" y="6213"/>
                      </a:cubicBezTo>
                      <a:cubicBezTo>
                        <a:pt x="28592" y="18142"/>
                        <a:pt x="18921" y="27813"/>
                        <a:pt x="6992" y="27813"/>
                      </a:cubicBezTo>
                      <a:cubicBezTo>
                        <a:pt x="4613" y="27813"/>
                        <a:pt x="2250" y="27420"/>
                        <a:pt x="-1" y="26650"/>
                      </a:cubicBezTo>
                      <a:lnTo>
                        <a:pt x="6992" y="6213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00" name="Arc 1056"/>
                <p:cNvSpPr>
                  <a:spLocks/>
                </p:cNvSpPr>
                <p:nvPr/>
              </p:nvSpPr>
              <p:spPr bwMode="auto">
                <a:xfrm>
                  <a:off x="1576" y="1543"/>
                  <a:ext cx="377" cy="352"/>
                </a:xfrm>
                <a:custGeom>
                  <a:avLst/>
                  <a:gdLst>
                    <a:gd name="G0" fmla="+- 6988 0 0"/>
                    <a:gd name="G1" fmla="+- 6216 0 0"/>
                    <a:gd name="G2" fmla="+- 21600 0 0"/>
                    <a:gd name="T0" fmla="*/ 27674 w 28588"/>
                    <a:gd name="T1" fmla="*/ 0 h 27816"/>
                    <a:gd name="T2" fmla="*/ 0 w 28588"/>
                    <a:gd name="T3" fmla="*/ 26654 h 27816"/>
                    <a:gd name="T4" fmla="*/ 6988 w 28588"/>
                    <a:gd name="T5" fmla="*/ 6216 h 27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588" h="27816" fill="none" extrusionOk="0">
                      <a:moveTo>
                        <a:pt x="27674" y="-1"/>
                      </a:moveTo>
                      <a:cubicBezTo>
                        <a:pt x="28280" y="2016"/>
                        <a:pt x="28588" y="4110"/>
                        <a:pt x="28588" y="6216"/>
                      </a:cubicBezTo>
                      <a:cubicBezTo>
                        <a:pt x="28588" y="18145"/>
                        <a:pt x="18917" y="27816"/>
                        <a:pt x="6988" y="27816"/>
                      </a:cubicBezTo>
                      <a:cubicBezTo>
                        <a:pt x="4610" y="27816"/>
                        <a:pt x="2249" y="27423"/>
                        <a:pt x="-1" y="26654"/>
                      </a:cubicBezTo>
                    </a:path>
                    <a:path w="28588" h="27816" stroke="0" extrusionOk="0">
                      <a:moveTo>
                        <a:pt x="27674" y="-1"/>
                      </a:moveTo>
                      <a:cubicBezTo>
                        <a:pt x="28280" y="2016"/>
                        <a:pt x="28588" y="4110"/>
                        <a:pt x="28588" y="6216"/>
                      </a:cubicBezTo>
                      <a:cubicBezTo>
                        <a:pt x="28588" y="18145"/>
                        <a:pt x="18917" y="27816"/>
                        <a:pt x="6988" y="27816"/>
                      </a:cubicBezTo>
                      <a:cubicBezTo>
                        <a:pt x="4610" y="27816"/>
                        <a:pt x="2249" y="27423"/>
                        <a:pt x="-1" y="26654"/>
                      </a:cubicBezTo>
                      <a:lnTo>
                        <a:pt x="6988" y="621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01" name="Arc 1057"/>
                <p:cNvSpPr>
                  <a:spLocks/>
                </p:cNvSpPr>
                <p:nvPr/>
              </p:nvSpPr>
              <p:spPr bwMode="auto">
                <a:xfrm>
                  <a:off x="248" y="1294"/>
                  <a:ext cx="210" cy="340"/>
                </a:xfrm>
                <a:custGeom>
                  <a:avLst/>
                  <a:gdLst>
                    <a:gd name="G0" fmla="+- 21600 0 0"/>
                    <a:gd name="G1" fmla="+- 21558 0 0"/>
                    <a:gd name="G2" fmla="+- 21600 0 0"/>
                    <a:gd name="T0" fmla="*/ 12838 w 21600"/>
                    <a:gd name="T1" fmla="*/ 41301 h 41301"/>
                    <a:gd name="T2" fmla="*/ 20256 w 21600"/>
                    <a:gd name="T3" fmla="*/ 0 h 41301"/>
                    <a:gd name="T4" fmla="*/ 21600 w 21600"/>
                    <a:gd name="T5" fmla="*/ 21558 h 41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1301" fill="none" extrusionOk="0">
                      <a:moveTo>
                        <a:pt x="12837" y="41301"/>
                      </a:moveTo>
                      <a:cubicBezTo>
                        <a:pt x="5031" y="37836"/>
                        <a:pt x="0" y="30098"/>
                        <a:pt x="0" y="21558"/>
                      </a:cubicBezTo>
                      <a:cubicBezTo>
                        <a:pt x="-1" y="10150"/>
                        <a:pt x="8870" y="709"/>
                        <a:pt x="20255" y="-1"/>
                      </a:cubicBezTo>
                    </a:path>
                    <a:path w="21600" h="41301" stroke="0" extrusionOk="0">
                      <a:moveTo>
                        <a:pt x="12837" y="41301"/>
                      </a:moveTo>
                      <a:cubicBezTo>
                        <a:pt x="5031" y="37836"/>
                        <a:pt x="0" y="30098"/>
                        <a:pt x="0" y="21558"/>
                      </a:cubicBezTo>
                      <a:cubicBezTo>
                        <a:pt x="-1" y="10150"/>
                        <a:pt x="8870" y="709"/>
                        <a:pt x="20255" y="-1"/>
                      </a:cubicBezTo>
                      <a:lnTo>
                        <a:pt x="21600" y="21558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02" name="Arc 1058"/>
                <p:cNvSpPr>
                  <a:spLocks/>
                </p:cNvSpPr>
                <p:nvPr/>
              </p:nvSpPr>
              <p:spPr bwMode="auto">
                <a:xfrm>
                  <a:off x="251" y="1299"/>
                  <a:ext cx="206" cy="333"/>
                </a:xfrm>
                <a:custGeom>
                  <a:avLst/>
                  <a:gdLst>
                    <a:gd name="G0" fmla="+- 21600 0 0"/>
                    <a:gd name="G1" fmla="+- 21558 0 0"/>
                    <a:gd name="G2" fmla="+- 21600 0 0"/>
                    <a:gd name="T0" fmla="*/ 12862 w 21600"/>
                    <a:gd name="T1" fmla="*/ 41312 h 41312"/>
                    <a:gd name="T2" fmla="*/ 20260 w 21600"/>
                    <a:gd name="T3" fmla="*/ 0 h 41312"/>
                    <a:gd name="T4" fmla="*/ 21600 w 21600"/>
                    <a:gd name="T5" fmla="*/ 21558 h 41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1312" fill="none" extrusionOk="0">
                      <a:moveTo>
                        <a:pt x="12862" y="41311"/>
                      </a:moveTo>
                      <a:cubicBezTo>
                        <a:pt x="5043" y="37853"/>
                        <a:pt x="0" y="30107"/>
                        <a:pt x="0" y="21558"/>
                      </a:cubicBezTo>
                      <a:cubicBezTo>
                        <a:pt x="-1" y="10148"/>
                        <a:pt x="8872" y="707"/>
                        <a:pt x="20259" y="-1"/>
                      </a:cubicBezTo>
                    </a:path>
                    <a:path w="21600" h="41312" stroke="0" extrusionOk="0">
                      <a:moveTo>
                        <a:pt x="12862" y="41311"/>
                      </a:moveTo>
                      <a:cubicBezTo>
                        <a:pt x="5043" y="37853"/>
                        <a:pt x="0" y="30107"/>
                        <a:pt x="0" y="21558"/>
                      </a:cubicBezTo>
                      <a:cubicBezTo>
                        <a:pt x="-1" y="10148"/>
                        <a:pt x="8872" y="707"/>
                        <a:pt x="20259" y="-1"/>
                      </a:cubicBezTo>
                      <a:lnTo>
                        <a:pt x="21600" y="21558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03" name="Arc 1059"/>
                <p:cNvSpPr>
                  <a:spLocks/>
                </p:cNvSpPr>
                <p:nvPr/>
              </p:nvSpPr>
              <p:spPr bwMode="auto">
                <a:xfrm>
                  <a:off x="802" y="1759"/>
                  <a:ext cx="783" cy="207"/>
                </a:xfrm>
                <a:custGeom>
                  <a:avLst/>
                  <a:gdLst>
                    <a:gd name="G0" fmla="+- 21164 0 0"/>
                    <a:gd name="G1" fmla="+- 0 0 0"/>
                    <a:gd name="G2" fmla="+- 21600 0 0"/>
                    <a:gd name="T0" fmla="*/ 38882 w 38882"/>
                    <a:gd name="T1" fmla="*/ 12354 h 21600"/>
                    <a:gd name="T2" fmla="*/ 0 w 38882"/>
                    <a:gd name="T3" fmla="*/ 4316 h 21600"/>
                    <a:gd name="T4" fmla="*/ 21164 w 38882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8882" h="21600" fill="none" extrusionOk="0">
                      <a:moveTo>
                        <a:pt x="38882" y="12354"/>
                      </a:moveTo>
                      <a:cubicBezTo>
                        <a:pt x="34842" y="18147"/>
                        <a:pt x="28226" y="21599"/>
                        <a:pt x="21164" y="21600"/>
                      </a:cubicBezTo>
                      <a:cubicBezTo>
                        <a:pt x="10898" y="21600"/>
                        <a:pt x="2050" y="14374"/>
                        <a:pt x="-1" y="4316"/>
                      </a:cubicBezTo>
                    </a:path>
                    <a:path w="38882" h="21600" stroke="0" extrusionOk="0">
                      <a:moveTo>
                        <a:pt x="38882" y="12354"/>
                      </a:moveTo>
                      <a:cubicBezTo>
                        <a:pt x="34842" y="18147"/>
                        <a:pt x="28226" y="21599"/>
                        <a:pt x="21164" y="21600"/>
                      </a:cubicBezTo>
                      <a:cubicBezTo>
                        <a:pt x="10898" y="21600"/>
                        <a:pt x="2050" y="14374"/>
                        <a:pt x="-1" y="4316"/>
                      </a:cubicBezTo>
                      <a:lnTo>
                        <a:pt x="21164" y="0"/>
                      </a:lnTo>
                      <a:close/>
                    </a:path>
                  </a:pathLst>
                </a:custGeom>
                <a:solidFill>
                  <a:srgbClr val="B6C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04" name="Arc 1060"/>
                <p:cNvSpPr>
                  <a:spLocks/>
                </p:cNvSpPr>
                <p:nvPr/>
              </p:nvSpPr>
              <p:spPr bwMode="auto">
                <a:xfrm>
                  <a:off x="805" y="1759"/>
                  <a:ext cx="774" cy="203"/>
                </a:xfrm>
                <a:custGeom>
                  <a:avLst/>
                  <a:gdLst>
                    <a:gd name="G0" fmla="+- 21156 0 0"/>
                    <a:gd name="G1" fmla="+- 0 0 0"/>
                    <a:gd name="G2" fmla="+- 21600 0 0"/>
                    <a:gd name="T0" fmla="*/ 38814 w 38814"/>
                    <a:gd name="T1" fmla="*/ 12440 h 21600"/>
                    <a:gd name="T2" fmla="*/ 0 w 38814"/>
                    <a:gd name="T3" fmla="*/ 4359 h 21600"/>
                    <a:gd name="T4" fmla="*/ 21156 w 38814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8814" h="21600" fill="none" extrusionOk="0">
                      <a:moveTo>
                        <a:pt x="38814" y="12440"/>
                      </a:moveTo>
                      <a:cubicBezTo>
                        <a:pt x="34767" y="18183"/>
                        <a:pt x="28181" y="21599"/>
                        <a:pt x="21156" y="21600"/>
                      </a:cubicBezTo>
                      <a:cubicBezTo>
                        <a:pt x="10906" y="21600"/>
                        <a:pt x="2068" y="14397"/>
                        <a:pt x="0" y="4358"/>
                      </a:cubicBezTo>
                    </a:path>
                    <a:path w="38814" h="21600" stroke="0" extrusionOk="0">
                      <a:moveTo>
                        <a:pt x="38814" y="12440"/>
                      </a:moveTo>
                      <a:cubicBezTo>
                        <a:pt x="34767" y="18183"/>
                        <a:pt x="28181" y="21599"/>
                        <a:pt x="21156" y="21600"/>
                      </a:cubicBezTo>
                      <a:cubicBezTo>
                        <a:pt x="10906" y="21600"/>
                        <a:pt x="2068" y="14397"/>
                        <a:pt x="0" y="4358"/>
                      </a:cubicBezTo>
                      <a:lnTo>
                        <a:pt x="21156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6C8F9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9725" name="Text Box 1061"/>
            <p:cNvSpPr txBox="1">
              <a:spLocks noChangeArrowheads="1"/>
            </p:cNvSpPr>
            <p:nvPr/>
          </p:nvSpPr>
          <p:spPr bwMode="auto">
            <a:xfrm>
              <a:off x="3089" y="2539"/>
              <a:ext cx="7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latinLnBrk="0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ko-KR" sz="2000" b="0"/>
                <a:t>Internet</a:t>
              </a:r>
            </a:p>
          </p:txBody>
        </p:sp>
      </p:grpSp>
      <p:pic>
        <p:nvPicPr>
          <p:cNvPr id="29706" name="Picture 1062" descr="mymo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35500" y="3717925"/>
            <a:ext cx="682625" cy="563563"/>
          </a:xfrm>
          <a:noFill/>
        </p:spPr>
      </p:pic>
      <p:cxnSp>
        <p:nvCxnSpPr>
          <p:cNvPr id="29707" name="AutoShape 1063"/>
          <p:cNvCxnSpPr>
            <a:cxnSpLocks noChangeShapeType="1"/>
          </p:cNvCxnSpPr>
          <p:nvPr/>
        </p:nvCxnSpPr>
        <p:spPr bwMode="auto">
          <a:xfrm rot="5400000" flipH="1">
            <a:off x="6113462" y="3205163"/>
            <a:ext cx="892175" cy="2482850"/>
          </a:xfrm>
          <a:prstGeom prst="curvedConnector2">
            <a:avLst/>
          </a:prstGeom>
          <a:noFill/>
          <a:ln w="31750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9708" name="AutoShape 1064"/>
          <p:cNvCxnSpPr>
            <a:cxnSpLocks noChangeShapeType="1"/>
          </p:cNvCxnSpPr>
          <p:nvPr/>
        </p:nvCxnSpPr>
        <p:spPr bwMode="auto">
          <a:xfrm rot="10800000" flipV="1">
            <a:off x="2070100" y="4000500"/>
            <a:ext cx="2565400" cy="844550"/>
          </a:xfrm>
          <a:prstGeom prst="curvedConnector2">
            <a:avLst/>
          </a:prstGeom>
          <a:noFill/>
          <a:ln w="3175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9709" name="Text Box 1065"/>
          <p:cNvSpPr txBox="1">
            <a:spLocks noChangeArrowheads="1"/>
          </p:cNvSpPr>
          <p:nvPr/>
        </p:nvSpPr>
        <p:spPr bwMode="auto">
          <a:xfrm>
            <a:off x="2043113" y="3927475"/>
            <a:ext cx="1162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000" b="0">
                <a:solidFill>
                  <a:schemeClr val="tx1"/>
                </a:solidFill>
              </a:rPr>
              <a:t>2) </a:t>
            </a:r>
            <a:r>
              <a:rPr lang="ko-KR" altLang="en-US" sz="1000" b="0">
                <a:solidFill>
                  <a:schemeClr val="tx1"/>
                </a:solidFill>
              </a:rPr>
              <a:t>웹페이지 방문</a:t>
            </a:r>
          </a:p>
        </p:txBody>
      </p:sp>
      <p:pic>
        <p:nvPicPr>
          <p:cNvPr id="29710" name="Picture 1066" descr="트로이목마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8563" y="3548063"/>
            <a:ext cx="50006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1" name="Picture 1067" descr="트로이목마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14513" y="4845050"/>
            <a:ext cx="51117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712" name="AutoShape 1068"/>
          <p:cNvCxnSpPr>
            <a:cxnSpLocks noChangeShapeType="1"/>
            <a:stCxn id="29725" idx="3"/>
          </p:cNvCxnSpPr>
          <p:nvPr/>
        </p:nvCxnSpPr>
        <p:spPr bwMode="auto">
          <a:xfrm>
            <a:off x="5476875" y="5338763"/>
            <a:ext cx="1951038" cy="31750"/>
          </a:xfrm>
          <a:prstGeom prst="straightConnector1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</p:spPr>
      </p:cxnSp>
      <p:cxnSp>
        <p:nvCxnSpPr>
          <p:cNvPr id="29713" name="AutoShape 1069"/>
          <p:cNvCxnSpPr>
            <a:cxnSpLocks noChangeShapeType="1"/>
          </p:cNvCxnSpPr>
          <p:nvPr/>
        </p:nvCxnSpPr>
        <p:spPr bwMode="auto">
          <a:xfrm rot="16200000" flipH="1">
            <a:off x="4739481" y="2785270"/>
            <a:ext cx="79375" cy="6043612"/>
          </a:xfrm>
          <a:prstGeom prst="curvedConnector3">
            <a:avLst>
              <a:gd name="adj1" fmla="val 388000"/>
            </a:avLst>
          </a:prstGeom>
          <a:noFill/>
          <a:ln w="31750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29714" name="Text Box 1070"/>
          <p:cNvSpPr txBox="1">
            <a:spLocks noChangeArrowheads="1"/>
          </p:cNvSpPr>
          <p:nvPr/>
        </p:nvSpPr>
        <p:spPr bwMode="auto">
          <a:xfrm>
            <a:off x="3332163" y="6069013"/>
            <a:ext cx="31797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000" b="0">
                <a:solidFill>
                  <a:schemeClr val="tx1"/>
                </a:solidFill>
              </a:rPr>
              <a:t>4) </a:t>
            </a:r>
            <a:r>
              <a:rPr lang="ko-KR" altLang="en-US" sz="1000" b="0">
                <a:solidFill>
                  <a:schemeClr val="tx1"/>
                </a:solidFill>
              </a:rPr>
              <a:t>사용자의 정보나 메일 리스트 등을 유출</a:t>
            </a:r>
          </a:p>
        </p:txBody>
      </p:sp>
      <p:sp>
        <p:nvSpPr>
          <p:cNvPr id="29715" name="Text Box 1071"/>
          <p:cNvSpPr txBox="1">
            <a:spLocks noChangeArrowheads="1"/>
          </p:cNvSpPr>
          <p:nvPr/>
        </p:nvSpPr>
        <p:spPr bwMode="auto">
          <a:xfrm>
            <a:off x="6892925" y="4930775"/>
            <a:ext cx="806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1000" b="0"/>
              <a:t>해커</a:t>
            </a:r>
          </a:p>
        </p:txBody>
      </p:sp>
      <p:pic>
        <p:nvPicPr>
          <p:cNvPr id="29716" name="Picture 1072" descr="BS00241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87875" y="4500563"/>
            <a:ext cx="6937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7" name="Picture 1073" descr="트로이목마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2038" y="4384675"/>
            <a:ext cx="50006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718" name="AutoShape 1074"/>
          <p:cNvCxnSpPr>
            <a:cxnSpLocks noChangeShapeType="1"/>
          </p:cNvCxnSpPr>
          <p:nvPr/>
        </p:nvCxnSpPr>
        <p:spPr bwMode="auto">
          <a:xfrm rot="5400000" flipH="1">
            <a:off x="6436519" y="3528219"/>
            <a:ext cx="300037" cy="2428875"/>
          </a:xfrm>
          <a:prstGeom prst="curvedConnector2">
            <a:avLst/>
          </a:prstGeom>
          <a:noFill/>
          <a:ln w="31750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29719" name="Text Box 1075"/>
          <p:cNvSpPr txBox="1">
            <a:spLocks noChangeArrowheads="1"/>
          </p:cNvSpPr>
          <p:nvPr/>
        </p:nvSpPr>
        <p:spPr bwMode="auto">
          <a:xfrm>
            <a:off x="5767388" y="4595813"/>
            <a:ext cx="1323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000" b="0">
                <a:solidFill>
                  <a:schemeClr val="tx1"/>
                </a:solidFill>
              </a:rPr>
              <a:t>!)</a:t>
            </a:r>
            <a:r>
              <a:rPr lang="ko-KR" altLang="en-US" sz="1000" b="0">
                <a:solidFill>
                  <a:schemeClr val="tx1"/>
                </a:solidFill>
              </a:rPr>
              <a:t>트로이목마가 담긴 </a:t>
            </a:r>
            <a:r>
              <a:rPr lang="en-US" altLang="ko-KR" sz="1000" b="0">
                <a:solidFill>
                  <a:schemeClr val="tx1"/>
                </a:solidFill>
              </a:rPr>
              <a:t>e-mail </a:t>
            </a:r>
            <a:r>
              <a:rPr lang="ko-KR" altLang="en-US" sz="1000" b="0">
                <a:solidFill>
                  <a:schemeClr val="tx1"/>
                </a:solidFill>
              </a:rPr>
              <a:t>전달</a:t>
            </a:r>
          </a:p>
        </p:txBody>
      </p:sp>
      <p:cxnSp>
        <p:nvCxnSpPr>
          <p:cNvPr id="29720" name="AutoShape 1076"/>
          <p:cNvCxnSpPr>
            <a:cxnSpLocks noChangeShapeType="1"/>
          </p:cNvCxnSpPr>
          <p:nvPr/>
        </p:nvCxnSpPr>
        <p:spPr bwMode="auto">
          <a:xfrm rot="10800000" flipV="1">
            <a:off x="2325688" y="4737100"/>
            <a:ext cx="2262187" cy="320675"/>
          </a:xfrm>
          <a:prstGeom prst="curvedConnector3">
            <a:avLst>
              <a:gd name="adj1" fmla="val 49963"/>
            </a:avLst>
          </a:prstGeom>
          <a:noFill/>
          <a:ln w="3175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9721" name="Text Box 1077"/>
          <p:cNvSpPr txBox="1">
            <a:spLocks noChangeArrowheads="1"/>
          </p:cNvSpPr>
          <p:nvPr/>
        </p:nvSpPr>
        <p:spPr bwMode="auto">
          <a:xfrm>
            <a:off x="2371725" y="4730750"/>
            <a:ext cx="1168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000" b="0">
                <a:solidFill>
                  <a:schemeClr val="tx1"/>
                </a:solidFill>
              </a:rPr>
              <a:t>2) E-mail</a:t>
            </a:r>
            <a:r>
              <a:rPr lang="ko-KR" altLang="en-US" sz="1000" b="0">
                <a:solidFill>
                  <a:schemeClr val="tx1"/>
                </a:solidFill>
              </a:rPr>
              <a:t>확인</a:t>
            </a:r>
          </a:p>
        </p:txBody>
      </p:sp>
      <p:sp>
        <p:nvSpPr>
          <p:cNvPr id="29722" name="Rectangle 1078"/>
          <p:cNvSpPr>
            <a:spLocks noChangeArrowheads="1"/>
          </p:cNvSpPr>
          <p:nvPr/>
        </p:nvSpPr>
        <p:spPr bwMode="auto">
          <a:xfrm>
            <a:off x="1019175" y="4416425"/>
            <a:ext cx="9302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000" b="0">
                <a:solidFill>
                  <a:schemeClr val="tx1"/>
                </a:solidFill>
              </a:rPr>
              <a:t>3)</a:t>
            </a:r>
            <a:r>
              <a:rPr lang="ko-KR" altLang="en-US" sz="1000" b="0">
                <a:solidFill>
                  <a:schemeClr val="tx1"/>
                </a:solidFill>
              </a:rPr>
              <a:t>트로이목마</a:t>
            </a:r>
            <a:br>
              <a:rPr lang="ko-KR" altLang="en-US" sz="1000" b="0">
                <a:solidFill>
                  <a:schemeClr val="tx1"/>
                </a:solidFill>
              </a:rPr>
            </a:br>
            <a:r>
              <a:rPr lang="ko-KR" altLang="en-US" sz="1000" b="0">
                <a:solidFill>
                  <a:schemeClr val="tx1"/>
                </a:solidFill>
              </a:rPr>
              <a:t>자동 설치</a:t>
            </a:r>
          </a:p>
        </p:txBody>
      </p:sp>
      <p:pic>
        <p:nvPicPr>
          <p:cNvPr id="2972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09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 보안 구성 요소</a:t>
            </a:r>
          </a:p>
        </p:txBody>
      </p:sp>
      <p:sp>
        <p:nvSpPr>
          <p:cNvPr id="980995" name="Oval 1027"/>
          <p:cNvSpPr>
            <a:spLocks noChangeArrowheads="1"/>
          </p:cNvSpPr>
          <p:nvPr/>
        </p:nvSpPr>
        <p:spPr bwMode="auto">
          <a:xfrm>
            <a:off x="2686050" y="2363788"/>
            <a:ext cx="4286250" cy="2984500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50000">
                <a:srgbClr val="3366FF">
                  <a:gamma/>
                  <a:tint val="21176"/>
                  <a:invGamma/>
                </a:srgbClr>
              </a:gs>
              <a:gs pos="100000">
                <a:srgbClr val="3366FF"/>
              </a:gs>
            </a:gsLst>
            <a:lin ang="0" scaled="1"/>
          </a:gra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0996" name="Oval 1028"/>
          <p:cNvSpPr>
            <a:spLocks noChangeArrowheads="1"/>
          </p:cNvSpPr>
          <p:nvPr/>
        </p:nvSpPr>
        <p:spPr bwMode="auto">
          <a:xfrm>
            <a:off x="2846388" y="2433638"/>
            <a:ext cx="4005262" cy="2819400"/>
          </a:xfrm>
          <a:prstGeom prst="ellipse">
            <a:avLst/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rgbClr val="D1E3D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0997" name="Oval 1029"/>
          <p:cNvSpPr>
            <a:spLocks noChangeArrowheads="1"/>
          </p:cNvSpPr>
          <p:nvPr/>
        </p:nvSpPr>
        <p:spPr bwMode="auto">
          <a:xfrm>
            <a:off x="3570288" y="3054350"/>
            <a:ext cx="2438400" cy="1657350"/>
          </a:xfrm>
          <a:prstGeom prst="ellipse">
            <a:avLst/>
          </a:prstGeom>
          <a:noFill/>
          <a:ln w="12700">
            <a:solidFill>
              <a:srgbClr val="D97FD7"/>
            </a:solidFill>
            <a:round/>
            <a:headEnd/>
            <a:tailEnd/>
          </a:ln>
          <a:effectLst>
            <a:prstShdw prst="shdw17" dist="17961" dir="2700000">
              <a:srgbClr val="D97FD7">
                <a:gamma/>
                <a:shade val="60000"/>
                <a:invGamma/>
              </a:srgbClr>
            </a:prst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0999" name="Oval 1031"/>
          <p:cNvSpPr>
            <a:spLocks noChangeArrowheads="1"/>
          </p:cNvSpPr>
          <p:nvPr/>
        </p:nvSpPr>
        <p:spPr bwMode="auto">
          <a:xfrm>
            <a:off x="4214813" y="3438525"/>
            <a:ext cx="1231900" cy="844550"/>
          </a:xfrm>
          <a:prstGeom prst="ellipse">
            <a:avLst/>
          </a:prstGeom>
          <a:gradFill rotWithShape="0">
            <a:gsLst>
              <a:gs pos="0">
                <a:srgbClr val="460046">
                  <a:gamma/>
                  <a:shade val="46275"/>
                  <a:invGamma/>
                </a:srgbClr>
              </a:gs>
              <a:gs pos="50000">
                <a:srgbClr val="460046"/>
              </a:gs>
              <a:gs pos="100000">
                <a:srgbClr val="460046">
                  <a:gamma/>
                  <a:shade val="46275"/>
                  <a:invGamma/>
                </a:srgbClr>
              </a:gs>
            </a:gsLst>
            <a:lin ang="0" scaled="1"/>
          </a:gradFill>
          <a:ln w="25400">
            <a:round/>
            <a:headEnd/>
            <a:tailEnd/>
          </a:ln>
          <a:effectLst/>
          <a:scene3d>
            <a:camera prst="legacyPerspectiveTop"/>
            <a:lightRig rig="legacyFlat3" dir="r"/>
          </a:scene3d>
          <a:sp3d extrusionH="887400" prstMaterial="legacyMatte">
            <a:bevelT w="13500" h="13500" prst="angle"/>
            <a:bevelB w="13500" h="13500" prst="angle"/>
            <a:extrusionClr>
              <a:srgbClr val="460046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00" name="Oval 1032"/>
          <p:cNvSpPr>
            <a:spLocks noChangeArrowheads="1"/>
          </p:cNvSpPr>
          <p:nvPr/>
        </p:nvSpPr>
        <p:spPr bwMode="auto">
          <a:xfrm>
            <a:off x="4295775" y="3487738"/>
            <a:ext cx="1079500" cy="739775"/>
          </a:xfrm>
          <a:prstGeom prst="ellipse">
            <a:avLst/>
          </a:prstGeom>
          <a:gradFill rotWithShape="0">
            <a:gsLst>
              <a:gs pos="0">
                <a:srgbClr val="6C006C"/>
              </a:gs>
              <a:gs pos="100000">
                <a:srgbClr val="6C006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254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0998" name="Freeform 1030"/>
          <p:cNvSpPr>
            <a:spLocks/>
          </p:cNvSpPr>
          <p:nvPr/>
        </p:nvSpPr>
        <p:spPr bwMode="auto">
          <a:xfrm rot="6480000">
            <a:off x="5466557" y="3409156"/>
            <a:ext cx="1384300" cy="1484313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36078"/>
                  <a:invGamma/>
                </a:srgbClr>
              </a:gs>
              <a:gs pos="100000">
                <a:srgbClr val="33CCCC"/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01" name="Freeform 1033"/>
          <p:cNvSpPr>
            <a:spLocks/>
          </p:cNvSpPr>
          <p:nvPr/>
        </p:nvSpPr>
        <p:spPr bwMode="auto">
          <a:xfrm rot="2160000">
            <a:off x="4633913" y="2543175"/>
            <a:ext cx="1900237" cy="1081088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0">
            <a:gsLst>
              <a:gs pos="0">
                <a:srgbClr val="800080"/>
              </a:gs>
              <a:gs pos="100000">
                <a:srgbClr val="800080">
                  <a:gamma/>
                  <a:shade val="36078"/>
                  <a:invGamma/>
                </a:srgbClr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03" name="Freeform 1035"/>
          <p:cNvSpPr>
            <a:spLocks/>
          </p:cNvSpPr>
          <p:nvPr/>
        </p:nvSpPr>
        <p:spPr bwMode="auto">
          <a:xfrm rot="2160000">
            <a:off x="4610100" y="2482850"/>
            <a:ext cx="1979613" cy="1127125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36078"/>
                  <a:invGamma/>
                </a:srgbClr>
              </a:gs>
              <a:gs pos="100000">
                <a:srgbClr val="33CCCC"/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02" name="Freeform 1034"/>
          <p:cNvSpPr>
            <a:spLocks/>
          </p:cNvSpPr>
          <p:nvPr/>
        </p:nvSpPr>
        <p:spPr bwMode="auto">
          <a:xfrm rot="19440000">
            <a:off x="3067050" y="2562225"/>
            <a:ext cx="1901825" cy="1081088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0">
            <a:gsLst>
              <a:gs pos="0">
                <a:srgbClr val="800080"/>
              </a:gs>
              <a:gs pos="100000">
                <a:srgbClr val="800080">
                  <a:gamma/>
                  <a:shade val="36078"/>
                  <a:invGamma/>
                </a:srgbClr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04" name="Freeform 1036"/>
          <p:cNvSpPr>
            <a:spLocks/>
          </p:cNvSpPr>
          <p:nvPr/>
        </p:nvSpPr>
        <p:spPr bwMode="auto">
          <a:xfrm rot="19440000">
            <a:off x="2978150" y="2503488"/>
            <a:ext cx="1981200" cy="1127125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36078"/>
                  <a:invGamma/>
                </a:srgbClr>
              </a:gs>
              <a:gs pos="100000">
                <a:srgbClr val="33CCCC"/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4" name="Text Box 1037"/>
          <p:cNvSpPr txBox="1">
            <a:spLocks noChangeArrowheads="1"/>
          </p:cNvSpPr>
          <p:nvPr/>
        </p:nvSpPr>
        <p:spPr bwMode="auto">
          <a:xfrm>
            <a:off x="4613275" y="2703513"/>
            <a:ext cx="1954213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Audit &amp;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Report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latin typeface="Century Gothic" pitchFamily="34" charset="0"/>
                <a:ea typeface="굴림" pitchFamily="50" charset="-127"/>
              </a:rPr>
              <a:t>       (</a:t>
            </a:r>
            <a:r>
              <a:rPr lang="ko-KR" altLang="en-US" sz="1400">
                <a:latin typeface="Century Gothic" pitchFamily="34" charset="0"/>
                <a:ea typeface="굴림" pitchFamily="50" charset="-127"/>
              </a:rPr>
              <a:t>검사 및 보고서</a:t>
            </a:r>
            <a:r>
              <a:rPr lang="en-US" altLang="ko-KR" sz="1400">
                <a:latin typeface="Century Gothic" pitchFamily="34" charset="0"/>
                <a:ea typeface="굴림" pitchFamily="50" charset="-127"/>
              </a:rPr>
              <a:t>)</a:t>
            </a:r>
          </a:p>
        </p:txBody>
      </p:sp>
      <p:sp>
        <p:nvSpPr>
          <p:cNvPr id="30735" name="Text Box 1038"/>
          <p:cNvSpPr txBox="1">
            <a:spLocks noChangeArrowheads="1"/>
          </p:cNvSpPr>
          <p:nvPr/>
        </p:nvSpPr>
        <p:spPr bwMode="auto">
          <a:xfrm>
            <a:off x="5326063" y="3749675"/>
            <a:ext cx="1824037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Respond &amp;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Improve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400">
                <a:latin typeface="Century Gothic" pitchFamily="34" charset="0"/>
                <a:ea typeface="굴림" pitchFamily="50" charset="-127"/>
              </a:rPr>
              <a:t>(</a:t>
            </a:r>
            <a:r>
              <a:rPr lang="ko-KR" altLang="en-US" sz="1400">
                <a:latin typeface="Century Gothic" pitchFamily="34" charset="0"/>
                <a:ea typeface="굴림" pitchFamily="50" charset="-127"/>
              </a:rPr>
              <a:t>응답 및 개선</a:t>
            </a:r>
            <a:r>
              <a:rPr lang="en-US" altLang="ko-KR" sz="1400">
                <a:latin typeface="Century Gothic" pitchFamily="34" charset="0"/>
                <a:ea typeface="굴림" pitchFamily="50" charset="-127"/>
              </a:rPr>
              <a:t>)</a:t>
            </a:r>
          </a:p>
        </p:txBody>
      </p:sp>
      <p:sp>
        <p:nvSpPr>
          <p:cNvPr id="30736" name="Text Box 1039"/>
          <p:cNvSpPr txBox="1">
            <a:spLocks noChangeArrowheads="1"/>
          </p:cNvSpPr>
          <p:nvPr/>
        </p:nvSpPr>
        <p:spPr bwMode="auto">
          <a:xfrm>
            <a:off x="3101975" y="2720975"/>
            <a:ext cx="17764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Prepare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(</a:t>
            </a:r>
            <a:r>
              <a:rPr lang="ko-KR" altLang="en-US" sz="1600">
                <a:latin typeface="Century Gothic" pitchFamily="34" charset="0"/>
                <a:ea typeface="굴림" pitchFamily="50" charset="-127"/>
              </a:rPr>
              <a:t>준비</a:t>
            </a: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)</a:t>
            </a:r>
          </a:p>
        </p:txBody>
      </p:sp>
      <p:sp>
        <p:nvSpPr>
          <p:cNvPr id="981008" name="Freeform 1040"/>
          <p:cNvSpPr>
            <a:spLocks/>
          </p:cNvSpPr>
          <p:nvPr/>
        </p:nvSpPr>
        <p:spPr bwMode="auto">
          <a:xfrm flipH="1">
            <a:off x="5500688" y="2520950"/>
            <a:ext cx="1449387" cy="11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810" y="240"/>
              </a:cxn>
            </a:cxnLst>
            <a:rect l="0" t="0" r="r" b="b"/>
            <a:pathLst>
              <a:path w="810" h="240">
                <a:moveTo>
                  <a:pt x="0" y="0"/>
                </a:moveTo>
                <a:lnTo>
                  <a:pt x="672" y="0"/>
                </a:lnTo>
                <a:lnTo>
                  <a:pt x="810" y="24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oval" w="sm" len="sm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8" name="Rectangle 1041"/>
          <p:cNvSpPr>
            <a:spLocks noChangeArrowheads="1"/>
          </p:cNvSpPr>
          <p:nvPr/>
        </p:nvSpPr>
        <p:spPr bwMode="auto">
          <a:xfrm>
            <a:off x="3644900" y="5580063"/>
            <a:ext cx="2938463" cy="696912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감시 </a:t>
            </a:r>
            <a:r>
              <a:rPr lang="en-US" altLang="ko-KR" sz="1400" b="0"/>
              <a:t>: </a:t>
            </a:r>
            <a:r>
              <a:rPr lang="ko-KR" altLang="en-US" sz="1400" b="0"/>
              <a:t>장애</a:t>
            </a:r>
            <a:r>
              <a:rPr lang="en-US" altLang="ko-KR" sz="1400" b="0"/>
              <a:t>, </a:t>
            </a:r>
            <a:r>
              <a:rPr lang="ko-KR" altLang="en-US" sz="1400" b="0"/>
              <a:t>침해시도</a:t>
            </a:r>
            <a:r>
              <a:rPr lang="en-US" altLang="ko-KR" sz="1400" b="0"/>
              <a:t>, </a:t>
            </a:r>
            <a:r>
              <a:rPr lang="ko-KR" altLang="en-US" sz="1400" b="0"/>
              <a:t>침해사고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감지 </a:t>
            </a:r>
            <a:r>
              <a:rPr lang="en-US" altLang="ko-KR" sz="1400" b="0"/>
              <a:t>: </a:t>
            </a:r>
            <a:r>
              <a:rPr lang="ko-KR" altLang="en-US" sz="1400" b="0"/>
              <a:t>장애</a:t>
            </a:r>
            <a:r>
              <a:rPr lang="en-US" altLang="ko-KR" sz="1400" b="0"/>
              <a:t>, </a:t>
            </a:r>
            <a:r>
              <a:rPr lang="ko-KR" altLang="en-US" sz="1400" b="0"/>
              <a:t>침해시도</a:t>
            </a:r>
            <a:r>
              <a:rPr lang="en-US" altLang="ko-KR" sz="1400" b="0"/>
              <a:t>, </a:t>
            </a:r>
            <a:r>
              <a:rPr lang="ko-KR" altLang="en-US" sz="1400" b="0"/>
              <a:t>침해사고</a:t>
            </a:r>
            <a:endParaRPr lang="ko-KR" altLang="en-US" sz="1400" b="0">
              <a:solidFill>
                <a:schemeClr val="bg1"/>
              </a:solidFill>
              <a:latin typeface="Century Gothic" pitchFamily="34" charset="0"/>
              <a:ea typeface="굴림" pitchFamily="50" charset="-127"/>
            </a:endParaRPr>
          </a:p>
        </p:txBody>
      </p:sp>
      <p:sp>
        <p:nvSpPr>
          <p:cNvPr id="981010" name="Freeform 1042"/>
          <p:cNvSpPr>
            <a:spLocks/>
          </p:cNvSpPr>
          <p:nvPr/>
        </p:nvSpPr>
        <p:spPr bwMode="auto">
          <a:xfrm rot="15120000">
            <a:off x="2863057" y="3410744"/>
            <a:ext cx="1384300" cy="1481137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0">
            <a:gsLst>
              <a:gs pos="0">
                <a:srgbClr val="800080"/>
              </a:gs>
              <a:gs pos="100000">
                <a:srgbClr val="800080">
                  <a:gamma/>
                  <a:shade val="36078"/>
                  <a:invGamma/>
                </a:srgbClr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11" name="Freeform 1043"/>
          <p:cNvSpPr>
            <a:spLocks/>
          </p:cNvSpPr>
          <p:nvPr/>
        </p:nvSpPr>
        <p:spPr bwMode="auto">
          <a:xfrm rot="10800000">
            <a:off x="3852863" y="4329113"/>
            <a:ext cx="1982787" cy="1127125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36078"/>
                  <a:invGamma/>
                </a:srgbClr>
              </a:gs>
              <a:gs pos="100000">
                <a:srgbClr val="33CCCC"/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12" name="Freeform 1044"/>
          <p:cNvSpPr>
            <a:spLocks/>
          </p:cNvSpPr>
          <p:nvPr/>
        </p:nvSpPr>
        <p:spPr bwMode="auto">
          <a:xfrm rot="15120000">
            <a:off x="2765426" y="3386137"/>
            <a:ext cx="1441450" cy="1546225"/>
          </a:xfrm>
          <a:custGeom>
            <a:avLst/>
            <a:gdLst/>
            <a:ahLst/>
            <a:cxnLst>
              <a:cxn ang="0">
                <a:pos x="459" y="823"/>
              </a:cxn>
              <a:cxn ang="0">
                <a:pos x="585" y="115"/>
              </a:cxn>
              <a:cxn ang="0">
                <a:pos x="98" y="82"/>
              </a:cxn>
              <a:cxn ang="0">
                <a:pos x="169" y="808"/>
              </a:cxn>
              <a:cxn ang="0">
                <a:pos x="459" y="823"/>
              </a:cxn>
            </a:cxnLst>
            <a:rect l="0" t="0" r="r" b="b"/>
            <a:pathLst>
              <a:path w="647" h="847">
                <a:moveTo>
                  <a:pt x="459" y="823"/>
                </a:moveTo>
                <a:cubicBezTo>
                  <a:pt x="511" y="776"/>
                  <a:pt x="647" y="221"/>
                  <a:pt x="585" y="115"/>
                </a:cubicBezTo>
                <a:cubicBezTo>
                  <a:pt x="529" y="15"/>
                  <a:pt x="194" y="0"/>
                  <a:pt x="98" y="82"/>
                </a:cubicBezTo>
                <a:cubicBezTo>
                  <a:pt x="0" y="167"/>
                  <a:pt x="148" y="772"/>
                  <a:pt x="169" y="808"/>
                </a:cubicBezTo>
                <a:cubicBezTo>
                  <a:pt x="193" y="847"/>
                  <a:pt x="446" y="829"/>
                  <a:pt x="459" y="823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36078"/>
                  <a:invGamma/>
                </a:srgbClr>
              </a:gs>
              <a:gs pos="100000">
                <a:srgbClr val="33CCCC"/>
              </a:gs>
            </a:gsLst>
            <a:lin ang="0" scaled="1"/>
          </a:gradFill>
          <a:ln w="4127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2" name="Rectangle 1045"/>
          <p:cNvSpPr>
            <a:spLocks noChangeArrowheads="1"/>
          </p:cNvSpPr>
          <p:nvPr/>
        </p:nvSpPr>
        <p:spPr bwMode="auto">
          <a:xfrm>
            <a:off x="722313" y="5033963"/>
            <a:ext cx="2516187" cy="1185862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90500" indent="-190500" algn="l" latinLnBrk="0"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보안네트웍 구축</a:t>
            </a:r>
          </a:p>
          <a:p>
            <a:pPr marL="190500" indent="-190500" algn="l" latinLnBrk="0"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통합보안관리 시스템 연동</a:t>
            </a:r>
          </a:p>
          <a:p>
            <a:pPr marL="190500" indent="-190500" algn="l" latinLnBrk="0"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취약성 분석</a:t>
            </a:r>
          </a:p>
          <a:p>
            <a:pPr marL="190500" indent="-190500" algn="l" latinLnBrk="0"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취약성 제거</a:t>
            </a:r>
          </a:p>
        </p:txBody>
      </p:sp>
      <p:sp>
        <p:nvSpPr>
          <p:cNvPr id="30743" name="Text Box 1046"/>
          <p:cNvSpPr txBox="1">
            <a:spLocks noChangeArrowheads="1"/>
          </p:cNvSpPr>
          <p:nvPr/>
        </p:nvSpPr>
        <p:spPr bwMode="auto">
          <a:xfrm>
            <a:off x="4121150" y="4443413"/>
            <a:ext cx="14033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Monitoring &amp; Detect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(</a:t>
            </a:r>
            <a:r>
              <a:rPr lang="ko-KR" altLang="en-US" sz="1600">
                <a:latin typeface="Century Gothic" pitchFamily="34" charset="0"/>
                <a:ea typeface="굴림" pitchFamily="50" charset="-127"/>
              </a:rPr>
              <a:t>감시</a:t>
            </a: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)</a:t>
            </a:r>
          </a:p>
        </p:txBody>
      </p:sp>
      <p:sp>
        <p:nvSpPr>
          <p:cNvPr id="981015" name="Freeform 1047"/>
          <p:cNvSpPr>
            <a:spLocks/>
          </p:cNvSpPr>
          <p:nvPr/>
        </p:nvSpPr>
        <p:spPr bwMode="auto">
          <a:xfrm>
            <a:off x="3236913" y="4478338"/>
            <a:ext cx="388937" cy="1004887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912" y="144"/>
              </a:cxn>
              <a:cxn ang="0">
                <a:pos x="1056" y="0"/>
              </a:cxn>
            </a:cxnLst>
            <a:rect l="0" t="0" r="r" b="b"/>
            <a:pathLst>
              <a:path w="1056" h="144">
                <a:moveTo>
                  <a:pt x="0" y="144"/>
                </a:moveTo>
                <a:lnTo>
                  <a:pt x="912" y="144"/>
                </a:lnTo>
                <a:lnTo>
                  <a:pt x="1056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oval" w="sm" len="sm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16" name="Line 1048"/>
          <p:cNvSpPr>
            <a:spLocks noChangeShapeType="1"/>
          </p:cNvSpPr>
          <p:nvPr/>
        </p:nvSpPr>
        <p:spPr bwMode="auto">
          <a:xfrm flipH="1" flipV="1">
            <a:off x="4827588" y="5213350"/>
            <a:ext cx="9525" cy="384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oval" w="sm" len="sm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6" name="Text Box 1049"/>
          <p:cNvSpPr txBox="1">
            <a:spLocks noChangeArrowheads="1"/>
          </p:cNvSpPr>
          <p:nvPr/>
        </p:nvSpPr>
        <p:spPr bwMode="auto">
          <a:xfrm>
            <a:off x="2871788" y="3897313"/>
            <a:ext cx="1047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Prevent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(</a:t>
            </a:r>
            <a:r>
              <a:rPr lang="ko-KR" altLang="en-US" sz="1600">
                <a:latin typeface="Century Gothic" pitchFamily="34" charset="0"/>
                <a:ea typeface="굴림" pitchFamily="50" charset="-127"/>
              </a:rPr>
              <a:t>예방</a:t>
            </a:r>
            <a:r>
              <a:rPr lang="en-US" altLang="ko-KR" sz="1600">
                <a:latin typeface="Century Gothic" pitchFamily="34" charset="0"/>
                <a:ea typeface="굴림" pitchFamily="50" charset="-127"/>
              </a:rPr>
              <a:t>)</a:t>
            </a:r>
          </a:p>
        </p:txBody>
      </p:sp>
      <p:sp>
        <p:nvSpPr>
          <p:cNvPr id="30747" name="Rectangle 1050"/>
          <p:cNvSpPr>
            <a:spLocks noChangeArrowheads="1"/>
          </p:cNvSpPr>
          <p:nvPr/>
        </p:nvSpPr>
        <p:spPr bwMode="auto">
          <a:xfrm>
            <a:off x="801688" y="2060575"/>
            <a:ext cx="1878012" cy="1268413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90500" indent="-190500" algn="l" latinLnBrk="0">
              <a:lnSpc>
                <a:spcPct val="11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요구사항 분석</a:t>
            </a:r>
          </a:p>
          <a:p>
            <a:pPr marL="190500" indent="-190500" algn="l" latinLnBrk="0">
              <a:lnSpc>
                <a:spcPct val="11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보안정책 수립</a:t>
            </a:r>
          </a:p>
          <a:p>
            <a:pPr marL="190500" indent="-190500" algn="l" latinLnBrk="0">
              <a:lnSpc>
                <a:spcPct val="11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보안시스템 설계</a:t>
            </a:r>
          </a:p>
          <a:p>
            <a:pPr marL="190500" indent="-190500" algn="l" latinLnBrk="0">
              <a:lnSpc>
                <a:spcPct val="11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운영권고안 수립</a:t>
            </a:r>
          </a:p>
        </p:txBody>
      </p:sp>
      <p:sp>
        <p:nvSpPr>
          <p:cNvPr id="30748" name="Rectangle 1051"/>
          <p:cNvSpPr>
            <a:spLocks noChangeArrowheads="1"/>
          </p:cNvSpPr>
          <p:nvPr/>
        </p:nvSpPr>
        <p:spPr bwMode="auto">
          <a:xfrm>
            <a:off x="6765925" y="1838325"/>
            <a:ext cx="1993900" cy="1357313"/>
          </a:xfrm>
          <a:prstGeom prst="rect">
            <a:avLst/>
          </a:prstGeom>
          <a:solidFill>
            <a:srgbClr val="99CCFF"/>
          </a:soli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시스템 로그 분석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대응 로그 분석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관리상황 보고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개선 요구사항 보고</a:t>
            </a:r>
          </a:p>
        </p:txBody>
      </p:sp>
      <p:sp>
        <p:nvSpPr>
          <p:cNvPr id="30749" name="Rectangle 1052"/>
          <p:cNvSpPr>
            <a:spLocks noChangeArrowheads="1"/>
          </p:cNvSpPr>
          <p:nvPr/>
        </p:nvSpPr>
        <p:spPr bwMode="auto">
          <a:xfrm>
            <a:off x="7123113" y="4265613"/>
            <a:ext cx="1566862" cy="1357312"/>
          </a:xfrm>
          <a:prstGeom prst="rect">
            <a:avLst/>
          </a:prstGeom>
          <a:solidFill>
            <a:srgbClr val="99CCFF"/>
          </a:soli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장애 대응 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침해사고 대응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시스템 분석</a:t>
            </a:r>
          </a:p>
          <a:p>
            <a:pPr marL="190500" indent="-190500" algn="l" latinLnBrk="0">
              <a:lnSpc>
                <a:spcPct val="120000"/>
              </a:lnSpc>
              <a:spcBef>
                <a:spcPct val="35000"/>
              </a:spcBef>
              <a:buFontTx/>
              <a:buBlip>
                <a:blip r:embed="rId2"/>
              </a:buBlip>
            </a:pPr>
            <a:r>
              <a:rPr lang="ko-KR" altLang="en-US" sz="1400" b="0"/>
              <a:t>시스템 개선</a:t>
            </a:r>
          </a:p>
        </p:txBody>
      </p:sp>
      <p:sp>
        <p:nvSpPr>
          <p:cNvPr id="981021" name="Freeform 1053"/>
          <p:cNvSpPr>
            <a:spLocks/>
          </p:cNvSpPr>
          <p:nvPr/>
        </p:nvSpPr>
        <p:spPr bwMode="auto">
          <a:xfrm>
            <a:off x="2682875" y="2663825"/>
            <a:ext cx="811213" cy="306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810" y="240"/>
              </a:cxn>
            </a:cxnLst>
            <a:rect l="0" t="0" r="r" b="b"/>
            <a:pathLst>
              <a:path w="810" h="240">
                <a:moveTo>
                  <a:pt x="0" y="0"/>
                </a:moveTo>
                <a:lnTo>
                  <a:pt x="672" y="0"/>
                </a:lnTo>
                <a:lnTo>
                  <a:pt x="810" y="24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oval" w="sm" len="sm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22" name="Freeform 1054"/>
          <p:cNvSpPr>
            <a:spLocks/>
          </p:cNvSpPr>
          <p:nvPr/>
        </p:nvSpPr>
        <p:spPr bwMode="auto">
          <a:xfrm flipH="1">
            <a:off x="6096000" y="4513263"/>
            <a:ext cx="1003300" cy="454025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912" y="144"/>
              </a:cxn>
              <a:cxn ang="0">
                <a:pos x="1056" y="0"/>
              </a:cxn>
            </a:cxnLst>
            <a:rect l="0" t="0" r="r" b="b"/>
            <a:pathLst>
              <a:path w="1056" h="144">
                <a:moveTo>
                  <a:pt x="0" y="144"/>
                </a:moveTo>
                <a:lnTo>
                  <a:pt x="912" y="144"/>
                </a:lnTo>
                <a:lnTo>
                  <a:pt x="1056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oval" w="sm" len="sm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1023" name="Text Box 1055"/>
          <p:cNvSpPr txBox="1">
            <a:spLocks noChangeArrowheads="1"/>
          </p:cNvSpPr>
          <p:nvPr/>
        </p:nvSpPr>
        <p:spPr bwMode="auto">
          <a:xfrm>
            <a:off x="585788" y="1441450"/>
            <a:ext cx="8558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latin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ko-KR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개의 요소가 모두 체계적으로 구축되어 운영되어야 </a:t>
            </a:r>
            <a:b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ko-KR" altLang="en-US" sz="1800" b="0">
                <a:effectLst>
                  <a:outerShdw blurRad="38100" dist="38100" dir="2700000" algn="tl">
                    <a:srgbClr val="C0C0C0"/>
                  </a:outerShdw>
                </a:effectLst>
              </a:rPr>
              <a:t>제대로 된 정보보안이 가능</a:t>
            </a:r>
          </a:p>
        </p:txBody>
      </p:sp>
      <p:sp>
        <p:nvSpPr>
          <p:cNvPr id="981024" name="Rectangle 1056"/>
          <p:cNvSpPr>
            <a:spLocks noChangeArrowheads="1"/>
          </p:cNvSpPr>
          <p:nvPr/>
        </p:nvSpPr>
        <p:spPr bwMode="auto">
          <a:xfrm>
            <a:off x="3962400" y="3475038"/>
            <a:ext cx="1751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Pct val="140000"/>
              <a:defRPr/>
            </a:pPr>
            <a:r>
              <a:rPr lang="en-US" altLang="ko-KR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굴림" pitchFamily="50" charset="-127"/>
              </a:rPr>
              <a:t>Information</a:t>
            </a:r>
          </a:p>
          <a:p>
            <a:pPr>
              <a:spcBef>
                <a:spcPct val="0"/>
              </a:spcBef>
              <a:buClrTx/>
              <a:buSzPct val="140000"/>
              <a:defRPr/>
            </a:pPr>
            <a:r>
              <a:rPr lang="en-US" altLang="ko-KR" sz="2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굴림" pitchFamily="50" charset="-127"/>
              </a:rPr>
              <a:t>Security</a:t>
            </a:r>
          </a:p>
        </p:txBody>
      </p:sp>
      <p:pic>
        <p:nvPicPr>
          <p:cNvPr id="3075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20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정보보안 계층적 구조</a:t>
            </a:r>
          </a:p>
        </p:txBody>
      </p:sp>
      <p:sp>
        <p:nvSpPr>
          <p:cNvPr id="982019" name="Rectangle 1027"/>
          <p:cNvSpPr>
            <a:spLocks noChangeArrowheads="1"/>
          </p:cNvSpPr>
          <p:nvPr/>
        </p:nvSpPr>
        <p:spPr bwMode="auto">
          <a:xfrm>
            <a:off x="2735263" y="2401888"/>
            <a:ext cx="4548187" cy="32559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folHlink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0" name="Rectangle 1028"/>
          <p:cNvSpPr>
            <a:spLocks noChangeArrowheads="1"/>
          </p:cNvSpPr>
          <p:nvPr/>
        </p:nvSpPr>
        <p:spPr bwMode="auto">
          <a:xfrm>
            <a:off x="3182938" y="2486025"/>
            <a:ext cx="3971925" cy="3081338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1" name="Rectangle 1029"/>
          <p:cNvSpPr>
            <a:spLocks noChangeArrowheads="1"/>
          </p:cNvSpPr>
          <p:nvPr/>
        </p:nvSpPr>
        <p:spPr bwMode="auto">
          <a:xfrm>
            <a:off x="3695700" y="2559050"/>
            <a:ext cx="3389313" cy="2905125"/>
          </a:xfrm>
          <a:prstGeom prst="rect">
            <a:avLst/>
          </a:prstGeom>
          <a:solidFill>
            <a:srgbClr val="FFCC00"/>
          </a:solidFill>
          <a:ln w="12700">
            <a:solidFill>
              <a:schemeClr val="folHlink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2" name="Rectangle 1030"/>
          <p:cNvSpPr>
            <a:spLocks noChangeArrowheads="1"/>
          </p:cNvSpPr>
          <p:nvPr/>
        </p:nvSpPr>
        <p:spPr bwMode="auto">
          <a:xfrm>
            <a:off x="4152900" y="2632075"/>
            <a:ext cx="2844800" cy="2720975"/>
          </a:xfrm>
          <a:prstGeom prst="rect">
            <a:avLst/>
          </a:prstGeom>
          <a:solidFill>
            <a:srgbClr val="FF9900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3" name="Rectangle 1031"/>
          <p:cNvSpPr>
            <a:spLocks noChangeArrowheads="1"/>
          </p:cNvSpPr>
          <p:nvPr/>
        </p:nvSpPr>
        <p:spPr bwMode="auto">
          <a:xfrm>
            <a:off x="4608513" y="2725738"/>
            <a:ext cx="2317750" cy="2525712"/>
          </a:xfrm>
          <a:prstGeom prst="rect">
            <a:avLst/>
          </a:prstGeom>
          <a:solidFill>
            <a:srgbClr val="DDDDDD"/>
          </a:solidFill>
          <a:ln w="12700">
            <a:solidFill>
              <a:schemeClr val="folHlink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4" name="Rectangle 1032"/>
          <p:cNvSpPr>
            <a:spLocks noChangeArrowheads="1"/>
          </p:cNvSpPr>
          <p:nvPr/>
        </p:nvSpPr>
        <p:spPr bwMode="auto">
          <a:xfrm>
            <a:off x="5043488" y="3113088"/>
            <a:ext cx="1784350" cy="183991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25" name="Rectangle 1033"/>
          <p:cNvSpPr>
            <a:spLocks noChangeArrowheads="1"/>
          </p:cNvSpPr>
          <p:nvPr/>
        </p:nvSpPr>
        <p:spPr bwMode="auto">
          <a:xfrm>
            <a:off x="5024438" y="3111500"/>
            <a:ext cx="1824037" cy="1857375"/>
          </a:xfrm>
          <a:prstGeom prst="rect">
            <a:avLst/>
          </a:prstGeom>
          <a:solidFill>
            <a:srgbClr val="FF9900"/>
          </a:solid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11" name="Text Box 1034"/>
          <p:cNvSpPr txBox="1">
            <a:spLocks noChangeArrowheads="1"/>
          </p:cNvSpPr>
          <p:nvPr/>
        </p:nvSpPr>
        <p:spPr bwMode="auto">
          <a:xfrm>
            <a:off x="5292725" y="3159125"/>
            <a:ext cx="1444625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ko-KR" altLang="en-US" sz="1200" b="0"/>
              <a:t>응용시스템 보안</a:t>
            </a:r>
          </a:p>
        </p:txBody>
      </p:sp>
      <p:sp>
        <p:nvSpPr>
          <p:cNvPr id="4112" name="Text Box 1035"/>
          <p:cNvSpPr txBox="1">
            <a:spLocks noChangeArrowheads="1"/>
          </p:cNvSpPr>
          <p:nvPr/>
        </p:nvSpPr>
        <p:spPr bwMode="auto">
          <a:xfrm>
            <a:off x="5459413" y="3660775"/>
            <a:ext cx="1068387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ko-KR" altLang="en-US" sz="1200"/>
              <a:t>시스템 자원</a:t>
            </a:r>
          </a:p>
        </p:txBody>
      </p:sp>
      <p:grpSp>
        <p:nvGrpSpPr>
          <p:cNvPr id="4113" name="Group 1036"/>
          <p:cNvGrpSpPr>
            <a:grpSpLocks/>
          </p:cNvGrpSpPr>
          <p:nvPr/>
        </p:nvGrpSpPr>
        <p:grpSpPr bwMode="auto">
          <a:xfrm>
            <a:off x="2706688" y="3201988"/>
            <a:ext cx="2411412" cy="2338387"/>
            <a:chOff x="1152" y="3350"/>
            <a:chExt cx="1473" cy="1449"/>
          </a:xfrm>
        </p:grpSpPr>
        <p:grpSp>
          <p:nvGrpSpPr>
            <p:cNvPr id="4176" name="Group 1037"/>
            <p:cNvGrpSpPr>
              <a:grpSpLocks/>
            </p:cNvGrpSpPr>
            <p:nvPr/>
          </p:nvGrpSpPr>
          <p:grpSpPr bwMode="auto">
            <a:xfrm>
              <a:off x="1157" y="3350"/>
              <a:ext cx="1468" cy="292"/>
              <a:chOff x="1157" y="3350"/>
              <a:chExt cx="1468" cy="292"/>
            </a:xfrm>
          </p:grpSpPr>
          <p:sp>
            <p:nvSpPr>
              <p:cNvPr id="4181" name="Text Box 1038"/>
              <p:cNvSpPr txBox="1">
                <a:spLocks noChangeArrowheads="1"/>
              </p:cNvSpPr>
              <p:nvPr/>
            </p:nvSpPr>
            <p:spPr bwMode="auto">
              <a:xfrm>
                <a:off x="1157" y="3364"/>
                <a:ext cx="339" cy="17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조직</a:t>
                </a:r>
              </a:p>
            </p:txBody>
          </p:sp>
          <p:sp>
            <p:nvSpPr>
              <p:cNvPr id="4182" name="Text Box 1039"/>
              <p:cNvSpPr txBox="1">
                <a:spLocks noChangeArrowheads="1"/>
              </p:cNvSpPr>
              <p:nvPr/>
            </p:nvSpPr>
            <p:spPr bwMode="auto">
              <a:xfrm>
                <a:off x="1447" y="3359"/>
                <a:ext cx="423" cy="2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출입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관리</a:t>
                </a:r>
              </a:p>
            </p:txBody>
          </p:sp>
          <p:sp>
            <p:nvSpPr>
              <p:cNvPr id="4183" name="Text Box 1040"/>
              <p:cNvSpPr txBox="1">
                <a:spLocks noChangeArrowheads="1"/>
              </p:cNvSpPr>
              <p:nvPr/>
            </p:nvSpPr>
            <p:spPr bwMode="auto">
              <a:xfrm>
                <a:off x="1746" y="3356"/>
                <a:ext cx="331" cy="2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en-US" altLang="ko-KR" sz="1200" b="0"/>
                  <a:t>N/W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보안</a:t>
                </a:r>
              </a:p>
            </p:txBody>
          </p:sp>
          <p:sp>
            <p:nvSpPr>
              <p:cNvPr id="4184" name="Text Box 1041"/>
              <p:cNvSpPr txBox="1">
                <a:spLocks noChangeArrowheads="1"/>
              </p:cNvSpPr>
              <p:nvPr/>
            </p:nvSpPr>
            <p:spPr bwMode="auto">
              <a:xfrm>
                <a:off x="2018" y="3357"/>
                <a:ext cx="338" cy="2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서버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보안</a:t>
                </a:r>
              </a:p>
            </p:txBody>
          </p:sp>
          <p:sp>
            <p:nvSpPr>
              <p:cNvPr id="4185" name="Text Box 1042"/>
              <p:cNvSpPr txBox="1">
                <a:spLocks noChangeArrowheads="1"/>
              </p:cNvSpPr>
              <p:nvPr/>
            </p:nvSpPr>
            <p:spPr bwMode="auto">
              <a:xfrm>
                <a:off x="2287" y="3350"/>
                <a:ext cx="338" cy="2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en-US" altLang="ko-KR" sz="1200" b="0"/>
                  <a:t>OS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보안</a:t>
                </a:r>
              </a:p>
            </p:txBody>
          </p:sp>
        </p:grpSp>
        <p:grpSp>
          <p:nvGrpSpPr>
            <p:cNvPr id="4177" name="Group 1043"/>
            <p:cNvGrpSpPr>
              <a:grpSpLocks/>
            </p:cNvGrpSpPr>
            <p:nvPr/>
          </p:nvGrpSpPr>
          <p:grpSpPr bwMode="auto">
            <a:xfrm>
              <a:off x="1152" y="4064"/>
              <a:ext cx="669" cy="735"/>
              <a:chOff x="1152" y="4064"/>
              <a:chExt cx="669" cy="735"/>
            </a:xfrm>
          </p:grpSpPr>
          <p:sp>
            <p:nvSpPr>
              <p:cNvPr id="4178" name="Text Box 1044"/>
              <p:cNvSpPr txBox="1">
                <a:spLocks noChangeArrowheads="1"/>
              </p:cNvSpPr>
              <p:nvPr/>
            </p:nvSpPr>
            <p:spPr bwMode="auto">
              <a:xfrm>
                <a:off x="1152" y="4516"/>
                <a:ext cx="338" cy="2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교육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훈련</a:t>
                </a:r>
              </a:p>
            </p:txBody>
          </p:sp>
          <p:sp>
            <p:nvSpPr>
              <p:cNvPr id="4179" name="Text Box 1045"/>
              <p:cNvSpPr txBox="1">
                <a:spLocks noChangeArrowheads="1"/>
              </p:cNvSpPr>
              <p:nvPr/>
            </p:nvSpPr>
            <p:spPr bwMode="auto">
              <a:xfrm>
                <a:off x="1399" y="4064"/>
                <a:ext cx="422" cy="39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시스템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파손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방지</a:t>
                </a:r>
              </a:p>
            </p:txBody>
          </p:sp>
          <p:sp>
            <p:nvSpPr>
              <p:cNvPr id="4180" name="Text Box 1046"/>
              <p:cNvSpPr txBox="1">
                <a:spLocks noChangeArrowheads="1"/>
              </p:cNvSpPr>
              <p:nvPr/>
            </p:nvSpPr>
            <p:spPr bwMode="auto">
              <a:xfrm>
                <a:off x="1154" y="4071"/>
                <a:ext cx="319" cy="3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정보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보호</a:t>
                </a:r>
              </a:p>
              <a:p>
                <a:pPr algn="l" defTabSz="762000">
                  <a:spcBef>
                    <a:spcPct val="0"/>
                  </a:spcBef>
                  <a:buClrTx/>
                </a:pPr>
                <a:r>
                  <a:rPr lang="ko-KR" altLang="en-US" sz="1200" b="0"/>
                  <a:t>문서</a:t>
                </a:r>
              </a:p>
            </p:txBody>
          </p:sp>
        </p:grpSp>
      </p:grpSp>
      <p:grpSp>
        <p:nvGrpSpPr>
          <p:cNvPr id="4114" name="Group 1047"/>
          <p:cNvGrpSpPr>
            <a:grpSpLocks/>
          </p:cNvGrpSpPr>
          <p:nvPr/>
        </p:nvGrpSpPr>
        <p:grpSpPr bwMode="auto">
          <a:xfrm>
            <a:off x="4559300" y="1497013"/>
            <a:ext cx="665163" cy="549275"/>
            <a:chOff x="480" y="2510"/>
            <a:chExt cx="336" cy="302"/>
          </a:xfrm>
        </p:grpSpPr>
        <p:sp>
          <p:nvSpPr>
            <p:cNvPr id="982040" name="Freeform 1048"/>
            <p:cNvSpPr>
              <a:spLocks/>
            </p:cNvSpPr>
            <p:nvPr/>
          </p:nvSpPr>
          <p:spPr bwMode="auto">
            <a:xfrm flipH="1">
              <a:off x="480" y="2510"/>
              <a:ext cx="332" cy="302"/>
            </a:xfrm>
            <a:custGeom>
              <a:avLst/>
              <a:gdLst/>
              <a:ahLst/>
              <a:cxnLst>
                <a:cxn ang="0">
                  <a:pos x="143" y="5"/>
                </a:cxn>
                <a:cxn ang="0">
                  <a:pos x="159" y="1"/>
                </a:cxn>
                <a:cxn ang="0">
                  <a:pos x="182" y="0"/>
                </a:cxn>
                <a:cxn ang="0">
                  <a:pos x="196" y="3"/>
                </a:cxn>
                <a:cxn ang="0">
                  <a:pos x="202" y="8"/>
                </a:cxn>
                <a:cxn ang="0">
                  <a:pos x="203" y="13"/>
                </a:cxn>
                <a:cxn ang="0">
                  <a:pos x="206" y="23"/>
                </a:cxn>
                <a:cxn ang="0">
                  <a:pos x="213" y="35"/>
                </a:cxn>
                <a:cxn ang="0">
                  <a:pos x="213" y="42"/>
                </a:cxn>
                <a:cxn ang="0">
                  <a:pos x="214" y="48"/>
                </a:cxn>
                <a:cxn ang="0">
                  <a:pos x="213" y="61"/>
                </a:cxn>
                <a:cxn ang="0">
                  <a:pos x="212" y="69"/>
                </a:cxn>
                <a:cxn ang="0">
                  <a:pos x="219" y="74"/>
                </a:cxn>
                <a:cxn ang="0">
                  <a:pos x="237" y="79"/>
                </a:cxn>
                <a:cxn ang="0">
                  <a:pos x="247" y="83"/>
                </a:cxn>
                <a:cxn ang="0">
                  <a:pos x="251" y="86"/>
                </a:cxn>
                <a:cxn ang="0">
                  <a:pos x="266" y="90"/>
                </a:cxn>
                <a:cxn ang="0">
                  <a:pos x="282" y="97"/>
                </a:cxn>
                <a:cxn ang="0">
                  <a:pos x="294" y="113"/>
                </a:cxn>
                <a:cxn ang="0">
                  <a:pos x="296" y="124"/>
                </a:cxn>
                <a:cxn ang="0">
                  <a:pos x="295" y="136"/>
                </a:cxn>
                <a:cxn ang="0">
                  <a:pos x="280" y="208"/>
                </a:cxn>
                <a:cxn ang="0">
                  <a:pos x="271" y="222"/>
                </a:cxn>
                <a:cxn ang="0">
                  <a:pos x="257" y="223"/>
                </a:cxn>
                <a:cxn ang="0">
                  <a:pos x="258" y="228"/>
                </a:cxn>
                <a:cxn ang="0">
                  <a:pos x="266" y="236"/>
                </a:cxn>
                <a:cxn ang="0">
                  <a:pos x="248" y="252"/>
                </a:cxn>
                <a:cxn ang="0">
                  <a:pos x="218" y="275"/>
                </a:cxn>
                <a:cxn ang="0">
                  <a:pos x="189" y="269"/>
                </a:cxn>
                <a:cxn ang="0">
                  <a:pos x="167" y="261"/>
                </a:cxn>
                <a:cxn ang="0">
                  <a:pos x="154" y="255"/>
                </a:cxn>
                <a:cxn ang="0">
                  <a:pos x="141" y="256"/>
                </a:cxn>
                <a:cxn ang="0">
                  <a:pos x="129" y="263"/>
                </a:cxn>
                <a:cxn ang="0">
                  <a:pos x="107" y="257"/>
                </a:cxn>
                <a:cxn ang="0">
                  <a:pos x="83" y="256"/>
                </a:cxn>
                <a:cxn ang="0">
                  <a:pos x="58" y="263"/>
                </a:cxn>
                <a:cxn ang="0">
                  <a:pos x="40" y="269"/>
                </a:cxn>
                <a:cxn ang="0">
                  <a:pos x="26" y="264"/>
                </a:cxn>
                <a:cxn ang="0">
                  <a:pos x="17" y="249"/>
                </a:cxn>
                <a:cxn ang="0">
                  <a:pos x="6" y="204"/>
                </a:cxn>
                <a:cxn ang="0">
                  <a:pos x="0" y="127"/>
                </a:cxn>
                <a:cxn ang="0">
                  <a:pos x="3" y="95"/>
                </a:cxn>
                <a:cxn ang="0">
                  <a:pos x="7" y="87"/>
                </a:cxn>
                <a:cxn ang="0">
                  <a:pos x="55" y="94"/>
                </a:cxn>
                <a:cxn ang="0">
                  <a:pos x="86" y="101"/>
                </a:cxn>
                <a:cxn ang="0">
                  <a:pos x="93" y="102"/>
                </a:cxn>
                <a:cxn ang="0">
                  <a:pos x="124" y="88"/>
                </a:cxn>
                <a:cxn ang="0">
                  <a:pos x="144" y="80"/>
                </a:cxn>
                <a:cxn ang="0">
                  <a:pos x="138" y="70"/>
                </a:cxn>
                <a:cxn ang="0">
                  <a:pos x="136" y="61"/>
                </a:cxn>
                <a:cxn ang="0">
                  <a:pos x="131" y="58"/>
                </a:cxn>
                <a:cxn ang="0">
                  <a:pos x="130" y="53"/>
                </a:cxn>
                <a:cxn ang="0">
                  <a:pos x="133" y="45"/>
                </a:cxn>
                <a:cxn ang="0">
                  <a:pos x="133" y="38"/>
                </a:cxn>
                <a:cxn ang="0">
                  <a:pos x="132" y="27"/>
                </a:cxn>
                <a:cxn ang="0">
                  <a:pos x="129" y="19"/>
                </a:cxn>
                <a:cxn ang="0">
                  <a:pos x="124" y="14"/>
                </a:cxn>
                <a:cxn ang="0">
                  <a:pos x="131" y="11"/>
                </a:cxn>
              </a:cxnLst>
              <a:rect l="0" t="0" r="r" b="b"/>
              <a:pathLst>
                <a:path w="297" h="276">
                  <a:moveTo>
                    <a:pt x="132" y="11"/>
                  </a:moveTo>
                  <a:lnTo>
                    <a:pt x="135" y="9"/>
                  </a:lnTo>
                  <a:lnTo>
                    <a:pt x="138" y="7"/>
                  </a:lnTo>
                  <a:lnTo>
                    <a:pt x="141" y="6"/>
                  </a:lnTo>
                  <a:lnTo>
                    <a:pt x="143" y="5"/>
                  </a:lnTo>
                  <a:lnTo>
                    <a:pt x="146" y="5"/>
                  </a:lnTo>
                  <a:lnTo>
                    <a:pt x="149" y="4"/>
                  </a:lnTo>
                  <a:lnTo>
                    <a:pt x="152" y="3"/>
                  </a:lnTo>
                  <a:lnTo>
                    <a:pt x="155" y="2"/>
                  </a:lnTo>
                  <a:lnTo>
                    <a:pt x="159" y="1"/>
                  </a:lnTo>
                  <a:lnTo>
                    <a:pt x="164" y="0"/>
                  </a:lnTo>
                  <a:lnTo>
                    <a:pt x="168" y="0"/>
                  </a:lnTo>
                  <a:lnTo>
                    <a:pt x="173" y="0"/>
                  </a:lnTo>
                  <a:lnTo>
                    <a:pt x="178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5" y="2"/>
                  </a:lnTo>
                  <a:lnTo>
                    <a:pt x="196" y="3"/>
                  </a:lnTo>
                  <a:lnTo>
                    <a:pt x="197" y="4"/>
                  </a:lnTo>
                  <a:lnTo>
                    <a:pt x="198" y="5"/>
                  </a:lnTo>
                  <a:lnTo>
                    <a:pt x="199" y="5"/>
                  </a:lnTo>
                  <a:lnTo>
                    <a:pt x="200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2"/>
                  </a:lnTo>
                  <a:lnTo>
                    <a:pt x="203" y="13"/>
                  </a:lnTo>
                  <a:lnTo>
                    <a:pt x="203" y="15"/>
                  </a:lnTo>
                  <a:lnTo>
                    <a:pt x="203" y="16"/>
                  </a:lnTo>
                  <a:lnTo>
                    <a:pt x="203" y="17"/>
                  </a:lnTo>
                  <a:lnTo>
                    <a:pt x="205" y="20"/>
                  </a:lnTo>
                  <a:lnTo>
                    <a:pt x="206" y="23"/>
                  </a:lnTo>
                  <a:lnTo>
                    <a:pt x="209" y="24"/>
                  </a:lnTo>
                  <a:lnTo>
                    <a:pt x="210" y="27"/>
                  </a:lnTo>
                  <a:lnTo>
                    <a:pt x="212" y="29"/>
                  </a:lnTo>
                  <a:lnTo>
                    <a:pt x="213" y="32"/>
                  </a:lnTo>
                  <a:lnTo>
                    <a:pt x="213" y="35"/>
                  </a:lnTo>
                  <a:lnTo>
                    <a:pt x="214" y="38"/>
                  </a:lnTo>
                  <a:lnTo>
                    <a:pt x="214" y="39"/>
                  </a:lnTo>
                  <a:lnTo>
                    <a:pt x="214" y="40"/>
                  </a:lnTo>
                  <a:lnTo>
                    <a:pt x="213" y="40"/>
                  </a:lnTo>
                  <a:lnTo>
                    <a:pt x="213" y="42"/>
                  </a:lnTo>
                  <a:lnTo>
                    <a:pt x="213" y="43"/>
                  </a:lnTo>
                  <a:lnTo>
                    <a:pt x="213" y="44"/>
                  </a:lnTo>
                  <a:lnTo>
                    <a:pt x="213" y="45"/>
                  </a:lnTo>
                  <a:lnTo>
                    <a:pt x="213" y="46"/>
                  </a:lnTo>
                  <a:lnTo>
                    <a:pt x="214" y="48"/>
                  </a:lnTo>
                  <a:lnTo>
                    <a:pt x="215" y="51"/>
                  </a:lnTo>
                  <a:lnTo>
                    <a:pt x="215" y="54"/>
                  </a:lnTo>
                  <a:lnTo>
                    <a:pt x="214" y="57"/>
                  </a:lnTo>
                  <a:lnTo>
                    <a:pt x="213" y="58"/>
                  </a:lnTo>
                  <a:lnTo>
                    <a:pt x="213" y="61"/>
                  </a:lnTo>
                  <a:lnTo>
                    <a:pt x="212" y="64"/>
                  </a:lnTo>
                  <a:lnTo>
                    <a:pt x="212" y="65"/>
                  </a:lnTo>
                  <a:lnTo>
                    <a:pt x="212" y="66"/>
                  </a:lnTo>
                  <a:lnTo>
                    <a:pt x="212" y="68"/>
                  </a:lnTo>
                  <a:lnTo>
                    <a:pt x="212" y="69"/>
                  </a:lnTo>
                  <a:lnTo>
                    <a:pt x="213" y="70"/>
                  </a:lnTo>
                  <a:lnTo>
                    <a:pt x="213" y="71"/>
                  </a:lnTo>
                  <a:lnTo>
                    <a:pt x="214" y="72"/>
                  </a:lnTo>
                  <a:lnTo>
                    <a:pt x="216" y="72"/>
                  </a:lnTo>
                  <a:lnTo>
                    <a:pt x="219" y="74"/>
                  </a:lnTo>
                  <a:lnTo>
                    <a:pt x="223" y="75"/>
                  </a:lnTo>
                  <a:lnTo>
                    <a:pt x="227" y="76"/>
                  </a:lnTo>
                  <a:lnTo>
                    <a:pt x="230" y="77"/>
                  </a:lnTo>
                  <a:lnTo>
                    <a:pt x="234" y="78"/>
                  </a:lnTo>
                  <a:lnTo>
                    <a:pt x="237" y="79"/>
                  </a:lnTo>
                  <a:lnTo>
                    <a:pt x="241" y="81"/>
                  </a:lnTo>
                  <a:lnTo>
                    <a:pt x="245" y="82"/>
                  </a:lnTo>
                  <a:lnTo>
                    <a:pt x="246" y="82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8" y="83"/>
                  </a:lnTo>
                  <a:lnTo>
                    <a:pt x="249" y="84"/>
                  </a:lnTo>
                  <a:lnTo>
                    <a:pt x="250" y="84"/>
                  </a:lnTo>
                  <a:lnTo>
                    <a:pt x="251" y="85"/>
                  </a:lnTo>
                  <a:lnTo>
                    <a:pt x="251" y="86"/>
                  </a:lnTo>
                  <a:lnTo>
                    <a:pt x="254" y="87"/>
                  </a:lnTo>
                  <a:lnTo>
                    <a:pt x="257" y="88"/>
                  </a:lnTo>
                  <a:lnTo>
                    <a:pt x="260" y="88"/>
                  </a:lnTo>
                  <a:lnTo>
                    <a:pt x="264" y="89"/>
                  </a:lnTo>
                  <a:lnTo>
                    <a:pt x="266" y="90"/>
                  </a:lnTo>
                  <a:lnTo>
                    <a:pt x="269" y="90"/>
                  </a:lnTo>
                  <a:lnTo>
                    <a:pt x="272" y="91"/>
                  </a:lnTo>
                  <a:lnTo>
                    <a:pt x="275" y="93"/>
                  </a:lnTo>
                  <a:lnTo>
                    <a:pt x="279" y="95"/>
                  </a:lnTo>
                  <a:lnTo>
                    <a:pt x="282" y="97"/>
                  </a:lnTo>
                  <a:lnTo>
                    <a:pt x="285" y="99"/>
                  </a:lnTo>
                  <a:lnTo>
                    <a:pt x="288" y="103"/>
                  </a:lnTo>
                  <a:lnTo>
                    <a:pt x="290" y="106"/>
                  </a:lnTo>
                  <a:lnTo>
                    <a:pt x="292" y="110"/>
                  </a:lnTo>
                  <a:lnTo>
                    <a:pt x="294" y="113"/>
                  </a:lnTo>
                  <a:lnTo>
                    <a:pt x="295" y="117"/>
                  </a:lnTo>
                  <a:lnTo>
                    <a:pt x="296" y="118"/>
                  </a:lnTo>
                  <a:lnTo>
                    <a:pt x="296" y="120"/>
                  </a:lnTo>
                  <a:lnTo>
                    <a:pt x="296" y="122"/>
                  </a:lnTo>
                  <a:lnTo>
                    <a:pt x="296" y="124"/>
                  </a:lnTo>
                  <a:lnTo>
                    <a:pt x="296" y="126"/>
                  </a:lnTo>
                  <a:lnTo>
                    <a:pt x="296" y="128"/>
                  </a:lnTo>
                  <a:lnTo>
                    <a:pt x="296" y="129"/>
                  </a:lnTo>
                  <a:lnTo>
                    <a:pt x="296" y="131"/>
                  </a:lnTo>
                  <a:lnTo>
                    <a:pt x="295" y="136"/>
                  </a:lnTo>
                  <a:lnTo>
                    <a:pt x="293" y="148"/>
                  </a:lnTo>
                  <a:lnTo>
                    <a:pt x="290" y="163"/>
                  </a:lnTo>
                  <a:lnTo>
                    <a:pt x="287" y="178"/>
                  </a:lnTo>
                  <a:lnTo>
                    <a:pt x="284" y="194"/>
                  </a:lnTo>
                  <a:lnTo>
                    <a:pt x="280" y="208"/>
                  </a:lnTo>
                  <a:lnTo>
                    <a:pt x="278" y="214"/>
                  </a:lnTo>
                  <a:lnTo>
                    <a:pt x="277" y="218"/>
                  </a:lnTo>
                  <a:lnTo>
                    <a:pt x="276" y="222"/>
                  </a:lnTo>
                  <a:lnTo>
                    <a:pt x="275" y="222"/>
                  </a:lnTo>
                  <a:lnTo>
                    <a:pt x="271" y="222"/>
                  </a:lnTo>
                  <a:lnTo>
                    <a:pt x="268" y="222"/>
                  </a:lnTo>
                  <a:lnTo>
                    <a:pt x="265" y="222"/>
                  </a:lnTo>
                  <a:lnTo>
                    <a:pt x="263" y="222"/>
                  </a:lnTo>
                  <a:lnTo>
                    <a:pt x="260" y="223"/>
                  </a:lnTo>
                  <a:lnTo>
                    <a:pt x="257" y="223"/>
                  </a:lnTo>
                  <a:lnTo>
                    <a:pt x="254" y="224"/>
                  </a:lnTo>
                  <a:lnTo>
                    <a:pt x="251" y="224"/>
                  </a:lnTo>
                  <a:lnTo>
                    <a:pt x="253" y="226"/>
                  </a:lnTo>
                  <a:lnTo>
                    <a:pt x="256" y="228"/>
                  </a:lnTo>
                  <a:lnTo>
                    <a:pt x="258" y="228"/>
                  </a:lnTo>
                  <a:lnTo>
                    <a:pt x="261" y="230"/>
                  </a:lnTo>
                  <a:lnTo>
                    <a:pt x="264" y="232"/>
                  </a:lnTo>
                  <a:lnTo>
                    <a:pt x="265" y="234"/>
                  </a:lnTo>
                  <a:lnTo>
                    <a:pt x="266" y="235"/>
                  </a:lnTo>
                  <a:lnTo>
                    <a:pt x="266" y="236"/>
                  </a:lnTo>
                  <a:lnTo>
                    <a:pt x="267" y="238"/>
                  </a:lnTo>
                  <a:lnTo>
                    <a:pt x="267" y="239"/>
                  </a:lnTo>
                  <a:lnTo>
                    <a:pt x="261" y="243"/>
                  </a:lnTo>
                  <a:lnTo>
                    <a:pt x="254" y="247"/>
                  </a:lnTo>
                  <a:lnTo>
                    <a:pt x="248" y="252"/>
                  </a:lnTo>
                  <a:lnTo>
                    <a:pt x="243" y="257"/>
                  </a:lnTo>
                  <a:lnTo>
                    <a:pt x="237" y="261"/>
                  </a:lnTo>
                  <a:lnTo>
                    <a:pt x="230" y="265"/>
                  </a:lnTo>
                  <a:lnTo>
                    <a:pt x="224" y="270"/>
                  </a:lnTo>
                  <a:lnTo>
                    <a:pt x="218" y="275"/>
                  </a:lnTo>
                  <a:lnTo>
                    <a:pt x="216" y="275"/>
                  </a:lnTo>
                  <a:lnTo>
                    <a:pt x="211" y="275"/>
                  </a:lnTo>
                  <a:lnTo>
                    <a:pt x="205" y="273"/>
                  </a:lnTo>
                  <a:lnTo>
                    <a:pt x="197" y="271"/>
                  </a:lnTo>
                  <a:lnTo>
                    <a:pt x="189" y="269"/>
                  </a:lnTo>
                  <a:lnTo>
                    <a:pt x="180" y="267"/>
                  </a:lnTo>
                  <a:lnTo>
                    <a:pt x="176" y="265"/>
                  </a:lnTo>
                  <a:lnTo>
                    <a:pt x="173" y="264"/>
                  </a:lnTo>
                  <a:lnTo>
                    <a:pt x="169" y="263"/>
                  </a:lnTo>
                  <a:lnTo>
                    <a:pt x="167" y="261"/>
                  </a:lnTo>
                  <a:lnTo>
                    <a:pt x="164" y="259"/>
                  </a:lnTo>
                  <a:lnTo>
                    <a:pt x="161" y="257"/>
                  </a:lnTo>
                  <a:lnTo>
                    <a:pt x="159" y="257"/>
                  </a:lnTo>
                  <a:lnTo>
                    <a:pt x="157" y="256"/>
                  </a:lnTo>
                  <a:lnTo>
                    <a:pt x="154" y="255"/>
                  </a:lnTo>
                  <a:lnTo>
                    <a:pt x="151" y="255"/>
                  </a:lnTo>
                  <a:lnTo>
                    <a:pt x="148" y="254"/>
                  </a:lnTo>
                  <a:lnTo>
                    <a:pt x="146" y="254"/>
                  </a:lnTo>
                  <a:lnTo>
                    <a:pt x="144" y="255"/>
                  </a:lnTo>
                  <a:lnTo>
                    <a:pt x="141" y="256"/>
                  </a:lnTo>
                  <a:lnTo>
                    <a:pt x="139" y="257"/>
                  </a:lnTo>
                  <a:lnTo>
                    <a:pt x="136" y="258"/>
                  </a:lnTo>
                  <a:lnTo>
                    <a:pt x="134" y="259"/>
                  </a:lnTo>
                  <a:lnTo>
                    <a:pt x="131" y="261"/>
                  </a:lnTo>
                  <a:lnTo>
                    <a:pt x="129" y="263"/>
                  </a:lnTo>
                  <a:lnTo>
                    <a:pt x="127" y="263"/>
                  </a:lnTo>
                  <a:lnTo>
                    <a:pt x="122" y="262"/>
                  </a:lnTo>
                  <a:lnTo>
                    <a:pt x="117" y="260"/>
                  </a:lnTo>
                  <a:lnTo>
                    <a:pt x="112" y="258"/>
                  </a:lnTo>
                  <a:lnTo>
                    <a:pt x="107" y="257"/>
                  </a:lnTo>
                  <a:lnTo>
                    <a:pt x="103" y="256"/>
                  </a:lnTo>
                  <a:lnTo>
                    <a:pt x="98" y="255"/>
                  </a:lnTo>
                  <a:lnTo>
                    <a:pt x="93" y="254"/>
                  </a:lnTo>
                  <a:lnTo>
                    <a:pt x="88" y="255"/>
                  </a:lnTo>
                  <a:lnTo>
                    <a:pt x="83" y="256"/>
                  </a:lnTo>
                  <a:lnTo>
                    <a:pt x="79" y="257"/>
                  </a:lnTo>
                  <a:lnTo>
                    <a:pt x="73" y="258"/>
                  </a:lnTo>
                  <a:lnTo>
                    <a:pt x="68" y="260"/>
                  </a:lnTo>
                  <a:lnTo>
                    <a:pt x="64" y="262"/>
                  </a:lnTo>
                  <a:lnTo>
                    <a:pt x="58" y="263"/>
                  </a:lnTo>
                  <a:lnTo>
                    <a:pt x="54" y="265"/>
                  </a:lnTo>
                  <a:lnTo>
                    <a:pt x="49" y="267"/>
                  </a:lnTo>
                  <a:lnTo>
                    <a:pt x="45" y="268"/>
                  </a:lnTo>
                  <a:lnTo>
                    <a:pt x="42" y="269"/>
                  </a:lnTo>
                  <a:lnTo>
                    <a:pt x="40" y="269"/>
                  </a:lnTo>
                  <a:lnTo>
                    <a:pt x="37" y="269"/>
                  </a:lnTo>
                  <a:lnTo>
                    <a:pt x="35" y="268"/>
                  </a:lnTo>
                  <a:lnTo>
                    <a:pt x="33" y="267"/>
                  </a:lnTo>
                  <a:lnTo>
                    <a:pt x="30" y="266"/>
                  </a:lnTo>
                  <a:lnTo>
                    <a:pt x="26" y="264"/>
                  </a:lnTo>
                  <a:lnTo>
                    <a:pt x="24" y="263"/>
                  </a:lnTo>
                  <a:lnTo>
                    <a:pt x="22" y="260"/>
                  </a:lnTo>
                  <a:lnTo>
                    <a:pt x="20" y="257"/>
                  </a:lnTo>
                  <a:lnTo>
                    <a:pt x="18" y="254"/>
                  </a:lnTo>
                  <a:lnTo>
                    <a:pt x="17" y="249"/>
                  </a:lnTo>
                  <a:lnTo>
                    <a:pt x="14" y="244"/>
                  </a:lnTo>
                  <a:lnTo>
                    <a:pt x="13" y="239"/>
                  </a:lnTo>
                  <a:lnTo>
                    <a:pt x="11" y="232"/>
                  </a:lnTo>
                  <a:lnTo>
                    <a:pt x="8" y="219"/>
                  </a:lnTo>
                  <a:lnTo>
                    <a:pt x="6" y="204"/>
                  </a:lnTo>
                  <a:lnTo>
                    <a:pt x="3" y="187"/>
                  </a:lnTo>
                  <a:lnTo>
                    <a:pt x="2" y="172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0" y="127"/>
                  </a:lnTo>
                  <a:lnTo>
                    <a:pt x="0" y="114"/>
                  </a:lnTo>
                  <a:lnTo>
                    <a:pt x="0" y="108"/>
                  </a:lnTo>
                  <a:lnTo>
                    <a:pt x="1" y="103"/>
                  </a:lnTo>
                  <a:lnTo>
                    <a:pt x="2" y="99"/>
                  </a:lnTo>
                  <a:lnTo>
                    <a:pt x="3" y="95"/>
                  </a:lnTo>
                  <a:lnTo>
                    <a:pt x="3" y="92"/>
                  </a:lnTo>
                  <a:lnTo>
                    <a:pt x="4" y="90"/>
                  </a:lnTo>
                  <a:lnTo>
                    <a:pt x="5" y="89"/>
                  </a:lnTo>
                  <a:lnTo>
                    <a:pt x="6" y="88"/>
                  </a:lnTo>
                  <a:lnTo>
                    <a:pt x="7" y="87"/>
                  </a:lnTo>
                  <a:lnTo>
                    <a:pt x="15" y="88"/>
                  </a:lnTo>
                  <a:lnTo>
                    <a:pt x="24" y="89"/>
                  </a:lnTo>
                  <a:lnTo>
                    <a:pt x="34" y="91"/>
                  </a:lnTo>
                  <a:lnTo>
                    <a:pt x="45" y="93"/>
                  </a:lnTo>
                  <a:lnTo>
                    <a:pt x="55" y="94"/>
                  </a:lnTo>
                  <a:lnTo>
                    <a:pt x="65" y="96"/>
                  </a:lnTo>
                  <a:lnTo>
                    <a:pt x="75" y="98"/>
                  </a:lnTo>
                  <a:lnTo>
                    <a:pt x="83" y="100"/>
                  </a:lnTo>
                  <a:lnTo>
                    <a:pt x="84" y="100"/>
                  </a:lnTo>
                  <a:lnTo>
                    <a:pt x="86" y="101"/>
                  </a:lnTo>
                  <a:lnTo>
                    <a:pt x="87" y="102"/>
                  </a:lnTo>
                  <a:lnTo>
                    <a:pt x="89" y="102"/>
                  </a:lnTo>
                  <a:lnTo>
                    <a:pt x="90" y="102"/>
                  </a:lnTo>
                  <a:lnTo>
                    <a:pt x="92" y="102"/>
                  </a:lnTo>
                  <a:lnTo>
                    <a:pt x="93" y="102"/>
                  </a:lnTo>
                  <a:lnTo>
                    <a:pt x="95" y="101"/>
                  </a:lnTo>
                  <a:lnTo>
                    <a:pt x="104" y="95"/>
                  </a:lnTo>
                  <a:lnTo>
                    <a:pt x="112" y="92"/>
                  </a:lnTo>
                  <a:lnTo>
                    <a:pt x="119" y="89"/>
                  </a:lnTo>
                  <a:lnTo>
                    <a:pt x="124" y="88"/>
                  </a:lnTo>
                  <a:lnTo>
                    <a:pt x="130" y="87"/>
                  </a:lnTo>
                  <a:lnTo>
                    <a:pt x="135" y="86"/>
                  </a:lnTo>
                  <a:lnTo>
                    <a:pt x="141" y="84"/>
                  </a:lnTo>
                  <a:lnTo>
                    <a:pt x="146" y="82"/>
                  </a:lnTo>
                  <a:lnTo>
                    <a:pt x="144" y="80"/>
                  </a:lnTo>
                  <a:lnTo>
                    <a:pt x="143" y="78"/>
                  </a:lnTo>
                  <a:lnTo>
                    <a:pt x="142" y="76"/>
                  </a:lnTo>
                  <a:lnTo>
                    <a:pt x="141" y="74"/>
                  </a:lnTo>
                  <a:lnTo>
                    <a:pt x="140" y="72"/>
                  </a:lnTo>
                  <a:lnTo>
                    <a:pt x="138" y="70"/>
                  </a:lnTo>
                  <a:lnTo>
                    <a:pt x="138" y="67"/>
                  </a:lnTo>
                  <a:lnTo>
                    <a:pt x="137" y="64"/>
                  </a:lnTo>
                  <a:lnTo>
                    <a:pt x="137" y="63"/>
                  </a:lnTo>
                  <a:lnTo>
                    <a:pt x="137" y="62"/>
                  </a:lnTo>
                  <a:lnTo>
                    <a:pt x="136" y="61"/>
                  </a:lnTo>
                  <a:lnTo>
                    <a:pt x="134" y="61"/>
                  </a:lnTo>
                  <a:lnTo>
                    <a:pt x="134" y="60"/>
                  </a:lnTo>
                  <a:lnTo>
                    <a:pt x="133" y="60"/>
                  </a:lnTo>
                  <a:lnTo>
                    <a:pt x="132" y="59"/>
                  </a:lnTo>
                  <a:lnTo>
                    <a:pt x="131" y="58"/>
                  </a:lnTo>
                  <a:lnTo>
                    <a:pt x="130" y="57"/>
                  </a:lnTo>
                  <a:lnTo>
                    <a:pt x="130" y="56"/>
                  </a:lnTo>
                  <a:lnTo>
                    <a:pt x="130" y="55"/>
                  </a:lnTo>
                  <a:lnTo>
                    <a:pt x="130" y="54"/>
                  </a:lnTo>
                  <a:lnTo>
                    <a:pt x="130" y="53"/>
                  </a:lnTo>
                  <a:lnTo>
                    <a:pt x="130" y="52"/>
                  </a:lnTo>
                  <a:lnTo>
                    <a:pt x="130" y="51"/>
                  </a:lnTo>
                  <a:lnTo>
                    <a:pt x="130" y="48"/>
                  </a:lnTo>
                  <a:lnTo>
                    <a:pt x="131" y="46"/>
                  </a:lnTo>
                  <a:lnTo>
                    <a:pt x="133" y="45"/>
                  </a:lnTo>
                  <a:lnTo>
                    <a:pt x="134" y="44"/>
                  </a:lnTo>
                  <a:lnTo>
                    <a:pt x="135" y="42"/>
                  </a:lnTo>
                  <a:lnTo>
                    <a:pt x="136" y="41"/>
                  </a:lnTo>
                  <a:lnTo>
                    <a:pt x="134" y="40"/>
                  </a:lnTo>
                  <a:lnTo>
                    <a:pt x="133" y="38"/>
                  </a:lnTo>
                  <a:lnTo>
                    <a:pt x="131" y="35"/>
                  </a:lnTo>
                  <a:lnTo>
                    <a:pt x="130" y="34"/>
                  </a:lnTo>
                  <a:lnTo>
                    <a:pt x="130" y="31"/>
                  </a:lnTo>
                  <a:lnTo>
                    <a:pt x="130" y="29"/>
                  </a:lnTo>
                  <a:lnTo>
                    <a:pt x="132" y="27"/>
                  </a:lnTo>
                  <a:lnTo>
                    <a:pt x="134" y="24"/>
                  </a:lnTo>
                  <a:lnTo>
                    <a:pt x="133" y="23"/>
                  </a:lnTo>
                  <a:lnTo>
                    <a:pt x="131" y="22"/>
                  </a:lnTo>
                  <a:lnTo>
                    <a:pt x="130" y="20"/>
                  </a:lnTo>
                  <a:lnTo>
                    <a:pt x="129" y="19"/>
                  </a:lnTo>
                  <a:lnTo>
                    <a:pt x="127" y="17"/>
                  </a:lnTo>
                  <a:lnTo>
                    <a:pt x="126" y="17"/>
                  </a:lnTo>
                  <a:lnTo>
                    <a:pt x="124" y="16"/>
                  </a:lnTo>
                  <a:lnTo>
                    <a:pt x="123" y="15"/>
                  </a:lnTo>
                  <a:lnTo>
                    <a:pt x="124" y="14"/>
                  </a:lnTo>
                  <a:lnTo>
                    <a:pt x="125" y="14"/>
                  </a:lnTo>
                  <a:lnTo>
                    <a:pt x="127" y="13"/>
                  </a:lnTo>
                  <a:lnTo>
                    <a:pt x="129" y="12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2" y="11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1" name="Freeform 1049"/>
            <p:cNvSpPr>
              <a:spLocks/>
            </p:cNvSpPr>
            <p:nvPr/>
          </p:nvSpPr>
          <p:spPr bwMode="auto">
            <a:xfrm flipH="1">
              <a:off x="667" y="2618"/>
              <a:ext cx="140" cy="38"/>
            </a:xfrm>
            <a:custGeom>
              <a:avLst/>
              <a:gdLst/>
              <a:ahLst/>
              <a:cxnLst>
                <a:cxn ang="0">
                  <a:pos x="125" y="21"/>
                </a:cxn>
                <a:cxn ang="0">
                  <a:pos x="122" y="20"/>
                </a:cxn>
                <a:cxn ang="0">
                  <a:pos x="120" y="19"/>
                </a:cxn>
                <a:cxn ang="0">
                  <a:pos x="116" y="18"/>
                </a:cxn>
                <a:cxn ang="0">
                  <a:pos x="113" y="17"/>
                </a:cxn>
                <a:cxn ang="0">
                  <a:pos x="109" y="17"/>
                </a:cxn>
                <a:cxn ang="0">
                  <a:pos x="106" y="16"/>
                </a:cxn>
                <a:cxn ang="0">
                  <a:pos x="103" y="15"/>
                </a:cxn>
                <a:cxn ang="0">
                  <a:pos x="100" y="14"/>
                </a:cxn>
                <a:cxn ang="0">
                  <a:pos x="93" y="12"/>
                </a:cxn>
                <a:cxn ang="0">
                  <a:pos x="86" y="10"/>
                </a:cxn>
                <a:cxn ang="0">
                  <a:pos x="78" y="8"/>
                </a:cxn>
                <a:cxn ang="0">
                  <a:pos x="71" y="7"/>
                </a:cxn>
                <a:cxn ang="0">
                  <a:pos x="64" y="6"/>
                </a:cxn>
                <a:cxn ang="0">
                  <a:pos x="56" y="4"/>
                </a:cxn>
                <a:cxn ang="0">
                  <a:pos x="49" y="3"/>
                </a:cxn>
                <a:cxn ang="0">
                  <a:pos x="42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1" y="0"/>
                </a:cxn>
                <a:cxn ang="0">
                  <a:pos x="28" y="0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0" y="1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3" y="3"/>
                </a:cxn>
                <a:cxn ang="0">
                  <a:pos x="0" y="4"/>
                </a:cxn>
                <a:cxn ang="0">
                  <a:pos x="1" y="6"/>
                </a:cxn>
                <a:cxn ang="0">
                  <a:pos x="3" y="8"/>
                </a:cxn>
                <a:cxn ang="0">
                  <a:pos x="8" y="9"/>
                </a:cxn>
                <a:cxn ang="0">
                  <a:pos x="13" y="11"/>
                </a:cxn>
                <a:cxn ang="0">
                  <a:pos x="25" y="14"/>
                </a:cxn>
                <a:cxn ang="0">
                  <a:pos x="39" y="17"/>
                </a:cxn>
                <a:cxn ang="0">
                  <a:pos x="55" y="21"/>
                </a:cxn>
                <a:cxn ang="0">
                  <a:pos x="69" y="25"/>
                </a:cxn>
                <a:cxn ang="0">
                  <a:pos x="75" y="27"/>
                </a:cxn>
                <a:cxn ang="0">
                  <a:pos x="79" y="29"/>
                </a:cxn>
                <a:cxn ang="0">
                  <a:pos x="85" y="31"/>
                </a:cxn>
                <a:cxn ang="0">
                  <a:pos x="88" y="34"/>
                </a:cxn>
                <a:cxn ang="0">
                  <a:pos x="92" y="32"/>
                </a:cxn>
                <a:cxn ang="0">
                  <a:pos x="97" y="30"/>
                </a:cxn>
                <a:cxn ang="0">
                  <a:pos x="102" y="28"/>
                </a:cxn>
                <a:cxn ang="0">
                  <a:pos x="107" y="26"/>
                </a:cxn>
                <a:cxn ang="0">
                  <a:pos x="114" y="25"/>
                </a:cxn>
                <a:cxn ang="0">
                  <a:pos x="119" y="23"/>
                </a:cxn>
                <a:cxn ang="0">
                  <a:pos x="123" y="22"/>
                </a:cxn>
                <a:cxn ang="0">
                  <a:pos x="125" y="21"/>
                </a:cxn>
              </a:cxnLst>
              <a:rect l="0" t="0" r="r" b="b"/>
              <a:pathLst>
                <a:path w="126" h="35">
                  <a:moveTo>
                    <a:pt x="125" y="21"/>
                  </a:moveTo>
                  <a:lnTo>
                    <a:pt x="122" y="20"/>
                  </a:lnTo>
                  <a:lnTo>
                    <a:pt x="120" y="19"/>
                  </a:lnTo>
                  <a:lnTo>
                    <a:pt x="116" y="18"/>
                  </a:lnTo>
                  <a:lnTo>
                    <a:pt x="113" y="17"/>
                  </a:lnTo>
                  <a:lnTo>
                    <a:pt x="109" y="17"/>
                  </a:lnTo>
                  <a:lnTo>
                    <a:pt x="106" y="16"/>
                  </a:lnTo>
                  <a:lnTo>
                    <a:pt x="103" y="15"/>
                  </a:lnTo>
                  <a:lnTo>
                    <a:pt x="100" y="14"/>
                  </a:lnTo>
                  <a:lnTo>
                    <a:pt x="93" y="12"/>
                  </a:lnTo>
                  <a:lnTo>
                    <a:pt x="86" y="10"/>
                  </a:lnTo>
                  <a:lnTo>
                    <a:pt x="78" y="8"/>
                  </a:lnTo>
                  <a:lnTo>
                    <a:pt x="71" y="7"/>
                  </a:lnTo>
                  <a:lnTo>
                    <a:pt x="64" y="6"/>
                  </a:lnTo>
                  <a:lnTo>
                    <a:pt x="56" y="4"/>
                  </a:lnTo>
                  <a:lnTo>
                    <a:pt x="49" y="3"/>
                  </a:lnTo>
                  <a:lnTo>
                    <a:pt x="42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7" y="1"/>
                  </a:lnTo>
                  <a:lnTo>
                    <a:pt x="5" y="2"/>
                  </a:lnTo>
                  <a:lnTo>
                    <a:pt x="3" y="3"/>
                  </a:lnTo>
                  <a:lnTo>
                    <a:pt x="0" y="4"/>
                  </a:lnTo>
                  <a:lnTo>
                    <a:pt x="1" y="6"/>
                  </a:lnTo>
                  <a:lnTo>
                    <a:pt x="3" y="8"/>
                  </a:lnTo>
                  <a:lnTo>
                    <a:pt x="8" y="9"/>
                  </a:lnTo>
                  <a:lnTo>
                    <a:pt x="13" y="11"/>
                  </a:lnTo>
                  <a:lnTo>
                    <a:pt x="25" y="14"/>
                  </a:lnTo>
                  <a:lnTo>
                    <a:pt x="39" y="17"/>
                  </a:lnTo>
                  <a:lnTo>
                    <a:pt x="55" y="21"/>
                  </a:lnTo>
                  <a:lnTo>
                    <a:pt x="69" y="25"/>
                  </a:lnTo>
                  <a:lnTo>
                    <a:pt x="75" y="27"/>
                  </a:lnTo>
                  <a:lnTo>
                    <a:pt x="79" y="29"/>
                  </a:lnTo>
                  <a:lnTo>
                    <a:pt x="85" y="31"/>
                  </a:lnTo>
                  <a:lnTo>
                    <a:pt x="88" y="34"/>
                  </a:lnTo>
                  <a:lnTo>
                    <a:pt x="92" y="32"/>
                  </a:lnTo>
                  <a:lnTo>
                    <a:pt x="97" y="30"/>
                  </a:lnTo>
                  <a:lnTo>
                    <a:pt x="102" y="28"/>
                  </a:lnTo>
                  <a:lnTo>
                    <a:pt x="107" y="26"/>
                  </a:lnTo>
                  <a:lnTo>
                    <a:pt x="114" y="25"/>
                  </a:lnTo>
                  <a:lnTo>
                    <a:pt x="119" y="23"/>
                  </a:lnTo>
                  <a:lnTo>
                    <a:pt x="123" y="22"/>
                  </a:lnTo>
                  <a:lnTo>
                    <a:pt x="125" y="21"/>
                  </a:lnTo>
                </a:path>
              </a:pathLst>
            </a:custGeom>
            <a:solidFill>
              <a:srgbClr val="E5E5E5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2" name="Freeform 1050"/>
            <p:cNvSpPr>
              <a:spLocks/>
            </p:cNvSpPr>
            <p:nvPr/>
          </p:nvSpPr>
          <p:spPr bwMode="auto">
            <a:xfrm flipH="1">
              <a:off x="679" y="2636"/>
              <a:ext cx="133" cy="148"/>
            </a:xfrm>
            <a:custGeom>
              <a:avLst/>
              <a:gdLst/>
              <a:ahLst/>
              <a:cxnLst>
                <a:cxn ang="0">
                  <a:pos x="85" y="25"/>
                </a:cxn>
                <a:cxn ang="0">
                  <a:pos x="76" y="22"/>
                </a:cxn>
                <a:cxn ang="0">
                  <a:pos x="63" y="16"/>
                </a:cxn>
                <a:cxn ang="0">
                  <a:pos x="52" y="11"/>
                </a:cxn>
                <a:cxn ang="0">
                  <a:pos x="41" y="8"/>
                </a:cxn>
                <a:cxn ang="0">
                  <a:pos x="29" y="4"/>
                </a:cxn>
                <a:cxn ang="0">
                  <a:pos x="20" y="1"/>
                </a:cxn>
                <a:cxn ang="0">
                  <a:pos x="8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0" y="16"/>
                </a:cxn>
                <a:cxn ang="0">
                  <a:pos x="7" y="18"/>
                </a:cxn>
                <a:cxn ang="0">
                  <a:pos x="17" y="20"/>
                </a:cxn>
                <a:cxn ang="0">
                  <a:pos x="31" y="24"/>
                </a:cxn>
                <a:cxn ang="0">
                  <a:pos x="47" y="31"/>
                </a:cxn>
                <a:cxn ang="0">
                  <a:pos x="65" y="37"/>
                </a:cxn>
                <a:cxn ang="0">
                  <a:pos x="78" y="52"/>
                </a:cxn>
                <a:cxn ang="0">
                  <a:pos x="82" y="76"/>
                </a:cxn>
                <a:cxn ang="0">
                  <a:pos x="87" y="93"/>
                </a:cxn>
                <a:cxn ang="0">
                  <a:pos x="91" y="105"/>
                </a:cxn>
                <a:cxn ang="0">
                  <a:pos x="95" y="116"/>
                </a:cxn>
                <a:cxn ang="0">
                  <a:pos x="101" y="127"/>
                </a:cxn>
                <a:cxn ang="0">
                  <a:pos x="105" y="134"/>
                </a:cxn>
                <a:cxn ang="0">
                  <a:pos x="108" y="135"/>
                </a:cxn>
                <a:cxn ang="0">
                  <a:pos x="112" y="135"/>
                </a:cxn>
                <a:cxn ang="0">
                  <a:pos x="116" y="135"/>
                </a:cxn>
                <a:cxn ang="0">
                  <a:pos x="119" y="135"/>
                </a:cxn>
                <a:cxn ang="0">
                  <a:pos x="119" y="133"/>
                </a:cxn>
                <a:cxn ang="0">
                  <a:pos x="116" y="129"/>
                </a:cxn>
                <a:cxn ang="0">
                  <a:pos x="112" y="121"/>
                </a:cxn>
                <a:cxn ang="0">
                  <a:pos x="108" y="112"/>
                </a:cxn>
                <a:cxn ang="0">
                  <a:pos x="105" y="104"/>
                </a:cxn>
                <a:cxn ang="0">
                  <a:pos x="101" y="89"/>
                </a:cxn>
                <a:cxn ang="0">
                  <a:pos x="96" y="65"/>
                </a:cxn>
                <a:cxn ang="0">
                  <a:pos x="91" y="42"/>
                </a:cxn>
                <a:cxn ang="0">
                  <a:pos x="88" y="28"/>
                </a:cxn>
              </a:cxnLst>
              <a:rect l="0" t="0" r="r" b="b"/>
              <a:pathLst>
                <a:path w="120" h="136">
                  <a:moveTo>
                    <a:pt x="87" y="26"/>
                  </a:moveTo>
                  <a:lnTo>
                    <a:pt x="85" y="25"/>
                  </a:lnTo>
                  <a:lnTo>
                    <a:pt x="81" y="23"/>
                  </a:lnTo>
                  <a:lnTo>
                    <a:pt x="76" y="22"/>
                  </a:lnTo>
                  <a:lnTo>
                    <a:pt x="70" y="18"/>
                  </a:lnTo>
                  <a:lnTo>
                    <a:pt x="63" y="16"/>
                  </a:lnTo>
                  <a:lnTo>
                    <a:pt x="57" y="14"/>
                  </a:lnTo>
                  <a:lnTo>
                    <a:pt x="52" y="11"/>
                  </a:lnTo>
                  <a:lnTo>
                    <a:pt x="48" y="11"/>
                  </a:lnTo>
                  <a:lnTo>
                    <a:pt x="41" y="8"/>
                  </a:lnTo>
                  <a:lnTo>
                    <a:pt x="35" y="6"/>
                  </a:lnTo>
                  <a:lnTo>
                    <a:pt x="29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7"/>
                  </a:lnTo>
                  <a:lnTo>
                    <a:pt x="7" y="18"/>
                  </a:lnTo>
                  <a:lnTo>
                    <a:pt x="12" y="19"/>
                  </a:lnTo>
                  <a:lnTo>
                    <a:pt x="17" y="20"/>
                  </a:lnTo>
                  <a:lnTo>
                    <a:pt x="22" y="21"/>
                  </a:lnTo>
                  <a:lnTo>
                    <a:pt x="31" y="24"/>
                  </a:lnTo>
                  <a:lnTo>
                    <a:pt x="38" y="27"/>
                  </a:lnTo>
                  <a:lnTo>
                    <a:pt x="47" y="31"/>
                  </a:lnTo>
                  <a:lnTo>
                    <a:pt x="56" y="34"/>
                  </a:lnTo>
                  <a:lnTo>
                    <a:pt x="65" y="37"/>
                  </a:lnTo>
                  <a:lnTo>
                    <a:pt x="76" y="41"/>
                  </a:lnTo>
                  <a:lnTo>
                    <a:pt x="78" y="52"/>
                  </a:lnTo>
                  <a:lnTo>
                    <a:pt x="80" y="64"/>
                  </a:lnTo>
                  <a:lnTo>
                    <a:pt x="82" y="76"/>
                  </a:lnTo>
                  <a:lnTo>
                    <a:pt x="85" y="88"/>
                  </a:lnTo>
                  <a:lnTo>
                    <a:pt x="87" y="93"/>
                  </a:lnTo>
                  <a:lnTo>
                    <a:pt x="88" y="99"/>
                  </a:lnTo>
                  <a:lnTo>
                    <a:pt x="91" y="105"/>
                  </a:lnTo>
                  <a:lnTo>
                    <a:pt x="93" y="111"/>
                  </a:lnTo>
                  <a:lnTo>
                    <a:pt x="95" y="116"/>
                  </a:lnTo>
                  <a:lnTo>
                    <a:pt x="98" y="122"/>
                  </a:lnTo>
                  <a:lnTo>
                    <a:pt x="101" y="127"/>
                  </a:lnTo>
                  <a:lnTo>
                    <a:pt x="104" y="132"/>
                  </a:lnTo>
                  <a:lnTo>
                    <a:pt x="105" y="134"/>
                  </a:lnTo>
                  <a:lnTo>
                    <a:pt x="107" y="135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5"/>
                  </a:lnTo>
                  <a:lnTo>
                    <a:pt x="114" y="135"/>
                  </a:lnTo>
                  <a:lnTo>
                    <a:pt x="116" y="135"/>
                  </a:lnTo>
                  <a:lnTo>
                    <a:pt x="118" y="135"/>
                  </a:lnTo>
                  <a:lnTo>
                    <a:pt x="119" y="135"/>
                  </a:lnTo>
                  <a:lnTo>
                    <a:pt x="119" y="134"/>
                  </a:lnTo>
                  <a:lnTo>
                    <a:pt x="119" y="133"/>
                  </a:lnTo>
                  <a:lnTo>
                    <a:pt x="119" y="132"/>
                  </a:lnTo>
                  <a:lnTo>
                    <a:pt x="116" y="129"/>
                  </a:lnTo>
                  <a:lnTo>
                    <a:pt x="114" y="124"/>
                  </a:lnTo>
                  <a:lnTo>
                    <a:pt x="112" y="121"/>
                  </a:lnTo>
                  <a:lnTo>
                    <a:pt x="110" y="117"/>
                  </a:lnTo>
                  <a:lnTo>
                    <a:pt x="108" y="112"/>
                  </a:lnTo>
                  <a:lnTo>
                    <a:pt x="107" y="107"/>
                  </a:lnTo>
                  <a:lnTo>
                    <a:pt x="105" y="104"/>
                  </a:lnTo>
                  <a:lnTo>
                    <a:pt x="104" y="99"/>
                  </a:lnTo>
                  <a:lnTo>
                    <a:pt x="101" y="89"/>
                  </a:lnTo>
                  <a:lnTo>
                    <a:pt x="98" y="77"/>
                  </a:lnTo>
                  <a:lnTo>
                    <a:pt x="96" y="65"/>
                  </a:lnTo>
                  <a:lnTo>
                    <a:pt x="94" y="53"/>
                  </a:lnTo>
                  <a:lnTo>
                    <a:pt x="91" y="42"/>
                  </a:lnTo>
                  <a:lnTo>
                    <a:pt x="89" y="34"/>
                  </a:lnTo>
                  <a:lnTo>
                    <a:pt x="88" y="28"/>
                  </a:lnTo>
                  <a:lnTo>
                    <a:pt x="87" y="26"/>
                  </a:lnTo>
                </a:path>
              </a:pathLst>
            </a:custGeom>
            <a:solidFill>
              <a:srgbClr val="7F7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3" name="Freeform 1051"/>
            <p:cNvSpPr>
              <a:spLocks/>
            </p:cNvSpPr>
            <p:nvPr/>
          </p:nvSpPr>
          <p:spPr bwMode="auto">
            <a:xfrm flipH="1">
              <a:off x="717" y="2688"/>
              <a:ext cx="59" cy="10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3"/>
                </a:cxn>
                <a:cxn ang="0">
                  <a:pos x="29" y="4"/>
                </a:cxn>
                <a:cxn ang="0">
                  <a:pos x="26" y="5"/>
                </a:cxn>
                <a:cxn ang="0">
                  <a:pos x="25" y="5"/>
                </a:cxn>
                <a:cxn ang="0">
                  <a:pos x="22" y="6"/>
                </a:cxn>
                <a:cxn ang="0">
                  <a:pos x="19" y="9"/>
                </a:cxn>
                <a:cxn ang="0">
                  <a:pos x="16" y="11"/>
                </a:cxn>
                <a:cxn ang="0">
                  <a:pos x="13" y="13"/>
                </a:cxn>
                <a:cxn ang="0">
                  <a:pos x="10" y="16"/>
                </a:cxn>
                <a:cxn ang="0">
                  <a:pos x="7" y="17"/>
                </a:cxn>
                <a:cxn ang="0">
                  <a:pos x="5" y="20"/>
                </a:cxn>
                <a:cxn ang="0">
                  <a:pos x="3" y="23"/>
                </a:cxn>
                <a:cxn ang="0">
                  <a:pos x="0" y="24"/>
                </a:cxn>
                <a:cxn ang="0">
                  <a:pos x="1" y="34"/>
                </a:cxn>
                <a:cxn ang="0">
                  <a:pos x="3" y="43"/>
                </a:cxn>
                <a:cxn ang="0">
                  <a:pos x="3" y="53"/>
                </a:cxn>
                <a:cxn ang="0">
                  <a:pos x="5" y="61"/>
                </a:cxn>
                <a:cxn ang="0">
                  <a:pos x="6" y="65"/>
                </a:cxn>
                <a:cxn ang="0">
                  <a:pos x="8" y="71"/>
                </a:cxn>
                <a:cxn ang="0">
                  <a:pos x="9" y="75"/>
                </a:cxn>
                <a:cxn ang="0">
                  <a:pos x="11" y="78"/>
                </a:cxn>
                <a:cxn ang="0">
                  <a:pos x="13" y="83"/>
                </a:cxn>
                <a:cxn ang="0">
                  <a:pos x="15" y="87"/>
                </a:cxn>
                <a:cxn ang="0">
                  <a:pos x="17" y="91"/>
                </a:cxn>
                <a:cxn ang="0">
                  <a:pos x="19" y="95"/>
                </a:cxn>
                <a:cxn ang="0">
                  <a:pos x="24" y="94"/>
                </a:cxn>
                <a:cxn ang="0">
                  <a:pos x="29" y="92"/>
                </a:cxn>
                <a:cxn ang="0">
                  <a:pos x="32" y="89"/>
                </a:cxn>
                <a:cxn ang="0">
                  <a:pos x="36" y="87"/>
                </a:cxn>
                <a:cxn ang="0">
                  <a:pos x="41" y="84"/>
                </a:cxn>
                <a:cxn ang="0">
                  <a:pos x="45" y="82"/>
                </a:cxn>
                <a:cxn ang="0">
                  <a:pos x="48" y="79"/>
                </a:cxn>
                <a:cxn ang="0">
                  <a:pos x="52" y="77"/>
                </a:cxn>
                <a:cxn ang="0">
                  <a:pos x="49" y="66"/>
                </a:cxn>
                <a:cxn ang="0">
                  <a:pos x="47" y="54"/>
                </a:cxn>
                <a:cxn ang="0">
                  <a:pos x="45" y="41"/>
                </a:cxn>
                <a:cxn ang="0">
                  <a:pos x="42" y="29"/>
                </a:cxn>
                <a:cxn ang="0">
                  <a:pos x="41" y="17"/>
                </a:cxn>
                <a:cxn ang="0">
                  <a:pos x="39" y="8"/>
                </a:cxn>
                <a:cxn ang="0">
                  <a:pos x="38" y="2"/>
                </a:cxn>
                <a:cxn ang="0">
                  <a:pos x="38" y="0"/>
                </a:cxn>
              </a:cxnLst>
              <a:rect l="0" t="0" r="r" b="b"/>
              <a:pathLst>
                <a:path w="53" h="96">
                  <a:moveTo>
                    <a:pt x="38" y="0"/>
                  </a:moveTo>
                  <a:lnTo>
                    <a:pt x="35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6" y="5"/>
                  </a:lnTo>
                  <a:lnTo>
                    <a:pt x="25" y="5"/>
                  </a:lnTo>
                  <a:lnTo>
                    <a:pt x="22" y="6"/>
                  </a:lnTo>
                  <a:lnTo>
                    <a:pt x="19" y="9"/>
                  </a:lnTo>
                  <a:lnTo>
                    <a:pt x="16" y="11"/>
                  </a:lnTo>
                  <a:lnTo>
                    <a:pt x="13" y="13"/>
                  </a:lnTo>
                  <a:lnTo>
                    <a:pt x="10" y="16"/>
                  </a:lnTo>
                  <a:lnTo>
                    <a:pt x="7" y="17"/>
                  </a:lnTo>
                  <a:lnTo>
                    <a:pt x="5" y="20"/>
                  </a:lnTo>
                  <a:lnTo>
                    <a:pt x="3" y="23"/>
                  </a:lnTo>
                  <a:lnTo>
                    <a:pt x="0" y="24"/>
                  </a:lnTo>
                  <a:lnTo>
                    <a:pt x="1" y="34"/>
                  </a:lnTo>
                  <a:lnTo>
                    <a:pt x="3" y="43"/>
                  </a:lnTo>
                  <a:lnTo>
                    <a:pt x="3" y="53"/>
                  </a:lnTo>
                  <a:lnTo>
                    <a:pt x="5" y="61"/>
                  </a:lnTo>
                  <a:lnTo>
                    <a:pt x="6" y="65"/>
                  </a:lnTo>
                  <a:lnTo>
                    <a:pt x="8" y="71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3" y="83"/>
                  </a:lnTo>
                  <a:lnTo>
                    <a:pt x="15" y="87"/>
                  </a:lnTo>
                  <a:lnTo>
                    <a:pt x="17" y="91"/>
                  </a:lnTo>
                  <a:lnTo>
                    <a:pt x="19" y="95"/>
                  </a:lnTo>
                  <a:lnTo>
                    <a:pt x="24" y="94"/>
                  </a:lnTo>
                  <a:lnTo>
                    <a:pt x="29" y="92"/>
                  </a:lnTo>
                  <a:lnTo>
                    <a:pt x="32" y="89"/>
                  </a:lnTo>
                  <a:lnTo>
                    <a:pt x="36" y="87"/>
                  </a:lnTo>
                  <a:lnTo>
                    <a:pt x="41" y="84"/>
                  </a:lnTo>
                  <a:lnTo>
                    <a:pt x="45" y="82"/>
                  </a:lnTo>
                  <a:lnTo>
                    <a:pt x="48" y="79"/>
                  </a:lnTo>
                  <a:lnTo>
                    <a:pt x="52" y="77"/>
                  </a:lnTo>
                  <a:lnTo>
                    <a:pt x="49" y="66"/>
                  </a:lnTo>
                  <a:lnTo>
                    <a:pt x="47" y="54"/>
                  </a:lnTo>
                  <a:lnTo>
                    <a:pt x="45" y="41"/>
                  </a:lnTo>
                  <a:lnTo>
                    <a:pt x="42" y="29"/>
                  </a:lnTo>
                  <a:lnTo>
                    <a:pt x="41" y="17"/>
                  </a:lnTo>
                  <a:lnTo>
                    <a:pt x="39" y="8"/>
                  </a:lnTo>
                  <a:lnTo>
                    <a:pt x="38" y="2"/>
                  </a:lnTo>
                  <a:lnTo>
                    <a:pt x="38" y="0"/>
                  </a:lnTo>
                </a:path>
              </a:pathLst>
            </a:custGeom>
            <a:solidFill>
              <a:srgbClr val="BFBFB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4" name="Freeform 1052"/>
            <p:cNvSpPr>
              <a:spLocks/>
            </p:cNvSpPr>
            <p:nvPr/>
          </p:nvSpPr>
          <p:spPr bwMode="auto">
            <a:xfrm flipH="1">
              <a:off x="740" y="2662"/>
              <a:ext cx="76" cy="50"/>
            </a:xfrm>
            <a:custGeom>
              <a:avLst/>
              <a:gdLst/>
              <a:ahLst/>
              <a:cxnLst>
                <a:cxn ang="0">
                  <a:pos x="39" y="37"/>
                </a:cxn>
                <a:cxn ang="0">
                  <a:pos x="43" y="34"/>
                </a:cxn>
                <a:cxn ang="0">
                  <a:pos x="46" y="31"/>
                </a:cxn>
                <a:cxn ang="0">
                  <a:pos x="49" y="29"/>
                </a:cxn>
                <a:cxn ang="0">
                  <a:pos x="53" y="27"/>
                </a:cxn>
                <a:cxn ang="0">
                  <a:pos x="56" y="24"/>
                </a:cxn>
                <a:cxn ang="0">
                  <a:pos x="59" y="22"/>
                </a:cxn>
                <a:cxn ang="0">
                  <a:pos x="63" y="20"/>
                </a:cxn>
                <a:cxn ang="0">
                  <a:pos x="67" y="18"/>
                </a:cxn>
                <a:cxn ang="0">
                  <a:pos x="63" y="16"/>
                </a:cxn>
                <a:cxn ang="0">
                  <a:pos x="56" y="15"/>
                </a:cxn>
                <a:cxn ang="0">
                  <a:pos x="47" y="11"/>
                </a:cxn>
                <a:cxn ang="0">
                  <a:pos x="37" y="8"/>
                </a:cxn>
                <a:cxn ang="0">
                  <a:pos x="26" y="6"/>
                </a:cxn>
                <a:cxn ang="0">
                  <a:pos x="17" y="3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3" y="28"/>
                </a:cxn>
                <a:cxn ang="0">
                  <a:pos x="3" y="30"/>
                </a:cxn>
                <a:cxn ang="0">
                  <a:pos x="4" y="33"/>
                </a:cxn>
                <a:cxn ang="0">
                  <a:pos x="4" y="36"/>
                </a:cxn>
                <a:cxn ang="0">
                  <a:pos x="3" y="37"/>
                </a:cxn>
                <a:cxn ang="0">
                  <a:pos x="11" y="38"/>
                </a:cxn>
                <a:cxn ang="0">
                  <a:pos x="15" y="39"/>
                </a:cxn>
                <a:cxn ang="0">
                  <a:pos x="16" y="40"/>
                </a:cxn>
                <a:cxn ang="0">
                  <a:pos x="17" y="40"/>
                </a:cxn>
                <a:cxn ang="0">
                  <a:pos x="19" y="41"/>
                </a:cxn>
                <a:cxn ang="0">
                  <a:pos x="23" y="42"/>
                </a:cxn>
                <a:cxn ang="0">
                  <a:pos x="30" y="45"/>
                </a:cxn>
                <a:cxn ang="0">
                  <a:pos x="31" y="44"/>
                </a:cxn>
                <a:cxn ang="0">
                  <a:pos x="33" y="44"/>
                </a:cxn>
                <a:cxn ang="0">
                  <a:pos x="33" y="43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7" y="38"/>
                </a:cxn>
                <a:cxn ang="0">
                  <a:pos x="38" y="37"/>
                </a:cxn>
                <a:cxn ang="0">
                  <a:pos x="39" y="37"/>
                </a:cxn>
              </a:cxnLst>
              <a:rect l="0" t="0" r="r" b="b"/>
              <a:pathLst>
                <a:path w="68" h="46">
                  <a:moveTo>
                    <a:pt x="39" y="37"/>
                  </a:moveTo>
                  <a:lnTo>
                    <a:pt x="43" y="34"/>
                  </a:lnTo>
                  <a:lnTo>
                    <a:pt x="46" y="31"/>
                  </a:lnTo>
                  <a:lnTo>
                    <a:pt x="49" y="29"/>
                  </a:lnTo>
                  <a:lnTo>
                    <a:pt x="53" y="27"/>
                  </a:lnTo>
                  <a:lnTo>
                    <a:pt x="56" y="24"/>
                  </a:lnTo>
                  <a:lnTo>
                    <a:pt x="59" y="22"/>
                  </a:lnTo>
                  <a:lnTo>
                    <a:pt x="63" y="20"/>
                  </a:lnTo>
                  <a:lnTo>
                    <a:pt x="67" y="18"/>
                  </a:lnTo>
                  <a:lnTo>
                    <a:pt x="63" y="16"/>
                  </a:lnTo>
                  <a:lnTo>
                    <a:pt x="56" y="15"/>
                  </a:lnTo>
                  <a:lnTo>
                    <a:pt x="47" y="11"/>
                  </a:lnTo>
                  <a:lnTo>
                    <a:pt x="37" y="8"/>
                  </a:lnTo>
                  <a:lnTo>
                    <a:pt x="26" y="6"/>
                  </a:lnTo>
                  <a:lnTo>
                    <a:pt x="17" y="3"/>
                  </a:lnTo>
                  <a:lnTo>
                    <a:pt x="10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22"/>
                  </a:lnTo>
                  <a:lnTo>
                    <a:pt x="3" y="28"/>
                  </a:lnTo>
                  <a:lnTo>
                    <a:pt x="3" y="30"/>
                  </a:lnTo>
                  <a:lnTo>
                    <a:pt x="4" y="33"/>
                  </a:lnTo>
                  <a:lnTo>
                    <a:pt x="4" y="36"/>
                  </a:lnTo>
                  <a:lnTo>
                    <a:pt x="3" y="37"/>
                  </a:lnTo>
                  <a:lnTo>
                    <a:pt x="11" y="38"/>
                  </a:lnTo>
                  <a:lnTo>
                    <a:pt x="15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19" y="41"/>
                  </a:lnTo>
                  <a:lnTo>
                    <a:pt x="23" y="42"/>
                  </a:lnTo>
                  <a:lnTo>
                    <a:pt x="30" y="45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3"/>
                  </a:lnTo>
                  <a:lnTo>
                    <a:pt x="35" y="41"/>
                  </a:lnTo>
                  <a:lnTo>
                    <a:pt x="36" y="40"/>
                  </a:lnTo>
                  <a:lnTo>
                    <a:pt x="37" y="38"/>
                  </a:lnTo>
                  <a:lnTo>
                    <a:pt x="38" y="37"/>
                  </a:lnTo>
                  <a:lnTo>
                    <a:pt x="39" y="37"/>
                  </a:lnTo>
                </a:path>
              </a:pathLst>
            </a:custGeom>
            <a:solidFill>
              <a:srgbClr val="E5E5E5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5" name="Freeform 1053"/>
            <p:cNvSpPr>
              <a:spLocks/>
            </p:cNvSpPr>
            <p:nvPr/>
          </p:nvSpPr>
          <p:spPr bwMode="auto">
            <a:xfrm flipH="1">
              <a:off x="631" y="2651"/>
              <a:ext cx="67" cy="13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5"/>
                </a:cxn>
                <a:cxn ang="0">
                  <a:pos x="0" y="21"/>
                </a:cxn>
                <a:cxn ang="0">
                  <a:pos x="1" y="29"/>
                </a:cxn>
                <a:cxn ang="0">
                  <a:pos x="2" y="38"/>
                </a:cxn>
                <a:cxn ang="0">
                  <a:pos x="3" y="47"/>
                </a:cxn>
                <a:cxn ang="0">
                  <a:pos x="5" y="55"/>
                </a:cxn>
                <a:cxn ang="0">
                  <a:pos x="6" y="63"/>
                </a:cxn>
                <a:cxn ang="0">
                  <a:pos x="7" y="69"/>
                </a:cxn>
                <a:cxn ang="0">
                  <a:pos x="10" y="75"/>
                </a:cxn>
                <a:cxn ang="0">
                  <a:pos x="11" y="82"/>
                </a:cxn>
                <a:cxn ang="0">
                  <a:pos x="13" y="88"/>
                </a:cxn>
                <a:cxn ang="0">
                  <a:pos x="15" y="95"/>
                </a:cxn>
                <a:cxn ang="0">
                  <a:pos x="16" y="102"/>
                </a:cxn>
                <a:cxn ang="0">
                  <a:pos x="19" y="108"/>
                </a:cxn>
                <a:cxn ang="0">
                  <a:pos x="21" y="114"/>
                </a:cxn>
                <a:cxn ang="0">
                  <a:pos x="23" y="121"/>
                </a:cxn>
                <a:cxn ang="0">
                  <a:pos x="29" y="120"/>
                </a:cxn>
                <a:cxn ang="0">
                  <a:pos x="33" y="118"/>
                </a:cxn>
                <a:cxn ang="0">
                  <a:pos x="39" y="115"/>
                </a:cxn>
                <a:cxn ang="0">
                  <a:pos x="43" y="113"/>
                </a:cxn>
                <a:cxn ang="0">
                  <a:pos x="47" y="110"/>
                </a:cxn>
                <a:cxn ang="0">
                  <a:pos x="52" y="108"/>
                </a:cxn>
                <a:cxn ang="0">
                  <a:pos x="56" y="104"/>
                </a:cxn>
                <a:cxn ang="0">
                  <a:pos x="60" y="101"/>
                </a:cxn>
                <a:cxn ang="0">
                  <a:pos x="58" y="99"/>
                </a:cxn>
                <a:cxn ang="0">
                  <a:pos x="56" y="96"/>
                </a:cxn>
                <a:cxn ang="0">
                  <a:pos x="56" y="93"/>
                </a:cxn>
                <a:cxn ang="0">
                  <a:pos x="55" y="90"/>
                </a:cxn>
                <a:cxn ang="0">
                  <a:pos x="54" y="87"/>
                </a:cxn>
                <a:cxn ang="0">
                  <a:pos x="53" y="83"/>
                </a:cxn>
                <a:cxn ang="0">
                  <a:pos x="53" y="81"/>
                </a:cxn>
                <a:cxn ang="0">
                  <a:pos x="52" y="77"/>
                </a:cxn>
                <a:cxn ang="0">
                  <a:pos x="49" y="68"/>
                </a:cxn>
                <a:cxn ang="0">
                  <a:pos x="46" y="58"/>
                </a:cxn>
                <a:cxn ang="0">
                  <a:pos x="45" y="49"/>
                </a:cxn>
                <a:cxn ang="0">
                  <a:pos x="43" y="38"/>
                </a:cxn>
                <a:cxn ang="0">
                  <a:pos x="42" y="29"/>
                </a:cxn>
                <a:cxn ang="0">
                  <a:pos x="42" y="19"/>
                </a:cxn>
                <a:cxn ang="0">
                  <a:pos x="42" y="9"/>
                </a:cxn>
                <a:cxn ang="0">
                  <a:pos x="43" y="0"/>
                </a:cxn>
                <a:cxn ang="0">
                  <a:pos x="37" y="0"/>
                </a:cxn>
                <a:cxn ang="0">
                  <a:pos x="30" y="1"/>
                </a:cxn>
                <a:cxn ang="0">
                  <a:pos x="23" y="2"/>
                </a:cxn>
                <a:cxn ang="0">
                  <a:pos x="16" y="4"/>
                </a:cxn>
                <a:cxn ang="0">
                  <a:pos x="10" y="6"/>
                </a:cxn>
                <a:cxn ang="0">
                  <a:pos x="6" y="8"/>
                </a:cxn>
                <a:cxn ang="0">
                  <a:pos x="2" y="10"/>
                </a:cxn>
                <a:cxn ang="0">
                  <a:pos x="0" y="11"/>
                </a:cxn>
              </a:cxnLst>
              <a:rect l="0" t="0" r="r" b="b"/>
              <a:pathLst>
                <a:path w="61" h="122">
                  <a:moveTo>
                    <a:pt x="0" y="11"/>
                  </a:moveTo>
                  <a:lnTo>
                    <a:pt x="0" y="15"/>
                  </a:lnTo>
                  <a:lnTo>
                    <a:pt x="0" y="21"/>
                  </a:lnTo>
                  <a:lnTo>
                    <a:pt x="1" y="29"/>
                  </a:lnTo>
                  <a:lnTo>
                    <a:pt x="2" y="38"/>
                  </a:lnTo>
                  <a:lnTo>
                    <a:pt x="3" y="47"/>
                  </a:lnTo>
                  <a:lnTo>
                    <a:pt x="5" y="55"/>
                  </a:lnTo>
                  <a:lnTo>
                    <a:pt x="6" y="63"/>
                  </a:lnTo>
                  <a:lnTo>
                    <a:pt x="7" y="69"/>
                  </a:lnTo>
                  <a:lnTo>
                    <a:pt x="10" y="75"/>
                  </a:lnTo>
                  <a:lnTo>
                    <a:pt x="11" y="82"/>
                  </a:lnTo>
                  <a:lnTo>
                    <a:pt x="13" y="88"/>
                  </a:lnTo>
                  <a:lnTo>
                    <a:pt x="15" y="95"/>
                  </a:lnTo>
                  <a:lnTo>
                    <a:pt x="16" y="102"/>
                  </a:lnTo>
                  <a:lnTo>
                    <a:pt x="19" y="108"/>
                  </a:lnTo>
                  <a:lnTo>
                    <a:pt x="21" y="114"/>
                  </a:lnTo>
                  <a:lnTo>
                    <a:pt x="23" y="121"/>
                  </a:lnTo>
                  <a:lnTo>
                    <a:pt x="29" y="120"/>
                  </a:lnTo>
                  <a:lnTo>
                    <a:pt x="33" y="118"/>
                  </a:lnTo>
                  <a:lnTo>
                    <a:pt x="39" y="115"/>
                  </a:lnTo>
                  <a:lnTo>
                    <a:pt x="43" y="113"/>
                  </a:lnTo>
                  <a:lnTo>
                    <a:pt x="47" y="110"/>
                  </a:lnTo>
                  <a:lnTo>
                    <a:pt x="52" y="108"/>
                  </a:lnTo>
                  <a:lnTo>
                    <a:pt x="56" y="104"/>
                  </a:lnTo>
                  <a:lnTo>
                    <a:pt x="60" y="101"/>
                  </a:lnTo>
                  <a:lnTo>
                    <a:pt x="58" y="99"/>
                  </a:lnTo>
                  <a:lnTo>
                    <a:pt x="56" y="96"/>
                  </a:lnTo>
                  <a:lnTo>
                    <a:pt x="56" y="93"/>
                  </a:lnTo>
                  <a:lnTo>
                    <a:pt x="55" y="90"/>
                  </a:lnTo>
                  <a:lnTo>
                    <a:pt x="54" y="87"/>
                  </a:lnTo>
                  <a:lnTo>
                    <a:pt x="53" y="83"/>
                  </a:lnTo>
                  <a:lnTo>
                    <a:pt x="53" y="81"/>
                  </a:lnTo>
                  <a:lnTo>
                    <a:pt x="52" y="77"/>
                  </a:lnTo>
                  <a:lnTo>
                    <a:pt x="49" y="68"/>
                  </a:lnTo>
                  <a:lnTo>
                    <a:pt x="46" y="58"/>
                  </a:lnTo>
                  <a:lnTo>
                    <a:pt x="45" y="49"/>
                  </a:lnTo>
                  <a:lnTo>
                    <a:pt x="43" y="38"/>
                  </a:lnTo>
                  <a:lnTo>
                    <a:pt x="42" y="29"/>
                  </a:lnTo>
                  <a:lnTo>
                    <a:pt x="42" y="19"/>
                  </a:lnTo>
                  <a:lnTo>
                    <a:pt x="42" y="9"/>
                  </a:lnTo>
                  <a:lnTo>
                    <a:pt x="43" y="0"/>
                  </a:lnTo>
                  <a:lnTo>
                    <a:pt x="37" y="0"/>
                  </a:lnTo>
                  <a:lnTo>
                    <a:pt x="30" y="1"/>
                  </a:lnTo>
                  <a:lnTo>
                    <a:pt x="23" y="2"/>
                  </a:lnTo>
                  <a:lnTo>
                    <a:pt x="16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1"/>
                  </a:lnTo>
                </a:path>
              </a:pathLst>
            </a:custGeom>
            <a:solidFill>
              <a:srgbClr val="BFBFB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6" name="Freeform 1054"/>
            <p:cNvSpPr>
              <a:spLocks/>
            </p:cNvSpPr>
            <p:nvPr/>
          </p:nvSpPr>
          <p:spPr bwMode="auto">
            <a:xfrm flipH="1">
              <a:off x="625" y="2612"/>
              <a:ext cx="71" cy="102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25" y="1"/>
                </a:cxn>
                <a:cxn ang="0">
                  <a:pos x="14" y="5"/>
                </a:cxn>
                <a:cxn ang="0">
                  <a:pos x="4" y="9"/>
                </a:cxn>
                <a:cxn ang="0">
                  <a:pos x="6" y="13"/>
                </a:cxn>
                <a:cxn ang="0">
                  <a:pos x="18" y="17"/>
                </a:cxn>
                <a:cxn ang="0">
                  <a:pos x="31" y="22"/>
                </a:cxn>
                <a:cxn ang="0">
                  <a:pos x="43" y="27"/>
                </a:cxn>
                <a:cxn ang="0">
                  <a:pos x="49" y="32"/>
                </a:cxn>
                <a:cxn ang="0">
                  <a:pos x="49" y="37"/>
                </a:cxn>
                <a:cxn ang="0">
                  <a:pos x="48" y="41"/>
                </a:cxn>
                <a:cxn ang="0">
                  <a:pos x="48" y="46"/>
                </a:cxn>
                <a:cxn ang="0">
                  <a:pos x="49" y="55"/>
                </a:cxn>
                <a:cxn ang="0">
                  <a:pos x="49" y="66"/>
                </a:cxn>
                <a:cxn ang="0">
                  <a:pos x="51" y="76"/>
                </a:cxn>
                <a:cxn ang="0">
                  <a:pos x="52" y="86"/>
                </a:cxn>
                <a:cxn ang="0">
                  <a:pos x="56" y="86"/>
                </a:cxn>
                <a:cxn ang="0">
                  <a:pos x="59" y="74"/>
                </a:cxn>
                <a:cxn ang="0">
                  <a:pos x="61" y="62"/>
                </a:cxn>
                <a:cxn ang="0">
                  <a:pos x="63" y="50"/>
                </a:cxn>
                <a:cxn ang="0">
                  <a:pos x="63" y="41"/>
                </a:cxn>
                <a:cxn ang="0">
                  <a:pos x="63" y="38"/>
                </a:cxn>
                <a:cxn ang="0">
                  <a:pos x="63" y="34"/>
                </a:cxn>
                <a:cxn ang="0">
                  <a:pos x="62" y="30"/>
                </a:cxn>
                <a:cxn ang="0">
                  <a:pos x="61" y="28"/>
                </a:cxn>
                <a:cxn ang="0">
                  <a:pos x="59" y="26"/>
                </a:cxn>
                <a:cxn ang="0">
                  <a:pos x="58" y="24"/>
                </a:cxn>
                <a:cxn ang="0">
                  <a:pos x="57" y="22"/>
                </a:cxn>
                <a:cxn ang="0">
                  <a:pos x="56" y="20"/>
                </a:cxn>
                <a:cxn ang="0">
                  <a:pos x="57" y="18"/>
                </a:cxn>
                <a:cxn ang="0">
                  <a:pos x="57" y="17"/>
                </a:cxn>
                <a:cxn ang="0">
                  <a:pos x="55" y="17"/>
                </a:cxn>
                <a:cxn ang="0">
                  <a:pos x="52" y="20"/>
                </a:cxn>
                <a:cxn ang="0">
                  <a:pos x="51" y="22"/>
                </a:cxn>
                <a:cxn ang="0">
                  <a:pos x="49" y="24"/>
                </a:cxn>
                <a:cxn ang="0">
                  <a:pos x="47" y="24"/>
                </a:cxn>
                <a:cxn ang="0">
                  <a:pos x="46" y="23"/>
                </a:cxn>
                <a:cxn ang="0">
                  <a:pos x="45" y="20"/>
                </a:cxn>
                <a:cxn ang="0">
                  <a:pos x="45" y="14"/>
                </a:cxn>
                <a:cxn ang="0">
                  <a:pos x="45" y="9"/>
                </a:cxn>
                <a:cxn ang="0">
                  <a:pos x="45" y="4"/>
                </a:cxn>
                <a:cxn ang="0">
                  <a:pos x="45" y="0"/>
                </a:cxn>
                <a:cxn ang="0">
                  <a:pos x="43" y="0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36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9" y="6"/>
                  </a:lnTo>
                  <a:lnTo>
                    <a:pt x="4" y="9"/>
                  </a:lnTo>
                  <a:lnTo>
                    <a:pt x="0" y="11"/>
                  </a:lnTo>
                  <a:lnTo>
                    <a:pt x="6" y="13"/>
                  </a:lnTo>
                  <a:lnTo>
                    <a:pt x="12" y="16"/>
                  </a:lnTo>
                  <a:lnTo>
                    <a:pt x="18" y="17"/>
                  </a:lnTo>
                  <a:lnTo>
                    <a:pt x="24" y="20"/>
                  </a:lnTo>
                  <a:lnTo>
                    <a:pt x="31" y="22"/>
                  </a:lnTo>
                  <a:lnTo>
                    <a:pt x="37" y="24"/>
                  </a:lnTo>
                  <a:lnTo>
                    <a:pt x="43" y="27"/>
                  </a:lnTo>
                  <a:lnTo>
                    <a:pt x="49" y="29"/>
                  </a:lnTo>
                  <a:lnTo>
                    <a:pt x="49" y="32"/>
                  </a:lnTo>
                  <a:lnTo>
                    <a:pt x="49" y="34"/>
                  </a:lnTo>
                  <a:lnTo>
                    <a:pt x="49" y="37"/>
                  </a:lnTo>
                  <a:lnTo>
                    <a:pt x="49" y="39"/>
                  </a:lnTo>
                  <a:lnTo>
                    <a:pt x="48" y="41"/>
                  </a:lnTo>
                  <a:lnTo>
                    <a:pt x="48" y="44"/>
                  </a:lnTo>
                  <a:lnTo>
                    <a:pt x="48" y="46"/>
                  </a:lnTo>
                  <a:lnTo>
                    <a:pt x="48" y="50"/>
                  </a:lnTo>
                  <a:lnTo>
                    <a:pt x="49" y="55"/>
                  </a:lnTo>
                  <a:lnTo>
                    <a:pt x="49" y="60"/>
                  </a:lnTo>
                  <a:lnTo>
                    <a:pt x="49" y="66"/>
                  </a:lnTo>
                  <a:lnTo>
                    <a:pt x="50" y="71"/>
                  </a:lnTo>
                  <a:lnTo>
                    <a:pt x="51" y="76"/>
                  </a:lnTo>
                  <a:lnTo>
                    <a:pt x="52" y="81"/>
                  </a:lnTo>
                  <a:lnTo>
                    <a:pt x="52" y="86"/>
                  </a:lnTo>
                  <a:lnTo>
                    <a:pt x="53" y="92"/>
                  </a:lnTo>
                  <a:lnTo>
                    <a:pt x="56" y="86"/>
                  </a:lnTo>
                  <a:lnTo>
                    <a:pt x="57" y="80"/>
                  </a:lnTo>
                  <a:lnTo>
                    <a:pt x="59" y="74"/>
                  </a:lnTo>
                  <a:lnTo>
                    <a:pt x="60" y="68"/>
                  </a:lnTo>
                  <a:lnTo>
                    <a:pt x="61" y="62"/>
                  </a:lnTo>
                  <a:lnTo>
                    <a:pt x="62" y="56"/>
                  </a:lnTo>
                  <a:lnTo>
                    <a:pt x="63" y="50"/>
                  </a:lnTo>
                  <a:lnTo>
                    <a:pt x="63" y="43"/>
                  </a:lnTo>
                  <a:lnTo>
                    <a:pt x="63" y="41"/>
                  </a:lnTo>
                  <a:lnTo>
                    <a:pt x="63" y="40"/>
                  </a:lnTo>
                  <a:lnTo>
                    <a:pt x="63" y="38"/>
                  </a:lnTo>
                  <a:lnTo>
                    <a:pt x="63" y="36"/>
                  </a:lnTo>
                  <a:lnTo>
                    <a:pt x="63" y="34"/>
                  </a:lnTo>
                  <a:lnTo>
                    <a:pt x="63" y="33"/>
                  </a:lnTo>
                  <a:lnTo>
                    <a:pt x="62" y="30"/>
                  </a:lnTo>
                  <a:lnTo>
                    <a:pt x="62" y="28"/>
                  </a:lnTo>
                  <a:lnTo>
                    <a:pt x="61" y="28"/>
                  </a:lnTo>
                  <a:lnTo>
                    <a:pt x="60" y="27"/>
                  </a:lnTo>
                  <a:lnTo>
                    <a:pt x="59" y="26"/>
                  </a:lnTo>
                  <a:lnTo>
                    <a:pt x="59" y="25"/>
                  </a:lnTo>
                  <a:lnTo>
                    <a:pt x="58" y="24"/>
                  </a:lnTo>
                  <a:lnTo>
                    <a:pt x="57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6" y="20"/>
                  </a:lnTo>
                  <a:lnTo>
                    <a:pt x="57" y="19"/>
                  </a:lnTo>
                  <a:lnTo>
                    <a:pt x="57" y="18"/>
                  </a:lnTo>
                  <a:lnTo>
                    <a:pt x="58" y="17"/>
                  </a:lnTo>
                  <a:lnTo>
                    <a:pt x="57" y="17"/>
                  </a:lnTo>
                  <a:lnTo>
                    <a:pt x="56" y="17"/>
                  </a:lnTo>
                  <a:lnTo>
                    <a:pt x="55" y="17"/>
                  </a:lnTo>
                  <a:lnTo>
                    <a:pt x="54" y="19"/>
                  </a:lnTo>
                  <a:lnTo>
                    <a:pt x="52" y="20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49" y="23"/>
                  </a:lnTo>
                  <a:lnTo>
                    <a:pt x="49" y="24"/>
                  </a:lnTo>
                  <a:lnTo>
                    <a:pt x="48" y="24"/>
                  </a:lnTo>
                  <a:lnTo>
                    <a:pt x="47" y="24"/>
                  </a:lnTo>
                  <a:lnTo>
                    <a:pt x="47" y="23"/>
                  </a:lnTo>
                  <a:lnTo>
                    <a:pt x="46" y="23"/>
                  </a:lnTo>
                  <a:lnTo>
                    <a:pt x="45" y="23"/>
                  </a:lnTo>
                  <a:lnTo>
                    <a:pt x="45" y="20"/>
                  </a:lnTo>
                  <a:lnTo>
                    <a:pt x="45" y="17"/>
                  </a:lnTo>
                  <a:lnTo>
                    <a:pt x="45" y="14"/>
                  </a:lnTo>
                  <a:lnTo>
                    <a:pt x="45" y="11"/>
                  </a:lnTo>
                  <a:lnTo>
                    <a:pt x="45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5" y="1"/>
                  </a:lnTo>
                  <a:lnTo>
                    <a:pt x="45" y="0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2" y="0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7" name="Freeform 1055"/>
            <p:cNvSpPr>
              <a:spLocks/>
            </p:cNvSpPr>
            <p:nvPr/>
          </p:nvSpPr>
          <p:spPr bwMode="auto">
            <a:xfrm flipH="1">
              <a:off x="480" y="2622"/>
              <a:ext cx="63" cy="7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36"/>
                </a:cxn>
                <a:cxn ang="0">
                  <a:pos x="4" y="42"/>
                </a:cxn>
                <a:cxn ang="0">
                  <a:pos x="15" y="33"/>
                </a:cxn>
                <a:cxn ang="0">
                  <a:pos x="28" y="28"/>
                </a:cxn>
                <a:cxn ang="0">
                  <a:pos x="36" y="28"/>
                </a:cxn>
                <a:cxn ang="0">
                  <a:pos x="32" y="29"/>
                </a:cxn>
                <a:cxn ang="0">
                  <a:pos x="29" y="30"/>
                </a:cxn>
                <a:cxn ang="0">
                  <a:pos x="25" y="31"/>
                </a:cxn>
                <a:cxn ang="0">
                  <a:pos x="22" y="34"/>
                </a:cxn>
                <a:cxn ang="0">
                  <a:pos x="19" y="37"/>
                </a:cxn>
                <a:cxn ang="0">
                  <a:pos x="17" y="40"/>
                </a:cxn>
                <a:cxn ang="0">
                  <a:pos x="14" y="43"/>
                </a:cxn>
                <a:cxn ang="0">
                  <a:pos x="10" y="50"/>
                </a:cxn>
                <a:cxn ang="0">
                  <a:pos x="8" y="59"/>
                </a:cxn>
                <a:cxn ang="0">
                  <a:pos x="10" y="69"/>
                </a:cxn>
                <a:cxn ang="0">
                  <a:pos x="19" y="63"/>
                </a:cxn>
                <a:cxn ang="0">
                  <a:pos x="28" y="61"/>
                </a:cxn>
                <a:cxn ang="0">
                  <a:pos x="36" y="61"/>
                </a:cxn>
                <a:cxn ang="0">
                  <a:pos x="38" y="59"/>
                </a:cxn>
                <a:cxn ang="0">
                  <a:pos x="32" y="54"/>
                </a:cxn>
                <a:cxn ang="0">
                  <a:pos x="24" y="52"/>
                </a:cxn>
                <a:cxn ang="0">
                  <a:pos x="21" y="52"/>
                </a:cxn>
                <a:cxn ang="0">
                  <a:pos x="24" y="50"/>
                </a:cxn>
                <a:cxn ang="0">
                  <a:pos x="27" y="47"/>
                </a:cxn>
                <a:cxn ang="0">
                  <a:pos x="33" y="45"/>
                </a:cxn>
                <a:cxn ang="0">
                  <a:pos x="40" y="45"/>
                </a:cxn>
                <a:cxn ang="0">
                  <a:pos x="46" y="44"/>
                </a:cxn>
                <a:cxn ang="0">
                  <a:pos x="50" y="45"/>
                </a:cxn>
                <a:cxn ang="0">
                  <a:pos x="54" y="47"/>
                </a:cxn>
                <a:cxn ang="0">
                  <a:pos x="56" y="45"/>
                </a:cxn>
                <a:cxn ang="0">
                  <a:pos x="54" y="42"/>
                </a:cxn>
                <a:cxn ang="0">
                  <a:pos x="52" y="39"/>
                </a:cxn>
                <a:cxn ang="0">
                  <a:pos x="49" y="36"/>
                </a:cxn>
                <a:cxn ang="0">
                  <a:pos x="45" y="31"/>
                </a:cxn>
                <a:cxn ang="0">
                  <a:pos x="43" y="25"/>
                </a:cxn>
                <a:cxn ang="0">
                  <a:pos x="44" y="16"/>
                </a:cxn>
                <a:cxn ang="0">
                  <a:pos x="43" y="8"/>
                </a:cxn>
                <a:cxn ang="0">
                  <a:pos x="41" y="3"/>
                </a:cxn>
                <a:cxn ang="0">
                  <a:pos x="39" y="0"/>
                </a:cxn>
                <a:cxn ang="0">
                  <a:pos x="33" y="0"/>
                </a:cxn>
                <a:cxn ang="0">
                  <a:pos x="25" y="1"/>
                </a:cxn>
                <a:cxn ang="0">
                  <a:pos x="18" y="5"/>
                </a:cxn>
                <a:cxn ang="0">
                  <a:pos x="10" y="10"/>
                </a:cxn>
                <a:cxn ang="0">
                  <a:pos x="3" y="18"/>
                </a:cxn>
              </a:cxnLst>
              <a:rect l="0" t="0" r="r" b="b"/>
              <a:pathLst>
                <a:path w="57" h="70">
                  <a:moveTo>
                    <a:pt x="0" y="24"/>
                  </a:moveTo>
                  <a:lnTo>
                    <a:pt x="0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3" y="40"/>
                  </a:lnTo>
                  <a:lnTo>
                    <a:pt x="4" y="42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5" y="33"/>
                  </a:lnTo>
                  <a:lnTo>
                    <a:pt x="19" y="31"/>
                  </a:lnTo>
                  <a:lnTo>
                    <a:pt x="23" y="29"/>
                  </a:lnTo>
                  <a:lnTo>
                    <a:pt x="28" y="28"/>
                  </a:lnTo>
                  <a:lnTo>
                    <a:pt x="32" y="27"/>
                  </a:lnTo>
                  <a:lnTo>
                    <a:pt x="36" y="27"/>
                  </a:lnTo>
                  <a:lnTo>
                    <a:pt x="36" y="28"/>
                  </a:lnTo>
                  <a:lnTo>
                    <a:pt x="35" y="28"/>
                  </a:lnTo>
                  <a:lnTo>
                    <a:pt x="34" y="29"/>
                  </a:lnTo>
                  <a:lnTo>
                    <a:pt x="32" y="29"/>
                  </a:lnTo>
                  <a:lnTo>
                    <a:pt x="31" y="29"/>
                  </a:lnTo>
                  <a:lnTo>
                    <a:pt x="31" y="30"/>
                  </a:lnTo>
                  <a:lnTo>
                    <a:pt x="29" y="30"/>
                  </a:lnTo>
                  <a:lnTo>
                    <a:pt x="28" y="30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4" y="32"/>
                  </a:lnTo>
                  <a:lnTo>
                    <a:pt x="24" y="33"/>
                  </a:lnTo>
                  <a:lnTo>
                    <a:pt x="22" y="34"/>
                  </a:lnTo>
                  <a:lnTo>
                    <a:pt x="21" y="35"/>
                  </a:lnTo>
                  <a:lnTo>
                    <a:pt x="20" y="36"/>
                  </a:lnTo>
                  <a:lnTo>
                    <a:pt x="19" y="37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6" y="41"/>
                  </a:lnTo>
                  <a:lnTo>
                    <a:pt x="15" y="42"/>
                  </a:lnTo>
                  <a:lnTo>
                    <a:pt x="14" y="43"/>
                  </a:lnTo>
                  <a:lnTo>
                    <a:pt x="13" y="44"/>
                  </a:lnTo>
                  <a:lnTo>
                    <a:pt x="11" y="47"/>
                  </a:lnTo>
                  <a:lnTo>
                    <a:pt x="10" y="50"/>
                  </a:lnTo>
                  <a:lnTo>
                    <a:pt x="10" y="53"/>
                  </a:lnTo>
                  <a:lnTo>
                    <a:pt x="9" y="56"/>
                  </a:lnTo>
                  <a:lnTo>
                    <a:pt x="8" y="59"/>
                  </a:lnTo>
                  <a:lnTo>
                    <a:pt x="8" y="62"/>
                  </a:lnTo>
                  <a:lnTo>
                    <a:pt x="9" y="65"/>
                  </a:lnTo>
                  <a:lnTo>
                    <a:pt x="10" y="69"/>
                  </a:lnTo>
                  <a:lnTo>
                    <a:pt x="13" y="67"/>
                  </a:lnTo>
                  <a:lnTo>
                    <a:pt x="16" y="65"/>
                  </a:lnTo>
                  <a:lnTo>
                    <a:pt x="19" y="63"/>
                  </a:lnTo>
                  <a:lnTo>
                    <a:pt x="22" y="62"/>
                  </a:lnTo>
                  <a:lnTo>
                    <a:pt x="25" y="61"/>
                  </a:lnTo>
                  <a:lnTo>
                    <a:pt x="28" y="61"/>
                  </a:lnTo>
                  <a:lnTo>
                    <a:pt x="31" y="60"/>
                  </a:lnTo>
                  <a:lnTo>
                    <a:pt x="35" y="61"/>
                  </a:lnTo>
                  <a:lnTo>
                    <a:pt x="36" y="61"/>
                  </a:lnTo>
                  <a:lnTo>
                    <a:pt x="37" y="60"/>
                  </a:lnTo>
                  <a:lnTo>
                    <a:pt x="38" y="60"/>
                  </a:lnTo>
                  <a:lnTo>
                    <a:pt x="38" y="59"/>
                  </a:lnTo>
                  <a:lnTo>
                    <a:pt x="37" y="57"/>
                  </a:lnTo>
                  <a:lnTo>
                    <a:pt x="35" y="56"/>
                  </a:lnTo>
                  <a:lnTo>
                    <a:pt x="32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4" y="52"/>
                  </a:lnTo>
                  <a:lnTo>
                    <a:pt x="22" y="53"/>
                  </a:lnTo>
                  <a:lnTo>
                    <a:pt x="21" y="53"/>
                  </a:lnTo>
                  <a:lnTo>
                    <a:pt x="21" y="52"/>
                  </a:lnTo>
                  <a:lnTo>
                    <a:pt x="22" y="51"/>
                  </a:lnTo>
                  <a:lnTo>
                    <a:pt x="23" y="50"/>
                  </a:lnTo>
                  <a:lnTo>
                    <a:pt x="24" y="50"/>
                  </a:lnTo>
                  <a:lnTo>
                    <a:pt x="25" y="49"/>
                  </a:lnTo>
                  <a:lnTo>
                    <a:pt x="26" y="48"/>
                  </a:lnTo>
                  <a:lnTo>
                    <a:pt x="27" y="47"/>
                  </a:lnTo>
                  <a:lnTo>
                    <a:pt x="28" y="47"/>
                  </a:lnTo>
                  <a:lnTo>
                    <a:pt x="31" y="46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38" y="45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4" y="44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5"/>
                  </a:lnTo>
                  <a:lnTo>
                    <a:pt x="50" y="45"/>
                  </a:lnTo>
                  <a:lnTo>
                    <a:pt x="51" y="46"/>
                  </a:lnTo>
                  <a:lnTo>
                    <a:pt x="52" y="47"/>
                  </a:lnTo>
                  <a:lnTo>
                    <a:pt x="54" y="47"/>
                  </a:lnTo>
                  <a:lnTo>
                    <a:pt x="55" y="47"/>
                  </a:lnTo>
                  <a:lnTo>
                    <a:pt x="56" y="46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5" y="43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3" y="41"/>
                  </a:lnTo>
                  <a:lnTo>
                    <a:pt x="52" y="39"/>
                  </a:lnTo>
                  <a:lnTo>
                    <a:pt x="51" y="38"/>
                  </a:lnTo>
                  <a:lnTo>
                    <a:pt x="50" y="37"/>
                  </a:lnTo>
                  <a:lnTo>
                    <a:pt x="49" y="36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5" y="31"/>
                  </a:lnTo>
                  <a:lnTo>
                    <a:pt x="45" y="30"/>
                  </a:lnTo>
                  <a:lnTo>
                    <a:pt x="44" y="28"/>
                  </a:lnTo>
                  <a:lnTo>
                    <a:pt x="43" y="25"/>
                  </a:lnTo>
                  <a:lnTo>
                    <a:pt x="43" y="22"/>
                  </a:lnTo>
                  <a:lnTo>
                    <a:pt x="44" y="19"/>
                  </a:lnTo>
                  <a:lnTo>
                    <a:pt x="44" y="16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3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0" y="24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8" name="Freeform 1056"/>
            <p:cNvSpPr>
              <a:spLocks/>
            </p:cNvSpPr>
            <p:nvPr/>
          </p:nvSpPr>
          <p:spPr bwMode="auto">
            <a:xfrm flipH="1">
              <a:off x="531" y="2614"/>
              <a:ext cx="79" cy="121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43"/>
                </a:cxn>
                <a:cxn ang="0">
                  <a:pos x="5" y="59"/>
                </a:cxn>
                <a:cxn ang="0">
                  <a:pos x="14" y="82"/>
                </a:cxn>
                <a:cxn ang="0">
                  <a:pos x="19" y="95"/>
                </a:cxn>
                <a:cxn ang="0">
                  <a:pos x="21" y="102"/>
                </a:cxn>
                <a:cxn ang="0">
                  <a:pos x="24" y="108"/>
                </a:cxn>
                <a:cxn ang="0">
                  <a:pos x="28" y="110"/>
                </a:cxn>
                <a:cxn ang="0">
                  <a:pos x="33" y="109"/>
                </a:cxn>
                <a:cxn ang="0">
                  <a:pos x="36" y="107"/>
                </a:cxn>
                <a:cxn ang="0">
                  <a:pos x="47" y="100"/>
                </a:cxn>
                <a:cxn ang="0">
                  <a:pos x="58" y="94"/>
                </a:cxn>
                <a:cxn ang="0">
                  <a:pos x="66" y="90"/>
                </a:cxn>
                <a:cxn ang="0">
                  <a:pos x="66" y="87"/>
                </a:cxn>
                <a:cxn ang="0">
                  <a:pos x="63" y="81"/>
                </a:cxn>
                <a:cxn ang="0">
                  <a:pos x="60" y="72"/>
                </a:cxn>
                <a:cxn ang="0">
                  <a:pos x="60" y="63"/>
                </a:cxn>
                <a:cxn ang="0">
                  <a:pos x="59" y="59"/>
                </a:cxn>
                <a:cxn ang="0">
                  <a:pos x="57" y="57"/>
                </a:cxn>
                <a:cxn ang="0">
                  <a:pos x="57" y="53"/>
                </a:cxn>
                <a:cxn ang="0">
                  <a:pos x="56" y="51"/>
                </a:cxn>
                <a:cxn ang="0">
                  <a:pos x="55" y="47"/>
                </a:cxn>
                <a:cxn ang="0">
                  <a:pos x="53" y="44"/>
                </a:cxn>
                <a:cxn ang="0">
                  <a:pos x="52" y="40"/>
                </a:cxn>
                <a:cxn ang="0">
                  <a:pos x="55" y="32"/>
                </a:cxn>
                <a:cxn ang="0">
                  <a:pos x="64" y="16"/>
                </a:cxn>
                <a:cxn ang="0">
                  <a:pos x="70" y="8"/>
                </a:cxn>
                <a:cxn ang="0">
                  <a:pos x="59" y="12"/>
                </a:cxn>
                <a:cxn ang="0">
                  <a:pos x="51" y="19"/>
                </a:cxn>
                <a:cxn ang="0">
                  <a:pos x="48" y="22"/>
                </a:cxn>
                <a:cxn ang="0">
                  <a:pos x="53" y="14"/>
                </a:cxn>
                <a:cxn ang="0">
                  <a:pos x="59" y="7"/>
                </a:cxn>
                <a:cxn ang="0">
                  <a:pos x="59" y="5"/>
                </a:cxn>
                <a:cxn ang="0">
                  <a:pos x="52" y="8"/>
                </a:cxn>
                <a:cxn ang="0">
                  <a:pos x="46" y="13"/>
                </a:cxn>
                <a:cxn ang="0">
                  <a:pos x="42" y="16"/>
                </a:cxn>
                <a:cxn ang="0">
                  <a:pos x="39" y="19"/>
                </a:cxn>
                <a:cxn ang="0">
                  <a:pos x="38" y="18"/>
                </a:cxn>
                <a:cxn ang="0">
                  <a:pos x="42" y="11"/>
                </a:cxn>
                <a:cxn ang="0">
                  <a:pos x="49" y="4"/>
                </a:cxn>
                <a:cxn ang="0">
                  <a:pos x="48" y="1"/>
                </a:cxn>
                <a:cxn ang="0">
                  <a:pos x="42" y="5"/>
                </a:cxn>
                <a:cxn ang="0">
                  <a:pos x="31" y="12"/>
                </a:cxn>
                <a:cxn ang="0">
                  <a:pos x="28" y="14"/>
                </a:cxn>
                <a:cxn ang="0">
                  <a:pos x="34" y="5"/>
                </a:cxn>
                <a:cxn ang="0">
                  <a:pos x="38" y="0"/>
                </a:cxn>
                <a:cxn ang="0">
                  <a:pos x="25" y="8"/>
                </a:cxn>
                <a:cxn ang="0">
                  <a:pos x="15" y="18"/>
                </a:cxn>
                <a:cxn ang="0">
                  <a:pos x="10" y="22"/>
                </a:cxn>
                <a:cxn ang="0">
                  <a:pos x="6" y="18"/>
                </a:cxn>
                <a:cxn ang="0">
                  <a:pos x="3" y="15"/>
                </a:cxn>
                <a:cxn ang="0">
                  <a:pos x="3" y="18"/>
                </a:cxn>
                <a:cxn ang="0">
                  <a:pos x="2" y="21"/>
                </a:cxn>
              </a:cxnLst>
              <a:rect l="0" t="0" r="r" b="b"/>
              <a:pathLst>
                <a:path w="71" h="111">
                  <a:moveTo>
                    <a:pt x="2" y="21"/>
                  </a:moveTo>
                  <a:lnTo>
                    <a:pt x="2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3" y="52"/>
                  </a:lnTo>
                  <a:lnTo>
                    <a:pt x="5" y="59"/>
                  </a:lnTo>
                  <a:lnTo>
                    <a:pt x="7" y="68"/>
                  </a:lnTo>
                  <a:lnTo>
                    <a:pt x="10" y="75"/>
                  </a:lnTo>
                  <a:lnTo>
                    <a:pt x="14" y="82"/>
                  </a:lnTo>
                  <a:lnTo>
                    <a:pt x="16" y="89"/>
                  </a:lnTo>
                  <a:lnTo>
                    <a:pt x="18" y="93"/>
                  </a:lnTo>
                  <a:lnTo>
                    <a:pt x="19" y="95"/>
                  </a:lnTo>
                  <a:lnTo>
                    <a:pt x="20" y="98"/>
                  </a:lnTo>
                  <a:lnTo>
                    <a:pt x="21" y="99"/>
                  </a:lnTo>
                  <a:lnTo>
                    <a:pt x="21" y="102"/>
                  </a:lnTo>
                  <a:lnTo>
                    <a:pt x="22" y="104"/>
                  </a:lnTo>
                  <a:lnTo>
                    <a:pt x="23" y="106"/>
                  </a:lnTo>
                  <a:lnTo>
                    <a:pt x="24" y="108"/>
                  </a:lnTo>
                  <a:lnTo>
                    <a:pt x="24" y="109"/>
                  </a:lnTo>
                  <a:lnTo>
                    <a:pt x="26" y="110"/>
                  </a:lnTo>
                  <a:lnTo>
                    <a:pt x="28" y="110"/>
                  </a:lnTo>
                  <a:lnTo>
                    <a:pt x="30" y="110"/>
                  </a:lnTo>
                  <a:lnTo>
                    <a:pt x="31" y="110"/>
                  </a:lnTo>
                  <a:lnTo>
                    <a:pt x="33" y="109"/>
                  </a:lnTo>
                  <a:lnTo>
                    <a:pt x="35" y="109"/>
                  </a:lnTo>
                  <a:lnTo>
                    <a:pt x="35" y="108"/>
                  </a:lnTo>
                  <a:lnTo>
                    <a:pt x="36" y="107"/>
                  </a:lnTo>
                  <a:lnTo>
                    <a:pt x="39" y="104"/>
                  </a:lnTo>
                  <a:lnTo>
                    <a:pt x="43" y="102"/>
                  </a:lnTo>
                  <a:lnTo>
                    <a:pt x="47" y="100"/>
                  </a:lnTo>
                  <a:lnTo>
                    <a:pt x="51" y="98"/>
                  </a:lnTo>
                  <a:lnTo>
                    <a:pt x="54" y="96"/>
                  </a:lnTo>
                  <a:lnTo>
                    <a:pt x="58" y="94"/>
                  </a:lnTo>
                  <a:lnTo>
                    <a:pt x="62" y="92"/>
                  </a:lnTo>
                  <a:lnTo>
                    <a:pt x="65" y="90"/>
                  </a:lnTo>
                  <a:lnTo>
                    <a:pt x="66" y="90"/>
                  </a:lnTo>
                  <a:lnTo>
                    <a:pt x="66" y="89"/>
                  </a:lnTo>
                  <a:lnTo>
                    <a:pt x="66" y="88"/>
                  </a:lnTo>
                  <a:lnTo>
                    <a:pt x="66" y="87"/>
                  </a:lnTo>
                  <a:lnTo>
                    <a:pt x="66" y="86"/>
                  </a:lnTo>
                  <a:lnTo>
                    <a:pt x="65" y="85"/>
                  </a:lnTo>
                  <a:lnTo>
                    <a:pt x="63" y="81"/>
                  </a:lnTo>
                  <a:lnTo>
                    <a:pt x="62" y="79"/>
                  </a:lnTo>
                  <a:lnTo>
                    <a:pt x="61" y="75"/>
                  </a:lnTo>
                  <a:lnTo>
                    <a:pt x="60" y="72"/>
                  </a:lnTo>
                  <a:lnTo>
                    <a:pt x="60" y="69"/>
                  </a:lnTo>
                  <a:lnTo>
                    <a:pt x="60" y="66"/>
                  </a:lnTo>
                  <a:lnTo>
                    <a:pt x="60" y="63"/>
                  </a:lnTo>
                  <a:lnTo>
                    <a:pt x="60" y="60"/>
                  </a:lnTo>
                  <a:lnTo>
                    <a:pt x="60" y="59"/>
                  </a:lnTo>
                  <a:lnTo>
                    <a:pt x="59" y="59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7" y="57"/>
                  </a:lnTo>
                  <a:lnTo>
                    <a:pt x="57" y="56"/>
                  </a:lnTo>
                  <a:lnTo>
                    <a:pt x="57" y="54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6" y="52"/>
                  </a:lnTo>
                  <a:lnTo>
                    <a:pt x="56" y="51"/>
                  </a:lnTo>
                  <a:lnTo>
                    <a:pt x="56" y="49"/>
                  </a:lnTo>
                  <a:lnTo>
                    <a:pt x="56" y="48"/>
                  </a:lnTo>
                  <a:lnTo>
                    <a:pt x="55" y="47"/>
                  </a:lnTo>
                  <a:lnTo>
                    <a:pt x="54" y="46"/>
                  </a:lnTo>
                  <a:lnTo>
                    <a:pt x="53" y="45"/>
                  </a:lnTo>
                  <a:lnTo>
                    <a:pt x="53" y="44"/>
                  </a:lnTo>
                  <a:lnTo>
                    <a:pt x="52" y="43"/>
                  </a:lnTo>
                  <a:lnTo>
                    <a:pt x="52" y="42"/>
                  </a:lnTo>
                  <a:lnTo>
                    <a:pt x="52" y="40"/>
                  </a:lnTo>
                  <a:lnTo>
                    <a:pt x="53" y="37"/>
                  </a:lnTo>
                  <a:lnTo>
                    <a:pt x="54" y="34"/>
                  </a:lnTo>
                  <a:lnTo>
                    <a:pt x="55" y="32"/>
                  </a:lnTo>
                  <a:lnTo>
                    <a:pt x="58" y="26"/>
                  </a:lnTo>
                  <a:lnTo>
                    <a:pt x="61" y="21"/>
                  </a:lnTo>
                  <a:lnTo>
                    <a:pt x="64" y="16"/>
                  </a:lnTo>
                  <a:lnTo>
                    <a:pt x="67" y="12"/>
                  </a:lnTo>
                  <a:lnTo>
                    <a:pt x="69" y="10"/>
                  </a:lnTo>
                  <a:lnTo>
                    <a:pt x="70" y="8"/>
                  </a:lnTo>
                  <a:lnTo>
                    <a:pt x="66" y="10"/>
                  </a:lnTo>
                  <a:lnTo>
                    <a:pt x="63" y="11"/>
                  </a:lnTo>
                  <a:lnTo>
                    <a:pt x="59" y="12"/>
                  </a:lnTo>
                  <a:lnTo>
                    <a:pt x="56" y="15"/>
                  </a:lnTo>
                  <a:lnTo>
                    <a:pt x="54" y="17"/>
                  </a:lnTo>
                  <a:lnTo>
                    <a:pt x="51" y="19"/>
                  </a:lnTo>
                  <a:lnTo>
                    <a:pt x="49" y="22"/>
                  </a:lnTo>
                  <a:lnTo>
                    <a:pt x="46" y="24"/>
                  </a:lnTo>
                  <a:lnTo>
                    <a:pt x="48" y="22"/>
                  </a:lnTo>
                  <a:lnTo>
                    <a:pt x="49" y="18"/>
                  </a:lnTo>
                  <a:lnTo>
                    <a:pt x="51" y="17"/>
                  </a:lnTo>
                  <a:lnTo>
                    <a:pt x="53" y="14"/>
                  </a:lnTo>
                  <a:lnTo>
                    <a:pt x="55" y="11"/>
                  </a:lnTo>
                  <a:lnTo>
                    <a:pt x="57" y="9"/>
                  </a:lnTo>
                  <a:lnTo>
                    <a:pt x="59" y="7"/>
                  </a:lnTo>
                  <a:lnTo>
                    <a:pt x="62" y="5"/>
                  </a:lnTo>
                  <a:lnTo>
                    <a:pt x="61" y="5"/>
                  </a:lnTo>
                  <a:lnTo>
                    <a:pt x="59" y="5"/>
                  </a:lnTo>
                  <a:lnTo>
                    <a:pt x="58" y="5"/>
                  </a:lnTo>
                  <a:lnTo>
                    <a:pt x="55" y="7"/>
                  </a:lnTo>
                  <a:lnTo>
                    <a:pt x="52" y="8"/>
                  </a:lnTo>
                  <a:lnTo>
                    <a:pt x="50" y="10"/>
                  </a:lnTo>
                  <a:lnTo>
                    <a:pt x="48" y="11"/>
                  </a:lnTo>
                  <a:lnTo>
                    <a:pt x="46" y="13"/>
                  </a:lnTo>
                  <a:lnTo>
                    <a:pt x="45" y="14"/>
                  </a:lnTo>
                  <a:lnTo>
                    <a:pt x="44" y="15"/>
                  </a:lnTo>
                  <a:lnTo>
                    <a:pt x="42" y="16"/>
                  </a:lnTo>
                  <a:lnTo>
                    <a:pt x="42" y="17"/>
                  </a:lnTo>
                  <a:lnTo>
                    <a:pt x="40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6" y="6"/>
                  </a:lnTo>
                  <a:lnTo>
                    <a:pt x="49" y="4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7" y="2"/>
                  </a:lnTo>
                  <a:lnTo>
                    <a:pt x="45" y="3"/>
                  </a:lnTo>
                  <a:lnTo>
                    <a:pt x="42" y="5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1" y="12"/>
                  </a:lnTo>
                  <a:lnTo>
                    <a:pt x="29" y="15"/>
                  </a:lnTo>
                  <a:lnTo>
                    <a:pt x="27" y="17"/>
                  </a:lnTo>
                  <a:lnTo>
                    <a:pt x="28" y="14"/>
                  </a:lnTo>
                  <a:lnTo>
                    <a:pt x="30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5" y="3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0" y="4"/>
                  </a:lnTo>
                  <a:lnTo>
                    <a:pt x="25" y="8"/>
                  </a:lnTo>
                  <a:lnTo>
                    <a:pt x="21" y="11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1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49" name="Freeform 1057"/>
            <p:cNvSpPr>
              <a:spLocks/>
            </p:cNvSpPr>
            <p:nvPr/>
          </p:nvSpPr>
          <p:spPr bwMode="auto">
            <a:xfrm flipH="1">
              <a:off x="572" y="2596"/>
              <a:ext cx="38" cy="31"/>
            </a:xfrm>
            <a:custGeom>
              <a:avLst/>
              <a:gdLst/>
              <a:ahLst/>
              <a:cxnLst>
                <a:cxn ang="0">
                  <a:pos x="8" y="17"/>
                </a:cxn>
                <a:cxn ang="0">
                  <a:pos x="6" y="17"/>
                </a:cxn>
                <a:cxn ang="0">
                  <a:pos x="6" y="18"/>
                </a:cxn>
                <a:cxn ang="0">
                  <a:pos x="4" y="18"/>
                </a:cxn>
                <a:cxn ang="0">
                  <a:pos x="3" y="19"/>
                </a:cxn>
                <a:cxn ang="0">
                  <a:pos x="1" y="20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3" y="24"/>
                </a:cxn>
                <a:cxn ang="0">
                  <a:pos x="4" y="25"/>
                </a:cxn>
                <a:cxn ang="0">
                  <a:pos x="6" y="27"/>
                </a:cxn>
                <a:cxn ang="0">
                  <a:pos x="7" y="28"/>
                </a:cxn>
                <a:cxn ang="0">
                  <a:pos x="9" y="29"/>
                </a:cxn>
                <a:cxn ang="0">
                  <a:pos x="10" y="29"/>
                </a:cxn>
                <a:cxn ang="0">
                  <a:pos x="11" y="29"/>
                </a:cxn>
                <a:cxn ang="0">
                  <a:pos x="15" y="26"/>
                </a:cxn>
                <a:cxn ang="0">
                  <a:pos x="18" y="23"/>
                </a:cxn>
                <a:cxn ang="0">
                  <a:pos x="21" y="20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8" y="9"/>
                </a:cxn>
                <a:cxn ang="0">
                  <a:pos x="30" y="6"/>
                </a:cxn>
                <a:cxn ang="0">
                  <a:pos x="33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7" y="2"/>
                </a:cxn>
                <a:cxn ang="0">
                  <a:pos x="24" y="5"/>
                </a:cxn>
                <a:cxn ang="0">
                  <a:pos x="22" y="7"/>
                </a:cxn>
                <a:cxn ang="0">
                  <a:pos x="19" y="9"/>
                </a:cxn>
                <a:cxn ang="0">
                  <a:pos x="16" y="11"/>
                </a:cxn>
                <a:cxn ang="0">
                  <a:pos x="13" y="13"/>
                </a:cxn>
                <a:cxn ang="0">
                  <a:pos x="10" y="15"/>
                </a:cxn>
                <a:cxn ang="0">
                  <a:pos x="8" y="17"/>
                </a:cxn>
              </a:cxnLst>
              <a:rect l="0" t="0" r="r" b="b"/>
              <a:pathLst>
                <a:path w="34" h="30">
                  <a:moveTo>
                    <a:pt x="8" y="17"/>
                  </a:move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3" y="19"/>
                  </a:lnTo>
                  <a:lnTo>
                    <a:pt x="1" y="20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5" y="26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3" y="17"/>
                  </a:lnTo>
                  <a:lnTo>
                    <a:pt x="26" y="14"/>
                  </a:lnTo>
                  <a:lnTo>
                    <a:pt x="28" y="9"/>
                  </a:lnTo>
                  <a:lnTo>
                    <a:pt x="30" y="6"/>
                  </a:lnTo>
                  <a:lnTo>
                    <a:pt x="33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7" y="2"/>
                  </a:lnTo>
                  <a:lnTo>
                    <a:pt x="24" y="5"/>
                  </a:lnTo>
                  <a:lnTo>
                    <a:pt x="22" y="7"/>
                  </a:lnTo>
                  <a:lnTo>
                    <a:pt x="19" y="9"/>
                  </a:lnTo>
                  <a:lnTo>
                    <a:pt x="16" y="11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8" y="17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0" name="Freeform 1058"/>
            <p:cNvSpPr>
              <a:spLocks/>
            </p:cNvSpPr>
            <p:nvPr/>
          </p:nvSpPr>
          <p:spPr bwMode="auto">
            <a:xfrm flipH="1">
              <a:off x="622" y="2612"/>
              <a:ext cx="19" cy="2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9" y="12"/>
                </a:cxn>
                <a:cxn ang="0">
                  <a:pos x="10" y="11"/>
                </a:cxn>
                <a:cxn ang="0">
                  <a:pos x="11" y="10"/>
                </a:cxn>
                <a:cxn ang="0">
                  <a:pos x="12" y="10"/>
                </a:cxn>
                <a:cxn ang="0">
                  <a:pos x="13" y="9"/>
                </a:cxn>
                <a:cxn ang="0">
                  <a:pos x="14" y="9"/>
                </a:cxn>
                <a:cxn ang="0">
                  <a:pos x="15" y="8"/>
                </a:cxn>
                <a:cxn ang="0">
                  <a:pos x="16" y="8"/>
                </a:cxn>
                <a:cxn ang="0">
                  <a:pos x="14" y="7"/>
                </a:cxn>
                <a:cxn ang="0">
                  <a:pos x="12" y="6"/>
                </a:cxn>
                <a:cxn ang="0">
                  <a:pos x="11" y="5"/>
                </a:cxn>
                <a:cxn ang="0">
                  <a:pos x="9" y="4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0" y="19"/>
                </a:cxn>
                <a:cxn ang="0">
                  <a:pos x="1" y="18"/>
                </a:cxn>
                <a:cxn ang="0">
                  <a:pos x="2" y="17"/>
                </a:cxn>
                <a:cxn ang="0">
                  <a:pos x="3" y="16"/>
                </a:cxn>
                <a:cxn ang="0">
                  <a:pos x="4" y="15"/>
                </a:cxn>
                <a:cxn ang="0">
                  <a:pos x="5" y="14"/>
                </a:cxn>
                <a:cxn ang="0">
                  <a:pos x="6" y="13"/>
                </a:cxn>
                <a:cxn ang="0">
                  <a:pos x="7" y="13"/>
                </a:cxn>
                <a:cxn ang="0">
                  <a:pos x="8" y="12"/>
                </a:cxn>
              </a:cxnLst>
              <a:rect l="0" t="0" r="r" b="b"/>
              <a:pathLst>
                <a:path w="17" h="20">
                  <a:moveTo>
                    <a:pt x="8" y="12"/>
                  </a:moveTo>
                  <a:lnTo>
                    <a:pt x="9" y="12"/>
                  </a:lnTo>
                  <a:lnTo>
                    <a:pt x="10" y="11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9" y="4"/>
                  </a:lnTo>
                  <a:lnTo>
                    <a:pt x="7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4" y="15"/>
                  </a:lnTo>
                  <a:lnTo>
                    <a:pt x="5" y="14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8" y="12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1" name="Freeform 1059"/>
            <p:cNvSpPr>
              <a:spLocks/>
            </p:cNvSpPr>
            <p:nvPr/>
          </p:nvSpPr>
          <p:spPr bwMode="auto">
            <a:xfrm flipH="1">
              <a:off x="575" y="2561"/>
              <a:ext cx="68" cy="51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8" y="26"/>
                </a:cxn>
                <a:cxn ang="0">
                  <a:pos x="42" y="15"/>
                </a:cxn>
                <a:cxn ang="0">
                  <a:pos x="42" y="23"/>
                </a:cxn>
                <a:cxn ang="0">
                  <a:pos x="41" y="31"/>
                </a:cxn>
                <a:cxn ang="0">
                  <a:pos x="44" y="35"/>
                </a:cxn>
                <a:cxn ang="0">
                  <a:pos x="49" y="27"/>
                </a:cxn>
                <a:cxn ang="0">
                  <a:pos x="52" y="19"/>
                </a:cxn>
                <a:cxn ang="0">
                  <a:pos x="54" y="14"/>
                </a:cxn>
                <a:cxn ang="0">
                  <a:pos x="57" y="10"/>
                </a:cxn>
                <a:cxn ang="0">
                  <a:pos x="60" y="5"/>
                </a:cxn>
                <a:cxn ang="0">
                  <a:pos x="58" y="3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5" y="5"/>
                </a:cxn>
                <a:cxn ang="0">
                  <a:pos x="40" y="9"/>
                </a:cxn>
                <a:cxn ang="0">
                  <a:pos x="41" y="5"/>
                </a:cxn>
                <a:cxn ang="0">
                  <a:pos x="42" y="1"/>
                </a:cxn>
                <a:cxn ang="0">
                  <a:pos x="37" y="0"/>
                </a:cxn>
                <a:cxn ang="0">
                  <a:pos x="32" y="0"/>
                </a:cxn>
                <a:cxn ang="0">
                  <a:pos x="29" y="5"/>
                </a:cxn>
                <a:cxn ang="0">
                  <a:pos x="26" y="10"/>
                </a:cxn>
                <a:cxn ang="0">
                  <a:pos x="21" y="14"/>
                </a:cxn>
                <a:cxn ang="0">
                  <a:pos x="14" y="14"/>
                </a:cxn>
                <a:cxn ang="0">
                  <a:pos x="7" y="10"/>
                </a:cxn>
                <a:cxn ang="0">
                  <a:pos x="3" y="3"/>
                </a:cxn>
                <a:cxn ang="0">
                  <a:pos x="0" y="5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7" y="17"/>
                </a:cxn>
                <a:cxn ang="0">
                  <a:pos x="9" y="16"/>
                </a:cxn>
                <a:cxn ang="0">
                  <a:pos x="7" y="19"/>
                </a:cxn>
                <a:cxn ang="0">
                  <a:pos x="4" y="21"/>
                </a:cxn>
                <a:cxn ang="0">
                  <a:pos x="3" y="24"/>
                </a:cxn>
                <a:cxn ang="0">
                  <a:pos x="5" y="25"/>
                </a:cxn>
                <a:cxn ang="0">
                  <a:pos x="9" y="25"/>
                </a:cxn>
                <a:cxn ang="0">
                  <a:pos x="12" y="25"/>
                </a:cxn>
                <a:cxn ang="0">
                  <a:pos x="16" y="26"/>
                </a:cxn>
                <a:cxn ang="0">
                  <a:pos x="17" y="28"/>
                </a:cxn>
                <a:cxn ang="0">
                  <a:pos x="10" y="28"/>
                </a:cxn>
                <a:cxn ang="0">
                  <a:pos x="4" y="29"/>
                </a:cxn>
                <a:cxn ang="0">
                  <a:pos x="4" y="32"/>
                </a:cxn>
                <a:cxn ang="0">
                  <a:pos x="7" y="33"/>
                </a:cxn>
                <a:cxn ang="0">
                  <a:pos x="10" y="34"/>
                </a:cxn>
                <a:cxn ang="0">
                  <a:pos x="7" y="38"/>
                </a:cxn>
                <a:cxn ang="0">
                  <a:pos x="8" y="42"/>
                </a:cxn>
                <a:cxn ang="0">
                  <a:pos x="15" y="43"/>
                </a:cxn>
                <a:cxn ang="0">
                  <a:pos x="22" y="41"/>
                </a:cxn>
              </a:cxnLst>
              <a:rect l="0" t="0" r="r" b="b"/>
              <a:pathLst>
                <a:path w="61" h="44">
                  <a:moveTo>
                    <a:pt x="24" y="41"/>
                  </a:moveTo>
                  <a:lnTo>
                    <a:pt x="28" y="38"/>
                  </a:lnTo>
                  <a:lnTo>
                    <a:pt x="31" y="35"/>
                  </a:lnTo>
                  <a:lnTo>
                    <a:pt x="33" y="32"/>
                  </a:lnTo>
                  <a:lnTo>
                    <a:pt x="36" y="30"/>
                  </a:lnTo>
                  <a:lnTo>
                    <a:pt x="38" y="26"/>
                  </a:lnTo>
                  <a:lnTo>
                    <a:pt x="39" y="22"/>
                  </a:lnTo>
                  <a:lnTo>
                    <a:pt x="41" y="19"/>
                  </a:lnTo>
                  <a:lnTo>
                    <a:pt x="42" y="15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42" y="23"/>
                  </a:lnTo>
                  <a:lnTo>
                    <a:pt x="42" y="26"/>
                  </a:lnTo>
                  <a:lnTo>
                    <a:pt x="42" y="29"/>
                  </a:lnTo>
                  <a:lnTo>
                    <a:pt x="41" y="31"/>
                  </a:lnTo>
                  <a:lnTo>
                    <a:pt x="41" y="33"/>
                  </a:lnTo>
                  <a:lnTo>
                    <a:pt x="42" y="37"/>
                  </a:lnTo>
                  <a:lnTo>
                    <a:pt x="44" y="35"/>
                  </a:lnTo>
                  <a:lnTo>
                    <a:pt x="46" y="32"/>
                  </a:lnTo>
                  <a:lnTo>
                    <a:pt x="48" y="30"/>
                  </a:lnTo>
                  <a:lnTo>
                    <a:pt x="49" y="27"/>
                  </a:lnTo>
                  <a:lnTo>
                    <a:pt x="50" y="25"/>
                  </a:lnTo>
                  <a:lnTo>
                    <a:pt x="51" y="21"/>
                  </a:lnTo>
                  <a:lnTo>
                    <a:pt x="52" y="19"/>
                  </a:lnTo>
                  <a:lnTo>
                    <a:pt x="52" y="16"/>
                  </a:lnTo>
                  <a:lnTo>
                    <a:pt x="53" y="15"/>
                  </a:lnTo>
                  <a:lnTo>
                    <a:pt x="54" y="14"/>
                  </a:lnTo>
                  <a:lnTo>
                    <a:pt x="55" y="12"/>
                  </a:lnTo>
                  <a:lnTo>
                    <a:pt x="56" y="11"/>
                  </a:lnTo>
                  <a:lnTo>
                    <a:pt x="57" y="10"/>
                  </a:lnTo>
                  <a:lnTo>
                    <a:pt x="59" y="9"/>
                  </a:lnTo>
                  <a:lnTo>
                    <a:pt x="60" y="7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59" y="3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6" y="1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9" y="1"/>
                  </a:lnTo>
                  <a:lnTo>
                    <a:pt x="46" y="3"/>
                  </a:lnTo>
                  <a:lnTo>
                    <a:pt x="45" y="5"/>
                  </a:lnTo>
                  <a:lnTo>
                    <a:pt x="43" y="7"/>
                  </a:lnTo>
                  <a:lnTo>
                    <a:pt x="42" y="8"/>
                  </a:lnTo>
                  <a:lnTo>
                    <a:pt x="40" y="9"/>
                  </a:lnTo>
                  <a:lnTo>
                    <a:pt x="40" y="8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2"/>
                  </a:lnTo>
                  <a:lnTo>
                    <a:pt x="42" y="1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0"/>
                  </a:lnTo>
                  <a:lnTo>
                    <a:pt x="31" y="1"/>
                  </a:lnTo>
                  <a:lnTo>
                    <a:pt x="30" y="3"/>
                  </a:lnTo>
                  <a:lnTo>
                    <a:pt x="29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4" y="12"/>
                  </a:lnTo>
                  <a:lnTo>
                    <a:pt x="23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8" y="12"/>
                  </a:lnTo>
                  <a:lnTo>
                    <a:pt x="7" y="10"/>
                  </a:lnTo>
                  <a:lnTo>
                    <a:pt x="5" y="8"/>
                  </a:lnTo>
                  <a:lnTo>
                    <a:pt x="4" y="6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8" y="16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7" y="20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1" y="25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5" y="26"/>
                  </a:lnTo>
                  <a:lnTo>
                    <a:pt x="16" y="26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7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8" y="29"/>
                  </a:lnTo>
                  <a:lnTo>
                    <a:pt x="7" y="29"/>
                  </a:lnTo>
                  <a:lnTo>
                    <a:pt x="4" y="29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4" y="32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7" y="37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7" y="41"/>
                  </a:lnTo>
                  <a:lnTo>
                    <a:pt x="8" y="42"/>
                  </a:lnTo>
                  <a:lnTo>
                    <a:pt x="10" y="43"/>
                  </a:lnTo>
                  <a:lnTo>
                    <a:pt x="13" y="43"/>
                  </a:lnTo>
                  <a:lnTo>
                    <a:pt x="15" y="43"/>
                  </a:lnTo>
                  <a:lnTo>
                    <a:pt x="18" y="42"/>
                  </a:lnTo>
                  <a:lnTo>
                    <a:pt x="21" y="42"/>
                  </a:lnTo>
                  <a:lnTo>
                    <a:pt x="22" y="41"/>
                  </a:lnTo>
                  <a:lnTo>
                    <a:pt x="24" y="41"/>
                  </a:lnTo>
                </a:path>
              </a:pathLst>
            </a:custGeom>
            <a:solidFill>
              <a:srgbClr val="FF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2" name="Freeform 1060"/>
            <p:cNvSpPr>
              <a:spLocks/>
            </p:cNvSpPr>
            <p:nvPr/>
          </p:nvSpPr>
          <p:spPr bwMode="auto">
            <a:xfrm flipH="1">
              <a:off x="644" y="2559"/>
              <a:ext cx="18" cy="22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6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0" y="14"/>
                </a:cxn>
                <a:cxn ang="0">
                  <a:pos x="1" y="15"/>
                </a:cxn>
                <a:cxn ang="0">
                  <a:pos x="2" y="16"/>
                </a:cxn>
                <a:cxn ang="0">
                  <a:pos x="4" y="17"/>
                </a:cxn>
                <a:cxn ang="0">
                  <a:pos x="5" y="18"/>
                </a:cxn>
                <a:cxn ang="0">
                  <a:pos x="7" y="19"/>
                </a:cxn>
                <a:cxn ang="0">
                  <a:pos x="8" y="19"/>
                </a:cxn>
                <a:cxn ang="0">
                  <a:pos x="9" y="19"/>
                </a:cxn>
                <a:cxn ang="0">
                  <a:pos x="11" y="19"/>
                </a:cxn>
                <a:cxn ang="0">
                  <a:pos x="12" y="19"/>
                </a:cxn>
                <a:cxn ang="0">
                  <a:pos x="13" y="18"/>
                </a:cxn>
                <a:cxn ang="0">
                  <a:pos x="15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5" y="5"/>
                </a:cxn>
              </a:cxnLst>
              <a:rect l="0" t="0" r="r" b="b"/>
              <a:pathLst>
                <a:path w="17" h="20">
                  <a:moveTo>
                    <a:pt x="15" y="5"/>
                  </a:moveTo>
                  <a:lnTo>
                    <a:pt x="13" y="3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8"/>
                  </a:lnTo>
                  <a:lnTo>
                    <a:pt x="7" y="19"/>
                  </a:lnTo>
                  <a:lnTo>
                    <a:pt x="8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5" y="5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3" name="Freeform 1061"/>
            <p:cNvSpPr>
              <a:spLocks/>
            </p:cNvSpPr>
            <p:nvPr/>
          </p:nvSpPr>
          <p:spPr bwMode="auto">
            <a:xfrm flipH="1">
              <a:off x="614" y="2557"/>
              <a:ext cx="21" cy="21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7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9"/>
                </a:cxn>
                <a:cxn ang="0">
                  <a:pos x="0" y="11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1" y="15"/>
                </a:cxn>
                <a:cxn ang="0">
                  <a:pos x="2" y="15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6" y="17"/>
                </a:cxn>
                <a:cxn ang="0">
                  <a:pos x="8" y="19"/>
                </a:cxn>
                <a:cxn ang="0">
                  <a:pos x="10" y="19"/>
                </a:cxn>
                <a:cxn ang="0">
                  <a:pos x="13" y="17"/>
                </a:cxn>
                <a:cxn ang="0">
                  <a:pos x="15" y="16"/>
                </a:cxn>
                <a:cxn ang="0">
                  <a:pos x="16" y="14"/>
                </a:cxn>
                <a:cxn ang="0">
                  <a:pos x="17" y="11"/>
                </a:cxn>
                <a:cxn ang="0">
                  <a:pos x="18" y="8"/>
                </a:cxn>
              </a:cxnLst>
              <a:rect l="0" t="0" r="r" b="b"/>
              <a:pathLst>
                <a:path w="19" h="20">
                  <a:moveTo>
                    <a:pt x="18" y="8"/>
                  </a:moveTo>
                  <a:lnTo>
                    <a:pt x="17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3" y="17"/>
                  </a:lnTo>
                  <a:lnTo>
                    <a:pt x="15" y="16"/>
                  </a:lnTo>
                  <a:lnTo>
                    <a:pt x="16" y="14"/>
                  </a:lnTo>
                  <a:lnTo>
                    <a:pt x="17" y="11"/>
                  </a:lnTo>
                  <a:lnTo>
                    <a:pt x="18" y="8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4" name="Freeform 1062"/>
            <p:cNvSpPr>
              <a:spLocks/>
            </p:cNvSpPr>
            <p:nvPr/>
          </p:nvSpPr>
          <p:spPr bwMode="auto">
            <a:xfrm flipH="1">
              <a:off x="598" y="2533"/>
              <a:ext cx="59" cy="28"/>
            </a:xfrm>
            <a:custGeom>
              <a:avLst/>
              <a:gdLst/>
              <a:ahLst/>
              <a:cxnLst>
                <a:cxn ang="0">
                  <a:pos x="44" y="10"/>
                </a:cxn>
                <a:cxn ang="0">
                  <a:pos x="44" y="6"/>
                </a:cxn>
                <a:cxn ang="0">
                  <a:pos x="44" y="4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7" y="0"/>
                </a:cxn>
                <a:cxn ang="0">
                  <a:pos x="34" y="1"/>
                </a:cxn>
                <a:cxn ang="0">
                  <a:pos x="30" y="1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3" y="1"/>
                </a:cxn>
                <a:cxn ang="0">
                  <a:pos x="9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0" y="15"/>
                </a:cxn>
                <a:cxn ang="0">
                  <a:pos x="0" y="17"/>
                </a:cxn>
                <a:cxn ang="0">
                  <a:pos x="0" y="19"/>
                </a:cxn>
                <a:cxn ang="0">
                  <a:pos x="1" y="20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11" y="23"/>
                </a:cxn>
                <a:cxn ang="0">
                  <a:pos x="14" y="22"/>
                </a:cxn>
                <a:cxn ang="0">
                  <a:pos x="18" y="19"/>
                </a:cxn>
                <a:cxn ang="0">
                  <a:pos x="22" y="17"/>
                </a:cxn>
                <a:cxn ang="0">
                  <a:pos x="24" y="16"/>
                </a:cxn>
                <a:cxn ang="0">
                  <a:pos x="28" y="16"/>
                </a:cxn>
                <a:cxn ang="0">
                  <a:pos x="30" y="16"/>
                </a:cxn>
                <a:cxn ang="0">
                  <a:pos x="33" y="17"/>
                </a:cxn>
                <a:cxn ang="0">
                  <a:pos x="34" y="18"/>
                </a:cxn>
                <a:cxn ang="0">
                  <a:pos x="37" y="20"/>
                </a:cxn>
                <a:cxn ang="0">
                  <a:pos x="39" y="22"/>
                </a:cxn>
                <a:cxn ang="0">
                  <a:pos x="41" y="23"/>
                </a:cxn>
                <a:cxn ang="0">
                  <a:pos x="44" y="24"/>
                </a:cxn>
                <a:cxn ang="0">
                  <a:pos x="48" y="24"/>
                </a:cxn>
                <a:cxn ang="0">
                  <a:pos x="51" y="22"/>
                </a:cxn>
                <a:cxn ang="0">
                  <a:pos x="52" y="20"/>
                </a:cxn>
                <a:cxn ang="0">
                  <a:pos x="51" y="18"/>
                </a:cxn>
                <a:cxn ang="0">
                  <a:pos x="48" y="15"/>
                </a:cxn>
                <a:cxn ang="0">
                  <a:pos x="46" y="12"/>
                </a:cxn>
              </a:cxnLst>
              <a:rect l="0" t="0" r="r" b="b"/>
              <a:pathLst>
                <a:path w="53" h="25">
                  <a:moveTo>
                    <a:pt x="44" y="11"/>
                  </a:moveTo>
                  <a:lnTo>
                    <a:pt x="44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4" y="2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40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3" y="1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1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3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20" y="18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4" y="18"/>
                  </a:lnTo>
                  <a:lnTo>
                    <a:pt x="36" y="19"/>
                  </a:lnTo>
                  <a:lnTo>
                    <a:pt x="37" y="20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1" y="23"/>
                  </a:lnTo>
                  <a:lnTo>
                    <a:pt x="43" y="23"/>
                  </a:lnTo>
                  <a:lnTo>
                    <a:pt x="44" y="24"/>
                  </a:lnTo>
                  <a:lnTo>
                    <a:pt x="47" y="24"/>
                  </a:lnTo>
                  <a:lnTo>
                    <a:pt x="48" y="24"/>
                  </a:lnTo>
                  <a:lnTo>
                    <a:pt x="50" y="23"/>
                  </a:lnTo>
                  <a:lnTo>
                    <a:pt x="51" y="22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6" y="12"/>
                  </a:lnTo>
                  <a:lnTo>
                    <a:pt x="44" y="11"/>
                  </a:lnTo>
                </a:path>
              </a:pathLst>
            </a:custGeom>
            <a:solidFill>
              <a:srgbClr val="FF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5" name="Freeform 1063"/>
            <p:cNvSpPr>
              <a:spLocks/>
            </p:cNvSpPr>
            <p:nvPr/>
          </p:nvSpPr>
          <p:spPr bwMode="auto">
            <a:xfrm flipH="1">
              <a:off x="594" y="2718"/>
              <a:ext cx="18" cy="24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4" y="13"/>
                </a:cxn>
                <a:cxn ang="0">
                  <a:pos x="3" y="14"/>
                </a:cxn>
                <a:cxn ang="0">
                  <a:pos x="1" y="14"/>
                </a:cxn>
                <a:cxn ang="0">
                  <a:pos x="1" y="15"/>
                </a:cxn>
                <a:cxn ang="0">
                  <a:pos x="0" y="16"/>
                </a:cxn>
                <a:cxn ang="0">
                  <a:pos x="1" y="17"/>
                </a:cxn>
                <a:cxn ang="0">
                  <a:pos x="3" y="19"/>
                </a:cxn>
                <a:cxn ang="0">
                  <a:pos x="4" y="19"/>
                </a:cxn>
                <a:cxn ang="0">
                  <a:pos x="7" y="19"/>
                </a:cxn>
                <a:cxn ang="0">
                  <a:pos x="9" y="19"/>
                </a:cxn>
                <a:cxn ang="0">
                  <a:pos x="11" y="19"/>
                </a:cxn>
                <a:cxn ang="0">
                  <a:pos x="13" y="19"/>
                </a:cxn>
                <a:cxn ang="0">
                  <a:pos x="15" y="19"/>
                </a:cxn>
                <a:cxn ang="0">
                  <a:pos x="16" y="16"/>
                </a:cxn>
                <a:cxn ang="0">
                  <a:pos x="16" y="14"/>
                </a:cxn>
                <a:cxn ang="0">
                  <a:pos x="16" y="11"/>
                </a:cxn>
                <a:cxn ang="0">
                  <a:pos x="16" y="9"/>
                </a:cxn>
                <a:cxn ang="0">
                  <a:pos x="16" y="7"/>
                </a:cxn>
                <a:cxn ang="0">
                  <a:pos x="15" y="4"/>
                </a:cxn>
                <a:cxn ang="0">
                  <a:pos x="13" y="2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11" y="2"/>
                </a:cxn>
                <a:cxn ang="0">
                  <a:pos x="9" y="4"/>
                </a:cxn>
                <a:cxn ang="0">
                  <a:pos x="8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5" y="10"/>
                </a:cxn>
                <a:cxn ang="0">
                  <a:pos x="4" y="11"/>
                </a:cxn>
              </a:cxnLst>
              <a:rect l="0" t="0" r="r" b="b"/>
              <a:pathLst>
                <a:path w="17" h="20">
                  <a:moveTo>
                    <a:pt x="4" y="11"/>
                  </a:moveTo>
                  <a:lnTo>
                    <a:pt x="4" y="13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0" y="16"/>
                  </a:lnTo>
                  <a:lnTo>
                    <a:pt x="1" y="17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5" y="19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5" y="10"/>
                  </a:lnTo>
                  <a:lnTo>
                    <a:pt x="4" y="11"/>
                  </a:lnTo>
                </a:path>
              </a:pathLst>
            </a:custGeom>
            <a:solidFill>
              <a:srgbClr val="00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6" name="Freeform 1064"/>
            <p:cNvSpPr>
              <a:spLocks/>
            </p:cNvSpPr>
            <p:nvPr/>
          </p:nvSpPr>
          <p:spPr bwMode="auto">
            <a:xfrm flipH="1">
              <a:off x="602" y="2688"/>
              <a:ext cx="29" cy="41"/>
            </a:xfrm>
            <a:custGeom>
              <a:avLst/>
              <a:gdLst/>
              <a:ahLst/>
              <a:cxnLst>
                <a:cxn ang="0">
                  <a:pos x="17" y="21"/>
                </a:cxn>
                <a:cxn ang="0">
                  <a:pos x="18" y="20"/>
                </a:cxn>
                <a:cxn ang="0">
                  <a:pos x="20" y="18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3" y="13"/>
                </a:cxn>
                <a:cxn ang="0">
                  <a:pos x="24" y="11"/>
                </a:cxn>
                <a:cxn ang="0">
                  <a:pos x="24" y="9"/>
                </a:cxn>
                <a:cxn ang="0">
                  <a:pos x="24" y="7"/>
                </a:cxn>
                <a:cxn ang="0">
                  <a:pos x="24" y="6"/>
                </a:cxn>
                <a:cxn ang="0">
                  <a:pos x="24" y="5"/>
                </a:cxn>
                <a:cxn ang="0">
                  <a:pos x="24" y="4"/>
                </a:cxn>
                <a:cxn ang="0">
                  <a:pos x="23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1" y="0"/>
                </a:cxn>
                <a:cxn ang="0">
                  <a:pos x="20" y="0"/>
                </a:cxn>
                <a:cxn ang="0">
                  <a:pos x="18" y="3"/>
                </a:cxn>
                <a:cxn ang="0">
                  <a:pos x="16" y="7"/>
                </a:cxn>
                <a:cxn ang="0">
                  <a:pos x="13" y="12"/>
                </a:cxn>
                <a:cxn ang="0">
                  <a:pos x="11" y="15"/>
                </a:cxn>
                <a:cxn ang="0">
                  <a:pos x="9" y="19"/>
                </a:cxn>
                <a:cxn ang="0">
                  <a:pos x="6" y="23"/>
                </a:cxn>
                <a:cxn ang="0">
                  <a:pos x="3" y="27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0" y="35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5" y="36"/>
                </a:cxn>
                <a:cxn ang="0">
                  <a:pos x="6" y="35"/>
                </a:cxn>
                <a:cxn ang="0">
                  <a:pos x="7" y="35"/>
                </a:cxn>
                <a:cxn ang="0">
                  <a:pos x="8" y="34"/>
                </a:cxn>
                <a:cxn ang="0">
                  <a:pos x="9" y="33"/>
                </a:cxn>
                <a:cxn ang="0">
                  <a:pos x="10" y="32"/>
                </a:cxn>
                <a:cxn ang="0">
                  <a:pos x="10" y="30"/>
                </a:cxn>
                <a:cxn ang="0">
                  <a:pos x="11" y="30"/>
                </a:cxn>
                <a:cxn ang="0">
                  <a:pos x="13" y="28"/>
                </a:cxn>
                <a:cxn ang="0">
                  <a:pos x="13" y="27"/>
                </a:cxn>
                <a:cxn ang="0">
                  <a:pos x="15" y="25"/>
                </a:cxn>
                <a:cxn ang="0">
                  <a:pos x="16" y="24"/>
                </a:cxn>
                <a:cxn ang="0">
                  <a:pos x="17" y="23"/>
                </a:cxn>
                <a:cxn ang="0">
                  <a:pos x="17" y="21"/>
                </a:cxn>
              </a:cxnLst>
              <a:rect l="0" t="0" r="r" b="b"/>
              <a:pathLst>
                <a:path w="25" h="37">
                  <a:moveTo>
                    <a:pt x="17" y="21"/>
                  </a:moveTo>
                  <a:lnTo>
                    <a:pt x="18" y="20"/>
                  </a:lnTo>
                  <a:lnTo>
                    <a:pt x="20" y="18"/>
                  </a:lnTo>
                  <a:lnTo>
                    <a:pt x="20" y="17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6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8" y="3"/>
                  </a:lnTo>
                  <a:lnTo>
                    <a:pt x="16" y="7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9" y="19"/>
                  </a:lnTo>
                  <a:lnTo>
                    <a:pt x="6" y="23"/>
                  </a:lnTo>
                  <a:lnTo>
                    <a:pt x="3" y="27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6" y="35"/>
                  </a:lnTo>
                  <a:lnTo>
                    <a:pt x="7" y="35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10" y="32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5" y="25"/>
                  </a:lnTo>
                  <a:lnTo>
                    <a:pt x="16" y="24"/>
                  </a:lnTo>
                  <a:lnTo>
                    <a:pt x="17" y="23"/>
                  </a:lnTo>
                  <a:lnTo>
                    <a:pt x="17" y="21"/>
                  </a:lnTo>
                </a:path>
              </a:pathLst>
            </a:custGeom>
            <a:solidFill>
              <a:srgbClr val="00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7" name="Freeform 1065"/>
            <p:cNvSpPr>
              <a:spLocks/>
            </p:cNvSpPr>
            <p:nvPr/>
          </p:nvSpPr>
          <p:spPr bwMode="auto">
            <a:xfrm flipH="1">
              <a:off x="606" y="2673"/>
              <a:ext cx="19" cy="28"/>
            </a:xfrm>
            <a:custGeom>
              <a:avLst/>
              <a:gdLst/>
              <a:ahLst/>
              <a:cxnLst>
                <a:cxn ang="0">
                  <a:pos x="14" y="8"/>
                </a:cxn>
                <a:cxn ang="0">
                  <a:pos x="15" y="7"/>
                </a:cxn>
                <a:cxn ang="0">
                  <a:pos x="16" y="5"/>
                </a:cxn>
                <a:cxn ang="0">
                  <a:pos x="16" y="4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5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8" y="4"/>
                </a:cxn>
                <a:cxn ang="0">
                  <a:pos x="7" y="6"/>
                </a:cxn>
                <a:cxn ang="0">
                  <a:pos x="7" y="7"/>
                </a:cxn>
                <a:cxn ang="0">
                  <a:pos x="6" y="8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1" y="11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7" y="18"/>
                </a:cxn>
                <a:cxn ang="0">
                  <a:pos x="7" y="16"/>
                </a:cxn>
                <a:cxn ang="0">
                  <a:pos x="9" y="14"/>
                </a:cxn>
                <a:cxn ang="0">
                  <a:pos x="10" y="12"/>
                </a:cxn>
                <a:cxn ang="0">
                  <a:pos x="11" y="9"/>
                </a:cxn>
                <a:cxn ang="0">
                  <a:pos x="14" y="8"/>
                </a:cxn>
              </a:cxnLst>
              <a:rect l="0" t="0" r="r" b="b"/>
              <a:pathLst>
                <a:path w="17" h="25">
                  <a:moveTo>
                    <a:pt x="14" y="8"/>
                  </a:moveTo>
                  <a:lnTo>
                    <a:pt x="15" y="7"/>
                  </a:lnTo>
                  <a:lnTo>
                    <a:pt x="16" y="5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8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6" y="8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5" y="20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1" y="9"/>
                  </a:lnTo>
                  <a:lnTo>
                    <a:pt x="14" y="8"/>
                  </a:lnTo>
                </a:path>
              </a:pathLst>
            </a:custGeom>
            <a:solidFill>
              <a:srgbClr val="00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8" name="Freeform 1066"/>
            <p:cNvSpPr>
              <a:spLocks/>
            </p:cNvSpPr>
            <p:nvPr/>
          </p:nvSpPr>
          <p:spPr bwMode="auto">
            <a:xfrm flipH="1">
              <a:off x="560" y="2677"/>
              <a:ext cx="32" cy="2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9"/>
                </a:cxn>
                <a:cxn ang="0">
                  <a:pos x="0" y="13"/>
                </a:cxn>
                <a:cxn ang="0">
                  <a:pos x="1" y="16"/>
                </a:cxn>
                <a:cxn ang="0">
                  <a:pos x="2" y="19"/>
                </a:cxn>
                <a:cxn ang="0">
                  <a:pos x="5" y="19"/>
                </a:cxn>
                <a:cxn ang="0">
                  <a:pos x="7" y="19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6" y="17"/>
                </a:cxn>
                <a:cxn ang="0">
                  <a:pos x="19" y="17"/>
                </a:cxn>
                <a:cxn ang="0">
                  <a:pos x="22" y="17"/>
                </a:cxn>
                <a:cxn ang="0">
                  <a:pos x="25" y="17"/>
                </a:cxn>
                <a:cxn ang="0">
                  <a:pos x="26" y="16"/>
                </a:cxn>
                <a:cxn ang="0">
                  <a:pos x="27" y="15"/>
                </a:cxn>
                <a:cxn ang="0">
                  <a:pos x="27" y="14"/>
                </a:cxn>
                <a:cxn ang="0">
                  <a:pos x="27" y="11"/>
                </a:cxn>
                <a:cxn ang="0">
                  <a:pos x="27" y="10"/>
                </a:cxn>
                <a:cxn ang="0">
                  <a:pos x="27" y="8"/>
                </a:cxn>
                <a:cxn ang="0">
                  <a:pos x="26" y="7"/>
                </a:cxn>
                <a:cxn ang="0">
                  <a:pos x="26" y="5"/>
                </a:cxn>
                <a:cxn ang="0">
                  <a:pos x="23" y="3"/>
                </a:cxn>
                <a:cxn ang="0">
                  <a:pos x="22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5" y="1"/>
                </a:cxn>
                <a:cxn ang="0">
                  <a:pos x="12" y="1"/>
                </a:cxn>
                <a:cxn ang="0">
                  <a:pos x="10" y="1"/>
                </a:cxn>
                <a:cxn ang="0">
                  <a:pos x="7" y="1"/>
                </a:cxn>
              </a:cxnLst>
              <a:rect l="0" t="0" r="r" b="b"/>
              <a:pathLst>
                <a:path w="28" h="20">
                  <a:moveTo>
                    <a:pt x="7" y="1"/>
                  </a:move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6" y="17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5" y="17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7" y="8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7" y="1"/>
                  </a:lnTo>
                  <a:lnTo>
                    <a:pt x="15" y="1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7" y="1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59" name="Freeform 1067"/>
            <p:cNvSpPr>
              <a:spLocks/>
            </p:cNvSpPr>
            <p:nvPr/>
          </p:nvSpPr>
          <p:spPr bwMode="auto">
            <a:xfrm flipH="1">
              <a:off x="610" y="2633"/>
              <a:ext cx="19" cy="22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3" y="4"/>
                </a:cxn>
                <a:cxn ang="0">
                  <a:pos x="2" y="7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2" y="16"/>
                </a:cxn>
                <a:cxn ang="0">
                  <a:pos x="3" y="16"/>
                </a:cxn>
                <a:cxn ang="0">
                  <a:pos x="5" y="19"/>
                </a:cxn>
                <a:cxn ang="0">
                  <a:pos x="6" y="19"/>
                </a:cxn>
                <a:cxn ang="0">
                  <a:pos x="8" y="19"/>
                </a:cxn>
                <a:cxn ang="0">
                  <a:pos x="10" y="16"/>
                </a:cxn>
                <a:cxn ang="0">
                  <a:pos x="11" y="16"/>
                </a:cxn>
                <a:cxn ang="0">
                  <a:pos x="11" y="15"/>
                </a:cxn>
                <a:cxn ang="0">
                  <a:pos x="13" y="13"/>
                </a:cxn>
                <a:cxn ang="0">
                  <a:pos x="14" y="11"/>
                </a:cxn>
                <a:cxn ang="0">
                  <a:pos x="16" y="9"/>
                </a:cxn>
                <a:cxn ang="0">
                  <a:pos x="16" y="8"/>
                </a:cxn>
                <a:cxn ang="0">
                  <a:pos x="16" y="7"/>
                </a:cxn>
                <a:cxn ang="0">
                  <a:pos x="14" y="4"/>
                </a:cxn>
              </a:cxnLst>
              <a:rect l="0" t="0" r="r" b="b"/>
              <a:pathLst>
                <a:path w="17" h="20">
                  <a:moveTo>
                    <a:pt x="14" y="4"/>
                  </a:moveTo>
                  <a:lnTo>
                    <a:pt x="14" y="4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3" y="4"/>
                  </a:lnTo>
                  <a:lnTo>
                    <a:pt x="2" y="7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4" y="4"/>
                  </a:lnTo>
                </a:path>
              </a:pathLst>
            </a:custGeom>
            <a:solidFill>
              <a:srgbClr val="00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0" name="Freeform 1068"/>
            <p:cNvSpPr>
              <a:spLocks/>
            </p:cNvSpPr>
            <p:nvPr/>
          </p:nvSpPr>
          <p:spPr bwMode="auto">
            <a:xfrm flipH="1">
              <a:off x="610" y="2653"/>
              <a:ext cx="19" cy="22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0"/>
                </a:cxn>
                <a:cxn ang="0">
                  <a:pos x="16" y="9"/>
                </a:cxn>
                <a:cxn ang="0">
                  <a:pos x="16" y="7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9" y="1"/>
                </a:cxn>
                <a:cxn ang="0">
                  <a:pos x="7" y="3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2" y="12"/>
                </a:cxn>
                <a:cxn ang="0">
                  <a:pos x="2" y="14"/>
                </a:cxn>
                <a:cxn ang="0">
                  <a:pos x="0" y="17"/>
                </a:cxn>
                <a:cxn ang="0">
                  <a:pos x="2" y="19"/>
                </a:cxn>
                <a:cxn ang="0">
                  <a:pos x="4" y="19"/>
                </a:cxn>
                <a:cxn ang="0">
                  <a:pos x="7" y="17"/>
                </a:cxn>
                <a:cxn ang="0">
                  <a:pos x="9" y="16"/>
                </a:cxn>
                <a:cxn ang="0">
                  <a:pos x="9" y="15"/>
                </a:cxn>
                <a:cxn ang="0">
                  <a:pos x="9" y="14"/>
                </a:cxn>
                <a:cxn ang="0">
                  <a:pos x="11" y="13"/>
                </a:cxn>
                <a:cxn ang="0">
                  <a:pos x="11" y="12"/>
                </a:cxn>
                <a:cxn ang="0">
                  <a:pos x="14" y="12"/>
                </a:cxn>
              </a:cxnLst>
              <a:rect l="0" t="0" r="r" b="b"/>
              <a:pathLst>
                <a:path w="17" h="20">
                  <a:moveTo>
                    <a:pt x="14" y="12"/>
                  </a:moveTo>
                  <a:lnTo>
                    <a:pt x="14" y="10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7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7" y="17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4" y="12"/>
                  </a:lnTo>
                </a:path>
              </a:pathLst>
            </a:custGeom>
            <a:solidFill>
              <a:srgbClr val="00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1" name="Freeform 1069"/>
            <p:cNvSpPr>
              <a:spLocks/>
            </p:cNvSpPr>
            <p:nvPr/>
          </p:nvSpPr>
          <p:spPr bwMode="auto">
            <a:xfrm flipH="1">
              <a:off x="528" y="2733"/>
              <a:ext cx="109" cy="68"/>
            </a:xfrm>
            <a:custGeom>
              <a:avLst/>
              <a:gdLst/>
              <a:ahLst/>
              <a:cxnLst>
                <a:cxn ang="0">
                  <a:pos x="75" y="49"/>
                </a:cxn>
                <a:cxn ang="0">
                  <a:pos x="80" y="42"/>
                </a:cxn>
                <a:cxn ang="0">
                  <a:pos x="86" y="37"/>
                </a:cxn>
                <a:cxn ang="0">
                  <a:pos x="93" y="32"/>
                </a:cxn>
                <a:cxn ang="0">
                  <a:pos x="95" y="27"/>
                </a:cxn>
                <a:cxn ang="0">
                  <a:pos x="91" y="26"/>
                </a:cxn>
                <a:cxn ang="0">
                  <a:pos x="86" y="24"/>
                </a:cxn>
                <a:cxn ang="0">
                  <a:pos x="82" y="23"/>
                </a:cxn>
                <a:cxn ang="0">
                  <a:pos x="78" y="25"/>
                </a:cxn>
                <a:cxn ang="0">
                  <a:pos x="72" y="31"/>
                </a:cxn>
                <a:cxn ang="0">
                  <a:pos x="67" y="35"/>
                </a:cxn>
                <a:cxn ang="0">
                  <a:pos x="63" y="38"/>
                </a:cxn>
                <a:cxn ang="0">
                  <a:pos x="59" y="39"/>
                </a:cxn>
                <a:cxn ang="0">
                  <a:pos x="55" y="39"/>
                </a:cxn>
                <a:cxn ang="0">
                  <a:pos x="50" y="38"/>
                </a:cxn>
                <a:cxn ang="0">
                  <a:pos x="45" y="37"/>
                </a:cxn>
                <a:cxn ang="0">
                  <a:pos x="40" y="36"/>
                </a:cxn>
                <a:cxn ang="0">
                  <a:pos x="35" y="36"/>
                </a:cxn>
                <a:cxn ang="0">
                  <a:pos x="31" y="38"/>
                </a:cxn>
                <a:cxn ang="0">
                  <a:pos x="26" y="41"/>
                </a:cxn>
                <a:cxn ang="0">
                  <a:pos x="21" y="43"/>
                </a:cxn>
                <a:cxn ang="0">
                  <a:pos x="18" y="43"/>
                </a:cxn>
                <a:cxn ang="0">
                  <a:pos x="16" y="42"/>
                </a:cxn>
                <a:cxn ang="0">
                  <a:pos x="13" y="40"/>
                </a:cxn>
                <a:cxn ang="0">
                  <a:pos x="12" y="38"/>
                </a:cxn>
                <a:cxn ang="0">
                  <a:pos x="13" y="34"/>
                </a:cxn>
                <a:cxn ang="0">
                  <a:pos x="15" y="30"/>
                </a:cxn>
                <a:cxn ang="0">
                  <a:pos x="21" y="22"/>
                </a:cxn>
                <a:cxn ang="0">
                  <a:pos x="28" y="15"/>
                </a:cxn>
                <a:cxn ang="0">
                  <a:pos x="35" y="8"/>
                </a:cxn>
                <a:cxn ang="0">
                  <a:pos x="28" y="5"/>
                </a:cxn>
                <a:cxn ang="0">
                  <a:pos x="20" y="3"/>
                </a:cxn>
                <a:cxn ang="0">
                  <a:pos x="12" y="1"/>
                </a:cxn>
                <a:cxn ang="0">
                  <a:pos x="3" y="0"/>
                </a:cxn>
                <a:cxn ang="0">
                  <a:pos x="4" y="6"/>
                </a:cxn>
                <a:cxn ang="0">
                  <a:pos x="7" y="14"/>
                </a:cxn>
                <a:cxn ang="0">
                  <a:pos x="10" y="21"/>
                </a:cxn>
                <a:cxn ang="0">
                  <a:pos x="10" y="24"/>
                </a:cxn>
                <a:cxn ang="0">
                  <a:pos x="10" y="29"/>
                </a:cxn>
                <a:cxn ang="0">
                  <a:pos x="7" y="34"/>
                </a:cxn>
                <a:cxn ang="0">
                  <a:pos x="3" y="38"/>
                </a:cxn>
                <a:cxn ang="0">
                  <a:pos x="0" y="42"/>
                </a:cxn>
                <a:cxn ang="0">
                  <a:pos x="14" y="49"/>
                </a:cxn>
                <a:cxn ang="0">
                  <a:pos x="28" y="55"/>
                </a:cxn>
                <a:cxn ang="0">
                  <a:pos x="44" y="59"/>
                </a:cxn>
                <a:cxn ang="0">
                  <a:pos x="51" y="60"/>
                </a:cxn>
                <a:cxn ang="0">
                  <a:pos x="60" y="60"/>
                </a:cxn>
                <a:cxn ang="0">
                  <a:pos x="63" y="59"/>
                </a:cxn>
                <a:cxn ang="0">
                  <a:pos x="65" y="57"/>
                </a:cxn>
                <a:cxn ang="0">
                  <a:pos x="68" y="54"/>
                </a:cxn>
                <a:cxn ang="0">
                  <a:pos x="71" y="51"/>
                </a:cxn>
              </a:cxnLst>
              <a:rect l="0" t="0" r="r" b="b"/>
              <a:pathLst>
                <a:path w="98" h="62">
                  <a:moveTo>
                    <a:pt x="71" y="51"/>
                  </a:moveTo>
                  <a:lnTo>
                    <a:pt x="75" y="49"/>
                  </a:lnTo>
                  <a:lnTo>
                    <a:pt x="78" y="45"/>
                  </a:lnTo>
                  <a:lnTo>
                    <a:pt x="80" y="42"/>
                  </a:lnTo>
                  <a:lnTo>
                    <a:pt x="83" y="39"/>
                  </a:lnTo>
                  <a:lnTo>
                    <a:pt x="86" y="37"/>
                  </a:lnTo>
                  <a:lnTo>
                    <a:pt x="90" y="34"/>
                  </a:lnTo>
                  <a:lnTo>
                    <a:pt x="93" y="32"/>
                  </a:lnTo>
                  <a:lnTo>
                    <a:pt x="97" y="29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1" y="26"/>
                  </a:lnTo>
                  <a:lnTo>
                    <a:pt x="89" y="25"/>
                  </a:lnTo>
                  <a:lnTo>
                    <a:pt x="86" y="24"/>
                  </a:lnTo>
                  <a:lnTo>
                    <a:pt x="84" y="24"/>
                  </a:lnTo>
                  <a:lnTo>
                    <a:pt x="82" y="23"/>
                  </a:lnTo>
                  <a:lnTo>
                    <a:pt x="80" y="22"/>
                  </a:lnTo>
                  <a:lnTo>
                    <a:pt x="78" y="25"/>
                  </a:lnTo>
                  <a:lnTo>
                    <a:pt x="75" y="27"/>
                  </a:lnTo>
                  <a:lnTo>
                    <a:pt x="72" y="31"/>
                  </a:lnTo>
                  <a:lnTo>
                    <a:pt x="70" y="33"/>
                  </a:lnTo>
                  <a:lnTo>
                    <a:pt x="67" y="35"/>
                  </a:lnTo>
                  <a:lnTo>
                    <a:pt x="64" y="38"/>
                  </a:lnTo>
                  <a:lnTo>
                    <a:pt x="63" y="38"/>
                  </a:lnTo>
                  <a:lnTo>
                    <a:pt x="61" y="38"/>
                  </a:lnTo>
                  <a:lnTo>
                    <a:pt x="59" y="39"/>
                  </a:lnTo>
                  <a:lnTo>
                    <a:pt x="57" y="39"/>
                  </a:lnTo>
                  <a:lnTo>
                    <a:pt x="55" y="39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8" y="38"/>
                  </a:lnTo>
                  <a:lnTo>
                    <a:pt x="45" y="37"/>
                  </a:lnTo>
                  <a:lnTo>
                    <a:pt x="43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5" y="36"/>
                  </a:lnTo>
                  <a:lnTo>
                    <a:pt x="33" y="37"/>
                  </a:lnTo>
                  <a:lnTo>
                    <a:pt x="31" y="38"/>
                  </a:lnTo>
                  <a:lnTo>
                    <a:pt x="28" y="39"/>
                  </a:lnTo>
                  <a:lnTo>
                    <a:pt x="26" y="41"/>
                  </a:lnTo>
                  <a:lnTo>
                    <a:pt x="24" y="42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4" y="41"/>
                  </a:lnTo>
                  <a:lnTo>
                    <a:pt x="13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4" y="32"/>
                  </a:lnTo>
                  <a:lnTo>
                    <a:pt x="15" y="30"/>
                  </a:lnTo>
                  <a:lnTo>
                    <a:pt x="17" y="26"/>
                  </a:lnTo>
                  <a:lnTo>
                    <a:pt x="21" y="22"/>
                  </a:lnTo>
                  <a:lnTo>
                    <a:pt x="25" y="17"/>
                  </a:lnTo>
                  <a:lnTo>
                    <a:pt x="28" y="15"/>
                  </a:lnTo>
                  <a:lnTo>
                    <a:pt x="32" y="11"/>
                  </a:lnTo>
                  <a:lnTo>
                    <a:pt x="35" y="8"/>
                  </a:lnTo>
                  <a:lnTo>
                    <a:pt x="32" y="6"/>
                  </a:lnTo>
                  <a:lnTo>
                    <a:pt x="28" y="5"/>
                  </a:lnTo>
                  <a:lnTo>
                    <a:pt x="25" y="4"/>
                  </a:lnTo>
                  <a:lnTo>
                    <a:pt x="20" y="3"/>
                  </a:lnTo>
                  <a:lnTo>
                    <a:pt x="16" y="2"/>
                  </a:lnTo>
                  <a:lnTo>
                    <a:pt x="12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4" y="6"/>
                  </a:lnTo>
                  <a:lnTo>
                    <a:pt x="5" y="10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0" y="21"/>
                  </a:lnTo>
                  <a:lnTo>
                    <a:pt x="10" y="23"/>
                  </a:lnTo>
                  <a:lnTo>
                    <a:pt x="10" y="24"/>
                  </a:lnTo>
                  <a:lnTo>
                    <a:pt x="10" y="27"/>
                  </a:lnTo>
                  <a:lnTo>
                    <a:pt x="10" y="29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4" y="36"/>
                  </a:lnTo>
                  <a:lnTo>
                    <a:pt x="3" y="38"/>
                  </a:lnTo>
                  <a:lnTo>
                    <a:pt x="1" y="40"/>
                  </a:lnTo>
                  <a:lnTo>
                    <a:pt x="0" y="42"/>
                  </a:lnTo>
                  <a:lnTo>
                    <a:pt x="7" y="46"/>
                  </a:lnTo>
                  <a:lnTo>
                    <a:pt x="14" y="49"/>
                  </a:lnTo>
                  <a:lnTo>
                    <a:pt x="21" y="53"/>
                  </a:lnTo>
                  <a:lnTo>
                    <a:pt x="28" y="55"/>
                  </a:lnTo>
                  <a:lnTo>
                    <a:pt x="36" y="57"/>
                  </a:lnTo>
                  <a:lnTo>
                    <a:pt x="44" y="59"/>
                  </a:lnTo>
                  <a:lnTo>
                    <a:pt x="48" y="60"/>
                  </a:lnTo>
                  <a:lnTo>
                    <a:pt x="51" y="60"/>
                  </a:lnTo>
                  <a:lnTo>
                    <a:pt x="56" y="61"/>
                  </a:lnTo>
                  <a:lnTo>
                    <a:pt x="60" y="60"/>
                  </a:lnTo>
                  <a:lnTo>
                    <a:pt x="61" y="60"/>
                  </a:lnTo>
                  <a:lnTo>
                    <a:pt x="63" y="59"/>
                  </a:lnTo>
                  <a:lnTo>
                    <a:pt x="64" y="58"/>
                  </a:lnTo>
                  <a:lnTo>
                    <a:pt x="65" y="57"/>
                  </a:lnTo>
                  <a:lnTo>
                    <a:pt x="67" y="55"/>
                  </a:lnTo>
                  <a:lnTo>
                    <a:pt x="68" y="54"/>
                  </a:lnTo>
                  <a:lnTo>
                    <a:pt x="70" y="53"/>
                  </a:lnTo>
                  <a:lnTo>
                    <a:pt x="71" y="51"/>
                  </a:lnTo>
                </a:path>
              </a:pathLst>
            </a:custGeom>
            <a:solidFill>
              <a:srgbClr val="CCCCCC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2" name="Freeform 1070"/>
            <p:cNvSpPr>
              <a:spLocks/>
            </p:cNvSpPr>
            <p:nvPr/>
          </p:nvSpPr>
          <p:spPr bwMode="auto">
            <a:xfrm flipH="1">
              <a:off x="486" y="2693"/>
              <a:ext cx="132" cy="85"/>
            </a:xfrm>
            <a:custGeom>
              <a:avLst/>
              <a:gdLst/>
              <a:ahLst/>
              <a:cxnLst>
                <a:cxn ang="0">
                  <a:pos x="40" y="60"/>
                </a:cxn>
                <a:cxn ang="0">
                  <a:pos x="37" y="58"/>
                </a:cxn>
                <a:cxn ang="0">
                  <a:pos x="32" y="56"/>
                </a:cxn>
                <a:cxn ang="0">
                  <a:pos x="43" y="57"/>
                </a:cxn>
                <a:cxn ang="0">
                  <a:pos x="51" y="56"/>
                </a:cxn>
                <a:cxn ang="0">
                  <a:pos x="61" y="51"/>
                </a:cxn>
                <a:cxn ang="0">
                  <a:pos x="82" y="50"/>
                </a:cxn>
                <a:cxn ang="0">
                  <a:pos x="98" y="45"/>
                </a:cxn>
                <a:cxn ang="0">
                  <a:pos x="103" y="42"/>
                </a:cxn>
                <a:cxn ang="0">
                  <a:pos x="104" y="38"/>
                </a:cxn>
                <a:cxn ang="0">
                  <a:pos x="105" y="35"/>
                </a:cxn>
                <a:cxn ang="0">
                  <a:pos x="108" y="28"/>
                </a:cxn>
                <a:cxn ang="0">
                  <a:pos x="113" y="18"/>
                </a:cxn>
                <a:cxn ang="0">
                  <a:pos x="112" y="15"/>
                </a:cxn>
                <a:cxn ang="0">
                  <a:pos x="109" y="18"/>
                </a:cxn>
                <a:cxn ang="0">
                  <a:pos x="110" y="16"/>
                </a:cxn>
                <a:cxn ang="0">
                  <a:pos x="115" y="16"/>
                </a:cxn>
                <a:cxn ang="0">
                  <a:pos x="113" y="17"/>
                </a:cxn>
                <a:cxn ang="0">
                  <a:pos x="116" y="18"/>
                </a:cxn>
                <a:cxn ang="0">
                  <a:pos x="114" y="15"/>
                </a:cxn>
                <a:cxn ang="0">
                  <a:pos x="113" y="5"/>
                </a:cxn>
                <a:cxn ang="0">
                  <a:pos x="112" y="0"/>
                </a:cxn>
                <a:cxn ang="0">
                  <a:pos x="107" y="0"/>
                </a:cxn>
                <a:cxn ang="0">
                  <a:pos x="96" y="6"/>
                </a:cxn>
                <a:cxn ang="0">
                  <a:pos x="70" y="23"/>
                </a:cxn>
                <a:cxn ang="0">
                  <a:pos x="48" y="40"/>
                </a:cxn>
                <a:cxn ang="0">
                  <a:pos x="40" y="44"/>
                </a:cxn>
                <a:cxn ang="0">
                  <a:pos x="29" y="47"/>
                </a:cxn>
                <a:cxn ang="0">
                  <a:pos x="24" y="49"/>
                </a:cxn>
                <a:cxn ang="0">
                  <a:pos x="20" y="51"/>
                </a:cxn>
                <a:cxn ang="0">
                  <a:pos x="16" y="53"/>
                </a:cxn>
                <a:cxn ang="0">
                  <a:pos x="11" y="59"/>
                </a:cxn>
                <a:cxn ang="0">
                  <a:pos x="5" y="67"/>
                </a:cxn>
                <a:cxn ang="0">
                  <a:pos x="0" y="75"/>
                </a:cxn>
                <a:cxn ang="0">
                  <a:pos x="2" y="77"/>
                </a:cxn>
                <a:cxn ang="0">
                  <a:pos x="6" y="75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5" y="68"/>
                </a:cxn>
                <a:cxn ang="0">
                  <a:pos x="19" y="67"/>
                </a:cxn>
                <a:cxn ang="0">
                  <a:pos x="22" y="68"/>
                </a:cxn>
                <a:cxn ang="0">
                  <a:pos x="25" y="69"/>
                </a:cxn>
                <a:cxn ang="0">
                  <a:pos x="30" y="70"/>
                </a:cxn>
                <a:cxn ang="0">
                  <a:pos x="35" y="70"/>
                </a:cxn>
                <a:cxn ang="0">
                  <a:pos x="41" y="69"/>
                </a:cxn>
                <a:cxn ang="0">
                  <a:pos x="45" y="64"/>
                </a:cxn>
                <a:cxn ang="0">
                  <a:pos x="46" y="61"/>
                </a:cxn>
              </a:cxnLst>
              <a:rect l="0" t="0" r="r" b="b"/>
              <a:pathLst>
                <a:path w="118" h="78">
                  <a:moveTo>
                    <a:pt x="44" y="61"/>
                  </a:moveTo>
                  <a:lnTo>
                    <a:pt x="41" y="60"/>
                  </a:lnTo>
                  <a:lnTo>
                    <a:pt x="40" y="60"/>
                  </a:lnTo>
                  <a:lnTo>
                    <a:pt x="38" y="59"/>
                  </a:lnTo>
                  <a:lnTo>
                    <a:pt x="37" y="59"/>
                  </a:lnTo>
                  <a:lnTo>
                    <a:pt x="37" y="58"/>
                  </a:lnTo>
                  <a:lnTo>
                    <a:pt x="35" y="57"/>
                  </a:lnTo>
                  <a:lnTo>
                    <a:pt x="34" y="57"/>
                  </a:lnTo>
                  <a:lnTo>
                    <a:pt x="32" y="56"/>
                  </a:lnTo>
                  <a:lnTo>
                    <a:pt x="36" y="56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5" y="57"/>
                  </a:lnTo>
                  <a:lnTo>
                    <a:pt x="48" y="57"/>
                  </a:lnTo>
                  <a:lnTo>
                    <a:pt x="51" y="56"/>
                  </a:lnTo>
                  <a:lnTo>
                    <a:pt x="55" y="55"/>
                  </a:lnTo>
                  <a:lnTo>
                    <a:pt x="58" y="52"/>
                  </a:lnTo>
                  <a:lnTo>
                    <a:pt x="61" y="51"/>
                  </a:lnTo>
                  <a:lnTo>
                    <a:pt x="68" y="51"/>
                  </a:lnTo>
                  <a:lnTo>
                    <a:pt x="75" y="51"/>
                  </a:lnTo>
                  <a:lnTo>
                    <a:pt x="82" y="50"/>
                  </a:lnTo>
                  <a:lnTo>
                    <a:pt x="89" y="48"/>
                  </a:lnTo>
                  <a:lnTo>
                    <a:pt x="95" y="46"/>
                  </a:lnTo>
                  <a:lnTo>
                    <a:pt x="98" y="45"/>
                  </a:lnTo>
                  <a:lnTo>
                    <a:pt x="100" y="44"/>
                  </a:lnTo>
                  <a:lnTo>
                    <a:pt x="102" y="43"/>
                  </a:lnTo>
                  <a:lnTo>
                    <a:pt x="103" y="42"/>
                  </a:lnTo>
                  <a:lnTo>
                    <a:pt x="103" y="41"/>
                  </a:lnTo>
                  <a:lnTo>
                    <a:pt x="104" y="39"/>
                  </a:lnTo>
                  <a:lnTo>
                    <a:pt x="104" y="38"/>
                  </a:lnTo>
                  <a:lnTo>
                    <a:pt x="105" y="38"/>
                  </a:lnTo>
                  <a:lnTo>
                    <a:pt x="105" y="37"/>
                  </a:lnTo>
                  <a:lnTo>
                    <a:pt x="105" y="35"/>
                  </a:lnTo>
                  <a:lnTo>
                    <a:pt x="106" y="34"/>
                  </a:lnTo>
                  <a:lnTo>
                    <a:pt x="106" y="33"/>
                  </a:lnTo>
                  <a:lnTo>
                    <a:pt x="108" y="28"/>
                  </a:lnTo>
                  <a:lnTo>
                    <a:pt x="110" y="24"/>
                  </a:lnTo>
                  <a:lnTo>
                    <a:pt x="112" y="20"/>
                  </a:lnTo>
                  <a:lnTo>
                    <a:pt x="113" y="18"/>
                  </a:lnTo>
                  <a:lnTo>
                    <a:pt x="113" y="16"/>
                  </a:lnTo>
                  <a:lnTo>
                    <a:pt x="113" y="15"/>
                  </a:lnTo>
                  <a:lnTo>
                    <a:pt x="112" y="15"/>
                  </a:lnTo>
                  <a:lnTo>
                    <a:pt x="110" y="17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09" y="17"/>
                  </a:lnTo>
                  <a:lnTo>
                    <a:pt x="110" y="17"/>
                  </a:lnTo>
                  <a:lnTo>
                    <a:pt x="110" y="16"/>
                  </a:lnTo>
                  <a:lnTo>
                    <a:pt x="111" y="16"/>
                  </a:lnTo>
                  <a:lnTo>
                    <a:pt x="114" y="16"/>
                  </a:lnTo>
                  <a:lnTo>
                    <a:pt x="115" y="16"/>
                  </a:lnTo>
                  <a:lnTo>
                    <a:pt x="115" y="17"/>
                  </a:lnTo>
                  <a:lnTo>
                    <a:pt x="114" y="17"/>
                  </a:lnTo>
                  <a:lnTo>
                    <a:pt x="113" y="17"/>
                  </a:lnTo>
                  <a:lnTo>
                    <a:pt x="113" y="18"/>
                  </a:lnTo>
                  <a:lnTo>
                    <a:pt x="117" y="18"/>
                  </a:lnTo>
                  <a:lnTo>
                    <a:pt x="116" y="18"/>
                  </a:lnTo>
                  <a:lnTo>
                    <a:pt x="115" y="17"/>
                  </a:lnTo>
                  <a:lnTo>
                    <a:pt x="114" y="16"/>
                  </a:lnTo>
                  <a:lnTo>
                    <a:pt x="114" y="15"/>
                  </a:lnTo>
                  <a:lnTo>
                    <a:pt x="113" y="12"/>
                  </a:lnTo>
                  <a:lnTo>
                    <a:pt x="113" y="8"/>
                  </a:lnTo>
                  <a:lnTo>
                    <a:pt x="113" y="5"/>
                  </a:lnTo>
                  <a:lnTo>
                    <a:pt x="113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99" y="4"/>
                  </a:lnTo>
                  <a:lnTo>
                    <a:pt x="96" y="6"/>
                  </a:lnTo>
                  <a:lnTo>
                    <a:pt x="87" y="12"/>
                  </a:lnTo>
                  <a:lnTo>
                    <a:pt x="79" y="18"/>
                  </a:lnTo>
                  <a:lnTo>
                    <a:pt x="70" y="23"/>
                  </a:lnTo>
                  <a:lnTo>
                    <a:pt x="62" y="30"/>
                  </a:lnTo>
                  <a:lnTo>
                    <a:pt x="55" y="35"/>
                  </a:lnTo>
                  <a:lnTo>
                    <a:pt x="48" y="40"/>
                  </a:lnTo>
                  <a:lnTo>
                    <a:pt x="46" y="41"/>
                  </a:lnTo>
                  <a:lnTo>
                    <a:pt x="44" y="43"/>
                  </a:lnTo>
                  <a:lnTo>
                    <a:pt x="40" y="44"/>
                  </a:lnTo>
                  <a:lnTo>
                    <a:pt x="36" y="45"/>
                  </a:lnTo>
                  <a:lnTo>
                    <a:pt x="32" y="46"/>
                  </a:lnTo>
                  <a:lnTo>
                    <a:pt x="29" y="47"/>
                  </a:lnTo>
                  <a:lnTo>
                    <a:pt x="27" y="48"/>
                  </a:lnTo>
                  <a:lnTo>
                    <a:pt x="25" y="49"/>
                  </a:lnTo>
                  <a:lnTo>
                    <a:pt x="24" y="49"/>
                  </a:lnTo>
                  <a:lnTo>
                    <a:pt x="23" y="50"/>
                  </a:lnTo>
                  <a:lnTo>
                    <a:pt x="21" y="51"/>
                  </a:lnTo>
                  <a:lnTo>
                    <a:pt x="20" y="51"/>
                  </a:lnTo>
                  <a:lnTo>
                    <a:pt x="18" y="51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5" y="54"/>
                  </a:lnTo>
                  <a:lnTo>
                    <a:pt x="13" y="57"/>
                  </a:lnTo>
                  <a:lnTo>
                    <a:pt x="11" y="59"/>
                  </a:lnTo>
                  <a:lnTo>
                    <a:pt x="9" y="62"/>
                  </a:lnTo>
                  <a:lnTo>
                    <a:pt x="6" y="64"/>
                  </a:lnTo>
                  <a:lnTo>
                    <a:pt x="5" y="67"/>
                  </a:lnTo>
                  <a:lnTo>
                    <a:pt x="3" y="70"/>
                  </a:lnTo>
                  <a:lnTo>
                    <a:pt x="1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7"/>
                  </a:lnTo>
                  <a:lnTo>
                    <a:pt x="5" y="76"/>
                  </a:lnTo>
                  <a:lnTo>
                    <a:pt x="6" y="75"/>
                  </a:lnTo>
                  <a:lnTo>
                    <a:pt x="6" y="73"/>
                  </a:lnTo>
                  <a:lnTo>
                    <a:pt x="7" y="72"/>
                  </a:lnTo>
                  <a:lnTo>
                    <a:pt x="9" y="71"/>
                  </a:lnTo>
                  <a:lnTo>
                    <a:pt x="10" y="70"/>
                  </a:lnTo>
                  <a:lnTo>
                    <a:pt x="10" y="69"/>
                  </a:lnTo>
                  <a:lnTo>
                    <a:pt x="11" y="69"/>
                  </a:lnTo>
                  <a:lnTo>
                    <a:pt x="12" y="68"/>
                  </a:lnTo>
                  <a:lnTo>
                    <a:pt x="13" y="68"/>
                  </a:lnTo>
                  <a:lnTo>
                    <a:pt x="15" y="68"/>
                  </a:lnTo>
                  <a:lnTo>
                    <a:pt x="16" y="68"/>
                  </a:lnTo>
                  <a:lnTo>
                    <a:pt x="17" y="67"/>
                  </a:lnTo>
                  <a:lnTo>
                    <a:pt x="19" y="67"/>
                  </a:lnTo>
                  <a:lnTo>
                    <a:pt x="20" y="68"/>
                  </a:lnTo>
                  <a:lnTo>
                    <a:pt x="21" y="68"/>
                  </a:lnTo>
                  <a:lnTo>
                    <a:pt x="22" y="68"/>
                  </a:lnTo>
                  <a:lnTo>
                    <a:pt x="23" y="68"/>
                  </a:lnTo>
                  <a:lnTo>
                    <a:pt x="24" y="68"/>
                  </a:lnTo>
                  <a:lnTo>
                    <a:pt x="25" y="69"/>
                  </a:lnTo>
                  <a:lnTo>
                    <a:pt x="26" y="69"/>
                  </a:lnTo>
                  <a:lnTo>
                    <a:pt x="28" y="69"/>
                  </a:lnTo>
                  <a:lnTo>
                    <a:pt x="30" y="70"/>
                  </a:lnTo>
                  <a:lnTo>
                    <a:pt x="31" y="70"/>
                  </a:lnTo>
                  <a:lnTo>
                    <a:pt x="34" y="70"/>
                  </a:lnTo>
                  <a:lnTo>
                    <a:pt x="35" y="70"/>
                  </a:lnTo>
                  <a:lnTo>
                    <a:pt x="37" y="70"/>
                  </a:lnTo>
                  <a:lnTo>
                    <a:pt x="39" y="70"/>
                  </a:lnTo>
                  <a:lnTo>
                    <a:pt x="41" y="69"/>
                  </a:lnTo>
                  <a:lnTo>
                    <a:pt x="43" y="68"/>
                  </a:lnTo>
                  <a:lnTo>
                    <a:pt x="44" y="66"/>
                  </a:lnTo>
                  <a:lnTo>
                    <a:pt x="45" y="64"/>
                  </a:lnTo>
                  <a:lnTo>
                    <a:pt x="46" y="63"/>
                  </a:lnTo>
                  <a:lnTo>
                    <a:pt x="47" y="61"/>
                  </a:lnTo>
                  <a:lnTo>
                    <a:pt x="46" y="61"/>
                  </a:lnTo>
                  <a:lnTo>
                    <a:pt x="45" y="61"/>
                  </a:lnTo>
                  <a:lnTo>
                    <a:pt x="44" y="61"/>
                  </a:lnTo>
                </a:path>
              </a:pathLst>
            </a:custGeom>
            <a:solidFill>
              <a:srgbClr val="FFBF7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3" name="Freeform 1071"/>
            <p:cNvSpPr>
              <a:spLocks/>
            </p:cNvSpPr>
            <p:nvPr/>
          </p:nvSpPr>
          <p:spPr bwMode="auto">
            <a:xfrm flipH="1">
              <a:off x="724" y="2712"/>
              <a:ext cx="39" cy="74"/>
            </a:xfrm>
            <a:custGeom>
              <a:avLst/>
              <a:gdLst/>
              <a:ahLst/>
              <a:cxnLst>
                <a:cxn ang="0">
                  <a:pos x="33" y="46"/>
                </a:cxn>
                <a:cxn ang="0">
                  <a:pos x="33" y="48"/>
                </a:cxn>
                <a:cxn ang="0">
                  <a:pos x="34" y="49"/>
                </a:cxn>
                <a:cxn ang="0">
                  <a:pos x="33" y="51"/>
                </a:cxn>
                <a:cxn ang="0">
                  <a:pos x="30" y="55"/>
                </a:cxn>
                <a:cxn ang="0">
                  <a:pos x="24" y="59"/>
                </a:cxn>
                <a:cxn ang="0">
                  <a:pos x="18" y="62"/>
                </a:cxn>
                <a:cxn ang="0">
                  <a:pos x="11" y="65"/>
                </a:cxn>
                <a:cxn ang="0">
                  <a:pos x="6" y="61"/>
                </a:cxn>
                <a:cxn ang="0">
                  <a:pos x="3" y="52"/>
                </a:cxn>
                <a:cxn ang="0">
                  <a:pos x="1" y="42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3" y="37"/>
                </a:cxn>
                <a:cxn ang="0">
                  <a:pos x="6" y="44"/>
                </a:cxn>
                <a:cxn ang="0">
                  <a:pos x="9" y="50"/>
                </a:cxn>
                <a:cxn ang="0">
                  <a:pos x="8" y="46"/>
                </a:cxn>
                <a:cxn ang="0">
                  <a:pos x="6" y="37"/>
                </a:cxn>
                <a:cxn ang="0">
                  <a:pos x="5" y="27"/>
                </a:cxn>
                <a:cxn ang="0">
                  <a:pos x="5" y="17"/>
                </a:cxn>
                <a:cxn ang="0">
                  <a:pos x="6" y="15"/>
                </a:cxn>
                <a:cxn ang="0">
                  <a:pos x="7" y="23"/>
                </a:cxn>
                <a:cxn ang="0">
                  <a:pos x="10" y="33"/>
                </a:cxn>
                <a:cxn ang="0">
                  <a:pos x="13" y="43"/>
                </a:cxn>
                <a:cxn ang="0">
                  <a:pos x="15" y="45"/>
                </a:cxn>
                <a:cxn ang="0">
                  <a:pos x="15" y="43"/>
                </a:cxn>
                <a:cxn ang="0">
                  <a:pos x="14" y="38"/>
                </a:cxn>
                <a:cxn ang="0">
                  <a:pos x="13" y="35"/>
                </a:cxn>
                <a:cxn ang="0">
                  <a:pos x="13" y="30"/>
                </a:cxn>
                <a:cxn ang="0">
                  <a:pos x="13" y="23"/>
                </a:cxn>
                <a:cxn ang="0">
                  <a:pos x="13" y="16"/>
                </a:cxn>
                <a:cxn ang="0">
                  <a:pos x="13" y="10"/>
                </a:cxn>
                <a:cxn ang="0">
                  <a:pos x="14" y="11"/>
                </a:cxn>
                <a:cxn ang="0">
                  <a:pos x="17" y="22"/>
                </a:cxn>
                <a:cxn ang="0">
                  <a:pos x="20" y="33"/>
                </a:cxn>
                <a:cxn ang="0">
                  <a:pos x="21" y="40"/>
                </a:cxn>
                <a:cxn ang="0">
                  <a:pos x="23" y="41"/>
                </a:cxn>
                <a:cxn ang="0">
                  <a:pos x="23" y="37"/>
                </a:cxn>
                <a:cxn ang="0">
                  <a:pos x="22" y="31"/>
                </a:cxn>
                <a:cxn ang="0">
                  <a:pos x="21" y="23"/>
                </a:cxn>
                <a:cxn ang="0">
                  <a:pos x="20" y="18"/>
                </a:cxn>
                <a:cxn ang="0">
                  <a:pos x="20" y="12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1" y="5"/>
                </a:cxn>
                <a:cxn ang="0">
                  <a:pos x="23" y="17"/>
                </a:cxn>
                <a:cxn ang="0">
                  <a:pos x="27" y="28"/>
                </a:cxn>
                <a:cxn ang="0">
                  <a:pos x="30" y="40"/>
                </a:cxn>
              </a:cxnLst>
              <a:rect l="0" t="0" r="r" b="b"/>
              <a:pathLst>
                <a:path w="35" h="67">
                  <a:moveTo>
                    <a:pt x="32" y="46"/>
                  </a:moveTo>
                  <a:lnTo>
                    <a:pt x="33" y="46"/>
                  </a:lnTo>
                  <a:lnTo>
                    <a:pt x="33" y="47"/>
                  </a:lnTo>
                  <a:lnTo>
                    <a:pt x="33" y="48"/>
                  </a:lnTo>
                  <a:lnTo>
                    <a:pt x="33" y="49"/>
                  </a:lnTo>
                  <a:lnTo>
                    <a:pt x="34" y="49"/>
                  </a:lnTo>
                  <a:lnTo>
                    <a:pt x="33" y="50"/>
                  </a:lnTo>
                  <a:lnTo>
                    <a:pt x="33" y="51"/>
                  </a:lnTo>
                  <a:lnTo>
                    <a:pt x="33" y="52"/>
                  </a:lnTo>
                  <a:lnTo>
                    <a:pt x="30" y="55"/>
                  </a:lnTo>
                  <a:lnTo>
                    <a:pt x="27" y="57"/>
                  </a:lnTo>
                  <a:lnTo>
                    <a:pt x="24" y="59"/>
                  </a:lnTo>
                  <a:lnTo>
                    <a:pt x="21" y="61"/>
                  </a:lnTo>
                  <a:lnTo>
                    <a:pt x="18" y="62"/>
                  </a:lnTo>
                  <a:lnTo>
                    <a:pt x="15" y="64"/>
                  </a:lnTo>
                  <a:lnTo>
                    <a:pt x="11" y="65"/>
                  </a:lnTo>
                  <a:lnTo>
                    <a:pt x="7" y="66"/>
                  </a:lnTo>
                  <a:lnTo>
                    <a:pt x="6" y="61"/>
                  </a:lnTo>
                  <a:lnTo>
                    <a:pt x="4" y="56"/>
                  </a:lnTo>
                  <a:lnTo>
                    <a:pt x="3" y="52"/>
                  </a:lnTo>
                  <a:lnTo>
                    <a:pt x="2" y="47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33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6" y="44"/>
                  </a:lnTo>
                  <a:lnTo>
                    <a:pt x="7" y="48"/>
                  </a:lnTo>
                  <a:lnTo>
                    <a:pt x="9" y="50"/>
                  </a:lnTo>
                  <a:lnTo>
                    <a:pt x="10" y="51"/>
                  </a:lnTo>
                  <a:lnTo>
                    <a:pt x="8" y="46"/>
                  </a:lnTo>
                  <a:lnTo>
                    <a:pt x="7" y="41"/>
                  </a:lnTo>
                  <a:lnTo>
                    <a:pt x="6" y="37"/>
                  </a:lnTo>
                  <a:lnTo>
                    <a:pt x="6" y="32"/>
                  </a:lnTo>
                  <a:lnTo>
                    <a:pt x="5" y="27"/>
                  </a:lnTo>
                  <a:lnTo>
                    <a:pt x="5" y="22"/>
                  </a:lnTo>
                  <a:lnTo>
                    <a:pt x="5" y="17"/>
                  </a:lnTo>
                  <a:lnTo>
                    <a:pt x="6" y="13"/>
                  </a:lnTo>
                  <a:lnTo>
                    <a:pt x="6" y="15"/>
                  </a:lnTo>
                  <a:lnTo>
                    <a:pt x="6" y="18"/>
                  </a:lnTo>
                  <a:lnTo>
                    <a:pt x="7" y="23"/>
                  </a:lnTo>
                  <a:lnTo>
                    <a:pt x="9" y="28"/>
                  </a:lnTo>
                  <a:lnTo>
                    <a:pt x="10" y="33"/>
                  </a:lnTo>
                  <a:lnTo>
                    <a:pt x="12" y="38"/>
                  </a:lnTo>
                  <a:lnTo>
                    <a:pt x="13" y="43"/>
                  </a:lnTo>
                  <a:lnTo>
                    <a:pt x="15" y="46"/>
                  </a:lnTo>
                  <a:lnTo>
                    <a:pt x="15" y="45"/>
                  </a:lnTo>
                  <a:lnTo>
                    <a:pt x="15" y="44"/>
                  </a:lnTo>
                  <a:lnTo>
                    <a:pt x="15" y="43"/>
                  </a:lnTo>
                  <a:lnTo>
                    <a:pt x="14" y="40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3" y="23"/>
                  </a:lnTo>
                  <a:lnTo>
                    <a:pt x="13" y="20"/>
                  </a:lnTo>
                  <a:lnTo>
                    <a:pt x="13" y="16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6"/>
                  </a:lnTo>
                  <a:lnTo>
                    <a:pt x="14" y="11"/>
                  </a:lnTo>
                  <a:lnTo>
                    <a:pt x="16" y="16"/>
                  </a:lnTo>
                  <a:lnTo>
                    <a:pt x="17" y="22"/>
                  </a:lnTo>
                  <a:lnTo>
                    <a:pt x="19" y="27"/>
                  </a:lnTo>
                  <a:lnTo>
                    <a:pt x="20" y="33"/>
                  </a:lnTo>
                  <a:lnTo>
                    <a:pt x="20" y="37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3" y="39"/>
                  </a:lnTo>
                  <a:lnTo>
                    <a:pt x="23" y="37"/>
                  </a:lnTo>
                  <a:lnTo>
                    <a:pt x="22" y="34"/>
                  </a:lnTo>
                  <a:lnTo>
                    <a:pt x="22" y="31"/>
                  </a:lnTo>
                  <a:lnTo>
                    <a:pt x="21" y="27"/>
                  </a:lnTo>
                  <a:lnTo>
                    <a:pt x="21" y="23"/>
                  </a:lnTo>
                  <a:lnTo>
                    <a:pt x="21" y="21"/>
                  </a:lnTo>
                  <a:lnTo>
                    <a:pt x="20" y="18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21" y="5"/>
                  </a:lnTo>
                  <a:lnTo>
                    <a:pt x="22" y="11"/>
                  </a:lnTo>
                  <a:lnTo>
                    <a:pt x="23" y="17"/>
                  </a:lnTo>
                  <a:lnTo>
                    <a:pt x="25" y="22"/>
                  </a:lnTo>
                  <a:lnTo>
                    <a:pt x="27" y="28"/>
                  </a:lnTo>
                  <a:lnTo>
                    <a:pt x="28" y="34"/>
                  </a:lnTo>
                  <a:lnTo>
                    <a:pt x="30" y="40"/>
                  </a:lnTo>
                  <a:lnTo>
                    <a:pt x="32" y="46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4" name="Freeform 1072"/>
            <p:cNvSpPr>
              <a:spLocks/>
            </p:cNvSpPr>
            <p:nvPr/>
          </p:nvSpPr>
          <p:spPr bwMode="auto">
            <a:xfrm flipH="1">
              <a:off x="643" y="2698"/>
              <a:ext cx="38" cy="79"/>
            </a:xfrm>
            <a:custGeom>
              <a:avLst/>
              <a:gdLst/>
              <a:ahLst/>
              <a:cxnLst>
                <a:cxn ang="0">
                  <a:pos x="21" y="65"/>
                </a:cxn>
                <a:cxn ang="0">
                  <a:pos x="17" y="67"/>
                </a:cxn>
                <a:cxn ang="0">
                  <a:pos x="14" y="69"/>
                </a:cxn>
                <a:cxn ang="0">
                  <a:pos x="11" y="69"/>
                </a:cxn>
                <a:cxn ang="0">
                  <a:pos x="9" y="67"/>
                </a:cxn>
                <a:cxn ang="0">
                  <a:pos x="7" y="63"/>
                </a:cxn>
                <a:cxn ang="0">
                  <a:pos x="4" y="55"/>
                </a:cxn>
                <a:cxn ang="0">
                  <a:pos x="1" y="42"/>
                </a:cxn>
                <a:cxn ang="0">
                  <a:pos x="0" y="31"/>
                </a:cxn>
                <a:cxn ang="0">
                  <a:pos x="2" y="31"/>
                </a:cxn>
                <a:cxn ang="0">
                  <a:pos x="6" y="42"/>
                </a:cxn>
                <a:cxn ang="0">
                  <a:pos x="9" y="50"/>
                </a:cxn>
                <a:cxn ang="0">
                  <a:pos x="12" y="56"/>
                </a:cxn>
                <a:cxn ang="0">
                  <a:pos x="11" y="56"/>
                </a:cxn>
                <a:cxn ang="0">
                  <a:pos x="10" y="53"/>
                </a:cxn>
                <a:cxn ang="0">
                  <a:pos x="10" y="51"/>
                </a:cxn>
                <a:cxn ang="0">
                  <a:pos x="9" y="49"/>
                </a:cxn>
                <a:cxn ang="0">
                  <a:pos x="9" y="43"/>
                </a:cxn>
                <a:cxn ang="0">
                  <a:pos x="8" y="36"/>
                </a:cxn>
                <a:cxn ang="0">
                  <a:pos x="7" y="29"/>
                </a:cxn>
                <a:cxn ang="0">
                  <a:pos x="6" y="21"/>
                </a:cxn>
                <a:cxn ang="0">
                  <a:pos x="8" y="21"/>
                </a:cxn>
                <a:cxn ang="0">
                  <a:pos x="10" y="31"/>
                </a:cxn>
                <a:cxn ang="0">
                  <a:pos x="13" y="41"/>
                </a:cxn>
                <a:cxn ang="0">
                  <a:pos x="16" y="50"/>
                </a:cxn>
                <a:cxn ang="0">
                  <a:pos x="18" y="49"/>
                </a:cxn>
                <a:cxn ang="0">
                  <a:pos x="16" y="38"/>
                </a:cxn>
                <a:cxn ang="0">
                  <a:pos x="15" y="27"/>
                </a:cxn>
                <a:cxn ang="0">
                  <a:pos x="15" y="16"/>
                </a:cxn>
                <a:cxn ang="0">
                  <a:pos x="16" y="15"/>
                </a:cxn>
                <a:cxn ang="0">
                  <a:pos x="18" y="26"/>
                </a:cxn>
                <a:cxn ang="0">
                  <a:pos x="19" y="36"/>
                </a:cxn>
                <a:cxn ang="0">
                  <a:pos x="23" y="45"/>
                </a:cxn>
                <a:cxn ang="0">
                  <a:pos x="25" y="43"/>
                </a:cxn>
                <a:cxn ang="0">
                  <a:pos x="23" y="31"/>
                </a:cxn>
                <a:cxn ang="0">
                  <a:pos x="23" y="18"/>
                </a:cxn>
                <a:cxn ang="0">
                  <a:pos x="23" y="5"/>
                </a:cxn>
                <a:cxn ang="0">
                  <a:pos x="24" y="5"/>
                </a:cxn>
                <a:cxn ang="0">
                  <a:pos x="25" y="15"/>
                </a:cxn>
                <a:cxn ang="0">
                  <a:pos x="26" y="26"/>
                </a:cxn>
                <a:cxn ang="0">
                  <a:pos x="29" y="37"/>
                </a:cxn>
                <a:cxn ang="0">
                  <a:pos x="30" y="44"/>
                </a:cxn>
                <a:cxn ang="0">
                  <a:pos x="31" y="46"/>
                </a:cxn>
                <a:cxn ang="0">
                  <a:pos x="32" y="49"/>
                </a:cxn>
                <a:cxn ang="0">
                  <a:pos x="33" y="52"/>
                </a:cxn>
                <a:cxn ang="0">
                  <a:pos x="33" y="54"/>
                </a:cxn>
                <a:cxn ang="0">
                  <a:pos x="32" y="57"/>
                </a:cxn>
                <a:cxn ang="0">
                  <a:pos x="29" y="61"/>
                </a:cxn>
                <a:cxn ang="0">
                  <a:pos x="25" y="63"/>
                </a:cxn>
              </a:cxnLst>
              <a:rect l="0" t="0" r="r" b="b"/>
              <a:pathLst>
                <a:path w="34" h="70">
                  <a:moveTo>
                    <a:pt x="23" y="65"/>
                  </a:moveTo>
                  <a:lnTo>
                    <a:pt x="21" y="65"/>
                  </a:lnTo>
                  <a:lnTo>
                    <a:pt x="19" y="66"/>
                  </a:lnTo>
                  <a:lnTo>
                    <a:pt x="17" y="67"/>
                  </a:lnTo>
                  <a:lnTo>
                    <a:pt x="16" y="68"/>
                  </a:lnTo>
                  <a:lnTo>
                    <a:pt x="14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8" y="66"/>
                  </a:lnTo>
                  <a:lnTo>
                    <a:pt x="7" y="63"/>
                  </a:lnTo>
                  <a:lnTo>
                    <a:pt x="6" y="61"/>
                  </a:lnTo>
                  <a:lnTo>
                    <a:pt x="4" y="55"/>
                  </a:lnTo>
                  <a:lnTo>
                    <a:pt x="3" y="49"/>
                  </a:lnTo>
                  <a:lnTo>
                    <a:pt x="1" y="42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2" y="31"/>
                  </a:lnTo>
                  <a:lnTo>
                    <a:pt x="3" y="36"/>
                  </a:lnTo>
                  <a:lnTo>
                    <a:pt x="6" y="42"/>
                  </a:lnTo>
                  <a:lnTo>
                    <a:pt x="8" y="46"/>
                  </a:lnTo>
                  <a:lnTo>
                    <a:pt x="9" y="50"/>
                  </a:lnTo>
                  <a:lnTo>
                    <a:pt x="10" y="54"/>
                  </a:lnTo>
                  <a:lnTo>
                    <a:pt x="12" y="56"/>
                  </a:lnTo>
                  <a:lnTo>
                    <a:pt x="12" y="57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0" y="53"/>
                  </a:lnTo>
                  <a:lnTo>
                    <a:pt x="10" y="52"/>
                  </a:lnTo>
                  <a:lnTo>
                    <a:pt x="10" y="51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3"/>
                  </a:lnTo>
                  <a:lnTo>
                    <a:pt x="9" y="40"/>
                  </a:lnTo>
                  <a:lnTo>
                    <a:pt x="8" y="36"/>
                  </a:lnTo>
                  <a:lnTo>
                    <a:pt x="7" y="32"/>
                  </a:lnTo>
                  <a:lnTo>
                    <a:pt x="7" y="29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7"/>
                  </a:lnTo>
                  <a:lnTo>
                    <a:pt x="8" y="21"/>
                  </a:lnTo>
                  <a:lnTo>
                    <a:pt x="9" y="26"/>
                  </a:lnTo>
                  <a:lnTo>
                    <a:pt x="10" y="31"/>
                  </a:lnTo>
                  <a:lnTo>
                    <a:pt x="11" y="36"/>
                  </a:lnTo>
                  <a:lnTo>
                    <a:pt x="13" y="41"/>
                  </a:lnTo>
                  <a:lnTo>
                    <a:pt x="14" y="46"/>
                  </a:lnTo>
                  <a:lnTo>
                    <a:pt x="16" y="50"/>
                  </a:lnTo>
                  <a:lnTo>
                    <a:pt x="18" y="54"/>
                  </a:lnTo>
                  <a:lnTo>
                    <a:pt x="18" y="49"/>
                  </a:lnTo>
                  <a:lnTo>
                    <a:pt x="17" y="44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15" y="16"/>
                  </a:lnTo>
                  <a:lnTo>
                    <a:pt x="15" y="11"/>
                  </a:lnTo>
                  <a:lnTo>
                    <a:pt x="16" y="15"/>
                  </a:lnTo>
                  <a:lnTo>
                    <a:pt x="17" y="21"/>
                  </a:lnTo>
                  <a:lnTo>
                    <a:pt x="18" y="26"/>
                  </a:lnTo>
                  <a:lnTo>
                    <a:pt x="19" y="31"/>
                  </a:lnTo>
                  <a:lnTo>
                    <a:pt x="19" y="36"/>
                  </a:lnTo>
                  <a:lnTo>
                    <a:pt x="21" y="41"/>
                  </a:lnTo>
                  <a:lnTo>
                    <a:pt x="23" y="45"/>
                  </a:lnTo>
                  <a:lnTo>
                    <a:pt x="25" y="50"/>
                  </a:lnTo>
                  <a:lnTo>
                    <a:pt x="25" y="43"/>
                  </a:lnTo>
                  <a:lnTo>
                    <a:pt x="24" y="37"/>
                  </a:lnTo>
                  <a:lnTo>
                    <a:pt x="23" y="31"/>
                  </a:lnTo>
                  <a:lnTo>
                    <a:pt x="23" y="25"/>
                  </a:lnTo>
                  <a:lnTo>
                    <a:pt x="23" y="18"/>
                  </a:lnTo>
                  <a:lnTo>
                    <a:pt x="22" y="12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4" y="5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6" y="21"/>
                  </a:lnTo>
                  <a:lnTo>
                    <a:pt x="26" y="26"/>
                  </a:lnTo>
                  <a:lnTo>
                    <a:pt x="28" y="31"/>
                  </a:lnTo>
                  <a:lnTo>
                    <a:pt x="29" y="37"/>
                  </a:lnTo>
                  <a:lnTo>
                    <a:pt x="30" y="42"/>
                  </a:lnTo>
                  <a:lnTo>
                    <a:pt x="30" y="44"/>
                  </a:lnTo>
                  <a:lnTo>
                    <a:pt x="31" y="45"/>
                  </a:lnTo>
                  <a:lnTo>
                    <a:pt x="31" y="46"/>
                  </a:lnTo>
                  <a:lnTo>
                    <a:pt x="31" y="47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3" y="52"/>
                  </a:lnTo>
                  <a:lnTo>
                    <a:pt x="33" y="53"/>
                  </a:lnTo>
                  <a:lnTo>
                    <a:pt x="33" y="54"/>
                  </a:lnTo>
                  <a:lnTo>
                    <a:pt x="33" y="55"/>
                  </a:lnTo>
                  <a:lnTo>
                    <a:pt x="32" y="57"/>
                  </a:lnTo>
                  <a:lnTo>
                    <a:pt x="31" y="59"/>
                  </a:lnTo>
                  <a:lnTo>
                    <a:pt x="29" y="61"/>
                  </a:lnTo>
                  <a:lnTo>
                    <a:pt x="27" y="63"/>
                  </a:lnTo>
                  <a:lnTo>
                    <a:pt x="25" y="63"/>
                  </a:lnTo>
                  <a:lnTo>
                    <a:pt x="23" y="65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5" name="Freeform 1073"/>
            <p:cNvSpPr>
              <a:spLocks/>
            </p:cNvSpPr>
            <p:nvPr/>
          </p:nvSpPr>
          <p:spPr bwMode="auto">
            <a:xfrm flipH="1">
              <a:off x="755" y="2666"/>
              <a:ext cx="55" cy="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5" y="23"/>
                </a:cxn>
                <a:cxn ang="0">
                  <a:pos x="2" y="22"/>
                </a:cxn>
                <a:cxn ang="0">
                  <a:pos x="0" y="15"/>
                </a:cxn>
                <a:cxn ang="0">
                  <a:pos x="0" y="7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14" y="3"/>
                </a:cxn>
                <a:cxn ang="0">
                  <a:pos x="26" y="6"/>
                </a:cxn>
                <a:cxn ang="0">
                  <a:pos x="36" y="12"/>
                </a:cxn>
                <a:cxn ang="0">
                  <a:pos x="48" y="18"/>
                </a:cxn>
                <a:cxn ang="0">
                  <a:pos x="38" y="17"/>
                </a:cxn>
                <a:cxn ang="0">
                  <a:pos x="25" y="12"/>
                </a:cxn>
                <a:cxn ang="0">
                  <a:pos x="11" y="8"/>
                </a:cxn>
                <a:cxn ang="0">
                  <a:pos x="0" y="6"/>
                </a:cxn>
                <a:cxn ang="0">
                  <a:pos x="10" y="12"/>
                </a:cxn>
                <a:cxn ang="0">
                  <a:pos x="19" y="15"/>
                </a:cxn>
                <a:cxn ang="0">
                  <a:pos x="27" y="18"/>
                </a:cxn>
                <a:cxn ang="0">
                  <a:pos x="35" y="25"/>
                </a:cxn>
                <a:cxn ang="0">
                  <a:pos x="27" y="22"/>
                </a:cxn>
                <a:cxn ang="0">
                  <a:pos x="18" y="18"/>
                </a:cxn>
                <a:cxn ang="0">
                  <a:pos x="10" y="16"/>
                </a:cxn>
                <a:cxn ang="0">
                  <a:pos x="0" y="15"/>
                </a:cxn>
                <a:cxn ang="0">
                  <a:pos x="7" y="18"/>
                </a:cxn>
                <a:cxn ang="0">
                  <a:pos x="14" y="23"/>
                </a:cxn>
                <a:cxn ang="0">
                  <a:pos x="20" y="26"/>
                </a:cxn>
                <a:cxn ang="0">
                  <a:pos x="27" y="31"/>
                </a:cxn>
                <a:cxn ang="0">
                  <a:pos x="24" y="30"/>
                </a:cxn>
                <a:cxn ang="0">
                  <a:pos x="18" y="28"/>
                </a:cxn>
                <a:cxn ang="0">
                  <a:pos x="13" y="26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5" y="23"/>
                </a:cxn>
                <a:cxn ang="0">
                  <a:pos x="4" y="23"/>
                </a:cxn>
              </a:cxnLst>
              <a:rect l="0" t="0" r="r" b="b"/>
              <a:pathLst>
                <a:path w="49" h="32">
                  <a:moveTo>
                    <a:pt x="3" y="23"/>
                  </a:moveTo>
                  <a:lnTo>
                    <a:pt x="3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2" y="22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9" y="1"/>
                  </a:lnTo>
                  <a:lnTo>
                    <a:pt x="14" y="3"/>
                  </a:lnTo>
                  <a:lnTo>
                    <a:pt x="20" y="5"/>
                  </a:lnTo>
                  <a:lnTo>
                    <a:pt x="26" y="6"/>
                  </a:lnTo>
                  <a:lnTo>
                    <a:pt x="31" y="9"/>
                  </a:lnTo>
                  <a:lnTo>
                    <a:pt x="36" y="12"/>
                  </a:lnTo>
                  <a:lnTo>
                    <a:pt x="41" y="15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38" y="17"/>
                  </a:lnTo>
                  <a:lnTo>
                    <a:pt x="32" y="14"/>
                  </a:lnTo>
                  <a:lnTo>
                    <a:pt x="25" y="12"/>
                  </a:lnTo>
                  <a:lnTo>
                    <a:pt x="18" y="10"/>
                  </a:lnTo>
                  <a:lnTo>
                    <a:pt x="11" y="8"/>
                  </a:lnTo>
                  <a:lnTo>
                    <a:pt x="5" y="7"/>
                  </a:lnTo>
                  <a:lnTo>
                    <a:pt x="0" y="6"/>
                  </a:lnTo>
                  <a:lnTo>
                    <a:pt x="5" y="9"/>
                  </a:lnTo>
                  <a:lnTo>
                    <a:pt x="10" y="12"/>
                  </a:lnTo>
                  <a:lnTo>
                    <a:pt x="14" y="13"/>
                  </a:lnTo>
                  <a:lnTo>
                    <a:pt x="19" y="15"/>
                  </a:lnTo>
                  <a:lnTo>
                    <a:pt x="23" y="17"/>
                  </a:lnTo>
                  <a:lnTo>
                    <a:pt x="27" y="18"/>
                  </a:lnTo>
                  <a:lnTo>
                    <a:pt x="31" y="22"/>
                  </a:lnTo>
                  <a:lnTo>
                    <a:pt x="35" y="25"/>
                  </a:lnTo>
                  <a:lnTo>
                    <a:pt x="31" y="24"/>
                  </a:lnTo>
                  <a:lnTo>
                    <a:pt x="27" y="22"/>
                  </a:lnTo>
                  <a:lnTo>
                    <a:pt x="23" y="20"/>
                  </a:lnTo>
                  <a:lnTo>
                    <a:pt x="18" y="18"/>
                  </a:lnTo>
                  <a:lnTo>
                    <a:pt x="14" y="17"/>
                  </a:lnTo>
                  <a:lnTo>
                    <a:pt x="10" y="16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4" y="17"/>
                  </a:lnTo>
                  <a:lnTo>
                    <a:pt x="7" y="18"/>
                  </a:lnTo>
                  <a:lnTo>
                    <a:pt x="11" y="20"/>
                  </a:lnTo>
                  <a:lnTo>
                    <a:pt x="14" y="23"/>
                  </a:lnTo>
                  <a:lnTo>
                    <a:pt x="17" y="24"/>
                  </a:lnTo>
                  <a:lnTo>
                    <a:pt x="20" y="26"/>
                  </a:lnTo>
                  <a:lnTo>
                    <a:pt x="23" y="28"/>
                  </a:lnTo>
                  <a:lnTo>
                    <a:pt x="27" y="31"/>
                  </a:lnTo>
                  <a:lnTo>
                    <a:pt x="26" y="31"/>
                  </a:lnTo>
                  <a:lnTo>
                    <a:pt x="24" y="30"/>
                  </a:lnTo>
                  <a:lnTo>
                    <a:pt x="21" y="29"/>
                  </a:lnTo>
                  <a:lnTo>
                    <a:pt x="18" y="28"/>
                  </a:lnTo>
                  <a:lnTo>
                    <a:pt x="16" y="27"/>
                  </a:lnTo>
                  <a:lnTo>
                    <a:pt x="13" y="26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4"/>
                  </a:lnTo>
                  <a:lnTo>
                    <a:pt x="4" y="23"/>
                  </a:lnTo>
                  <a:lnTo>
                    <a:pt x="3" y="23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6" name="Freeform 1074"/>
            <p:cNvSpPr>
              <a:spLocks/>
            </p:cNvSpPr>
            <p:nvPr/>
          </p:nvSpPr>
          <p:spPr bwMode="auto">
            <a:xfrm flipH="1">
              <a:off x="578" y="2763"/>
              <a:ext cx="27" cy="21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11" y="0"/>
                </a:cxn>
                <a:cxn ang="0">
                  <a:pos x="10" y="11"/>
                </a:cxn>
                <a:cxn ang="0">
                  <a:pos x="17" y="3"/>
                </a:cxn>
                <a:cxn ang="0">
                  <a:pos x="16" y="13"/>
                </a:cxn>
                <a:cxn ang="0">
                  <a:pos x="22" y="5"/>
                </a:cxn>
                <a:cxn ang="0">
                  <a:pos x="23" y="16"/>
                </a:cxn>
                <a:cxn ang="0">
                  <a:pos x="22" y="19"/>
                </a:cxn>
                <a:cxn ang="0">
                  <a:pos x="0" y="11"/>
                </a:cxn>
                <a:cxn ang="0">
                  <a:pos x="3" y="7"/>
                </a:cxn>
              </a:cxnLst>
              <a:rect l="0" t="0" r="r" b="b"/>
              <a:pathLst>
                <a:path w="24" h="20">
                  <a:moveTo>
                    <a:pt x="3" y="7"/>
                  </a:moveTo>
                  <a:lnTo>
                    <a:pt x="11" y="0"/>
                  </a:lnTo>
                  <a:lnTo>
                    <a:pt x="10" y="11"/>
                  </a:lnTo>
                  <a:lnTo>
                    <a:pt x="17" y="3"/>
                  </a:lnTo>
                  <a:lnTo>
                    <a:pt x="16" y="13"/>
                  </a:lnTo>
                  <a:lnTo>
                    <a:pt x="22" y="5"/>
                  </a:lnTo>
                  <a:lnTo>
                    <a:pt x="23" y="16"/>
                  </a:lnTo>
                  <a:lnTo>
                    <a:pt x="22" y="19"/>
                  </a:lnTo>
                  <a:lnTo>
                    <a:pt x="0" y="11"/>
                  </a:lnTo>
                  <a:lnTo>
                    <a:pt x="3" y="7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7" name="Freeform 1075"/>
            <p:cNvSpPr>
              <a:spLocks/>
            </p:cNvSpPr>
            <p:nvPr/>
          </p:nvSpPr>
          <p:spPr bwMode="auto">
            <a:xfrm flipH="1">
              <a:off x="600" y="2515"/>
              <a:ext cx="42" cy="22"/>
            </a:xfrm>
            <a:custGeom>
              <a:avLst/>
              <a:gdLst/>
              <a:ahLst/>
              <a:cxnLst>
                <a:cxn ang="0">
                  <a:pos x="37" y="3"/>
                </a:cxn>
                <a:cxn ang="0">
                  <a:pos x="11" y="0"/>
                </a:cxn>
                <a:cxn ang="0">
                  <a:pos x="20" y="5"/>
                </a:cxn>
                <a:cxn ang="0">
                  <a:pos x="6" y="7"/>
                </a:cxn>
                <a:cxn ang="0">
                  <a:pos x="19" y="11"/>
                </a:cxn>
                <a:cxn ang="0">
                  <a:pos x="0" y="15"/>
                </a:cxn>
                <a:cxn ang="0">
                  <a:pos x="28" y="19"/>
                </a:cxn>
                <a:cxn ang="0">
                  <a:pos x="25" y="13"/>
                </a:cxn>
                <a:cxn ang="0">
                  <a:pos x="30" y="11"/>
                </a:cxn>
                <a:cxn ang="0">
                  <a:pos x="26" y="7"/>
                </a:cxn>
                <a:cxn ang="0">
                  <a:pos x="37" y="3"/>
                </a:cxn>
              </a:cxnLst>
              <a:rect l="0" t="0" r="r" b="b"/>
              <a:pathLst>
                <a:path w="38" h="20">
                  <a:moveTo>
                    <a:pt x="37" y="3"/>
                  </a:moveTo>
                  <a:lnTo>
                    <a:pt x="11" y="0"/>
                  </a:lnTo>
                  <a:lnTo>
                    <a:pt x="20" y="5"/>
                  </a:lnTo>
                  <a:lnTo>
                    <a:pt x="6" y="7"/>
                  </a:lnTo>
                  <a:lnTo>
                    <a:pt x="19" y="11"/>
                  </a:lnTo>
                  <a:lnTo>
                    <a:pt x="0" y="15"/>
                  </a:lnTo>
                  <a:lnTo>
                    <a:pt x="28" y="19"/>
                  </a:lnTo>
                  <a:lnTo>
                    <a:pt x="25" y="13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37" y="3"/>
                  </a:lnTo>
                </a:path>
              </a:pathLst>
            </a:custGeom>
            <a:solidFill>
              <a:srgbClr val="00FFFF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8" name="Freeform 1076"/>
            <p:cNvSpPr>
              <a:spLocks/>
            </p:cNvSpPr>
            <p:nvPr/>
          </p:nvSpPr>
          <p:spPr bwMode="auto">
            <a:xfrm flipH="1">
              <a:off x="748" y="2612"/>
              <a:ext cx="63" cy="2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0" y="20"/>
                </a:cxn>
                <a:cxn ang="0">
                  <a:pos x="13" y="9"/>
                </a:cxn>
                <a:cxn ang="0">
                  <a:pos x="51" y="15"/>
                </a:cxn>
                <a:cxn ang="0">
                  <a:pos x="27" y="6"/>
                </a:cxn>
                <a:cxn ang="0">
                  <a:pos x="55" y="10"/>
                </a:cxn>
                <a:cxn ang="0">
                  <a:pos x="23" y="0"/>
                </a:cxn>
                <a:cxn ang="0">
                  <a:pos x="0" y="9"/>
                </a:cxn>
              </a:cxnLst>
              <a:rect l="0" t="0" r="r" b="b"/>
              <a:pathLst>
                <a:path w="56" h="21">
                  <a:moveTo>
                    <a:pt x="0" y="9"/>
                  </a:moveTo>
                  <a:lnTo>
                    <a:pt x="50" y="20"/>
                  </a:lnTo>
                  <a:lnTo>
                    <a:pt x="13" y="9"/>
                  </a:lnTo>
                  <a:lnTo>
                    <a:pt x="51" y="15"/>
                  </a:lnTo>
                  <a:lnTo>
                    <a:pt x="27" y="6"/>
                  </a:lnTo>
                  <a:lnTo>
                    <a:pt x="55" y="10"/>
                  </a:lnTo>
                  <a:lnTo>
                    <a:pt x="23" y="0"/>
                  </a:lnTo>
                  <a:lnTo>
                    <a:pt x="0" y="9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69" name="Freeform 1077"/>
            <p:cNvSpPr>
              <a:spLocks/>
            </p:cNvSpPr>
            <p:nvPr/>
          </p:nvSpPr>
          <p:spPr bwMode="auto">
            <a:xfrm flipH="1">
              <a:off x="566" y="2777"/>
              <a:ext cx="40" cy="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8" y="19"/>
                </a:cxn>
                <a:cxn ang="0">
                  <a:pos x="35" y="11"/>
                </a:cxn>
                <a:cxn ang="0">
                  <a:pos x="26" y="14"/>
                </a:cxn>
                <a:cxn ang="0">
                  <a:pos x="21" y="11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1" y="8"/>
                </a:cxn>
                <a:cxn ang="0">
                  <a:pos x="14" y="3"/>
                </a:cxn>
                <a:cxn ang="0">
                  <a:pos x="7" y="5"/>
                </a:cxn>
                <a:cxn ang="0">
                  <a:pos x="3" y="4"/>
                </a:cxn>
                <a:cxn ang="0">
                  <a:pos x="5" y="0"/>
                </a:cxn>
                <a:cxn ang="0">
                  <a:pos x="0" y="7"/>
                </a:cxn>
              </a:cxnLst>
              <a:rect l="0" t="0" r="r" b="b"/>
              <a:pathLst>
                <a:path w="36" h="20">
                  <a:moveTo>
                    <a:pt x="0" y="7"/>
                  </a:moveTo>
                  <a:lnTo>
                    <a:pt x="28" y="19"/>
                  </a:lnTo>
                  <a:lnTo>
                    <a:pt x="35" y="11"/>
                  </a:lnTo>
                  <a:lnTo>
                    <a:pt x="26" y="14"/>
                  </a:lnTo>
                  <a:lnTo>
                    <a:pt x="21" y="11"/>
                  </a:lnTo>
                  <a:lnTo>
                    <a:pt x="23" y="7"/>
                  </a:lnTo>
                  <a:lnTo>
                    <a:pt x="18" y="9"/>
                  </a:lnTo>
                  <a:lnTo>
                    <a:pt x="11" y="8"/>
                  </a:lnTo>
                  <a:lnTo>
                    <a:pt x="14" y="3"/>
                  </a:lnTo>
                  <a:lnTo>
                    <a:pt x="7" y="5"/>
                  </a:lnTo>
                  <a:lnTo>
                    <a:pt x="3" y="4"/>
                  </a:lnTo>
                  <a:lnTo>
                    <a:pt x="5" y="0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2070" name="Freeform 1078"/>
            <p:cNvSpPr>
              <a:spLocks/>
            </p:cNvSpPr>
            <p:nvPr/>
          </p:nvSpPr>
          <p:spPr bwMode="auto">
            <a:xfrm flipH="1">
              <a:off x="605" y="2736"/>
              <a:ext cx="32" cy="2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1" y="19"/>
                </a:cxn>
                <a:cxn ang="0">
                  <a:pos x="28" y="12"/>
                </a:cxn>
                <a:cxn ang="0">
                  <a:pos x="20" y="13"/>
                </a:cxn>
                <a:cxn ang="0">
                  <a:pos x="16" y="12"/>
                </a:cxn>
                <a:cxn ang="0">
                  <a:pos x="17" y="6"/>
                </a:cxn>
                <a:cxn ang="0">
                  <a:pos x="12" y="10"/>
                </a:cxn>
                <a:cxn ang="0">
                  <a:pos x="5" y="7"/>
                </a:cxn>
                <a:cxn ang="0">
                  <a:pos x="7" y="3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29" h="20">
                  <a:moveTo>
                    <a:pt x="0" y="8"/>
                  </a:moveTo>
                  <a:lnTo>
                    <a:pt x="21" y="19"/>
                  </a:lnTo>
                  <a:lnTo>
                    <a:pt x="28" y="12"/>
                  </a:lnTo>
                  <a:lnTo>
                    <a:pt x="20" y="13"/>
                  </a:lnTo>
                  <a:lnTo>
                    <a:pt x="16" y="12"/>
                  </a:lnTo>
                  <a:lnTo>
                    <a:pt x="17" y="6"/>
                  </a:lnTo>
                  <a:lnTo>
                    <a:pt x="12" y="10"/>
                  </a:lnTo>
                  <a:lnTo>
                    <a:pt x="5" y="7"/>
                  </a:lnTo>
                  <a:lnTo>
                    <a:pt x="7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15" name="Text Box 1079"/>
          <p:cNvSpPr txBox="1">
            <a:spLocks noChangeArrowheads="1"/>
          </p:cNvSpPr>
          <p:nvPr/>
        </p:nvSpPr>
        <p:spPr bwMode="auto">
          <a:xfrm>
            <a:off x="4503738" y="2051050"/>
            <a:ext cx="109220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ko-KR" altLang="en-US" sz="1100" b="0"/>
              <a:t>시스템 운영자</a:t>
            </a:r>
          </a:p>
        </p:txBody>
      </p:sp>
      <p:sp>
        <p:nvSpPr>
          <p:cNvPr id="982072" name="AutoShape 1080"/>
          <p:cNvSpPr>
            <a:spLocks noChangeArrowheads="1"/>
          </p:cNvSpPr>
          <p:nvPr/>
        </p:nvSpPr>
        <p:spPr bwMode="auto">
          <a:xfrm>
            <a:off x="2844800" y="2200275"/>
            <a:ext cx="290513" cy="658813"/>
          </a:xfrm>
          <a:prstGeom prst="downArrow">
            <a:avLst>
              <a:gd name="adj1" fmla="val 68537"/>
              <a:gd name="adj2" fmla="val 5609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73" name="AutoShape 1081"/>
          <p:cNvSpPr>
            <a:spLocks noChangeArrowheads="1"/>
          </p:cNvSpPr>
          <p:nvPr/>
        </p:nvSpPr>
        <p:spPr bwMode="auto">
          <a:xfrm>
            <a:off x="4665663" y="2278063"/>
            <a:ext cx="339725" cy="958850"/>
          </a:xfrm>
          <a:prstGeom prst="downArrow">
            <a:avLst>
              <a:gd name="adj1" fmla="val 48315"/>
              <a:gd name="adj2" fmla="val 54959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74" name="AutoShape 1082"/>
          <p:cNvSpPr>
            <a:spLocks noChangeArrowheads="1"/>
          </p:cNvSpPr>
          <p:nvPr/>
        </p:nvSpPr>
        <p:spPr bwMode="auto">
          <a:xfrm>
            <a:off x="3741738" y="2278063"/>
            <a:ext cx="339725" cy="958850"/>
          </a:xfrm>
          <a:prstGeom prst="downArrow">
            <a:avLst>
              <a:gd name="adj1" fmla="val 48315"/>
              <a:gd name="adj2" fmla="val 54959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2075" name="AutoShape 1083"/>
          <p:cNvSpPr>
            <a:spLocks noChangeArrowheads="1"/>
          </p:cNvSpPr>
          <p:nvPr/>
        </p:nvSpPr>
        <p:spPr bwMode="auto">
          <a:xfrm>
            <a:off x="2544763" y="3644900"/>
            <a:ext cx="2846387" cy="812800"/>
          </a:xfrm>
          <a:prstGeom prst="rightArrow">
            <a:avLst>
              <a:gd name="adj1" fmla="val 64287"/>
              <a:gd name="adj2" fmla="val 616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20" name="Text Box 1084"/>
          <p:cNvSpPr txBox="1">
            <a:spLocks noChangeArrowheads="1"/>
          </p:cNvSpPr>
          <p:nvPr/>
        </p:nvSpPr>
        <p:spPr bwMode="auto">
          <a:xfrm>
            <a:off x="2798763" y="3919538"/>
            <a:ext cx="968375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ko-KR" altLang="en-US" sz="1100" b="0"/>
              <a:t>인증시스템</a:t>
            </a:r>
          </a:p>
        </p:txBody>
      </p:sp>
      <p:sp>
        <p:nvSpPr>
          <p:cNvPr id="4121" name="Text Box 1085"/>
          <p:cNvSpPr txBox="1">
            <a:spLocks noChangeArrowheads="1"/>
          </p:cNvSpPr>
          <p:nvPr/>
        </p:nvSpPr>
        <p:spPr bwMode="auto">
          <a:xfrm>
            <a:off x="3778250" y="3821113"/>
            <a:ext cx="1098550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en-US" altLang="ko-KR" sz="1100" b="0"/>
              <a:t>Network/</a:t>
            </a:r>
          </a:p>
          <a:p>
            <a:pPr algn="l" defTabSz="762000">
              <a:spcBef>
                <a:spcPct val="0"/>
              </a:spcBef>
              <a:buClrTx/>
            </a:pPr>
            <a:r>
              <a:rPr lang="en-US" altLang="ko-KR" sz="1100" b="0"/>
              <a:t>System </a:t>
            </a:r>
            <a:r>
              <a:rPr lang="ko-KR" altLang="en-US" sz="1100" b="0"/>
              <a:t>보안</a:t>
            </a:r>
          </a:p>
        </p:txBody>
      </p:sp>
      <p:sp>
        <p:nvSpPr>
          <p:cNvPr id="4122" name="Text Box 1086"/>
          <p:cNvSpPr txBox="1">
            <a:spLocks noChangeArrowheads="1"/>
          </p:cNvSpPr>
          <p:nvPr/>
        </p:nvSpPr>
        <p:spPr bwMode="auto">
          <a:xfrm>
            <a:off x="4694238" y="3833813"/>
            <a:ext cx="598487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0"/>
              </a:spcBef>
              <a:buClrTx/>
            </a:pPr>
            <a:r>
              <a:rPr lang="en-US" altLang="ko-KR" sz="1100" b="0"/>
              <a:t>OS</a:t>
            </a:r>
          </a:p>
          <a:p>
            <a:pPr defTabSz="762000">
              <a:spcBef>
                <a:spcPct val="0"/>
              </a:spcBef>
              <a:buClrTx/>
            </a:pPr>
            <a:r>
              <a:rPr lang="ko-KR" altLang="en-US" sz="1100" b="0"/>
              <a:t>보안</a:t>
            </a:r>
          </a:p>
        </p:txBody>
      </p:sp>
      <p:grpSp>
        <p:nvGrpSpPr>
          <p:cNvPr id="4123" name="Group 1087"/>
          <p:cNvGrpSpPr>
            <a:grpSpLocks/>
          </p:cNvGrpSpPr>
          <p:nvPr/>
        </p:nvGrpSpPr>
        <p:grpSpPr bwMode="auto">
          <a:xfrm>
            <a:off x="4205288" y="5903913"/>
            <a:ext cx="1181100" cy="334962"/>
            <a:chOff x="2162" y="5055"/>
            <a:chExt cx="607" cy="207"/>
          </a:xfrm>
        </p:grpSpPr>
        <p:sp>
          <p:nvSpPr>
            <p:cNvPr id="982080" name="AutoShape 1088"/>
            <p:cNvSpPr>
              <a:spLocks noChangeArrowheads="1"/>
            </p:cNvSpPr>
            <p:nvPr/>
          </p:nvSpPr>
          <p:spPr bwMode="auto">
            <a:xfrm>
              <a:off x="2190" y="5055"/>
              <a:ext cx="534" cy="207"/>
            </a:xfrm>
            <a:prstGeom prst="wedgeRectCallout">
              <a:avLst>
                <a:gd name="adj1" fmla="val -77528"/>
                <a:gd name="adj2" fmla="val -137921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ko-KR" altLang="ko-KR" sz="2400" b="0"/>
            </a:p>
          </p:txBody>
        </p:sp>
        <p:sp>
          <p:nvSpPr>
            <p:cNvPr id="4144" name="Text Box 1089"/>
            <p:cNvSpPr txBox="1">
              <a:spLocks noChangeArrowheads="1"/>
            </p:cNvSpPr>
            <p:nvPr/>
          </p:nvSpPr>
          <p:spPr bwMode="auto">
            <a:xfrm>
              <a:off x="2162" y="5065"/>
              <a:ext cx="60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ko-KR" altLang="en-US" sz="1200" b="0"/>
                <a:t>관리적 보안</a:t>
              </a:r>
            </a:p>
          </p:txBody>
        </p:sp>
      </p:grpSp>
      <p:grpSp>
        <p:nvGrpSpPr>
          <p:cNvPr id="4124" name="Group 1090"/>
          <p:cNvGrpSpPr>
            <a:grpSpLocks/>
          </p:cNvGrpSpPr>
          <p:nvPr/>
        </p:nvGrpSpPr>
        <p:grpSpPr bwMode="auto">
          <a:xfrm>
            <a:off x="5446713" y="5730875"/>
            <a:ext cx="1169987" cy="334963"/>
            <a:chOff x="2756" y="4935"/>
            <a:chExt cx="607" cy="207"/>
          </a:xfrm>
        </p:grpSpPr>
        <p:sp>
          <p:nvSpPr>
            <p:cNvPr id="982083" name="AutoShape 1091"/>
            <p:cNvSpPr>
              <a:spLocks noChangeArrowheads="1"/>
            </p:cNvSpPr>
            <p:nvPr/>
          </p:nvSpPr>
          <p:spPr bwMode="auto">
            <a:xfrm>
              <a:off x="2772" y="4935"/>
              <a:ext cx="535" cy="207"/>
            </a:xfrm>
            <a:prstGeom prst="wedgeRectCallout">
              <a:avLst>
                <a:gd name="adj1" fmla="val -77528"/>
                <a:gd name="adj2" fmla="val -111838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ko-KR" altLang="ko-KR" sz="2400" b="0"/>
            </a:p>
          </p:txBody>
        </p:sp>
        <p:sp>
          <p:nvSpPr>
            <p:cNvPr id="4142" name="Text Box 1092"/>
            <p:cNvSpPr txBox="1">
              <a:spLocks noChangeArrowheads="1"/>
            </p:cNvSpPr>
            <p:nvPr/>
          </p:nvSpPr>
          <p:spPr bwMode="auto">
            <a:xfrm>
              <a:off x="2756" y="4943"/>
              <a:ext cx="60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ko-KR" altLang="en-US" sz="1200" b="0"/>
                <a:t>물리적 보안</a:t>
              </a:r>
            </a:p>
          </p:txBody>
        </p:sp>
      </p:grpSp>
      <p:grpSp>
        <p:nvGrpSpPr>
          <p:cNvPr id="4125" name="Group 1093"/>
          <p:cNvGrpSpPr>
            <a:grpSpLocks/>
          </p:cNvGrpSpPr>
          <p:nvPr/>
        </p:nvGrpSpPr>
        <p:grpSpPr bwMode="auto">
          <a:xfrm>
            <a:off x="6672263" y="5614988"/>
            <a:ext cx="1181100" cy="333375"/>
            <a:chOff x="3329" y="4785"/>
            <a:chExt cx="607" cy="207"/>
          </a:xfrm>
        </p:grpSpPr>
        <p:sp>
          <p:nvSpPr>
            <p:cNvPr id="982086" name="AutoShape 1094"/>
            <p:cNvSpPr>
              <a:spLocks noChangeArrowheads="1"/>
            </p:cNvSpPr>
            <p:nvPr/>
          </p:nvSpPr>
          <p:spPr bwMode="auto">
            <a:xfrm>
              <a:off x="3348" y="4785"/>
              <a:ext cx="534" cy="207"/>
            </a:xfrm>
            <a:prstGeom prst="wedgeRectCallout">
              <a:avLst>
                <a:gd name="adj1" fmla="val -77528"/>
                <a:gd name="adj2" fmla="val -111838"/>
              </a:avLst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ko-KR" altLang="ko-KR" sz="2400" b="0"/>
            </a:p>
          </p:txBody>
        </p:sp>
        <p:sp>
          <p:nvSpPr>
            <p:cNvPr id="4140" name="Text Box 1095"/>
            <p:cNvSpPr txBox="1">
              <a:spLocks noChangeArrowheads="1"/>
            </p:cNvSpPr>
            <p:nvPr/>
          </p:nvSpPr>
          <p:spPr bwMode="auto">
            <a:xfrm>
              <a:off x="3329" y="4794"/>
              <a:ext cx="60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ko-KR" altLang="en-US" sz="1200" b="0"/>
                <a:t>기술적 보안</a:t>
              </a:r>
            </a:p>
          </p:txBody>
        </p:sp>
      </p:grpSp>
      <p:sp>
        <p:nvSpPr>
          <p:cNvPr id="4126" name="Text Box 1096"/>
          <p:cNvSpPr txBox="1">
            <a:spLocks noChangeArrowheads="1"/>
          </p:cNvSpPr>
          <p:nvPr/>
        </p:nvSpPr>
        <p:spPr bwMode="auto">
          <a:xfrm>
            <a:off x="1330325" y="3651250"/>
            <a:ext cx="10683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ko-KR" altLang="en-US" sz="1100" b="0"/>
              <a:t>인가된 사용자</a:t>
            </a:r>
          </a:p>
        </p:txBody>
      </p:sp>
      <p:sp>
        <p:nvSpPr>
          <p:cNvPr id="4127" name="Text Box 1097"/>
          <p:cNvSpPr txBox="1">
            <a:spLocks noChangeArrowheads="1"/>
          </p:cNvSpPr>
          <p:nvPr/>
        </p:nvSpPr>
        <p:spPr bwMode="auto">
          <a:xfrm>
            <a:off x="3517900" y="2055813"/>
            <a:ext cx="8318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0"/>
              </a:spcBef>
              <a:buClrTx/>
            </a:pPr>
            <a:r>
              <a:rPr lang="ko-KR" altLang="en-US" sz="1100" b="0"/>
              <a:t>망관리자</a:t>
            </a:r>
          </a:p>
        </p:txBody>
      </p:sp>
      <p:graphicFrame>
        <p:nvGraphicFramePr>
          <p:cNvPr id="4098" name="Object 1098"/>
          <p:cNvGraphicFramePr>
            <a:graphicFrameLocks/>
          </p:cNvGraphicFramePr>
          <p:nvPr/>
        </p:nvGraphicFramePr>
        <p:xfrm>
          <a:off x="3590925" y="1595438"/>
          <a:ext cx="706438" cy="571500"/>
        </p:xfrm>
        <a:graphic>
          <a:graphicData uri="http://schemas.openxmlformats.org/presentationml/2006/ole">
            <p:oleObj spid="_x0000_s4098" name="클립" r:id="rId3" imgW="652320" imgH="365040" progId="">
              <p:embed/>
            </p:oleObj>
          </a:graphicData>
        </a:graphic>
      </p:graphicFrame>
      <p:grpSp>
        <p:nvGrpSpPr>
          <p:cNvPr id="4128" name="Group 1099"/>
          <p:cNvGrpSpPr>
            <a:grpSpLocks/>
          </p:cNvGrpSpPr>
          <p:nvPr/>
        </p:nvGrpSpPr>
        <p:grpSpPr bwMode="auto">
          <a:xfrm>
            <a:off x="5535613" y="3933825"/>
            <a:ext cx="942975" cy="852488"/>
            <a:chOff x="2736" y="3840"/>
            <a:chExt cx="896" cy="665"/>
          </a:xfrm>
        </p:grpSpPr>
        <p:graphicFrame>
          <p:nvGraphicFramePr>
            <p:cNvPr id="4099" name="Object 1100"/>
            <p:cNvGraphicFramePr>
              <a:graphicFrameLocks/>
            </p:cNvGraphicFramePr>
            <p:nvPr/>
          </p:nvGraphicFramePr>
          <p:xfrm>
            <a:off x="3360" y="3984"/>
            <a:ext cx="272" cy="493"/>
          </p:xfrm>
          <a:graphic>
            <a:graphicData uri="http://schemas.openxmlformats.org/presentationml/2006/ole">
              <p:oleObj spid="_x0000_s4099" name="클립" r:id="rId4" imgW="1925280" imgH="3381120" progId="">
                <p:embed/>
              </p:oleObj>
            </a:graphicData>
          </a:graphic>
        </p:graphicFrame>
        <p:graphicFrame>
          <p:nvGraphicFramePr>
            <p:cNvPr id="4100" name="Object 1101"/>
            <p:cNvGraphicFramePr>
              <a:graphicFrameLocks/>
            </p:cNvGraphicFramePr>
            <p:nvPr/>
          </p:nvGraphicFramePr>
          <p:xfrm>
            <a:off x="2736" y="3840"/>
            <a:ext cx="368" cy="665"/>
          </p:xfrm>
          <a:graphic>
            <a:graphicData uri="http://schemas.openxmlformats.org/presentationml/2006/ole">
              <p:oleObj spid="_x0000_s4100" name="클립" r:id="rId5" imgW="3984480" imgH="4143240" progId="">
                <p:embed/>
              </p:oleObj>
            </a:graphicData>
          </a:graphic>
        </p:graphicFrame>
        <p:graphicFrame>
          <p:nvGraphicFramePr>
            <p:cNvPr id="4101" name="Object 1102"/>
            <p:cNvGraphicFramePr>
              <a:graphicFrameLocks/>
            </p:cNvGraphicFramePr>
            <p:nvPr/>
          </p:nvGraphicFramePr>
          <p:xfrm>
            <a:off x="3120" y="4176"/>
            <a:ext cx="240" cy="278"/>
          </p:xfrm>
          <a:graphic>
            <a:graphicData uri="http://schemas.openxmlformats.org/presentationml/2006/ole">
              <p:oleObj spid="_x0000_s4101" name="클립" r:id="rId6" imgW="3473280" imgH="3106440" progId="">
                <p:embed/>
              </p:oleObj>
            </a:graphicData>
          </a:graphic>
        </p:graphicFrame>
      </p:grpSp>
      <p:sp>
        <p:nvSpPr>
          <p:cNvPr id="4129" name="Text Box 1103"/>
          <p:cNvSpPr txBox="1">
            <a:spLocks noChangeArrowheads="1"/>
          </p:cNvSpPr>
          <p:nvPr/>
        </p:nvSpPr>
        <p:spPr bwMode="auto">
          <a:xfrm>
            <a:off x="1609725" y="3122613"/>
            <a:ext cx="511175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endParaRPr lang="ko-KR" altLang="ko-KR" sz="1100" b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82096" name="AutoShape 1104"/>
          <p:cNvSpPr>
            <a:spLocks noChangeArrowheads="1"/>
          </p:cNvSpPr>
          <p:nvPr/>
        </p:nvSpPr>
        <p:spPr bwMode="auto">
          <a:xfrm rot="-5400000">
            <a:off x="2167731" y="2463007"/>
            <a:ext cx="312737" cy="876300"/>
          </a:xfrm>
          <a:prstGeom prst="downArrow">
            <a:avLst>
              <a:gd name="adj1" fmla="val 68537"/>
              <a:gd name="adj2" fmla="val 69311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31" name="Picture 1105" descr="j02850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6213" y="2443163"/>
            <a:ext cx="6508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2" name="Text Box 1106"/>
          <p:cNvSpPr txBox="1">
            <a:spLocks noChangeArrowheads="1"/>
          </p:cNvSpPr>
          <p:nvPr/>
        </p:nvSpPr>
        <p:spPr bwMode="auto">
          <a:xfrm>
            <a:off x="2574925" y="2011363"/>
            <a:ext cx="862013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0"/>
              </a:spcBef>
              <a:buClrTx/>
            </a:pPr>
            <a:r>
              <a:rPr lang="ko-KR" altLang="en-US" sz="1100" b="0"/>
              <a:t>비 인가자</a:t>
            </a:r>
          </a:p>
        </p:txBody>
      </p:sp>
      <p:pic>
        <p:nvPicPr>
          <p:cNvPr id="4133" name="Picture 1107" descr="j024974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33663" y="1530350"/>
            <a:ext cx="5508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4" name="Picture 1108" descr="NA01595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9475" y="27305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5" name="Picture 1109" descr="NA01595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94000" y="2266950"/>
            <a:ext cx="3524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6" name="Text Box 1110"/>
          <p:cNvSpPr txBox="1">
            <a:spLocks noChangeArrowheads="1"/>
          </p:cNvSpPr>
          <p:nvPr/>
        </p:nvSpPr>
        <p:spPr bwMode="auto">
          <a:xfrm>
            <a:off x="1441450" y="2174875"/>
            <a:ext cx="6032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ko-KR" altLang="en-US" sz="1100" b="0"/>
              <a:t>크래커</a:t>
            </a:r>
          </a:p>
        </p:txBody>
      </p:sp>
      <p:pic>
        <p:nvPicPr>
          <p:cNvPr id="4137" name="Picture 1111" descr="사용자1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>
          <a:xfrm>
            <a:off x="1243013" y="3935413"/>
            <a:ext cx="1114425" cy="977900"/>
          </a:xfrm>
          <a:noFill/>
        </p:spPr>
      </p:pic>
      <p:pic>
        <p:nvPicPr>
          <p:cNvPr id="413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바닥글 개체 틀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30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정보보호기술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ko-KR" smtClean="0"/>
              <a:t>통합 PC보안</a:t>
            </a:r>
            <a:endParaRPr lang="ko-KR" altLang="en-US" smtClean="0"/>
          </a:p>
        </p:txBody>
      </p:sp>
      <p:sp>
        <p:nvSpPr>
          <p:cNvPr id="98304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892675" y="1562100"/>
            <a:ext cx="39751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smtClean="0"/>
              <a:t>PC</a:t>
            </a:r>
            <a:r>
              <a:rPr lang="ko-KR" altLang="en-US" sz="2000" smtClean="0"/>
              <a:t>보안 및 기업정보의 안전한 보안관리</a:t>
            </a:r>
          </a:p>
          <a:p>
            <a:pPr eaLnBrk="1" hangingPunct="1">
              <a:defRPr/>
            </a:pPr>
            <a:r>
              <a:rPr lang="ko-KR" altLang="en-US" sz="2000" smtClean="0"/>
              <a:t>인터넷에서 다운 받은 파일 및 이메일에 대한 바이러스 감염 검사 및 예방 </a:t>
            </a:r>
          </a:p>
          <a:p>
            <a:pPr eaLnBrk="1" hangingPunct="1">
              <a:defRPr/>
            </a:pPr>
            <a:r>
              <a:rPr lang="ko-KR" altLang="en-US" sz="2000" smtClean="0"/>
              <a:t>트로이목마를  이용한 해킹  탐지 및 예방</a:t>
            </a:r>
          </a:p>
          <a:p>
            <a:pPr eaLnBrk="1" hangingPunct="1">
              <a:defRPr/>
            </a:pPr>
            <a:r>
              <a:rPr lang="ko-KR" altLang="en-US" sz="2000" smtClean="0"/>
              <a:t>암호기능을 통한 강력한 접근 제어 제공</a:t>
            </a:r>
          </a:p>
          <a:p>
            <a:pPr eaLnBrk="1" hangingPunct="1">
              <a:defRPr/>
            </a:pPr>
            <a:r>
              <a:rPr lang="ko-KR" altLang="en-US" sz="2000" smtClean="0"/>
              <a:t>중요자료 암호화로 기밀 유출 방지</a:t>
            </a:r>
          </a:p>
        </p:txBody>
      </p:sp>
      <p:pic>
        <p:nvPicPr>
          <p:cNvPr id="31749" name="Picture 1028" descr="pc보안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11213" y="1730375"/>
            <a:ext cx="3983037" cy="4165600"/>
          </a:xfrm>
          <a:noFill/>
        </p:spPr>
      </p:pic>
      <p:pic>
        <p:nvPicPr>
          <p:cNvPr id="3175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바닥글 개체 틀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4066" name="Rectangle 2"/>
          <p:cNvSpPr>
            <a:spLocks noChangeArrowheads="1"/>
          </p:cNvSpPr>
          <p:nvPr/>
        </p:nvSpPr>
        <p:spPr bwMode="auto">
          <a:xfrm>
            <a:off x="2046288" y="5102225"/>
            <a:ext cx="5622925" cy="134938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50000">
                <a:srgbClr val="FFFFFF"/>
              </a:gs>
              <a:gs pos="100000">
                <a:srgbClr val="00CCFF"/>
              </a:gs>
            </a:gsLst>
            <a:lin ang="5400000" scaled="1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정보보호기술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바이러스차단</a:t>
            </a:r>
          </a:p>
        </p:txBody>
      </p:sp>
      <p:sp>
        <p:nvSpPr>
          <p:cNvPr id="9840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277100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000" smtClean="0"/>
              <a:t>정의</a:t>
            </a:r>
          </a:p>
          <a:p>
            <a:pPr lvl="1" eaLnBrk="1" hangingPunct="1">
              <a:defRPr/>
            </a:pPr>
            <a:r>
              <a:rPr lang="ko-KR" altLang="en-US" sz="1800" smtClean="0"/>
              <a:t>중요 정보자산의 보호를 위하여 외부에서 이메일을 통하여 전달되는 악성 코드를 제거</a:t>
            </a:r>
          </a:p>
          <a:p>
            <a:pPr eaLnBrk="1" hangingPunct="1">
              <a:defRPr/>
            </a:pPr>
            <a:r>
              <a:rPr lang="ko-KR" altLang="en-US" sz="2000" smtClean="0"/>
              <a:t>기능 </a:t>
            </a:r>
          </a:p>
          <a:p>
            <a:pPr lvl="1" eaLnBrk="1" hangingPunct="1">
              <a:defRPr/>
            </a:pPr>
            <a:r>
              <a:rPr lang="ko-KR" altLang="en-US" sz="1800" smtClean="0"/>
              <a:t>인터넷 웜과 바이러스 탐지 및 제거</a:t>
            </a:r>
          </a:p>
        </p:txBody>
      </p:sp>
      <p:pic>
        <p:nvPicPr>
          <p:cNvPr id="32774" name="Picture 5" descr="filrew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28875" y="4618038"/>
            <a:ext cx="742950" cy="1049337"/>
          </a:xfrm>
          <a:noFill/>
        </p:spPr>
      </p:pic>
      <p:pic>
        <p:nvPicPr>
          <p:cNvPr id="32775" name="Picture 6" descr="지구-인터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475" y="4356100"/>
            <a:ext cx="1362075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6" name="Group 7"/>
          <p:cNvGrpSpPr>
            <a:grpSpLocks/>
          </p:cNvGrpSpPr>
          <p:nvPr/>
        </p:nvGrpSpPr>
        <p:grpSpPr bwMode="auto">
          <a:xfrm>
            <a:off x="3228975" y="4870450"/>
            <a:ext cx="1177925" cy="354013"/>
            <a:chOff x="1942" y="2953"/>
            <a:chExt cx="742" cy="223"/>
          </a:xfrm>
        </p:grpSpPr>
        <p:pic>
          <p:nvPicPr>
            <p:cNvPr id="32838" name="Picture 8" descr="BS00241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2" y="2954"/>
              <a:ext cx="3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39" name="Picture 9" descr="BS00241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73" y="2954"/>
              <a:ext cx="3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40" name="Picture 10" descr="BS00241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23" y="2954"/>
              <a:ext cx="3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41" name="Picture 11" descr="BS00241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67" y="2953"/>
              <a:ext cx="3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777" name="Rectangle 12"/>
          <p:cNvSpPr>
            <a:spLocks noChangeArrowheads="1"/>
          </p:cNvSpPr>
          <p:nvPr/>
        </p:nvSpPr>
        <p:spPr bwMode="auto">
          <a:xfrm>
            <a:off x="5576888" y="5286375"/>
            <a:ext cx="1001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</a:t>
            </a:r>
            <a:r>
              <a:rPr kumimoji="0" lang="ko-KR" altLang="en-US" sz="1000" b="0">
                <a:sym typeface="Wingdings" pitchFamily="2" charset="2"/>
              </a:rPr>
              <a:t>웜</a:t>
            </a:r>
            <a:r>
              <a:rPr kumimoji="0" lang="en-US" altLang="ko-KR" sz="1000" b="0">
                <a:sym typeface="Wingdings" pitchFamily="2" charset="2"/>
              </a:rPr>
              <a:t>, </a:t>
            </a:r>
            <a:r>
              <a:rPr kumimoji="0" lang="ko-KR" altLang="en-US" sz="1000" b="0"/>
              <a:t>바이러스</a:t>
            </a:r>
            <a:br>
              <a:rPr kumimoji="0" lang="ko-KR" altLang="en-US" sz="1000" b="0"/>
            </a:br>
            <a:r>
              <a:rPr kumimoji="0" lang="ko-KR" altLang="en-US" sz="1000" b="0"/>
              <a:t>차단</a:t>
            </a:r>
          </a:p>
        </p:txBody>
      </p:sp>
      <p:sp>
        <p:nvSpPr>
          <p:cNvPr id="32778" name="Rectangle 13"/>
          <p:cNvSpPr>
            <a:spLocks noChangeArrowheads="1"/>
          </p:cNvSpPr>
          <p:nvPr/>
        </p:nvSpPr>
        <p:spPr bwMode="auto">
          <a:xfrm>
            <a:off x="3322638" y="5367338"/>
            <a:ext cx="1255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>
                <a:sym typeface="Wingdings" pitchFamily="2" charset="2"/>
              </a:rPr>
              <a:t></a:t>
            </a:r>
            <a:r>
              <a:rPr kumimoji="0" lang="ko-KR" altLang="en-US" sz="1000" b="0">
                <a:sym typeface="Wingdings" pitchFamily="2" charset="2"/>
              </a:rPr>
              <a:t>웜</a:t>
            </a:r>
            <a:r>
              <a:rPr kumimoji="0" lang="en-US" altLang="ko-KR" sz="1000" b="0">
                <a:sym typeface="Wingdings" pitchFamily="2" charset="2"/>
              </a:rPr>
              <a:t>, </a:t>
            </a:r>
            <a:r>
              <a:rPr kumimoji="0" lang="ko-KR" altLang="en-US" sz="1000" b="0">
                <a:sym typeface="Wingdings" pitchFamily="2" charset="2"/>
              </a:rPr>
              <a:t>바이러스</a:t>
            </a:r>
            <a:r>
              <a:rPr kumimoji="0" lang="ko-KR" altLang="en-US" sz="1000" b="0"/>
              <a:t>탐지</a:t>
            </a:r>
          </a:p>
        </p:txBody>
      </p:sp>
      <p:cxnSp>
        <p:nvCxnSpPr>
          <p:cNvPr id="32779" name="AutoShape 14"/>
          <p:cNvCxnSpPr>
            <a:cxnSpLocks noChangeShapeType="1"/>
          </p:cNvCxnSpPr>
          <p:nvPr/>
        </p:nvCxnSpPr>
        <p:spPr bwMode="auto">
          <a:xfrm flipV="1">
            <a:off x="4406900" y="5043488"/>
            <a:ext cx="508000" cy="3175"/>
          </a:xfrm>
          <a:prstGeom prst="straightConnector1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</p:spPr>
      </p:cxnSp>
      <p:grpSp>
        <p:nvGrpSpPr>
          <p:cNvPr id="32780" name="Group 15"/>
          <p:cNvGrpSpPr>
            <a:grpSpLocks/>
          </p:cNvGrpSpPr>
          <p:nvPr/>
        </p:nvGrpSpPr>
        <p:grpSpPr bwMode="auto">
          <a:xfrm>
            <a:off x="6442075" y="4756150"/>
            <a:ext cx="882650" cy="703263"/>
            <a:chOff x="4214" y="2519"/>
            <a:chExt cx="726" cy="462"/>
          </a:xfrm>
        </p:grpSpPr>
        <p:grpSp>
          <p:nvGrpSpPr>
            <p:cNvPr id="32793" name="Group 16"/>
            <p:cNvGrpSpPr>
              <a:grpSpLocks/>
            </p:cNvGrpSpPr>
            <p:nvPr/>
          </p:nvGrpSpPr>
          <p:grpSpPr bwMode="auto">
            <a:xfrm flipH="1">
              <a:off x="4607" y="2519"/>
              <a:ext cx="333" cy="462"/>
              <a:chOff x="2057" y="533"/>
              <a:chExt cx="132" cy="168"/>
            </a:xfrm>
          </p:grpSpPr>
          <p:sp>
            <p:nvSpPr>
              <p:cNvPr id="984081" name="Freeform 17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2" name="Freeform 18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3" name="Freeform 19"/>
              <p:cNvSpPr>
                <a:spLocks/>
              </p:cNvSpPr>
              <p:nvPr/>
            </p:nvSpPr>
            <p:spPr bwMode="auto">
              <a:xfrm flipH="1">
                <a:off x="2062" y="550"/>
                <a:ext cx="41" cy="77"/>
              </a:xfrm>
              <a:custGeom>
                <a:avLst/>
                <a:gdLst/>
                <a:ahLst/>
                <a:cxnLst>
                  <a:cxn ang="0">
                    <a:pos x="126" y="222"/>
                  </a:cxn>
                  <a:cxn ang="0">
                    <a:pos x="126" y="0"/>
                  </a:cxn>
                  <a:cxn ang="0">
                    <a:pos x="0" y="40"/>
                  </a:cxn>
                  <a:cxn ang="0">
                    <a:pos x="0" y="264"/>
                  </a:cxn>
                  <a:cxn ang="0">
                    <a:pos x="126" y="222"/>
                  </a:cxn>
                </a:cxnLst>
                <a:rect l="0" t="0" r="r" b="b"/>
                <a:pathLst>
                  <a:path w="127" h="265">
                    <a:moveTo>
                      <a:pt x="126" y="222"/>
                    </a:moveTo>
                    <a:lnTo>
                      <a:pt x="126" y="0"/>
                    </a:lnTo>
                    <a:lnTo>
                      <a:pt x="0" y="40"/>
                    </a:lnTo>
                    <a:lnTo>
                      <a:pt x="0" y="264"/>
                    </a:lnTo>
                    <a:lnTo>
                      <a:pt x="126" y="222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4" name="Freeform 20"/>
              <p:cNvSpPr>
                <a:spLocks/>
              </p:cNvSpPr>
              <p:nvPr/>
            </p:nvSpPr>
            <p:spPr bwMode="auto">
              <a:xfrm flipH="1">
                <a:off x="2062" y="533"/>
                <a:ext cx="122" cy="29"/>
              </a:xfrm>
              <a:custGeom>
                <a:avLst/>
                <a:gdLst/>
                <a:ahLst/>
                <a:cxnLst>
                  <a:cxn ang="0">
                    <a:pos x="381" y="57"/>
                  </a:cxn>
                  <a:cxn ang="0">
                    <a:pos x="127" y="0"/>
                  </a:cxn>
                  <a:cxn ang="0">
                    <a:pos x="0" y="42"/>
                  </a:cxn>
                  <a:cxn ang="0">
                    <a:pos x="255" y="97"/>
                  </a:cxn>
                  <a:cxn ang="0">
                    <a:pos x="381" y="57"/>
                  </a:cxn>
                </a:cxnLst>
                <a:rect l="0" t="0" r="r" b="b"/>
                <a:pathLst>
                  <a:path w="382" h="98">
                    <a:moveTo>
                      <a:pt x="381" y="57"/>
                    </a:moveTo>
                    <a:lnTo>
                      <a:pt x="127" y="0"/>
                    </a:lnTo>
                    <a:lnTo>
                      <a:pt x="0" y="42"/>
                    </a:lnTo>
                    <a:lnTo>
                      <a:pt x="255" y="97"/>
                    </a:lnTo>
                    <a:lnTo>
                      <a:pt x="381" y="57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5" name="Freeform 21"/>
              <p:cNvSpPr>
                <a:spLocks/>
              </p:cNvSpPr>
              <p:nvPr/>
            </p:nvSpPr>
            <p:spPr bwMode="auto">
              <a:xfrm flipH="1">
                <a:off x="2102" y="545"/>
                <a:ext cx="82" cy="154"/>
              </a:xfrm>
              <a:custGeom>
                <a:avLst/>
                <a:gdLst/>
                <a:ahLst/>
                <a:cxnLst>
                  <a:cxn ang="0">
                    <a:pos x="255" y="55"/>
                  </a:cxn>
                  <a:cxn ang="0">
                    <a:pos x="255" y="528"/>
                  </a:cxn>
                  <a:cxn ang="0">
                    <a:pos x="0" y="473"/>
                  </a:cxn>
                  <a:cxn ang="0">
                    <a:pos x="0" y="0"/>
                  </a:cxn>
                  <a:cxn ang="0">
                    <a:pos x="255" y="55"/>
                  </a:cxn>
                </a:cxnLst>
                <a:rect l="0" t="0" r="r" b="b"/>
                <a:pathLst>
                  <a:path w="256" h="529">
                    <a:moveTo>
                      <a:pt x="255" y="55"/>
                    </a:moveTo>
                    <a:lnTo>
                      <a:pt x="255" y="528"/>
                    </a:lnTo>
                    <a:lnTo>
                      <a:pt x="0" y="473"/>
                    </a:lnTo>
                    <a:lnTo>
                      <a:pt x="0" y="0"/>
                    </a:lnTo>
                    <a:lnTo>
                      <a:pt x="255" y="55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54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6" name="Freeform 22"/>
              <p:cNvSpPr>
                <a:spLocks/>
              </p:cNvSpPr>
              <p:nvPr/>
            </p:nvSpPr>
            <p:spPr bwMode="auto">
              <a:xfrm flipH="1">
                <a:off x="2070" y="564"/>
                <a:ext cx="25" cy="16"/>
              </a:xfrm>
              <a:custGeom>
                <a:avLst/>
                <a:gdLst/>
                <a:ahLst/>
                <a:cxnLst>
                  <a:cxn ang="0">
                    <a:pos x="78" y="31"/>
                  </a:cxn>
                  <a:cxn ang="0">
                    <a:pos x="78" y="0"/>
                  </a:cxn>
                  <a:cxn ang="0">
                    <a:pos x="0" y="27"/>
                  </a:cxn>
                  <a:cxn ang="0">
                    <a:pos x="0" y="55"/>
                  </a:cxn>
                  <a:cxn ang="0">
                    <a:pos x="78" y="31"/>
                  </a:cxn>
                </a:cxnLst>
                <a:rect l="0" t="0" r="r" b="b"/>
                <a:pathLst>
                  <a:path w="79" h="56">
                    <a:moveTo>
                      <a:pt x="78" y="31"/>
                    </a:moveTo>
                    <a:lnTo>
                      <a:pt x="78" y="0"/>
                    </a:lnTo>
                    <a:lnTo>
                      <a:pt x="0" y="27"/>
                    </a:lnTo>
                    <a:lnTo>
                      <a:pt x="0" y="55"/>
                    </a:lnTo>
                    <a:lnTo>
                      <a:pt x="78" y="3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7" name="Freeform 23"/>
              <p:cNvSpPr>
                <a:spLocks/>
              </p:cNvSpPr>
              <p:nvPr/>
            </p:nvSpPr>
            <p:spPr bwMode="auto">
              <a:xfrm flipH="1">
                <a:off x="2070" y="581"/>
                <a:ext cx="25" cy="17"/>
              </a:xfrm>
              <a:custGeom>
                <a:avLst/>
                <a:gdLst/>
                <a:ahLst/>
                <a:cxnLst>
                  <a:cxn ang="0">
                    <a:pos x="78" y="29"/>
                  </a:cxn>
                  <a:cxn ang="0">
                    <a:pos x="78" y="0"/>
                  </a:cxn>
                  <a:cxn ang="0">
                    <a:pos x="0" y="25"/>
                  </a:cxn>
                  <a:cxn ang="0">
                    <a:pos x="0" y="54"/>
                  </a:cxn>
                  <a:cxn ang="0">
                    <a:pos x="78" y="29"/>
                  </a:cxn>
                </a:cxnLst>
                <a:rect l="0" t="0" r="r" b="b"/>
                <a:pathLst>
                  <a:path w="79" h="55">
                    <a:moveTo>
                      <a:pt x="78" y="29"/>
                    </a:moveTo>
                    <a:lnTo>
                      <a:pt x="78" y="0"/>
                    </a:lnTo>
                    <a:lnTo>
                      <a:pt x="0" y="25"/>
                    </a:lnTo>
                    <a:lnTo>
                      <a:pt x="0" y="54"/>
                    </a:lnTo>
                    <a:lnTo>
                      <a:pt x="78" y="29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8" name="Freeform 24"/>
              <p:cNvSpPr>
                <a:spLocks/>
              </p:cNvSpPr>
              <p:nvPr/>
            </p:nvSpPr>
            <p:spPr bwMode="auto">
              <a:xfrm flipH="1">
                <a:off x="2062" y="614"/>
                <a:ext cx="41" cy="86"/>
              </a:xfrm>
              <a:custGeom>
                <a:avLst/>
                <a:gdLst/>
                <a:ahLst/>
                <a:cxnLst>
                  <a:cxn ang="0">
                    <a:pos x="126" y="0"/>
                  </a:cxn>
                  <a:cxn ang="0">
                    <a:pos x="120" y="10"/>
                  </a:cxn>
                  <a:cxn ang="0">
                    <a:pos x="109" y="17"/>
                  </a:cxn>
                  <a:cxn ang="0">
                    <a:pos x="94" y="25"/>
                  </a:cxn>
                  <a:cxn ang="0">
                    <a:pos x="76" y="31"/>
                  </a:cxn>
                  <a:cxn ang="0">
                    <a:pos x="55" y="37"/>
                  </a:cxn>
                  <a:cxn ang="0">
                    <a:pos x="36" y="40"/>
                  </a:cxn>
                  <a:cxn ang="0">
                    <a:pos x="17" y="42"/>
                  </a:cxn>
                  <a:cxn ang="0">
                    <a:pos x="0" y="42"/>
                  </a:cxn>
                  <a:cxn ang="0">
                    <a:pos x="0" y="291"/>
                  </a:cxn>
                  <a:cxn ang="0">
                    <a:pos x="17" y="293"/>
                  </a:cxn>
                  <a:cxn ang="0">
                    <a:pos x="36" y="291"/>
                  </a:cxn>
                  <a:cxn ang="0">
                    <a:pos x="55" y="287"/>
                  </a:cxn>
                  <a:cxn ang="0">
                    <a:pos x="76" y="281"/>
                  </a:cxn>
                  <a:cxn ang="0">
                    <a:pos x="94" y="274"/>
                  </a:cxn>
                  <a:cxn ang="0">
                    <a:pos x="109" y="266"/>
                  </a:cxn>
                  <a:cxn ang="0">
                    <a:pos x="120" y="258"/>
                  </a:cxn>
                  <a:cxn ang="0">
                    <a:pos x="126" y="251"/>
                  </a:cxn>
                  <a:cxn ang="0">
                    <a:pos x="126" y="0"/>
                  </a:cxn>
                </a:cxnLst>
                <a:rect l="0" t="0" r="r" b="b"/>
                <a:pathLst>
                  <a:path w="127" h="294">
                    <a:moveTo>
                      <a:pt x="126" y="0"/>
                    </a:moveTo>
                    <a:lnTo>
                      <a:pt x="120" y="10"/>
                    </a:lnTo>
                    <a:lnTo>
                      <a:pt x="109" y="17"/>
                    </a:lnTo>
                    <a:lnTo>
                      <a:pt x="94" y="25"/>
                    </a:lnTo>
                    <a:lnTo>
                      <a:pt x="76" y="31"/>
                    </a:lnTo>
                    <a:lnTo>
                      <a:pt x="55" y="37"/>
                    </a:lnTo>
                    <a:lnTo>
                      <a:pt x="36" y="40"/>
                    </a:lnTo>
                    <a:lnTo>
                      <a:pt x="17" y="42"/>
                    </a:lnTo>
                    <a:lnTo>
                      <a:pt x="0" y="42"/>
                    </a:lnTo>
                    <a:lnTo>
                      <a:pt x="0" y="291"/>
                    </a:lnTo>
                    <a:lnTo>
                      <a:pt x="17" y="293"/>
                    </a:lnTo>
                    <a:lnTo>
                      <a:pt x="36" y="291"/>
                    </a:lnTo>
                    <a:lnTo>
                      <a:pt x="55" y="287"/>
                    </a:lnTo>
                    <a:lnTo>
                      <a:pt x="76" y="281"/>
                    </a:lnTo>
                    <a:lnTo>
                      <a:pt x="94" y="274"/>
                    </a:lnTo>
                    <a:lnTo>
                      <a:pt x="109" y="266"/>
                    </a:lnTo>
                    <a:lnTo>
                      <a:pt x="120" y="258"/>
                    </a:lnTo>
                    <a:lnTo>
                      <a:pt x="126" y="251"/>
                    </a:lnTo>
                    <a:lnTo>
                      <a:pt x="126" y="0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89" name="Freeform 25"/>
              <p:cNvSpPr>
                <a:spLocks/>
              </p:cNvSpPr>
              <p:nvPr/>
            </p:nvSpPr>
            <p:spPr bwMode="auto">
              <a:xfrm flipH="1">
                <a:off x="2062" y="614"/>
                <a:ext cx="41" cy="13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17" y="42"/>
                  </a:cxn>
                  <a:cxn ang="0">
                    <a:pos x="36" y="40"/>
                  </a:cxn>
                  <a:cxn ang="0">
                    <a:pos x="55" y="37"/>
                  </a:cxn>
                  <a:cxn ang="0">
                    <a:pos x="76" y="31"/>
                  </a:cxn>
                  <a:cxn ang="0">
                    <a:pos x="94" y="25"/>
                  </a:cxn>
                  <a:cxn ang="0">
                    <a:pos x="109" y="17"/>
                  </a:cxn>
                  <a:cxn ang="0">
                    <a:pos x="120" y="10"/>
                  </a:cxn>
                  <a:cxn ang="0">
                    <a:pos x="126" y="0"/>
                  </a:cxn>
                  <a:cxn ang="0">
                    <a:pos x="0" y="42"/>
                  </a:cxn>
                </a:cxnLst>
                <a:rect l="0" t="0" r="r" b="b"/>
                <a:pathLst>
                  <a:path w="127" h="43">
                    <a:moveTo>
                      <a:pt x="0" y="42"/>
                    </a:moveTo>
                    <a:lnTo>
                      <a:pt x="17" y="42"/>
                    </a:lnTo>
                    <a:lnTo>
                      <a:pt x="36" y="40"/>
                    </a:lnTo>
                    <a:lnTo>
                      <a:pt x="55" y="37"/>
                    </a:lnTo>
                    <a:lnTo>
                      <a:pt x="76" y="31"/>
                    </a:lnTo>
                    <a:lnTo>
                      <a:pt x="94" y="25"/>
                    </a:lnTo>
                    <a:lnTo>
                      <a:pt x="109" y="17"/>
                    </a:lnTo>
                    <a:lnTo>
                      <a:pt x="120" y="10"/>
                    </a:lnTo>
                    <a:lnTo>
                      <a:pt x="126" y="0"/>
                    </a:lnTo>
                    <a:lnTo>
                      <a:pt x="0" y="42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0" name="Freeform 26"/>
              <p:cNvSpPr>
                <a:spLocks/>
              </p:cNvSpPr>
              <p:nvPr/>
            </p:nvSpPr>
            <p:spPr bwMode="auto">
              <a:xfrm flipH="1">
                <a:off x="2062" y="548"/>
                <a:ext cx="45" cy="14"/>
              </a:xfrm>
              <a:custGeom>
                <a:avLst/>
                <a:gdLst/>
                <a:ahLst/>
                <a:cxnLst>
                  <a:cxn ang="0">
                    <a:pos x="140" y="4"/>
                  </a:cxn>
                  <a:cxn ang="0">
                    <a:pos x="129" y="0"/>
                  </a:cxn>
                  <a:cxn ang="0">
                    <a:pos x="0" y="43"/>
                  </a:cxn>
                  <a:cxn ang="0">
                    <a:pos x="14" y="44"/>
                  </a:cxn>
                  <a:cxn ang="0">
                    <a:pos x="140" y="4"/>
                  </a:cxn>
                </a:cxnLst>
                <a:rect l="0" t="0" r="r" b="b"/>
                <a:pathLst>
                  <a:path w="141" h="45">
                    <a:moveTo>
                      <a:pt x="140" y="4"/>
                    </a:moveTo>
                    <a:lnTo>
                      <a:pt x="129" y="0"/>
                    </a:lnTo>
                    <a:lnTo>
                      <a:pt x="0" y="43"/>
                    </a:lnTo>
                    <a:lnTo>
                      <a:pt x="14" y="44"/>
                    </a:lnTo>
                    <a:lnTo>
                      <a:pt x="140" y="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1" name="Freeform 27"/>
              <p:cNvSpPr>
                <a:spLocks/>
              </p:cNvSpPr>
              <p:nvPr/>
            </p:nvSpPr>
            <p:spPr bwMode="auto">
              <a:xfrm flipH="1">
                <a:off x="2102" y="561"/>
                <a:ext cx="5" cy="138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6" y="474"/>
                  </a:cxn>
                  <a:cxn ang="0">
                    <a:pos x="0" y="472"/>
                  </a:cxn>
                  <a:cxn ang="0">
                    <a:pos x="0" y="0"/>
                  </a:cxn>
                  <a:cxn ang="0">
                    <a:pos x="16" y="1"/>
                  </a:cxn>
                </a:cxnLst>
                <a:rect l="0" t="0" r="r" b="b"/>
                <a:pathLst>
                  <a:path w="17" h="475">
                    <a:moveTo>
                      <a:pt x="16" y="1"/>
                    </a:moveTo>
                    <a:lnTo>
                      <a:pt x="16" y="474"/>
                    </a:lnTo>
                    <a:lnTo>
                      <a:pt x="0" y="472"/>
                    </a:lnTo>
                    <a:lnTo>
                      <a:pt x="0" y="0"/>
                    </a:lnTo>
                    <a:lnTo>
                      <a:pt x="16" y="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2" name="Freeform 28"/>
              <p:cNvSpPr>
                <a:spLocks/>
              </p:cNvSpPr>
              <p:nvPr/>
            </p:nvSpPr>
            <p:spPr bwMode="auto">
              <a:xfrm flipH="1">
                <a:off x="2102" y="676"/>
                <a:ext cx="87" cy="25"/>
              </a:xfrm>
              <a:custGeom>
                <a:avLst/>
                <a:gdLst/>
                <a:ahLst/>
                <a:cxnLst>
                  <a:cxn ang="0">
                    <a:pos x="254" y="84"/>
                  </a:cxn>
                  <a:cxn ang="0">
                    <a:pos x="254" y="78"/>
                  </a:cxn>
                  <a:cxn ang="0">
                    <a:pos x="254" y="72"/>
                  </a:cxn>
                  <a:cxn ang="0">
                    <a:pos x="256" y="68"/>
                  </a:cxn>
                  <a:cxn ang="0">
                    <a:pos x="256" y="65"/>
                  </a:cxn>
                  <a:cxn ang="0">
                    <a:pos x="258" y="63"/>
                  </a:cxn>
                  <a:cxn ang="0">
                    <a:pos x="262" y="61"/>
                  </a:cxn>
                  <a:cxn ang="0">
                    <a:pos x="266" y="59"/>
                  </a:cxn>
                  <a:cxn ang="0">
                    <a:pos x="270" y="57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7" y="3"/>
                  </a:cxn>
                  <a:cxn ang="0">
                    <a:pos x="4" y="5"/>
                  </a:cxn>
                  <a:cxn ang="0">
                    <a:pos x="2" y="9"/>
                  </a:cxn>
                  <a:cxn ang="0">
                    <a:pos x="2" y="11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0" y="26"/>
                  </a:cxn>
                  <a:cxn ang="0">
                    <a:pos x="254" y="84"/>
                  </a:cxn>
                </a:cxnLst>
                <a:rect l="0" t="0" r="r" b="b"/>
                <a:pathLst>
                  <a:path w="271" h="85">
                    <a:moveTo>
                      <a:pt x="254" y="84"/>
                    </a:moveTo>
                    <a:lnTo>
                      <a:pt x="254" y="78"/>
                    </a:lnTo>
                    <a:lnTo>
                      <a:pt x="254" y="72"/>
                    </a:lnTo>
                    <a:lnTo>
                      <a:pt x="256" y="68"/>
                    </a:lnTo>
                    <a:lnTo>
                      <a:pt x="256" y="65"/>
                    </a:lnTo>
                    <a:lnTo>
                      <a:pt x="258" y="63"/>
                    </a:lnTo>
                    <a:lnTo>
                      <a:pt x="262" y="61"/>
                    </a:lnTo>
                    <a:lnTo>
                      <a:pt x="266" y="59"/>
                    </a:lnTo>
                    <a:lnTo>
                      <a:pt x="270" y="57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254" y="8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3" name="Freeform 29"/>
              <p:cNvSpPr>
                <a:spLocks/>
              </p:cNvSpPr>
              <p:nvPr/>
            </p:nvSpPr>
            <p:spPr bwMode="auto">
              <a:xfrm flipH="1">
                <a:off x="2102" y="693"/>
                <a:ext cx="6" cy="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2" y="11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8" y="4"/>
                  </a:cxn>
                  <a:cxn ang="0">
                    <a:pos x="12" y="2"/>
                  </a:cxn>
                  <a:cxn ang="0">
                    <a:pos x="16" y="0"/>
                  </a:cxn>
                  <a:cxn ang="0">
                    <a:pos x="16" y="21"/>
                  </a:cxn>
                  <a:cxn ang="0">
                    <a:pos x="0" y="27"/>
                  </a:cxn>
                </a:cxnLst>
                <a:rect l="0" t="0" r="r" b="b"/>
                <a:pathLst>
                  <a:path w="17" h="28">
                    <a:moveTo>
                      <a:pt x="0" y="27"/>
                    </a:moveTo>
                    <a:lnTo>
                      <a:pt x="0" y="21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21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4" name="Freeform 30"/>
              <p:cNvSpPr>
                <a:spLocks/>
              </p:cNvSpPr>
              <p:nvPr/>
            </p:nvSpPr>
            <p:spPr bwMode="auto">
              <a:xfrm flipH="1">
                <a:off x="2057" y="680"/>
                <a:ext cx="5" cy="8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16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4" y="6"/>
                  </a:cxn>
                  <a:cxn ang="0">
                    <a:pos x="14" y="4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16" y="19"/>
                  </a:cxn>
                </a:cxnLst>
                <a:rect l="0" t="0" r="r" b="b"/>
                <a:pathLst>
                  <a:path w="17" h="26">
                    <a:moveTo>
                      <a:pt x="16" y="19"/>
                    </a:moveTo>
                    <a:lnTo>
                      <a:pt x="16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16" y="19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2794" name="Group 31"/>
            <p:cNvGrpSpPr>
              <a:grpSpLocks/>
            </p:cNvGrpSpPr>
            <p:nvPr/>
          </p:nvGrpSpPr>
          <p:grpSpPr bwMode="auto">
            <a:xfrm flipH="1">
              <a:off x="4411" y="2519"/>
              <a:ext cx="333" cy="462"/>
              <a:chOff x="2057" y="533"/>
              <a:chExt cx="132" cy="168"/>
            </a:xfrm>
          </p:grpSpPr>
          <p:sp>
            <p:nvSpPr>
              <p:cNvPr id="984096" name="Freeform 32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7" name="Freeform 33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8" name="Freeform 34"/>
              <p:cNvSpPr>
                <a:spLocks/>
              </p:cNvSpPr>
              <p:nvPr/>
            </p:nvSpPr>
            <p:spPr bwMode="auto">
              <a:xfrm flipH="1">
                <a:off x="2062" y="550"/>
                <a:ext cx="41" cy="77"/>
              </a:xfrm>
              <a:custGeom>
                <a:avLst/>
                <a:gdLst/>
                <a:ahLst/>
                <a:cxnLst>
                  <a:cxn ang="0">
                    <a:pos x="126" y="222"/>
                  </a:cxn>
                  <a:cxn ang="0">
                    <a:pos x="126" y="0"/>
                  </a:cxn>
                  <a:cxn ang="0">
                    <a:pos x="0" y="40"/>
                  </a:cxn>
                  <a:cxn ang="0">
                    <a:pos x="0" y="264"/>
                  </a:cxn>
                  <a:cxn ang="0">
                    <a:pos x="126" y="222"/>
                  </a:cxn>
                </a:cxnLst>
                <a:rect l="0" t="0" r="r" b="b"/>
                <a:pathLst>
                  <a:path w="127" h="265">
                    <a:moveTo>
                      <a:pt x="126" y="222"/>
                    </a:moveTo>
                    <a:lnTo>
                      <a:pt x="126" y="0"/>
                    </a:lnTo>
                    <a:lnTo>
                      <a:pt x="0" y="40"/>
                    </a:lnTo>
                    <a:lnTo>
                      <a:pt x="0" y="264"/>
                    </a:lnTo>
                    <a:lnTo>
                      <a:pt x="126" y="222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099" name="Freeform 35"/>
              <p:cNvSpPr>
                <a:spLocks/>
              </p:cNvSpPr>
              <p:nvPr/>
            </p:nvSpPr>
            <p:spPr bwMode="auto">
              <a:xfrm flipH="1">
                <a:off x="2062" y="533"/>
                <a:ext cx="122" cy="29"/>
              </a:xfrm>
              <a:custGeom>
                <a:avLst/>
                <a:gdLst/>
                <a:ahLst/>
                <a:cxnLst>
                  <a:cxn ang="0">
                    <a:pos x="381" y="57"/>
                  </a:cxn>
                  <a:cxn ang="0">
                    <a:pos x="127" y="0"/>
                  </a:cxn>
                  <a:cxn ang="0">
                    <a:pos x="0" y="42"/>
                  </a:cxn>
                  <a:cxn ang="0">
                    <a:pos x="255" y="97"/>
                  </a:cxn>
                  <a:cxn ang="0">
                    <a:pos x="381" y="57"/>
                  </a:cxn>
                </a:cxnLst>
                <a:rect l="0" t="0" r="r" b="b"/>
                <a:pathLst>
                  <a:path w="382" h="98">
                    <a:moveTo>
                      <a:pt x="381" y="57"/>
                    </a:moveTo>
                    <a:lnTo>
                      <a:pt x="127" y="0"/>
                    </a:lnTo>
                    <a:lnTo>
                      <a:pt x="0" y="42"/>
                    </a:lnTo>
                    <a:lnTo>
                      <a:pt x="255" y="97"/>
                    </a:lnTo>
                    <a:lnTo>
                      <a:pt x="381" y="57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0" name="Freeform 36"/>
              <p:cNvSpPr>
                <a:spLocks/>
              </p:cNvSpPr>
              <p:nvPr/>
            </p:nvSpPr>
            <p:spPr bwMode="auto">
              <a:xfrm flipH="1">
                <a:off x="2102" y="545"/>
                <a:ext cx="82" cy="154"/>
              </a:xfrm>
              <a:custGeom>
                <a:avLst/>
                <a:gdLst/>
                <a:ahLst/>
                <a:cxnLst>
                  <a:cxn ang="0">
                    <a:pos x="255" y="55"/>
                  </a:cxn>
                  <a:cxn ang="0">
                    <a:pos x="255" y="528"/>
                  </a:cxn>
                  <a:cxn ang="0">
                    <a:pos x="0" y="473"/>
                  </a:cxn>
                  <a:cxn ang="0">
                    <a:pos x="0" y="0"/>
                  </a:cxn>
                  <a:cxn ang="0">
                    <a:pos x="255" y="55"/>
                  </a:cxn>
                </a:cxnLst>
                <a:rect l="0" t="0" r="r" b="b"/>
                <a:pathLst>
                  <a:path w="256" h="529">
                    <a:moveTo>
                      <a:pt x="255" y="55"/>
                    </a:moveTo>
                    <a:lnTo>
                      <a:pt x="255" y="528"/>
                    </a:lnTo>
                    <a:lnTo>
                      <a:pt x="0" y="473"/>
                    </a:lnTo>
                    <a:lnTo>
                      <a:pt x="0" y="0"/>
                    </a:lnTo>
                    <a:lnTo>
                      <a:pt x="255" y="55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54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1" name="Freeform 37"/>
              <p:cNvSpPr>
                <a:spLocks/>
              </p:cNvSpPr>
              <p:nvPr/>
            </p:nvSpPr>
            <p:spPr bwMode="auto">
              <a:xfrm flipH="1">
                <a:off x="2070" y="564"/>
                <a:ext cx="25" cy="16"/>
              </a:xfrm>
              <a:custGeom>
                <a:avLst/>
                <a:gdLst/>
                <a:ahLst/>
                <a:cxnLst>
                  <a:cxn ang="0">
                    <a:pos x="78" y="31"/>
                  </a:cxn>
                  <a:cxn ang="0">
                    <a:pos x="78" y="0"/>
                  </a:cxn>
                  <a:cxn ang="0">
                    <a:pos x="0" y="27"/>
                  </a:cxn>
                  <a:cxn ang="0">
                    <a:pos x="0" y="55"/>
                  </a:cxn>
                  <a:cxn ang="0">
                    <a:pos x="78" y="31"/>
                  </a:cxn>
                </a:cxnLst>
                <a:rect l="0" t="0" r="r" b="b"/>
                <a:pathLst>
                  <a:path w="79" h="56">
                    <a:moveTo>
                      <a:pt x="78" y="31"/>
                    </a:moveTo>
                    <a:lnTo>
                      <a:pt x="78" y="0"/>
                    </a:lnTo>
                    <a:lnTo>
                      <a:pt x="0" y="27"/>
                    </a:lnTo>
                    <a:lnTo>
                      <a:pt x="0" y="55"/>
                    </a:lnTo>
                    <a:lnTo>
                      <a:pt x="78" y="3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2" name="Freeform 38"/>
              <p:cNvSpPr>
                <a:spLocks/>
              </p:cNvSpPr>
              <p:nvPr/>
            </p:nvSpPr>
            <p:spPr bwMode="auto">
              <a:xfrm flipH="1">
                <a:off x="2070" y="581"/>
                <a:ext cx="25" cy="17"/>
              </a:xfrm>
              <a:custGeom>
                <a:avLst/>
                <a:gdLst/>
                <a:ahLst/>
                <a:cxnLst>
                  <a:cxn ang="0">
                    <a:pos x="78" y="29"/>
                  </a:cxn>
                  <a:cxn ang="0">
                    <a:pos x="78" y="0"/>
                  </a:cxn>
                  <a:cxn ang="0">
                    <a:pos x="0" y="25"/>
                  </a:cxn>
                  <a:cxn ang="0">
                    <a:pos x="0" y="54"/>
                  </a:cxn>
                  <a:cxn ang="0">
                    <a:pos x="78" y="29"/>
                  </a:cxn>
                </a:cxnLst>
                <a:rect l="0" t="0" r="r" b="b"/>
                <a:pathLst>
                  <a:path w="79" h="55">
                    <a:moveTo>
                      <a:pt x="78" y="29"/>
                    </a:moveTo>
                    <a:lnTo>
                      <a:pt x="78" y="0"/>
                    </a:lnTo>
                    <a:lnTo>
                      <a:pt x="0" y="25"/>
                    </a:lnTo>
                    <a:lnTo>
                      <a:pt x="0" y="54"/>
                    </a:lnTo>
                    <a:lnTo>
                      <a:pt x="78" y="29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3" name="Freeform 39"/>
              <p:cNvSpPr>
                <a:spLocks/>
              </p:cNvSpPr>
              <p:nvPr/>
            </p:nvSpPr>
            <p:spPr bwMode="auto">
              <a:xfrm flipH="1">
                <a:off x="2062" y="614"/>
                <a:ext cx="41" cy="86"/>
              </a:xfrm>
              <a:custGeom>
                <a:avLst/>
                <a:gdLst/>
                <a:ahLst/>
                <a:cxnLst>
                  <a:cxn ang="0">
                    <a:pos x="126" y="0"/>
                  </a:cxn>
                  <a:cxn ang="0">
                    <a:pos x="120" y="10"/>
                  </a:cxn>
                  <a:cxn ang="0">
                    <a:pos x="109" y="17"/>
                  </a:cxn>
                  <a:cxn ang="0">
                    <a:pos x="94" y="25"/>
                  </a:cxn>
                  <a:cxn ang="0">
                    <a:pos x="76" y="31"/>
                  </a:cxn>
                  <a:cxn ang="0">
                    <a:pos x="55" y="37"/>
                  </a:cxn>
                  <a:cxn ang="0">
                    <a:pos x="36" y="40"/>
                  </a:cxn>
                  <a:cxn ang="0">
                    <a:pos x="17" y="42"/>
                  </a:cxn>
                  <a:cxn ang="0">
                    <a:pos x="0" y="42"/>
                  </a:cxn>
                  <a:cxn ang="0">
                    <a:pos x="0" y="291"/>
                  </a:cxn>
                  <a:cxn ang="0">
                    <a:pos x="17" y="293"/>
                  </a:cxn>
                  <a:cxn ang="0">
                    <a:pos x="36" y="291"/>
                  </a:cxn>
                  <a:cxn ang="0">
                    <a:pos x="55" y="287"/>
                  </a:cxn>
                  <a:cxn ang="0">
                    <a:pos x="76" y="281"/>
                  </a:cxn>
                  <a:cxn ang="0">
                    <a:pos x="94" y="274"/>
                  </a:cxn>
                  <a:cxn ang="0">
                    <a:pos x="109" y="266"/>
                  </a:cxn>
                  <a:cxn ang="0">
                    <a:pos x="120" y="258"/>
                  </a:cxn>
                  <a:cxn ang="0">
                    <a:pos x="126" y="251"/>
                  </a:cxn>
                  <a:cxn ang="0">
                    <a:pos x="126" y="0"/>
                  </a:cxn>
                </a:cxnLst>
                <a:rect l="0" t="0" r="r" b="b"/>
                <a:pathLst>
                  <a:path w="127" h="294">
                    <a:moveTo>
                      <a:pt x="126" y="0"/>
                    </a:moveTo>
                    <a:lnTo>
                      <a:pt x="120" y="10"/>
                    </a:lnTo>
                    <a:lnTo>
                      <a:pt x="109" y="17"/>
                    </a:lnTo>
                    <a:lnTo>
                      <a:pt x="94" y="25"/>
                    </a:lnTo>
                    <a:lnTo>
                      <a:pt x="76" y="31"/>
                    </a:lnTo>
                    <a:lnTo>
                      <a:pt x="55" y="37"/>
                    </a:lnTo>
                    <a:lnTo>
                      <a:pt x="36" y="40"/>
                    </a:lnTo>
                    <a:lnTo>
                      <a:pt x="17" y="42"/>
                    </a:lnTo>
                    <a:lnTo>
                      <a:pt x="0" y="42"/>
                    </a:lnTo>
                    <a:lnTo>
                      <a:pt x="0" y="291"/>
                    </a:lnTo>
                    <a:lnTo>
                      <a:pt x="17" y="293"/>
                    </a:lnTo>
                    <a:lnTo>
                      <a:pt x="36" y="291"/>
                    </a:lnTo>
                    <a:lnTo>
                      <a:pt x="55" y="287"/>
                    </a:lnTo>
                    <a:lnTo>
                      <a:pt x="76" y="281"/>
                    </a:lnTo>
                    <a:lnTo>
                      <a:pt x="94" y="274"/>
                    </a:lnTo>
                    <a:lnTo>
                      <a:pt x="109" y="266"/>
                    </a:lnTo>
                    <a:lnTo>
                      <a:pt x="120" y="258"/>
                    </a:lnTo>
                    <a:lnTo>
                      <a:pt x="126" y="251"/>
                    </a:lnTo>
                    <a:lnTo>
                      <a:pt x="126" y="0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4" name="Freeform 40"/>
              <p:cNvSpPr>
                <a:spLocks/>
              </p:cNvSpPr>
              <p:nvPr/>
            </p:nvSpPr>
            <p:spPr bwMode="auto">
              <a:xfrm flipH="1">
                <a:off x="2062" y="614"/>
                <a:ext cx="41" cy="13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17" y="42"/>
                  </a:cxn>
                  <a:cxn ang="0">
                    <a:pos x="36" y="40"/>
                  </a:cxn>
                  <a:cxn ang="0">
                    <a:pos x="55" y="37"/>
                  </a:cxn>
                  <a:cxn ang="0">
                    <a:pos x="76" y="31"/>
                  </a:cxn>
                  <a:cxn ang="0">
                    <a:pos x="94" y="25"/>
                  </a:cxn>
                  <a:cxn ang="0">
                    <a:pos x="109" y="17"/>
                  </a:cxn>
                  <a:cxn ang="0">
                    <a:pos x="120" y="10"/>
                  </a:cxn>
                  <a:cxn ang="0">
                    <a:pos x="126" y="0"/>
                  </a:cxn>
                  <a:cxn ang="0">
                    <a:pos x="0" y="42"/>
                  </a:cxn>
                </a:cxnLst>
                <a:rect l="0" t="0" r="r" b="b"/>
                <a:pathLst>
                  <a:path w="127" h="43">
                    <a:moveTo>
                      <a:pt x="0" y="42"/>
                    </a:moveTo>
                    <a:lnTo>
                      <a:pt x="17" y="42"/>
                    </a:lnTo>
                    <a:lnTo>
                      <a:pt x="36" y="40"/>
                    </a:lnTo>
                    <a:lnTo>
                      <a:pt x="55" y="37"/>
                    </a:lnTo>
                    <a:lnTo>
                      <a:pt x="76" y="31"/>
                    </a:lnTo>
                    <a:lnTo>
                      <a:pt x="94" y="25"/>
                    </a:lnTo>
                    <a:lnTo>
                      <a:pt x="109" y="17"/>
                    </a:lnTo>
                    <a:lnTo>
                      <a:pt x="120" y="10"/>
                    </a:lnTo>
                    <a:lnTo>
                      <a:pt x="126" y="0"/>
                    </a:lnTo>
                    <a:lnTo>
                      <a:pt x="0" y="42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5" name="Freeform 41"/>
              <p:cNvSpPr>
                <a:spLocks/>
              </p:cNvSpPr>
              <p:nvPr/>
            </p:nvSpPr>
            <p:spPr bwMode="auto">
              <a:xfrm flipH="1">
                <a:off x="2062" y="548"/>
                <a:ext cx="45" cy="14"/>
              </a:xfrm>
              <a:custGeom>
                <a:avLst/>
                <a:gdLst/>
                <a:ahLst/>
                <a:cxnLst>
                  <a:cxn ang="0">
                    <a:pos x="140" y="4"/>
                  </a:cxn>
                  <a:cxn ang="0">
                    <a:pos x="129" y="0"/>
                  </a:cxn>
                  <a:cxn ang="0">
                    <a:pos x="0" y="43"/>
                  </a:cxn>
                  <a:cxn ang="0">
                    <a:pos x="14" y="44"/>
                  </a:cxn>
                  <a:cxn ang="0">
                    <a:pos x="140" y="4"/>
                  </a:cxn>
                </a:cxnLst>
                <a:rect l="0" t="0" r="r" b="b"/>
                <a:pathLst>
                  <a:path w="141" h="45">
                    <a:moveTo>
                      <a:pt x="140" y="4"/>
                    </a:moveTo>
                    <a:lnTo>
                      <a:pt x="129" y="0"/>
                    </a:lnTo>
                    <a:lnTo>
                      <a:pt x="0" y="43"/>
                    </a:lnTo>
                    <a:lnTo>
                      <a:pt x="14" y="44"/>
                    </a:lnTo>
                    <a:lnTo>
                      <a:pt x="140" y="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6" name="Freeform 42"/>
              <p:cNvSpPr>
                <a:spLocks/>
              </p:cNvSpPr>
              <p:nvPr/>
            </p:nvSpPr>
            <p:spPr bwMode="auto">
              <a:xfrm flipH="1">
                <a:off x="2102" y="561"/>
                <a:ext cx="5" cy="138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6" y="474"/>
                  </a:cxn>
                  <a:cxn ang="0">
                    <a:pos x="0" y="472"/>
                  </a:cxn>
                  <a:cxn ang="0">
                    <a:pos x="0" y="0"/>
                  </a:cxn>
                  <a:cxn ang="0">
                    <a:pos x="16" y="1"/>
                  </a:cxn>
                </a:cxnLst>
                <a:rect l="0" t="0" r="r" b="b"/>
                <a:pathLst>
                  <a:path w="17" h="475">
                    <a:moveTo>
                      <a:pt x="16" y="1"/>
                    </a:moveTo>
                    <a:lnTo>
                      <a:pt x="16" y="474"/>
                    </a:lnTo>
                    <a:lnTo>
                      <a:pt x="0" y="472"/>
                    </a:lnTo>
                    <a:lnTo>
                      <a:pt x="0" y="0"/>
                    </a:lnTo>
                    <a:lnTo>
                      <a:pt x="16" y="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7" name="Freeform 43"/>
              <p:cNvSpPr>
                <a:spLocks/>
              </p:cNvSpPr>
              <p:nvPr/>
            </p:nvSpPr>
            <p:spPr bwMode="auto">
              <a:xfrm flipH="1">
                <a:off x="2102" y="676"/>
                <a:ext cx="87" cy="25"/>
              </a:xfrm>
              <a:custGeom>
                <a:avLst/>
                <a:gdLst/>
                <a:ahLst/>
                <a:cxnLst>
                  <a:cxn ang="0">
                    <a:pos x="254" y="84"/>
                  </a:cxn>
                  <a:cxn ang="0">
                    <a:pos x="254" y="78"/>
                  </a:cxn>
                  <a:cxn ang="0">
                    <a:pos x="254" y="72"/>
                  </a:cxn>
                  <a:cxn ang="0">
                    <a:pos x="256" y="68"/>
                  </a:cxn>
                  <a:cxn ang="0">
                    <a:pos x="256" y="65"/>
                  </a:cxn>
                  <a:cxn ang="0">
                    <a:pos x="258" y="63"/>
                  </a:cxn>
                  <a:cxn ang="0">
                    <a:pos x="262" y="61"/>
                  </a:cxn>
                  <a:cxn ang="0">
                    <a:pos x="266" y="59"/>
                  </a:cxn>
                  <a:cxn ang="0">
                    <a:pos x="270" y="57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7" y="3"/>
                  </a:cxn>
                  <a:cxn ang="0">
                    <a:pos x="4" y="5"/>
                  </a:cxn>
                  <a:cxn ang="0">
                    <a:pos x="2" y="9"/>
                  </a:cxn>
                  <a:cxn ang="0">
                    <a:pos x="2" y="11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0" y="26"/>
                  </a:cxn>
                  <a:cxn ang="0">
                    <a:pos x="254" y="84"/>
                  </a:cxn>
                </a:cxnLst>
                <a:rect l="0" t="0" r="r" b="b"/>
                <a:pathLst>
                  <a:path w="271" h="85">
                    <a:moveTo>
                      <a:pt x="254" y="84"/>
                    </a:moveTo>
                    <a:lnTo>
                      <a:pt x="254" y="78"/>
                    </a:lnTo>
                    <a:lnTo>
                      <a:pt x="254" y="72"/>
                    </a:lnTo>
                    <a:lnTo>
                      <a:pt x="256" y="68"/>
                    </a:lnTo>
                    <a:lnTo>
                      <a:pt x="256" y="65"/>
                    </a:lnTo>
                    <a:lnTo>
                      <a:pt x="258" y="63"/>
                    </a:lnTo>
                    <a:lnTo>
                      <a:pt x="262" y="61"/>
                    </a:lnTo>
                    <a:lnTo>
                      <a:pt x="266" y="59"/>
                    </a:lnTo>
                    <a:lnTo>
                      <a:pt x="270" y="57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254" y="8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8" name="Freeform 44"/>
              <p:cNvSpPr>
                <a:spLocks/>
              </p:cNvSpPr>
              <p:nvPr/>
            </p:nvSpPr>
            <p:spPr bwMode="auto">
              <a:xfrm flipH="1">
                <a:off x="2102" y="693"/>
                <a:ext cx="6" cy="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2" y="11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8" y="4"/>
                  </a:cxn>
                  <a:cxn ang="0">
                    <a:pos x="12" y="2"/>
                  </a:cxn>
                  <a:cxn ang="0">
                    <a:pos x="16" y="0"/>
                  </a:cxn>
                  <a:cxn ang="0">
                    <a:pos x="16" y="21"/>
                  </a:cxn>
                  <a:cxn ang="0">
                    <a:pos x="0" y="27"/>
                  </a:cxn>
                </a:cxnLst>
                <a:rect l="0" t="0" r="r" b="b"/>
                <a:pathLst>
                  <a:path w="17" h="28">
                    <a:moveTo>
                      <a:pt x="0" y="27"/>
                    </a:moveTo>
                    <a:lnTo>
                      <a:pt x="0" y="21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21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09" name="Freeform 45"/>
              <p:cNvSpPr>
                <a:spLocks/>
              </p:cNvSpPr>
              <p:nvPr/>
            </p:nvSpPr>
            <p:spPr bwMode="auto">
              <a:xfrm flipH="1">
                <a:off x="2057" y="680"/>
                <a:ext cx="5" cy="8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16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4" y="6"/>
                  </a:cxn>
                  <a:cxn ang="0">
                    <a:pos x="14" y="4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16" y="19"/>
                  </a:cxn>
                </a:cxnLst>
                <a:rect l="0" t="0" r="r" b="b"/>
                <a:pathLst>
                  <a:path w="17" h="26">
                    <a:moveTo>
                      <a:pt x="16" y="19"/>
                    </a:moveTo>
                    <a:lnTo>
                      <a:pt x="16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16" y="19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2795" name="Group 46"/>
            <p:cNvGrpSpPr>
              <a:grpSpLocks/>
            </p:cNvGrpSpPr>
            <p:nvPr/>
          </p:nvGrpSpPr>
          <p:grpSpPr bwMode="auto">
            <a:xfrm flipH="1">
              <a:off x="4214" y="2519"/>
              <a:ext cx="333" cy="462"/>
              <a:chOff x="2057" y="533"/>
              <a:chExt cx="132" cy="168"/>
            </a:xfrm>
          </p:grpSpPr>
          <p:sp>
            <p:nvSpPr>
              <p:cNvPr id="984111" name="Freeform 47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2" name="Freeform 48"/>
              <p:cNvSpPr>
                <a:spLocks/>
              </p:cNvSpPr>
              <p:nvPr/>
            </p:nvSpPr>
            <p:spPr bwMode="auto">
              <a:xfrm flipH="1">
                <a:off x="2059" y="679"/>
                <a:ext cx="6" cy="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16" y="16"/>
                  </a:cxn>
                  <a:cxn ang="0">
                    <a:pos x="18" y="4"/>
                  </a:cxn>
                </a:cxnLst>
                <a:rect l="0" t="0" r="r" b="b"/>
                <a:pathLst>
                  <a:path w="19" h="17">
                    <a:moveTo>
                      <a:pt x="18" y="4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8" y="4"/>
                    </a:lnTo>
                  </a:path>
                </a:pathLst>
              </a:custGeom>
              <a:solidFill>
                <a:srgbClr val="FFCC9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3" name="Freeform 49"/>
              <p:cNvSpPr>
                <a:spLocks/>
              </p:cNvSpPr>
              <p:nvPr/>
            </p:nvSpPr>
            <p:spPr bwMode="auto">
              <a:xfrm flipH="1">
                <a:off x="2062" y="550"/>
                <a:ext cx="41" cy="77"/>
              </a:xfrm>
              <a:custGeom>
                <a:avLst/>
                <a:gdLst/>
                <a:ahLst/>
                <a:cxnLst>
                  <a:cxn ang="0">
                    <a:pos x="126" y="222"/>
                  </a:cxn>
                  <a:cxn ang="0">
                    <a:pos x="126" y="0"/>
                  </a:cxn>
                  <a:cxn ang="0">
                    <a:pos x="0" y="40"/>
                  </a:cxn>
                  <a:cxn ang="0">
                    <a:pos x="0" y="264"/>
                  </a:cxn>
                  <a:cxn ang="0">
                    <a:pos x="126" y="222"/>
                  </a:cxn>
                </a:cxnLst>
                <a:rect l="0" t="0" r="r" b="b"/>
                <a:pathLst>
                  <a:path w="127" h="265">
                    <a:moveTo>
                      <a:pt x="126" y="222"/>
                    </a:moveTo>
                    <a:lnTo>
                      <a:pt x="126" y="0"/>
                    </a:lnTo>
                    <a:lnTo>
                      <a:pt x="0" y="40"/>
                    </a:lnTo>
                    <a:lnTo>
                      <a:pt x="0" y="264"/>
                    </a:lnTo>
                    <a:lnTo>
                      <a:pt x="126" y="222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4" name="Freeform 50"/>
              <p:cNvSpPr>
                <a:spLocks/>
              </p:cNvSpPr>
              <p:nvPr/>
            </p:nvSpPr>
            <p:spPr bwMode="auto">
              <a:xfrm flipH="1">
                <a:off x="2062" y="533"/>
                <a:ext cx="122" cy="29"/>
              </a:xfrm>
              <a:custGeom>
                <a:avLst/>
                <a:gdLst/>
                <a:ahLst/>
                <a:cxnLst>
                  <a:cxn ang="0">
                    <a:pos x="381" y="57"/>
                  </a:cxn>
                  <a:cxn ang="0">
                    <a:pos x="127" y="0"/>
                  </a:cxn>
                  <a:cxn ang="0">
                    <a:pos x="0" y="42"/>
                  </a:cxn>
                  <a:cxn ang="0">
                    <a:pos x="255" y="97"/>
                  </a:cxn>
                  <a:cxn ang="0">
                    <a:pos x="381" y="57"/>
                  </a:cxn>
                </a:cxnLst>
                <a:rect l="0" t="0" r="r" b="b"/>
                <a:pathLst>
                  <a:path w="382" h="98">
                    <a:moveTo>
                      <a:pt x="381" y="57"/>
                    </a:moveTo>
                    <a:lnTo>
                      <a:pt x="127" y="0"/>
                    </a:lnTo>
                    <a:lnTo>
                      <a:pt x="0" y="42"/>
                    </a:lnTo>
                    <a:lnTo>
                      <a:pt x="255" y="97"/>
                    </a:lnTo>
                    <a:lnTo>
                      <a:pt x="381" y="57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5" name="Freeform 51"/>
              <p:cNvSpPr>
                <a:spLocks/>
              </p:cNvSpPr>
              <p:nvPr/>
            </p:nvSpPr>
            <p:spPr bwMode="auto">
              <a:xfrm flipH="1">
                <a:off x="2102" y="545"/>
                <a:ext cx="82" cy="154"/>
              </a:xfrm>
              <a:custGeom>
                <a:avLst/>
                <a:gdLst/>
                <a:ahLst/>
                <a:cxnLst>
                  <a:cxn ang="0">
                    <a:pos x="255" y="55"/>
                  </a:cxn>
                  <a:cxn ang="0">
                    <a:pos x="255" y="528"/>
                  </a:cxn>
                  <a:cxn ang="0">
                    <a:pos x="0" y="473"/>
                  </a:cxn>
                  <a:cxn ang="0">
                    <a:pos x="0" y="0"/>
                  </a:cxn>
                  <a:cxn ang="0">
                    <a:pos x="255" y="55"/>
                  </a:cxn>
                </a:cxnLst>
                <a:rect l="0" t="0" r="r" b="b"/>
                <a:pathLst>
                  <a:path w="256" h="529">
                    <a:moveTo>
                      <a:pt x="255" y="55"/>
                    </a:moveTo>
                    <a:lnTo>
                      <a:pt x="255" y="528"/>
                    </a:lnTo>
                    <a:lnTo>
                      <a:pt x="0" y="473"/>
                    </a:lnTo>
                    <a:lnTo>
                      <a:pt x="0" y="0"/>
                    </a:lnTo>
                    <a:lnTo>
                      <a:pt x="255" y="55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54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6" name="Freeform 52"/>
              <p:cNvSpPr>
                <a:spLocks/>
              </p:cNvSpPr>
              <p:nvPr/>
            </p:nvSpPr>
            <p:spPr bwMode="auto">
              <a:xfrm flipH="1">
                <a:off x="2070" y="564"/>
                <a:ext cx="25" cy="16"/>
              </a:xfrm>
              <a:custGeom>
                <a:avLst/>
                <a:gdLst/>
                <a:ahLst/>
                <a:cxnLst>
                  <a:cxn ang="0">
                    <a:pos x="78" y="31"/>
                  </a:cxn>
                  <a:cxn ang="0">
                    <a:pos x="78" y="0"/>
                  </a:cxn>
                  <a:cxn ang="0">
                    <a:pos x="0" y="27"/>
                  </a:cxn>
                  <a:cxn ang="0">
                    <a:pos x="0" y="55"/>
                  </a:cxn>
                  <a:cxn ang="0">
                    <a:pos x="78" y="31"/>
                  </a:cxn>
                </a:cxnLst>
                <a:rect l="0" t="0" r="r" b="b"/>
                <a:pathLst>
                  <a:path w="79" h="56">
                    <a:moveTo>
                      <a:pt x="78" y="31"/>
                    </a:moveTo>
                    <a:lnTo>
                      <a:pt x="78" y="0"/>
                    </a:lnTo>
                    <a:lnTo>
                      <a:pt x="0" y="27"/>
                    </a:lnTo>
                    <a:lnTo>
                      <a:pt x="0" y="55"/>
                    </a:lnTo>
                    <a:lnTo>
                      <a:pt x="78" y="3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7" name="Freeform 53"/>
              <p:cNvSpPr>
                <a:spLocks/>
              </p:cNvSpPr>
              <p:nvPr/>
            </p:nvSpPr>
            <p:spPr bwMode="auto">
              <a:xfrm flipH="1">
                <a:off x="2070" y="581"/>
                <a:ext cx="25" cy="17"/>
              </a:xfrm>
              <a:custGeom>
                <a:avLst/>
                <a:gdLst/>
                <a:ahLst/>
                <a:cxnLst>
                  <a:cxn ang="0">
                    <a:pos x="78" y="29"/>
                  </a:cxn>
                  <a:cxn ang="0">
                    <a:pos x="78" y="0"/>
                  </a:cxn>
                  <a:cxn ang="0">
                    <a:pos x="0" y="25"/>
                  </a:cxn>
                  <a:cxn ang="0">
                    <a:pos x="0" y="54"/>
                  </a:cxn>
                  <a:cxn ang="0">
                    <a:pos x="78" y="29"/>
                  </a:cxn>
                </a:cxnLst>
                <a:rect l="0" t="0" r="r" b="b"/>
                <a:pathLst>
                  <a:path w="79" h="55">
                    <a:moveTo>
                      <a:pt x="78" y="29"/>
                    </a:moveTo>
                    <a:lnTo>
                      <a:pt x="78" y="0"/>
                    </a:lnTo>
                    <a:lnTo>
                      <a:pt x="0" y="25"/>
                    </a:lnTo>
                    <a:lnTo>
                      <a:pt x="0" y="54"/>
                    </a:lnTo>
                    <a:lnTo>
                      <a:pt x="78" y="29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8" name="Freeform 54"/>
              <p:cNvSpPr>
                <a:spLocks/>
              </p:cNvSpPr>
              <p:nvPr/>
            </p:nvSpPr>
            <p:spPr bwMode="auto">
              <a:xfrm flipH="1">
                <a:off x="2062" y="614"/>
                <a:ext cx="41" cy="86"/>
              </a:xfrm>
              <a:custGeom>
                <a:avLst/>
                <a:gdLst/>
                <a:ahLst/>
                <a:cxnLst>
                  <a:cxn ang="0">
                    <a:pos x="126" y="0"/>
                  </a:cxn>
                  <a:cxn ang="0">
                    <a:pos x="120" y="10"/>
                  </a:cxn>
                  <a:cxn ang="0">
                    <a:pos x="109" y="17"/>
                  </a:cxn>
                  <a:cxn ang="0">
                    <a:pos x="94" y="25"/>
                  </a:cxn>
                  <a:cxn ang="0">
                    <a:pos x="76" y="31"/>
                  </a:cxn>
                  <a:cxn ang="0">
                    <a:pos x="55" y="37"/>
                  </a:cxn>
                  <a:cxn ang="0">
                    <a:pos x="36" y="40"/>
                  </a:cxn>
                  <a:cxn ang="0">
                    <a:pos x="17" y="42"/>
                  </a:cxn>
                  <a:cxn ang="0">
                    <a:pos x="0" y="42"/>
                  </a:cxn>
                  <a:cxn ang="0">
                    <a:pos x="0" y="291"/>
                  </a:cxn>
                  <a:cxn ang="0">
                    <a:pos x="17" y="293"/>
                  </a:cxn>
                  <a:cxn ang="0">
                    <a:pos x="36" y="291"/>
                  </a:cxn>
                  <a:cxn ang="0">
                    <a:pos x="55" y="287"/>
                  </a:cxn>
                  <a:cxn ang="0">
                    <a:pos x="76" y="281"/>
                  </a:cxn>
                  <a:cxn ang="0">
                    <a:pos x="94" y="274"/>
                  </a:cxn>
                  <a:cxn ang="0">
                    <a:pos x="109" y="266"/>
                  </a:cxn>
                  <a:cxn ang="0">
                    <a:pos x="120" y="258"/>
                  </a:cxn>
                  <a:cxn ang="0">
                    <a:pos x="126" y="251"/>
                  </a:cxn>
                  <a:cxn ang="0">
                    <a:pos x="126" y="0"/>
                  </a:cxn>
                </a:cxnLst>
                <a:rect l="0" t="0" r="r" b="b"/>
                <a:pathLst>
                  <a:path w="127" h="294">
                    <a:moveTo>
                      <a:pt x="126" y="0"/>
                    </a:moveTo>
                    <a:lnTo>
                      <a:pt x="120" y="10"/>
                    </a:lnTo>
                    <a:lnTo>
                      <a:pt x="109" y="17"/>
                    </a:lnTo>
                    <a:lnTo>
                      <a:pt x="94" y="25"/>
                    </a:lnTo>
                    <a:lnTo>
                      <a:pt x="76" y="31"/>
                    </a:lnTo>
                    <a:lnTo>
                      <a:pt x="55" y="37"/>
                    </a:lnTo>
                    <a:lnTo>
                      <a:pt x="36" y="40"/>
                    </a:lnTo>
                    <a:lnTo>
                      <a:pt x="17" y="42"/>
                    </a:lnTo>
                    <a:lnTo>
                      <a:pt x="0" y="42"/>
                    </a:lnTo>
                    <a:lnTo>
                      <a:pt x="0" y="291"/>
                    </a:lnTo>
                    <a:lnTo>
                      <a:pt x="17" y="293"/>
                    </a:lnTo>
                    <a:lnTo>
                      <a:pt x="36" y="291"/>
                    </a:lnTo>
                    <a:lnTo>
                      <a:pt x="55" y="287"/>
                    </a:lnTo>
                    <a:lnTo>
                      <a:pt x="76" y="281"/>
                    </a:lnTo>
                    <a:lnTo>
                      <a:pt x="94" y="274"/>
                    </a:lnTo>
                    <a:lnTo>
                      <a:pt x="109" y="266"/>
                    </a:lnTo>
                    <a:lnTo>
                      <a:pt x="120" y="258"/>
                    </a:lnTo>
                    <a:lnTo>
                      <a:pt x="126" y="251"/>
                    </a:lnTo>
                    <a:lnTo>
                      <a:pt x="126" y="0"/>
                    </a:lnTo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993300">
                      <a:gamma/>
                      <a:tint val="40000"/>
                      <a:invGamma/>
                    </a:srgbClr>
                  </a:gs>
                </a:gsLst>
                <a:lin ang="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19" name="Freeform 55"/>
              <p:cNvSpPr>
                <a:spLocks/>
              </p:cNvSpPr>
              <p:nvPr/>
            </p:nvSpPr>
            <p:spPr bwMode="auto">
              <a:xfrm flipH="1">
                <a:off x="2062" y="614"/>
                <a:ext cx="41" cy="13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17" y="42"/>
                  </a:cxn>
                  <a:cxn ang="0">
                    <a:pos x="36" y="40"/>
                  </a:cxn>
                  <a:cxn ang="0">
                    <a:pos x="55" y="37"/>
                  </a:cxn>
                  <a:cxn ang="0">
                    <a:pos x="76" y="31"/>
                  </a:cxn>
                  <a:cxn ang="0">
                    <a:pos x="94" y="25"/>
                  </a:cxn>
                  <a:cxn ang="0">
                    <a:pos x="109" y="17"/>
                  </a:cxn>
                  <a:cxn ang="0">
                    <a:pos x="120" y="10"/>
                  </a:cxn>
                  <a:cxn ang="0">
                    <a:pos x="126" y="0"/>
                  </a:cxn>
                  <a:cxn ang="0">
                    <a:pos x="0" y="42"/>
                  </a:cxn>
                </a:cxnLst>
                <a:rect l="0" t="0" r="r" b="b"/>
                <a:pathLst>
                  <a:path w="127" h="43">
                    <a:moveTo>
                      <a:pt x="0" y="42"/>
                    </a:moveTo>
                    <a:lnTo>
                      <a:pt x="17" y="42"/>
                    </a:lnTo>
                    <a:lnTo>
                      <a:pt x="36" y="40"/>
                    </a:lnTo>
                    <a:lnTo>
                      <a:pt x="55" y="37"/>
                    </a:lnTo>
                    <a:lnTo>
                      <a:pt x="76" y="31"/>
                    </a:lnTo>
                    <a:lnTo>
                      <a:pt x="94" y="25"/>
                    </a:lnTo>
                    <a:lnTo>
                      <a:pt x="109" y="17"/>
                    </a:lnTo>
                    <a:lnTo>
                      <a:pt x="120" y="10"/>
                    </a:lnTo>
                    <a:lnTo>
                      <a:pt x="126" y="0"/>
                    </a:lnTo>
                    <a:lnTo>
                      <a:pt x="0" y="42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20" name="Freeform 56"/>
              <p:cNvSpPr>
                <a:spLocks/>
              </p:cNvSpPr>
              <p:nvPr/>
            </p:nvSpPr>
            <p:spPr bwMode="auto">
              <a:xfrm flipH="1">
                <a:off x="2062" y="548"/>
                <a:ext cx="45" cy="14"/>
              </a:xfrm>
              <a:custGeom>
                <a:avLst/>
                <a:gdLst/>
                <a:ahLst/>
                <a:cxnLst>
                  <a:cxn ang="0">
                    <a:pos x="140" y="4"/>
                  </a:cxn>
                  <a:cxn ang="0">
                    <a:pos x="129" y="0"/>
                  </a:cxn>
                  <a:cxn ang="0">
                    <a:pos x="0" y="43"/>
                  </a:cxn>
                  <a:cxn ang="0">
                    <a:pos x="14" y="44"/>
                  </a:cxn>
                  <a:cxn ang="0">
                    <a:pos x="140" y="4"/>
                  </a:cxn>
                </a:cxnLst>
                <a:rect l="0" t="0" r="r" b="b"/>
                <a:pathLst>
                  <a:path w="141" h="45">
                    <a:moveTo>
                      <a:pt x="140" y="4"/>
                    </a:moveTo>
                    <a:lnTo>
                      <a:pt x="129" y="0"/>
                    </a:lnTo>
                    <a:lnTo>
                      <a:pt x="0" y="43"/>
                    </a:lnTo>
                    <a:lnTo>
                      <a:pt x="14" y="44"/>
                    </a:lnTo>
                    <a:lnTo>
                      <a:pt x="140" y="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21" name="Freeform 57"/>
              <p:cNvSpPr>
                <a:spLocks/>
              </p:cNvSpPr>
              <p:nvPr/>
            </p:nvSpPr>
            <p:spPr bwMode="auto">
              <a:xfrm flipH="1">
                <a:off x="2102" y="561"/>
                <a:ext cx="5" cy="138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6" y="474"/>
                  </a:cxn>
                  <a:cxn ang="0">
                    <a:pos x="0" y="472"/>
                  </a:cxn>
                  <a:cxn ang="0">
                    <a:pos x="0" y="0"/>
                  </a:cxn>
                  <a:cxn ang="0">
                    <a:pos x="16" y="1"/>
                  </a:cxn>
                </a:cxnLst>
                <a:rect l="0" t="0" r="r" b="b"/>
                <a:pathLst>
                  <a:path w="17" h="475">
                    <a:moveTo>
                      <a:pt x="16" y="1"/>
                    </a:moveTo>
                    <a:lnTo>
                      <a:pt x="16" y="474"/>
                    </a:lnTo>
                    <a:lnTo>
                      <a:pt x="0" y="472"/>
                    </a:lnTo>
                    <a:lnTo>
                      <a:pt x="0" y="0"/>
                    </a:lnTo>
                    <a:lnTo>
                      <a:pt x="16" y="1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22" name="Freeform 58"/>
              <p:cNvSpPr>
                <a:spLocks/>
              </p:cNvSpPr>
              <p:nvPr/>
            </p:nvSpPr>
            <p:spPr bwMode="auto">
              <a:xfrm flipH="1">
                <a:off x="2102" y="676"/>
                <a:ext cx="87" cy="25"/>
              </a:xfrm>
              <a:custGeom>
                <a:avLst/>
                <a:gdLst/>
                <a:ahLst/>
                <a:cxnLst>
                  <a:cxn ang="0">
                    <a:pos x="254" y="84"/>
                  </a:cxn>
                  <a:cxn ang="0">
                    <a:pos x="254" y="78"/>
                  </a:cxn>
                  <a:cxn ang="0">
                    <a:pos x="254" y="72"/>
                  </a:cxn>
                  <a:cxn ang="0">
                    <a:pos x="256" y="68"/>
                  </a:cxn>
                  <a:cxn ang="0">
                    <a:pos x="256" y="65"/>
                  </a:cxn>
                  <a:cxn ang="0">
                    <a:pos x="258" y="63"/>
                  </a:cxn>
                  <a:cxn ang="0">
                    <a:pos x="262" y="61"/>
                  </a:cxn>
                  <a:cxn ang="0">
                    <a:pos x="266" y="59"/>
                  </a:cxn>
                  <a:cxn ang="0">
                    <a:pos x="270" y="57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7" y="3"/>
                  </a:cxn>
                  <a:cxn ang="0">
                    <a:pos x="4" y="5"/>
                  </a:cxn>
                  <a:cxn ang="0">
                    <a:pos x="2" y="9"/>
                  </a:cxn>
                  <a:cxn ang="0">
                    <a:pos x="2" y="11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0" y="26"/>
                  </a:cxn>
                  <a:cxn ang="0">
                    <a:pos x="254" y="84"/>
                  </a:cxn>
                </a:cxnLst>
                <a:rect l="0" t="0" r="r" b="b"/>
                <a:pathLst>
                  <a:path w="271" h="85">
                    <a:moveTo>
                      <a:pt x="254" y="84"/>
                    </a:moveTo>
                    <a:lnTo>
                      <a:pt x="254" y="78"/>
                    </a:lnTo>
                    <a:lnTo>
                      <a:pt x="254" y="72"/>
                    </a:lnTo>
                    <a:lnTo>
                      <a:pt x="256" y="68"/>
                    </a:lnTo>
                    <a:lnTo>
                      <a:pt x="256" y="65"/>
                    </a:lnTo>
                    <a:lnTo>
                      <a:pt x="258" y="63"/>
                    </a:lnTo>
                    <a:lnTo>
                      <a:pt x="262" y="61"/>
                    </a:lnTo>
                    <a:lnTo>
                      <a:pt x="266" y="59"/>
                    </a:lnTo>
                    <a:lnTo>
                      <a:pt x="270" y="57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254" y="84"/>
                    </a:lnTo>
                  </a:path>
                </a:pathLst>
              </a:custGeom>
              <a:solidFill>
                <a:srgbClr val="CC66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23" name="Freeform 59"/>
              <p:cNvSpPr>
                <a:spLocks/>
              </p:cNvSpPr>
              <p:nvPr/>
            </p:nvSpPr>
            <p:spPr bwMode="auto">
              <a:xfrm flipH="1">
                <a:off x="2102" y="693"/>
                <a:ext cx="6" cy="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2" y="11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8" y="4"/>
                  </a:cxn>
                  <a:cxn ang="0">
                    <a:pos x="12" y="2"/>
                  </a:cxn>
                  <a:cxn ang="0">
                    <a:pos x="16" y="0"/>
                  </a:cxn>
                  <a:cxn ang="0">
                    <a:pos x="16" y="21"/>
                  </a:cxn>
                  <a:cxn ang="0">
                    <a:pos x="0" y="27"/>
                  </a:cxn>
                </a:cxnLst>
                <a:rect l="0" t="0" r="r" b="b"/>
                <a:pathLst>
                  <a:path w="17" h="28">
                    <a:moveTo>
                      <a:pt x="0" y="27"/>
                    </a:moveTo>
                    <a:lnTo>
                      <a:pt x="0" y="21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21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4124" name="Freeform 60"/>
              <p:cNvSpPr>
                <a:spLocks/>
              </p:cNvSpPr>
              <p:nvPr/>
            </p:nvSpPr>
            <p:spPr bwMode="auto">
              <a:xfrm flipH="1">
                <a:off x="2057" y="680"/>
                <a:ext cx="5" cy="8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16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4" y="6"/>
                  </a:cxn>
                  <a:cxn ang="0">
                    <a:pos x="14" y="4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16" y="19"/>
                  </a:cxn>
                </a:cxnLst>
                <a:rect l="0" t="0" r="r" b="b"/>
                <a:pathLst>
                  <a:path w="17" h="26">
                    <a:moveTo>
                      <a:pt x="16" y="19"/>
                    </a:moveTo>
                    <a:lnTo>
                      <a:pt x="16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16" y="19"/>
                    </a:lnTo>
                  </a:path>
                </a:pathLst>
              </a:custGeom>
              <a:solidFill>
                <a:srgbClr val="9933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pic>
        <p:nvPicPr>
          <p:cNvPr id="32781" name="Picture 61" descr="컴퓨터들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3413" y="4587875"/>
            <a:ext cx="1590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4126" name="AutoShape 62"/>
          <p:cNvSpPr>
            <a:spLocks noChangeArrowheads="1"/>
          </p:cNvSpPr>
          <p:nvPr/>
        </p:nvSpPr>
        <p:spPr bwMode="auto">
          <a:xfrm flipH="1">
            <a:off x="876300" y="4048125"/>
            <a:ext cx="4716463" cy="519113"/>
          </a:xfrm>
          <a:prstGeom prst="curvedDownArrow">
            <a:avLst>
              <a:gd name="adj1" fmla="val 122025"/>
              <a:gd name="adj2" fmla="val 303737"/>
              <a:gd name="adj3" fmla="val 61449"/>
            </a:avLst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3" name="Text Box 63"/>
          <p:cNvSpPr txBox="1">
            <a:spLocks noChangeArrowheads="1"/>
          </p:cNvSpPr>
          <p:nvPr/>
        </p:nvSpPr>
        <p:spPr bwMode="auto">
          <a:xfrm>
            <a:off x="4654550" y="4121150"/>
            <a:ext cx="1066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900"/>
              <a:t>바이러스  백신 라이브 업데이트</a:t>
            </a:r>
          </a:p>
        </p:txBody>
      </p:sp>
      <p:cxnSp>
        <p:nvCxnSpPr>
          <p:cNvPr id="32784" name="AutoShape 64"/>
          <p:cNvCxnSpPr>
            <a:cxnSpLocks noChangeShapeType="1"/>
          </p:cNvCxnSpPr>
          <p:nvPr/>
        </p:nvCxnSpPr>
        <p:spPr bwMode="auto">
          <a:xfrm>
            <a:off x="5597525" y="5043488"/>
            <a:ext cx="776288" cy="0"/>
          </a:xfrm>
          <a:prstGeom prst="straightConnector1">
            <a:avLst/>
          </a:prstGeom>
          <a:noFill/>
          <a:ln w="50800">
            <a:solidFill>
              <a:srgbClr val="0000FF"/>
            </a:solidFill>
            <a:round/>
            <a:headEnd/>
            <a:tailEnd type="stealth" w="lg" len="lg"/>
          </a:ln>
        </p:spPr>
      </p:cxnSp>
      <p:pic>
        <p:nvPicPr>
          <p:cNvPr id="32785" name="Picture 65" descr="BS00241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3813" y="4919663"/>
            <a:ext cx="3540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6" name="Picture 66" descr="애벌레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5488" y="4799013"/>
            <a:ext cx="635000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7" name="Picture 67" descr="악마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3988" y="4713288"/>
            <a:ext cx="414337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8" name="Text Box 68"/>
          <p:cNvSpPr txBox="1">
            <a:spLocks noChangeArrowheads="1"/>
          </p:cNvSpPr>
          <p:nvPr/>
        </p:nvSpPr>
        <p:spPr bwMode="auto">
          <a:xfrm>
            <a:off x="3313113" y="4606925"/>
            <a:ext cx="106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900"/>
              <a:t>웜</a:t>
            </a:r>
            <a:r>
              <a:rPr lang="en-US" altLang="ko-KR" sz="900"/>
              <a:t>, </a:t>
            </a:r>
            <a:r>
              <a:rPr lang="ko-KR" altLang="en-US" sz="900"/>
              <a:t>바이러스</a:t>
            </a:r>
          </a:p>
        </p:txBody>
      </p:sp>
      <p:grpSp>
        <p:nvGrpSpPr>
          <p:cNvPr id="32789" name="Group 69"/>
          <p:cNvGrpSpPr>
            <a:grpSpLocks/>
          </p:cNvGrpSpPr>
          <p:nvPr/>
        </p:nvGrpSpPr>
        <p:grpSpPr bwMode="auto">
          <a:xfrm>
            <a:off x="4914900" y="4470400"/>
            <a:ext cx="957263" cy="928688"/>
            <a:chOff x="353" y="2165"/>
            <a:chExt cx="1186" cy="1548"/>
          </a:xfrm>
        </p:grpSpPr>
        <p:pic>
          <p:nvPicPr>
            <p:cNvPr id="32791" name="Picture 70" descr="레이다용컴퓨터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3" y="2525"/>
              <a:ext cx="846" cy="1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2" name="Picture 71" descr="레이다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77" y="2165"/>
              <a:ext cx="762" cy="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790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바닥글 개체 틀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정보보호기술 </a:t>
            </a:r>
            <a:r>
              <a:rPr lang="en-US" altLang="ko-KR" smtClean="0">
                <a:latin typeface="Arial"/>
              </a:rPr>
              <a:t>–</a:t>
            </a:r>
            <a:r>
              <a:rPr lang="en-US" altLang="ko-KR" smtClean="0"/>
              <a:t> </a:t>
            </a:r>
            <a:r>
              <a:rPr lang="ko-KR" altLang="en-US" smtClean="0"/>
              <a:t>방화벽</a:t>
            </a:r>
            <a:r>
              <a:rPr lang="en-US" altLang="ko-KR" smtClean="0"/>
              <a:t>(Firewall)</a:t>
            </a:r>
          </a:p>
        </p:txBody>
      </p:sp>
      <p:sp>
        <p:nvSpPr>
          <p:cNvPr id="985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7235825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000" smtClean="0"/>
              <a:t>정의</a:t>
            </a:r>
          </a:p>
          <a:p>
            <a:pPr lvl="1" eaLnBrk="1" hangingPunct="1">
              <a:defRPr/>
            </a:pPr>
            <a:r>
              <a:rPr lang="ko-KR" altLang="en-US" sz="1800" smtClean="0"/>
              <a:t>보호대상 네트워크</a:t>
            </a:r>
            <a:r>
              <a:rPr lang="en-US" altLang="ko-KR" sz="1800" smtClean="0"/>
              <a:t>, </a:t>
            </a:r>
            <a:r>
              <a:rPr lang="ko-KR" altLang="en-US" sz="1800" smtClean="0"/>
              <a:t>서버와 인터넷 사이에서 모든 트래픽을  필터링하여 로컬 보안 정책</a:t>
            </a:r>
            <a:r>
              <a:rPr lang="en-US" altLang="ko-KR" sz="1800" smtClean="0"/>
              <a:t>/</a:t>
            </a:r>
            <a:r>
              <a:rPr lang="ko-KR" altLang="en-US" sz="1800" smtClean="0"/>
              <a:t>목적에 맞는 인증된 트래픽 통과를 허용하는 시스템</a:t>
            </a:r>
          </a:p>
          <a:p>
            <a:pPr eaLnBrk="1" hangingPunct="1">
              <a:defRPr/>
            </a:pPr>
            <a:r>
              <a:rPr lang="ko-KR" altLang="en-US" sz="2000" smtClean="0"/>
              <a:t>기능 </a:t>
            </a:r>
          </a:p>
          <a:p>
            <a:pPr lvl="1" eaLnBrk="1" hangingPunct="1">
              <a:defRPr/>
            </a:pPr>
            <a:r>
              <a:rPr lang="ko-KR" altLang="en-US" sz="1800" smtClean="0"/>
              <a:t>보안정책을 기반으로 서비스와 호스트에 대한 접근제어</a:t>
            </a:r>
          </a:p>
          <a:p>
            <a:pPr lvl="1" eaLnBrk="1" hangingPunct="1">
              <a:defRPr/>
            </a:pPr>
            <a:r>
              <a:rPr lang="en-US" altLang="ko-KR" sz="1800" smtClean="0"/>
              <a:t>Firewall</a:t>
            </a:r>
            <a:r>
              <a:rPr lang="ko-KR" altLang="en-US" sz="1800" smtClean="0"/>
              <a:t>을 통과하는 패킷을 검사하여 보안 정책에 위배되는 패킷 차단을 통해 내부망을 보호</a:t>
            </a:r>
          </a:p>
        </p:txBody>
      </p:sp>
      <p:grpSp>
        <p:nvGrpSpPr>
          <p:cNvPr id="33797" name="Group 4"/>
          <p:cNvGrpSpPr>
            <a:grpSpLocks/>
          </p:cNvGrpSpPr>
          <p:nvPr/>
        </p:nvGrpSpPr>
        <p:grpSpPr bwMode="auto">
          <a:xfrm>
            <a:off x="1695450" y="4414838"/>
            <a:ext cx="6226175" cy="1785937"/>
            <a:chOff x="1068" y="2833"/>
            <a:chExt cx="3922" cy="1073"/>
          </a:xfrm>
        </p:grpSpPr>
        <p:pic>
          <p:nvPicPr>
            <p:cNvPr id="33799" name="Picture 5" descr="Untitled-1 copy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68" y="2833"/>
              <a:ext cx="3922" cy="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0" name="Text Box 6"/>
            <p:cNvSpPr txBox="1">
              <a:spLocks noChangeArrowheads="1"/>
            </p:cNvSpPr>
            <p:nvPr/>
          </p:nvSpPr>
          <p:spPr bwMode="auto">
            <a:xfrm>
              <a:off x="1327" y="2978"/>
              <a:ext cx="707" cy="1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>
                  <a:latin typeface="굴림" pitchFamily="50" charset="-127"/>
                  <a:ea typeface="굴림" pitchFamily="50" charset="-127"/>
                </a:rPr>
                <a:t>User Network</a:t>
              </a:r>
            </a:p>
          </p:txBody>
        </p:sp>
        <p:sp>
          <p:nvSpPr>
            <p:cNvPr id="33801" name="Text Box 7"/>
            <p:cNvSpPr txBox="1">
              <a:spLocks noChangeArrowheads="1"/>
            </p:cNvSpPr>
            <p:nvPr/>
          </p:nvSpPr>
          <p:spPr bwMode="auto">
            <a:xfrm>
              <a:off x="2153" y="3201"/>
              <a:ext cx="707" cy="1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>
                  <a:latin typeface="굴림" pitchFamily="50" charset="-127"/>
                  <a:ea typeface="굴림" pitchFamily="50" charset="-127"/>
                </a:rPr>
                <a:t>Web Server</a:t>
              </a:r>
            </a:p>
          </p:txBody>
        </p:sp>
        <p:sp>
          <p:nvSpPr>
            <p:cNvPr id="33802" name="Text Box 8"/>
            <p:cNvSpPr txBox="1">
              <a:spLocks noChangeArrowheads="1"/>
            </p:cNvSpPr>
            <p:nvPr/>
          </p:nvSpPr>
          <p:spPr bwMode="auto">
            <a:xfrm>
              <a:off x="2774" y="2854"/>
              <a:ext cx="707" cy="1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>
                  <a:latin typeface="굴림" pitchFamily="50" charset="-127"/>
                  <a:ea typeface="굴림" pitchFamily="50" charset="-127"/>
                </a:rPr>
                <a:t>Firewall</a:t>
              </a:r>
            </a:p>
          </p:txBody>
        </p:sp>
      </p:grp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871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결론</a:t>
            </a:r>
          </a:p>
        </p:txBody>
      </p:sp>
      <p:sp>
        <p:nvSpPr>
          <p:cNvPr id="9871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인터넷 침해사고 유형 파악</a:t>
            </a:r>
          </a:p>
          <a:p>
            <a:pPr eaLnBrk="1" hangingPunct="1">
              <a:defRPr/>
            </a:pPr>
            <a:r>
              <a:rPr lang="ko-KR" altLang="en-US" smtClean="0"/>
              <a:t>시스템 보안을 위한 기술적 고찰</a:t>
            </a:r>
          </a:p>
          <a:p>
            <a:pPr eaLnBrk="1" hangingPunct="1">
              <a:defRPr/>
            </a:pPr>
            <a:r>
              <a:rPr lang="ko-KR" altLang="en-US" smtClean="0"/>
              <a:t>침해사고 대응책 제시</a:t>
            </a:r>
          </a:p>
          <a:p>
            <a:pPr lvl="1" eaLnBrk="1" hangingPunct="1">
              <a:defRPr/>
            </a:pPr>
            <a:r>
              <a:rPr lang="ko-KR" altLang="en-US" smtClean="0"/>
              <a:t>정보보안에 대한 지속적인 관심 </a:t>
            </a:r>
          </a:p>
          <a:p>
            <a:pPr lvl="1" eaLnBrk="1" hangingPunct="1">
              <a:defRPr/>
            </a:pPr>
            <a:r>
              <a:rPr lang="ko-KR" altLang="en-US" smtClean="0"/>
              <a:t>백신 및 </a:t>
            </a:r>
            <a:r>
              <a:rPr lang="en-US" altLang="ko-KR" smtClean="0"/>
              <a:t>OS</a:t>
            </a:r>
            <a:r>
              <a:rPr lang="ko-KR" altLang="en-US" smtClean="0"/>
              <a:t>용 패치 정기적인 업데이트 </a:t>
            </a:r>
          </a:p>
          <a:p>
            <a:pPr lvl="1" eaLnBrk="1" hangingPunct="1">
              <a:defRPr/>
            </a:pPr>
            <a:r>
              <a:rPr lang="ko-KR" altLang="en-US" smtClean="0"/>
              <a:t>방화벽 및 보안 도구 환경 설정 점검</a:t>
            </a:r>
          </a:p>
          <a:p>
            <a:pPr lvl="1" eaLnBrk="1" hangingPunct="1">
              <a:defRPr/>
            </a:pPr>
            <a:r>
              <a:rPr lang="ko-KR" altLang="en-US" smtClean="0"/>
              <a:t>기본적인 보안 도구 설치</a:t>
            </a:r>
          </a:p>
          <a:p>
            <a:pPr lvl="1" eaLnBrk="1" hangingPunct="1">
              <a:defRPr/>
            </a:pPr>
            <a:r>
              <a:rPr lang="ko-KR" altLang="en-US" smtClean="0"/>
              <a:t>이메일 수신 시 주의점 환기</a:t>
            </a:r>
          </a:p>
          <a:p>
            <a:pPr eaLnBrk="1" hangingPunct="1">
              <a:defRPr/>
            </a:pPr>
            <a:r>
              <a:rPr lang="ko-KR" altLang="en-US" smtClean="0"/>
              <a:t>개인의 정보보안 → 조직의 정보보안 → 국가적  정보보안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026"/>
          <p:cNvSpPr txBox="1">
            <a:spLocks noChangeArrowheads="1"/>
          </p:cNvSpPr>
          <p:nvPr/>
        </p:nvSpPr>
        <p:spPr bwMode="auto">
          <a:xfrm>
            <a:off x="349250" y="1492250"/>
            <a:ext cx="84201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5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정보통신 보안 대책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902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정보통신보안계획 수립</a:t>
            </a:r>
          </a:p>
        </p:txBody>
      </p:sp>
      <p:sp>
        <p:nvSpPr>
          <p:cNvPr id="99021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60400" y="1384300"/>
            <a:ext cx="8318500" cy="478155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ko-KR" b="1" dirty="0" smtClean="0"/>
              <a:t> </a:t>
            </a:r>
            <a:r>
              <a:rPr lang="ko-KR" altLang="en-US" b="1" dirty="0" smtClean="0"/>
              <a:t>소방서에 맞는 자체 정보통신보안 계획 수립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ko-KR" altLang="en-US" b="1" dirty="0" smtClean="0"/>
              <a:t>특성에 맞는 계획 수립</a:t>
            </a:r>
          </a:p>
          <a:p>
            <a:pPr lvl="1"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ko-KR" altLang="en-US" sz="400" b="1" dirty="0" smtClean="0"/>
          </a:p>
          <a:p>
            <a:pPr lvl="1" eaLnBrk="1" hangingPunct="1">
              <a:lnSpc>
                <a:spcPct val="130000"/>
              </a:lnSpc>
              <a:defRPr/>
            </a:pPr>
            <a:r>
              <a:rPr lang="ko-KR" altLang="en-US" b="1" dirty="0" smtClean="0"/>
              <a:t> 실질적이고  구체적인 계획 수립</a:t>
            </a:r>
            <a:endParaRPr lang="ko-KR" altLang="en-US" dirty="0" smtClean="0"/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ko-KR" altLang="en-US" b="1" dirty="0" smtClean="0"/>
              <a:t> 정기적인 직원교육 실시</a:t>
            </a:r>
          </a:p>
          <a:p>
            <a:pPr lvl="1" eaLnBrk="1" latinLnBrk="0" hangingPunct="1">
              <a:lnSpc>
                <a:spcPct val="130000"/>
              </a:lnSpc>
              <a:defRPr/>
            </a:pPr>
            <a:r>
              <a:rPr lang="ko-KR" altLang="en-US" b="1" dirty="0" smtClean="0"/>
              <a:t> 주기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회 이상</a:t>
            </a:r>
          </a:p>
          <a:p>
            <a:pPr lvl="1"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ko-KR" altLang="en-US" sz="400" b="1" dirty="0" smtClean="0"/>
          </a:p>
          <a:p>
            <a:pPr lvl="1" eaLnBrk="1" hangingPunct="1">
              <a:lnSpc>
                <a:spcPct val="130000"/>
              </a:lnSpc>
              <a:defRPr/>
            </a:pPr>
            <a:r>
              <a:rPr lang="ko-KR" altLang="en-US" b="1" dirty="0" smtClean="0"/>
              <a:t> 교육내용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정보통신보안 및 개인정보보호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공간정보보호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b="1" dirty="0" smtClean="0"/>
              <a:t> </a:t>
            </a:r>
            <a:r>
              <a:rPr lang="ko-KR" altLang="en-US" sz="2200" b="1" dirty="0" smtClean="0"/>
              <a:t>매월 </a:t>
            </a:r>
            <a:r>
              <a:rPr lang="ko-KR" altLang="en-US" sz="2200" b="1" dirty="0" err="1" smtClean="0"/>
              <a:t>셋째주</a:t>
            </a:r>
            <a:r>
              <a:rPr lang="ko-KR" altLang="en-US" sz="2200" b="1" dirty="0" smtClean="0"/>
              <a:t> 수요일 </a:t>
            </a:r>
            <a:r>
              <a:rPr lang="en-US" altLang="ko-KR" sz="2200" b="1" dirty="0" smtClean="0"/>
              <a:t>: 『</a:t>
            </a:r>
            <a:r>
              <a:rPr lang="ko-KR" altLang="en-US" sz="2200" b="1" dirty="0" smtClean="0"/>
              <a:t>사이버 보안 진단의 날</a:t>
            </a:r>
            <a:r>
              <a:rPr lang="en-US" altLang="ko-KR" sz="2200" b="1" dirty="0" smtClean="0"/>
              <a:t>』</a:t>
            </a:r>
            <a:r>
              <a:rPr lang="ko-KR" altLang="en-US" sz="2200" b="1" dirty="0" smtClean="0"/>
              <a:t> 지정운영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ko-KR" altLang="en-US" b="1" dirty="0" smtClean="0"/>
              <a:t> 정보 침해 예방활동 추진</a:t>
            </a:r>
            <a:r>
              <a:rPr lang="ko-KR" altLang="en-US" dirty="0" smtClean="0"/>
              <a:t> 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dirty="0" smtClean="0"/>
              <a:t>홈페이지 보안관리 </a:t>
            </a:r>
            <a:r>
              <a:rPr lang="en-US" altLang="ko-KR" dirty="0" smtClean="0"/>
              <a:t>(</a:t>
            </a:r>
            <a:r>
              <a:rPr lang="ko-KR" altLang="en-US" dirty="0" smtClean="0"/>
              <a:t>본부</a:t>
            </a:r>
            <a:r>
              <a:rPr lang="en-US" altLang="ko-KR" dirty="0" smtClean="0"/>
              <a:t>)</a:t>
            </a:r>
            <a:endParaRPr lang="ko-KR" altLang="en-US" dirty="0" smtClean="0"/>
          </a:p>
        </p:txBody>
      </p:sp>
      <p:sp>
        <p:nvSpPr>
          <p:cNvPr id="99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altLang="ko-KR" sz="400" b="1" smtClean="0"/>
          </a:p>
          <a:p>
            <a:pPr eaLnBrk="1" hangingPunct="1"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서버에 접근할 수 있는 사용자 계정 제한 </a:t>
            </a:r>
          </a:p>
          <a:p>
            <a:pPr eaLnBrk="1" hangingPunct="1">
              <a:lnSpc>
                <a:spcPct val="125000"/>
              </a:lnSpc>
              <a:defRPr/>
            </a:pPr>
            <a:r>
              <a:rPr lang="ko-KR" altLang="en-US" b="1" smtClean="0"/>
              <a:t> 불필요한 계정 삭제</a:t>
            </a:r>
          </a:p>
          <a:p>
            <a:pPr eaLnBrk="1" hangingPunct="1">
              <a:lnSpc>
                <a:spcPct val="125000"/>
              </a:lnSpc>
              <a:defRPr/>
            </a:pPr>
            <a:r>
              <a:rPr lang="ko-KR" altLang="en-US" b="1" smtClean="0"/>
              <a:t>홈페이지 자료 게재시</a:t>
            </a:r>
            <a:r>
              <a:rPr lang="en-US" altLang="ko-KR" b="1" smtClean="0"/>
              <a:t>, </a:t>
            </a:r>
            <a:r>
              <a:rPr lang="ko-KR" altLang="en-US" b="1" smtClean="0"/>
              <a:t>중요내용이 외부에 공개되지 않도록 자체 통제  </a:t>
            </a:r>
            <a:r>
              <a:rPr lang="en-US" altLang="ko-KR" b="1" smtClean="0"/>
              <a:t>(</a:t>
            </a:r>
            <a:r>
              <a:rPr lang="ko-KR" altLang="en-US" b="1" smtClean="0"/>
              <a:t>내부결재문서 홈페이지 게재 등</a:t>
            </a:r>
            <a:r>
              <a:rPr lang="en-US" altLang="ko-KR" b="1" smtClean="0"/>
              <a:t>)</a:t>
            </a:r>
          </a:p>
          <a:p>
            <a:pPr eaLnBrk="1" hangingPunct="1">
              <a:lnSpc>
                <a:spcPct val="125000"/>
              </a:lnSpc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백도어 설치 여부 등을 수시로 확인</a:t>
            </a:r>
          </a:p>
          <a:p>
            <a:pPr eaLnBrk="1" hangingPunct="1">
              <a:lnSpc>
                <a:spcPct val="125000"/>
              </a:lnSpc>
              <a:defRPr/>
            </a:pPr>
            <a:r>
              <a:rPr lang="ko-KR" altLang="en-US" b="1" smtClean="0"/>
              <a:t> 보안사고에 대비한 자료 백업 </a:t>
            </a:r>
          </a:p>
          <a:p>
            <a:pPr eaLnBrk="1" hangingPunct="1">
              <a:lnSpc>
                <a:spcPct val="125000"/>
              </a:lnSpc>
              <a:buFont typeface="Wingdings" pitchFamily="2" charset="2"/>
              <a:buNone/>
              <a:defRPr/>
            </a:pPr>
            <a:endParaRPr lang="en-US" altLang="ko-KR" b="1" smtClean="0"/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9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전산자료 보안관리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4100" y="1384300"/>
            <a:ext cx="7391400" cy="5308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500" b="1" smtClean="0"/>
              <a:t> </a:t>
            </a:r>
            <a:r>
              <a:rPr lang="ko-KR" altLang="en-US" sz="2500" b="1" smtClean="0"/>
              <a:t>전산자료는 중요도에 따라 보호등급 부여 후          별도 관리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2500" b="1" smtClean="0"/>
              <a:t> 자료복사본</a:t>
            </a:r>
            <a:r>
              <a:rPr lang="en-US" altLang="ko-KR" sz="2500" b="1" smtClean="0"/>
              <a:t>(</a:t>
            </a:r>
            <a:r>
              <a:rPr lang="ko-KR" altLang="en-US" sz="2500" b="1" smtClean="0"/>
              <a:t>예비</a:t>
            </a:r>
            <a:r>
              <a:rPr lang="en-US" altLang="ko-KR" sz="2500" b="1" smtClean="0"/>
              <a:t>) </a:t>
            </a:r>
            <a:r>
              <a:rPr lang="ko-KR" altLang="en-US" sz="2500" b="1" smtClean="0"/>
              <a:t>확보 및 안전지역 별도 보관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2500" b="1" smtClean="0"/>
              <a:t> 전산자료 및 장비의 반 </a:t>
            </a:r>
            <a:r>
              <a:rPr lang="ko-KR" altLang="en-US" sz="2800" b="1" smtClean="0">
                <a:sym typeface="Wingdings 2" pitchFamily="18" charset="2"/>
              </a:rPr>
              <a:t></a:t>
            </a:r>
            <a:r>
              <a:rPr lang="ko-KR" altLang="en-US" sz="2500" b="1" smtClean="0"/>
              <a:t> 출입  통제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2500" b="1" smtClean="0"/>
              <a:t> 전산자료 접근권한 구분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2500" b="1" smtClean="0"/>
              <a:t>전산자료의 유출</a:t>
            </a:r>
            <a:r>
              <a:rPr lang="en-US" altLang="ko-KR" sz="2500" b="1" smtClean="0"/>
              <a:t>, </a:t>
            </a:r>
            <a:r>
              <a:rPr lang="ko-KR" altLang="en-US" sz="2500" b="1" smtClean="0"/>
              <a:t>파괴 또는 변조 등에 대비하여 보호대책 강구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2500" b="1" smtClean="0"/>
              <a:t> 월 </a:t>
            </a:r>
            <a:r>
              <a:rPr lang="en-US" altLang="ko-KR" sz="2500" b="1" smtClean="0"/>
              <a:t>1</a:t>
            </a:r>
            <a:r>
              <a:rPr lang="ko-KR" altLang="en-US" sz="2500" b="1" smtClean="0"/>
              <a:t>회 이상 보유현황 및 관리실태 점검 </a:t>
            </a:r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ko-KR" smtClean="0"/>
              <a:t>PC </a:t>
            </a:r>
            <a:r>
              <a:rPr lang="ko-KR" altLang="en-US" smtClean="0"/>
              <a:t>보안관리</a:t>
            </a:r>
          </a:p>
        </p:txBody>
      </p:sp>
      <p:sp>
        <p:nvSpPr>
          <p:cNvPr id="96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524000"/>
            <a:ext cx="8089900" cy="46101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ko-KR" altLang="en-US" sz="2000" b="1" dirty="0" err="1" smtClean="0"/>
              <a:t>개인컴퓨터별</a:t>
            </a:r>
            <a:r>
              <a:rPr lang="ko-KR" altLang="en-US" sz="2000" b="1" dirty="0" smtClean="0"/>
              <a:t> 취급자 및 관리책임자 지정 운영</a:t>
            </a: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ko-KR" altLang="en-US" sz="2000" b="1" dirty="0" smtClean="0"/>
              <a:t>사이버보안 </a:t>
            </a:r>
            <a:r>
              <a:rPr lang="ko-KR" altLang="en-US" sz="2000" b="1" dirty="0" err="1" smtClean="0"/>
              <a:t>진단의날</a:t>
            </a:r>
            <a:r>
              <a:rPr lang="ko-KR" altLang="en-US" sz="2000" b="1" dirty="0" smtClean="0"/>
              <a:t> 지정 운영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매월 </a:t>
            </a:r>
            <a:r>
              <a:rPr lang="ko-KR" altLang="en-US" sz="2000" b="1" dirty="0" err="1" smtClean="0"/>
              <a:t>셋째주</a:t>
            </a:r>
            <a:r>
              <a:rPr lang="ko-KR" altLang="en-US" sz="2000" b="1" dirty="0" smtClean="0"/>
              <a:t> 수요일</a:t>
            </a:r>
            <a:r>
              <a:rPr lang="en-US" altLang="ko-KR" sz="2000" b="1" dirty="0" smtClean="0"/>
              <a:t>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2000" b="1" dirty="0" smtClean="0"/>
              <a:t>비밀번호 설정</a:t>
            </a:r>
          </a:p>
          <a:p>
            <a:pPr lvl="1" eaLnBrk="1" hangingPunct="1">
              <a:lnSpc>
                <a:spcPct val="150000"/>
              </a:lnSpc>
              <a:defRPr/>
            </a:pPr>
            <a:r>
              <a:rPr lang="ko-KR" altLang="en-US" b="1" dirty="0" smtClean="0"/>
              <a:t>컴퓨터 부팅 시</a:t>
            </a:r>
            <a:r>
              <a:rPr lang="en-US" altLang="ko-KR" b="1" dirty="0" smtClean="0"/>
              <a:t>,  </a:t>
            </a:r>
            <a:r>
              <a:rPr lang="ko-KR" altLang="en-US" b="1" dirty="0" smtClean="0"/>
              <a:t>윈도우 로그인</a:t>
            </a:r>
            <a:r>
              <a:rPr lang="en-US" altLang="ko-KR" b="1" dirty="0" smtClean="0"/>
              <a:t>, 10</a:t>
            </a:r>
            <a:r>
              <a:rPr lang="ko-KR" altLang="en-US" b="1" dirty="0" smtClean="0"/>
              <a:t>분 이상 작업 중단 시  화면보호 설정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2000" b="1" dirty="0" smtClean="0"/>
              <a:t>네트워크에 연결된 </a:t>
            </a:r>
            <a:r>
              <a:rPr lang="en-US" altLang="ko-KR" sz="2000" b="1" dirty="0" smtClean="0"/>
              <a:t>PC</a:t>
            </a:r>
            <a:r>
              <a:rPr lang="ko-KR" altLang="en-US" sz="2000" b="1" dirty="0" smtClean="0"/>
              <a:t>에서 공유 금지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2000" b="1" dirty="0" smtClean="0"/>
              <a:t>개인소유 컴퓨터를 중요업무가 처리되는 곳에 무단 반입 금지</a:t>
            </a: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ko-KR" altLang="en-US" sz="2000" b="1" dirty="0" smtClean="0"/>
              <a:t>외부에서 반입 또는 전송된 파일의 바이러스 감염여부 확인</a:t>
            </a:r>
            <a:r>
              <a:rPr lang="ko-KR" altLang="en-US" sz="2000" dirty="0" smtClean="0"/>
              <a:t> </a:t>
            </a: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비밀번호 설정 시 유의사항</a:t>
            </a:r>
          </a:p>
        </p:txBody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  <a:defRPr/>
            </a:pPr>
            <a:r>
              <a:rPr lang="en-US" altLang="ko-KR" sz="2100" b="1" smtClean="0"/>
              <a:t>6</a:t>
            </a:r>
            <a:r>
              <a:rPr lang="ko-KR" altLang="en-US" sz="2100" b="1" smtClean="0"/>
              <a:t>자리 이상 숫자와 문자를 혼합하여 월 </a:t>
            </a:r>
            <a:r>
              <a:rPr lang="en-US" altLang="ko-KR" sz="2100" b="1" smtClean="0"/>
              <a:t>1</a:t>
            </a:r>
            <a:r>
              <a:rPr lang="ko-KR" altLang="en-US" sz="2100" b="1" smtClean="0"/>
              <a:t>회 이상 변경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ko-KR" altLang="en-US" sz="2100" b="1" smtClean="0"/>
              <a:t>사용자계정</a:t>
            </a:r>
            <a:r>
              <a:rPr lang="en-US" altLang="ko-KR" sz="2100" b="1" smtClean="0"/>
              <a:t>(ID)</a:t>
            </a:r>
            <a:r>
              <a:rPr lang="ko-KR" altLang="en-US" sz="2100" b="1" smtClean="0"/>
              <a:t>과 동일하지 않도록 부여</a:t>
            </a:r>
          </a:p>
          <a:p>
            <a:pPr eaLnBrk="1" latinLnBrk="0" hangingPunct="1">
              <a:lnSpc>
                <a:spcPct val="140000"/>
              </a:lnSpc>
              <a:defRPr/>
            </a:pPr>
            <a:r>
              <a:rPr lang="ko-KR" altLang="en-US" sz="2100" b="1" smtClean="0"/>
              <a:t>개인신상 및 부서명칭등과 관계 있는 단어 사용금지</a:t>
            </a:r>
          </a:p>
          <a:p>
            <a:pPr eaLnBrk="1" latinLnBrk="0" hangingPunct="1">
              <a:lnSpc>
                <a:spcPct val="140000"/>
              </a:lnSpc>
              <a:defRPr/>
            </a:pPr>
            <a:r>
              <a:rPr lang="ko-KR" altLang="en-US" sz="2100" b="1" smtClean="0"/>
              <a:t>일반사전에 등록된 단어</a:t>
            </a:r>
            <a:r>
              <a:rPr lang="en-US" altLang="ko-KR" sz="2100" b="1" smtClean="0"/>
              <a:t>, </a:t>
            </a:r>
            <a:r>
              <a:rPr lang="ko-KR" altLang="en-US" sz="2100" b="1" smtClean="0"/>
              <a:t>동일단어 또는 숫자의 반복 사용금지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ko-KR" altLang="en-US" sz="2100" b="1" smtClean="0"/>
              <a:t>사용된 비밀번호 재사용금지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ko-KR" altLang="en-US" sz="2100" b="1" smtClean="0"/>
              <a:t>타 직원과 비밀번호 공유 금지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ko-KR" smtClean="0"/>
              <a:t>PC</a:t>
            </a:r>
            <a:r>
              <a:rPr lang="ko-KR" altLang="en-US" smtClean="0"/>
              <a:t>보안 </a:t>
            </a:r>
            <a:r>
              <a:rPr lang="en-US" altLang="ko-KR" smtClean="0"/>
              <a:t>10</a:t>
            </a:r>
            <a:r>
              <a:rPr lang="ko-KR" altLang="en-US" smtClean="0"/>
              <a:t>계명</a:t>
            </a:r>
          </a:p>
        </p:txBody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5425" y="1922463"/>
            <a:ext cx="7038975" cy="39846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mtClean="0"/>
              <a:t> </a:t>
            </a:r>
            <a:r>
              <a:rPr lang="ko-KR" altLang="en-US" b="1" smtClean="0"/>
              <a:t>정기적으로 백업하라</a:t>
            </a:r>
          </a:p>
          <a:p>
            <a:pPr lvl="2" eaLnBrk="1" hangingPunct="1">
              <a:buFontTx/>
              <a:buNone/>
              <a:defRPr/>
            </a:pPr>
            <a:endParaRPr lang="ko-KR" altLang="en-US" sz="800" b="1" smtClean="0"/>
          </a:p>
          <a:p>
            <a:pPr eaLnBrk="1" hangingPunct="1">
              <a:defRPr/>
            </a:pPr>
            <a:r>
              <a:rPr lang="ko-KR" altLang="en-US" b="1" smtClean="0"/>
              <a:t> 정품소프트웨어를 사용하라</a:t>
            </a:r>
          </a:p>
          <a:p>
            <a:pPr lvl="2" eaLnBrk="1" hangingPunct="1">
              <a:defRPr/>
            </a:pPr>
            <a:endParaRPr lang="ko-KR" altLang="en-US" sz="80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mtClean="0"/>
              <a:t> </a:t>
            </a:r>
            <a:r>
              <a:rPr lang="ko-KR" altLang="en-US" b="1" smtClean="0"/>
              <a:t>최신 백신으로 검사하라</a:t>
            </a:r>
          </a:p>
          <a:p>
            <a:pPr lvl="2" eaLnBrk="1" hangingPunct="1">
              <a:spcBef>
                <a:spcPct val="50000"/>
              </a:spcBef>
              <a:defRPr/>
            </a:pPr>
            <a:endParaRPr lang="ko-KR" altLang="en-US" sz="800" b="1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b="1" smtClean="0"/>
              <a:t> 시스템 감시기능을 사용하라</a:t>
            </a:r>
          </a:p>
          <a:p>
            <a:pPr lvl="2" eaLnBrk="1" hangingPunct="1">
              <a:spcBef>
                <a:spcPct val="50000"/>
              </a:spcBef>
              <a:defRPr/>
            </a:pPr>
            <a:endParaRPr lang="ko-KR" altLang="en-US" sz="800" b="1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b="1" smtClean="0"/>
              <a:t> 첨부파일을 조심하라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ko-KR" smtClean="0"/>
              <a:t>PC</a:t>
            </a:r>
            <a:r>
              <a:rPr lang="ko-KR" altLang="en-US" smtClean="0"/>
              <a:t>보안 </a:t>
            </a:r>
            <a:r>
              <a:rPr lang="en-US" altLang="ko-KR" smtClean="0"/>
              <a:t>10</a:t>
            </a:r>
            <a:r>
              <a:rPr lang="ko-KR" altLang="en-US" smtClean="0"/>
              <a:t>계명 </a:t>
            </a:r>
            <a:r>
              <a:rPr lang="en-US" altLang="ko-KR" sz="2400" smtClean="0"/>
              <a:t>(cont.)</a:t>
            </a:r>
          </a:p>
        </p:txBody>
      </p:sp>
      <p:sp>
        <p:nvSpPr>
          <p:cNvPr id="96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5425" y="2120900"/>
            <a:ext cx="6546850" cy="37195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보안 패치를 사용하라</a:t>
            </a:r>
          </a:p>
          <a:p>
            <a:pPr lvl="2" eaLnBrk="1" hangingPunct="1">
              <a:defRPr/>
            </a:pPr>
            <a:endParaRPr lang="ko-KR" altLang="en-US" sz="800" b="1" smtClean="0"/>
          </a:p>
          <a:p>
            <a:pPr eaLnBrk="1" hangingPunct="1">
              <a:defRPr/>
            </a:pPr>
            <a:r>
              <a:rPr lang="ko-KR" altLang="en-US" b="1" smtClean="0"/>
              <a:t> 보안 패치는 반드시 업데이트 하라</a:t>
            </a:r>
          </a:p>
          <a:p>
            <a:pPr lvl="2" eaLnBrk="1" hangingPunct="1">
              <a:defRPr/>
            </a:pPr>
            <a:endParaRPr lang="ko-KR" altLang="en-US" sz="800" b="1" smtClean="0"/>
          </a:p>
          <a:p>
            <a:pPr eaLnBrk="1" hangingPunct="1">
              <a:defRPr/>
            </a:pPr>
            <a:r>
              <a:rPr lang="ko-KR" altLang="en-US" b="1" smtClean="0"/>
              <a:t> 보안정보를 확인하라</a:t>
            </a:r>
          </a:p>
          <a:p>
            <a:pPr lvl="2" eaLnBrk="1" hangingPunct="1">
              <a:defRPr/>
            </a:pPr>
            <a:endParaRPr lang="ko-KR" altLang="en-US" sz="800" b="1" smtClean="0"/>
          </a:p>
          <a:p>
            <a:pPr eaLnBrk="1" hangingPunct="1">
              <a:defRPr/>
            </a:pPr>
            <a:r>
              <a:rPr lang="ko-KR" altLang="en-US" b="1" smtClean="0"/>
              <a:t> 공유폴더에는 암호를 사용하라</a:t>
            </a:r>
          </a:p>
          <a:p>
            <a:pPr lvl="2" eaLnBrk="1" hangingPunct="1">
              <a:defRPr/>
            </a:pPr>
            <a:endParaRPr lang="ko-KR" altLang="en-US" sz="800" b="1" smtClean="0"/>
          </a:p>
          <a:p>
            <a:pPr eaLnBrk="1" hangingPunct="1">
              <a:defRPr/>
            </a:pPr>
            <a:r>
              <a:rPr lang="ko-KR" altLang="en-US" b="1" smtClean="0"/>
              <a:t> 부팅용 디스켓을 준비하라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562100" y="1492250"/>
            <a:ext cx="60198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5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개인정보보호 방안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정보보호의 개념</a:t>
            </a:r>
          </a:p>
        </p:txBody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4263" y="1549400"/>
            <a:ext cx="7391400" cy="4748213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개인정보의 개념</a:t>
            </a:r>
          </a:p>
          <a:p>
            <a:pPr lvl="1" eaLnBrk="1" hangingPunct="1">
              <a:buFontTx/>
              <a:buChar char="-"/>
              <a:defRPr/>
            </a:pPr>
            <a:r>
              <a:rPr lang="ko-KR" altLang="en-US" sz="1800" smtClean="0"/>
              <a:t>공공기관의 개인정보보호에 관한 법률 제</a:t>
            </a:r>
            <a:r>
              <a:rPr lang="en-US" altLang="ko-KR" sz="1800" smtClean="0"/>
              <a:t>2</a:t>
            </a:r>
            <a:r>
              <a:rPr lang="ko-KR" altLang="en-US" sz="1800" smtClean="0"/>
              <a:t>조</a:t>
            </a:r>
            <a:r>
              <a:rPr lang="en-US" altLang="ko-KR" sz="1800" smtClean="0"/>
              <a:t>2</a:t>
            </a:r>
            <a:r>
              <a:rPr lang="ko-KR" altLang="en-US" sz="1800" smtClean="0"/>
              <a:t>항 및 정보통신망</a:t>
            </a:r>
          </a:p>
          <a:p>
            <a:pPr lvl="1" eaLnBrk="1" hangingPunct="1">
              <a:buFontTx/>
              <a:buNone/>
              <a:defRPr/>
            </a:pPr>
            <a:endParaRPr lang="ko-KR" altLang="en-US" sz="800" smtClean="0"/>
          </a:p>
          <a:p>
            <a:pPr lvl="1" eaLnBrk="1" hangingPunct="1">
              <a:buFontTx/>
              <a:buNone/>
              <a:defRPr/>
            </a:pPr>
            <a:r>
              <a:rPr lang="ko-KR" altLang="en-US" sz="1800" smtClean="0"/>
              <a:t>   이용촉진 및 정보보호 등에 관한 법률 제</a:t>
            </a:r>
            <a:r>
              <a:rPr lang="en-US" altLang="ko-KR" sz="1800" smtClean="0"/>
              <a:t>2</a:t>
            </a:r>
            <a:r>
              <a:rPr lang="ko-KR" altLang="en-US" sz="1800" smtClean="0"/>
              <a:t>조</a:t>
            </a:r>
            <a:r>
              <a:rPr lang="en-US" altLang="ko-KR" sz="1800" smtClean="0"/>
              <a:t>6</a:t>
            </a:r>
            <a:r>
              <a:rPr lang="ko-KR" altLang="en-US" sz="1800" smtClean="0"/>
              <a:t>항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1200" smtClean="0"/>
          </a:p>
          <a:p>
            <a:pPr lvl="1" eaLnBrk="1" hangingPunct="1">
              <a:defRPr/>
            </a:pPr>
            <a:r>
              <a:rPr lang="ko-KR" altLang="en-US" smtClean="0"/>
              <a:t> 생존하는 개인에 관한 정보로서 당해 정보에 포함되어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ko-KR" altLang="en-US" sz="800" smtClean="0"/>
              <a:t>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ko-KR" altLang="en-US" smtClean="0"/>
              <a:t>     있는 성명 </a:t>
            </a:r>
            <a:r>
              <a:rPr lang="ko-KR" altLang="en-US" b="1" smtClean="0">
                <a:sym typeface="Wingdings 2" pitchFamily="18" charset="2"/>
              </a:rPr>
              <a:t> </a:t>
            </a:r>
            <a:r>
              <a:rPr lang="ko-KR" altLang="en-US" smtClean="0">
                <a:sym typeface="Wingdings 2" pitchFamily="18" charset="2"/>
              </a:rPr>
              <a:t>주민등록번호 등의 사항에 대하여</a:t>
            </a:r>
            <a:r>
              <a:rPr lang="ko-KR" altLang="en-US" b="1" smtClean="0">
                <a:sym typeface="Wingdings 2" pitchFamily="18" charset="2"/>
              </a:rPr>
              <a:t> </a:t>
            </a:r>
            <a:r>
              <a:rPr lang="ko-KR" altLang="en-US" smtClean="0">
                <a:sym typeface="Wingdings 2" pitchFamily="18" charset="2"/>
              </a:rPr>
              <a:t>당해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800" smtClean="0">
              <a:sym typeface="Wingdings 2" pitchFamily="18" charset="2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ko-KR" altLang="en-US" smtClean="0">
                <a:sym typeface="Wingdings 2" pitchFamily="18" charset="2"/>
              </a:rPr>
              <a:t>     개인을 식별할 수 있는 부호 </a:t>
            </a:r>
            <a:r>
              <a:rPr lang="ko-KR" altLang="en-US" b="1" smtClean="0">
                <a:sym typeface="Wingdings 2" pitchFamily="18" charset="2"/>
              </a:rPr>
              <a:t> </a:t>
            </a:r>
            <a:r>
              <a:rPr lang="ko-KR" altLang="en-US" smtClean="0">
                <a:sym typeface="Wingdings 2" pitchFamily="18" charset="2"/>
              </a:rPr>
              <a:t>문자  음성  음향 및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800" smtClean="0">
              <a:sym typeface="Wingdings 2" pitchFamily="18" charset="2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ko-KR" altLang="en-US" smtClean="0">
                <a:sym typeface="Wingdings 2" pitchFamily="18" charset="2"/>
              </a:rPr>
              <a:t>     영상 등의 정보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1200" smtClean="0">
              <a:sym typeface="Wingdings 2" pitchFamily="18" charset="2"/>
            </a:endParaRPr>
          </a:p>
          <a:p>
            <a:pPr lvl="2" eaLnBrk="1" hangingPunct="1">
              <a:buFont typeface="HY헤드라인M" pitchFamily="18" charset="-127"/>
              <a:buChar char="★"/>
              <a:defRPr/>
            </a:pPr>
            <a:r>
              <a:rPr lang="ko-KR" altLang="en-US" smtClean="0"/>
              <a:t> 당해 정보만으로도 특정 개인을 식별할 수 없더라도 다른</a:t>
            </a:r>
          </a:p>
          <a:p>
            <a:pPr lvl="2" eaLnBrk="1" hangingPunct="1">
              <a:buFont typeface="HY헤드라인M" pitchFamily="18" charset="-127"/>
              <a:buNone/>
              <a:defRPr/>
            </a:pPr>
            <a:endParaRPr lang="ko-KR" altLang="en-US" sz="800" smtClean="0"/>
          </a:p>
          <a:p>
            <a:pPr lvl="2" eaLnBrk="1" hangingPunct="1">
              <a:buFont typeface="HY헤드라인M" pitchFamily="18" charset="-127"/>
              <a:buNone/>
              <a:defRPr/>
            </a:pPr>
            <a:r>
              <a:rPr lang="ko-KR" altLang="en-US" smtClean="0"/>
              <a:t>    정보와 용이하게 결합되어 식별 할 수 있는 것을 포함한다</a:t>
            </a:r>
            <a:r>
              <a:rPr lang="en-US" altLang="ko-KR" smtClean="0"/>
              <a:t>.   </a:t>
            </a:r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7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보호의 의의 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5688" y="1787525"/>
            <a:ext cx="7391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800" b="1" smtClean="0"/>
              <a:t>개인정보는 가능한 수집하지 않고</a:t>
            </a:r>
            <a:r>
              <a:rPr lang="en-US" altLang="ko-KR" sz="2800" b="1" smtClean="0"/>
              <a:t>, </a:t>
            </a:r>
            <a:r>
              <a:rPr lang="ko-KR" altLang="en-US" sz="2800" b="1" smtClean="0"/>
              <a:t>그대로 놓아둔다</a:t>
            </a:r>
            <a:r>
              <a:rPr lang="en-US" altLang="ko-KR" sz="2800" b="1" smtClean="0"/>
              <a:t>.</a:t>
            </a:r>
            <a:endParaRPr lang="en-US" altLang="ko-KR" sz="400" b="1" smtClean="0"/>
          </a:p>
          <a:p>
            <a:pPr eaLnBrk="1" hangingPunct="1">
              <a:defRPr/>
            </a:pPr>
            <a:r>
              <a:rPr lang="ko-KR" altLang="en-US" sz="2800" b="1" smtClean="0"/>
              <a:t>부득이 수집할 경우 최소한 수집하고</a:t>
            </a:r>
            <a:r>
              <a:rPr lang="en-US" altLang="ko-KR" sz="2800" b="1" smtClean="0"/>
              <a:t>, </a:t>
            </a:r>
            <a:r>
              <a:rPr lang="ko-KR" altLang="en-US" sz="2800" b="1" smtClean="0"/>
              <a:t>목적 범위 내에서 이용한다</a:t>
            </a:r>
            <a:r>
              <a:rPr lang="en-US" altLang="ko-KR" sz="2800" b="1" smtClean="0"/>
              <a:t>.</a:t>
            </a:r>
            <a:endParaRPr lang="en-US" altLang="ko-KR" sz="400" b="1" smtClean="0"/>
          </a:p>
          <a:p>
            <a:pPr eaLnBrk="1" hangingPunct="1">
              <a:defRPr/>
            </a:pPr>
            <a:r>
              <a:rPr lang="ko-KR" altLang="en-US" sz="2800" b="1" smtClean="0"/>
              <a:t>수집한 정보는 정확성을 유지하고</a:t>
            </a:r>
            <a:r>
              <a:rPr lang="en-US" altLang="ko-KR" sz="2800" b="1" smtClean="0"/>
              <a:t>, </a:t>
            </a:r>
            <a:r>
              <a:rPr lang="ko-KR" altLang="en-US" sz="2800" b="1" smtClean="0"/>
              <a:t>외부유출을 하지 않는다</a:t>
            </a:r>
            <a:r>
              <a:rPr lang="en-US" altLang="ko-KR" sz="2800" b="1" smtClean="0"/>
              <a:t>.</a:t>
            </a:r>
            <a:endParaRPr lang="en-US" altLang="ko-KR" sz="400" b="1" smtClean="0"/>
          </a:p>
          <a:p>
            <a:pPr eaLnBrk="1" hangingPunct="1">
              <a:defRPr/>
            </a:pPr>
            <a:r>
              <a:rPr lang="ko-KR" altLang="en-US" sz="2800" b="1" smtClean="0"/>
              <a:t>수집한 정보에 대하여 투명성을 보장하고</a:t>
            </a:r>
            <a:r>
              <a:rPr lang="en-US" altLang="ko-KR" sz="2800" b="1" smtClean="0"/>
              <a:t>, </a:t>
            </a:r>
            <a:r>
              <a:rPr lang="ko-KR" altLang="en-US" sz="2800" b="1" smtClean="0"/>
              <a:t>가능한 빨리 파기한다</a:t>
            </a:r>
            <a:r>
              <a:rPr lang="en-US" altLang="ko-KR" sz="2800" b="1" smtClean="0"/>
              <a:t>.</a:t>
            </a:r>
            <a:endParaRPr lang="en-US" altLang="ko-KR" b="1" smtClean="0"/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유출 원인 </a:t>
            </a:r>
          </a:p>
        </p:txBody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5688" y="1787525"/>
            <a:ext cx="7391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800" b="1" smtClean="0"/>
              <a:t> </a:t>
            </a:r>
            <a:r>
              <a:rPr lang="ko-KR" altLang="en-US" sz="2800" b="1" smtClean="0"/>
              <a:t>비밀번호 관리 허술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400" b="1" smtClean="0"/>
          </a:p>
          <a:p>
            <a:pPr eaLnBrk="1" hangingPunct="1">
              <a:defRPr/>
            </a:pPr>
            <a:r>
              <a:rPr lang="ko-KR" altLang="en-US" sz="2800" b="1" smtClean="0"/>
              <a:t> 암호화 조치 없이 학생자료 외부 송출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400" b="1" smtClean="0"/>
          </a:p>
          <a:p>
            <a:pPr eaLnBrk="1" hangingPunct="1">
              <a:defRPr/>
            </a:pPr>
            <a:r>
              <a:rPr lang="ko-KR" altLang="en-US" sz="2800" b="1" smtClean="0"/>
              <a:t> 수집된 정보의 공개방법 부적절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400" b="1" smtClean="0"/>
          </a:p>
          <a:p>
            <a:pPr eaLnBrk="1" hangingPunct="1">
              <a:defRPr/>
            </a:pPr>
            <a:r>
              <a:rPr lang="ko-KR" altLang="en-US" sz="2800" b="1" smtClean="0"/>
              <a:t> 학생정보의 관리 부적절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400" b="1" smtClean="0"/>
          </a:p>
          <a:p>
            <a:pPr eaLnBrk="1" hangingPunct="1">
              <a:defRPr/>
            </a:pPr>
            <a:r>
              <a:rPr lang="ko-KR" altLang="en-US" sz="2800" b="1" smtClean="0"/>
              <a:t> 개인정보 보호에 대한 인식 및 이해 부족</a:t>
            </a:r>
            <a:endParaRPr lang="ko-KR" altLang="en-US" b="1" smtClean="0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정보보호의 필요성 증대 배경</a:t>
            </a:r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9663" y="1739900"/>
            <a:ext cx="7391400" cy="4748213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지식기반 사회의 보편화</a:t>
            </a:r>
          </a:p>
          <a:p>
            <a:pPr lvl="1" eaLnBrk="1" hangingPunct="1">
              <a:defRPr/>
            </a:pPr>
            <a:r>
              <a:rPr lang="ko-KR" altLang="en-US" smtClean="0"/>
              <a:t>가치창조의 원동력이 물적자본에서 인적자본</a:t>
            </a:r>
            <a:r>
              <a:rPr lang="en-US" altLang="ko-KR" smtClean="0"/>
              <a:t>(</a:t>
            </a:r>
            <a:r>
              <a:rPr lang="ko-KR" altLang="en-US" smtClean="0"/>
              <a:t>지식</a:t>
            </a:r>
            <a:r>
              <a:rPr lang="en-US" altLang="ko-KR" smtClean="0"/>
              <a:t>, </a:t>
            </a:r>
            <a:r>
              <a:rPr lang="ko-KR" altLang="en-US" smtClean="0"/>
              <a:t>정보</a:t>
            </a:r>
            <a:r>
              <a:rPr lang="en-US" altLang="ko-KR" smtClean="0"/>
              <a:t>)</a:t>
            </a:r>
            <a:r>
              <a:rPr lang="ko-KR" altLang="en-US" smtClean="0"/>
              <a:t>으로 전환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1200" smtClean="0"/>
          </a:p>
          <a:p>
            <a:pPr eaLnBrk="1" hangingPunct="1">
              <a:defRPr/>
            </a:pPr>
            <a:r>
              <a:rPr lang="ko-KR" altLang="en-US" smtClean="0"/>
              <a:t>정보화의 진전에 따른 정보매체의 고도화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•</a:t>
            </a:r>
            <a:r>
              <a:rPr lang="en-US" altLang="ko-KR" smtClean="0"/>
              <a:t> </a:t>
            </a:r>
            <a:r>
              <a:rPr lang="ko-KR" altLang="en-US" smtClean="0"/>
              <a:t>세계화 </a:t>
            </a:r>
          </a:p>
          <a:p>
            <a:pPr lvl="1" eaLnBrk="1" hangingPunct="1">
              <a:defRPr/>
            </a:pPr>
            <a:r>
              <a:rPr lang="ko-KR" altLang="en-US" smtClean="0"/>
              <a:t>정보 집적 유통의 대량성</a:t>
            </a:r>
            <a:r>
              <a:rPr lang="en-US" altLang="ko-KR" smtClean="0"/>
              <a:t>, </a:t>
            </a:r>
            <a:r>
              <a:rPr lang="ko-KR" altLang="en-US" smtClean="0"/>
              <a:t>즉시성 증대로 개인정보 침해 심각</a:t>
            </a:r>
            <a:r>
              <a:rPr lang="en-US" altLang="ko-KR" smtClean="0"/>
              <a:t>, </a:t>
            </a:r>
            <a:r>
              <a:rPr lang="ko-KR" altLang="en-US" smtClean="0"/>
              <a:t>광범위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ko-KR" altLang="en-US" sz="1200" smtClean="0"/>
          </a:p>
          <a:p>
            <a:pPr eaLnBrk="1" hangingPunct="1">
              <a:defRPr/>
            </a:pPr>
            <a:r>
              <a:rPr lang="ko-KR" altLang="en-US" smtClean="0"/>
              <a:t>개인정보의 개념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•</a:t>
            </a:r>
            <a:r>
              <a:rPr lang="en-US" altLang="ko-KR" smtClean="0"/>
              <a:t> </a:t>
            </a:r>
            <a:r>
              <a:rPr lang="ko-KR" altLang="en-US" smtClean="0"/>
              <a:t>양태의 변화</a:t>
            </a:r>
          </a:p>
          <a:p>
            <a:pPr lvl="1" eaLnBrk="1" hangingPunct="1">
              <a:defRPr/>
            </a:pPr>
            <a:r>
              <a:rPr lang="ko-KR" altLang="en-US" smtClean="0"/>
              <a:t>소극적 프라이버시권</a:t>
            </a:r>
            <a:r>
              <a:rPr lang="en-US" altLang="ko-KR" smtClean="0"/>
              <a:t>(</a:t>
            </a:r>
            <a:r>
              <a:rPr lang="ko-KR" altLang="en-US" smtClean="0"/>
              <a:t>사생활 보호</a:t>
            </a:r>
            <a:r>
              <a:rPr lang="en-US" altLang="ko-KR" smtClean="0"/>
              <a:t>)</a:t>
            </a:r>
            <a:r>
              <a:rPr lang="ko-KR" altLang="en-US" smtClean="0"/>
              <a:t>에서 자기 정보의 통제</a:t>
            </a:r>
            <a:r>
              <a:rPr lang="en-US" altLang="ko-KR" smtClean="0"/>
              <a:t>, </a:t>
            </a:r>
            <a:r>
              <a:rPr lang="ko-KR" altLang="en-US" smtClean="0"/>
              <a:t>이용권 확보 등 적극적 권리로 변화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침해 사례 </a:t>
            </a:r>
          </a:p>
        </p:txBody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587500"/>
            <a:ext cx="8102600" cy="47371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smtClean="0"/>
              <a:t>2004</a:t>
            </a:r>
            <a:r>
              <a:rPr lang="ko-KR" altLang="en-US" sz="2000" smtClean="0"/>
              <a:t>년 대기업 홈쇼핑 </a:t>
            </a:r>
            <a:r>
              <a:rPr lang="en-US" altLang="ko-KR" sz="2000" smtClean="0"/>
              <a:t>200</a:t>
            </a:r>
            <a:r>
              <a:rPr lang="ko-KR" altLang="en-US" sz="2000" smtClean="0"/>
              <a:t>만명 개인정보 유출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smtClean="0"/>
              <a:t>2004</a:t>
            </a:r>
            <a:r>
              <a:rPr lang="ko-KR" altLang="en-US" sz="2000" smtClean="0"/>
              <a:t>년 이동통신사 직원과 브로커 </a:t>
            </a:r>
            <a:r>
              <a:rPr lang="en-US" altLang="ko-KR" sz="2000" smtClean="0"/>
              <a:t>600</a:t>
            </a:r>
            <a:r>
              <a:rPr lang="ko-KR" altLang="en-US" sz="2000" smtClean="0"/>
              <a:t>만명 개인정보 유출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smtClean="0"/>
              <a:t>2006</a:t>
            </a:r>
            <a:r>
              <a:rPr lang="ko-KR" altLang="en-US" sz="2000" smtClean="0"/>
              <a:t>년 </a:t>
            </a:r>
            <a:r>
              <a:rPr lang="en-US" altLang="ko-KR" sz="2000" smtClean="0"/>
              <a:t>2</a:t>
            </a:r>
            <a:r>
              <a:rPr lang="ko-KR" altLang="en-US" sz="2000" smtClean="0"/>
              <a:t>월 리니지 사건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mtClean="0"/>
              <a:t>해킹 및 인터넷 검색 등을 이용하여 개인정보를 취득 후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ko-KR" altLang="en-US" smtClean="0"/>
              <a:t>    타인의 주민등록번호로 가입 후 아이템을 판매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smtClean="0"/>
              <a:t>2006</a:t>
            </a:r>
            <a:r>
              <a:rPr lang="ko-KR" altLang="en-US" sz="2000" smtClean="0"/>
              <a:t>년 </a:t>
            </a:r>
            <a:r>
              <a:rPr lang="en-US" altLang="ko-KR" sz="2000" smtClean="0"/>
              <a:t>3</a:t>
            </a:r>
            <a:r>
              <a:rPr lang="ko-KR" altLang="en-US" sz="2000" smtClean="0"/>
              <a:t>월 이동통신사 대리점 직원이 </a:t>
            </a:r>
            <a:r>
              <a:rPr lang="en-US" altLang="ko-KR" sz="2000" smtClean="0"/>
              <a:t>27</a:t>
            </a:r>
            <a:r>
              <a:rPr lang="ko-KR" altLang="en-US" sz="2000" smtClean="0"/>
              <a:t>만여건 유출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smtClean="0"/>
              <a:t>2006</a:t>
            </a:r>
            <a:r>
              <a:rPr lang="ko-KR" altLang="en-US" sz="2000" smtClean="0"/>
              <a:t>년 </a:t>
            </a:r>
            <a:r>
              <a:rPr lang="en-US" altLang="ko-KR" sz="2000" smtClean="0"/>
              <a:t>4</a:t>
            </a:r>
            <a:r>
              <a:rPr lang="ko-KR" altLang="en-US" sz="2000" smtClean="0"/>
              <a:t>월 </a:t>
            </a:r>
            <a:r>
              <a:rPr lang="en-US" altLang="ko-KR" sz="2000" smtClean="0"/>
              <a:t>771</a:t>
            </a:r>
            <a:r>
              <a:rPr lang="ko-KR" altLang="en-US" sz="2000" smtClean="0"/>
              <a:t>만명 개인정보 불법 유통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ko-KR" altLang="en-US" smtClean="0"/>
              <a:t> 인터넷 통신업체 내부 텔레마케팅 직원이 정보를 빼내 판매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ko-KR" altLang="en-US" smtClean="0"/>
          </a:p>
          <a:p>
            <a:pPr eaLnBrk="1" hangingPunct="1">
              <a:lnSpc>
                <a:spcPct val="90000"/>
              </a:lnSpc>
              <a:buFont typeface="HY헤드라인M" pitchFamily="18" charset="-127"/>
              <a:buChar char="★"/>
              <a:defRPr/>
            </a:pPr>
            <a:r>
              <a:rPr lang="ko-KR" altLang="en-US" smtClean="0"/>
              <a:t> </a:t>
            </a:r>
            <a:r>
              <a:rPr lang="ko-KR" altLang="en-US" sz="2000" smtClean="0"/>
              <a:t>입시 지도 시  졸업생 개인정보가 과도하게 유출되지 않도록  유의</a:t>
            </a: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100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유출 시 처벌 </a:t>
            </a:r>
          </a:p>
        </p:txBody>
      </p:sp>
      <p:sp>
        <p:nvSpPr>
          <p:cNvPr id="100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5688" y="1787525"/>
            <a:ext cx="7708900" cy="43053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개인정보처리 업무를 방해할 목적으로 변경 또는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ko-KR" altLang="en-US" b="1" smtClean="0"/>
              <a:t>     말소한 자 </a:t>
            </a:r>
            <a:r>
              <a:rPr lang="en-US" altLang="ko-KR" b="1" smtClean="0"/>
              <a:t>: 10</a:t>
            </a:r>
            <a:r>
              <a:rPr lang="ko-KR" altLang="en-US" b="1" smtClean="0"/>
              <a:t>년 이하의 징역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1000" b="1" smtClean="0"/>
          </a:p>
          <a:p>
            <a:pPr eaLnBrk="1" hangingPunct="1">
              <a:defRPr/>
            </a:pPr>
            <a:r>
              <a:rPr lang="ko-KR" altLang="en-US" b="1" smtClean="0"/>
              <a:t> 개인정보를 누설하거나 타인의 이용에 제공한 자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ko-KR" altLang="en-US" b="1" smtClean="0"/>
              <a:t>     </a:t>
            </a:r>
            <a:r>
              <a:rPr lang="en-US" altLang="ko-KR" b="1" smtClean="0"/>
              <a:t>: 3</a:t>
            </a:r>
            <a:r>
              <a:rPr lang="ko-KR" altLang="en-US" b="1" smtClean="0"/>
              <a:t>년 이하의 징역 또는 </a:t>
            </a:r>
            <a:r>
              <a:rPr lang="en-US" altLang="ko-KR" b="1" smtClean="0"/>
              <a:t>1,000</a:t>
            </a:r>
            <a:r>
              <a:rPr lang="ko-KR" altLang="en-US" b="1" smtClean="0"/>
              <a:t>만원 이하 벌금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ko-KR" altLang="en-US" sz="1000" b="1" smtClean="0"/>
          </a:p>
          <a:p>
            <a:pPr eaLnBrk="1" hangingPunct="1">
              <a:defRPr/>
            </a:pPr>
            <a:r>
              <a:rPr lang="ko-KR" altLang="en-US" b="1" smtClean="0"/>
              <a:t> 기타 부정한 방법으로 처리 정보를 열람 제공 받은 자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ko-KR" altLang="en-US" b="1" smtClean="0"/>
              <a:t>     </a:t>
            </a:r>
            <a:r>
              <a:rPr lang="en-US" altLang="ko-KR" b="1" smtClean="0"/>
              <a:t>: 2</a:t>
            </a:r>
            <a:r>
              <a:rPr lang="ko-KR" altLang="en-US" b="1" smtClean="0"/>
              <a:t>년 이하의 징역 또는 </a:t>
            </a:r>
            <a:r>
              <a:rPr lang="en-US" altLang="ko-KR" b="1" smtClean="0"/>
              <a:t>700</a:t>
            </a:r>
            <a:r>
              <a:rPr lang="ko-KR" altLang="en-US" b="1" smtClean="0"/>
              <a:t>만원 이하의 벌금  </a:t>
            </a:r>
          </a:p>
        </p:txBody>
      </p:sp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유출 처벌 사례 </a:t>
            </a:r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1485900"/>
            <a:ext cx="7962900" cy="48387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학교에서 관리하고 있는 아동명부의 복사본을 출판사 외판원에게 제공 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ko-KR" altLang="en-US" sz="2400" b="1" smtClean="0"/>
              <a:t>징역</a:t>
            </a:r>
            <a:r>
              <a:rPr lang="en-US" altLang="ko-KR" sz="2400" b="1" smtClean="0"/>
              <a:t>6</a:t>
            </a:r>
            <a:r>
              <a:rPr lang="ko-KR" altLang="en-US" sz="2400" b="1" smtClean="0"/>
              <a:t>월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선고유예</a:t>
            </a:r>
            <a:r>
              <a:rPr lang="en-US" altLang="ko-KR" sz="2400" b="1" smtClean="0"/>
              <a:t>(</a:t>
            </a:r>
            <a:r>
              <a:rPr lang="en-US" altLang="ko-KR" sz="2400" b="1" smtClean="0">
                <a:latin typeface="Arial"/>
              </a:rPr>
              <a:t>’</a:t>
            </a:r>
            <a:r>
              <a:rPr lang="en-US" altLang="ko-KR" sz="2400" b="1" smtClean="0"/>
              <a:t>98.8.21), </a:t>
            </a:r>
            <a:r>
              <a:rPr lang="ko-KR" altLang="en-US" sz="2400" b="1" smtClean="0"/>
              <a:t>직권면직</a:t>
            </a:r>
            <a:r>
              <a:rPr lang="en-US" altLang="ko-KR" sz="2400" b="1" smtClean="0"/>
              <a:t>(</a:t>
            </a:r>
            <a:r>
              <a:rPr lang="en-US" altLang="ko-KR" sz="2400" b="1" smtClean="0">
                <a:latin typeface="Arial"/>
              </a:rPr>
              <a:t>’</a:t>
            </a:r>
            <a:r>
              <a:rPr lang="en-US" altLang="ko-KR" sz="2400" b="1" smtClean="0"/>
              <a:t>98.9.17)</a:t>
            </a:r>
            <a:endParaRPr lang="en-US" altLang="ko-KR" b="1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후배의 부탁을 받고 </a:t>
            </a:r>
            <a:r>
              <a:rPr lang="en-US" altLang="ko-KR" b="1" smtClean="0"/>
              <a:t>21</a:t>
            </a:r>
            <a:r>
              <a:rPr lang="ko-KR" altLang="en-US" b="1" smtClean="0"/>
              <a:t>명에 대하여 전산조회를 실시한 후 주민   등록 사항을 제공  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ko-KR" altLang="en-US" sz="2400" b="1" smtClean="0"/>
              <a:t>경고</a:t>
            </a:r>
            <a:r>
              <a:rPr lang="en-US" altLang="ko-KR" sz="2400" b="1" smtClean="0"/>
              <a:t>(</a:t>
            </a:r>
            <a:r>
              <a:rPr lang="en-US" altLang="ko-KR" sz="2400" b="1" smtClean="0">
                <a:latin typeface="Arial"/>
              </a:rPr>
              <a:t>’</a:t>
            </a:r>
            <a:r>
              <a:rPr lang="en-US" altLang="ko-KR" sz="2400" b="1" smtClean="0"/>
              <a:t>97.5.12), </a:t>
            </a:r>
            <a:r>
              <a:rPr lang="ko-KR" altLang="en-US" sz="2400" b="1" smtClean="0"/>
              <a:t>기소유예</a:t>
            </a:r>
            <a:r>
              <a:rPr lang="en-US" altLang="ko-KR" sz="2400" b="1" smtClean="0"/>
              <a:t>(</a:t>
            </a:r>
            <a:r>
              <a:rPr lang="en-US" altLang="ko-KR" sz="2400" b="1" smtClean="0">
                <a:latin typeface="Arial"/>
              </a:rPr>
              <a:t>’</a:t>
            </a:r>
            <a:r>
              <a:rPr lang="en-US" altLang="ko-KR" sz="2400" b="1" smtClean="0"/>
              <a:t>97.7.18)</a:t>
            </a:r>
            <a:endParaRPr lang="en-US" altLang="ko-KR" b="1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친구의 부탁을 받고 </a:t>
            </a:r>
            <a:r>
              <a:rPr lang="en-US" altLang="ko-KR" b="1" smtClean="0"/>
              <a:t>69</a:t>
            </a:r>
            <a:r>
              <a:rPr lang="ko-KR" altLang="en-US" b="1" smtClean="0"/>
              <a:t>명에 대한 주민등록 자료 제공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b="1" smtClean="0"/>
              <a:t>           구속</a:t>
            </a:r>
            <a:r>
              <a:rPr lang="en-US" altLang="ko-KR" b="1" smtClean="0"/>
              <a:t>(</a:t>
            </a:r>
            <a:r>
              <a:rPr lang="en-US" altLang="ko-KR" b="1" smtClean="0">
                <a:latin typeface="Arial"/>
              </a:rPr>
              <a:t>’</a:t>
            </a:r>
            <a:r>
              <a:rPr lang="en-US" altLang="ko-KR" b="1" smtClean="0"/>
              <a:t>99.4.27), </a:t>
            </a:r>
            <a:r>
              <a:rPr lang="ko-KR" altLang="en-US" b="1" smtClean="0"/>
              <a:t>해임</a:t>
            </a:r>
            <a:r>
              <a:rPr lang="en-US" altLang="ko-KR" b="1" smtClean="0"/>
              <a:t>(</a:t>
            </a:r>
            <a:r>
              <a:rPr lang="en-US" altLang="ko-KR" b="1" smtClean="0">
                <a:latin typeface="Arial"/>
              </a:rPr>
              <a:t>’</a:t>
            </a:r>
            <a:r>
              <a:rPr lang="en-US" altLang="ko-KR" b="1" smtClean="0"/>
              <a:t>99.7.9)  </a:t>
            </a: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바닥글 개체 틀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			</a:t>
            </a:r>
            <a:r>
              <a:rPr lang="en-US" altLang="ko-KR" b="1" smtClean="0"/>
              <a:t>	</a:t>
            </a:r>
          </a:p>
        </p:txBody>
      </p:sp>
      <p:sp>
        <p:nvSpPr>
          <p:cNvPr id="100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o-KR" altLang="en-US" smtClean="0"/>
              <a:t>개인정보 업무 처리시 주의사항 </a:t>
            </a:r>
          </a:p>
        </p:txBody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588" y="1571625"/>
            <a:ext cx="7708900" cy="48387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ko-KR" b="1" smtClean="0"/>
              <a:t> </a:t>
            </a:r>
            <a:r>
              <a:rPr lang="ko-KR" altLang="en-US" b="1" smtClean="0"/>
              <a:t>각종 증명서 발급 시 신분확인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ko-KR" altLang="en-US" sz="800" b="1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b="1" smtClean="0"/>
              <a:t> 개인정보가 담긴 출력물은 분쇄기를 이용하여 파기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ko-KR" altLang="en-US" sz="800" b="1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b="1" smtClean="0"/>
              <a:t> 교무업무시스템 이용 시 가급적 지정 장소 이용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ko-KR" altLang="en-US" sz="800" b="1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ko-KR" altLang="en-US" b="1" smtClean="0"/>
              <a:t>개인 정보를 무분별하게 요청하게 하지 말고 꼭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b="1" smtClean="0"/>
              <a:t>    필요 시 보안철저 및 주민등록번호 등은 일부분 삭제</a:t>
            </a: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0"/>
            <a:ext cx="16891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587500" y="2152650"/>
            <a:ext cx="60198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ko-KR" altLang="en-US" sz="5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5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캡슐">
  <a:themeElements>
    <a:clrScheme name="캡슐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캡슐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1" hangingPunct="1">
          <a:lnSpc>
            <a:spcPct val="100000"/>
          </a:lnSpc>
          <a:spcBef>
            <a:spcPct val="70000"/>
          </a:spcBef>
          <a:spcAft>
            <a:spcPct val="0"/>
          </a:spcAft>
          <a:buClr>
            <a:schemeClr val="tx1"/>
          </a:buClr>
          <a:buSzTx/>
          <a:buFont typeface="Wingdings" pitchFamily="2" charset="2"/>
          <a:buNone/>
          <a:tabLst/>
          <a:defRPr kumimoji="1" lang="ko-KR" altLang="en-US" sz="2100" b="1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1" hangingPunct="1">
          <a:lnSpc>
            <a:spcPct val="100000"/>
          </a:lnSpc>
          <a:spcBef>
            <a:spcPct val="70000"/>
          </a:spcBef>
          <a:spcAft>
            <a:spcPct val="0"/>
          </a:spcAft>
          <a:buClr>
            <a:schemeClr val="tx1"/>
          </a:buClr>
          <a:buSzTx/>
          <a:buFont typeface="Wingdings" pitchFamily="2" charset="2"/>
          <a:buNone/>
          <a:tabLst/>
          <a:defRPr kumimoji="1" lang="ko-KR" altLang="en-US" sz="2100" b="1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캡슐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캡슐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캡슐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캡슐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Office\Templates\디자인\캡슐.pot</Template>
  <TotalTime>18085</TotalTime>
  <Words>1701</Words>
  <Application>Microsoft Office PowerPoint</Application>
  <PresentationFormat>화면 슬라이드 쇼(4:3)</PresentationFormat>
  <Paragraphs>445</Paragraphs>
  <Slides>37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37</vt:i4>
      </vt:variant>
    </vt:vector>
  </HeadingPairs>
  <TitlesOfParts>
    <vt:vector size="41" baseType="lpstr">
      <vt:lpstr>캡슐</vt:lpstr>
      <vt:lpstr>차트</vt:lpstr>
      <vt:lpstr>VISIO</vt:lpstr>
      <vt:lpstr>클립</vt:lpstr>
      <vt:lpstr>슬라이드 1</vt:lpstr>
      <vt:lpstr>인터넷 침해 사고 동향</vt:lpstr>
      <vt:lpstr>인터넷 침해사고 증가 원인</vt:lpstr>
      <vt:lpstr>인터넷 침해사고 사고유형별 현황</vt:lpstr>
      <vt:lpstr>인터넷 침해사고 기관별 현황</vt:lpstr>
      <vt:lpstr>인터넷 침해사고 단계별 분석</vt:lpstr>
      <vt:lpstr>공격유형 1 - 정보수집</vt:lpstr>
      <vt:lpstr>공격유형 2 - 패스워드 크래킹</vt:lpstr>
      <vt:lpstr>공격유형 3 – 공격도구 의한 공격</vt:lpstr>
      <vt:lpstr>공격유형 4 – 웜•바이러스</vt:lpstr>
      <vt:lpstr>공격유형 5 – 서비스거부공격</vt:lpstr>
      <vt:lpstr>공격유형 6 – 분산 서비스 거부 공격</vt:lpstr>
      <vt:lpstr>공격 유형 7 – 트로이목마</vt:lpstr>
      <vt:lpstr>정보 보안 구성 요소</vt:lpstr>
      <vt:lpstr>정보보안 계층적 구조</vt:lpstr>
      <vt:lpstr>정보보호기술 – 통합 PC보안</vt:lpstr>
      <vt:lpstr>정보보호기술 – 바이러스차단</vt:lpstr>
      <vt:lpstr>정보보호기술 – 방화벽(Firewall)</vt:lpstr>
      <vt:lpstr>결론</vt:lpstr>
      <vt:lpstr>슬라이드 20</vt:lpstr>
      <vt:lpstr>정보통신보안계획 수립</vt:lpstr>
      <vt:lpstr>홈페이지 보안관리 (본부)</vt:lpstr>
      <vt:lpstr>전산자료 보안관리</vt:lpstr>
      <vt:lpstr>PC 보안관리</vt:lpstr>
      <vt:lpstr>비밀번호 설정 시 유의사항</vt:lpstr>
      <vt:lpstr>PC보안 10계명</vt:lpstr>
      <vt:lpstr>PC보안 10계명 (cont.)</vt:lpstr>
      <vt:lpstr>슬라이드 28</vt:lpstr>
      <vt:lpstr>정보보호의 개념</vt:lpstr>
      <vt:lpstr>개인정보 보호의 의의 </vt:lpstr>
      <vt:lpstr>개인정보 유출 원인 </vt:lpstr>
      <vt:lpstr>정보보호의 필요성 증대 배경</vt:lpstr>
      <vt:lpstr>개인정보 침해 사례 </vt:lpstr>
      <vt:lpstr>개인정보 유출 시 처벌 </vt:lpstr>
      <vt:lpstr>개인정보 유출 처벌 사례 </vt:lpstr>
      <vt:lpstr>개인정보 업무 처리시 주의사항 </vt:lpstr>
      <vt:lpstr>슬라이드 37</vt:lpstr>
    </vt:vector>
  </TitlesOfParts>
  <Company>국가보안기술연구소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교육부발표자료</dc:title>
  <dc:creator>이도훈</dc:creator>
  <cp:lastModifiedBy>급여전산</cp:lastModifiedBy>
  <cp:revision>3063</cp:revision>
  <dcterms:created xsi:type="dcterms:W3CDTF">2001-07-12T04:22:10Z</dcterms:created>
  <dcterms:modified xsi:type="dcterms:W3CDTF">2014-11-10T00:23:10Z</dcterms:modified>
</cp:coreProperties>
</file>