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9" r:id="rId7"/>
    <p:sldId id="270" r:id="rId8"/>
    <p:sldId id="266" r:id="rId9"/>
    <p:sldId id="264" r:id="rId10"/>
    <p:sldId id="262" r:id="rId11"/>
  </p:sldIdLst>
  <p:sldSz cx="9142413" cy="6858000"/>
  <p:notesSz cx="6854825" cy="91408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55250" cy="737552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0813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399213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ECAC1-3844-4C97-9D5D-3337967C707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AAD008-C64B-4403-87C4-0686866AE66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081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081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D4179-43D8-4AD8-9DD5-1E1DD616761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40187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2FD079-4BD6-48E0-9DA0-56160E795A8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34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34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66D63-D942-45CA-A1A8-E121179BED4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554149-A15D-470F-B0D5-8F9B3F10D9C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4506BB-CE75-4E7C-8510-3829042A1EE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01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215154-4890-4CC3-82D9-BA15316F543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481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4812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481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67D038-6C6B-4B33-9C59-882A6D7D4DC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A3A17-F43A-4C87-A366-06E545E770B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0988" y="273050"/>
            <a:ext cx="2057400" cy="58562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22975" cy="58562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67CD0A-B891-4999-A226-D73BDD6E1E9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32775" cy="1144588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vert="horz" wrap="square" lIns="89966" tIns="46769" rIns="89966" bIns="467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>
                <a:sym typeface="굴림" pitchFamily="50" charset="-127"/>
              </a:rPr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600200"/>
            <a:ext cx="8232775" cy="4529138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vert="horz" wrap="square" lIns="89966" tIns="46769" rIns="89966" bIns="46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>
                <a:sym typeface="굴림" pitchFamily="50" charset="-127"/>
              </a:rPr>
              <a:t>마스터 텍스트 스타일을 편집합니다</a:t>
            </a:r>
          </a:p>
          <a:p>
            <a:pPr lvl="1"/>
            <a:r>
              <a:rPr lang="ko-KR" altLang="en-US" smtClean="0">
                <a:sym typeface="굴림" pitchFamily="50" charset="-127"/>
              </a:rPr>
              <a:t>둘째 수준</a:t>
            </a:r>
          </a:p>
          <a:p>
            <a:pPr lvl="2"/>
            <a:r>
              <a:rPr lang="ko-KR" altLang="en-US" smtClean="0">
                <a:sym typeface="굴림" pitchFamily="50" charset="-127"/>
              </a:rPr>
              <a:t>셋째 수준</a:t>
            </a:r>
          </a:p>
          <a:p>
            <a:pPr lvl="3"/>
            <a:r>
              <a:rPr lang="ko-KR" altLang="en-US" smtClean="0">
                <a:sym typeface="굴림" pitchFamily="50" charset="-127"/>
              </a:rPr>
              <a:t>넷째 수준</a:t>
            </a:r>
          </a:p>
          <a:p>
            <a:pPr lvl="4"/>
            <a:r>
              <a:rPr lang="ko-KR" altLang="en-US" smtClean="0">
                <a:sym typeface="굴림" pitchFamily="50" charset="-127"/>
              </a:rPr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16650"/>
            <a:ext cx="2135187" cy="503238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16650"/>
            <a:ext cx="2897188" cy="503238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4788" y="6216650"/>
            <a:ext cx="2135187" cy="503238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fld id="{B112B54D-2D6B-4528-B2AA-87214A578972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122613" y="6354763"/>
            <a:ext cx="2897187" cy="36512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  <a:sym typeface="굴림" pitchFamily="50" charset="-127"/>
        </a:defRPr>
      </a:lvl1pPr>
      <a:lvl2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2pPr>
      <a:lvl3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3pPr>
      <a:lvl4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4pPr>
      <a:lvl5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5pPr>
      <a:lvl6pPr marL="4572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6pPr>
      <a:lvl7pPr marL="9144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7pPr>
      <a:lvl8pPr marL="13716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8pPr>
      <a:lvl9pPr marL="18288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9pPr>
    </p:titleStyle>
    <p:bodyStyle>
      <a:lvl1pPr marL="342900" indent="-342900" algn="l" rtl="0" fontAlgn="base" latinLnBrk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굴림" pitchFamily="50" charset="-127"/>
        </a:defRPr>
      </a:lvl1pPr>
      <a:lvl2pPr marL="742950" indent="-28575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굴림" pitchFamily="50" charset="-127"/>
        </a:defRPr>
      </a:lvl2pPr>
      <a:lvl3pPr marL="11430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굴림" pitchFamily="50" charset="-127"/>
        </a:defRPr>
      </a:lvl3pPr>
      <a:lvl4pPr marL="16002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굴림" pitchFamily="50" charset="-127"/>
        </a:defRPr>
      </a:lvl4pPr>
      <a:lvl5pPr marL="20574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굴림" pitchFamily="50" charset="-127"/>
        </a:defRPr>
      </a:lvl5pPr>
      <a:lvl6pPr marL="25146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굴림" pitchFamily="50" charset="-127"/>
        </a:defRPr>
      </a:lvl6pPr>
      <a:lvl7pPr marL="29718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굴림" pitchFamily="50" charset="-127"/>
        </a:defRPr>
      </a:lvl7pPr>
      <a:lvl8pPr marL="34290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굴림" pitchFamily="50" charset="-127"/>
        </a:defRPr>
      </a:lvl8pPr>
      <a:lvl9pPr marL="38862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2413" cy="2614613"/>
          </a:xfrm>
          <a:prstGeom prst="rect">
            <a:avLst/>
          </a:prstGeom>
          <a:solidFill>
            <a:srgbClr val="01B5D6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2054" name="Oval 6"/>
          <p:cNvSpPr>
            <a:spLocks noChangeArrowheads="1"/>
          </p:cNvSpPr>
          <p:nvPr/>
        </p:nvSpPr>
        <p:spPr bwMode="auto">
          <a:xfrm>
            <a:off x="4327525" y="620713"/>
            <a:ext cx="3989388" cy="3986212"/>
          </a:xfrm>
          <a:prstGeom prst="ellipse">
            <a:avLst/>
          </a:prstGeom>
          <a:solidFill>
            <a:srgbClr val="FFFFFF"/>
          </a:solidFill>
          <a:ln w="25282" cmpd="sng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endParaRPr lang="ko-KR" alt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white">
          <a:xfrm>
            <a:off x="4381500" y="2051050"/>
            <a:ext cx="3935110" cy="1233896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algn="ctr" defTabSz="898525"/>
            <a:r>
              <a:rPr lang="en-US" altLang="ko-KR" sz="36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L</a:t>
            </a:r>
            <a:r>
              <a:rPr lang="en-US" altLang="ko-KR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EADER Search</a:t>
            </a:r>
            <a:endParaRPr lang="en-US" altLang="ko-KR" sz="36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white">
          <a:xfrm>
            <a:off x="84138" y="2058988"/>
            <a:ext cx="4200525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algn="ctr" defTabSz="898525"/>
            <a:r>
              <a:rPr lang="ko-KR" altLang="en-US" sz="28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매몰자</a:t>
            </a:r>
            <a:r>
              <a:rPr lang="ko-KR" alt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음향 탐지기</a:t>
            </a:r>
            <a:endParaRPr lang="ko-KR" altLang="en-US" sz="28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6548438"/>
            <a:ext cx="9142413" cy="309562"/>
          </a:xfrm>
          <a:prstGeom prst="rect">
            <a:avLst/>
          </a:prstGeom>
          <a:solidFill>
            <a:srgbClr val="272727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43706" t="40605" r="16723" b="29126"/>
          <a:stretch>
            <a:fillRect/>
          </a:stretch>
        </p:blipFill>
        <p:spPr bwMode="auto">
          <a:xfrm>
            <a:off x="144054" y="3573054"/>
            <a:ext cx="4355125" cy="2665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2413" cy="2025650"/>
          </a:xfrm>
          <a:prstGeom prst="rect">
            <a:avLst/>
          </a:prstGeom>
          <a:solidFill>
            <a:srgbClr val="01B5D6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3077" name="Oval 5"/>
          <p:cNvSpPr>
            <a:spLocks noChangeArrowheads="1"/>
          </p:cNvSpPr>
          <p:nvPr/>
        </p:nvSpPr>
        <p:spPr bwMode="auto">
          <a:xfrm>
            <a:off x="515938" y="763588"/>
            <a:ext cx="2473325" cy="2476500"/>
          </a:xfrm>
          <a:prstGeom prst="ellipse">
            <a:avLst/>
          </a:prstGeom>
          <a:solidFill>
            <a:srgbClr val="FFFFFF"/>
          </a:solidFill>
          <a:ln w="25282" cmpd="sng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white">
          <a:xfrm>
            <a:off x="709613" y="1498600"/>
            <a:ext cx="2036762" cy="830263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algn="ctr" defTabSz="898525"/>
            <a:r>
              <a:rPr lang="ko-KR" altLang="en-US" sz="4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순 서</a:t>
            </a: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6548438"/>
            <a:ext cx="9142413" cy="309562"/>
          </a:xfrm>
          <a:prstGeom prst="rect">
            <a:avLst/>
          </a:prstGeom>
          <a:solidFill>
            <a:srgbClr val="272727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white">
          <a:xfrm>
            <a:off x="3889375" y="2390775"/>
            <a:ext cx="3671888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defTabSz="898525"/>
            <a:r>
              <a:rPr lang="en-US" altLang="ko-KR" sz="2800" b="1">
                <a:solidFill>
                  <a:srgbClr val="01B5D6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P</a:t>
            </a:r>
            <a:r>
              <a:rPr lang="en-US" altLang="ko-KR" sz="2000" b="1">
                <a:solidFill>
                  <a:srgbClr val="01B5D6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art</a:t>
            </a:r>
            <a:r>
              <a:rPr lang="en-US" altLang="ko-KR" sz="2800" b="1">
                <a:solidFill>
                  <a:srgbClr val="01B5D6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1</a:t>
            </a:r>
            <a:r>
              <a:rPr lang="en-US" altLang="ko-KR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 </a:t>
            </a:r>
            <a:r>
              <a:rPr lang="ko-KR" altLang="en-US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용도</a:t>
            </a: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white">
          <a:xfrm>
            <a:off x="3889375" y="3425825"/>
            <a:ext cx="4067175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defTabSz="898525"/>
            <a:r>
              <a:rPr lang="en-US" altLang="ko-KR" sz="2800" b="1">
                <a:solidFill>
                  <a:srgbClr val="01B5D6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P</a:t>
            </a:r>
            <a:r>
              <a:rPr lang="en-US" altLang="ko-KR" sz="1800" b="1">
                <a:solidFill>
                  <a:srgbClr val="01B5D6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art</a:t>
            </a:r>
            <a:r>
              <a:rPr lang="en-US" altLang="ko-KR" sz="2800" b="1">
                <a:solidFill>
                  <a:srgbClr val="01B5D6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2</a:t>
            </a:r>
            <a:r>
              <a:rPr lang="en-US" altLang="ko-KR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 </a:t>
            </a:r>
            <a:r>
              <a:rPr lang="ko-KR" altLang="en-US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제원 및 성능</a:t>
            </a: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white">
          <a:xfrm>
            <a:off x="3889375" y="4427538"/>
            <a:ext cx="3671888" cy="522287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defTabSz="898525"/>
            <a:r>
              <a:rPr lang="en-US" altLang="ko-KR" sz="2800" b="1">
                <a:solidFill>
                  <a:srgbClr val="01B5D6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P</a:t>
            </a:r>
            <a:r>
              <a:rPr lang="en-US" altLang="ko-KR" sz="1800" b="1">
                <a:solidFill>
                  <a:srgbClr val="01B5D6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art</a:t>
            </a:r>
            <a:r>
              <a:rPr lang="en-US" altLang="ko-KR" sz="2800" b="1">
                <a:solidFill>
                  <a:srgbClr val="01B5D6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3</a:t>
            </a:r>
            <a:r>
              <a:rPr lang="en-US" altLang="ko-KR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 </a:t>
            </a:r>
            <a:r>
              <a:rPr lang="ko-KR" altLang="en-US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사용법</a:t>
            </a: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white">
          <a:xfrm>
            <a:off x="3886200" y="5362575"/>
            <a:ext cx="3671888" cy="525463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defTabSz="898525"/>
            <a:r>
              <a:rPr lang="en-US" altLang="ko-KR" sz="2800" b="1">
                <a:solidFill>
                  <a:srgbClr val="01B5D6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P</a:t>
            </a:r>
            <a:r>
              <a:rPr lang="en-US" altLang="ko-KR" sz="1800" b="1">
                <a:solidFill>
                  <a:srgbClr val="01B5D6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art</a:t>
            </a:r>
            <a:r>
              <a:rPr lang="en-US" altLang="ko-KR" sz="2800" b="1">
                <a:solidFill>
                  <a:srgbClr val="01B5D6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4</a:t>
            </a:r>
            <a:r>
              <a:rPr lang="en-US" altLang="ko-KR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 </a:t>
            </a:r>
            <a:r>
              <a:rPr lang="ko-KR" altLang="en-US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주의사항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2413" cy="979488"/>
          </a:xfrm>
          <a:prstGeom prst="rect">
            <a:avLst/>
          </a:prstGeom>
          <a:solidFill>
            <a:srgbClr val="01B5D6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6548438"/>
            <a:ext cx="9142413" cy="309562"/>
          </a:xfrm>
          <a:prstGeom prst="rect">
            <a:avLst/>
          </a:prstGeom>
          <a:solidFill>
            <a:srgbClr val="272727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white">
          <a:xfrm>
            <a:off x="107949" y="1271676"/>
            <a:ext cx="8568795" cy="3525837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defTabSz="898525">
              <a:lnSpc>
                <a:spcPct val="2000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en-US" altLang="ko-KR" sz="2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매몰된 사람의 고함이나 신음</a:t>
            </a:r>
            <a:r>
              <a:rPr lang="en-US" altLang="ko-KR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두드림 등의 신호는 지진과 유사한 파동으로 전파되는데 탐지기는 수백 </a:t>
            </a:r>
            <a:r>
              <a:rPr lang="en-US" altLang="ko-KR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m </a:t>
            </a:r>
            <a:r>
              <a:rPr lang="ko-KR" altLang="en-US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떨어진 이러한 파동을 감지하여 생존자를 찾아내기 위한 장비입니다</a:t>
            </a:r>
            <a:r>
              <a:rPr lang="en-US" altLang="ko-KR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.</a:t>
            </a:r>
            <a:endParaRPr lang="ko-KR" altLang="en-US" sz="20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77559" y="331839"/>
            <a:ext cx="1872702" cy="8643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white">
          <a:xfrm>
            <a:off x="277813" y="403866"/>
            <a:ext cx="1556367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defTabSz="898525"/>
            <a:r>
              <a:rPr lang="en-US" altLang="ko-KR" sz="2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1. </a:t>
            </a:r>
            <a:r>
              <a:rPr lang="ko-KR" altLang="en-US" sz="2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용 도</a:t>
            </a:r>
          </a:p>
        </p:txBody>
      </p:sp>
      <p:pic>
        <p:nvPicPr>
          <p:cNvPr id="11" name="그림 10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071" y="3212919"/>
            <a:ext cx="4429108" cy="28051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2413" cy="979488"/>
          </a:xfrm>
          <a:prstGeom prst="rect">
            <a:avLst/>
          </a:prstGeom>
          <a:solidFill>
            <a:srgbClr val="01B5D6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6548438"/>
            <a:ext cx="9142413" cy="309562"/>
          </a:xfrm>
          <a:prstGeom prst="rect">
            <a:avLst/>
          </a:prstGeom>
          <a:solidFill>
            <a:srgbClr val="272727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979488"/>
            <a:ext cx="2122488" cy="144462"/>
          </a:xfrm>
          <a:prstGeom prst="rect">
            <a:avLst/>
          </a:prstGeom>
          <a:solidFill>
            <a:srgbClr val="FFFFFF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white">
          <a:xfrm>
            <a:off x="399251" y="1699577"/>
            <a:ext cx="4388036" cy="4826584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defTabSz="898525">
              <a:lnSpc>
                <a:spcPct val="150000"/>
              </a:lnSpc>
              <a:buClr>
                <a:srgbClr val="000000"/>
              </a:buClr>
              <a:buFont typeface="Wingdings" pitchFamily="2" charset="2"/>
              <a:buChar char="v"/>
            </a:pPr>
            <a:r>
              <a:rPr lang="en-US" altLang="ko-KR" sz="2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22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메인컨트롤</a:t>
            </a:r>
            <a:r>
              <a:rPr lang="ko-KR" altLang="en-US" sz="2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22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유닛</a:t>
            </a:r>
            <a:endParaRPr lang="en-US" altLang="ko-KR" sz="2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 defTabSz="898525">
              <a:lnSpc>
                <a:spcPct val="150000"/>
              </a:lnSpc>
              <a:buClr>
                <a:srgbClr val="000000"/>
              </a:buClr>
            </a:pPr>
            <a:r>
              <a:rPr lang="en-US" altLang="ko-KR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  - </a:t>
            </a:r>
            <a:r>
              <a:rPr lang="ko-KR" altLang="en-US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모니터 </a:t>
            </a:r>
            <a:r>
              <a:rPr lang="en-US" altLang="ko-KR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: 5</a:t>
            </a:r>
            <a:r>
              <a:rPr lang="ko-KR" altLang="en-US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인치 </a:t>
            </a:r>
            <a:r>
              <a:rPr lang="ko-KR" altLang="en-US" sz="20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풀컬러</a:t>
            </a:r>
            <a:r>
              <a:rPr lang="ko-KR" altLang="en-US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스크린</a:t>
            </a:r>
            <a:endParaRPr lang="en-US" altLang="ko-KR" sz="20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 defTabSz="898525">
              <a:lnSpc>
                <a:spcPct val="150000"/>
              </a:lnSpc>
              <a:buClr>
                <a:srgbClr val="000000"/>
              </a:buClr>
            </a:pPr>
            <a:r>
              <a:rPr lang="en-US" altLang="ko-KR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  - </a:t>
            </a:r>
            <a:r>
              <a:rPr lang="ko-KR" altLang="en-US" sz="20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크</a:t>
            </a:r>
            <a:r>
              <a:rPr lang="ko-KR" altLang="en-US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기 </a:t>
            </a:r>
            <a:r>
              <a:rPr lang="en-US" altLang="ko-KR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: 240 X 152 X 51mm</a:t>
            </a:r>
          </a:p>
          <a:p>
            <a:pPr defTabSz="898525">
              <a:lnSpc>
                <a:spcPct val="150000"/>
              </a:lnSpc>
              <a:buClr>
                <a:srgbClr val="000000"/>
              </a:buClr>
              <a:buFont typeface="Wingdings" pitchFamily="2" charset="2"/>
              <a:buChar char="v"/>
            </a:pPr>
            <a:endParaRPr lang="en-US" altLang="ko-KR" sz="22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 defTabSz="898525">
              <a:lnSpc>
                <a:spcPct val="150000"/>
              </a:lnSpc>
              <a:buClr>
                <a:srgbClr val="000000"/>
              </a:buClr>
              <a:buFont typeface="Wingdings" pitchFamily="2" charset="2"/>
              <a:buChar char="v"/>
            </a:pPr>
            <a:endParaRPr lang="en-US" altLang="ko-KR" sz="22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 defTabSz="898525">
              <a:lnSpc>
                <a:spcPct val="150000"/>
              </a:lnSpc>
              <a:buClr>
                <a:srgbClr val="000000"/>
              </a:buClr>
              <a:buFont typeface="Wingdings" pitchFamily="2" charset="2"/>
              <a:buChar char="v"/>
            </a:pPr>
            <a:r>
              <a:rPr lang="en-US" altLang="ko-KR" sz="2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2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배터리</a:t>
            </a:r>
            <a:endParaRPr lang="en-US" altLang="ko-KR" sz="2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 defTabSz="898525">
              <a:lnSpc>
                <a:spcPct val="150000"/>
              </a:lnSpc>
              <a:buClr>
                <a:srgbClr val="000000"/>
              </a:buClr>
            </a:pPr>
            <a:r>
              <a:rPr lang="en-US" altLang="ko-KR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  - </a:t>
            </a:r>
            <a:r>
              <a:rPr lang="ko-KR" altLang="en-US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최대 작동시간 </a:t>
            </a:r>
            <a:r>
              <a:rPr lang="en-US" altLang="ko-KR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: 5</a:t>
            </a:r>
            <a:r>
              <a:rPr lang="ko-KR" altLang="en-US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시간</a:t>
            </a:r>
            <a:endParaRPr lang="en-US" altLang="ko-KR" sz="20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 defTabSz="898525">
              <a:lnSpc>
                <a:spcPct val="150000"/>
              </a:lnSpc>
              <a:buClr>
                <a:srgbClr val="000000"/>
              </a:buClr>
            </a:pPr>
            <a:r>
              <a:rPr lang="en-US" altLang="ko-KR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    - </a:t>
            </a:r>
            <a:r>
              <a:rPr lang="ko-KR" altLang="en-US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충전 시간 </a:t>
            </a:r>
            <a:r>
              <a:rPr lang="en-US" altLang="ko-KR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: 3</a:t>
            </a:r>
            <a:r>
              <a:rPr lang="ko-KR" altLang="en-US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시간 </a:t>
            </a:r>
            <a:r>
              <a:rPr lang="en-US" altLang="ko-KR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30</a:t>
            </a:r>
            <a:r>
              <a:rPr lang="ko-KR" altLang="en-US" sz="2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분</a:t>
            </a:r>
            <a:endParaRPr lang="ko-KR" altLang="en-US" sz="20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77559" y="340892"/>
            <a:ext cx="3025134" cy="7202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white">
          <a:xfrm>
            <a:off x="277813" y="403866"/>
            <a:ext cx="285115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defTabSz="898525"/>
            <a:r>
              <a:rPr lang="en-US" altLang="ko-KR" sz="2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2. </a:t>
            </a:r>
            <a:r>
              <a:rPr lang="ko-KR" altLang="en-US" sz="2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제원 및 성능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93501" y="5625625"/>
            <a:ext cx="6482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100m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63503" y="4698327"/>
            <a:ext cx="6482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36m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/>
          <a:srcRect l="55809" t="27774" r="11116" b="34574"/>
          <a:stretch>
            <a:fillRect/>
          </a:stretch>
        </p:blipFill>
        <p:spPr bwMode="auto">
          <a:xfrm>
            <a:off x="4931341" y="1052109"/>
            <a:ext cx="3241563" cy="259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3503" y="4077243"/>
            <a:ext cx="2809053" cy="1728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4133" y="6093999"/>
            <a:ext cx="496200" cy="26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8099" y="6093999"/>
            <a:ext cx="496200" cy="26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72449" y="6093999"/>
            <a:ext cx="496200" cy="26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54450" y="6093999"/>
            <a:ext cx="496200" cy="26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94601" y="6093437"/>
            <a:ext cx="496200" cy="26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848255" y="5642372"/>
            <a:ext cx="3362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- 5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단계 배터리 잔량 표시</a:t>
            </a:r>
            <a:endParaRPr lang="ko-KR" altLang="en-US" sz="2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2413" cy="979488"/>
          </a:xfrm>
          <a:prstGeom prst="rect">
            <a:avLst/>
          </a:prstGeom>
          <a:solidFill>
            <a:srgbClr val="01B5D6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6548438"/>
            <a:ext cx="9142413" cy="309562"/>
          </a:xfrm>
          <a:prstGeom prst="rect">
            <a:avLst/>
          </a:prstGeom>
          <a:solidFill>
            <a:srgbClr val="272727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979488"/>
            <a:ext cx="2122488" cy="144462"/>
          </a:xfrm>
          <a:prstGeom prst="rect">
            <a:avLst/>
          </a:prstGeom>
          <a:solidFill>
            <a:srgbClr val="FFFFFF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177559" y="340892"/>
            <a:ext cx="2232837" cy="7202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white">
          <a:xfrm>
            <a:off x="277813" y="403866"/>
            <a:ext cx="285115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defTabSz="898525"/>
            <a:r>
              <a:rPr lang="en-US" altLang="ko-KR" sz="2800" spc="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3.</a:t>
            </a:r>
            <a:r>
              <a:rPr lang="ko-KR" altLang="en-US" sz="2800" spc="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사용법</a:t>
            </a:r>
            <a:endParaRPr lang="ko-KR" altLang="en-US" sz="2800" spc="3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465668" y="1268190"/>
            <a:ext cx="7922970" cy="4897835"/>
            <a:chOff x="899592" y="1827703"/>
            <a:chExt cx="7128792" cy="4298481"/>
          </a:xfrm>
        </p:grpSpPr>
        <p:grpSp>
          <p:nvGrpSpPr>
            <p:cNvPr id="17" name="그룹 35"/>
            <p:cNvGrpSpPr/>
            <p:nvPr/>
          </p:nvGrpSpPr>
          <p:grpSpPr>
            <a:xfrm>
              <a:off x="899592" y="1827703"/>
              <a:ext cx="6840760" cy="4298481"/>
              <a:chOff x="1259632" y="1827703"/>
              <a:chExt cx="6840760" cy="4298481"/>
            </a:xfrm>
          </p:grpSpPr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36319" t="17438" r="46553" b="20547"/>
              <a:stretch>
                <a:fillRect/>
              </a:stretch>
            </p:blipFill>
            <p:spPr bwMode="auto">
              <a:xfrm>
                <a:off x="3787632" y="2049112"/>
                <a:ext cx="1407561" cy="40770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2" name="직선 연결선 21"/>
              <p:cNvCxnSpPr/>
              <p:nvPr/>
            </p:nvCxnSpPr>
            <p:spPr>
              <a:xfrm>
                <a:off x="5138336" y="2142584"/>
                <a:ext cx="441776" cy="0"/>
              </a:xfrm>
              <a:prstGeom prst="line">
                <a:avLst/>
              </a:prstGeom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3" name="직사각형 22"/>
              <p:cNvSpPr/>
              <p:nvPr/>
            </p:nvSpPr>
            <p:spPr>
              <a:xfrm>
                <a:off x="5580112" y="1988637"/>
                <a:ext cx="2520280" cy="638547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1100" dirty="0" smtClean="0"/>
                  <a:t>음량과 같은 기능의 설정과 메뉴 이동을 위해 사용함</a:t>
                </a:r>
                <a:endParaRPr lang="ko-KR" altLang="en-US" sz="1100" dirty="0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580112" y="2924944"/>
                <a:ext cx="2520280" cy="64807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1100" dirty="0" smtClean="0"/>
                  <a:t>설정을 확인하고</a:t>
                </a:r>
                <a:r>
                  <a:rPr lang="en-US" altLang="ko-KR" sz="1100" dirty="0" smtClean="0"/>
                  <a:t>, </a:t>
                </a:r>
                <a:r>
                  <a:rPr lang="ko-KR" altLang="en-US" sz="1100" dirty="0" smtClean="0"/>
                  <a:t>원하는 기능을 선택할 때</a:t>
                </a:r>
                <a:r>
                  <a:rPr lang="en-US" altLang="ko-KR" sz="1100" dirty="0" smtClean="0"/>
                  <a:t>,</a:t>
                </a:r>
                <a:r>
                  <a:rPr lang="ko-KR" altLang="en-US" sz="1100" dirty="0" smtClean="0"/>
                  <a:t> 사용함</a:t>
                </a:r>
                <a:r>
                  <a:rPr lang="en-US" altLang="ko-KR" sz="1100" dirty="0" smtClean="0"/>
                  <a:t>.</a:t>
                </a:r>
                <a:endParaRPr lang="ko-KR" altLang="en-US" sz="1100" dirty="0"/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5580112" y="3870573"/>
                <a:ext cx="2520280" cy="523715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1100" dirty="0" err="1" smtClean="0"/>
                  <a:t>요구조자와</a:t>
                </a:r>
                <a:r>
                  <a:rPr lang="ko-KR" altLang="en-US" sz="1100" dirty="0" smtClean="0"/>
                  <a:t> 구조자의 대화 시 사용</a:t>
                </a:r>
                <a:endParaRPr lang="ko-KR" altLang="en-US" sz="1100" dirty="0"/>
              </a:p>
            </p:txBody>
          </p:sp>
          <p:sp>
            <p:nvSpPr>
              <p:cNvPr id="26" name="오른쪽 중괄호 25"/>
              <p:cNvSpPr/>
              <p:nvPr/>
            </p:nvSpPr>
            <p:spPr>
              <a:xfrm>
                <a:off x="5148064" y="5065728"/>
                <a:ext cx="216024" cy="864096"/>
              </a:xfrm>
              <a:prstGeom prst="rightBrace">
                <a:avLst/>
              </a:prstGeom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5436096" y="5301208"/>
                <a:ext cx="2520280" cy="422523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smtClean="0"/>
                  <a:t>위와 동일한 키보드</a:t>
                </a:r>
                <a:endParaRPr lang="ko-KR" altLang="en-US" sz="1200" dirty="0"/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1259632" y="2597797"/>
                <a:ext cx="2520280" cy="687187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1100" dirty="0" smtClean="0"/>
                  <a:t>사용자 메뉴와 설정 메뉴를</a:t>
                </a:r>
                <a:endParaRPr lang="en-US" altLang="ko-KR" sz="1100" dirty="0" smtClean="0"/>
              </a:p>
              <a:p>
                <a:pPr algn="ctr">
                  <a:lnSpc>
                    <a:spcPct val="150000"/>
                  </a:lnSpc>
                </a:pPr>
                <a:r>
                  <a:rPr lang="ko-KR" altLang="en-US" sz="1100" dirty="0" smtClean="0"/>
                  <a:t>보기 위하여 사용함</a:t>
                </a:r>
                <a:endParaRPr lang="ko-KR" altLang="en-US" sz="1100" dirty="0"/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1259632" y="3582541"/>
                <a:ext cx="2520280" cy="638547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1100" dirty="0" smtClean="0"/>
                  <a:t>청취 모드 </a:t>
                </a:r>
                <a:r>
                  <a:rPr lang="ko-KR" altLang="en-US" sz="1100" dirty="0"/>
                  <a:t>변</a:t>
                </a:r>
                <a:r>
                  <a:rPr lang="ko-KR" altLang="en-US" sz="1100" dirty="0" smtClean="0"/>
                  <a:t>경 시 사용함</a:t>
                </a:r>
                <a:endParaRPr lang="en-US" altLang="ko-KR" sz="1100" dirty="0" smtClean="0"/>
              </a:p>
              <a:p>
                <a:pPr algn="ctr">
                  <a:lnSpc>
                    <a:spcPct val="150000"/>
                  </a:lnSpc>
                </a:pPr>
                <a:r>
                  <a:rPr lang="en-US" altLang="ko-KR" sz="1100" dirty="0" smtClean="0"/>
                  <a:t>(MONO / STEREO)</a:t>
                </a:r>
                <a:endParaRPr lang="ko-KR" altLang="en-US" sz="1100" dirty="0"/>
              </a:p>
            </p:txBody>
          </p:sp>
          <p:sp>
            <p:nvSpPr>
              <p:cNvPr id="31" name="직사각형 30"/>
              <p:cNvSpPr/>
              <p:nvPr/>
            </p:nvSpPr>
            <p:spPr>
              <a:xfrm>
                <a:off x="1259632" y="4427181"/>
                <a:ext cx="2520280" cy="658003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100" dirty="0" smtClean="0"/>
                  <a:t>2</a:t>
                </a:r>
                <a:r>
                  <a:rPr lang="ko-KR" altLang="en-US" sz="1100" dirty="0" smtClean="0"/>
                  <a:t>초 동안 눌러</a:t>
                </a:r>
                <a:r>
                  <a:rPr lang="en-US" altLang="ko-KR" sz="1100" dirty="0" smtClean="0"/>
                  <a:t>, </a:t>
                </a:r>
                <a:r>
                  <a:rPr lang="ko-KR" altLang="en-US" sz="1100" dirty="0" smtClean="0"/>
                  <a:t>컨트롤 박스의 전원을 켜는데 사용함</a:t>
                </a:r>
                <a:endParaRPr lang="ko-KR" altLang="en-US" sz="1100" dirty="0"/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2189506" y="2450705"/>
                <a:ext cx="753181" cy="243102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 lvl="0" algn="ctr"/>
                <a:r>
                  <a:rPr lang="ko-KR" altLang="en-US" sz="1200" b="1" dirty="0">
                    <a:solidFill>
                      <a:prstClr val="black"/>
                    </a:solidFill>
                  </a:rPr>
                  <a:t>메뉴 버튼</a:t>
                </a:r>
                <a:endParaRPr lang="en-US" altLang="ko-KR" sz="12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2038843" y="3440033"/>
                <a:ext cx="1053183" cy="243102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ko-KR" sz="1200" b="1" dirty="0">
                    <a:solidFill>
                      <a:prstClr val="black"/>
                    </a:solidFill>
                  </a:rPr>
                  <a:t>“Toggle”</a:t>
                </a:r>
                <a:r>
                  <a:rPr lang="ko-KR" altLang="en-US" sz="1200" b="1" dirty="0">
                    <a:solidFill>
                      <a:prstClr val="black"/>
                    </a:solidFill>
                  </a:rPr>
                  <a:t>버튼 </a:t>
                </a:r>
                <a:endParaRPr lang="en-US" altLang="ko-KR" sz="12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2043835" y="4304129"/>
                <a:ext cx="1095011" cy="243102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ko-KR" sz="1200" b="1" dirty="0">
                    <a:solidFill>
                      <a:prstClr val="black"/>
                    </a:solidFill>
                  </a:rPr>
                  <a:t>ON / OFF </a:t>
                </a:r>
                <a:r>
                  <a:rPr lang="ko-KR" altLang="en-US" sz="1200" b="1" dirty="0">
                    <a:solidFill>
                      <a:prstClr val="black"/>
                    </a:solidFill>
                  </a:rPr>
                  <a:t>버튼</a:t>
                </a:r>
                <a:endParaRPr lang="en-US" altLang="ko-KR" sz="12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>
                <a:off x="6418650" y="1827703"/>
                <a:ext cx="1080588" cy="243102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 lvl="0" algn="ctr"/>
                <a:r>
                  <a:rPr lang="ko-KR" altLang="en-US" sz="1200" b="1" dirty="0">
                    <a:solidFill>
                      <a:prstClr val="black"/>
                    </a:solidFill>
                  </a:rPr>
                  <a:t>상</a:t>
                </a:r>
                <a:r>
                  <a:rPr lang="en-US" altLang="ko-KR" sz="1200" b="1" dirty="0">
                    <a:solidFill>
                      <a:prstClr val="black"/>
                    </a:solidFill>
                  </a:rPr>
                  <a:t>/</a:t>
                </a:r>
                <a:r>
                  <a:rPr lang="ko-KR" altLang="en-US" sz="1200" b="1" dirty="0">
                    <a:solidFill>
                      <a:prstClr val="black"/>
                    </a:solidFill>
                  </a:rPr>
                  <a:t>하 작동버튼</a:t>
                </a:r>
                <a:endParaRPr lang="en-US" altLang="ko-KR" sz="12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6345122" y="2780928"/>
                <a:ext cx="1170012" cy="243102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 lvl="0" algn="ctr"/>
                <a:r>
                  <a:rPr lang="ko-KR" altLang="en-US" sz="1200" b="1" dirty="0">
                    <a:solidFill>
                      <a:prstClr val="black"/>
                    </a:solidFill>
                  </a:rPr>
                  <a:t>확인 </a:t>
                </a:r>
                <a:r>
                  <a:rPr lang="en-US" altLang="ko-KR" sz="1200" b="1" dirty="0">
                    <a:solidFill>
                      <a:prstClr val="black"/>
                    </a:solidFill>
                  </a:rPr>
                  <a:t>/ </a:t>
                </a:r>
                <a:r>
                  <a:rPr lang="ko-KR" altLang="en-US" sz="1200" b="1" dirty="0">
                    <a:solidFill>
                      <a:prstClr val="black"/>
                    </a:solidFill>
                  </a:rPr>
                  <a:t>선택 버튼</a:t>
                </a:r>
                <a:endParaRPr lang="en-US" altLang="ko-KR" sz="12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직사각형 38"/>
              <p:cNvSpPr/>
              <p:nvPr/>
            </p:nvSpPr>
            <p:spPr>
              <a:xfrm>
                <a:off x="6293321" y="3728065"/>
                <a:ext cx="1266647" cy="243102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ko-KR" sz="1200" b="1" dirty="0">
                    <a:solidFill>
                      <a:prstClr val="black"/>
                    </a:solidFill>
                  </a:rPr>
                  <a:t>Push to Talk </a:t>
                </a:r>
                <a:r>
                  <a:rPr lang="ko-KR" altLang="en-US" sz="1200" b="1" dirty="0">
                    <a:solidFill>
                      <a:prstClr val="black"/>
                    </a:solidFill>
                  </a:rPr>
                  <a:t>버튼</a:t>
                </a:r>
                <a:endParaRPr lang="en-US" altLang="ko-KR" sz="1200" b="1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40" name="직선 연결선 39"/>
              <p:cNvCxnSpPr/>
              <p:nvPr/>
            </p:nvCxnSpPr>
            <p:spPr>
              <a:xfrm>
                <a:off x="5177248" y="3059232"/>
                <a:ext cx="402864" cy="0"/>
              </a:xfrm>
              <a:prstGeom prst="line">
                <a:avLst/>
              </a:prstGeom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/>
              <p:cNvCxnSpPr/>
              <p:nvPr/>
            </p:nvCxnSpPr>
            <p:spPr>
              <a:xfrm flipV="1">
                <a:off x="5031328" y="4230816"/>
                <a:ext cx="576064" cy="30147"/>
              </a:xfrm>
              <a:prstGeom prst="line">
                <a:avLst/>
              </a:prstGeom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9" name="오른쪽 중괄호 18"/>
            <p:cNvSpPr/>
            <p:nvPr/>
          </p:nvSpPr>
          <p:spPr>
            <a:xfrm>
              <a:off x="7740352" y="2348880"/>
              <a:ext cx="216024" cy="864096"/>
            </a:xfrm>
            <a:prstGeom prst="rightBrac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0" name="꺾인 연결선 19"/>
            <p:cNvCxnSpPr/>
            <p:nvPr/>
          </p:nvCxnSpPr>
          <p:spPr>
            <a:xfrm flipV="1">
              <a:off x="7668344" y="2780928"/>
              <a:ext cx="360040" cy="2731542"/>
            </a:xfrm>
            <a:prstGeom prst="bentConnector3">
              <a:avLst>
                <a:gd name="adj1" fmla="val 190495"/>
              </a:avLst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2413" cy="979488"/>
          </a:xfrm>
          <a:prstGeom prst="rect">
            <a:avLst/>
          </a:prstGeom>
          <a:solidFill>
            <a:srgbClr val="01B5D6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6548438"/>
            <a:ext cx="9142413" cy="309562"/>
          </a:xfrm>
          <a:prstGeom prst="rect">
            <a:avLst/>
          </a:prstGeom>
          <a:solidFill>
            <a:srgbClr val="272727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979488"/>
            <a:ext cx="2122488" cy="144462"/>
          </a:xfrm>
          <a:prstGeom prst="rect">
            <a:avLst/>
          </a:prstGeom>
          <a:solidFill>
            <a:srgbClr val="FFFFFF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177559" y="340892"/>
            <a:ext cx="2232837" cy="7202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white">
          <a:xfrm>
            <a:off x="277813" y="403866"/>
            <a:ext cx="285115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defTabSz="898525"/>
            <a:r>
              <a:rPr lang="en-US" altLang="ko-KR" sz="2800" spc="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3.</a:t>
            </a:r>
            <a:r>
              <a:rPr lang="ko-KR" altLang="en-US" sz="2800" spc="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사용법</a:t>
            </a:r>
            <a:endParaRPr lang="ko-KR" altLang="en-US" sz="2800" spc="3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21613" y="1268190"/>
            <a:ext cx="8499186" cy="5022737"/>
            <a:chOff x="76200" y="1705000"/>
            <a:chExt cx="8888288" cy="4768081"/>
          </a:xfrm>
        </p:grpSpPr>
        <p:pic>
          <p:nvPicPr>
            <p:cNvPr id="16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 l="31894" t="28054" r="30307" b="35770"/>
            <a:stretch>
              <a:fillRect/>
            </a:stretch>
          </p:blipFill>
          <p:spPr bwMode="auto">
            <a:xfrm>
              <a:off x="1835696" y="2178986"/>
              <a:ext cx="5112568" cy="3914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직선 연결선 16"/>
            <p:cNvCxnSpPr/>
            <p:nvPr/>
          </p:nvCxnSpPr>
          <p:spPr>
            <a:xfrm flipH="1">
              <a:off x="2183036" y="5394424"/>
              <a:ext cx="360040" cy="7920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flipH="1" flipV="1">
              <a:off x="1462956" y="3611116"/>
              <a:ext cx="1080120" cy="14401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1488356" y="4928344"/>
              <a:ext cx="1262236" cy="43204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 flipV="1">
              <a:off x="1475656" y="2971552"/>
              <a:ext cx="504056" cy="16941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H="1" flipV="1">
              <a:off x="2267744" y="1988840"/>
              <a:ext cx="288032" cy="24002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 flipH="1">
              <a:off x="2640486" y="2027143"/>
              <a:ext cx="2003522" cy="60976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 flipH="1" flipV="1">
              <a:off x="4644008" y="2045699"/>
              <a:ext cx="597272" cy="42662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1364933" y="1768500"/>
              <a:ext cx="902811" cy="30777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ko-KR" altLang="en-US" sz="1400" b="1" smtClean="0"/>
                <a:t>센서번호</a:t>
              </a:r>
              <a:endParaRPr lang="ko-KR" altLang="en-US" sz="1400" b="1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56444" y="2780928"/>
              <a:ext cx="902811" cy="30777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ko-KR" altLang="en-US" sz="1400" b="1" smtClean="0"/>
                <a:t>측정눈금</a:t>
              </a:r>
              <a:endParaRPr lang="ko-KR" altLang="en-US" sz="14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6200" y="3356992"/>
              <a:ext cx="1368152" cy="95410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노란색 표시는 센서의 </a:t>
              </a:r>
              <a:endParaRPr lang="en-US" altLang="ko-KR" sz="1400" b="1" dirty="0" smtClean="0"/>
            </a:p>
            <a:p>
              <a:r>
                <a:rPr lang="ko-KR" altLang="en-US" sz="1400" b="1" dirty="0" smtClean="0"/>
                <a:t>최대반응 값을 표시</a:t>
              </a:r>
              <a:endParaRPr lang="ko-KR" altLang="en-US" sz="1400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52400" y="5048016"/>
              <a:ext cx="1368152" cy="30777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1400" b="1" smtClean="0"/>
                <a:t>센서반응</a:t>
              </a:r>
              <a:endParaRPr lang="ko-KR" altLang="en-US" sz="1400" b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71600" y="6165304"/>
              <a:ext cx="5832648" cy="30777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sz="1400" b="1" dirty="0" smtClean="0"/>
                <a:t>MONO </a:t>
              </a:r>
              <a:r>
                <a:rPr lang="ko-KR" altLang="en-US" sz="1400" b="1" dirty="0" smtClean="0"/>
                <a:t>모드의 가청의 센서 표시</a:t>
              </a:r>
              <a:r>
                <a:rPr lang="en-US" altLang="ko-KR" sz="1400" b="1" dirty="0" smtClean="0"/>
                <a:t>(</a:t>
              </a:r>
              <a:r>
                <a:rPr lang="ko-KR" altLang="en-US" sz="1400" b="1" dirty="0" smtClean="0"/>
                <a:t>양쪽 귀에서 청취</a:t>
              </a:r>
              <a:r>
                <a:rPr lang="en-US" altLang="ko-KR" sz="1400" b="1" dirty="0" smtClean="0"/>
                <a:t>)</a:t>
              </a:r>
              <a:endParaRPr lang="ko-KR" altLang="en-US" sz="1400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876256" y="5085184"/>
              <a:ext cx="2088232" cy="73866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센서 청취 모드 설정 용</a:t>
              </a:r>
              <a:endParaRPr lang="en-US" altLang="ko-KR" sz="1400" b="1" dirty="0" smtClean="0"/>
            </a:p>
            <a:p>
              <a:r>
                <a:rPr lang="ko-KR" altLang="en-US" sz="1400" b="1" dirty="0" smtClean="0"/>
                <a:t>선택버튼</a:t>
              </a:r>
              <a:r>
                <a:rPr lang="en-US" altLang="ko-KR" sz="1400" b="1" dirty="0" smtClean="0"/>
                <a:t>(MONO /  STEREO)</a:t>
              </a:r>
              <a:endParaRPr lang="ko-KR" altLang="en-US" sz="14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948264" y="3635732"/>
              <a:ext cx="2016224" cy="30777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센서 감지 수위</a:t>
              </a:r>
              <a:endParaRPr lang="ko-KR" altLang="en-US" sz="1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948264" y="2276872"/>
              <a:ext cx="2016224" cy="30777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1400" b="1" dirty="0" err="1" smtClean="0"/>
                <a:t>베터리</a:t>
              </a:r>
              <a:r>
                <a:rPr lang="ko-KR" altLang="en-US" sz="1400" b="1" dirty="0" smtClean="0"/>
                <a:t> 잔량 표시</a:t>
              </a:r>
              <a:endParaRPr lang="ko-KR" altLang="en-US" sz="1400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69585" y="1705000"/>
              <a:ext cx="4017446" cy="30777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ko-KR" altLang="en-US" sz="1400" b="1" dirty="0" smtClean="0"/>
                <a:t>센서가 가장 높은 값을 감지하면</a:t>
              </a:r>
              <a:r>
                <a:rPr lang="en-US" altLang="ko-KR" sz="1400" b="1" dirty="0" smtClean="0"/>
                <a:t>, </a:t>
              </a:r>
              <a:r>
                <a:rPr lang="ko-KR" altLang="en-US" sz="1400" b="1" dirty="0" smtClean="0"/>
                <a:t>적색으로 표시</a:t>
              </a:r>
              <a:endParaRPr lang="en-US" altLang="ko-KR" sz="1400" b="1" dirty="0" smtClean="0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2413" cy="979488"/>
          </a:xfrm>
          <a:prstGeom prst="rect">
            <a:avLst/>
          </a:prstGeom>
          <a:solidFill>
            <a:srgbClr val="01B5D6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6548438"/>
            <a:ext cx="9142413" cy="309562"/>
          </a:xfrm>
          <a:prstGeom prst="rect">
            <a:avLst/>
          </a:prstGeom>
          <a:solidFill>
            <a:srgbClr val="272727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979488"/>
            <a:ext cx="2122488" cy="144462"/>
          </a:xfrm>
          <a:prstGeom prst="rect">
            <a:avLst/>
          </a:prstGeom>
          <a:solidFill>
            <a:srgbClr val="FFFFFF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177559" y="340892"/>
            <a:ext cx="2232837" cy="7202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white">
          <a:xfrm>
            <a:off x="277813" y="403866"/>
            <a:ext cx="285115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defTabSz="898525"/>
            <a:r>
              <a:rPr lang="en-US" altLang="ko-KR" sz="2800" spc="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3.</a:t>
            </a:r>
            <a:r>
              <a:rPr lang="ko-KR" altLang="en-US" sz="2800" spc="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사용법</a:t>
            </a:r>
            <a:endParaRPr lang="ko-KR" altLang="en-US" sz="2800" spc="3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  <p:grpSp>
        <p:nvGrpSpPr>
          <p:cNvPr id="15" name="그룹 15"/>
          <p:cNvGrpSpPr/>
          <p:nvPr/>
        </p:nvGrpSpPr>
        <p:grpSpPr>
          <a:xfrm>
            <a:off x="1257964" y="1484271"/>
            <a:ext cx="6556154" cy="4559860"/>
            <a:chOff x="895028" y="1484784"/>
            <a:chExt cx="6557292" cy="4559860"/>
          </a:xfrm>
        </p:grpSpPr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 l="43503" t="43356" r="19879" b="21946"/>
            <a:stretch>
              <a:fillRect/>
            </a:stretch>
          </p:blipFill>
          <p:spPr bwMode="auto">
            <a:xfrm>
              <a:off x="1475656" y="1484784"/>
              <a:ext cx="5328592" cy="4039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895028" y="5521424"/>
              <a:ext cx="1978124" cy="52322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센서 소리가 </a:t>
              </a:r>
              <a:r>
                <a:rPr lang="ko-KR" altLang="en-US" sz="1400" b="1" dirty="0" err="1" smtClean="0"/>
                <a:t>헤드셋의</a:t>
              </a:r>
              <a:r>
                <a:rPr lang="ko-KR" altLang="en-US" sz="1400" b="1" dirty="0" smtClean="0"/>
                <a:t> 왼쪽에서 들림</a:t>
              </a:r>
              <a:endParaRPr lang="ko-KR" altLang="en-US" sz="14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41948" y="5526643"/>
              <a:ext cx="1978124" cy="30777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1400" b="1" smtClean="0"/>
                <a:t>센서 소리를 듣지 않음</a:t>
              </a:r>
              <a:endParaRPr lang="ko-KR" altLang="en-US" sz="14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474196" y="5521424"/>
              <a:ext cx="1978124" cy="52322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센서 소리가 </a:t>
              </a:r>
              <a:r>
                <a:rPr lang="ko-KR" altLang="en-US" sz="1400" b="1" dirty="0" err="1" smtClean="0"/>
                <a:t>헤드셋의</a:t>
              </a:r>
              <a:r>
                <a:rPr lang="ko-KR" altLang="en-US" sz="1400" b="1" dirty="0" smtClean="0"/>
                <a:t> 오른쪽에서 들림</a:t>
              </a:r>
              <a:endParaRPr lang="ko-KR" altLang="en-US" sz="1400" b="1" dirty="0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2413" cy="979488"/>
          </a:xfrm>
          <a:prstGeom prst="rect">
            <a:avLst/>
          </a:prstGeom>
          <a:solidFill>
            <a:srgbClr val="01B5D6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6548438"/>
            <a:ext cx="9142413" cy="309562"/>
          </a:xfrm>
          <a:prstGeom prst="rect">
            <a:avLst/>
          </a:prstGeom>
          <a:solidFill>
            <a:srgbClr val="272727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979488"/>
            <a:ext cx="2122488" cy="144462"/>
          </a:xfrm>
          <a:prstGeom prst="rect">
            <a:avLst/>
          </a:prstGeom>
          <a:solidFill>
            <a:srgbClr val="FFFFFF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177559" y="340892"/>
            <a:ext cx="2232837" cy="7202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white">
          <a:xfrm>
            <a:off x="277813" y="403866"/>
            <a:ext cx="285115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defTabSz="898525"/>
            <a:r>
              <a:rPr lang="en-US" altLang="ko-KR" sz="2800" spc="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3.</a:t>
            </a:r>
            <a:r>
              <a:rPr lang="ko-KR" altLang="en-US" sz="2800" spc="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사용법</a:t>
            </a:r>
            <a:endParaRPr lang="ko-KR" altLang="en-US" sz="2800" spc="3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 l="25097" t="51398" r="26472" b="10211"/>
          <a:stretch>
            <a:fillRect/>
          </a:stretch>
        </p:blipFill>
        <p:spPr bwMode="auto">
          <a:xfrm>
            <a:off x="323528" y="2132856"/>
            <a:ext cx="590465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직선 화살표 연결선 11"/>
          <p:cNvCxnSpPr/>
          <p:nvPr/>
        </p:nvCxnSpPr>
        <p:spPr>
          <a:xfrm flipH="1">
            <a:off x="6012160" y="3573016"/>
            <a:ext cx="57606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 flipH="1">
            <a:off x="6012160" y="4149080"/>
            <a:ext cx="57606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 flipH="1">
            <a:off x="6012160" y="4797152"/>
            <a:ext cx="57606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H="1">
            <a:off x="6012160" y="5373216"/>
            <a:ext cx="57606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574010" y="2636893"/>
            <a:ext cx="2113079" cy="64633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1800" dirty="0" smtClean="0"/>
              <a:t>날카로운 소음제거</a:t>
            </a:r>
            <a:endParaRPr lang="en-US" altLang="ko-KR" sz="1800" dirty="0" smtClean="0"/>
          </a:p>
          <a:p>
            <a:r>
              <a:rPr lang="en-US" altLang="ko-KR" sz="1800" dirty="0" smtClean="0"/>
              <a:t>(600 ~ 3000Hz)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7962" y="3356973"/>
            <a:ext cx="1484702" cy="58477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1600" dirty="0" smtClean="0"/>
              <a:t>저</a:t>
            </a:r>
            <a:r>
              <a:rPr lang="ko-KR" altLang="en-US" sz="1600" dirty="0"/>
              <a:t>음</a:t>
            </a:r>
            <a:r>
              <a:rPr lang="ko-KR" altLang="en-US" sz="1600" dirty="0" smtClean="0"/>
              <a:t> 소음제거</a:t>
            </a:r>
            <a:endParaRPr lang="en-US" altLang="ko-KR" sz="1600" dirty="0" smtClean="0"/>
          </a:p>
          <a:p>
            <a:r>
              <a:rPr lang="en-US" altLang="ko-KR" sz="1600" dirty="0" smtClean="0"/>
              <a:t>(20 ~ 300Hz)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7962" y="4642084"/>
            <a:ext cx="1758815" cy="33855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1600" dirty="0" err="1" smtClean="0"/>
              <a:t>베터리</a:t>
            </a:r>
            <a:r>
              <a:rPr lang="ko-KR" altLang="en-US" sz="1600" dirty="0" smtClean="0"/>
              <a:t> 잔량 표시</a:t>
            </a:r>
            <a:endParaRPr lang="en-US" altLang="ko-KR" sz="16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6587962" y="5146140"/>
            <a:ext cx="1553630" cy="33855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1600" dirty="0" smtClean="0"/>
              <a:t>화면 밝기 설정</a:t>
            </a:r>
            <a:endParaRPr lang="en-US" altLang="ko-KR" sz="16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87962" y="4005216"/>
            <a:ext cx="2169184" cy="33855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1600" dirty="0" smtClean="0"/>
              <a:t>음향센서 사용과 설정</a:t>
            </a:r>
            <a:endParaRPr lang="en-US" altLang="ko-KR" sz="1600" dirty="0" smtClean="0"/>
          </a:p>
        </p:txBody>
      </p:sp>
      <p:cxnSp>
        <p:nvCxnSpPr>
          <p:cNvPr id="22" name="직선 화살표 연결선 21"/>
          <p:cNvCxnSpPr/>
          <p:nvPr/>
        </p:nvCxnSpPr>
        <p:spPr>
          <a:xfrm flipH="1">
            <a:off x="6011746" y="2996838"/>
            <a:ext cx="57606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2413" cy="979488"/>
          </a:xfrm>
          <a:prstGeom prst="rect">
            <a:avLst/>
          </a:prstGeom>
          <a:solidFill>
            <a:srgbClr val="01B5D6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6548438"/>
            <a:ext cx="9142413" cy="309562"/>
          </a:xfrm>
          <a:prstGeom prst="rect">
            <a:avLst/>
          </a:prstGeom>
          <a:solidFill>
            <a:srgbClr val="272727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979488"/>
            <a:ext cx="2122488" cy="144462"/>
          </a:xfrm>
          <a:prstGeom prst="rect">
            <a:avLst/>
          </a:prstGeom>
          <a:solidFill>
            <a:srgbClr val="FFFFFF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177559" y="340892"/>
            <a:ext cx="2520945" cy="7202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white">
          <a:xfrm>
            <a:off x="277813" y="403866"/>
            <a:ext cx="285115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defTabSz="898525"/>
            <a:r>
              <a:rPr lang="en-US" altLang="ko-KR" sz="2800" spc="3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4</a:t>
            </a:r>
            <a:r>
              <a:rPr lang="en-US" altLang="ko-KR" sz="2800" spc="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.</a:t>
            </a:r>
            <a:r>
              <a:rPr lang="ko-KR" altLang="en-US" sz="2800" spc="3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주의사</a:t>
            </a:r>
            <a:r>
              <a:rPr lang="ko-KR" altLang="en-US" sz="2800" spc="3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1748" y="2276568"/>
            <a:ext cx="77789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청취 작업 후에 각각의 센서와 케이블은 </a:t>
            </a:r>
            <a:r>
              <a:rPr lang="ko-KR" altLang="en-US" sz="2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압축공기</a:t>
            </a:r>
            <a:r>
              <a:rPr lang="ko-KR" altLang="en-US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로 </a:t>
            </a:r>
            <a:r>
              <a:rPr lang="ko-KR" altLang="en-US" sz="2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청소</a:t>
            </a:r>
            <a:r>
              <a:rPr lang="ko-KR" altLang="en-US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하고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거친  먼지는 물에 적신 헝겊으로 청소해야 합니다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0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매몰자</a:t>
            </a:r>
            <a:r>
              <a:rPr lang="ko-KR" altLang="en-US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음향 탐지기는 </a:t>
            </a:r>
            <a:r>
              <a:rPr lang="ko-KR" altLang="en-US" sz="200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조작자에게</a:t>
            </a:r>
            <a:r>
              <a:rPr lang="ko-KR" altLang="en-US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생존자에 관한 정보를 제공할 뿐이므로 </a:t>
            </a:r>
            <a:r>
              <a:rPr lang="ko-KR" altLang="en-US" sz="200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조작자는</a:t>
            </a:r>
            <a:r>
              <a:rPr lang="ko-KR" altLang="en-US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재난에 관한 지식과 경험을 쌓아야 합니다</a:t>
            </a:r>
            <a:r>
              <a:rPr lang="en-US" altLang="ko-KR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20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ko-KR" altLang="en-US" sz="2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2413" cy="2614613"/>
          </a:xfrm>
          <a:prstGeom prst="rect">
            <a:avLst/>
          </a:prstGeom>
          <a:solidFill>
            <a:srgbClr val="01B5D6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863600" y="801688"/>
            <a:ext cx="3624263" cy="3622675"/>
          </a:xfrm>
          <a:prstGeom prst="ellipse">
            <a:avLst/>
          </a:prstGeom>
          <a:solidFill>
            <a:srgbClr val="FFFFFF"/>
          </a:solidFill>
          <a:ln w="25282" cmpd="sng">
            <a:noFill/>
            <a:round/>
            <a:headEnd/>
            <a:tailEnd/>
          </a:ln>
          <a:effectLst>
            <a:outerShdw algn="ctr" rotWithShape="0">
              <a:srgbClr val="000000"/>
            </a:outerShdw>
          </a:effec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white">
          <a:xfrm>
            <a:off x="912813" y="1733550"/>
            <a:ext cx="3529012" cy="1938338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algn="ctr" defTabSz="898525"/>
            <a:r>
              <a:rPr lang="en-US" altLang="ko-KR" sz="6000">
                <a:solidFill>
                  <a:srgbClr val="01B5D6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T</a:t>
            </a:r>
            <a:r>
              <a:rPr lang="en-US" altLang="ko-KR" sz="60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HANK</a:t>
            </a:r>
          </a:p>
          <a:p>
            <a:pPr algn="ctr" defTabSz="898525"/>
            <a:r>
              <a:rPr lang="en-US" altLang="ko-KR" sz="60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YOU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6548438"/>
            <a:ext cx="9142413" cy="309562"/>
          </a:xfrm>
          <a:prstGeom prst="rect">
            <a:avLst/>
          </a:prstGeom>
          <a:solidFill>
            <a:srgbClr val="272727"/>
          </a:solidFill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white">
          <a:xfrm>
            <a:off x="4067175" y="2636838"/>
            <a:ext cx="4197350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 lIns="89966" tIns="46769" rIns="89966" bIns="46769"/>
          <a:lstStyle/>
          <a:p>
            <a:pPr algn="ctr" defTabSz="898525"/>
            <a:r>
              <a:rPr lang="en-US" altLang="ko-KR" sz="20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FOR YOUR KINDNESS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Page 1">
  <a:themeElements>
    <a:clrScheme name="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asterPage 1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Pag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313</Words>
  <Application>Microsoft Office PowerPoint</Application>
  <PresentationFormat>사용자 지정</PresentationFormat>
  <Paragraphs>68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MasterPage 1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구조대_장비</cp:lastModifiedBy>
  <cp:revision>20</cp:revision>
  <dcterms:created xsi:type="dcterms:W3CDTF">2017-01-21T01:45:20Z</dcterms:created>
  <dcterms:modified xsi:type="dcterms:W3CDTF">2017-02-08T05:16:13Z</dcterms:modified>
</cp:coreProperties>
</file>