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</p:sldMasterIdLst>
  <p:handoutMasterIdLst>
    <p:handoutMasterId r:id="rId10"/>
  </p:handoutMasterIdLst>
  <p:sldIdLst>
    <p:sldId id="257" r:id="rId2"/>
    <p:sldId id="259" r:id="rId3"/>
    <p:sldId id="279" r:id="rId4"/>
    <p:sldId id="280" r:id="rId5"/>
    <p:sldId id="281" r:id="rId6"/>
    <p:sldId id="282" r:id="rId7"/>
    <p:sldId id="283" r:id="rId8"/>
    <p:sldId id="278" r:id="rId9"/>
  </p:sldIdLst>
  <p:sldSz cx="9144000" cy="6858000" type="screen4x3"/>
  <p:notesSz cx="6797675" cy="99266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/>
        <a:ea typeface="굴림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/>
        <a:ea typeface="굴림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/>
        <a:ea typeface="굴림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/>
        <a:ea typeface="굴림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/>
        <a:ea typeface="굴림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/>
        <a:ea typeface="굴림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/>
        <a:ea typeface="굴림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/>
        <a:ea typeface="굴림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/>
        <a:ea typeface="굴림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/>
  <p:showPr>
    <p:present/>
    <p:sldAll/>
    <p:penClr>
      <a:srgbClr val="FF0000"/>
    </p:penClr>
  </p:showPr>
  <p:extLst>
    <p:ext uri="ACF4677E-8BD2-47ae-8A1F-98590045965D">
      <hp:hncThemeShow xmlns:hp="http://schemas.haansoft.com/office/presentation/8.0" xmlns:dsp="http://schemas.microsoft.com/office/drawing/2008/diagram" xmlns:dgm="http://schemas.openxmlformats.org/drawingml/2006/diagram" xmlns:c="http://schemas.openxmlformats.org/drawingml/2006/chart" xmlns="" themeShowType="1" themeSkinType="1" themeTransitionType="1" useThemeTransition="1" byMouseClick="1" attrType="1" dur="200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27891"/>
    <p:restoredTop sz="95346"/>
  </p:normalViewPr>
  <p:slideViewPr>
    <p:cSldViewPr>
      <p:cViewPr varScale="1">
        <p:scale>
          <a:sx n="97" d="100"/>
          <a:sy n="97" d="100"/>
        </p:scale>
        <p:origin x="-114" y="-216"/>
      </p:cViewPr>
      <p:guideLst>
        <p:guide orient="horz" pos="2155"/>
        <p:guide pos="287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5" d="100"/>
        <a:sy n="65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1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1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8101FA86-8D90-44CB-859B-1916FF84CB11}" type="datetimeFigureOut">
              <a:rPr lang="ko-KR" altLang="en-US"/>
              <a:pPr lvl="0">
                <a:defRPr lang="ko-KR" altLang="en-US"/>
              </a:pPr>
              <a:t>2014-05-14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6331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6331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F450E784-2449-4FFD-AA69-3F5CFAA75BCB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904875" y="3648075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spcBef>
                <a:spcPct val="0"/>
              </a:spcBef>
              <a:spcAft>
                <a:spcPct val="0"/>
              </a:spcAft>
              <a:defRPr lang="ko-KR"/>
            </a:pPr>
            <a:endParaRPr lang="en-US"/>
          </a:p>
        </p:txBody>
      </p:sp>
      <p:sp>
        <p:nvSpPr>
          <p:cNvPr id="5" name="직사각형 4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spcBef>
                <a:spcPct val="0"/>
              </a:spcBef>
              <a:spcAft>
                <a:spcPct val="0"/>
              </a:spcAft>
              <a:defRPr lang="ko-KR"/>
            </a:pPr>
            <a:endParaRPr lang="en-US"/>
          </a:p>
        </p:txBody>
      </p:sp>
      <p:sp>
        <p:nvSpPr>
          <p:cNvPr id="6" name="직사각형 5"/>
          <p:cNvSpPr/>
          <p:nvPr/>
        </p:nvSpPr>
        <p:spPr>
          <a:xfrm>
            <a:off x="904875" y="3648075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spcBef>
                <a:spcPct val="0"/>
              </a:spcBef>
              <a:spcAft>
                <a:spcPct val="0"/>
              </a:spcAft>
              <a:defRPr lang="ko-KR"/>
            </a:pPr>
            <a:endParaRPr lang="en-US"/>
          </a:p>
        </p:txBody>
      </p:sp>
      <p:sp>
        <p:nvSpPr>
          <p:cNvPr id="7" name="직사각형 6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spcBef>
                <a:spcPct val="0"/>
              </a:spcBef>
              <a:spcAft>
                <a:spcPct val="0"/>
              </a:spcAft>
              <a:defRPr lang="ko-KR"/>
            </a:pPr>
            <a:endParaRPr lang="en-US"/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  <a:endParaRPr lang="en-US"/>
          </a:p>
        </p:txBody>
      </p:sp>
      <p:sp>
        <p:nvSpPr>
          <p:cNvPr id="10" name="날짜 개체 틀 27"/>
          <p:cNvSpPr>
            <a:spLocks noGrp="1"/>
          </p:cNvSpPr>
          <p:nvPr>
            <p:ph type="dt" sz="half" idx="10"/>
          </p:nvPr>
        </p:nvSpPr>
        <p:spPr>
          <a:xfrm>
            <a:off x="6400800" y="6354763"/>
            <a:ext cx="2286000" cy="366712"/>
          </a:xfrm>
        </p:spPr>
        <p:txBody>
          <a:bodyPr/>
          <a:lstStyle>
            <a:lvl1pPr>
              <a:defRPr sz="1400"/>
            </a:lvl1pPr>
          </a:lstStyle>
          <a:p>
            <a:pPr>
              <a:defRPr lang="ko-KR"/>
            </a:pPr>
            <a:fld id="{08FEDE47-C34B-40F9-96F7-97A108FEE9A5}" type="datetimeFigureOut">
              <a:rPr lang="ko-KR" altLang="en-US"/>
              <a:pPr>
                <a:defRPr lang="ko-KR"/>
              </a:pPr>
              <a:t>2014-05-14</a:t>
            </a:fld>
            <a:endParaRPr lang="ko-KR" altLang="en-US"/>
          </a:p>
        </p:txBody>
      </p:sp>
      <p:sp>
        <p:nvSpPr>
          <p:cNvPr id="11" name="바닥글 개체 틀 16"/>
          <p:cNvSpPr>
            <a:spLocks noGrp="1"/>
          </p:cNvSpPr>
          <p:nvPr>
            <p:ph type="ftr" sz="quarter" idx="11"/>
          </p:nvPr>
        </p:nvSpPr>
        <p:spPr>
          <a:xfrm>
            <a:off x="2898775" y="6354763"/>
            <a:ext cx="3475038" cy="366712"/>
          </a:xfrm>
        </p:spPr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12" name="슬라이드 번호 개체 틀 28"/>
          <p:cNvSpPr>
            <a:spLocks noGrp="1"/>
          </p:cNvSpPr>
          <p:nvPr>
            <p:ph type="sldNum" sz="quarter" idx="12"/>
          </p:nvPr>
        </p:nvSpPr>
        <p:spPr>
          <a:xfrm>
            <a:off x="1216025" y="6354763"/>
            <a:ext cx="1219200" cy="366712"/>
          </a:xfrm>
        </p:spPr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EFCD3F64-BAB0-404E-BB31-5B6867E36DCB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날짜 개체 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94E8820F-8A80-4317-AFFE-32B3F4FD3525}" type="datetimeFigureOut">
              <a:rPr lang="ko-KR" altLang="en-US"/>
              <a:pPr>
                <a:defRPr lang="ko-KR"/>
              </a:pPr>
              <a:t>2014-05-14</a:t>
            </a:fld>
            <a:endParaRPr lang="ko-KR" altLang="en-US"/>
          </a:p>
        </p:txBody>
      </p:sp>
      <p:sp>
        <p:nvSpPr>
          <p:cNvPr id="5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6" name="슬라이드 번호 개체 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2049E598-40EA-430A-9202-3384777CCF36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구역 머리글" type="secHead" preserve="1">
  <p:cSld name="구역 머리글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914400" y="2819400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spcBef>
                <a:spcPct val="0"/>
              </a:spcBef>
              <a:spcAft>
                <a:spcPct val="0"/>
              </a:spcAft>
              <a:defRPr lang="ko-KR"/>
            </a:pPr>
            <a:endParaRPr lang="en-US"/>
          </a:p>
        </p:txBody>
      </p:sp>
      <p:sp>
        <p:nvSpPr>
          <p:cNvPr id="5" name="직사각형 4"/>
          <p:cNvSpPr/>
          <p:nvPr/>
        </p:nvSpPr>
        <p:spPr>
          <a:xfrm>
            <a:off x="914400" y="2819400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spcBef>
                <a:spcPct val="0"/>
              </a:spcBef>
              <a:spcAft>
                <a:spcPct val="0"/>
              </a:spcAft>
              <a:defRPr lang="ko-KR"/>
            </a:pPr>
            <a:endParaRPr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/>
          <a:lstStyle>
            <a:lvl1pPr algn="r">
              <a:buNone/>
              <a:defRPr sz="3200" b="0" cap="none" baseline="0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날짜 개체 틀 3"/>
          <p:cNvSpPr>
            <a:spLocks noGrp="1"/>
          </p:cNvSpPr>
          <p:nvPr>
            <p:ph type="dt" sz="half" idx="10"/>
          </p:nvPr>
        </p:nvSpPr>
        <p:spPr>
          <a:xfrm>
            <a:off x="6400800" y="6354763"/>
            <a:ext cx="2286000" cy="366712"/>
          </a:xfrm>
        </p:spPr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951E3014-83A2-4949-BB02-F2569822D634}" type="datetimeFigureOut">
              <a:rPr lang="ko-KR" altLang="en-US"/>
              <a:pPr>
                <a:defRPr lang="ko-KR"/>
              </a:pPr>
              <a:t>2014-05-14</a:t>
            </a:fld>
            <a:endParaRPr lang="ko-KR" altLang="en-US"/>
          </a:p>
        </p:txBody>
      </p:sp>
      <p:sp>
        <p:nvSpPr>
          <p:cNvPr id="7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898775" y="6354763"/>
            <a:ext cx="3475038" cy="366712"/>
          </a:xfrm>
        </p:spPr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8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69975" y="6354763"/>
            <a:ext cx="1520825" cy="366712"/>
          </a:xfrm>
        </p:spPr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28FCC901-8B49-4265-8606-17271B1EA7FF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콘텐츠 2개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9" name="내용 개체 틀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5" name="날짜 개체 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E9AF1399-3CC8-465D-A630-342036336793}" type="datetimeFigureOut">
              <a:rPr lang="ko-KR" altLang="en-US"/>
              <a:pPr>
                <a:defRPr lang="ko-KR"/>
              </a:pPr>
              <a:t>2014-05-14</a:t>
            </a:fld>
            <a:endParaRPr lang="ko-KR" altLang="en-US"/>
          </a:p>
        </p:txBody>
      </p:sp>
      <p:sp>
        <p:nvSpPr>
          <p:cNvPr id="6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7" name="슬라이드 번호 개체 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71B29361-EC01-4490-862B-78D0F06B36EA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13" name="내용 개체 틀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7" name="날짜 개체 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56CFE20D-2F11-4D55-B1BB-8C171201E05C}" type="datetimeFigureOut">
              <a:rPr lang="ko-KR" altLang="en-US"/>
              <a:pPr>
                <a:defRPr lang="ko-KR"/>
              </a:pPr>
              <a:t>2014-05-14</a:t>
            </a:fld>
            <a:endParaRPr lang="ko-KR" altLang="en-US"/>
          </a:p>
        </p:txBody>
      </p:sp>
      <p:sp>
        <p:nvSpPr>
          <p:cNvPr id="8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9" name="슬라이드 번호 개체 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FD215F18-652B-4D55-81C1-D1A950B54276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이등변 삼각형 2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spcBef>
                <a:spcPct val="0"/>
              </a:spcBef>
              <a:spcAft>
                <a:spcPct val="0"/>
              </a:spcAft>
              <a:defRPr lang="ko-KR"/>
            </a:pPr>
            <a:endParaRPr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4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A602F22F-9ABA-4EE9-B029-1CF32298680D}" type="datetimeFigureOut">
              <a:rPr lang="ko-KR" altLang="en-US"/>
              <a:pPr>
                <a:defRPr lang="ko-KR"/>
              </a:pPr>
              <a:t>2014-05-14</a:t>
            </a:fld>
            <a:endParaRPr lang="ko-KR" altLang="en-US"/>
          </a:p>
        </p:txBody>
      </p:sp>
      <p:sp>
        <p:nvSpPr>
          <p:cNvPr id="5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6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FB506960-C494-4E3A-86FD-81C43008BCAA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선 연결선 1"/>
          <p:cNvSpPr>
            <a:spLocks noChangeShapeType="1"/>
          </p:cNvSpPr>
          <p:nvPr/>
        </p:nvSpPr>
        <p:spPr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</a:ln>
          <a:effectLst/>
        </p:spPr>
        <p:txBody>
          <a:bodyPr wrap="square"/>
          <a:lstStyle/>
          <a:p>
            <a:pPr>
              <a:spcBef>
                <a:spcPct val="0"/>
              </a:spcBef>
              <a:spcAft>
                <a:spcPct val="0"/>
              </a:spcAft>
              <a:defRPr lang="ko-KR"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3" name="이등변 삼각형 2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spcBef>
                <a:spcPct val="0"/>
              </a:spcBef>
              <a:spcAft>
                <a:spcPct val="0"/>
              </a:spcAft>
              <a:defRPr lang="ko-KR"/>
            </a:pPr>
            <a:endParaRPr lang="en-US"/>
          </a:p>
        </p:txBody>
      </p:sp>
      <p:sp>
        <p:nvSpPr>
          <p:cNvPr id="4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AF0F9470-12FD-4A55-BE97-898009A93AFF}" type="datetimeFigureOut">
              <a:rPr lang="ko-KR" altLang="en-US"/>
              <a:pPr>
                <a:defRPr lang="ko-KR"/>
              </a:pPr>
              <a:t>2014-05-14</a:t>
            </a:fld>
            <a:endParaRPr lang="ko-KR" altLang="en-US"/>
          </a:p>
        </p:txBody>
      </p:sp>
      <p:sp>
        <p:nvSpPr>
          <p:cNvPr id="5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6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FD67CED0-AB81-4BA3-9779-E8B9C1B77F04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캡션 있는 콘텐츠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선 연결선 4"/>
          <p:cNvSpPr>
            <a:spLocks noChangeShapeType="1"/>
          </p:cNvSpPr>
          <p:nvPr/>
        </p:nvSpPr>
        <p:spPr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</a:ln>
          <a:effectLst/>
        </p:spPr>
        <p:txBody>
          <a:bodyPr wrap="square"/>
          <a:lstStyle/>
          <a:p>
            <a:pPr>
              <a:spcBef>
                <a:spcPct val="0"/>
              </a:spcBef>
              <a:spcAft>
                <a:spcPct val="0"/>
              </a:spcAft>
              <a:defRPr lang="ko-KR"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6" name="직선 연결선 5"/>
          <p:cNvSpPr>
            <a:spLocks noChangeShapeType="1"/>
          </p:cNvSpPr>
          <p:nvPr/>
        </p:nvSpPr>
        <p:spPr>
          <a:xfrm rot="5400000">
            <a:off x="3160712" y="3324226"/>
            <a:ext cx="603567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</a:ln>
          <a:effectLst/>
        </p:spPr>
        <p:txBody>
          <a:bodyPr wrap="square"/>
          <a:lstStyle/>
          <a:p>
            <a:pPr>
              <a:spcBef>
                <a:spcPct val="0"/>
              </a:spcBef>
              <a:spcAft>
                <a:spcPct val="0"/>
              </a:spcAft>
              <a:defRPr lang="ko-KR"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7" name="이등변 삼각형 6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spcBef>
                <a:spcPct val="0"/>
              </a:spcBef>
              <a:spcAft>
                <a:spcPct val="0"/>
              </a:spcAft>
              <a:defRPr lang="ko-KR"/>
            </a:pPr>
            <a:endParaRPr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8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82BDBF6B-730F-4C71-BE07-48BCA4DA0BE6}" type="datetimeFigureOut">
              <a:rPr lang="ko-KR" altLang="en-US"/>
              <a:pPr>
                <a:defRPr lang="ko-KR"/>
              </a:pPr>
              <a:t>2014-05-14</a:t>
            </a:fld>
            <a:endParaRPr lang="ko-KR" altLang="en-US"/>
          </a:p>
        </p:txBody>
      </p:sp>
      <p:sp>
        <p:nvSpPr>
          <p:cNvPr id="9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10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501DEF6E-986D-485B-BB8D-64C70F697135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캡션 있는 그림" type="picTx" preserve="1">
  <p:cSld name="캡션 있는 그림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선 연결선 4"/>
          <p:cNvSpPr>
            <a:spLocks noChangeShapeType="1"/>
          </p:cNvSpPr>
          <p:nvPr/>
        </p:nvSpPr>
        <p:spPr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</a:ln>
          <a:effectLst/>
        </p:spPr>
        <p:txBody>
          <a:bodyPr wrap="square"/>
          <a:lstStyle/>
          <a:p>
            <a:pPr>
              <a:spcBef>
                <a:spcPct val="0"/>
              </a:spcBef>
              <a:spcAft>
                <a:spcPct val="0"/>
              </a:spcAft>
              <a:defRPr lang="ko-KR"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6" name="이등변 삼각형 5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spcBef>
                <a:spcPct val="0"/>
              </a:spcBef>
              <a:spcAft>
                <a:spcPct val="0"/>
              </a:spcAft>
              <a:defRPr lang="ko-KR"/>
            </a:pPr>
            <a:endParaRPr lang="en-US"/>
          </a:p>
        </p:txBody>
      </p:sp>
      <p:sp>
        <p:nvSpPr>
          <p:cNvPr id="7" name="직사각형 6"/>
          <p:cNvSpPr/>
          <p:nvPr/>
        </p:nvSpPr>
        <p:spPr>
          <a:xfrm>
            <a:off x="457200" y="500063"/>
            <a:ext cx="182563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spcBef>
                <a:spcPct val="0"/>
              </a:spcBef>
              <a:spcAft>
                <a:spcPct val="0"/>
              </a:spcAft>
              <a:defRPr lang="ko-KR"/>
            </a:pPr>
            <a:endParaRPr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pPr lvl="0">
              <a:defRPr lang="ko-KR" altLang="en-US"/>
            </a:pPr>
            <a:r>
              <a:rPr lang="ko-KR" altLang="en-US"/>
              <a:t>그림을 추가하려면 아이콘을 클릭하십시오</a:t>
            </a:r>
            <a:endParaRPr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/>
          <a:lstStyle>
            <a:lvl1pPr marL="0" indent="0" algn="l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8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9CFCF55D-F7CA-4286-8FFA-B9B266C4686A}" type="datetimeFigureOut">
              <a:rPr lang="ko-KR" altLang="en-US"/>
              <a:pPr>
                <a:defRPr lang="ko-KR"/>
              </a:pPr>
              <a:t>2014-05-14</a:t>
            </a:fld>
            <a:endParaRPr lang="ko-KR" altLang="en-US"/>
          </a:p>
        </p:txBody>
      </p:sp>
      <p:sp>
        <p:nvSpPr>
          <p:cNvPr id="9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10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8D003668-B39F-490E-B679-F274740126F6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세로 텍스트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날짜 개체 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AA072A60-5C9C-411F-ABF3-886384841D76}" type="datetimeFigureOut">
              <a:rPr lang="ko-KR" altLang="en-US"/>
              <a:pPr>
                <a:defRPr lang="ko-KR"/>
              </a:pPr>
              <a:t>2014-05-14</a:t>
            </a:fld>
            <a:endParaRPr lang="ko-KR" altLang="en-US"/>
          </a:p>
        </p:txBody>
      </p:sp>
      <p:sp>
        <p:nvSpPr>
          <p:cNvPr id="5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6" name="슬라이드 번호 개체 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0E8797CC-054C-448A-B106-3946D1656836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세로 제목 및 텍스트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선 연결선 3"/>
          <p:cNvSpPr>
            <a:spLocks noChangeShapeType="1"/>
          </p:cNvSpPr>
          <p:nvPr/>
        </p:nvSpPr>
        <p:spPr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</a:ln>
          <a:effectLst/>
        </p:spPr>
        <p:txBody>
          <a:bodyPr wrap="square"/>
          <a:lstStyle/>
          <a:p>
            <a:pPr>
              <a:spcBef>
                <a:spcPct val="0"/>
              </a:spcBef>
              <a:spcAft>
                <a:spcPct val="0"/>
              </a:spcAft>
              <a:defRPr lang="ko-KR"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5" name="이등변 삼각형 4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spcBef>
                <a:spcPct val="0"/>
              </a:spcBef>
              <a:spcAft>
                <a:spcPct val="0"/>
              </a:spcAft>
              <a:defRPr lang="ko-KR"/>
            </a:pPr>
            <a:endParaRPr lang="en-US"/>
          </a:p>
        </p:txBody>
      </p:sp>
      <p:sp>
        <p:nvSpPr>
          <p:cNvPr id="6" name="직선 연결선 5"/>
          <p:cNvSpPr>
            <a:spLocks noChangeShapeType="1"/>
          </p:cNvSpPr>
          <p:nvPr/>
        </p:nvSpPr>
        <p:spPr>
          <a:xfrm rot="5400000">
            <a:off x="3630612" y="3201988"/>
            <a:ext cx="585152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</a:ln>
          <a:effectLst/>
        </p:spPr>
        <p:txBody>
          <a:bodyPr wrap="square"/>
          <a:lstStyle/>
          <a:p>
            <a:pPr>
              <a:spcBef>
                <a:spcPct val="0"/>
              </a:spcBef>
              <a:spcAft>
                <a:spcPct val="0"/>
              </a:spcAft>
              <a:defRPr lang="ko-KR"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CAB799F9-9311-450C-BDE3-26E6490D110D}" type="datetimeFigureOut">
              <a:rPr lang="ko-KR" altLang="en-US"/>
              <a:pPr>
                <a:defRPr lang="ko-KR"/>
              </a:pPr>
              <a:t>2014-05-14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A0F291C2-1C13-467D-8C27-8ED6249ABED5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 4개" type="fourObj" preserve="1">
  <p:cSld name="제목 및 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57406" y="1600930"/>
            <a:ext cx="4040426" cy="2197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4650301" y="1600930"/>
            <a:ext cx="4040426" cy="2197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456234" y="3986037"/>
            <a:ext cx="4040426" cy="2197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9129" y="3986037"/>
            <a:ext cx="4040426" cy="2197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6157" y="6248059"/>
            <a:ext cx="2134576" cy="476440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0" lvl="0" indent="0" algn="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fld id="{3F01DB34-DAB2-451D-8160-1F7048C33B57}" type="slidenum">
              <a:rPr lang="ko-KR" altLang="en-US" sz="1400" b="0" i="0" spc="5">
                <a:solidFill>
                  <a:schemeClr val="tx1"/>
                </a:solidFill>
              </a:rPr>
              <a:pPr marL="0" lvl="0" indent="0" algn="r" defTabSz="90011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t>‹#›</a:t>
            </a:fld>
            <a:r>
              <a:rPr lang="ko-KR" altLang="en-US" sz="1400" b="0" i="0" spc="5">
                <a:solidFill>
                  <a:schemeClr val="tx1"/>
                </a:solidFill>
              </a:rPr>
              <a:t> 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원본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anchor="b" anchorCtr="0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1027" name="텍스트 개체 틀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138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anchor="t" anchorCtr="0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175" cy="3651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ea typeface="+mn-ea"/>
              </a:defRPr>
            </a:lvl1pPr>
          </a:lstStyle>
          <a:p>
            <a:pPr>
              <a:defRPr lang="ko-KR"/>
            </a:pPr>
            <a:fld id="{CA00BC39-EC41-455D-B4DB-1CD25896FAB6}" type="datetimeFigureOut">
              <a:rPr lang="ko-KR" altLang="en-US"/>
              <a:pPr>
                <a:defRPr lang="ko-KR"/>
              </a:pPr>
              <a:t>2014-05-14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>
            <a:off x="2898775" y="6356350"/>
            <a:ext cx="3505200" cy="3651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ea typeface="+mn-ea"/>
              </a:defRPr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612775" y="6356350"/>
            <a:ext cx="1981200" cy="3651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ea typeface="+mn-ea"/>
              </a:defRPr>
            </a:lvl1pPr>
          </a:lstStyle>
          <a:p>
            <a:pPr>
              <a:defRPr lang="ko-KR"/>
            </a:pPr>
            <a:fld id="{4B204279-9915-4B17-80B1-BF0AA679C150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  <p:sp>
        <p:nvSpPr>
          <p:cNvPr id="28" name="직선 연결선 27"/>
          <p:cNvSpPr>
            <a:spLocks noChangeShapeType="1"/>
          </p:cNvSpPr>
          <p:nvPr/>
        </p:nvSpPr>
        <p:spPr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</a:ln>
          <a:effectLst/>
        </p:spPr>
        <p:txBody>
          <a:bodyPr wrap="square"/>
          <a:lstStyle/>
          <a:p>
            <a:pPr>
              <a:spcBef>
                <a:spcPct val="0"/>
              </a:spcBef>
              <a:spcAft>
                <a:spcPct val="0"/>
              </a:spcAft>
              <a:defRPr lang="ko-KR"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29" name="직선 연결선 28"/>
          <p:cNvSpPr>
            <a:spLocks noChangeShapeType="1"/>
          </p:cNvSpPr>
          <p:nvPr/>
        </p:nvSpPr>
        <p:spPr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</a:ln>
          <a:effectLst/>
        </p:spPr>
        <p:txBody>
          <a:bodyPr wrap="square"/>
          <a:lstStyle/>
          <a:p>
            <a:pPr>
              <a:spcBef>
                <a:spcPct val="0"/>
              </a:spcBef>
              <a:spcAft>
                <a:spcPct val="0"/>
              </a:spcAft>
              <a:defRPr lang="ko-KR"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0" name="이등변 삼각형 9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spcBef>
                <a:spcPct val="0"/>
              </a:spcBef>
              <a:spcAft>
                <a:spcPct val="0"/>
              </a:spcAft>
              <a:defRPr lang="ko-KR"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/>
          <a:ea typeface="돋움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/>
          <a:ea typeface="돋움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/>
          <a:ea typeface="돋움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/>
          <a:ea typeface="돋움"/>
        </a:defRPr>
      </a:lvl5pPr>
      <a:lvl6pPr marL="457200" algn="l" rtl="0" fontAlgn="base" latinLnBrk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/>
          <a:ea typeface="돋움"/>
        </a:defRPr>
      </a:lvl6pPr>
      <a:lvl7pPr marL="914400" algn="l" rtl="0" fontAlgn="base" latinLnBrk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/>
          <a:ea typeface="돋움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/>
          <a:ea typeface="돋움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/>
          <a:ea typeface="돋움"/>
        </a:defRPr>
      </a:lvl9pPr>
    </p:titleStyle>
    <p:bodyStyle>
      <a:lvl1pPr marL="273050" indent="-273050" algn="l" rtl="0" eaLnBrk="0" fontAlgn="base" latinLnBrk="1" hangingPunct="0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/>
        <a:buChar char="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latinLnBrk="1" hangingPunct="0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/>
        <a:buChar char=""/>
        <a:defRPr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latinLnBrk="1" hangingPunct="0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latinLnBrk="1" hangingPunct="0">
        <a:spcBef>
          <a:spcPts val="400"/>
        </a:spcBef>
        <a:spcAft>
          <a:spcPct val="0"/>
        </a:spcAft>
        <a:buClr>
          <a:srgbClr val="8BA2B4"/>
        </a:buClr>
        <a:buSzPct val="70000"/>
        <a:buFont typeface="Wingdings"/>
        <a:buChar char="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latinLnBrk="1" hangingPunct="0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/>
        <a:buChar char="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1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1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1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1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lum bright="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mc:AlternateContent xmlns:mc="http://schemas.openxmlformats.org/markup-compatibility/2006">
        <mc:Choice xmlns:hp="http://schemas.haansoft.com/office/presentation/8.0" xmlns:dsp="http://schemas.microsoft.com/office/drawing/2008/diagram" xmlns:dgm="http://schemas.openxmlformats.org/drawingml/2006/diagram" xmlns:c="http://schemas.openxmlformats.org/drawingml/2006/chart" xmlns="" Requires="hp">
          <hp:hncWordshop xmlns:hp="http://schemas.haansoft.com/office/presentation/8.0" templateIndex="1" shapeIndex="0" text="구급 현안업무 및 정책 공유" fontName="HY헤드라인M" fontSize="54" i="0" b="1">
            <p:nvSpPr>
              <p:cNvPr id="6" name="자유형 5"/>
              <p:cNvSpPr>
                <a:spLocks noEditPoints="1" noChangeShapeType="1" noTextEdit="1"/>
              </p:cNvSpPr>
              <p:nvPr/>
            </p:nvSpPr>
            <p:spPr>
              <a:xfrm>
                <a:off x="2176462" y="1556792"/>
                <a:ext cx="4791075" cy="514350"/>
              </a:xfrm>
              <a:gradFill rotWithShape="1"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0000"/>
                      <a:satMod val="300000"/>
                    </a:schemeClr>
                  </a:gs>
                  <a:gs pos="50000">
                    <a:schemeClr val="accent1">
                      <a:shade val="80000"/>
                      <a:satMod val="300000"/>
                    </a:schemeClr>
                  </a:gs>
                  <a:gs pos="79000">
                    <a:schemeClr val="accent1">
                      <a:tint val="50000"/>
                      <a:satMod val="300000"/>
                    </a:schemeClr>
                  </a:gs>
                  <a:gs pos="100000">
                    <a:schemeClr val="accent1">
                      <a:tint val="60000"/>
                      <a:satMod val="300000"/>
                    </a:schemeClr>
                  </a:gs>
                </a:gsLst>
                <a:lin ang="5400000" scaled="0"/>
                <a:tileRect/>
              </a:gradFill>
              <a:ln w="19050" cap="flat" cmpd="sng" algn="ctr">
                <a:solidFill>
                  <a:schemeClr val="accent1">
                    <a:shade val="20000"/>
                    <a:satMod val="110000"/>
                  </a:schemeClr>
                </a:solidFill>
                <a:prstDash val="solid"/>
                <a:round/>
              </a:ln>
              <a:effectLst>
                <a:reflection blurRad="50800" stA="50000" endPos="50000" dir="5400000" sy="-100000" rotWithShape="0"/>
              </a:effectLst>
            </p:spPr>
            <p:t>구급 현안업무 및 정책 공유</p:t>
          </hp:hncWordshop>
        </mc:Choice>
        <mc:Fallback>
          <p:sp useBgFill="1">
            <p:nvSpPr>
              <p:cNvPr id="6" name="자유형 5"/>
              <p:cNvSpPr>
                <a:spLocks noEditPoints="1" noChangeShapeType="1" noTextEdit="1"/>
              </p:cNvSpPr>
              <p:nvPr/>
            </p:nvSpPr>
            <p:spPr>
              <a:xfrm>
                <a:off x="2176462" y="1556792"/>
                <a:ext cx="4791075" cy="514350"/>
              </a:xfrm>
              <a:custGeom>
                <a:avLst/>
                <a:gdLst/>
                <a:ahLst/>
                <a:cxnLst/>
                <a:rect l="l" t="t" r="r" b="b"/>
                <a:pathLst>
                  <a:path w="4791075" h="514350">
                    <a:moveTo>
                      <a:pt x="333375" y="238124"/>
                    </a:moveTo>
                    <a:lnTo>
                      <a:pt x="304800" y="238124"/>
                    </a:lnTo>
                    <a:cubicBezTo>
                      <a:pt x="304800" y="238124"/>
                      <a:pt x="314325" y="219075"/>
                      <a:pt x="314325" y="180975"/>
                    </a:cubicBezTo>
                    <a:cubicBezTo>
                      <a:pt x="314325" y="180975"/>
                      <a:pt x="323850" y="142875"/>
                      <a:pt x="323850" y="104775"/>
                    </a:cubicBezTo>
                    <a:lnTo>
                      <a:pt x="323850" y="9525"/>
                    </a:lnTo>
                    <a:lnTo>
                      <a:pt x="19050" y="9525"/>
                    </a:lnTo>
                    <a:lnTo>
                      <a:pt x="19050" y="76200"/>
                    </a:lnTo>
                    <a:lnTo>
                      <a:pt x="257175" y="76200"/>
                    </a:lnTo>
                    <a:lnTo>
                      <a:pt x="257175" y="133350"/>
                    </a:lnTo>
                    <a:cubicBezTo>
                      <a:pt x="257175" y="133350"/>
                      <a:pt x="257175" y="161925"/>
                      <a:pt x="247650" y="190500"/>
                    </a:cubicBezTo>
                    <a:cubicBezTo>
                      <a:pt x="247650" y="190500"/>
                      <a:pt x="247650" y="219075"/>
                      <a:pt x="247650" y="238124"/>
                    </a:cubicBezTo>
                    <a:lnTo>
                      <a:pt x="0" y="238124"/>
                    </a:lnTo>
                    <a:lnTo>
                      <a:pt x="0" y="304800"/>
                    </a:lnTo>
                    <a:lnTo>
                      <a:pt x="133350" y="304800"/>
                    </a:lnTo>
                    <a:lnTo>
                      <a:pt x="133350" y="504824"/>
                    </a:lnTo>
                    <a:lnTo>
                      <a:pt x="200025" y="504824"/>
                    </a:lnTo>
                    <a:lnTo>
                      <a:pt x="200025" y="304800"/>
                    </a:lnTo>
                    <a:lnTo>
                      <a:pt x="333375" y="304800"/>
                    </a:lnTo>
                    <a:lnTo>
                      <a:pt x="333375" y="238124"/>
                    </a:lnTo>
                    <a:moveTo>
                      <a:pt x="733425" y="200025"/>
                    </a:moveTo>
                    <a:lnTo>
                      <a:pt x="704850" y="200025"/>
                    </a:lnTo>
                    <a:cubicBezTo>
                      <a:pt x="704850" y="200025"/>
                      <a:pt x="704850" y="180975"/>
                      <a:pt x="714375" y="133350"/>
                    </a:cubicBezTo>
                    <a:cubicBezTo>
                      <a:pt x="714375" y="133350"/>
                      <a:pt x="714375" y="104775"/>
                      <a:pt x="714375" y="66675"/>
                    </a:cubicBezTo>
                    <a:lnTo>
                      <a:pt x="714375" y="9525"/>
                    </a:lnTo>
                    <a:lnTo>
                      <a:pt x="409575" y="9525"/>
                    </a:lnTo>
                    <a:lnTo>
                      <a:pt x="409575" y="76200"/>
                    </a:lnTo>
                    <a:lnTo>
                      <a:pt x="647700" y="76200"/>
                    </a:lnTo>
                    <a:lnTo>
                      <a:pt x="647700" y="104775"/>
                    </a:lnTo>
                    <a:cubicBezTo>
                      <a:pt x="647700" y="104775"/>
                      <a:pt x="647700" y="133350"/>
                      <a:pt x="647700" y="152400"/>
                    </a:cubicBezTo>
                    <a:cubicBezTo>
                      <a:pt x="647700" y="152400"/>
                      <a:pt x="647700" y="180975"/>
                      <a:pt x="638175" y="200025"/>
                    </a:cubicBezTo>
                    <a:lnTo>
                      <a:pt x="390525" y="200025"/>
                    </a:lnTo>
                    <a:lnTo>
                      <a:pt x="390525" y="266700"/>
                    </a:lnTo>
                    <a:lnTo>
                      <a:pt x="733425" y="266700"/>
                    </a:lnTo>
                    <a:lnTo>
                      <a:pt x="733425" y="200025"/>
                    </a:lnTo>
                    <a:moveTo>
                      <a:pt x="647700" y="390525"/>
                    </a:moveTo>
                    <a:lnTo>
                      <a:pt x="647700" y="428625"/>
                    </a:lnTo>
                    <a:lnTo>
                      <a:pt x="476249" y="428625"/>
                    </a:lnTo>
                    <a:lnTo>
                      <a:pt x="476249" y="390525"/>
                    </a:lnTo>
                    <a:lnTo>
                      <a:pt x="647700" y="390525"/>
                    </a:lnTo>
                    <a:moveTo>
                      <a:pt x="409575" y="295275"/>
                    </a:moveTo>
                    <a:lnTo>
                      <a:pt x="409575" y="438150"/>
                    </a:lnTo>
                    <a:cubicBezTo>
                      <a:pt x="409575" y="438150"/>
                      <a:pt x="409575" y="466725"/>
                      <a:pt x="419100" y="476249"/>
                    </a:cubicBezTo>
                    <a:cubicBezTo>
                      <a:pt x="419100" y="476249"/>
                      <a:pt x="428625" y="495300"/>
                      <a:pt x="447675" y="495300"/>
                    </a:cubicBezTo>
                    <a:lnTo>
                      <a:pt x="714375" y="495300"/>
                    </a:lnTo>
                    <a:lnTo>
                      <a:pt x="714375" y="295275"/>
                    </a:lnTo>
                    <a:lnTo>
                      <a:pt x="647700" y="295275"/>
                    </a:lnTo>
                    <a:lnTo>
                      <a:pt x="647700" y="333375"/>
                    </a:lnTo>
                    <a:lnTo>
                      <a:pt x="476249" y="333375"/>
                    </a:lnTo>
                    <a:lnTo>
                      <a:pt x="476249" y="295275"/>
                    </a:lnTo>
                    <a:lnTo>
                      <a:pt x="409575" y="295275"/>
                    </a:lnTo>
                    <a:moveTo>
                      <a:pt x="1028700" y="133350"/>
                    </a:moveTo>
                    <a:cubicBezTo>
                      <a:pt x="1028700" y="133350"/>
                      <a:pt x="1047750" y="133350"/>
                      <a:pt x="1066800" y="152400"/>
                    </a:cubicBezTo>
                    <a:cubicBezTo>
                      <a:pt x="1066800" y="152400"/>
                      <a:pt x="1076325" y="171450"/>
                      <a:pt x="1076325" y="190500"/>
                    </a:cubicBezTo>
                    <a:cubicBezTo>
                      <a:pt x="1076325" y="190500"/>
                      <a:pt x="1076325" y="219075"/>
                      <a:pt x="1066800" y="228600"/>
                    </a:cubicBezTo>
                    <a:cubicBezTo>
                      <a:pt x="1066800" y="228600"/>
                      <a:pt x="1047750" y="247650"/>
                      <a:pt x="1028700" y="247650"/>
                    </a:cubicBezTo>
                    <a:cubicBezTo>
                      <a:pt x="1028700" y="247650"/>
                      <a:pt x="1000125" y="247650"/>
                      <a:pt x="990600" y="228600"/>
                    </a:cubicBezTo>
                    <a:cubicBezTo>
                      <a:pt x="990600" y="228600"/>
                      <a:pt x="981074" y="209550"/>
                      <a:pt x="981074" y="190500"/>
                    </a:cubicBezTo>
                    <a:cubicBezTo>
                      <a:pt x="981074" y="190500"/>
                      <a:pt x="981074" y="161925"/>
                      <a:pt x="990600" y="152400"/>
                    </a:cubicBezTo>
                    <a:cubicBezTo>
                      <a:pt x="990600" y="152400"/>
                      <a:pt x="1000125" y="133350"/>
                      <a:pt x="1028700" y="133350"/>
                    </a:cubicBezTo>
                    <a:lnTo>
                      <a:pt x="1028700" y="133350"/>
                    </a:lnTo>
                    <a:moveTo>
                      <a:pt x="1104900" y="276225"/>
                    </a:moveTo>
                    <a:lnTo>
                      <a:pt x="1104900" y="295275"/>
                    </a:lnTo>
                    <a:lnTo>
                      <a:pt x="1171575" y="295275"/>
                    </a:lnTo>
                    <a:lnTo>
                      <a:pt x="1171575" y="381000"/>
                    </a:lnTo>
                    <a:lnTo>
                      <a:pt x="1238250" y="381000"/>
                    </a:lnTo>
                    <a:lnTo>
                      <a:pt x="1238250" y="0"/>
                    </a:lnTo>
                    <a:lnTo>
                      <a:pt x="1171575" y="0"/>
                    </a:lnTo>
                    <a:lnTo>
                      <a:pt x="1171575" y="104775"/>
                    </a:lnTo>
                    <a:lnTo>
                      <a:pt x="1104900" y="104775"/>
                    </a:lnTo>
                    <a:lnTo>
                      <a:pt x="1104900" y="114300"/>
                    </a:lnTo>
                    <a:quadBezTo>
                      <a:pt x="1104900" y="114300"/>
                      <a:pt x="1095375" y="104775"/>
                    </a:quadBezTo>
                    <a:cubicBezTo>
                      <a:pt x="1095375" y="104775"/>
                      <a:pt x="1085850" y="95250"/>
                      <a:pt x="1076325" y="104775"/>
                    </a:cubicBezTo>
                    <a:lnTo>
                      <a:pt x="1133475" y="104775"/>
                    </a:lnTo>
                    <a:lnTo>
                      <a:pt x="1133475" y="38100"/>
                    </a:lnTo>
                    <a:lnTo>
                      <a:pt x="1057275" y="38100"/>
                    </a:lnTo>
                    <a:lnTo>
                      <a:pt x="1057275" y="0"/>
                    </a:lnTo>
                    <a:lnTo>
                      <a:pt x="990600" y="0"/>
                    </a:lnTo>
                    <a:lnTo>
                      <a:pt x="990600" y="38100"/>
                    </a:lnTo>
                    <a:lnTo>
                      <a:pt x="914400" y="38100"/>
                    </a:lnTo>
                    <a:lnTo>
                      <a:pt x="914400" y="104775"/>
                    </a:lnTo>
                    <a:lnTo>
                      <a:pt x="971550" y="104775"/>
                    </a:lnTo>
                    <a:cubicBezTo>
                      <a:pt x="971550" y="104775"/>
                      <a:pt x="933450" y="104775"/>
                      <a:pt x="923924" y="142875"/>
                    </a:cubicBezTo>
                    <a:cubicBezTo>
                      <a:pt x="923924" y="142875"/>
                      <a:pt x="904875" y="180975"/>
                      <a:pt x="914400" y="219075"/>
                    </a:cubicBezTo>
                    <a:cubicBezTo>
                      <a:pt x="914400" y="219075"/>
                      <a:pt x="923924" y="257175"/>
                      <a:pt x="952499" y="285750"/>
                    </a:cubicBezTo>
                    <a:cubicBezTo>
                      <a:pt x="952499" y="285750"/>
                      <a:pt x="981074" y="314325"/>
                      <a:pt x="1028700" y="314325"/>
                    </a:cubicBezTo>
                    <a:cubicBezTo>
                      <a:pt x="1028700" y="314325"/>
                      <a:pt x="1057275" y="314325"/>
                      <a:pt x="1076325" y="295275"/>
                    </a:cubicBezTo>
                    <a:cubicBezTo>
                      <a:pt x="1076325" y="295275"/>
                      <a:pt x="1104900" y="285750"/>
                      <a:pt x="1104900" y="276225"/>
                    </a:cubicBezTo>
                    <a:lnTo>
                      <a:pt x="1104900" y="276225"/>
                    </a:lnTo>
                    <a:moveTo>
                      <a:pt x="1143000" y="171450"/>
                    </a:moveTo>
                    <a:lnTo>
                      <a:pt x="1171575" y="171450"/>
                    </a:lnTo>
                    <a:lnTo>
                      <a:pt x="1171575" y="219075"/>
                    </a:lnTo>
                    <a:lnTo>
                      <a:pt x="1133475" y="219075"/>
                    </a:lnTo>
                    <a:cubicBezTo>
                      <a:pt x="1133475" y="219075"/>
                      <a:pt x="1133475" y="228600"/>
                      <a:pt x="1143000" y="228600"/>
                    </a:cubicBezTo>
                    <a:quadBezTo>
                      <a:pt x="1143000" y="228600"/>
                      <a:pt x="1143000" y="219075"/>
                    </a:quadBezTo>
                    <a:cubicBezTo>
                      <a:pt x="1143000" y="219075"/>
                      <a:pt x="1143000" y="209550"/>
                      <a:pt x="1143000" y="190500"/>
                    </a:cubicBezTo>
                    <a:cubicBezTo>
                      <a:pt x="1143000" y="190500"/>
                      <a:pt x="1143000" y="180975"/>
                      <a:pt x="1143000" y="171450"/>
                    </a:cubicBezTo>
                    <a:lnTo>
                      <a:pt x="1143000" y="171450"/>
                    </a:lnTo>
                    <a:moveTo>
                      <a:pt x="1009649" y="323850"/>
                    </a:moveTo>
                    <a:lnTo>
                      <a:pt x="942975" y="323850"/>
                    </a:lnTo>
                    <a:lnTo>
                      <a:pt x="942975" y="438150"/>
                    </a:lnTo>
                    <a:cubicBezTo>
                      <a:pt x="942975" y="438150"/>
                      <a:pt x="942975" y="466725"/>
                      <a:pt x="962025" y="485775"/>
                    </a:cubicBezTo>
                    <a:cubicBezTo>
                      <a:pt x="962025" y="485775"/>
                      <a:pt x="971550" y="495300"/>
                      <a:pt x="990600" y="495300"/>
                    </a:cubicBezTo>
                    <a:lnTo>
                      <a:pt x="1238250" y="495300"/>
                    </a:lnTo>
                    <a:lnTo>
                      <a:pt x="1238250" y="428625"/>
                    </a:lnTo>
                    <a:lnTo>
                      <a:pt x="1009649" y="428625"/>
                    </a:lnTo>
                    <a:lnTo>
                      <a:pt x="1009649" y="323850"/>
                    </a:lnTo>
                    <a:moveTo>
                      <a:pt x="1419225" y="0"/>
                    </a:moveTo>
                    <a:cubicBezTo>
                      <a:pt x="1419225" y="0"/>
                      <a:pt x="1371600" y="0"/>
                      <a:pt x="1343025" y="47625"/>
                    </a:cubicBezTo>
                    <a:cubicBezTo>
                      <a:pt x="1343025" y="47625"/>
                      <a:pt x="1314450" y="85725"/>
                      <a:pt x="1314450" y="142875"/>
                    </a:cubicBezTo>
                    <a:cubicBezTo>
                      <a:pt x="1314450" y="142875"/>
                      <a:pt x="1314450" y="209550"/>
                      <a:pt x="1343025" y="238124"/>
                    </a:cubicBezTo>
                    <a:cubicBezTo>
                      <a:pt x="1343025" y="238124"/>
                      <a:pt x="1371600" y="295275"/>
                      <a:pt x="1419225" y="295275"/>
                    </a:cubicBezTo>
                    <a:cubicBezTo>
                      <a:pt x="1419225" y="295275"/>
                      <a:pt x="1476375" y="295275"/>
                      <a:pt x="1504950" y="238124"/>
                    </a:cubicBezTo>
                    <a:cubicBezTo>
                      <a:pt x="1504950" y="238124"/>
                      <a:pt x="1533525" y="209550"/>
                      <a:pt x="1533525" y="142875"/>
                    </a:cubicBezTo>
                    <a:cubicBezTo>
                      <a:pt x="1533525" y="142875"/>
                      <a:pt x="1533525" y="85725"/>
                      <a:pt x="1504950" y="47625"/>
                    </a:cubicBezTo>
                    <a:cubicBezTo>
                      <a:pt x="1504950" y="47625"/>
                      <a:pt x="1476375" y="0"/>
                      <a:pt x="1419225" y="0"/>
                    </a:cubicBezTo>
                    <a:lnTo>
                      <a:pt x="1419225" y="0"/>
                    </a:lnTo>
                    <a:moveTo>
                      <a:pt x="1419225" y="66675"/>
                    </a:moveTo>
                    <a:cubicBezTo>
                      <a:pt x="1419225" y="66675"/>
                      <a:pt x="1447800" y="66675"/>
                      <a:pt x="1457325" y="85725"/>
                    </a:cubicBezTo>
                    <a:cubicBezTo>
                      <a:pt x="1457325" y="85725"/>
                      <a:pt x="1466850" y="114300"/>
                      <a:pt x="1466850" y="142875"/>
                    </a:cubicBezTo>
                    <a:cubicBezTo>
                      <a:pt x="1466850" y="142875"/>
                      <a:pt x="1466850" y="180975"/>
                      <a:pt x="1457325" y="200025"/>
                    </a:cubicBezTo>
                    <a:cubicBezTo>
                      <a:pt x="1457325" y="200025"/>
                      <a:pt x="1447800" y="228600"/>
                      <a:pt x="1419225" y="228600"/>
                    </a:cubicBezTo>
                    <a:cubicBezTo>
                      <a:pt x="1419225" y="228600"/>
                      <a:pt x="1400175" y="228600"/>
                      <a:pt x="1390650" y="200025"/>
                    </a:cubicBezTo>
                    <a:cubicBezTo>
                      <a:pt x="1390650" y="200025"/>
                      <a:pt x="1381125" y="180975"/>
                      <a:pt x="1381125" y="142875"/>
                    </a:cubicBezTo>
                    <a:cubicBezTo>
                      <a:pt x="1381125" y="142875"/>
                      <a:pt x="1381125" y="114300"/>
                      <a:pt x="1390650" y="85725"/>
                    </a:cubicBezTo>
                    <a:cubicBezTo>
                      <a:pt x="1390650" y="85725"/>
                      <a:pt x="1400175" y="66675"/>
                      <a:pt x="1419225" y="66675"/>
                    </a:cubicBezTo>
                    <a:lnTo>
                      <a:pt x="1419225" y="66675"/>
                    </a:lnTo>
                    <a:moveTo>
                      <a:pt x="1562100" y="0"/>
                    </a:moveTo>
                    <a:lnTo>
                      <a:pt x="1562100" y="371475"/>
                    </a:lnTo>
                    <a:lnTo>
                      <a:pt x="1628775" y="371475"/>
                    </a:lnTo>
                    <a:lnTo>
                      <a:pt x="1628775" y="219075"/>
                    </a:lnTo>
                    <a:lnTo>
                      <a:pt x="1666875" y="219075"/>
                    </a:lnTo>
                    <a:lnTo>
                      <a:pt x="1666875" y="152400"/>
                    </a:lnTo>
                    <a:lnTo>
                      <a:pt x="1628775" y="152400"/>
                    </a:lnTo>
                    <a:lnTo>
                      <a:pt x="1628775" y="0"/>
                    </a:lnTo>
                    <a:lnTo>
                      <a:pt x="1562100" y="0"/>
                    </a:lnTo>
                    <a:moveTo>
                      <a:pt x="1400175" y="323850"/>
                    </a:moveTo>
                    <a:lnTo>
                      <a:pt x="1343025" y="323850"/>
                    </a:lnTo>
                    <a:lnTo>
                      <a:pt x="1343025" y="438150"/>
                    </a:lnTo>
                    <a:cubicBezTo>
                      <a:pt x="1343025" y="438150"/>
                      <a:pt x="1343025" y="466725"/>
                      <a:pt x="1352550" y="485775"/>
                    </a:cubicBezTo>
                    <a:cubicBezTo>
                      <a:pt x="1352550" y="485775"/>
                      <a:pt x="1362075" y="495300"/>
                      <a:pt x="1390650" y="495300"/>
                    </a:cubicBezTo>
                    <a:lnTo>
                      <a:pt x="1628775" y="495300"/>
                    </a:lnTo>
                    <a:lnTo>
                      <a:pt x="1628775" y="428625"/>
                    </a:lnTo>
                    <a:lnTo>
                      <a:pt x="1400175" y="428625"/>
                    </a:lnTo>
                    <a:lnTo>
                      <a:pt x="1400175" y="323850"/>
                    </a:lnTo>
                    <a:moveTo>
                      <a:pt x="1819275" y="66675"/>
                    </a:moveTo>
                    <a:cubicBezTo>
                      <a:pt x="1819275" y="66675"/>
                      <a:pt x="1838325" y="66675"/>
                      <a:pt x="1847849" y="85725"/>
                    </a:cubicBezTo>
                    <a:cubicBezTo>
                      <a:pt x="1847849" y="85725"/>
                      <a:pt x="1857375" y="104775"/>
                      <a:pt x="1857375" y="133350"/>
                    </a:cubicBezTo>
                    <a:cubicBezTo>
                      <a:pt x="1857375" y="133350"/>
                      <a:pt x="1857375" y="171450"/>
                      <a:pt x="1847849" y="190500"/>
                    </a:cubicBezTo>
                    <a:cubicBezTo>
                      <a:pt x="1847849" y="190500"/>
                      <a:pt x="1838325" y="209550"/>
                      <a:pt x="1819275" y="209550"/>
                    </a:cubicBezTo>
                    <a:cubicBezTo>
                      <a:pt x="1819275" y="209550"/>
                      <a:pt x="1790700" y="209550"/>
                      <a:pt x="1781175" y="190500"/>
                    </a:cubicBezTo>
                    <a:cubicBezTo>
                      <a:pt x="1781175" y="190500"/>
                      <a:pt x="1771650" y="171450"/>
                      <a:pt x="1771650" y="133350"/>
                    </a:cubicBezTo>
                    <a:cubicBezTo>
                      <a:pt x="1771650" y="133350"/>
                      <a:pt x="1771650" y="104775"/>
                      <a:pt x="1781175" y="85725"/>
                    </a:cubicBezTo>
                    <a:cubicBezTo>
                      <a:pt x="1781175" y="85725"/>
                      <a:pt x="1790700" y="66675"/>
                      <a:pt x="1819275" y="66675"/>
                    </a:cubicBezTo>
                    <a:lnTo>
                      <a:pt x="1819275" y="66675"/>
                    </a:lnTo>
                    <a:moveTo>
                      <a:pt x="1924050" y="180975"/>
                    </a:moveTo>
                    <a:lnTo>
                      <a:pt x="1962149" y="180975"/>
                    </a:lnTo>
                    <a:lnTo>
                      <a:pt x="1962149" y="285750"/>
                    </a:lnTo>
                    <a:lnTo>
                      <a:pt x="2028825" y="285750"/>
                    </a:lnTo>
                    <a:lnTo>
                      <a:pt x="2028825" y="0"/>
                    </a:lnTo>
                    <a:lnTo>
                      <a:pt x="1962149" y="0"/>
                    </a:lnTo>
                    <a:lnTo>
                      <a:pt x="1962149" y="114300"/>
                    </a:lnTo>
                    <a:lnTo>
                      <a:pt x="1924050" y="114300"/>
                    </a:lnTo>
                    <a:cubicBezTo>
                      <a:pt x="1924050" y="114300"/>
                      <a:pt x="1924050" y="66675"/>
                      <a:pt x="1895475" y="38100"/>
                    </a:cubicBezTo>
                    <a:cubicBezTo>
                      <a:pt x="1895475" y="38100"/>
                      <a:pt x="1866900" y="0"/>
                      <a:pt x="1819275" y="0"/>
                    </a:cubicBezTo>
                    <a:cubicBezTo>
                      <a:pt x="1819275" y="0"/>
                      <a:pt x="1762125" y="0"/>
                      <a:pt x="1743075" y="38100"/>
                    </a:cubicBezTo>
                    <a:cubicBezTo>
                      <a:pt x="1743075" y="38100"/>
                      <a:pt x="1704975" y="76200"/>
                      <a:pt x="1704975" y="133350"/>
                    </a:cubicBezTo>
                    <a:cubicBezTo>
                      <a:pt x="1704975" y="133350"/>
                      <a:pt x="1704975" y="190500"/>
                      <a:pt x="1733550" y="228600"/>
                    </a:cubicBezTo>
                    <a:cubicBezTo>
                      <a:pt x="1733550" y="228600"/>
                      <a:pt x="1762125" y="276225"/>
                      <a:pt x="1819275" y="276225"/>
                    </a:cubicBezTo>
                    <a:cubicBezTo>
                      <a:pt x="1819275" y="276225"/>
                      <a:pt x="1857375" y="276225"/>
                      <a:pt x="1885950" y="238124"/>
                    </a:cubicBezTo>
                    <a:cubicBezTo>
                      <a:pt x="1885950" y="238124"/>
                      <a:pt x="1914525" y="219075"/>
                      <a:pt x="1924050" y="180975"/>
                    </a:cubicBezTo>
                    <a:lnTo>
                      <a:pt x="1924050" y="180975"/>
                    </a:lnTo>
                    <a:moveTo>
                      <a:pt x="1962149" y="390525"/>
                    </a:moveTo>
                    <a:lnTo>
                      <a:pt x="1962149" y="428625"/>
                    </a:lnTo>
                    <a:lnTo>
                      <a:pt x="1800225" y="428625"/>
                    </a:lnTo>
                    <a:lnTo>
                      <a:pt x="1800225" y="390525"/>
                    </a:lnTo>
                    <a:lnTo>
                      <a:pt x="1962149" y="390525"/>
                    </a:lnTo>
                    <a:moveTo>
                      <a:pt x="1733550" y="295275"/>
                    </a:moveTo>
                    <a:lnTo>
                      <a:pt x="1733550" y="438150"/>
                    </a:lnTo>
                    <a:cubicBezTo>
                      <a:pt x="1733550" y="438150"/>
                      <a:pt x="1733550" y="466725"/>
                      <a:pt x="1743075" y="476249"/>
                    </a:cubicBezTo>
                    <a:cubicBezTo>
                      <a:pt x="1743075" y="476249"/>
                      <a:pt x="1752600" y="495300"/>
                      <a:pt x="1771650" y="495300"/>
                    </a:cubicBezTo>
                    <a:lnTo>
                      <a:pt x="2028825" y="495300"/>
                    </a:lnTo>
                    <a:lnTo>
                      <a:pt x="2028825" y="295275"/>
                    </a:lnTo>
                    <a:lnTo>
                      <a:pt x="1962149" y="295275"/>
                    </a:lnTo>
                    <a:lnTo>
                      <a:pt x="1962149" y="333375"/>
                    </a:lnTo>
                    <a:lnTo>
                      <a:pt x="1800225" y="333375"/>
                    </a:lnTo>
                    <a:lnTo>
                      <a:pt x="1800225" y="295275"/>
                    </a:lnTo>
                    <a:lnTo>
                      <a:pt x="1733550" y="295275"/>
                    </a:lnTo>
                    <a:moveTo>
                      <a:pt x="2114550" y="9525"/>
                    </a:moveTo>
                    <a:lnTo>
                      <a:pt x="2114550" y="171450"/>
                    </a:lnTo>
                    <a:cubicBezTo>
                      <a:pt x="2114550" y="171450"/>
                      <a:pt x="2114550" y="200025"/>
                      <a:pt x="2124075" y="209550"/>
                    </a:cubicBezTo>
                    <a:cubicBezTo>
                      <a:pt x="2124075" y="209550"/>
                      <a:pt x="2143125" y="228600"/>
                      <a:pt x="2162175" y="228600"/>
                    </a:cubicBezTo>
                    <a:lnTo>
                      <a:pt x="2419350" y="228600"/>
                    </a:lnTo>
                    <a:lnTo>
                      <a:pt x="2419350" y="9525"/>
                    </a:lnTo>
                    <a:lnTo>
                      <a:pt x="2114550" y="9525"/>
                    </a:lnTo>
                    <a:moveTo>
                      <a:pt x="2352675" y="76200"/>
                    </a:moveTo>
                    <a:lnTo>
                      <a:pt x="2352675" y="161925"/>
                    </a:lnTo>
                    <a:lnTo>
                      <a:pt x="2181225" y="161925"/>
                    </a:lnTo>
                    <a:lnTo>
                      <a:pt x="2181225" y="76200"/>
                    </a:lnTo>
                    <a:lnTo>
                      <a:pt x="2352675" y="76200"/>
                    </a:lnTo>
                    <a:moveTo>
                      <a:pt x="2438400" y="285750"/>
                    </a:moveTo>
                    <a:lnTo>
                      <a:pt x="2095500" y="285750"/>
                    </a:lnTo>
                    <a:lnTo>
                      <a:pt x="2095500" y="342900"/>
                    </a:lnTo>
                    <a:lnTo>
                      <a:pt x="2228850" y="342900"/>
                    </a:lnTo>
                    <a:lnTo>
                      <a:pt x="2228850" y="504824"/>
                    </a:lnTo>
                    <a:lnTo>
                      <a:pt x="2295525" y="504824"/>
                    </a:lnTo>
                    <a:lnTo>
                      <a:pt x="2295525" y="342900"/>
                    </a:lnTo>
                    <a:lnTo>
                      <a:pt x="2438400" y="342900"/>
                    </a:lnTo>
                    <a:lnTo>
                      <a:pt x="2438400" y="285750"/>
                    </a:lnTo>
                    <a:moveTo>
                      <a:pt x="2762250" y="76200"/>
                    </a:moveTo>
                    <a:lnTo>
                      <a:pt x="2762250" y="161925"/>
                    </a:lnTo>
                    <a:lnTo>
                      <a:pt x="2695575" y="161925"/>
                    </a:lnTo>
                    <a:lnTo>
                      <a:pt x="2695575" y="76200"/>
                    </a:lnTo>
                    <a:lnTo>
                      <a:pt x="2762250" y="76200"/>
                    </a:lnTo>
                    <a:moveTo>
                      <a:pt x="2628900" y="9525"/>
                    </a:moveTo>
                    <a:lnTo>
                      <a:pt x="2628900" y="161925"/>
                    </a:lnTo>
                    <a:cubicBezTo>
                      <a:pt x="2628900" y="161925"/>
                      <a:pt x="2628900" y="200025"/>
                      <a:pt x="2638425" y="209550"/>
                    </a:cubicBezTo>
                    <a:cubicBezTo>
                      <a:pt x="2638425" y="209550"/>
                      <a:pt x="2657475" y="228600"/>
                      <a:pt x="2676525" y="228600"/>
                    </a:cubicBezTo>
                    <a:lnTo>
                      <a:pt x="2828925" y="228600"/>
                    </a:lnTo>
                    <a:lnTo>
                      <a:pt x="2828925" y="9525"/>
                    </a:lnTo>
                    <a:lnTo>
                      <a:pt x="2628900" y="9525"/>
                    </a:lnTo>
                    <a:moveTo>
                      <a:pt x="2876550" y="0"/>
                    </a:moveTo>
                    <a:lnTo>
                      <a:pt x="2876550" y="247650"/>
                    </a:lnTo>
                    <a:lnTo>
                      <a:pt x="2943225" y="247650"/>
                    </a:lnTo>
                    <a:lnTo>
                      <a:pt x="2943225" y="0"/>
                    </a:lnTo>
                    <a:lnTo>
                      <a:pt x="2876550" y="0"/>
                    </a:lnTo>
                    <a:moveTo>
                      <a:pt x="2638425" y="285750"/>
                    </a:moveTo>
                    <a:lnTo>
                      <a:pt x="2638425" y="352425"/>
                    </a:lnTo>
                    <a:lnTo>
                      <a:pt x="2762250" y="352425"/>
                    </a:lnTo>
                    <a:cubicBezTo>
                      <a:pt x="2762250" y="352425"/>
                      <a:pt x="2762250" y="361950"/>
                      <a:pt x="2752725" y="371475"/>
                    </a:cubicBezTo>
                    <a:cubicBezTo>
                      <a:pt x="2752725" y="371475"/>
                      <a:pt x="2743200" y="390525"/>
                      <a:pt x="2724150" y="400050"/>
                    </a:cubicBezTo>
                    <a:cubicBezTo>
                      <a:pt x="2724150" y="400050"/>
                      <a:pt x="2705100" y="419100"/>
                      <a:pt x="2676525" y="428625"/>
                    </a:cubicBezTo>
                    <a:cubicBezTo>
                      <a:pt x="2676525" y="428625"/>
                      <a:pt x="2657475" y="438150"/>
                      <a:pt x="2628900" y="447675"/>
                    </a:cubicBezTo>
                    <a:lnTo>
                      <a:pt x="2638425" y="504824"/>
                    </a:lnTo>
                    <a:cubicBezTo>
                      <a:pt x="2638425" y="504824"/>
                      <a:pt x="2705100" y="485775"/>
                      <a:pt x="2743200" y="457200"/>
                    </a:cubicBezTo>
                    <a:cubicBezTo>
                      <a:pt x="2743200" y="457200"/>
                      <a:pt x="2781300" y="438150"/>
                      <a:pt x="2790825" y="419100"/>
                    </a:cubicBezTo>
                    <a:cubicBezTo>
                      <a:pt x="2790825" y="419100"/>
                      <a:pt x="2800350" y="438150"/>
                      <a:pt x="2828925" y="457200"/>
                    </a:cubicBezTo>
                    <a:cubicBezTo>
                      <a:pt x="2828925" y="457200"/>
                      <a:pt x="2876550" y="485775"/>
                      <a:pt x="2933700" y="504824"/>
                    </a:cubicBezTo>
                    <a:lnTo>
                      <a:pt x="2952750" y="447675"/>
                    </a:lnTo>
                    <a:cubicBezTo>
                      <a:pt x="2952750" y="447675"/>
                      <a:pt x="2924175" y="438150"/>
                      <a:pt x="2905125" y="428625"/>
                    </a:cubicBezTo>
                    <a:cubicBezTo>
                      <a:pt x="2905125" y="428625"/>
                      <a:pt x="2876550" y="419100"/>
                      <a:pt x="2857500" y="400050"/>
                    </a:cubicBezTo>
                    <a:cubicBezTo>
                      <a:pt x="2857500" y="400050"/>
                      <a:pt x="2847975" y="390525"/>
                      <a:pt x="2828925" y="371475"/>
                    </a:cubicBezTo>
                    <a:cubicBezTo>
                      <a:pt x="2828925" y="371475"/>
                      <a:pt x="2819400" y="361950"/>
                      <a:pt x="2819400" y="352425"/>
                    </a:cubicBezTo>
                    <a:lnTo>
                      <a:pt x="2933700" y="352425"/>
                    </a:lnTo>
                    <a:lnTo>
                      <a:pt x="2933700" y="285750"/>
                    </a:lnTo>
                    <a:lnTo>
                      <a:pt x="2819400" y="285750"/>
                    </a:lnTo>
                    <a:lnTo>
                      <a:pt x="2819400" y="247650"/>
                    </a:lnTo>
                    <a:lnTo>
                      <a:pt x="2762250" y="247650"/>
                    </a:lnTo>
                    <a:lnTo>
                      <a:pt x="2762250" y="285750"/>
                    </a:lnTo>
                    <a:lnTo>
                      <a:pt x="2638425" y="285750"/>
                    </a:lnTo>
                    <a:moveTo>
                      <a:pt x="3152775" y="9525"/>
                    </a:moveTo>
                    <a:lnTo>
                      <a:pt x="3152775" y="76200"/>
                    </a:lnTo>
                    <a:lnTo>
                      <a:pt x="3219450" y="76200"/>
                    </a:lnTo>
                    <a:cubicBezTo>
                      <a:pt x="3219450" y="76200"/>
                      <a:pt x="3219450" y="133350"/>
                      <a:pt x="3200400" y="171450"/>
                    </a:cubicBezTo>
                    <a:cubicBezTo>
                      <a:pt x="3200400" y="171450"/>
                      <a:pt x="3171825" y="209550"/>
                      <a:pt x="3133725" y="238124"/>
                    </a:cubicBezTo>
                    <a:lnTo>
                      <a:pt x="3162300" y="285750"/>
                    </a:lnTo>
                    <a:cubicBezTo>
                      <a:pt x="3162300" y="285750"/>
                      <a:pt x="3190875" y="266700"/>
                      <a:pt x="3219450" y="247650"/>
                    </a:cubicBezTo>
                    <a:cubicBezTo>
                      <a:pt x="3219450" y="247650"/>
                      <a:pt x="3248025" y="219075"/>
                      <a:pt x="3257550" y="190500"/>
                    </a:cubicBezTo>
                    <a:cubicBezTo>
                      <a:pt x="3257550" y="190500"/>
                      <a:pt x="3267075" y="219075"/>
                      <a:pt x="3295650" y="247650"/>
                    </a:cubicBezTo>
                    <a:cubicBezTo>
                      <a:pt x="3295650" y="247650"/>
                      <a:pt x="3314700" y="266700"/>
                      <a:pt x="3352800" y="285750"/>
                    </a:cubicBezTo>
                    <a:lnTo>
                      <a:pt x="3381375" y="238124"/>
                    </a:lnTo>
                    <a:cubicBezTo>
                      <a:pt x="3381375" y="238124"/>
                      <a:pt x="3343275" y="209550"/>
                      <a:pt x="3314700" y="171450"/>
                    </a:cubicBezTo>
                    <a:cubicBezTo>
                      <a:pt x="3314700" y="171450"/>
                      <a:pt x="3286125" y="133350"/>
                      <a:pt x="3286125" y="76200"/>
                    </a:cubicBezTo>
                    <a:lnTo>
                      <a:pt x="3362325" y="76200"/>
                    </a:lnTo>
                    <a:lnTo>
                      <a:pt x="3362325" y="9525"/>
                    </a:lnTo>
                    <a:lnTo>
                      <a:pt x="3152775" y="9525"/>
                    </a:lnTo>
                    <a:moveTo>
                      <a:pt x="3467100" y="0"/>
                    </a:moveTo>
                    <a:lnTo>
                      <a:pt x="3400425" y="0"/>
                    </a:lnTo>
                    <a:lnTo>
                      <a:pt x="3400425" y="114300"/>
                    </a:lnTo>
                    <a:lnTo>
                      <a:pt x="3343275" y="114300"/>
                    </a:lnTo>
                    <a:lnTo>
                      <a:pt x="3343275" y="171450"/>
                    </a:lnTo>
                    <a:lnTo>
                      <a:pt x="3400425" y="171450"/>
                    </a:lnTo>
                    <a:lnTo>
                      <a:pt x="3400425" y="285750"/>
                    </a:lnTo>
                    <a:lnTo>
                      <a:pt x="3467100" y="285750"/>
                    </a:lnTo>
                    <a:lnTo>
                      <a:pt x="3467100" y="0"/>
                    </a:lnTo>
                    <a:moveTo>
                      <a:pt x="3314700" y="361950"/>
                    </a:moveTo>
                    <a:cubicBezTo>
                      <a:pt x="3314700" y="361950"/>
                      <a:pt x="3362325" y="361950"/>
                      <a:pt x="3381375" y="371475"/>
                    </a:cubicBezTo>
                    <a:cubicBezTo>
                      <a:pt x="3381375" y="371475"/>
                      <a:pt x="3400425" y="390525"/>
                      <a:pt x="3400425" y="400050"/>
                    </a:cubicBezTo>
                    <a:cubicBezTo>
                      <a:pt x="3400425" y="400050"/>
                      <a:pt x="3400425" y="419100"/>
                      <a:pt x="3390900" y="428625"/>
                    </a:cubicBezTo>
                    <a:cubicBezTo>
                      <a:pt x="3390900" y="428625"/>
                      <a:pt x="3362325" y="447675"/>
                      <a:pt x="3314700" y="447675"/>
                    </a:cubicBezTo>
                    <a:cubicBezTo>
                      <a:pt x="3314700" y="447675"/>
                      <a:pt x="3276600" y="447675"/>
                      <a:pt x="3248025" y="428625"/>
                    </a:cubicBezTo>
                    <a:cubicBezTo>
                      <a:pt x="3248025" y="428625"/>
                      <a:pt x="3228975" y="419100"/>
                      <a:pt x="3228975" y="400050"/>
                    </a:cubicBezTo>
                    <a:cubicBezTo>
                      <a:pt x="3228975" y="400050"/>
                      <a:pt x="3228975" y="390525"/>
                      <a:pt x="3248025" y="371475"/>
                    </a:cubicBezTo>
                    <a:cubicBezTo>
                      <a:pt x="3248025" y="371475"/>
                      <a:pt x="3276600" y="361950"/>
                      <a:pt x="3314700" y="361950"/>
                    </a:cubicBezTo>
                    <a:lnTo>
                      <a:pt x="3314700" y="361950"/>
                    </a:lnTo>
                    <a:moveTo>
                      <a:pt x="3314700" y="295275"/>
                    </a:moveTo>
                    <a:cubicBezTo>
                      <a:pt x="3314700" y="295275"/>
                      <a:pt x="3248025" y="295275"/>
                      <a:pt x="3200400" y="323850"/>
                    </a:cubicBezTo>
                    <a:cubicBezTo>
                      <a:pt x="3200400" y="323850"/>
                      <a:pt x="3162300" y="361950"/>
                      <a:pt x="3162300" y="409575"/>
                    </a:cubicBezTo>
                    <a:cubicBezTo>
                      <a:pt x="3162300" y="409575"/>
                      <a:pt x="3162300" y="447675"/>
                      <a:pt x="3200400" y="476249"/>
                    </a:cubicBezTo>
                    <a:cubicBezTo>
                      <a:pt x="3200400" y="476249"/>
                      <a:pt x="3248025" y="514350"/>
                      <a:pt x="3314700" y="514350"/>
                    </a:cubicBezTo>
                    <a:cubicBezTo>
                      <a:pt x="3314700" y="514350"/>
                      <a:pt x="3390900" y="514350"/>
                      <a:pt x="3429000" y="485775"/>
                    </a:cubicBezTo>
                    <a:cubicBezTo>
                      <a:pt x="3429000" y="485775"/>
                      <a:pt x="3467100" y="447675"/>
                      <a:pt x="3467100" y="400050"/>
                    </a:cubicBezTo>
                    <a:cubicBezTo>
                      <a:pt x="3467100" y="400050"/>
                      <a:pt x="3467100" y="361950"/>
                      <a:pt x="3429000" y="333375"/>
                    </a:cubicBezTo>
                    <a:cubicBezTo>
                      <a:pt x="3429000" y="333375"/>
                      <a:pt x="3390900" y="295275"/>
                      <a:pt x="3314700" y="295275"/>
                    </a:cubicBezTo>
                    <a:lnTo>
                      <a:pt x="3314700" y="295275"/>
                    </a:lnTo>
                    <a:moveTo>
                      <a:pt x="3533775" y="38100"/>
                    </a:moveTo>
                    <a:lnTo>
                      <a:pt x="3533775" y="104775"/>
                    </a:lnTo>
                    <a:lnTo>
                      <a:pt x="3581400" y="104775"/>
                    </a:lnTo>
                    <a:cubicBezTo>
                      <a:pt x="3581400" y="104775"/>
                      <a:pt x="3581400" y="152400"/>
                      <a:pt x="3562350" y="190500"/>
                    </a:cubicBezTo>
                    <a:cubicBezTo>
                      <a:pt x="3562350" y="190500"/>
                      <a:pt x="3543300" y="228600"/>
                      <a:pt x="3514725" y="257175"/>
                    </a:cubicBezTo>
                    <a:lnTo>
                      <a:pt x="3552825" y="304800"/>
                    </a:lnTo>
                    <a:cubicBezTo>
                      <a:pt x="3552825" y="304800"/>
                      <a:pt x="3571875" y="285750"/>
                      <a:pt x="3590925" y="257175"/>
                    </a:cubicBezTo>
                    <a:cubicBezTo>
                      <a:pt x="3590925" y="257175"/>
                      <a:pt x="3609975" y="228600"/>
                      <a:pt x="3609975" y="200025"/>
                    </a:cubicBezTo>
                    <a:cubicBezTo>
                      <a:pt x="3609975" y="200025"/>
                      <a:pt x="3619500" y="228600"/>
                      <a:pt x="3638550" y="257175"/>
                    </a:cubicBezTo>
                    <a:cubicBezTo>
                      <a:pt x="3638550" y="257175"/>
                      <a:pt x="3657600" y="285750"/>
                      <a:pt x="3686175" y="304800"/>
                    </a:cubicBezTo>
                    <a:lnTo>
                      <a:pt x="3714750" y="257175"/>
                    </a:lnTo>
                    <a:cubicBezTo>
                      <a:pt x="3714750" y="257175"/>
                      <a:pt x="3686175" y="228600"/>
                      <a:pt x="3667124" y="200025"/>
                    </a:cubicBezTo>
                    <a:cubicBezTo>
                      <a:pt x="3667124" y="200025"/>
                      <a:pt x="3648075" y="152400"/>
                      <a:pt x="3648075" y="104775"/>
                    </a:cubicBezTo>
                    <a:lnTo>
                      <a:pt x="3705225" y="104775"/>
                    </a:lnTo>
                    <a:lnTo>
                      <a:pt x="3705225" y="38100"/>
                    </a:lnTo>
                    <a:lnTo>
                      <a:pt x="3648075" y="38100"/>
                    </a:lnTo>
                    <a:lnTo>
                      <a:pt x="3648075" y="0"/>
                    </a:lnTo>
                    <a:lnTo>
                      <a:pt x="3581400" y="0"/>
                    </a:lnTo>
                    <a:lnTo>
                      <a:pt x="3581400" y="38100"/>
                    </a:lnTo>
                    <a:lnTo>
                      <a:pt x="3533775" y="38100"/>
                    </a:lnTo>
                    <a:moveTo>
                      <a:pt x="3714750" y="276225"/>
                    </a:moveTo>
                    <a:lnTo>
                      <a:pt x="3714750" y="285750"/>
                    </a:lnTo>
                    <a:lnTo>
                      <a:pt x="3781424" y="285750"/>
                    </a:lnTo>
                    <a:lnTo>
                      <a:pt x="3781424" y="180975"/>
                    </a:lnTo>
                    <a:lnTo>
                      <a:pt x="3800475" y="180975"/>
                    </a:lnTo>
                    <a:lnTo>
                      <a:pt x="3800475" y="285750"/>
                    </a:lnTo>
                    <a:lnTo>
                      <a:pt x="3867149" y="285750"/>
                    </a:lnTo>
                    <a:lnTo>
                      <a:pt x="3867149" y="0"/>
                    </a:lnTo>
                    <a:lnTo>
                      <a:pt x="3800475" y="0"/>
                    </a:lnTo>
                    <a:lnTo>
                      <a:pt x="3800475" y="123825"/>
                    </a:lnTo>
                    <a:lnTo>
                      <a:pt x="3781424" y="123825"/>
                    </a:lnTo>
                    <a:lnTo>
                      <a:pt x="3781424" y="0"/>
                    </a:lnTo>
                    <a:lnTo>
                      <a:pt x="3714750" y="0"/>
                    </a:lnTo>
                    <a:lnTo>
                      <a:pt x="3714750" y="276225"/>
                    </a:lnTo>
                    <a:moveTo>
                      <a:pt x="3562350" y="304800"/>
                    </a:moveTo>
                    <a:lnTo>
                      <a:pt x="3562350" y="371475"/>
                    </a:lnTo>
                    <a:lnTo>
                      <a:pt x="3800475" y="371475"/>
                    </a:lnTo>
                    <a:lnTo>
                      <a:pt x="3800475" y="495300"/>
                    </a:lnTo>
                    <a:lnTo>
                      <a:pt x="3867149" y="495300"/>
                    </a:lnTo>
                    <a:lnTo>
                      <a:pt x="3867149" y="304800"/>
                    </a:lnTo>
                    <a:lnTo>
                      <a:pt x="3562350" y="304800"/>
                    </a:lnTo>
                    <a:moveTo>
                      <a:pt x="4400550" y="200025"/>
                    </a:moveTo>
                    <a:lnTo>
                      <a:pt x="4371975" y="200025"/>
                    </a:lnTo>
                    <a:cubicBezTo>
                      <a:pt x="4371975" y="200025"/>
                      <a:pt x="4371975" y="180975"/>
                      <a:pt x="4371975" y="142875"/>
                    </a:cubicBezTo>
                    <a:cubicBezTo>
                      <a:pt x="4371975" y="142875"/>
                      <a:pt x="4381500" y="104775"/>
                      <a:pt x="4381500" y="66675"/>
                    </a:cubicBezTo>
                    <a:lnTo>
                      <a:pt x="4381500" y="9525"/>
                    </a:lnTo>
                    <a:lnTo>
                      <a:pt x="4076700" y="9525"/>
                    </a:lnTo>
                    <a:lnTo>
                      <a:pt x="4076700" y="76200"/>
                    </a:lnTo>
                    <a:lnTo>
                      <a:pt x="4314825" y="76200"/>
                    </a:lnTo>
                    <a:lnTo>
                      <a:pt x="4314825" y="104775"/>
                    </a:lnTo>
                    <a:cubicBezTo>
                      <a:pt x="4314825" y="104775"/>
                      <a:pt x="4314825" y="133350"/>
                      <a:pt x="4314825" y="152400"/>
                    </a:cubicBezTo>
                    <a:cubicBezTo>
                      <a:pt x="4314825" y="152400"/>
                      <a:pt x="4305300" y="190500"/>
                      <a:pt x="4305300" y="200025"/>
                    </a:cubicBezTo>
                    <a:lnTo>
                      <a:pt x="4229100" y="200025"/>
                    </a:lnTo>
                    <a:lnTo>
                      <a:pt x="4229100" y="123825"/>
                    </a:lnTo>
                    <a:lnTo>
                      <a:pt x="4162425" y="123825"/>
                    </a:lnTo>
                    <a:lnTo>
                      <a:pt x="4162425" y="200025"/>
                    </a:lnTo>
                    <a:lnTo>
                      <a:pt x="4057650" y="200025"/>
                    </a:lnTo>
                    <a:lnTo>
                      <a:pt x="4057650" y="266700"/>
                    </a:lnTo>
                    <a:lnTo>
                      <a:pt x="4400550" y="266700"/>
                    </a:lnTo>
                    <a:lnTo>
                      <a:pt x="4400550" y="200025"/>
                    </a:lnTo>
                    <a:moveTo>
                      <a:pt x="4229100" y="352425"/>
                    </a:moveTo>
                    <a:cubicBezTo>
                      <a:pt x="4229100" y="352425"/>
                      <a:pt x="4267200" y="352425"/>
                      <a:pt x="4295775" y="371475"/>
                    </a:cubicBezTo>
                    <a:cubicBezTo>
                      <a:pt x="4295775" y="371475"/>
                      <a:pt x="4314825" y="381000"/>
                      <a:pt x="4314825" y="400050"/>
                    </a:cubicBezTo>
                    <a:cubicBezTo>
                      <a:pt x="4314825" y="400050"/>
                      <a:pt x="4314825" y="419100"/>
                      <a:pt x="4295775" y="428625"/>
                    </a:cubicBezTo>
                    <a:cubicBezTo>
                      <a:pt x="4295775" y="428625"/>
                      <a:pt x="4267200" y="447675"/>
                      <a:pt x="4229100" y="447675"/>
                    </a:cubicBezTo>
                    <a:cubicBezTo>
                      <a:pt x="4229100" y="447675"/>
                      <a:pt x="4181474" y="447675"/>
                      <a:pt x="4162425" y="428625"/>
                    </a:cubicBezTo>
                    <a:cubicBezTo>
                      <a:pt x="4162425" y="428625"/>
                      <a:pt x="4143375" y="419100"/>
                      <a:pt x="4143375" y="400050"/>
                    </a:cubicBezTo>
                    <a:cubicBezTo>
                      <a:pt x="4143375" y="400050"/>
                      <a:pt x="4143375" y="381000"/>
                      <a:pt x="4162425" y="371475"/>
                    </a:cubicBezTo>
                    <a:cubicBezTo>
                      <a:pt x="4162425" y="371475"/>
                      <a:pt x="4181474" y="352425"/>
                      <a:pt x="4229100" y="352425"/>
                    </a:cubicBezTo>
                    <a:lnTo>
                      <a:pt x="4229100" y="352425"/>
                    </a:lnTo>
                    <a:moveTo>
                      <a:pt x="4229100" y="285750"/>
                    </a:moveTo>
                    <a:cubicBezTo>
                      <a:pt x="4229100" y="285750"/>
                      <a:pt x="4152899" y="285750"/>
                      <a:pt x="4114800" y="323850"/>
                    </a:cubicBezTo>
                    <a:cubicBezTo>
                      <a:pt x="4114800" y="323850"/>
                      <a:pt x="4076700" y="352425"/>
                      <a:pt x="4076700" y="400050"/>
                    </a:cubicBezTo>
                    <a:cubicBezTo>
                      <a:pt x="4076700" y="400050"/>
                      <a:pt x="4076700" y="447675"/>
                      <a:pt x="4114800" y="476249"/>
                    </a:cubicBezTo>
                    <a:cubicBezTo>
                      <a:pt x="4114800" y="476249"/>
                      <a:pt x="4152899" y="514350"/>
                      <a:pt x="4229100" y="514350"/>
                    </a:cubicBezTo>
                    <a:cubicBezTo>
                      <a:pt x="4229100" y="514350"/>
                      <a:pt x="4295775" y="514350"/>
                      <a:pt x="4343400" y="476249"/>
                    </a:cubicBezTo>
                    <a:cubicBezTo>
                      <a:pt x="4343400" y="476249"/>
                      <a:pt x="4381500" y="447675"/>
                      <a:pt x="4381500" y="400050"/>
                    </a:cubicBezTo>
                    <a:cubicBezTo>
                      <a:pt x="4381500" y="400050"/>
                      <a:pt x="4381500" y="352425"/>
                      <a:pt x="4343400" y="323850"/>
                    </a:cubicBezTo>
                    <a:cubicBezTo>
                      <a:pt x="4343400" y="323850"/>
                      <a:pt x="4295775" y="285750"/>
                      <a:pt x="4229100" y="285750"/>
                    </a:cubicBezTo>
                    <a:lnTo>
                      <a:pt x="4229100" y="285750"/>
                    </a:lnTo>
                    <a:moveTo>
                      <a:pt x="4619625" y="0"/>
                    </a:moveTo>
                    <a:cubicBezTo>
                      <a:pt x="4619625" y="0"/>
                      <a:pt x="4543425" y="0"/>
                      <a:pt x="4505325" y="38100"/>
                    </a:cubicBezTo>
                    <a:cubicBezTo>
                      <a:pt x="4505325" y="38100"/>
                      <a:pt x="4467225" y="76200"/>
                      <a:pt x="4467225" y="123825"/>
                    </a:cubicBezTo>
                    <a:cubicBezTo>
                      <a:pt x="4467225" y="123825"/>
                      <a:pt x="4467225" y="180975"/>
                      <a:pt x="4505325" y="209550"/>
                    </a:cubicBezTo>
                    <a:cubicBezTo>
                      <a:pt x="4505325" y="209550"/>
                      <a:pt x="4543425" y="247650"/>
                      <a:pt x="4619625" y="247650"/>
                    </a:cubicBezTo>
                    <a:cubicBezTo>
                      <a:pt x="4619625" y="247650"/>
                      <a:pt x="4695825" y="247650"/>
                      <a:pt x="4733925" y="209550"/>
                    </a:cubicBezTo>
                    <a:cubicBezTo>
                      <a:pt x="4733925" y="209550"/>
                      <a:pt x="4772025" y="180975"/>
                      <a:pt x="4772025" y="123825"/>
                    </a:cubicBezTo>
                    <a:cubicBezTo>
                      <a:pt x="4772025" y="123825"/>
                      <a:pt x="4772025" y="76200"/>
                      <a:pt x="4733925" y="38100"/>
                    </a:cubicBezTo>
                    <a:cubicBezTo>
                      <a:pt x="4733925" y="38100"/>
                      <a:pt x="4695825" y="0"/>
                      <a:pt x="4619625" y="0"/>
                    </a:cubicBezTo>
                    <a:lnTo>
                      <a:pt x="4619625" y="0"/>
                    </a:lnTo>
                    <a:moveTo>
                      <a:pt x="4619625" y="66675"/>
                    </a:moveTo>
                    <a:cubicBezTo>
                      <a:pt x="4619625" y="66675"/>
                      <a:pt x="4667250" y="66675"/>
                      <a:pt x="4686300" y="85725"/>
                    </a:cubicBezTo>
                    <a:cubicBezTo>
                      <a:pt x="4686300" y="85725"/>
                      <a:pt x="4705350" y="95250"/>
                      <a:pt x="4705350" y="123825"/>
                    </a:cubicBezTo>
                    <a:cubicBezTo>
                      <a:pt x="4705350" y="123825"/>
                      <a:pt x="4705350" y="152400"/>
                      <a:pt x="4686300" y="171450"/>
                    </a:cubicBezTo>
                    <a:cubicBezTo>
                      <a:pt x="4686300" y="171450"/>
                      <a:pt x="4667250" y="190500"/>
                      <a:pt x="4619625" y="190500"/>
                    </a:cubicBezTo>
                    <a:cubicBezTo>
                      <a:pt x="4619625" y="190500"/>
                      <a:pt x="4581525" y="190500"/>
                      <a:pt x="4552950" y="171450"/>
                    </a:cubicBezTo>
                    <a:cubicBezTo>
                      <a:pt x="4552950" y="171450"/>
                      <a:pt x="4533900" y="152400"/>
                      <a:pt x="4533900" y="123825"/>
                    </a:cubicBezTo>
                    <a:cubicBezTo>
                      <a:pt x="4533900" y="123825"/>
                      <a:pt x="4533900" y="95250"/>
                      <a:pt x="4552950" y="85725"/>
                    </a:cubicBezTo>
                    <a:cubicBezTo>
                      <a:pt x="4552950" y="85725"/>
                      <a:pt x="4581525" y="66675"/>
                      <a:pt x="4619625" y="66675"/>
                    </a:cubicBezTo>
                    <a:lnTo>
                      <a:pt x="4619625" y="66675"/>
                    </a:lnTo>
                    <a:moveTo>
                      <a:pt x="4448175" y="285750"/>
                    </a:moveTo>
                    <a:lnTo>
                      <a:pt x="4448175" y="352425"/>
                    </a:lnTo>
                    <a:lnTo>
                      <a:pt x="4505325" y="352425"/>
                    </a:lnTo>
                    <a:lnTo>
                      <a:pt x="4505325" y="504824"/>
                    </a:lnTo>
                    <a:lnTo>
                      <a:pt x="4572000" y="504824"/>
                    </a:lnTo>
                    <a:lnTo>
                      <a:pt x="4572000" y="352425"/>
                    </a:lnTo>
                    <a:lnTo>
                      <a:pt x="4667250" y="352425"/>
                    </a:lnTo>
                    <a:lnTo>
                      <a:pt x="4667250" y="504824"/>
                    </a:lnTo>
                    <a:lnTo>
                      <a:pt x="4733925" y="504824"/>
                    </a:lnTo>
                    <a:lnTo>
                      <a:pt x="4733925" y="352425"/>
                    </a:lnTo>
                    <a:lnTo>
                      <a:pt x="4791075" y="352425"/>
                    </a:lnTo>
                    <a:lnTo>
                      <a:pt x="4791075" y="285750"/>
                    </a:lnTo>
                    <a:lnTo>
                      <a:pt x="4448175" y="285750"/>
                    </a:lnTo>
                  </a:path>
                </a:pathLst>
              </a:custGeom>
              <a:gradFill rotWithShape="1"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0000"/>
                      <a:satMod val="300000"/>
                    </a:schemeClr>
                  </a:gs>
                  <a:gs pos="50000">
                    <a:schemeClr val="accent1">
                      <a:shade val="80000"/>
                      <a:satMod val="300000"/>
                    </a:schemeClr>
                  </a:gs>
                  <a:gs pos="79000">
                    <a:schemeClr val="accent1">
                      <a:tint val="50000"/>
                      <a:satMod val="300000"/>
                    </a:schemeClr>
                  </a:gs>
                  <a:gs pos="100000">
                    <a:schemeClr val="accent1">
                      <a:tint val="60000"/>
                      <a:satMod val="300000"/>
                    </a:schemeClr>
                  </a:gs>
                </a:gsLst>
                <a:lin ang="5400000" scaled="0"/>
                <a:tileRect/>
              </a:gradFill>
              <a:ln w="19050" cap="flat" cmpd="sng" algn="ctr">
                <a:solidFill>
                  <a:schemeClr val="accent1">
                    <a:shade val="20000"/>
                    <a:satMod val="110000"/>
                  </a:schemeClr>
                </a:solidFill>
                <a:prstDash val="solid"/>
                <a:round/>
              </a:ln>
              <a:effectLst>
                <a:reflection blurRad="50800" stA="50000" endPos="50000" dir="5400000" sy="-100000" rotWithShape="0"/>
              </a:effectLst>
            </p:spPr>
          </p:sp>
        </mc:Fallback>
      </mc:AlternateContent>
      <mc:AlternateContent xmlns:mc="http://schemas.openxmlformats.org/markup-compatibility/2006">
        <mc:Choice xmlns:hp="http://schemas.haansoft.com/office/presentation/8.0" xmlns:dsp="http://schemas.microsoft.com/office/drawing/2008/diagram" xmlns:dgm="http://schemas.openxmlformats.org/drawingml/2006/diagram" xmlns:c="http://schemas.openxmlformats.org/drawingml/2006/chart" xmlns="" Requires="hp">
          <hp:hncWordshop xmlns:hp="http://schemas.haansoft.com/office/presentation/8.0" templateIndex="1" shapeIndex="0" text="구급관리팀" fontName="함초롬돋움" fontSize="54" i="0" b="1">
            <p:nvSpPr>
              <p:cNvPr id="7" name="자유형 6"/>
              <p:cNvSpPr>
                <a:spLocks noEditPoints="1" noChangeShapeType="1" noTextEdit="1"/>
              </p:cNvSpPr>
              <p:nvPr/>
            </p:nvSpPr>
            <p:spPr>
              <a:xfrm>
                <a:off x="6305525" y="5537423"/>
                <a:ext cx="1800200" cy="432048"/>
              </a:xfrm>
              <a:solidFill>
                <a:srgbClr val="ffffff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</a:ln>
              <a:effectLst>
                <a:outerShdw blurRad="50800" dist="38100" dir="16200000" rotWithShape="0">
                  <a:schemeClr val="accent1">
                    <a:shade val="50000"/>
                  </a:schemeClr>
                </a:outerShdw>
              </a:effectLst>
            </p:spPr>
            <p:t>구급관리팀</p:t>
          </hp:hncWordshop>
        </mc:Choice>
        <mc:Fallback>
          <p:sp useBgFill="1">
            <p:nvSpPr>
              <p:cNvPr id="7" name="자유형 6"/>
              <p:cNvSpPr>
                <a:spLocks noEditPoints="1" noChangeShapeType="1" noTextEdit="1"/>
              </p:cNvSpPr>
              <p:nvPr/>
            </p:nvSpPr>
            <p:spPr>
              <a:xfrm>
                <a:off x="6305525" y="5537423"/>
                <a:ext cx="1800200" cy="432048"/>
              </a:xfrm>
              <a:custGeom>
                <a:avLst/>
                <a:gdLst/>
                <a:ahLst/>
                <a:cxnLst/>
                <a:rect l="l" t="t" r="r" b="b"/>
                <a:pathLst>
                  <a:path w="1800200" h="432048">
                    <a:moveTo>
                      <a:pt x="0" y="219075"/>
                    </a:moveTo>
                    <a:lnTo>
                      <a:pt x="219075" y="219075"/>
                    </a:lnTo>
                    <a:cubicBezTo>
                      <a:pt x="219075" y="219075"/>
                      <a:pt x="228600" y="200025"/>
                      <a:pt x="228600" y="180975"/>
                    </a:cubicBezTo>
                    <a:cubicBezTo>
                      <a:pt x="228600" y="180975"/>
                      <a:pt x="238124" y="161925"/>
                      <a:pt x="238124" y="142875"/>
                    </a:cubicBezTo>
                    <a:cubicBezTo>
                      <a:pt x="238124" y="142875"/>
                      <a:pt x="238124" y="123825"/>
                      <a:pt x="247650" y="104775"/>
                    </a:cubicBezTo>
                    <a:cubicBezTo>
                      <a:pt x="247650" y="104775"/>
                      <a:pt x="247650" y="85725"/>
                      <a:pt x="247650" y="76200"/>
                    </a:cubicBezTo>
                    <a:lnTo>
                      <a:pt x="247650" y="66675"/>
                    </a:lnTo>
                    <a:lnTo>
                      <a:pt x="57150" y="66675"/>
                    </a:lnTo>
                    <a:lnTo>
                      <a:pt x="57150" y="19050"/>
                    </a:lnTo>
                    <a:lnTo>
                      <a:pt x="285750" y="19050"/>
                    </a:lnTo>
                    <a:cubicBezTo>
                      <a:pt x="285750" y="19050"/>
                      <a:pt x="285750" y="47625"/>
                      <a:pt x="285750" y="76200"/>
                    </a:cubicBezTo>
                    <a:cubicBezTo>
                      <a:pt x="285750" y="76200"/>
                      <a:pt x="285750" y="104775"/>
                      <a:pt x="285750" y="133350"/>
                    </a:cubicBezTo>
                    <a:cubicBezTo>
                      <a:pt x="285750" y="133350"/>
                      <a:pt x="276225" y="152400"/>
                      <a:pt x="276225" y="180975"/>
                    </a:cubicBezTo>
                    <a:cubicBezTo>
                      <a:pt x="276225" y="180975"/>
                      <a:pt x="266700" y="200025"/>
                      <a:pt x="266700" y="219075"/>
                    </a:cubicBezTo>
                    <a:lnTo>
                      <a:pt x="352425" y="219075"/>
                    </a:lnTo>
                    <a:lnTo>
                      <a:pt x="352425" y="257175"/>
                    </a:lnTo>
                    <a:lnTo>
                      <a:pt x="190500" y="257175"/>
                    </a:lnTo>
                    <a:lnTo>
                      <a:pt x="190500" y="428625"/>
                    </a:lnTo>
                    <a:lnTo>
                      <a:pt x="152400" y="428625"/>
                    </a:lnTo>
                    <a:lnTo>
                      <a:pt x="152400" y="257175"/>
                    </a:lnTo>
                    <a:lnTo>
                      <a:pt x="0" y="257175"/>
                    </a:lnTo>
                    <a:lnTo>
                      <a:pt x="0" y="219075"/>
                    </a:lnTo>
                    <a:moveTo>
                      <a:pt x="666750" y="247650"/>
                    </a:moveTo>
                    <a:lnTo>
                      <a:pt x="666750" y="428625"/>
                    </a:lnTo>
                    <a:lnTo>
                      <a:pt x="438150" y="428625"/>
                    </a:lnTo>
                    <a:lnTo>
                      <a:pt x="438150" y="247650"/>
                    </a:lnTo>
                    <a:lnTo>
                      <a:pt x="476249" y="247650"/>
                    </a:lnTo>
                    <a:lnTo>
                      <a:pt x="476249" y="295275"/>
                    </a:lnTo>
                    <a:lnTo>
                      <a:pt x="619125" y="295275"/>
                    </a:lnTo>
                    <a:lnTo>
                      <a:pt x="619125" y="247650"/>
                    </a:lnTo>
                    <a:lnTo>
                      <a:pt x="666750" y="247650"/>
                    </a:lnTo>
                    <a:moveTo>
                      <a:pt x="371475" y="161925"/>
                    </a:moveTo>
                    <a:lnTo>
                      <a:pt x="600075" y="161925"/>
                    </a:lnTo>
                    <a:cubicBezTo>
                      <a:pt x="600075" y="161925"/>
                      <a:pt x="609600" y="123825"/>
                      <a:pt x="619125" y="95250"/>
                    </a:cubicBezTo>
                    <a:cubicBezTo>
                      <a:pt x="619125" y="95250"/>
                      <a:pt x="619125" y="66675"/>
                      <a:pt x="619125" y="47625"/>
                    </a:cubicBezTo>
                    <a:lnTo>
                      <a:pt x="428625" y="47625"/>
                    </a:lnTo>
                    <a:lnTo>
                      <a:pt x="428625" y="9525"/>
                    </a:lnTo>
                    <a:lnTo>
                      <a:pt x="666750" y="9525"/>
                    </a:lnTo>
                    <a:cubicBezTo>
                      <a:pt x="666750" y="9525"/>
                      <a:pt x="657225" y="28575"/>
                      <a:pt x="657225" y="57150"/>
                    </a:cubicBezTo>
                    <a:cubicBezTo>
                      <a:pt x="657225" y="57150"/>
                      <a:pt x="657225" y="76200"/>
                      <a:pt x="657225" y="95250"/>
                    </a:cubicBezTo>
                    <a:cubicBezTo>
                      <a:pt x="657225" y="95250"/>
                      <a:pt x="657225" y="114300"/>
                      <a:pt x="647700" y="133350"/>
                    </a:cubicBezTo>
                    <a:cubicBezTo>
                      <a:pt x="647700" y="133350"/>
                      <a:pt x="647700" y="152400"/>
                      <a:pt x="647700" y="161925"/>
                    </a:cubicBezTo>
                    <a:lnTo>
                      <a:pt x="723900" y="161925"/>
                    </a:lnTo>
                    <a:lnTo>
                      <a:pt x="723900" y="209550"/>
                    </a:lnTo>
                    <a:lnTo>
                      <a:pt x="371475" y="209550"/>
                    </a:lnTo>
                    <a:lnTo>
                      <a:pt x="371475" y="161925"/>
                    </a:lnTo>
                    <a:moveTo>
                      <a:pt x="476249" y="381000"/>
                    </a:moveTo>
                    <a:lnTo>
                      <a:pt x="619125" y="381000"/>
                    </a:lnTo>
                    <a:lnTo>
                      <a:pt x="619125" y="342900"/>
                    </a:lnTo>
                    <a:lnTo>
                      <a:pt x="476249" y="342900"/>
                    </a:lnTo>
                    <a:lnTo>
                      <a:pt x="476249" y="381000"/>
                    </a:lnTo>
                    <a:moveTo>
                      <a:pt x="771525" y="57150"/>
                    </a:moveTo>
                    <a:lnTo>
                      <a:pt x="771525" y="19050"/>
                    </a:lnTo>
                    <a:lnTo>
                      <a:pt x="962025" y="19050"/>
                    </a:lnTo>
                    <a:cubicBezTo>
                      <a:pt x="962025" y="19050"/>
                      <a:pt x="962025" y="38100"/>
                      <a:pt x="952499" y="57150"/>
                    </a:cubicBezTo>
                    <a:cubicBezTo>
                      <a:pt x="952499" y="57150"/>
                      <a:pt x="952499" y="76200"/>
                      <a:pt x="952499" y="95250"/>
                    </a:cubicBezTo>
                    <a:cubicBezTo>
                      <a:pt x="952499" y="95250"/>
                      <a:pt x="952499" y="114300"/>
                      <a:pt x="942975" y="133350"/>
                    </a:cubicBezTo>
                    <a:cubicBezTo>
                      <a:pt x="942975" y="133350"/>
                      <a:pt x="942975" y="152400"/>
                      <a:pt x="933450" y="171450"/>
                    </a:cubicBezTo>
                    <a:lnTo>
                      <a:pt x="895350" y="171450"/>
                    </a:lnTo>
                    <a:cubicBezTo>
                      <a:pt x="895350" y="171450"/>
                      <a:pt x="904875" y="152400"/>
                      <a:pt x="904875" y="114300"/>
                    </a:cubicBezTo>
                    <a:cubicBezTo>
                      <a:pt x="904875" y="114300"/>
                      <a:pt x="914400" y="85725"/>
                      <a:pt x="914400" y="57150"/>
                    </a:cubicBezTo>
                    <a:lnTo>
                      <a:pt x="771525" y="57150"/>
                    </a:lnTo>
                    <a:moveTo>
                      <a:pt x="885825" y="247650"/>
                    </a:moveTo>
                    <a:lnTo>
                      <a:pt x="742950" y="247650"/>
                    </a:lnTo>
                    <a:lnTo>
                      <a:pt x="742950" y="209550"/>
                    </a:lnTo>
                    <a:lnTo>
                      <a:pt x="819150" y="209550"/>
                    </a:lnTo>
                    <a:lnTo>
                      <a:pt x="819150" y="114300"/>
                    </a:lnTo>
                    <a:lnTo>
                      <a:pt x="866775" y="114300"/>
                    </a:lnTo>
                    <a:lnTo>
                      <a:pt x="866775" y="209550"/>
                    </a:lnTo>
                    <a:lnTo>
                      <a:pt x="885825" y="209550"/>
                    </a:lnTo>
                    <a:lnTo>
                      <a:pt x="933450" y="209550"/>
                    </a:lnTo>
                    <a:cubicBezTo>
                      <a:pt x="933450" y="209550"/>
                      <a:pt x="971550" y="200025"/>
                      <a:pt x="990600" y="200025"/>
                    </a:cubicBezTo>
                    <a:lnTo>
                      <a:pt x="990600" y="0"/>
                    </a:lnTo>
                    <a:lnTo>
                      <a:pt x="1038224" y="0"/>
                    </a:lnTo>
                    <a:lnTo>
                      <a:pt x="1038224" y="123825"/>
                    </a:lnTo>
                    <a:lnTo>
                      <a:pt x="1095375" y="123825"/>
                    </a:lnTo>
                    <a:lnTo>
                      <a:pt x="1095375" y="161925"/>
                    </a:lnTo>
                    <a:lnTo>
                      <a:pt x="1038224" y="161925"/>
                    </a:lnTo>
                    <a:lnTo>
                      <a:pt x="1038224" y="314325"/>
                    </a:lnTo>
                    <a:lnTo>
                      <a:pt x="990600" y="314325"/>
                    </a:lnTo>
                    <a:lnTo>
                      <a:pt x="990600" y="238124"/>
                    </a:lnTo>
                    <a:cubicBezTo>
                      <a:pt x="990600" y="238124"/>
                      <a:pt x="981074" y="247650"/>
                      <a:pt x="942975" y="247650"/>
                    </a:cubicBezTo>
                    <a:cubicBezTo>
                      <a:pt x="942975" y="247650"/>
                      <a:pt x="914400" y="247650"/>
                      <a:pt x="885825" y="247650"/>
                    </a:cubicBezTo>
                    <a:lnTo>
                      <a:pt x="885825" y="247650"/>
                    </a:lnTo>
                    <a:moveTo>
                      <a:pt x="847725" y="381000"/>
                    </a:moveTo>
                    <a:lnTo>
                      <a:pt x="1038224" y="381000"/>
                    </a:lnTo>
                    <a:lnTo>
                      <a:pt x="1038224" y="428625"/>
                    </a:lnTo>
                    <a:lnTo>
                      <a:pt x="809625" y="428625"/>
                    </a:lnTo>
                    <a:lnTo>
                      <a:pt x="809625" y="285750"/>
                    </a:lnTo>
                    <a:lnTo>
                      <a:pt x="847725" y="285750"/>
                    </a:lnTo>
                    <a:lnTo>
                      <a:pt x="847725" y="381000"/>
                    </a:lnTo>
                    <a:moveTo>
                      <a:pt x="1371600" y="428625"/>
                    </a:moveTo>
                    <a:lnTo>
                      <a:pt x="1371600" y="295275"/>
                    </a:lnTo>
                    <a:cubicBezTo>
                      <a:pt x="1371600" y="295275"/>
                      <a:pt x="1362075" y="295275"/>
                      <a:pt x="1352550" y="295275"/>
                    </a:cubicBezTo>
                    <a:cubicBezTo>
                      <a:pt x="1352550" y="295275"/>
                      <a:pt x="1333500" y="295275"/>
                      <a:pt x="1314450" y="295275"/>
                    </a:cubicBezTo>
                    <a:cubicBezTo>
                      <a:pt x="1314450" y="295275"/>
                      <a:pt x="1304925" y="295275"/>
                      <a:pt x="1285875" y="295275"/>
                    </a:cubicBezTo>
                    <a:cubicBezTo>
                      <a:pt x="1285875" y="295275"/>
                      <a:pt x="1266825" y="295275"/>
                      <a:pt x="1247775" y="295275"/>
                    </a:cubicBezTo>
                    <a:lnTo>
                      <a:pt x="1133475" y="295275"/>
                    </a:lnTo>
                    <a:lnTo>
                      <a:pt x="1133475" y="133350"/>
                    </a:lnTo>
                    <a:lnTo>
                      <a:pt x="1266825" y="133350"/>
                    </a:lnTo>
                    <a:lnTo>
                      <a:pt x="1266825" y="66675"/>
                    </a:lnTo>
                    <a:lnTo>
                      <a:pt x="1133475" y="66675"/>
                    </a:lnTo>
                    <a:lnTo>
                      <a:pt x="1133475" y="19050"/>
                    </a:lnTo>
                    <a:lnTo>
                      <a:pt x="1304925" y="19050"/>
                    </a:lnTo>
                    <a:lnTo>
                      <a:pt x="1304925" y="171450"/>
                    </a:lnTo>
                    <a:lnTo>
                      <a:pt x="1181100" y="171450"/>
                    </a:lnTo>
                    <a:lnTo>
                      <a:pt x="1181100" y="257175"/>
                    </a:lnTo>
                    <a:lnTo>
                      <a:pt x="1285875" y="257175"/>
                    </a:lnTo>
                    <a:cubicBezTo>
                      <a:pt x="1285875" y="257175"/>
                      <a:pt x="1304925" y="257175"/>
                      <a:pt x="1314450" y="257175"/>
                    </a:cubicBezTo>
                    <a:cubicBezTo>
                      <a:pt x="1314450" y="257175"/>
                      <a:pt x="1333500" y="257175"/>
                      <a:pt x="1352550" y="247650"/>
                    </a:cubicBezTo>
                    <a:cubicBezTo>
                      <a:pt x="1352550" y="247650"/>
                      <a:pt x="1362075" y="247650"/>
                      <a:pt x="1371600" y="247650"/>
                    </a:cubicBezTo>
                    <a:lnTo>
                      <a:pt x="1371600" y="0"/>
                    </a:lnTo>
                    <a:lnTo>
                      <a:pt x="1419225" y="0"/>
                    </a:lnTo>
                    <a:lnTo>
                      <a:pt x="1419225" y="428625"/>
                    </a:lnTo>
                    <a:lnTo>
                      <a:pt x="1371600" y="428625"/>
                    </a:lnTo>
                    <a:moveTo>
                      <a:pt x="1743075" y="0"/>
                    </a:moveTo>
                    <a:lnTo>
                      <a:pt x="1790700" y="0"/>
                    </a:lnTo>
                    <a:lnTo>
                      <a:pt x="1790700" y="247650"/>
                    </a:lnTo>
                    <a:lnTo>
                      <a:pt x="1743075" y="247650"/>
                    </a:lnTo>
                    <a:lnTo>
                      <a:pt x="1743075" y="219075"/>
                    </a:lnTo>
                    <a:cubicBezTo>
                      <a:pt x="1743075" y="219075"/>
                      <a:pt x="1733550" y="219075"/>
                      <a:pt x="1724025" y="219075"/>
                    </a:cubicBezTo>
                    <a:cubicBezTo>
                      <a:pt x="1724025" y="219075"/>
                      <a:pt x="1704975" y="228600"/>
                      <a:pt x="1685925" y="228600"/>
                    </a:cubicBezTo>
                    <a:cubicBezTo>
                      <a:pt x="1685925" y="228600"/>
                      <a:pt x="1666875" y="228600"/>
                      <a:pt x="1647825" y="228600"/>
                    </a:cubicBezTo>
                    <a:cubicBezTo>
                      <a:pt x="1647825" y="228600"/>
                      <a:pt x="1619250" y="228600"/>
                      <a:pt x="1600200" y="228600"/>
                    </a:cubicBezTo>
                    <a:lnTo>
                      <a:pt x="1504950" y="228600"/>
                    </a:lnTo>
                    <a:lnTo>
                      <a:pt x="1504950" y="9525"/>
                    </a:lnTo>
                    <a:lnTo>
                      <a:pt x="1685925" y="9525"/>
                    </a:lnTo>
                    <a:lnTo>
                      <a:pt x="1685925" y="47625"/>
                    </a:lnTo>
                    <a:lnTo>
                      <a:pt x="1552575" y="47625"/>
                    </a:lnTo>
                    <a:lnTo>
                      <a:pt x="1552575" y="95250"/>
                    </a:lnTo>
                    <a:lnTo>
                      <a:pt x="1676400" y="95250"/>
                    </a:lnTo>
                    <a:lnTo>
                      <a:pt x="1676400" y="133350"/>
                    </a:lnTo>
                    <a:lnTo>
                      <a:pt x="1552575" y="133350"/>
                    </a:lnTo>
                    <a:lnTo>
                      <a:pt x="1552575" y="180975"/>
                    </a:lnTo>
                    <a:lnTo>
                      <a:pt x="1600200" y="180975"/>
                    </a:lnTo>
                    <a:cubicBezTo>
                      <a:pt x="1600200" y="180975"/>
                      <a:pt x="1619250" y="180975"/>
                      <a:pt x="1638300" y="180975"/>
                    </a:cubicBezTo>
                    <a:cubicBezTo>
                      <a:pt x="1638300" y="180975"/>
                      <a:pt x="1657350" y="180975"/>
                      <a:pt x="1676400" y="180975"/>
                    </a:cubicBezTo>
                    <a:cubicBezTo>
                      <a:pt x="1676400" y="180975"/>
                      <a:pt x="1695450" y="180975"/>
                      <a:pt x="1724025" y="180975"/>
                    </a:cubicBezTo>
                    <a:cubicBezTo>
                      <a:pt x="1724025" y="180975"/>
                      <a:pt x="1733550" y="171450"/>
                      <a:pt x="1743075" y="171450"/>
                    </a:cubicBezTo>
                    <a:lnTo>
                      <a:pt x="1743075" y="0"/>
                    </a:lnTo>
                    <a:moveTo>
                      <a:pt x="1571625" y="266700"/>
                    </a:moveTo>
                    <a:lnTo>
                      <a:pt x="1790700" y="266700"/>
                    </a:lnTo>
                    <a:lnTo>
                      <a:pt x="1790700" y="428625"/>
                    </a:lnTo>
                    <a:lnTo>
                      <a:pt x="1571625" y="428625"/>
                    </a:lnTo>
                    <a:lnTo>
                      <a:pt x="1571625" y="266700"/>
                    </a:lnTo>
                    <a:moveTo>
                      <a:pt x="1619250" y="314325"/>
                    </a:moveTo>
                    <a:lnTo>
                      <a:pt x="1619250" y="381000"/>
                    </a:lnTo>
                    <a:lnTo>
                      <a:pt x="1743075" y="381000"/>
                    </a:lnTo>
                    <a:lnTo>
                      <a:pt x="1743075" y="314325"/>
                    </a:lnTo>
                    <a:lnTo>
                      <a:pt x="1619250" y="314325"/>
                    </a:lnTo>
                  </a:path>
                </a:pathLst>
              </a:custGeom>
              <a:solidFill>
                <a:srgbClr val="FFFFFF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</a:ln>
              <a:effectLst>
                <a:outerShdw blurRad="50800" dist="38100" dir="16200000" rotWithShape="0">
                  <a:schemeClr val="accent1">
                    <a:shade val="50000"/>
                  </a:schemeClr>
                </a:outerShdw>
              </a:effectLst>
            </p:spPr>
          </p:sp>
        </mc:Fallback>
      </mc:AlternateContent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6"/>
          <p:cNvGrpSpPr/>
          <p:nvPr/>
        </p:nvGrpSpPr>
        <p:grpSpPr>
          <a:xfrm>
            <a:off x="251520" y="620688"/>
            <a:ext cx="8021638" cy="593725"/>
            <a:chOff x="276704" y="980728"/>
            <a:chExt cx="8020928" cy="594514"/>
          </a:xfrm>
        </p:grpSpPr>
        <p:grpSp>
          <p:nvGrpSpPr>
            <p:cNvPr id="3" name="Group 455"/>
            <p:cNvGrpSpPr/>
            <p:nvPr/>
          </p:nvGrpSpPr>
          <p:grpSpPr>
            <a:xfrm>
              <a:off x="276704" y="980728"/>
              <a:ext cx="8020928" cy="594514"/>
              <a:chOff x="1094" y="985"/>
              <a:chExt cx="1767" cy="355"/>
            </a:xfrm>
          </p:grpSpPr>
          <p:sp>
            <p:nvSpPr>
              <p:cNvPr id="12295" name="AutoShape 456"/>
              <p:cNvSpPr>
                <a:spLocks noChangeArrowheads="1"/>
              </p:cNvSpPr>
              <p:nvPr/>
            </p:nvSpPr>
            <p:spPr>
              <a:xfrm>
                <a:off x="1094" y="985"/>
                <a:ext cx="1767" cy="355"/>
              </a:xfrm>
              <a:prstGeom prst="roundRect">
                <a:avLst>
                  <a:gd name="adj" fmla="val 24755"/>
                </a:avLst>
              </a:prstGeom>
              <a:solidFill>
                <a:srgbClr val="0A629E"/>
              </a:solidFill>
              <a:ln w="28575" algn="ctr">
                <a:noFill/>
                <a:round/>
              </a:ln>
            </p:spPr>
            <p:txBody>
              <a:bodyPr lIns="0" tIns="0" rIns="0" bIns="0" anchor="ctr"/>
              <a:lstStyle/>
              <a:p>
                <a:pPr algn="ctr" latinLnBrk="0">
                  <a:lnSpc>
                    <a:spcPct val="150000"/>
                  </a:lnSpc>
                  <a:buChar char="•"/>
                  <a:defRPr lang="ko-KR" altLang="en-US"/>
                </a:pPr>
                <a:endParaRPr lang="ko-KR" altLang="ko-KR" sz="900">
                  <a:solidFill>
                    <a:srgbClr val="CCFF99"/>
                  </a:solidFill>
                  <a:latin typeface="Arial"/>
                  <a:ea typeface="HY울릉도M"/>
                </a:endParaRPr>
              </a:p>
            </p:txBody>
          </p:sp>
          <p:sp>
            <p:nvSpPr>
              <p:cNvPr id="12296" name="AutoShape 457"/>
              <p:cNvSpPr>
                <a:spLocks noChangeArrowheads="1"/>
              </p:cNvSpPr>
              <p:nvPr/>
            </p:nvSpPr>
            <p:spPr>
              <a:xfrm>
                <a:off x="1098" y="985"/>
                <a:ext cx="1752" cy="312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73C3E3"/>
                  </a:gs>
                  <a:gs pos="100000">
                    <a:srgbClr val="0A629E"/>
                  </a:gs>
                </a:gsLst>
                <a:lin ang="5400000" scaled="1"/>
              </a:gradFill>
              <a:ln w="28575" algn="ctr">
                <a:noFill/>
                <a:round/>
              </a:ln>
            </p:spPr>
            <p:txBody>
              <a:bodyPr lIns="0" tIns="0" rIns="0" bIns="0" anchor="ctr"/>
              <a:lstStyle/>
              <a:p>
                <a:pPr lvl="0">
                  <a:defRPr lang="ko-KR" altLang="en-US"/>
                </a:pPr>
                <a:endParaRPr lang="ko-KR" altLang="en-US"/>
              </a:p>
            </p:txBody>
          </p:sp>
        </p:grpSp>
        <p:sp>
          <p:nvSpPr>
            <p:cNvPr id="12294" name="Rectangle 458"/>
            <p:cNvSpPr>
              <a:spLocks noChangeArrowheads="1"/>
            </p:cNvSpPr>
            <p:nvPr/>
          </p:nvSpPr>
          <p:spPr>
            <a:xfrm>
              <a:off x="527175" y="1052736"/>
              <a:ext cx="7439025" cy="391921"/>
            </a:xfrm>
            <a:prstGeom prst="rect">
              <a:avLst/>
            </a:prstGeom>
            <a:noFill/>
            <a:ln w="3175" algn="ctr">
              <a:noFill/>
              <a:miter/>
            </a:ln>
          </p:spPr>
          <p:txBody>
            <a:bodyPr wrap="none" anchor="ctr"/>
            <a:lstStyle/>
            <a:p>
              <a:pPr marL="457200" indent="-457200">
                <a:defRPr lang="ko-KR" altLang="en-US"/>
              </a:pPr>
              <a:r>
                <a:rPr lang="en-US" altLang="ko-KR" sz="2800" b="1" dirty="0">
                  <a:solidFill>
                    <a:schemeClr val="bg1"/>
                  </a:solidFill>
                </a:rPr>
                <a:t>1. </a:t>
              </a:r>
              <a:r>
                <a:rPr lang="ko-KR" altLang="en-US" sz="2800" b="1" dirty="0" smtClean="0">
                  <a:solidFill>
                    <a:schemeClr val="bg1"/>
                  </a:solidFill>
                </a:rPr>
                <a:t>다수사상자 발생시 구급대원 역할 </a:t>
              </a:r>
              <a:endParaRPr lang="ko-KR" altLang="en-US" sz="28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Text Box 459"/>
          <p:cNvSpPr txBox="1">
            <a:spLocks noChangeArrowheads="1"/>
          </p:cNvSpPr>
          <p:nvPr/>
        </p:nvSpPr>
        <p:spPr>
          <a:xfrm>
            <a:off x="323528" y="1916832"/>
            <a:ext cx="8533705" cy="3693319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  <a:defRPr lang="ko-KR"/>
            </a:pPr>
            <a:r>
              <a:rPr lang="en-US" altLang="ko-KR" sz="2400" b="1" dirty="0">
                <a:latin typeface="08서울남산체 B"/>
                <a:ea typeface="08서울남산체 B"/>
              </a:rPr>
              <a:t>▣ </a:t>
            </a:r>
            <a:r>
              <a:rPr lang="ko-KR" altLang="en-US" sz="2400" b="1" dirty="0" smtClean="0">
                <a:latin typeface="08서울남산체 B"/>
                <a:ea typeface="08서울남산체 B"/>
              </a:rPr>
              <a:t>의료기관 분산 이송 </a:t>
            </a:r>
            <a:endParaRPr lang="en-US" altLang="ko-KR" sz="2400" b="1" dirty="0" smtClean="0">
              <a:latin typeface="08서울남산체 B"/>
              <a:ea typeface="08서울남산체 B"/>
            </a:endParaRPr>
          </a:p>
          <a:p>
            <a:pPr marL="342900" indent="-342900">
              <a:spcBef>
                <a:spcPct val="50000"/>
              </a:spcBef>
              <a:defRPr lang="ko-KR"/>
            </a:pPr>
            <a:r>
              <a:rPr lang="en-US" altLang="ko-KR" sz="2400" b="1" dirty="0" smtClean="0">
                <a:latin typeface="08서울남산체 B"/>
                <a:ea typeface="08서울남산체 B"/>
              </a:rPr>
              <a:t>  </a:t>
            </a:r>
            <a:r>
              <a:rPr lang="ko-KR" altLang="en-US" sz="2000" dirty="0" smtClean="0">
                <a:latin typeface="08서울남산체 B"/>
                <a:ea typeface="08서울남산체 B"/>
              </a:rPr>
              <a:t>◦ 사상자 규모</a:t>
            </a:r>
            <a:r>
              <a:rPr lang="en-US" altLang="ko-KR" sz="2000" dirty="0" smtClean="0">
                <a:latin typeface="08서울남산체 B"/>
                <a:ea typeface="08서울남산체 B"/>
              </a:rPr>
              <a:t>, </a:t>
            </a:r>
            <a:r>
              <a:rPr lang="ko-KR" altLang="en-US" sz="2000" dirty="0" smtClean="0">
                <a:latin typeface="08서울남산체 B"/>
                <a:ea typeface="08서울남산체 B"/>
              </a:rPr>
              <a:t>환자상태에 따라 인근 병원 이상 범위 확대 고려</a:t>
            </a:r>
            <a:endParaRPr lang="ko-KR" altLang="en-US" sz="2000" b="1" dirty="0">
              <a:latin typeface="08서울남산체 B"/>
              <a:ea typeface="08서울남산체 B"/>
            </a:endParaRPr>
          </a:p>
          <a:p>
            <a:pPr marL="342900" indent="-342900">
              <a:spcBef>
                <a:spcPct val="50000"/>
              </a:spcBef>
              <a:defRPr lang="ko-KR"/>
            </a:pPr>
            <a:r>
              <a:rPr lang="en-US" altLang="ko-KR" sz="2400" b="1" dirty="0">
                <a:latin typeface="08서울남산체 B"/>
                <a:ea typeface="08서울남산체 B"/>
              </a:rPr>
              <a:t>▣ </a:t>
            </a:r>
            <a:r>
              <a:rPr lang="ko-KR" altLang="en-US" sz="2400" b="1" dirty="0" smtClean="0">
                <a:latin typeface="08서울남산체 B"/>
                <a:ea typeface="08서울남산체 B"/>
              </a:rPr>
              <a:t>이송환자 </a:t>
            </a:r>
            <a:r>
              <a:rPr lang="ko-KR" altLang="en-US" sz="2400" b="1" dirty="0" err="1" smtClean="0">
                <a:latin typeface="08서울남산체 B"/>
                <a:ea typeface="08서울남산체 B"/>
              </a:rPr>
              <a:t>인적사항</a:t>
            </a:r>
            <a:r>
              <a:rPr lang="ko-KR" altLang="en-US" sz="2400" b="1" dirty="0" smtClean="0">
                <a:latin typeface="08서울남산체 B"/>
                <a:ea typeface="08서울남산체 B"/>
              </a:rPr>
              <a:t> 파악 신속 보고</a:t>
            </a:r>
            <a:r>
              <a:rPr lang="en-US" altLang="ko-KR" sz="2400" b="1" dirty="0" smtClean="0">
                <a:latin typeface="08서울남산체 B"/>
                <a:ea typeface="08서울남산체 B"/>
              </a:rPr>
              <a:t> </a:t>
            </a:r>
          </a:p>
          <a:p>
            <a:pPr marL="342900" indent="-342900">
              <a:spcBef>
                <a:spcPct val="50000"/>
              </a:spcBef>
              <a:defRPr lang="ko-KR"/>
            </a:pPr>
            <a:r>
              <a:rPr lang="en-US" altLang="ko-KR" sz="2400" b="1" dirty="0" smtClean="0">
                <a:latin typeface="08서울남산체 B"/>
                <a:ea typeface="08서울남산체 B"/>
              </a:rPr>
              <a:t>  </a:t>
            </a:r>
            <a:r>
              <a:rPr lang="ko-KR" altLang="en-US" sz="2000" dirty="0" smtClean="0">
                <a:latin typeface="08서울남산체 B"/>
                <a:ea typeface="08서울남산체 B"/>
              </a:rPr>
              <a:t>◦ 종합방재센터 </a:t>
            </a:r>
            <a:r>
              <a:rPr lang="ko-KR" altLang="en-US" sz="2000" dirty="0" smtClean="0">
                <a:latin typeface="08서울남산체 B"/>
                <a:ea typeface="08서울남산체 B"/>
              </a:rPr>
              <a:t>필히 보고 </a:t>
            </a:r>
            <a:r>
              <a:rPr lang="en-US" altLang="ko-KR" sz="2000" dirty="0" smtClean="0">
                <a:latin typeface="08서울남산체 B"/>
                <a:ea typeface="08서울남산체 B"/>
              </a:rPr>
              <a:t>: </a:t>
            </a:r>
            <a:r>
              <a:rPr lang="ko-KR" altLang="en-US" sz="2000" dirty="0" smtClean="0">
                <a:latin typeface="08서울남산체 B"/>
                <a:ea typeface="08서울남산체 B"/>
              </a:rPr>
              <a:t>유</a:t>
            </a:r>
            <a:r>
              <a:rPr lang="en-US" altLang="ko-KR" sz="2000" dirty="0" smtClean="0">
                <a:latin typeface="08서울남산체 B"/>
                <a:ea typeface="08서울남산체 B"/>
              </a:rPr>
              <a:t>/</a:t>
            </a:r>
            <a:r>
              <a:rPr lang="ko-KR" altLang="en-US" sz="2000" dirty="0" smtClean="0">
                <a:latin typeface="08서울남산체 B"/>
                <a:ea typeface="08서울남산체 B"/>
              </a:rPr>
              <a:t>무선 </a:t>
            </a:r>
            <a:r>
              <a:rPr lang="ko-KR" altLang="en-US" sz="2000" dirty="0" smtClean="0">
                <a:latin typeface="08서울남산체 B"/>
                <a:ea typeface="08서울남산체 B"/>
              </a:rPr>
              <a:t>활용</a:t>
            </a:r>
            <a:r>
              <a:rPr lang="en-US" altLang="ko-KR" sz="2000" dirty="0" smtClean="0">
                <a:latin typeface="08서울남산체 B"/>
                <a:ea typeface="08서울남산체 B"/>
              </a:rPr>
              <a:t>,  </a:t>
            </a:r>
            <a:r>
              <a:rPr lang="ko-KR" altLang="en-US" sz="2000" dirty="0" smtClean="0">
                <a:latin typeface="08서울남산체 B"/>
                <a:ea typeface="08서울남산체 B"/>
              </a:rPr>
              <a:t>방법 공문 시달 예정</a:t>
            </a:r>
            <a:endParaRPr lang="en-US" altLang="ko-KR" sz="2000" b="1" dirty="0">
              <a:latin typeface="08서울남산체 B"/>
              <a:ea typeface="08서울남산체 B"/>
            </a:endParaRPr>
          </a:p>
          <a:p>
            <a:pPr marL="342900" indent="-342900">
              <a:spcBef>
                <a:spcPct val="50000"/>
              </a:spcBef>
              <a:defRPr lang="ko-KR"/>
            </a:pPr>
            <a:r>
              <a:rPr lang="en-US" altLang="ko-KR" sz="2400" b="1" dirty="0" smtClean="0">
                <a:latin typeface="08서울남산체 B"/>
                <a:ea typeface="08서울남산체 B"/>
              </a:rPr>
              <a:t>▣ </a:t>
            </a:r>
            <a:r>
              <a:rPr lang="ko-KR" altLang="en-US" sz="2400" b="1" dirty="0" smtClean="0">
                <a:latin typeface="08서울남산체 B"/>
                <a:ea typeface="08서울남산체 B"/>
              </a:rPr>
              <a:t>화재</a:t>
            </a:r>
            <a:r>
              <a:rPr lang="en-US" altLang="ko-KR" sz="2400" b="1" dirty="0" smtClean="0">
                <a:latin typeface="08서울남산체 B"/>
                <a:ea typeface="08서울남산체 B"/>
              </a:rPr>
              <a:t>, </a:t>
            </a:r>
            <a:r>
              <a:rPr lang="ko-KR" altLang="en-US" sz="2400" b="1" dirty="0" smtClean="0">
                <a:latin typeface="08서울남산체 B"/>
                <a:ea typeface="08서울남산체 B"/>
              </a:rPr>
              <a:t>구조 초기상황과 원인 등 중요 진술 확보</a:t>
            </a:r>
            <a:endParaRPr lang="en-US" altLang="ko-KR" sz="2400" b="1" dirty="0" smtClean="0">
              <a:latin typeface="08서울남산체 B"/>
              <a:ea typeface="08서울남산체 B"/>
            </a:endParaRPr>
          </a:p>
          <a:p>
            <a:pPr marL="342900" indent="-342900">
              <a:spcBef>
                <a:spcPct val="50000"/>
              </a:spcBef>
              <a:defRPr lang="ko-KR"/>
            </a:pPr>
            <a:r>
              <a:rPr lang="en-US" altLang="ko-KR" sz="2400" b="1" dirty="0" smtClean="0">
                <a:latin typeface="08서울남산체 B"/>
                <a:ea typeface="08서울남산체 B"/>
              </a:rPr>
              <a:t>  </a:t>
            </a:r>
            <a:r>
              <a:rPr lang="ko-KR" altLang="en-US" sz="2000" dirty="0" smtClean="0">
                <a:latin typeface="08서울남산체 B"/>
                <a:ea typeface="08서울남산체 B"/>
              </a:rPr>
              <a:t>◦ 초기상황 목격한 내용</a:t>
            </a:r>
            <a:r>
              <a:rPr lang="en-US" altLang="ko-KR" sz="2000" dirty="0" smtClean="0">
                <a:latin typeface="08서울남산체 B"/>
                <a:ea typeface="08서울남산체 B"/>
              </a:rPr>
              <a:t>,  </a:t>
            </a:r>
            <a:r>
              <a:rPr lang="ko-KR" altLang="en-US" sz="2000" dirty="0" smtClean="0">
                <a:latin typeface="08서울남산체 B"/>
                <a:ea typeface="08서울남산체 B"/>
              </a:rPr>
              <a:t>구조된 위치</a:t>
            </a:r>
            <a:r>
              <a:rPr lang="en-US" altLang="ko-KR" sz="2000" dirty="0" smtClean="0">
                <a:latin typeface="08서울남산체 B"/>
                <a:ea typeface="08서울남산체 B"/>
              </a:rPr>
              <a:t>,  </a:t>
            </a:r>
            <a:r>
              <a:rPr lang="ko-KR" altLang="en-US" sz="2000" dirty="0" smtClean="0">
                <a:latin typeface="08서울남산체 B"/>
                <a:ea typeface="08서울남산체 B"/>
              </a:rPr>
              <a:t>남아있는 사람 등 </a:t>
            </a:r>
            <a:endParaRPr lang="en-US" altLang="ko-KR" sz="2000" dirty="0" smtClean="0">
              <a:latin typeface="08서울남산체 B"/>
              <a:ea typeface="08서울남산체 B"/>
            </a:endParaRPr>
          </a:p>
          <a:p>
            <a:pPr marL="342900" indent="-342900">
              <a:spcBef>
                <a:spcPct val="50000"/>
              </a:spcBef>
              <a:defRPr lang="ko-KR"/>
            </a:pPr>
            <a:r>
              <a:rPr lang="en-US" altLang="ko-KR" sz="2000" b="1" dirty="0" smtClean="0">
                <a:latin typeface="08서울남산체 B"/>
                <a:ea typeface="08서울남산체 B"/>
              </a:rPr>
              <a:t>  </a:t>
            </a:r>
            <a:r>
              <a:rPr lang="ko-KR" altLang="en-US" sz="2000" dirty="0" smtClean="0">
                <a:latin typeface="08서울남산체 B"/>
                <a:ea typeface="08서울남산체 B"/>
              </a:rPr>
              <a:t>◦ </a:t>
            </a:r>
            <a:r>
              <a:rPr lang="ko-KR" altLang="en-US" sz="2000" dirty="0" err="1" smtClean="0">
                <a:latin typeface="08서울남산체 B"/>
                <a:ea typeface="08서울남산체 B"/>
              </a:rPr>
              <a:t>화재조사팀</a:t>
            </a:r>
            <a:r>
              <a:rPr lang="en-US" altLang="ko-KR" sz="2000" dirty="0" smtClean="0">
                <a:latin typeface="08서울남산체 B"/>
                <a:ea typeface="08서울남산체 B"/>
              </a:rPr>
              <a:t>, </a:t>
            </a:r>
            <a:r>
              <a:rPr lang="ko-KR" altLang="en-US" sz="2000" dirty="0" err="1" smtClean="0">
                <a:latin typeface="08서울남산체 B"/>
                <a:ea typeface="08서울남산체 B"/>
              </a:rPr>
              <a:t>구조대책팀</a:t>
            </a:r>
            <a:r>
              <a:rPr lang="ko-KR" altLang="en-US" sz="2000" dirty="0" smtClean="0">
                <a:latin typeface="08서울남산체 B"/>
                <a:ea typeface="08서울남산체 B"/>
              </a:rPr>
              <a:t> 요청 사항</a:t>
            </a:r>
            <a:endParaRPr lang="ko-KR" altLang="en-US" sz="2000" b="1" dirty="0">
              <a:latin typeface="08서울남산체 B"/>
              <a:ea typeface="08서울남산체 B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6"/>
          <p:cNvGrpSpPr/>
          <p:nvPr/>
        </p:nvGrpSpPr>
        <p:grpSpPr>
          <a:xfrm>
            <a:off x="251520" y="620688"/>
            <a:ext cx="8021638" cy="593725"/>
            <a:chOff x="276704" y="980728"/>
            <a:chExt cx="8020928" cy="594514"/>
          </a:xfrm>
        </p:grpSpPr>
        <p:grpSp>
          <p:nvGrpSpPr>
            <p:cNvPr id="3" name="Group 455"/>
            <p:cNvGrpSpPr/>
            <p:nvPr/>
          </p:nvGrpSpPr>
          <p:grpSpPr>
            <a:xfrm>
              <a:off x="276704" y="980728"/>
              <a:ext cx="8020928" cy="594514"/>
              <a:chOff x="1094" y="985"/>
              <a:chExt cx="1767" cy="355"/>
            </a:xfrm>
          </p:grpSpPr>
          <p:sp>
            <p:nvSpPr>
              <p:cNvPr id="12295" name="AutoShape 456"/>
              <p:cNvSpPr>
                <a:spLocks noChangeArrowheads="1"/>
              </p:cNvSpPr>
              <p:nvPr/>
            </p:nvSpPr>
            <p:spPr>
              <a:xfrm>
                <a:off x="1094" y="985"/>
                <a:ext cx="1767" cy="355"/>
              </a:xfrm>
              <a:prstGeom prst="roundRect">
                <a:avLst>
                  <a:gd name="adj" fmla="val 24755"/>
                </a:avLst>
              </a:prstGeom>
              <a:solidFill>
                <a:srgbClr val="0A629E"/>
              </a:solidFill>
              <a:ln w="28575" algn="ctr">
                <a:noFill/>
                <a:round/>
              </a:ln>
            </p:spPr>
            <p:txBody>
              <a:bodyPr lIns="0" tIns="0" rIns="0" bIns="0" anchor="ctr"/>
              <a:lstStyle/>
              <a:p>
                <a:pPr algn="ctr" latinLnBrk="0">
                  <a:lnSpc>
                    <a:spcPct val="150000"/>
                  </a:lnSpc>
                  <a:buChar char="•"/>
                  <a:defRPr lang="ko-KR" altLang="en-US"/>
                </a:pPr>
                <a:endParaRPr lang="ko-KR" altLang="ko-KR" sz="900">
                  <a:solidFill>
                    <a:srgbClr val="CCFF99"/>
                  </a:solidFill>
                  <a:latin typeface="Arial"/>
                  <a:ea typeface="HY울릉도M"/>
                </a:endParaRPr>
              </a:p>
            </p:txBody>
          </p:sp>
          <p:sp>
            <p:nvSpPr>
              <p:cNvPr id="12296" name="AutoShape 457"/>
              <p:cNvSpPr>
                <a:spLocks noChangeArrowheads="1"/>
              </p:cNvSpPr>
              <p:nvPr/>
            </p:nvSpPr>
            <p:spPr>
              <a:xfrm>
                <a:off x="1098" y="985"/>
                <a:ext cx="1752" cy="312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73C3E3"/>
                  </a:gs>
                  <a:gs pos="100000">
                    <a:srgbClr val="0A629E"/>
                  </a:gs>
                </a:gsLst>
                <a:lin ang="5400000" scaled="1"/>
              </a:gradFill>
              <a:ln w="28575" algn="ctr">
                <a:noFill/>
                <a:round/>
              </a:ln>
            </p:spPr>
            <p:txBody>
              <a:bodyPr lIns="0" tIns="0" rIns="0" bIns="0" anchor="ctr"/>
              <a:lstStyle/>
              <a:p>
                <a:pPr lvl="0">
                  <a:defRPr lang="ko-KR" altLang="en-US"/>
                </a:pPr>
                <a:endParaRPr lang="ko-KR" altLang="en-US"/>
              </a:p>
            </p:txBody>
          </p:sp>
        </p:grpSp>
        <p:sp>
          <p:nvSpPr>
            <p:cNvPr id="12294" name="Rectangle 458"/>
            <p:cNvSpPr>
              <a:spLocks noChangeArrowheads="1"/>
            </p:cNvSpPr>
            <p:nvPr/>
          </p:nvSpPr>
          <p:spPr>
            <a:xfrm>
              <a:off x="527175" y="1052736"/>
              <a:ext cx="7439025" cy="391921"/>
            </a:xfrm>
            <a:prstGeom prst="rect">
              <a:avLst/>
            </a:prstGeom>
            <a:noFill/>
            <a:ln w="3175" algn="ctr">
              <a:noFill/>
              <a:miter/>
            </a:ln>
          </p:spPr>
          <p:txBody>
            <a:bodyPr wrap="none" anchor="ctr"/>
            <a:lstStyle/>
            <a:p>
              <a:pPr marL="457200" indent="-457200">
                <a:defRPr lang="ko-KR" altLang="en-US"/>
              </a:pPr>
              <a:r>
                <a:rPr lang="en-US" altLang="ko-KR" sz="2800" b="1" dirty="0">
                  <a:solidFill>
                    <a:schemeClr val="bg1"/>
                  </a:solidFill>
                </a:rPr>
                <a:t>2</a:t>
              </a:r>
              <a:r>
                <a:rPr lang="en-US" altLang="ko-KR" sz="2800" b="1" dirty="0" smtClean="0">
                  <a:solidFill>
                    <a:schemeClr val="bg1"/>
                  </a:solidFill>
                </a:rPr>
                <a:t>. </a:t>
              </a:r>
              <a:r>
                <a:rPr lang="ko-KR" altLang="en-US" sz="2800" b="1" dirty="0" smtClean="0">
                  <a:solidFill>
                    <a:schemeClr val="bg1"/>
                  </a:solidFill>
                </a:rPr>
                <a:t>의료기관에서 응급환자 이송 </a:t>
              </a:r>
              <a:r>
                <a:rPr lang="ko-KR" altLang="en-US" sz="2800" b="1" dirty="0" err="1" smtClean="0">
                  <a:solidFill>
                    <a:schemeClr val="bg1"/>
                  </a:solidFill>
                </a:rPr>
                <a:t>요청시</a:t>
              </a:r>
              <a:r>
                <a:rPr lang="ko-KR" altLang="en-US" sz="2800" b="1" dirty="0" smtClean="0">
                  <a:solidFill>
                    <a:schemeClr val="bg1"/>
                  </a:solidFill>
                </a:rPr>
                <a:t> 대응 </a:t>
              </a:r>
              <a:endParaRPr lang="ko-KR" altLang="en-US" sz="28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Text Box 459"/>
          <p:cNvSpPr txBox="1">
            <a:spLocks noChangeArrowheads="1"/>
          </p:cNvSpPr>
          <p:nvPr/>
        </p:nvSpPr>
        <p:spPr>
          <a:xfrm>
            <a:off x="323528" y="1916832"/>
            <a:ext cx="8533705" cy="3231654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  <a:defRPr lang="ko-KR"/>
            </a:pPr>
            <a:r>
              <a:rPr lang="en-US" altLang="ko-KR" sz="2400" b="1" dirty="0">
                <a:latin typeface="08서울남산체 B"/>
                <a:ea typeface="08서울남산체 B"/>
              </a:rPr>
              <a:t>▣ </a:t>
            </a:r>
            <a:r>
              <a:rPr lang="ko-KR" altLang="en-US" sz="2400" b="1" dirty="0" smtClean="0">
                <a:latin typeface="08서울남산체 EB" pitchFamily="18" charset="-127"/>
                <a:ea typeface="08서울남산체 EB" pitchFamily="18" charset="-127"/>
              </a:rPr>
              <a:t>구급대상자의 응급여부를 파악하여 구급이송 판단</a:t>
            </a:r>
            <a:endParaRPr lang="en-US" altLang="ko-KR" sz="2400" b="1" dirty="0" smtClean="0">
              <a:latin typeface="08서울남산체 EB" pitchFamily="18" charset="-127"/>
              <a:ea typeface="08서울남산체 EB" pitchFamily="18" charset="-127"/>
            </a:endParaRPr>
          </a:p>
          <a:p>
            <a:pPr marL="342900" indent="-342900">
              <a:spcBef>
                <a:spcPct val="50000"/>
              </a:spcBef>
              <a:defRPr lang="ko-KR"/>
            </a:pPr>
            <a:r>
              <a:rPr lang="en-US" altLang="ko-KR" sz="2400" b="1" dirty="0" smtClean="0">
                <a:latin typeface="08서울남산체 B"/>
                <a:ea typeface="08서울남산체 B"/>
              </a:rPr>
              <a:t>  </a:t>
            </a:r>
            <a:r>
              <a:rPr lang="ko-KR" altLang="en-US" sz="2000" dirty="0" smtClean="0">
                <a:latin typeface="08서울남산체 B"/>
                <a:ea typeface="08서울남산체 B"/>
              </a:rPr>
              <a:t>◦ 사망자 발생 민원</a:t>
            </a:r>
            <a:r>
              <a:rPr lang="en-US" altLang="ko-KR" sz="2000" dirty="0" smtClean="0">
                <a:latin typeface="08서울남산체 B"/>
                <a:ea typeface="08서울남산체 B"/>
              </a:rPr>
              <a:t>,  </a:t>
            </a:r>
            <a:r>
              <a:rPr lang="ko-KR" altLang="en-US" sz="2000" dirty="0" smtClean="0">
                <a:latin typeface="08서울남산체 B"/>
                <a:ea typeface="08서울남산체 B"/>
              </a:rPr>
              <a:t>거부할 법적 근거 불충분</a:t>
            </a:r>
            <a:r>
              <a:rPr lang="en-US" altLang="ko-KR" sz="2000" dirty="0" smtClean="0">
                <a:latin typeface="08서울남산체 B"/>
                <a:ea typeface="08서울남산체 B"/>
              </a:rPr>
              <a:t>, </a:t>
            </a:r>
            <a:r>
              <a:rPr lang="ko-KR" altLang="en-US" sz="2000" dirty="0" smtClean="0">
                <a:latin typeface="08서울남산체 B"/>
                <a:ea typeface="08서울남산체 B"/>
              </a:rPr>
              <a:t>의사탑승 강요 근거 불충분</a:t>
            </a:r>
            <a:endParaRPr lang="ko-KR" altLang="en-US" sz="2000" b="1" dirty="0">
              <a:latin typeface="08서울남산체 B"/>
              <a:ea typeface="08서울남산체 B"/>
            </a:endParaRPr>
          </a:p>
          <a:p>
            <a:pPr marL="342900" indent="-342900">
              <a:spcBef>
                <a:spcPct val="50000"/>
              </a:spcBef>
              <a:defRPr lang="ko-KR"/>
            </a:pPr>
            <a:r>
              <a:rPr lang="en-US" altLang="ko-KR" sz="2400" b="1" dirty="0">
                <a:latin typeface="08서울남산체 B"/>
                <a:ea typeface="08서울남산체 B"/>
              </a:rPr>
              <a:t>▣ </a:t>
            </a:r>
            <a:r>
              <a:rPr lang="en-US" altLang="ko-KR" sz="2400" b="1" dirty="0" smtClean="0">
                <a:latin typeface="08서울남산체 B"/>
                <a:ea typeface="08서울남산체 B"/>
              </a:rPr>
              <a:t>119</a:t>
            </a:r>
            <a:r>
              <a:rPr lang="ko-KR" altLang="en-US" sz="2400" b="1" dirty="0" smtClean="0">
                <a:latin typeface="08서울남산체 B"/>
                <a:ea typeface="08서울남산체 B"/>
              </a:rPr>
              <a:t>구조구급에  관한 법률 제</a:t>
            </a:r>
            <a:r>
              <a:rPr lang="en-US" altLang="ko-KR" sz="2400" b="1" dirty="0" smtClean="0">
                <a:latin typeface="08서울남산체 B"/>
                <a:ea typeface="08서울남산체 B"/>
              </a:rPr>
              <a:t>20</a:t>
            </a:r>
            <a:r>
              <a:rPr lang="ko-KR" altLang="en-US" sz="2400" b="1" dirty="0" smtClean="0">
                <a:latin typeface="08서울남산체 B"/>
                <a:ea typeface="08서울남산체 B"/>
              </a:rPr>
              <a:t>조 </a:t>
            </a:r>
            <a:r>
              <a:rPr lang="en-US" altLang="ko-KR" sz="2000" b="1" dirty="0" smtClean="0">
                <a:latin typeface="08서울남산체 B"/>
                <a:ea typeface="08서울남산체 B"/>
              </a:rPr>
              <a:t>(</a:t>
            </a:r>
            <a:r>
              <a:rPr lang="ko-KR" altLang="en-US" sz="2000" b="1" dirty="0" smtClean="0">
                <a:latin typeface="08서울남산체 B"/>
                <a:ea typeface="08서울남산체 B"/>
              </a:rPr>
              <a:t>구조</a:t>
            </a:r>
            <a:r>
              <a:rPr lang="en-US" altLang="ko-KR" sz="2000" b="1" dirty="0" smtClean="0">
                <a:latin typeface="08서울남산체 B"/>
                <a:ea typeface="08서울남산체 B"/>
              </a:rPr>
              <a:t>.</a:t>
            </a:r>
            <a:r>
              <a:rPr lang="ko-KR" altLang="en-US" sz="2000" b="1" dirty="0" smtClean="0">
                <a:latin typeface="08서울남산체 B"/>
                <a:ea typeface="08서울남산체 B"/>
              </a:rPr>
              <a:t>구급 요청의 거절</a:t>
            </a:r>
            <a:r>
              <a:rPr lang="en-US" altLang="ko-KR" sz="2000" b="1" dirty="0" smtClean="0">
                <a:latin typeface="08서울남산체 B"/>
                <a:ea typeface="08서울남산체 B"/>
              </a:rPr>
              <a:t>) </a:t>
            </a:r>
          </a:p>
          <a:p>
            <a:pPr marL="342900" indent="-342900">
              <a:spcBef>
                <a:spcPct val="50000"/>
              </a:spcBef>
              <a:defRPr lang="ko-KR"/>
            </a:pPr>
            <a:r>
              <a:rPr lang="en-US" altLang="ko-KR" sz="2400" b="1" dirty="0" smtClean="0">
                <a:latin typeface="08서울남산체 B"/>
                <a:ea typeface="08서울남산체 B"/>
              </a:rPr>
              <a:t>  </a:t>
            </a:r>
            <a:r>
              <a:rPr lang="ko-KR" altLang="en-US" sz="2000" dirty="0" smtClean="0">
                <a:latin typeface="08서울남산체 B"/>
                <a:ea typeface="08서울남산체 B"/>
              </a:rPr>
              <a:t>◦ 정확한 이해와 적용 필요 </a:t>
            </a:r>
            <a:r>
              <a:rPr lang="en-US" altLang="ko-KR" sz="2000" dirty="0" smtClean="0">
                <a:latin typeface="08서울남산체 B"/>
                <a:ea typeface="08서울남산체 B"/>
              </a:rPr>
              <a:t>/ </a:t>
            </a:r>
            <a:r>
              <a:rPr lang="ko-KR" altLang="en-US" sz="2000" dirty="0" smtClean="0">
                <a:latin typeface="08서울남산체 B"/>
                <a:ea typeface="08서울남산체 B"/>
              </a:rPr>
              <a:t>항상 고민하면서 구급활동 할 것</a:t>
            </a:r>
            <a:endParaRPr lang="en-US" altLang="ko-KR" sz="2000" b="1" dirty="0">
              <a:latin typeface="08서울남산체 B"/>
              <a:ea typeface="08서울남산체 B"/>
            </a:endParaRPr>
          </a:p>
          <a:p>
            <a:pPr marL="342900" indent="-342900">
              <a:spcBef>
                <a:spcPct val="50000"/>
              </a:spcBef>
              <a:defRPr lang="ko-KR"/>
            </a:pPr>
            <a:r>
              <a:rPr lang="en-US" altLang="ko-KR" sz="2400" b="1" dirty="0" smtClean="0">
                <a:latin typeface="08서울남산체 B"/>
                <a:ea typeface="08서울남산체 B"/>
              </a:rPr>
              <a:t>▣ </a:t>
            </a:r>
            <a:r>
              <a:rPr lang="ko-KR" altLang="en-US" sz="2400" b="1" dirty="0" smtClean="0">
                <a:latin typeface="08서울남산체 B"/>
                <a:ea typeface="08서울남산체 B"/>
              </a:rPr>
              <a:t>병원간 전원 조정업무 법적 근거 신설 </a:t>
            </a:r>
            <a:r>
              <a:rPr lang="en-US" altLang="ko-KR" sz="2000" b="1" dirty="0" smtClean="0">
                <a:latin typeface="08서울남산체 B"/>
                <a:ea typeface="08서울남산체 B"/>
              </a:rPr>
              <a:t>(119</a:t>
            </a:r>
            <a:r>
              <a:rPr lang="ko-KR" altLang="en-US" sz="2000" b="1" dirty="0" smtClean="0">
                <a:latin typeface="08서울남산체 B"/>
                <a:ea typeface="08서울남산체 B"/>
              </a:rPr>
              <a:t>구급상황관리센터</a:t>
            </a:r>
            <a:r>
              <a:rPr lang="en-US" altLang="ko-KR" sz="2000" b="1" dirty="0" smtClean="0">
                <a:latin typeface="08서울남산체 B"/>
                <a:ea typeface="08서울남산체 B"/>
              </a:rPr>
              <a:t>)</a:t>
            </a:r>
          </a:p>
          <a:p>
            <a:pPr marL="342900" indent="-342900">
              <a:spcBef>
                <a:spcPct val="50000"/>
              </a:spcBef>
              <a:defRPr lang="ko-KR"/>
            </a:pPr>
            <a:r>
              <a:rPr lang="en-US" altLang="ko-KR" sz="2400" b="1" dirty="0" smtClean="0">
                <a:latin typeface="08서울남산체 B"/>
                <a:ea typeface="08서울남산체 B"/>
              </a:rPr>
              <a:t>  </a:t>
            </a:r>
            <a:r>
              <a:rPr lang="ko-KR" altLang="en-US" sz="2000" dirty="0" smtClean="0">
                <a:latin typeface="08서울남산체 B"/>
                <a:ea typeface="08서울남산체 B"/>
              </a:rPr>
              <a:t>◦ 응급의료에 관한 법률 시행규칙 제</a:t>
            </a:r>
            <a:r>
              <a:rPr lang="en-US" altLang="ko-KR" sz="2000" dirty="0" smtClean="0">
                <a:latin typeface="08서울남산체 B"/>
                <a:ea typeface="08서울남산체 B"/>
              </a:rPr>
              <a:t>4</a:t>
            </a:r>
            <a:r>
              <a:rPr lang="ko-KR" altLang="en-US" sz="2000" dirty="0" smtClean="0">
                <a:latin typeface="08서울남산체 B"/>
                <a:ea typeface="08서울남산체 B"/>
              </a:rPr>
              <a:t>조 </a:t>
            </a:r>
            <a:endParaRPr lang="ko-KR" altLang="en-US" sz="2000" b="1" dirty="0">
              <a:latin typeface="08서울남산체 B"/>
              <a:ea typeface="08서울남산체 B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6"/>
          <p:cNvGrpSpPr/>
          <p:nvPr/>
        </p:nvGrpSpPr>
        <p:grpSpPr>
          <a:xfrm>
            <a:off x="251520" y="620688"/>
            <a:ext cx="8021638" cy="593725"/>
            <a:chOff x="276704" y="980728"/>
            <a:chExt cx="8020928" cy="594514"/>
          </a:xfrm>
        </p:grpSpPr>
        <p:grpSp>
          <p:nvGrpSpPr>
            <p:cNvPr id="3" name="Group 455"/>
            <p:cNvGrpSpPr/>
            <p:nvPr/>
          </p:nvGrpSpPr>
          <p:grpSpPr>
            <a:xfrm>
              <a:off x="276704" y="980728"/>
              <a:ext cx="8020928" cy="594514"/>
              <a:chOff x="1094" y="985"/>
              <a:chExt cx="1767" cy="355"/>
            </a:xfrm>
          </p:grpSpPr>
          <p:sp>
            <p:nvSpPr>
              <p:cNvPr id="12295" name="AutoShape 456"/>
              <p:cNvSpPr>
                <a:spLocks noChangeArrowheads="1"/>
              </p:cNvSpPr>
              <p:nvPr/>
            </p:nvSpPr>
            <p:spPr>
              <a:xfrm>
                <a:off x="1094" y="985"/>
                <a:ext cx="1767" cy="355"/>
              </a:xfrm>
              <a:prstGeom prst="roundRect">
                <a:avLst>
                  <a:gd name="adj" fmla="val 24755"/>
                </a:avLst>
              </a:prstGeom>
              <a:solidFill>
                <a:srgbClr val="0A629E"/>
              </a:solidFill>
              <a:ln w="28575" algn="ctr">
                <a:noFill/>
                <a:round/>
              </a:ln>
            </p:spPr>
            <p:txBody>
              <a:bodyPr lIns="0" tIns="0" rIns="0" bIns="0" anchor="ctr"/>
              <a:lstStyle/>
              <a:p>
                <a:pPr algn="ctr" latinLnBrk="0">
                  <a:lnSpc>
                    <a:spcPct val="150000"/>
                  </a:lnSpc>
                  <a:buChar char="•"/>
                  <a:defRPr lang="ko-KR" altLang="en-US"/>
                </a:pPr>
                <a:endParaRPr lang="ko-KR" altLang="ko-KR" sz="900">
                  <a:solidFill>
                    <a:srgbClr val="CCFF99"/>
                  </a:solidFill>
                  <a:latin typeface="Arial"/>
                  <a:ea typeface="HY울릉도M"/>
                </a:endParaRPr>
              </a:p>
            </p:txBody>
          </p:sp>
          <p:sp>
            <p:nvSpPr>
              <p:cNvPr id="12296" name="AutoShape 457"/>
              <p:cNvSpPr>
                <a:spLocks noChangeArrowheads="1"/>
              </p:cNvSpPr>
              <p:nvPr/>
            </p:nvSpPr>
            <p:spPr>
              <a:xfrm>
                <a:off x="1098" y="985"/>
                <a:ext cx="1752" cy="312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73C3E3"/>
                  </a:gs>
                  <a:gs pos="100000">
                    <a:srgbClr val="0A629E"/>
                  </a:gs>
                </a:gsLst>
                <a:lin ang="5400000" scaled="1"/>
              </a:gradFill>
              <a:ln w="28575" algn="ctr">
                <a:noFill/>
                <a:round/>
              </a:ln>
            </p:spPr>
            <p:txBody>
              <a:bodyPr lIns="0" tIns="0" rIns="0" bIns="0" anchor="ctr"/>
              <a:lstStyle/>
              <a:p>
                <a:pPr lvl="0">
                  <a:defRPr lang="ko-KR" altLang="en-US"/>
                </a:pPr>
                <a:endParaRPr lang="ko-KR" altLang="en-US"/>
              </a:p>
            </p:txBody>
          </p:sp>
        </p:grpSp>
        <p:sp>
          <p:nvSpPr>
            <p:cNvPr id="12294" name="Rectangle 458"/>
            <p:cNvSpPr>
              <a:spLocks noChangeArrowheads="1"/>
            </p:cNvSpPr>
            <p:nvPr/>
          </p:nvSpPr>
          <p:spPr>
            <a:xfrm>
              <a:off x="527175" y="1052736"/>
              <a:ext cx="7439025" cy="391921"/>
            </a:xfrm>
            <a:prstGeom prst="rect">
              <a:avLst/>
            </a:prstGeom>
            <a:noFill/>
            <a:ln w="3175" algn="ctr">
              <a:noFill/>
              <a:miter/>
            </a:ln>
          </p:spPr>
          <p:txBody>
            <a:bodyPr wrap="none" anchor="ctr"/>
            <a:lstStyle/>
            <a:p>
              <a:pPr marL="457200" indent="-457200">
                <a:defRPr lang="ko-KR" altLang="en-US"/>
              </a:pPr>
              <a:r>
                <a:rPr lang="en-US" altLang="ko-KR" sz="2800" b="1" dirty="0">
                  <a:solidFill>
                    <a:schemeClr val="bg1"/>
                  </a:solidFill>
                </a:rPr>
                <a:t>3</a:t>
              </a:r>
              <a:r>
                <a:rPr lang="en-US" altLang="ko-KR" sz="2800" b="1" dirty="0" smtClean="0">
                  <a:solidFill>
                    <a:schemeClr val="bg1"/>
                  </a:solidFill>
                </a:rPr>
                <a:t>. </a:t>
              </a:r>
              <a:r>
                <a:rPr lang="ko-KR" altLang="en-US" sz="2800" b="1" dirty="0" smtClean="0">
                  <a:solidFill>
                    <a:schemeClr val="bg1"/>
                  </a:solidFill>
                </a:rPr>
                <a:t>의료기관 방문간담회 결과 공유 </a:t>
              </a:r>
              <a:endParaRPr lang="ko-KR" altLang="en-US" sz="28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Text Box 459"/>
          <p:cNvSpPr txBox="1">
            <a:spLocks noChangeArrowheads="1"/>
          </p:cNvSpPr>
          <p:nvPr/>
        </p:nvSpPr>
        <p:spPr>
          <a:xfrm>
            <a:off x="323528" y="1916832"/>
            <a:ext cx="8533705" cy="3600986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  <a:defRPr lang="ko-KR"/>
            </a:pPr>
            <a:r>
              <a:rPr lang="en-US" altLang="ko-KR" sz="2400" b="1" dirty="0">
                <a:latin typeface="08서울남산체 B"/>
                <a:ea typeface="08서울남산체 B"/>
              </a:rPr>
              <a:t>▣ </a:t>
            </a:r>
            <a:r>
              <a:rPr lang="ko-KR" altLang="en-US" sz="2400" b="1" dirty="0" smtClean="0">
                <a:latin typeface="08서울남산체 B"/>
                <a:ea typeface="08서울남산체 B"/>
              </a:rPr>
              <a:t>서로의 입장을 이해하고</a:t>
            </a:r>
            <a:r>
              <a:rPr lang="en-US" altLang="ko-KR" sz="2400" b="1" dirty="0" smtClean="0">
                <a:latin typeface="08서울남산체 B"/>
                <a:ea typeface="08서울남산체 B"/>
              </a:rPr>
              <a:t>, </a:t>
            </a:r>
            <a:r>
              <a:rPr lang="ko-KR" altLang="en-US" sz="2400" b="1" dirty="0" smtClean="0">
                <a:latin typeface="08서울남산체 B"/>
                <a:ea typeface="08서울남산체 B"/>
              </a:rPr>
              <a:t>존중하는 태도 필요하다고 공감</a:t>
            </a:r>
            <a:r>
              <a:rPr lang="en-US" altLang="ko-KR" sz="2400" b="1" dirty="0" smtClean="0">
                <a:latin typeface="08서울남산체 B"/>
                <a:ea typeface="08서울남산체 B"/>
              </a:rPr>
              <a:t>  </a:t>
            </a:r>
            <a:endParaRPr lang="ko-KR" altLang="en-US" sz="2000" b="1" dirty="0">
              <a:latin typeface="08서울남산체 B"/>
              <a:ea typeface="08서울남산체 B"/>
            </a:endParaRPr>
          </a:p>
          <a:p>
            <a:pPr marL="342900" indent="-342900">
              <a:spcBef>
                <a:spcPct val="50000"/>
              </a:spcBef>
              <a:defRPr lang="ko-KR"/>
            </a:pPr>
            <a:r>
              <a:rPr lang="en-US" altLang="ko-KR" sz="2400" b="1" dirty="0">
                <a:latin typeface="08서울남산체 B"/>
                <a:ea typeface="08서울남산체 B"/>
              </a:rPr>
              <a:t>▣ </a:t>
            </a:r>
            <a:r>
              <a:rPr lang="ko-KR" altLang="en-US" sz="2400" b="1" dirty="0" smtClean="0">
                <a:latin typeface="08서울남산체 B"/>
                <a:ea typeface="08서울남산체 B"/>
              </a:rPr>
              <a:t>경찰병원  응급환자 진료여건 악화 이유 공유</a:t>
            </a:r>
            <a:r>
              <a:rPr lang="en-US" altLang="ko-KR" sz="2000" b="1" dirty="0" smtClean="0">
                <a:latin typeface="08서울남산체 B"/>
                <a:ea typeface="08서울남산체 B"/>
              </a:rPr>
              <a:t> </a:t>
            </a:r>
          </a:p>
          <a:p>
            <a:pPr marL="342900" indent="-342900">
              <a:spcBef>
                <a:spcPct val="50000"/>
              </a:spcBef>
              <a:defRPr lang="ko-KR"/>
            </a:pPr>
            <a:r>
              <a:rPr lang="en-US" altLang="ko-KR" sz="2400" b="1" dirty="0" smtClean="0">
                <a:latin typeface="08서울남산체 B"/>
                <a:ea typeface="08서울남산체 B"/>
              </a:rPr>
              <a:t>  </a:t>
            </a:r>
            <a:r>
              <a:rPr lang="ko-KR" altLang="en-US" sz="2000" dirty="0" smtClean="0">
                <a:latin typeface="08서울남산체 B"/>
                <a:ea typeface="08서울남산체 B"/>
              </a:rPr>
              <a:t>◦ </a:t>
            </a:r>
            <a:r>
              <a:rPr lang="en-US" altLang="ko-KR" sz="2000" dirty="0" smtClean="0">
                <a:latin typeface="08서울남산체 B"/>
                <a:ea typeface="08서울남산체 B"/>
              </a:rPr>
              <a:t>2013</a:t>
            </a:r>
            <a:r>
              <a:rPr lang="ko-KR" altLang="en-US" sz="2000" dirty="0" smtClean="0">
                <a:latin typeface="08서울남산체 B"/>
                <a:ea typeface="08서울남산체 B"/>
              </a:rPr>
              <a:t>년 </a:t>
            </a:r>
            <a:r>
              <a:rPr lang="en-US" altLang="ko-KR" sz="2000" dirty="0" smtClean="0">
                <a:latin typeface="08서울남산체 B"/>
                <a:ea typeface="08서울남산체 B"/>
              </a:rPr>
              <a:t>11</a:t>
            </a:r>
            <a:r>
              <a:rPr lang="ko-KR" altLang="en-US" sz="2000" dirty="0" smtClean="0">
                <a:latin typeface="08서울남산체 B"/>
                <a:ea typeface="08서울남산체 B"/>
              </a:rPr>
              <a:t>월 </a:t>
            </a:r>
            <a:r>
              <a:rPr lang="ko-KR" altLang="en-US" sz="2000" dirty="0" err="1" smtClean="0">
                <a:latin typeface="08서울남산체 B"/>
                <a:ea typeface="08서울남산체 B"/>
              </a:rPr>
              <a:t>전공의들까지</a:t>
            </a:r>
            <a:r>
              <a:rPr lang="ko-KR" altLang="en-US" sz="2000" dirty="0" smtClean="0">
                <a:latin typeface="08서울남산체 B"/>
                <a:ea typeface="08서울남산체 B"/>
              </a:rPr>
              <a:t> 모두 나가고 응급의학과장 </a:t>
            </a:r>
            <a:r>
              <a:rPr lang="en-US" altLang="ko-KR" sz="2000" dirty="0" smtClean="0">
                <a:latin typeface="08서울남산체 B"/>
                <a:ea typeface="08서울남산체 B"/>
              </a:rPr>
              <a:t>1</a:t>
            </a:r>
            <a:r>
              <a:rPr lang="ko-KR" altLang="en-US" sz="2000" dirty="0" smtClean="0">
                <a:latin typeface="08서울남산체 B"/>
                <a:ea typeface="08서울남산체 B"/>
              </a:rPr>
              <a:t>인 근무</a:t>
            </a:r>
            <a:endParaRPr lang="en-US" altLang="ko-KR" sz="2000" dirty="0" smtClean="0">
              <a:latin typeface="08서울남산체 B"/>
              <a:ea typeface="08서울남산체 B"/>
            </a:endParaRPr>
          </a:p>
          <a:p>
            <a:pPr marL="342900" indent="-342900">
              <a:spcBef>
                <a:spcPct val="50000"/>
              </a:spcBef>
              <a:defRPr lang="ko-KR"/>
            </a:pPr>
            <a:r>
              <a:rPr lang="en-US" altLang="ko-KR" sz="2000" b="1" dirty="0" smtClean="0">
                <a:latin typeface="08서울남산체 B"/>
                <a:ea typeface="08서울남산체 B"/>
              </a:rPr>
              <a:t>  </a:t>
            </a:r>
            <a:r>
              <a:rPr lang="ko-KR" altLang="en-US" sz="2000" dirty="0" smtClean="0">
                <a:latin typeface="08서울남산체 B"/>
                <a:ea typeface="08서울남산체 B"/>
              </a:rPr>
              <a:t>◦ 지속적인 채용공고 등 개선 노력 중이나 여의치 않음</a:t>
            </a:r>
            <a:endParaRPr lang="en-US" altLang="ko-KR" sz="2000" dirty="0" smtClean="0">
              <a:latin typeface="08서울남산체 B"/>
              <a:ea typeface="08서울남산체 B"/>
            </a:endParaRPr>
          </a:p>
          <a:p>
            <a:pPr marL="342900" indent="-342900">
              <a:spcBef>
                <a:spcPct val="50000"/>
              </a:spcBef>
              <a:defRPr lang="ko-KR"/>
            </a:pPr>
            <a:r>
              <a:rPr lang="en-US" altLang="ko-KR" sz="2000" b="1" dirty="0" smtClean="0">
                <a:latin typeface="08서울남산체 B"/>
                <a:ea typeface="08서울남산체 B"/>
              </a:rPr>
              <a:t>  </a:t>
            </a:r>
            <a:r>
              <a:rPr lang="ko-KR" altLang="en-US" sz="2000" dirty="0" smtClean="0">
                <a:latin typeface="08서울남산체 B"/>
                <a:ea typeface="08서울남산체 B"/>
              </a:rPr>
              <a:t>◦ 응급의료기관으로 지정된 곳이므로 기대 수준 낮출 것  </a:t>
            </a:r>
            <a:endParaRPr lang="en-US" altLang="ko-KR" sz="2000" b="1" dirty="0">
              <a:latin typeface="08서울남산체 B"/>
              <a:ea typeface="08서울남산체 B"/>
            </a:endParaRPr>
          </a:p>
          <a:p>
            <a:pPr marL="342900" indent="-342900">
              <a:spcBef>
                <a:spcPct val="50000"/>
              </a:spcBef>
              <a:defRPr lang="ko-KR"/>
            </a:pPr>
            <a:r>
              <a:rPr lang="en-US" altLang="ko-KR" sz="2400" b="1" dirty="0" smtClean="0">
                <a:latin typeface="08서울남산체 B"/>
                <a:ea typeface="08서울남산체 B"/>
              </a:rPr>
              <a:t>▣ </a:t>
            </a:r>
            <a:r>
              <a:rPr lang="ko-KR" altLang="en-US" sz="2400" b="1" dirty="0" err="1" smtClean="0">
                <a:latin typeface="08서울남산체 B"/>
                <a:ea typeface="08서울남산체 B"/>
              </a:rPr>
              <a:t>심정지</a:t>
            </a:r>
            <a:r>
              <a:rPr lang="ko-KR" altLang="en-US" sz="2400" b="1" dirty="0" smtClean="0">
                <a:latin typeface="08서울남산체 B"/>
                <a:ea typeface="08서울남산체 B"/>
              </a:rPr>
              <a:t> 환자 부적절 처지 및 의료기관 부적절 사례 지적</a:t>
            </a:r>
            <a:endParaRPr lang="en-US" altLang="ko-KR" sz="2400" b="1" dirty="0" smtClean="0">
              <a:latin typeface="08서울남산체 B"/>
              <a:ea typeface="08서울남산체 B"/>
            </a:endParaRPr>
          </a:p>
          <a:p>
            <a:pPr marL="342900" indent="-342900">
              <a:spcBef>
                <a:spcPct val="50000"/>
              </a:spcBef>
              <a:defRPr lang="ko-KR"/>
            </a:pPr>
            <a:r>
              <a:rPr lang="en-US" altLang="ko-KR" sz="2400" b="1" dirty="0" smtClean="0">
                <a:latin typeface="08서울남산체 B"/>
                <a:ea typeface="08서울남산체 B"/>
              </a:rPr>
              <a:t>▣ </a:t>
            </a:r>
            <a:r>
              <a:rPr lang="ko-KR" altLang="en-US" sz="2400" b="1" dirty="0" err="1" smtClean="0">
                <a:latin typeface="08서울남산체 B"/>
                <a:ea typeface="08서울남산체 B"/>
              </a:rPr>
              <a:t>하트세이버</a:t>
            </a:r>
            <a:r>
              <a:rPr lang="ko-KR" altLang="en-US" sz="2400" b="1" dirty="0" smtClean="0">
                <a:latin typeface="08서울남산체 B"/>
                <a:ea typeface="08서울남산체 B"/>
              </a:rPr>
              <a:t> 관련 의사소견서 요구 </a:t>
            </a:r>
            <a:r>
              <a:rPr lang="en-US" altLang="ko-KR" sz="2400" b="1" dirty="0" smtClean="0">
                <a:latin typeface="08서울남산체 B"/>
                <a:ea typeface="08서울남산체 B"/>
              </a:rPr>
              <a:t>: </a:t>
            </a:r>
            <a:r>
              <a:rPr lang="ko-KR" altLang="en-US" sz="2200" b="1" dirty="0" smtClean="0">
                <a:latin typeface="08서울남산체 B"/>
                <a:ea typeface="08서울남산체 B"/>
              </a:rPr>
              <a:t>개인정보보호법 근거 없음</a:t>
            </a:r>
            <a:endParaRPr lang="ko-KR" altLang="en-US" sz="2200" b="1" dirty="0">
              <a:latin typeface="08서울남산체 B"/>
              <a:ea typeface="08서울남산체 B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6"/>
          <p:cNvGrpSpPr/>
          <p:nvPr/>
        </p:nvGrpSpPr>
        <p:grpSpPr>
          <a:xfrm>
            <a:off x="251520" y="620688"/>
            <a:ext cx="8021638" cy="593725"/>
            <a:chOff x="276704" y="980728"/>
            <a:chExt cx="8020928" cy="594514"/>
          </a:xfrm>
        </p:grpSpPr>
        <p:grpSp>
          <p:nvGrpSpPr>
            <p:cNvPr id="3" name="Group 455"/>
            <p:cNvGrpSpPr/>
            <p:nvPr/>
          </p:nvGrpSpPr>
          <p:grpSpPr>
            <a:xfrm>
              <a:off x="276704" y="980728"/>
              <a:ext cx="8020928" cy="594514"/>
              <a:chOff x="1094" y="985"/>
              <a:chExt cx="1767" cy="355"/>
            </a:xfrm>
          </p:grpSpPr>
          <p:sp>
            <p:nvSpPr>
              <p:cNvPr id="12295" name="AutoShape 456"/>
              <p:cNvSpPr>
                <a:spLocks noChangeArrowheads="1"/>
              </p:cNvSpPr>
              <p:nvPr/>
            </p:nvSpPr>
            <p:spPr>
              <a:xfrm>
                <a:off x="1094" y="985"/>
                <a:ext cx="1767" cy="355"/>
              </a:xfrm>
              <a:prstGeom prst="roundRect">
                <a:avLst>
                  <a:gd name="adj" fmla="val 24755"/>
                </a:avLst>
              </a:prstGeom>
              <a:solidFill>
                <a:srgbClr val="0A629E"/>
              </a:solidFill>
              <a:ln w="28575" algn="ctr">
                <a:noFill/>
                <a:round/>
              </a:ln>
            </p:spPr>
            <p:txBody>
              <a:bodyPr lIns="0" tIns="0" rIns="0" bIns="0" anchor="ctr"/>
              <a:lstStyle/>
              <a:p>
                <a:pPr algn="ctr" latinLnBrk="0">
                  <a:lnSpc>
                    <a:spcPct val="150000"/>
                  </a:lnSpc>
                  <a:buChar char="•"/>
                  <a:defRPr lang="ko-KR" altLang="en-US"/>
                </a:pPr>
                <a:endParaRPr lang="ko-KR" altLang="ko-KR" sz="900">
                  <a:solidFill>
                    <a:srgbClr val="CCFF99"/>
                  </a:solidFill>
                  <a:latin typeface="Arial"/>
                  <a:ea typeface="HY울릉도M"/>
                </a:endParaRPr>
              </a:p>
            </p:txBody>
          </p:sp>
          <p:sp>
            <p:nvSpPr>
              <p:cNvPr id="12296" name="AutoShape 457"/>
              <p:cNvSpPr>
                <a:spLocks noChangeArrowheads="1"/>
              </p:cNvSpPr>
              <p:nvPr/>
            </p:nvSpPr>
            <p:spPr>
              <a:xfrm>
                <a:off x="1098" y="985"/>
                <a:ext cx="1752" cy="312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73C3E3"/>
                  </a:gs>
                  <a:gs pos="100000">
                    <a:srgbClr val="0A629E"/>
                  </a:gs>
                </a:gsLst>
                <a:lin ang="5400000" scaled="1"/>
              </a:gradFill>
              <a:ln w="28575" algn="ctr">
                <a:noFill/>
                <a:round/>
              </a:ln>
            </p:spPr>
            <p:txBody>
              <a:bodyPr lIns="0" tIns="0" rIns="0" bIns="0" anchor="ctr"/>
              <a:lstStyle/>
              <a:p>
                <a:pPr lvl="0">
                  <a:defRPr lang="ko-KR" altLang="en-US"/>
                </a:pPr>
                <a:endParaRPr lang="ko-KR" altLang="en-US"/>
              </a:p>
            </p:txBody>
          </p:sp>
        </p:grpSp>
        <p:sp>
          <p:nvSpPr>
            <p:cNvPr id="12294" name="Rectangle 458"/>
            <p:cNvSpPr>
              <a:spLocks noChangeArrowheads="1"/>
            </p:cNvSpPr>
            <p:nvPr/>
          </p:nvSpPr>
          <p:spPr>
            <a:xfrm>
              <a:off x="527175" y="1052736"/>
              <a:ext cx="7439025" cy="391921"/>
            </a:xfrm>
            <a:prstGeom prst="rect">
              <a:avLst/>
            </a:prstGeom>
            <a:noFill/>
            <a:ln w="3175" algn="ctr">
              <a:noFill/>
              <a:miter/>
            </a:ln>
          </p:spPr>
          <p:txBody>
            <a:bodyPr wrap="none" anchor="ctr"/>
            <a:lstStyle/>
            <a:p>
              <a:pPr marL="457200" indent="-457200">
                <a:defRPr lang="ko-KR" altLang="en-US"/>
              </a:pPr>
              <a:r>
                <a:rPr lang="en-US" altLang="ko-KR" sz="2800" b="1" dirty="0" smtClean="0">
                  <a:solidFill>
                    <a:schemeClr val="bg1"/>
                  </a:solidFill>
                </a:rPr>
                <a:t>4. </a:t>
              </a:r>
              <a:r>
                <a:rPr lang="ko-KR" altLang="en-US" sz="2800" b="1" dirty="0" smtClean="0">
                  <a:solidFill>
                    <a:schemeClr val="bg1"/>
                  </a:solidFill>
                </a:rPr>
                <a:t>시민 </a:t>
              </a:r>
              <a:r>
                <a:rPr lang="en-US" altLang="ko-KR" sz="2800" b="1" dirty="0" smtClean="0">
                  <a:solidFill>
                    <a:schemeClr val="bg1"/>
                  </a:solidFill>
                </a:rPr>
                <a:t>CPR</a:t>
              </a:r>
              <a:r>
                <a:rPr lang="ko-KR" altLang="en-US" sz="2800" b="1" dirty="0" err="1" smtClean="0">
                  <a:solidFill>
                    <a:schemeClr val="bg1"/>
                  </a:solidFill>
                </a:rPr>
                <a:t>서포터즈</a:t>
              </a:r>
              <a:r>
                <a:rPr lang="ko-KR" altLang="en-US" sz="2800" b="1" dirty="0" smtClean="0">
                  <a:solidFill>
                    <a:schemeClr val="bg1"/>
                  </a:solidFill>
                </a:rPr>
                <a:t> 양성 관련  </a:t>
              </a:r>
              <a:endParaRPr lang="ko-KR" altLang="en-US" sz="28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Text Box 459"/>
          <p:cNvSpPr txBox="1">
            <a:spLocks noChangeArrowheads="1"/>
          </p:cNvSpPr>
          <p:nvPr/>
        </p:nvSpPr>
        <p:spPr>
          <a:xfrm>
            <a:off x="323528" y="1628800"/>
            <a:ext cx="8533705" cy="4154984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  <a:defRPr lang="ko-KR"/>
            </a:pPr>
            <a:r>
              <a:rPr lang="en-US" altLang="ko-KR" sz="2400" b="1" dirty="0">
                <a:latin typeface="08서울남산체 B"/>
                <a:ea typeface="08서울남산체 B"/>
              </a:rPr>
              <a:t>▣ </a:t>
            </a:r>
            <a:r>
              <a:rPr lang="ko-KR" altLang="en-US" sz="2400" b="1" dirty="0" smtClean="0">
                <a:latin typeface="08서울남산체 B"/>
                <a:ea typeface="08서울남산체 B"/>
              </a:rPr>
              <a:t>양성대상 </a:t>
            </a:r>
            <a:r>
              <a:rPr lang="en-US" altLang="ko-KR" sz="2400" b="1" dirty="0" smtClean="0">
                <a:latin typeface="08서울남산체 B"/>
                <a:ea typeface="08서울남산체 B"/>
              </a:rPr>
              <a:t>: 20</a:t>
            </a:r>
            <a:r>
              <a:rPr lang="ko-KR" altLang="en-US" sz="2400" b="1" dirty="0" smtClean="0">
                <a:latin typeface="08서울남산체 B"/>
                <a:ea typeface="08서울남산체 B"/>
              </a:rPr>
              <a:t>세 이상 서울 시민</a:t>
            </a:r>
            <a:r>
              <a:rPr lang="en-US" altLang="ko-KR" sz="2400" b="1" dirty="0" smtClean="0">
                <a:latin typeface="08서울남산체 B"/>
                <a:ea typeface="08서울남산체 B"/>
              </a:rPr>
              <a:t>  </a:t>
            </a:r>
            <a:endParaRPr lang="ko-KR" altLang="en-US" sz="2000" b="1" dirty="0">
              <a:latin typeface="08서울남산체 B"/>
              <a:ea typeface="08서울남산체 B"/>
            </a:endParaRPr>
          </a:p>
          <a:p>
            <a:pPr marL="342900" indent="-342900">
              <a:spcBef>
                <a:spcPct val="50000"/>
              </a:spcBef>
              <a:defRPr lang="ko-KR"/>
            </a:pPr>
            <a:r>
              <a:rPr lang="en-US" altLang="ko-KR" sz="2400" b="1" dirty="0">
                <a:latin typeface="08서울남산체 B"/>
                <a:ea typeface="08서울남산체 B"/>
              </a:rPr>
              <a:t>▣ </a:t>
            </a:r>
            <a:r>
              <a:rPr lang="ko-KR" altLang="en-US" sz="2400" b="1" dirty="0" smtClean="0">
                <a:latin typeface="08서울남산체 B"/>
                <a:ea typeface="08서울남산체 B"/>
              </a:rPr>
              <a:t>동의서 공통양식 배부</a:t>
            </a:r>
            <a:r>
              <a:rPr lang="en-US" altLang="ko-KR" sz="2400" b="1" dirty="0" smtClean="0">
                <a:latin typeface="08서울남산체 B"/>
                <a:ea typeface="08서울남산체 B"/>
              </a:rPr>
              <a:t>,  </a:t>
            </a:r>
            <a:r>
              <a:rPr lang="ko-KR" altLang="en-US" sz="2400" b="1" dirty="0" smtClean="0">
                <a:latin typeface="08서울남산체 B"/>
                <a:ea typeface="08서울남산체 B"/>
              </a:rPr>
              <a:t>인증서 발급은 기존방식 유지</a:t>
            </a:r>
            <a:r>
              <a:rPr lang="en-US" altLang="ko-KR" sz="2000" b="1" dirty="0" smtClean="0">
                <a:latin typeface="08서울남산체 B"/>
                <a:ea typeface="08서울남산체 B"/>
              </a:rPr>
              <a:t> </a:t>
            </a:r>
          </a:p>
          <a:p>
            <a:pPr marL="342900" indent="-342900">
              <a:spcBef>
                <a:spcPct val="50000"/>
              </a:spcBef>
              <a:defRPr lang="ko-KR"/>
            </a:pPr>
            <a:r>
              <a:rPr lang="en-US" altLang="ko-KR" sz="2400" b="1" dirty="0" smtClean="0">
                <a:latin typeface="08서울남산체 B"/>
                <a:ea typeface="08서울남산체 B"/>
              </a:rPr>
              <a:t>▣ </a:t>
            </a:r>
            <a:r>
              <a:rPr lang="ko-KR" altLang="en-US" sz="2400" b="1" dirty="0" smtClean="0">
                <a:latin typeface="08서울남산체 B"/>
                <a:ea typeface="08서울남산체 B"/>
              </a:rPr>
              <a:t>활용 업무 흐름도 이해</a:t>
            </a:r>
            <a:endParaRPr lang="en-US" altLang="ko-KR" sz="2400" b="1" dirty="0" smtClean="0">
              <a:latin typeface="08서울남산체 B"/>
              <a:ea typeface="08서울남산체 B"/>
            </a:endParaRPr>
          </a:p>
          <a:p>
            <a:pPr marL="342900" indent="-342900">
              <a:spcBef>
                <a:spcPct val="50000"/>
              </a:spcBef>
              <a:defRPr lang="ko-KR"/>
            </a:pPr>
            <a:r>
              <a:rPr lang="ko-KR" altLang="en-US" sz="2400" dirty="0" smtClean="0"/>
              <a:t>  </a:t>
            </a:r>
            <a:r>
              <a:rPr lang="ko-KR" altLang="en-US" sz="2000" dirty="0" smtClean="0">
                <a:latin typeface="08서울남산체 EB" pitchFamily="18" charset="-127"/>
                <a:ea typeface="08서울남산체 EB" pitchFamily="18" charset="-127"/>
              </a:rPr>
              <a:t>◦ 소방서 양성 ⇒ 본부 취합해서 서울시 보건정책과로 보냄 ⇒ 서울시에서 시민 </a:t>
            </a:r>
            <a:r>
              <a:rPr lang="en-US" altLang="ko-KR" sz="2000" dirty="0" smtClean="0">
                <a:latin typeface="08서울남산체 EB" pitchFamily="18" charset="-127"/>
                <a:ea typeface="08서울남산체 EB" pitchFamily="18" charset="-127"/>
              </a:rPr>
              <a:t>CPR </a:t>
            </a:r>
            <a:r>
              <a:rPr lang="ko-KR" altLang="en-US" sz="2000" dirty="0" err="1" smtClean="0">
                <a:latin typeface="08서울남산체 EB" pitchFamily="18" charset="-127"/>
                <a:ea typeface="08서울남산체 EB" pitchFamily="18" charset="-127"/>
              </a:rPr>
              <a:t>서포터즈</a:t>
            </a:r>
            <a:r>
              <a:rPr lang="ko-KR" altLang="en-US" sz="2000" dirty="0" smtClean="0">
                <a:latin typeface="08서울남산체 EB" pitchFamily="18" charset="-127"/>
                <a:ea typeface="08서울남산체 EB" pitchFamily="18" charset="-127"/>
              </a:rPr>
              <a:t> 전수 취합 확인 후 서울종합방재센터로 문자 전송 요청 ⇒ 방재센터에서 </a:t>
            </a:r>
            <a:r>
              <a:rPr lang="ko-KR" altLang="en-US" sz="2000" dirty="0" err="1" smtClean="0">
                <a:latin typeface="08서울남산체 EB" pitchFamily="18" charset="-127"/>
                <a:ea typeface="08서울남산체 EB" pitchFamily="18" charset="-127"/>
              </a:rPr>
              <a:t>심정지</a:t>
            </a:r>
            <a:r>
              <a:rPr lang="ko-KR" altLang="en-US" sz="2000" dirty="0" smtClean="0">
                <a:latin typeface="08서울남산체 EB" pitchFamily="18" charset="-127"/>
                <a:ea typeface="08서울남산체 EB" pitchFamily="18" charset="-127"/>
              </a:rPr>
              <a:t> 발생시 인근 </a:t>
            </a:r>
            <a:r>
              <a:rPr lang="ko-KR" altLang="en-US" sz="2000" dirty="0" err="1" smtClean="0">
                <a:latin typeface="08서울남산체 EB" pitchFamily="18" charset="-127"/>
                <a:ea typeface="08서울남산체 EB" pitchFamily="18" charset="-127"/>
              </a:rPr>
              <a:t>서포터즈에게</a:t>
            </a:r>
            <a:r>
              <a:rPr lang="ko-KR" altLang="en-US" sz="2000" dirty="0" smtClean="0">
                <a:latin typeface="08서울남산체 EB" pitchFamily="18" charset="-127"/>
                <a:ea typeface="08서울남산체 EB" pitchFamily="18" charset="-127"/>
              </a:rPr>
              <a:t> 문자 발송 </a:t>
            </a:r>
            <a:r>
              <a:rPr lang="en-US" altLang="ko-KR" sz="2000" dirty="0" smtClean="0">
                <a:latin typeface="08서울남산체 EB" pitchFamily="18" charset="-127"/>
                <a:ea typeface="08서울남산체 EB" pitchFamily="18" charset="-127"/>
              </a:rPr>
              <a:t>(</a:t>
            </a:r>
            <a:r>
              <a:rPr lang="ko-KR" altLang="en-US" sz="2000" dirty="0" smtClean="0">
                <a:latin typeface="08서울남산체 EB" pitchFamily="18" charset="-127"/>
                <a:ea typeface="08서울남산체 EB" pitchFamily="18" charset="-127"/>
              </a:rPr>
              <a:t>환자발생 장소 및 근 거리 제세동기 위치 </a:t>
            </a:r>
            <a:r>
              <a:rPr lang="en-US" altLang="ko-KR" sz="2000" dirty="0" smtClean="0">
                <a:latin typeface="08서울남산체 EB" pitchFamily="18" charset="-127"/>
                <a:ea typeface="08서울남산체 EB" pitchFamily="18" charset="-127"/>
              </a:rPr>
              <a:t>3</a:t>
            </a:r>
            <a:r>
              <a:rPr lang="ko-KR" altLang="en-US" sz="2000" dirty="0" smtClean="0">
                <a:latin typeface="08서울남산체 EB" pitchFamily="18" charset="-127"/>
                <a:ea typeface="08서울남산체 EB" pitchFamily="18" charset="-127"/>
              </a:rPr>
              <a:t>곳</a:t>
            </a:r>
            <a:r>
              <a:rPr lang="en-US" altLang="ko-KR" sz="2000" dirty="0" smtClean="0">
                <a:latin typeface="08서울남산체 EB" pitchFamily="18" charset="-127"/>
                <a:ea typeface="08서울남산체 EB" pitchFamily="18" charset="-127"/>
              </a:rPr>
              <a:t>) * </a:t>
            </a:r>
            <a:r>
              <a:rPr lang="ko-KR" altLang="en-US" sz="2000" dirty="0" smtClean="0">
                <a:latin typeface="08서울남산체 EB" pitchFamily="18" charset="-127"/>
                <a:ea typeface="08서울남산체 EB" pitchFamily="18" charset="-127"/>
              </a:rPr>
              <a:t>심야시간은 피하는 것으로 추진</a:t>
            </a:r>
            <a:endParaRPr lang="en-US" altLang="ko-KR" sz="2000" b="1" dirty="0" smtClean="0">
              <a:latin typeface="08서울남산체 B"/>
              <a:ea typeface="08서울남산체 B"/>
            </a:endParaRPr>
          </a:p>
          <a:p>
            <a:pPr marL="342900" indent="-342900">
              <a:spcBef>
                <a:spcPct val="50000"/>
              </a:spcBef>
              <a:defRPr lang="ko-KR"/>
            </a:pPr>
            <a:r>
              <a:rPr lang="en-US" altLang="ko-KR" sz="2400" b="1" dirty="0" smtClean="0">
                <a:latin typeface="08서울남산체 B"/>
                <a:ea typeface="08서울남산체 B"/>
              </a:rPr>
              <a:t>▣ </a:t>
            </a:r>
            <a:r>
              <a:rPr lang="ko-KR" altLang="en-US" sz="2400" b="1" dirty="0" smtClean="0">
                <a:latin typeface="08서울남산체 B"/>
                <a:ea typeface="08서울남산체 B"/>
              </a:rPr>
              <a:t>심폐소생술 및 제세동기 사용에 대한 충분한 교육</a:t>
            </a:r>
            <a:endParaRPr lang="en-US" altLang="ko-KR" sz="2400" b="1" dirty="0" smtClean="0">
              <a:latin typeface="08서울남산체 B"/>
              <a:ea typeface="08서울남산체 B"/>
            </a:endParaRPr>
          </a:p>
          <a:p>
            <a:pPr marL="342900" indent="-342900">
              <a:spcBef>
                <a:spcPct val="50000"/>
              </a:spcBef>
              <a:defRPr lang="ko-KR"/>
            </a:pPr>
            <a:r>
              <a:rPr lang="en-US" altLang="ko-KR" sz="2400" b="1" dirty="0" smtClean="0">
                <a:latin typeface="08서울남산체 B"/>
                <a:ea typeface="08서울남산체 B"/>
              </a:rPr>
              <a:t>▣ </a:t>
            </a:r>
            <a:r>
              <a:rPr lang="ko-KR" altLang="en-US" sz="2400" b="1" dirty="0" err="1" smtClean="0">
                <a:latin typeface="08서울남산체 B"/>
                <a:ea typeface="08서울남산체 B"/>
              </a:rPr>
              <a:t>서포터즈</a:t>
            </a:r>
            <a:r>
              <a:rPr lang="ko-KR" altLang="en-US" sz="2400" b="1" dirty="0" smtClean="0">
                <a:latin typeface="08서울남산체 B"/>
                <a:ea typeface="08서울남산체 B"/>
              </a:rPr>
              <a:t> 운영에 대한 충분한 설명</a:t>
            </a:r>
            <a:r>
              <a:rPr lang="en-US" altLang="ko-KR" sz="2400" b="1" dirty="0" smtClean="0">
                <a:latin typeface="08서울남산체 B"/>
                <a:ea typeface="08서울남산체 B"/>
              </a:rPr>
              <a:t>, </a:t>
            </a:r>
            <a:r>
              <a:rPr lang="ko-KR" altLang="en-US" sz="2400" b="1" dirty="0" smtClean="0">
                <a:latin typeface="08서울남산체 B"/>
                <a:ea typeface="08서울남산체 B"/>
              </a:rPr>
              <a:t>개인정보관리 철저</a:t>
            </a:r>
            <a:endParaRPr lang="ko-KR" altLang="en-US" sz="2200" b="1" dirty="0">
              <a:latin typeface="08서울남산체 B"/>
              <a:ea typeface="08서울남산체 B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6"/>
          <p:cNvGrpSpPr/>
          <p:nvPr/>
        </p:nvGrpSpPr>
        <p:grpSpPr>
          <a:xfrm>
            <a:off x="251520" y="620688"/>
            <a:ext cx="8021638" cy="593725"/>
            <a:chOff x="276704" y="980728"/>
            <a:chExt cx="8020928" cy="594514"/>
          </a:xfrm>
        </p:grpSpPr>
        <p:grpSp>
          <p:nvGrpSpPr>
            <p:cNvPr id="3" name="Group 455"/>
            <p:cNvGrpSpPr/>
            <p:nvPr/>
          </p:nvGrpSpPr>
          <p:grpSpPr>
            <a:xfrm>
              <a:off x="276704" y="980728"/>
              <a:ext cx="8020928" cy="594514"/>
              <a:chOff x="1094" y="985"/>
              <a:chExt cx="1767" cy="355"/>
            </a:xfrm>
          </p:grpSpPr>
          <p:sp>
            <p:nvSpPr>
              <p:cNvPr id="12295" name="AutoShape 456"/>
              <p:cNvSpPr>
                <a:spLocks noChangeArrowheads="1"/>
              </p:cNvSpPr>
              <p:nvPr/>
            </p:nvSpPr>
            <p:spPr>
              <a:xfrm>
                <a:off x="1094" y="985"/>
                <a:ext cx="1767" cy="355"/>
              </a:xfrm>
              <a:prstGeom prst="roundRect">
                <a:avLst>
                  <a:gd name="adj" fmla="val 24755"/>
                </a:avLst>
              </a:prstGeom>
              <a:solidFill>
                <a:srgbClr val="0A629E"/>
              </a:solidFill>
              <a:ln w="28575" algn="ctr">
                <a:noFill/>
                <a:round/>
              </a:ln>
            </p:spPr>
            <p:txBody>
              <a:bodyPr lIns="0" tIns="0" rIns="0" bIns="0" anchor="ctr"/>
              <a:lstStyle/>
              <a:p>
                <a:pPr algn="ctr" latinLnBrk="0">
                  <a:lnSpc>
                    <a:spcPct val="150000"/>
                  </a:lnSpc>
                  <a:buChar char="•"/>
                  <a:defRPr lang="ko-KR" altLang="en-US"/>
                </a:pPr>
                <a:endParaRPr lang="ko-KR" altLang="ko-KR" sz="900">
                  <a:solidFill>
                    <a:srgbClr val="CCFF99"/>
                  </a:solidFill>
                  <a:latin typeface="Arial"/>
                  <a:ea typeface="HY울릉도M"/>
                </a:endParaRPr>
              </a:p>
            </p:txBody>
          </p:sp>
          <p:sp>
            <p:nvSpPr>
              <p:cNvPr id="12296" name="AutoShape 457"/>
              <p:cNvSpPr>
                <a:spLocks noChangeArrowheads="1"/>
              </p:cNvSpPr>
              <p:nvPr/>
            </p:nvSpPr>
            <p:spPr>
              <a:xfrm>
                <a:off x="1098" y="985"/>
                <a:ext cx="1752" cy="312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73C3E3"/>
                  </a:gs>
                  <a:gs pos="100000">
                    <a:srgbClr val="0A629E"/>
                  </a:gs>
                </a:gsLst>
                <a:lin ang="5400000" scaled="1"/>
              </a:gradFill>
              <a:ln w="28575" algn="ctr">
                <a:noFill/>
                <a:round/>
              </a:ln>
            </p:spPr>
            <p:txBody>
              <a:bodyPr lIns="0" tIns="0" rIns="0" bIns="0" anchor="ctr"/>
              <a:lstStyle/>
              <a:p>
                <a:pPr lvl="0">
                  <a:defRPr lang="ko-KR" altLang="en-US"/>
                </a:pPr>
                <a:endParaRPr lang="ko-KR" altLang="en-US"/>
              </a:p>
            </p:txBody>
          </p:sp>
        </p:grpSp>
        <p:sp>
          <p:nvSpPr>
            <p:cNvPr id="12294" name="Rectangle 458"/>
            <p:cNvSpPr>
              <a:spLocks noChangeArrowheads="1"/>
            </p:cNvSpPr>
            <p:nvPr/>
          </p:nvSpPr>
          <p:spPr>
            <a:xfrm>
              <a:off x="527175" y="1052736"/>
              <a:ext cx="7439025" cy="391921"/>
            </a:xfrm>
            <a:prstGeom prst="rect">
              <a:avLst/>
            </a:prstGeom>
            <a:noFill/>
            <a:ln w="3175" algn="ctr">
              <a:noFill/>
              <a:miter/>
            </a:ln>
          </p:spPr>
          <p:txBody>
            <a:bodyPr wrap="none" anchor="ctr"/>
            <a:lstStyle/>
            <a:p>
              <a:pPr marL="457200" indent="-457200">
                <a:defRPr lang="ko-KR" altLang="en-US"/>
              </a:pPr>
              <a:r>
                <a:rPr lang="en-US" altLang="ko-KR" sz="2800" b="1" dirty="0" smtClean="0">
                  <a:solidFill>
                    <a:schemeClr val="bg1"/>
                  </a:solidFill>
                </a:rPr>
                <a:t>5. </a:t>
              </a:r>
              <a:r>
                <a:rPr lang="ko-KR" altLang="en-US" sz="2800" b="1" dirty="0" smtClean="0">
                  <a:solidFill>
                    <a:schemeClr val="bg1"/>
                  </a:solidFill>
                </a:rPr>
                <a:t>구조구급활동정보시스템 입력 철저 </a:t>
              </a:r>
              <a:endParaRPr lang="ko-KR" altLang="en-US" sz="28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Text Box 459"/>
          <p:cNvSpPr txBox="1">
            <a:spLocks noChangeArrowheads="1"/>
          </p:cNvSpPr>
          <p:nvPr/>
        </p:nvSpPr>
        <p:spPr>
          <a:xfrm>
            <a:off x="323528" y="1844824"/>
            <a:ext cx="8533705" cy="3046988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  <a:defRPr lang="ko-KR"/>
            </a:pPr>
            <a:r>
              <a:rPr lang="en-US" altLang="ko-KR" sz="2400" b="1" dirty="0">
                <a:latin typeface="08서울남산체 B"/>
                <a:ea typeface="08서울남산체 B"/>
              </a:rPr>
              <a:t>▣ </a:t>
            </a:r>
            <a:r>
              <a:rPr lang="ko-KR" altLang="en-US" sz="2400" b="1" dirty="0" smtClean="0">
                <a:latin typeface="08서울남산체 B"/>
                <a:ea typeface="08서울남산체 B"/>
              </a:rPr>
              <a:t>환자 및 보호자 전화번호 입력 철저 </a:t>
            </a:r>
            <a:r>
              <a:rPr lang="en-US" altLang="ko-KR" sz="2400" b="1" dirty="0" smtClean="0">
                <a:latin typeface="08서울남산체 B"/>
                <a:ea typeface="08서울남산체 B"/>
              </a:rPr>
              <a:t>(</a:t>
            </a:r>
            <a:r>
              <a:rPr lang="ko-KR" altLang="en-US" sz="2400" b="1" dirty="0" smtClean="0">
                <a:latin typeface="08서울남산체 B"/>
                <a:ea typeface="08서울남산체 B"/>
              </a:rPr>
              <a:t>시민만족도 조사 활용</a:t>
            </a:r>
            <a:r>
              <a:rPr lang="en-US" altLang="ko-KR" sz="2400" b="1" dirty="0" smtClean="0">
                <a:latin typeface="08서울남산체 B"/>
                <a:ea typeface="08서울남산체 B"/>
              </a:rPr>
              <a:t>)</a:t>
            </a:r>
          </a:p>
          <a:p>
            <a:pPr marL="342900" indent="-342900">
              <a:spcBef>
                <a:spcPct val="50000"/>
              </a:spcBef>
              <a:defRPr lang="ko-KR"/>
            </a:pPr>
            <a:r>
              <a:rPr lang="en-US" altLang="ko-KR" sz="2400" b="1" dirty="0" smtClean="0">
                <a:latin typeface="08서울남산체 B"/>
                <a:ea typeface="08서울남산체 B"/>
              </a:rPr>
              <a:t>  </a:t>
            </a:r>
            <a:r>
              <a:rPr lang="ko-KR" altLang="en-US" sz="2000" dirty="0" smtClean="0">
                <a:latin typeface="08서울남산체 B"/>
                <a:ea typeface="08서울남산체 B"/>
              </a:rPr>
              <a:t>◦ 불성실 입력 소방서 감점 적용 고려</a:t>
            </a:r>
            <a:endParaRPr lang="ko-KR" altLang="en-US" sz="2000" b="1" dirty="0">
              <a:latin typeface="08서울남산체 B"/>
              <a:ea typeface="08서울남산체 B"/>
            </a:endParaRPr>
          </a:p>
          <a:p>
            <a:pPr marL="342900" indent="-342900">
              <a:spcBef>
                <a:spcPct val="50000"/>
              </a:spcBef>
              <a:defRPr lang="ko-KR"/>
            </a:pPr>
            <a:r>
              <a:rPr lang="en-US" altLang="ko-KR" sz="2400" b="1" dirty="0">
                <a:latin typeface="08서울남산체 B"/>
                <a:ea typeface="08서울남산체 B"/>
              </a:rPr>
              <a:t>▣ </a:t>
            </a:r>
            <a:r>
              <a:rPr lang="ko-KR" altLang="en-US" sz="2400" b="1" dirty="0" smtClean="0">
                <a:latin typeface="08서울남산체 B"/>
                <a:ea typeface="08서울남산체 B"/>
              </a:rPr>
              <a:t>구급출동 당일 입력 완료 철저</a:t>
            </a:r>
            <a:r>
              <a:rPr lang="en-US" altLang="ko-KR" sz="2000" b="1" dirty="0" smtClean="0">
                <a:latin typeface="08서울남산체 B"/>
                <a:ea typeface="08서울남산체 B"/>
              </a:rPr>
              <a:t> </a:t>
            </a:r>
          </a:p>
          <a:p>
            <a:pPr marL="342900" indent="-342900">
              <a:spcBef>
                <a:spcPct val="50000"/>
              </a:spcBef>
              <a:defRPr lang="ko-KR"/>
            </a:pPr>
            <a:r>
              <a:rPr lang="en-US" altLang="ko-KR" sz="2400" b="1" dirty="0" smtClean="0">
                <a:latin typeface="08서울남산체 B"/>
                <a:ea typeface="08서울남산체 B"/>
              </a:rPr>
              <a:t>  </a:t>
            </a:r>
            <a:r>
              <a:rPr lang="ko-KR" altLang="en-US" sz="2000" dirty="0" smtClean="0">
                <a:latin typeface="08서울남산체 B"/>
                <a:ea typeface="08서울남산체 B"/>
              </a:rPr>
              <a:t>◦ 입력마감 </a:t>
            </a:r>
            <a:r>
              <a:rPr lang="ko-KR" altLang="en-US" sz="2000" dirty="0" err="1" smtClean="0">
                <a:latin typeface="08서울남산체 B"/>
                <a:ea typeface="08서울남산체 B"/>
              </a:rPr>
              <a:t>소방방재청</a:t>
            </a:r>
            <a:r>
              <a:rPr lang="ko-KR" altLang="en-US" sz="2000" dirty="0" smtClean="0">
                <a:latin typeface="08서울남산체 B"/>
                <a:ea typeface="08서울남산체 B"/>
              </a:rPr>
              <a:t> 관리 계획 </a:t>
            </a:r>
            <a:r>
              <a:rPr lang="en-US" altLang="ko-KR" sz="2000" dirty="0" smtClean="0">
                <a:latin typeface="08서울남산체 B"/>
                <a:ea typeface="08서울남산체 B"/>
              </a:rPr>
              <a:t>: </a:t>
            </a:r>
            <a:r>
              <a:rPr lang="ko-KR" altLang="en-US" sz="2000" dirty="0" smtClean="0">
                <a:latin typeface="08서울남산체 B"/>
                <a:ea typeface="08서울남산체 B"/>
              </a:rPr>
              <a:t>마감 후 수정 불가</a:t>
            </a:r>
            <a:endParaRPr lang="en-US" altLang="ko-KR" sz="2000" dirty="0" smtClean="0">
              <a:latin typeface="08서울남산체 B"/>
              <a:ea typeface="08서울남산체 B"/>
            </a:endParaRPr>
          </a:p>
          <a:p>
            <a:pPr marL="342900" indent="-342900">
              <a:spcBef>
                <a:spcPct val="50000"/>
              </a:spcBef>
              <a:defRPr lang="ko-KR"/>
            </a:pPr>
            <a:r>
              <a:rPr lang="en-US" altLang="ko-KR" sz="2000" b="1" dirty="0" smtClean="0">
                <a:latin typeface="08서울남산체 B"/>
                <a:ea typeface="08서울남산체 B"/>
              </a:rPr>
              <a:t>  </a:t>
            </a:r>
            <a:r>
              <a:rPr lang="ko-KR" altLang="en-US" sz="2000" dirty="0" smtClean="0">
                <a:latin typeface="08서울남산체 B"/>
                <a:ea typeface="08서울남산체 B"/>
              </a:rPr>
              <a:t>◦ 구급활동일지 기록 정확하고 자세하게</a:t>
            </a:r>
            <a:r>
              <a:rPr lang="en-US" altLang="ko-KR" sz="2000" dirty="0" smtClean="0">
                <a:latin typeface="08서울남산체 B"/>
                <a:ea typeface="08서울남산체 B"/>
              </a:rPr>
              <a:t>. (</a:t>
            </a:r>
            <a:r>
              <a:rPr lang="ko-KR" altLang="en-US" sz="2000" dirty="0" smtClean="0">
                <a:latin typeface="08서울남산체 B"/>
                <a:ea typeface="08서울남산체 B"/>
              </a:rPr>
              <a:t>인계 전 재확인 </a:t>
            </a:r>
            <a:r>
              <a:rPr lang="en-US" altLang="ko-KR" sz="2000" dirty="0" smtClean="0">
                <a:latin typeface="08서울남산체 B"/>
                <a:ea typeface="08서울남산체 B"/>
              </a:rPr>
              <a:t>)</a:t>
            </a:r>
          </a:p>
          <a:p>
            <a:pPr marL="342900" indent="-342900">
              <a:spcBef>
                <a:spcPct val="50000"/>
              </a:spcBef>
              <a:defRPr lang="ko-KR"/>
            </a:pPr>
            <a:r>
              <a:rPr lang="en-US" altLang="ko-KR" sz="2000" b="1" dirty="0" smtClean="0">
                <a:latin typeface="08서울남산체 B"/>
                <a:ea typeface="08서울남산체 B"/>
              </a:rPr>
              <a:t>  </a:t>
            </a:r>
            <a:r>
              <a:rPr lang="ko-KR" altLang="en-US" sz="2000" dirty="0" smtClean="0">
                <a:latin typeface="08서울남산체 B"/>
                <a:ea typeface="08서울남산체 B"/>
              </a:rPr>
              <a:t>◦ 현장 도착 시간 및 병원도착 시간 현실성 있게 할 것  </a:t>
            </a:r>
            <a:endParaRPr lang="en-US" altLang="ko-KR" sz="2000" b="1" dirty="0">
              <a:latin typeface="08서울남산체 B"/>
              <a:ea typeface="08서울남산체 B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6"/>
          <p:cNvGrpSpPr/>
          <p:nvPr/>
        </p:nvGrpSpPr>
        <p:grpSpPr>
          <a:xfrm>
            <a:off x="251520" y="620688"/>
            <a:ext cx="8021638" cy="593725"/>
            <a:chOff x="276704" y="980728"/>
            <a:chExt cx="8020928" cy="594514"/>
          </a:xfrm>
        </p:grpSpPr>
        <p:grpSp>
          <p:nvGrpSpPr>
            <p:cNvPr id="3" name="Group 455"/>
            <p:cNvGrpSpPr/>
            <p:nvPr/>
          </p:nvGrpSpPr>
          <p:grpSpPr>
            <a:xfrm>
              <a:off x="276704" y="980728"/>
              <a:ext cx="8020928" cy="594514"/>
              <a:chOff x="1094" y="985"/>
              <a:chExt cx="1767" cy="355"/>
            </a:xfrm>
          </p:grpSpPr>
          <p:sp>
            <p:nvSpPr>
              <p:cNvPr id="12295" name="AutoShape 456"/>
              <p:cNvSpPr>
                <a:spLocks noChangeArrowheads="1"/>
              </p:cNvSpPr>
              <p:nvPr/>
            </p:nvSpPr>
            <p:spPr>
              <a:xfrm>
                <a:off x="1094" y="985"/>
                <a:ext cx="1767" cy="355"/>
              </a:xfrm>
              <a:prstGeom prst="roundRect">
                <a:avLst>
                  <a:gd name="adj" fmla="val 24755"/>
                </a:avLst>
              </a:prstGeom>
              <a:solidFill>
                <a:srgbClr val="0A629E"/>
              </a:solidFill>
              <a:ln w="28575" algn="ctr">
                <a:noFill/>
                <a:round/>
              </a:ln>
            </p:spPr>
            <p:txBody>
              <a:bodyPr lIns="0" tIns="0" rIns="0" bIns="0" anchor="ctr"/>
              <a:lstStyle/>
              <a:p>
                <a:pPr algn="ctr" latinLnBrk="0">
                  <a:lnSpc>
                    <a:spcPct val="150000"/>
                  </a:lnSpc>
                  <a:buChar char="•"/>
                  <a:defRPr lang="ko-KR" altLang="en-US"/>
                </a:pPr>
                <a:endParaRPr lang="ko-KR" altLang="ko-KR" sz="900">
                  <a:solidFill>
                    <a:srgbClr val="CCFF99"/>
                  </a:solidFill>
                  <a:latin typeface="Arial"/>
                  <a:ea typeface="HY울릉도M"/>
                </a:endParaRPr>
              </a:p>
            </p:txBody>
          </p:sp>
          <p:sp>
            <p:nvSpPr>
              <p:cNvPr id="12296" name="AutoShape 457"/>
              <p:cNvSpPr>
                <a:spLocks noChangeArrowheads="1"/>
              </p:cNvSpPr>
              <p:nvPr/>
            </p:nvSpPr>
            <p:spPr>
              <a:xfrm>
                <a:off x="1098" y="985"/>
                <a:ext cx="1752" cy="312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73C3E3"/>
                  </a:gs>
                  <a:gs pos="100000">
                    <a:srgbClr val="0A629E"/>
                  </a:gs>
                </a:gsLst>
                <a:lin ang="5400000" scaled="1"/>
              </a:gradFill>
              <a:ln w="28575" algn="ctr">
                <a:noFill/>
                <a:round/>
              </a:ln>
            </p:spPr>
            <p:txBody>
              <a:bodyPr lIns="0" tIns="0" rIns="0" bIns="0" anchor="ctr"/>
              <a:lstStyle/>
              <a:p>
                <a:pPr lvl="0">
                  <a:defRPr lang="ko-KR" altLang="en-US"/>
                </a:pPr>
                <a:endParaRPr lang="ko-KR" altLang="en-US"/>
              </a:p>
            </p:txBody>
          </p:sp>
        </p:grpSp>
        <p:sp>
          <p:nvSpPr>
            <p:cNvPr id="12294" name="Rectangle 458"/>
            <p:cNvSpPr>
              <a:spLocks noChangeArrowheads="1"/>
            </p:cNvSpPr>
            <p:nvPr/>
          </p:nvSpPr>
          <p:spPr>
            <a:xfrm>
              <a:off x="527175" y="1052736"/>
              <a:ext cx="7439025" cy="391921"/>
            </a:xfrm>
            <a:prstGeom prst="rect">
              <a:avLst/>
            </a:prstGeom>
            <a:noFill/>
            <a:ln w="3175" algn="ctr">
              <a:noFill/>
              <a:miter/>
            </a:ln>
          </p:spPr>
          <p:txBody>
            <a:bodyPr wrap="none" anchor="ctr"/>
            <a:lstStyle/>
            <a:p>
              <a:pPr marL="457200" indent="-457200">
                <a:defRPr lang="ko-KR" altLang="en-US"/>
              </a:pPr>
              <a:r>
                <a:rPr lang="en-US" altLang="ko-KR" sz="2800" b="1" dirty="0" smtClean="0">
                  <a:solidFill>
                    <a:schemeClr val="bg1"/>
                  </a:solidFill>
                </a:rPr>
                <a:t>6. </a:t>
              </a:r>
              <a:r>
                <a:rPr lang="ko-KR" altLang="en-US" sz="2800" b="1" dirty="0" err="1" smtClean="0">
                  <a:solidFill>
                    <a:schemeClr val="bg1"/>
                  </a:solidFill>
                </a:rPr>
                <a:t>전문구급대</a:t>
              </a:r>
              <a:r>
                <a:rPr lang="ko-KR" altLang="en-US" sz="2800" b="1" dirty="0" smtClean="0">
                  <a:solidFill>
                    <a:schemeClr val="bg1"/>
                  </a:solidFill>
                </a:rPr>
                <a:t> 지정</a:t>
              </a:r>
              <a:r>
                <a:rPr lang="en-US" altLang="ko-KR" sz="2800" b="1" dirty="0" smtClean="0">
                  <a:solidFill>
                    <a:schemeClr val="bg1"/>
                  </a:solidFill>
                </a:rPr>
                <a:t>, </a:t>
              </a:r>
              <a:r>
                <a:rPr lang="ko-KR" altLang="en-US" sz="2800" b="1" dirty="0" smtClean="0">
                  <a:solidFill>
                    <a:schemeClr val="bg1"/>
                  </a:solidFill>
                </a:rPr>
                <a:t>다중출동시스템 운영</a:t>
              </a:r>
              <a:r>
                <a:rPr lang="en-US" altLang="ko-KR" sz="2800" b="1" dirty="0" smtClean="0">
                  <a:solidFill>
                    <a:schemeClr val="bg1"/>
                  </a:solidFill>
                </a:rPr>
                <a:t> </a:t>
              </a:r>
              <a:r>
                <a:rPr lang="ko-KR" altLang="en-US" sz="2800" b="1" dirty="0" smtClean="0">
                  <a:solidFill>
                    <a:schemeClr val="bg1"/>
                  </a:solidFill>
                </a:rPr>
                <a:t>등  </a:t>
              </a:r>
              <a:endParaRPr lang="ko-KR" altLang="en-US" sz="28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Text Box 459"/>
          <p:cNvSpPr txBox="1">
            <a:spLocks noChangeArrowheads="1"/>
          </p:cNvSpPr>
          <p:nvPr/>
        </p:nvSpPr>
        <p:spPr>
          <a:xfrm>
            <a:off x="323528" y="1700808"/>
            <a:ext cx="8533705" cy="4616648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  <a:defRPr lang="ko-KR"/>
            </a:pPr>
            <a:r>
              <a:rPr lang="en-US" altLang="ko-KR" sz="2400" b="1" dirty="0">
                <a:latin typeface="08서울남산체 B"/>
                <a:ea typeface="08서울남산체 B"/>
              </a:rPr>
              <a:t>▣ </a:t>
            </a:r>
            <a:r>
              <a:rPr lang="en-US" altLang="ko-KR" sz="2400" b="1" dirty="0" smtClean="0">
                <a:latin typeface="08서울남산체 B"/>
                <a:ea typeface="08서울남산체 B"/>
              </a:rPr>
              <a:t>2014. 7</a:t>
            </a:r>
            <a:r>
              <a:rPr lang="ko-KR" altLang="en-US" sz="2400" b="1" dirty="0" smtClean="0">
                <a:latin typeface="08서울남산체 B"/>
                <a:ea typeface="08서울남산체 B"/>
              </a:rPr>
              <a:t>월부터 </a:t>
            </a:r>
            <a:r>
              <a:rPr lang="ko-KR" altLang="en-US" sz="2400" b="1" dirty="0" err="1" smtClean="0">
                <a:latin typeface="08서울남산체 B"/>
                <a:ea typeface="08서울남산체 B"/>
              </a:rPr>
              <a:t>전문구급대</a:t>
            </a:r>
            <a:r>
              <a:rPr lang="ko-KR" altLang="en-US" sz="2400" b="1" dirty="0" smtClean="0">
                <a:latin typeface="08서울남산체 B"/>
                <a:ea typeface="08서울남산체 B"/>
              </a:rPr>
              <a:t> 지정</a:t>
            </a:r>
            <a:r>
              <a:rPr lang="en-US" altLang="ko-KR" sz="2400" b="1" dirty="0" smtClean="0">
                <a:latin typeface="08서울남산체 B"/>
                <a:ea typeface="08서울남산체 B"/>
              </a:rPr>
              <a:t>, </a:t>
            </a:r>
            <a:r>
              <a:rPr lang="ko-KR" altLang="en-US" sz="2400" b="1" dirty="0" smtClean="0">
                <a:latin typeface="08서울남산체 B"/>
                <a:ea typeface="08서울남산체 B"/>
              </a:rPr>
              <a:t>다중출동 시스템 운영</a:t>
            </a:r>
            <a:endParaRPr lang="en-US" altLang="ko-KR" sz="2400" b="1" dirty="0" smtClean="0">
              <a:latin typeface="08서울남산체 B"/>
              <a:ea typeface="08서울남산체 B"/>
            </a:endParaRPr>
          </a:p>
          <a:p>
            <a:pPr marL="342900" indent="-342900">
              <a:spcBef>
                <a:spcPct val="50000"/>
              </a:spcBef>
              <a:defRPr lang="ko-KR"/>
            </a:pPr>
            <a:r>
              <a:rPr lang="en-US" altLang="ko-KR" sz="2400" b="1" dirty="0" smtClean="0">
                <a:latin typeface="08서울남산체 B"/>
                <a:ea typeface="08서울남산체 B"/>
              </a:rPr>
              <a:t>  </a:t>
            </a:r>
            <a:r>
              <a:rPr lang="ko-KR" altLang="en-US" sz="2000" dirty="0" smtClean="0">
                <a:latin typeface="08서울남산체 B"/>
                <a:ea typeface="08서울남산체 B"/>
              </a:rPr>
              <a:t>◦ 중앙정부 </a:t>
            </a:r>
            <a:r>
              <a:rPr lang="en-US" altLang="ko-KR" sz="2000" dirty="0" smtClean="0">
                <a:latin typeface="08서울남산체 B"/>
                <a:ea typeface="08서울남산체 B"/>
              </a:rPr>
              <a:t>“</a:t>
            </a:r>
            <a:r>
              <a:rPr lang="ko-KR" altLang="en-US" sz="2000" dirty="0" smtClean="0">
                <a:latin typeface="08서울남산체 B"/>
                <a:ea typeface="08서울남산체 B"/>
              </a:rPr>
              <a:t>국민행복 안전정책</a:t>
            </a:r>
            <a:r>
              <a:rPr lang="en-US" altLang="ko-KR" sz="2000" dirty="0" smtClean="0">
                <a:latin typeface="08서울남산체 B"/>
                <a:ea typeface="08서울남산체 B"/>
              </a:rPr>
              <a:t>” </a:t>
            </a:r>
            <a:r>
              <a:rPr lang="ko-KR" altLang="en-US" sz="2000" dirty="0" smtClean="0">
                <a:latin typeface="08서울남산체 B"/>
                <a:ea typeface="08서울남산체 B"/>
              </a:rPr>
              <a:t>평가지표</a:t>
            </a:r>
            <a:endParaRPr lang="en-US" altLang="ko-KR" sz="2000" dirty="0" smtClean="0">
              <a:latin typeface="08서울남산체 B"/>
              <a:ea typeface="08서울남산체 B"/>
            </a:endParaRPr>
          </a:p>
          <a:p>
            <a:pPr marL="342900" indent="-342900">
              <a:spcBef>
                <a:spcPct val="50000"/>
              </a:spcBef>
              <a:defRPr lang="ko-KR"/>
            </a:pPr>
            <a:r>
              <a:rPr lang="en-US" altLang="ko-KR" sz="2000" b="1" dirty="0" smtClean="0">
                <a:latin typeface="08서울남산체 B"/>
                <a:ea typeface="08서울남산체 B"/>
              </a:rPr>
              <a:t>  </a:t>
            </a:r>
            <a:r>
              <a:rPr lang="ko-KR" altLang="en-US" sz="2000" dirty="0" smtClean="0">
                <a:latin typeface="08서울남산체 B"/>
                <a:ea typeface="08서울남산체 B"/>
              </a:rPr>
              <a:t>◦ </a:t>
            </a:r>
            <a:r>
              <a:rPr lang="ko-KR" altLang="en-US" sz="2000" dirty="0" err="1" smtClean="0">
                <a:latin typeface="08서울남산체 B"/>
                <a:ea typeface="08서울남산체 B"/>
              </a:rPr>
              <a:t>소방서별</a:t>
            </a:r>
            <a:r>
              <a:rPr lang="ko-KR" altLang="en-US" sz="2000" dirty="0" smtClean="0">
                <a:latin typeface="08서울남산체 B"/>
                <a:ea typeface="08서울남산체 B"/>
              </a:rPr>
              <a:t> </a:t>
            </a:r>
            <a:r>
              <a:rPr lang="en-US" altLang="ko-KR" sz="2000" dirty="0" smtClean="0">
                <a:latin typeface="08서울남산체 B"/>
                <a:ea typeface="08서울남산체 B"/>
              </a:rPr>
              <a:t>1</a:t>
            </a:r>
            <a:r>
              <a:rPr lang="ko-KR" altLang="en-US" sz="2000" dirty="0" smtClean="0">
                <a:latin typeface="08서울남산체 B"/>
                <a:ea typeface="08서울남산체 B"/>
              </a:rPr>
              <a:t>개대 </a:t>
            </a:r>
            <a:r>
              <a:rPr lang="ko-KR" altLang="en-US" sz="2000" dirty="0" err="1" smtClean="0">
                <a:latin typeface="08서울남산체 B"/>
                <a:ea typeface="08서울남산체 B"/>
              </a:rPr>
              <a:t>전문구급대</a:t>
            </a:r>
            <a:r>
              <a:rPr lang="ko-KR" altLang="en-US" sz="2000" dirty="0" smtClean="0">
                <a:latin typeface="08서울남산체 B"/>
                <a:ea typeface="08서울남산체 B"/>
              </a:rPr>
              <a:t> 지정</a:t>
            </a:r>
            <a:r>
              <a:rPr lang="en-US" altLang="ko-KR" sz="2000" dirty="0" smtClean="0">
                <a:latin typeface="08서울남산체 B"/>
                <a:ea typeface="08서울남산체 B"/>
              </a:rPr>
              <a:t>, </a:t>
            </a:r>
            <a:r>
              <a:rPr lang="ko-KR" altLang="en-US" sz="2000" dirty="0" smtClean="0">
                <a:latin typeface="08서울남산체 B"/>
                <a:ea typeface="08서울남산체 B"/>
              </a:rPr>
              <a:t>중증환자 다중출동</a:t>
            </a:r>
            <a:endParaRPr lang="ko-KR" altLang="en-US" sz="2000" b="1" dirty="0">
              <a:latin typeface="08서울남산체 B"/>
              <a:ea typeface="08서울남산체 B"/>
            </a:endParaRPr>
          </a:p>
          <a:p>
            <a:pPr marL="342900" indent="-342900">
              <a:spcBef>
                <a:spcPct val="50000"/>
              </a:spcBef>
              <a:defRPr lang="ko-KR"/>
            </a:pPr>
            <a:r>
              <a:rPr lang="en-US" altLang="ko-KR" sz="2400" b="1" dirty="0">
                <a:latin typeface="08서울남산체 B"/>
                <a:ea typeface="08서울남산체 B"/>
              </a:rPr>
              <a:t>▣ </a:t>
            </a:r>
            <a:r>
              <a:rPr lang="ko-KR" altLang="en-US" sz="2400" b="1" dirty="0" smtClean="0">
                <a:latin typeface="08서울남산체 B"/>
                <a:ea typeface="08서울남산체 B"/>
              </a:rPr>
              <a:t>구급차 교통사고로 수리에 기간 필요한 경우</a:t>
            </a:r>
            <a:r>
              <a:rPr lang="en-US" altLang="ko-KR" sz="2000" b="1" dirty="0" smtClean="0">
                <a:latin typeface="08서울남산체 B"/>
                <a:ea typeface="08서울남산체 B"/>
              </a:rPr>
              <a:t> </a:t>
            </a:r>
          </a:p>
          <a:p>
            <a:pPr marL="342900" indent="-342900">
              <a:spcBef>
                <a:spcPct val="50000"/>
              </a:spcBef>
              <a:defRPr lang="ko-KR"/>
            </a:pPr>
            <a:r>
              <a:rPr lang="en-US" altLang="ko-KR" sz="2400" b="1" dirty="0" smtClean="0">
                <a:latin typeface="08서울남산체 B"/>
                <a:ea typeface="08서울남산체 B"/>
              </a:rPr>
              <a:t>  </a:t>
            </a:r>
            <a:r>
              <a:rPr lang="ko-KR" altLang="en-US" sz="2000" dirty="0" smtClean="0">
                <a:latin typeface="08서울남산체 B"/>
                <a:ea typeface="08서울남산체 B"/>
              </a:rPr>
              <a:t>◦ 예비 구급차 </a:t>
            </a:r>
            <a:r>
              <a:rPr lang="en-US" altLang="ko-KR" sz="2000" dirty="0" smtClean="0">
                <a:latin typeface="08서울남산체 B"/>
                <a:ea typeface="08서울남산체 B"/>
              </a:rPr>
              <a:t>(</a:t>
            </a:r>
            <a:r>
              <a:rPr lang="ko-KR" altLang="en-US" sz="2000" dirty="0" smtClean="0">
                <a:latin typeface="08서울남산체 B"/>
                <a:ea typeface="08서울남산체 B"/>
              </a:rPr>
              <a:t>강북</a:t>
            </a:r>
            <a:r>
              <a:rPr lang="en-US" altLang="ko-KR" sz="2000" dirty="0" smtClean="0">
                <a:latin typeface="08서울남산체 B"/>
                <a:ea typeface="08서울남산체 B"/>
              </a:rPr>
              <a:t>, </a:t>
            </a:r>
            <a:r>
              <a:rPr lang="ko-KR" altLang="en-US" sz="2000" dirty="0" smtClean="0">
                <a:latin typeface="08서울남산체 B"/>
                <a:ea typeface="08서울남산체 B"/>
              </a:rPr>
              <a:t>강남 보유</a:t>
            </a:r>
            <a:r>
              <a:rPr lang="en-US" altLang="ko-KR" sz="2000" dirty="0" smtClean="0">
                <a:latin typeface="08서울남산체 B"/>
                <a:ea typeface="08서울남산체 B"/>
              </a:rPr>
              <a:t>) </a:t>
            </a:r>
            <a:r>
              <a:rPr lang="ko-KR" altLang="en-US" sz="2000" dirty="0" smtClean="0">
                <a:latin typeface="08서울남산체 B"/>
                <a:ea typeface="08서울남산체 B"/>
              </a:rPr>
              <a:t>활용 구급운영 정상화 추진</a:t>
            </a:r>
            <a:endParaRPr lang="en-US" altLang="ko-KR" sz="2000" dirty="0" smtClean="0">
              <a:latin typeface="08서울남산체 B"/>
              <a:ea typeface="08서울남산체 B"/>
            </a:endParaRPr>
          </a:p>
          <a:p>
            <a:pPr marL="342900" indent="-342900">
              <a:spcBef>
                <a:spcPct val="50000"/>
              </a:spcBef>
              <a:defRPr lang="ko-KR"/>
            </a:pPr>
            <a:r>
              <a:rPr lang="en-US" altLang="ko-KR" sz="2000" b="1" dirty="0" smtClean="0">
                <a:latin typeface="08서울남산체 B"/>
                <a:ea typeface="08서울남산체 B"/>
              </a:rPr>
              <a:t>  </a:t>
            </a:r>
            <a:r>
              <a:rPr lang="ko-KR" altLang="en-US" sz="2000" dirty="0" smtClean="0">
                <a:latin typeface="08서울남산체 B"/>
                <a:ea typeface="08서울남산체 B"/>
              </a:rPr>
              <a:t>◦ 예비 구급차 관리서는 항시 운영 가능하도록 정비 등 관리 철저 </a:t>
            </a:r>
            <a:endParaRPr lang="en-US" altLang="ko-KR" sz="2000" dirty="0" smtClean="0">
              <a:latin typeface="08서울남산체 B"/>
              <a:ea typeface="08서울남산체 B"/>
            </a:endParaRPr>
          </a:p>
          <a:p>
            <a:pPr marL="342900" indent="-342900">
              <a:spcBef>
                <a:spcPct val="50000"/>
              </a:spcBef>
              <a:defRPr lang="ko-KR"/>
            </a:pPr>
            <a:r>
              <a:rPr lang="en-US" altLang="ko-KR" sz="2400" b="1" dirty="0" smtClean="0">
                <a:latin typeface="08서울남산체 B"/>
                <a:ea typeface="08서울남산체 B"/>
              </a:rPr>
              <a:t>▣ </a:t>
            </a:r>
            <a:r>
              <a:rPr lang="ko-KR" altLang="en-US" sz="2400" b="1" dirty="0" smtClean="0">
                <a:latin typeface="08서울남산체 B"/>
                <a:ea typeface="08서울남산체 B"/>
              </a:rPr>
              <a:t>진도 </a:t>
            </a:r>
            <a:r>
              <a:rPr lang="ko-KR" altLang="en-US" sz="2400" b="1" dirty="0" err="1" smtClean="0">
                <a:latin typeface="08서울남산체 B"/>
                <a:ea typeface="08서울남산체 B"/>
              </a:rPr>
              <a:t>세월호</a:t>
            </a:r>
            <a:r>
              <a:rPr lang="ko-KR" altLang="en-US" sz="2400" b="1" dirty="0" smtClean="0">
                <a:latin typeface="08서울남산체 B"/>
                <a:ea typeface="08서울남산체 B"/>
              </a:rPr>
              <a:t> 침몰사고 현장 지원 구급대원  격려 대책</a:t>
            </a:r>
            <a:r>
              <a:rPr lang="en-US" altLang="ko-KR" sz="2000" b="1" dirty="0" smtClean="0">
                <a:latin typeface="08서울남산체 B"/>
                <a:ea typeface="08서울남산체 B"/>
              </a:rPr>
              <a:t> </a:t>
            </a:r>
          </a:p>
          <a:p>
            <a:pPr marL="342900" indent="-342900">
              <a:spcBef>
                <a:spcPct val="50000"/>
              </a:spcBef>
              <a:defRPr lang="ko-KR"/>
            </a:pPr>
            <a:r>
              <a:rPr lang="en-US" altLang="ko-KR" sz="2400" b="1" dirty="0" smtClean="0">
                <a:latin typeface="08서울남산체 B"/>
                <a:ea typeface="08서울남산체 B"/>
              </a:rPr>
              <a:t>  </a:t>
            </a:r>
            <a:r>
              <a:rPr lang="ko-KR" altLang="en-US" sz="2000" dirty="0" smtClean="0">
                <a:latin typeface="08서울남산체 B"/>
                <a:ea typeface="08서울남산체 B"/>
              </a:rPr>
              <a:t>◦ 본부 차원에서 특별휴가 등 격려 대책 추진 중임</a:t>
            </a:r>
            <a:r>
              <a:rPr lang="en-US" altLang="ko-KR" sz="2000" dirty="0" smtClean="0">
                <a:latin typeface="08서울남산체 B"/>
                <a:ea typeface="08서울남산체 B"/>
              </a:rPr>
              <a:t>.</a:t>
            </a:r>
            <a:endParaRPr lang="en-US" altLang="ko-KR" sz="2000" b="1" dirty="0" smtClean="0">
              <a:latin typeface="08서울남산체 B"/>
              <a:ea typeface="08서울남산체 B"/>
            </a:endParaRPr>
          </a:p>
          <a:p>
            <a:pPr marL="342900" indent="-342900">
              <a:spcBef>
                <a:spcPct val="50000"/>
              </a:spcBef>
              <a:defRPr lang="ko-KR"/>
            </a:pPr>
            <a:r>
              <a:rPr lang="ko-KR" altLang="en-US" sz="2000" dirty="0" smtClean="0">
                <a:latin typeface="08서울남산체 B"/>
                <a:ea typeface="08서울남산체 B"/>
              </a:rPr>
              <a:t> </a:t>
            </a:r>
            <a:endParaRPr lang="en-US" altLang="ko-KR" sz="2000" b="1" dirty="0">
              <a:latin typeface="08서울남산체 B"/>
              <a:ea typeface="08서울남산체 B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hp="http://schemas.haansoft.com/office/presentation/8.0" xmlns:dsp="http://schemas.microsoft.com/office/drawing/2008/diagram" xmlns:dgm="http://schemas.openxmlformats.org/drawingml/2006/diagram" xmlns:c="http://schemas.openxmlformats.org/drawingml/2006/chart" xmlns="" Requires="hp">
          <hp:hncWordshop xmlns:hp="http://schemas.haansoft.com/office/presentation/8.0" templateIndex="1" shapeIndex="0" text="감 사 합 니 다" fontName="함초롬돋움" fontSize="54" i="0" b="1">
            <p:nvSpPr>
              <p:cNvPr id="4" name="자유형 3"/>
              <p:cNvSpPr>
                <a:spLocks noEditPoints="1" noChangeShapeType="1" noTextEdit="1"/>
              </p:cNvSpPr>
              <p:nvPr/>
            </p:nvSpPr>
            <p:spPr>
              <a:xfrm>
                <a:off x="2411760" y="2852936"/>
                <a:ext cx="4464496" cy="792088"/>
              </a:xfrm>
              <a:gradFill rotWithShape="1">
                <a:gsLst>
                  <a:gs pos="0">
                    <a:srgbClr val="36c0ff"/>
                  </a:gs>
                  <a:gs pos="60000">
                    <a:srgbClr val="000173"/>
                  </a:gs>
                  <a:gs pos="100000">
                    <a:srgbClr val="00b0f0"/>
                  </a:gs>
                </a:gsLst>
                <a:lin ang="5400000" scaled="0"/>
                <a:tileRect/>
              </a:gradFill>
              <a:ln w="12700" cap="flat" cmpd="sng" algn="ctr">
                <a:solidFill>
                  <a:srgbClr val="0070c0"/>
                </a:solidFill>
                <a:prstDash val="solid"/>
                <a:round/>
              </a:ln>
              <a:effectLst>
                <a:outerShdw blurRad="50800" dist="38100" dir="18900000" rotWithShape="0">
                  <a:srgbClr val="000000">
                    <a:alpha val="40000"/>
                  </a:srgbClr>
                </a:outerShdw>
              </a:effectLst>
            </p:spPr>
            <p:t>감 사 합 니 다</p:t>
          </hp:hncWordshop>
        </mc:Choice>
        <mc:Fallback>
          <p:sp useBgFill="1">
            <p:nvSpPr>
              <p:cNvPr id="4" name="자유형 3"/>
              <p:cNvSpPr>
                <a:spLocks noEditPoints="1" noChangeShapeType="1" noTextEdit="1"/>
              </p:cNvSpPr>
              <p:nvPr/>
            </p:nvSpPr>
            <p:spPr>
              <a:xfrm>
                <a:off x="2411760" y="2852936"/>
                <a:ext cx="4464496" cy="792088"/>
              </a:xfrm>
              <a:custGeom>
                <a:avLst/>
                <a:gdLst/>
                <a:ahLst/>
                <a:cxnLst/>
                <a:rect l="l" t="t" r="r" b="b"/>
                <a:pathLst>
                  <a:path w="4464496" h="792088">
                    <a:moveTo>
                      <a:pt x="276225" y="104775"/>
                    </a:moveTo>
                    <a:lnTo>
                      <a:pt x="38100" y="104775"/>
                    </a:lnTo>
                    <a:lnTo>
                      <a:pt x="38100" y="28575"/>
                    </a:lnTo>
                    <a:lnTo>
                      <a:pt x="371475" y="28575"/>
                    </a:lnTo>
                    <a:cubicBezTo>
                      <a:pt x="371475" y="28575"/>
                      <a:pt x="361950" y="123825"/>
                      <a:pt x="333375" y="190500"/>
                    </a:cubicBezTo>
                    <a:cubicBezTo>
                      <a:pt x="333375" y="190500"/>
                      <a:pt x="304800" y="266700"/>
                      <a:pt x="257175" y="314325"/>
                    </a:cubicBezTo>
                    <a:cubicBezTo>
                      <a:pt x="257175" y="314325"/>
                      <a:pt x="228600" y="342900"/>
                      <a:pt x="209550" y="361950"/>
                    </a:cubicBezTo>
                    <a:cubicBezTo>
                      <a:pt x="209550" y="361950"/>
                      <a:pt x="180975" y="381000"/>
                      <a:pt x="161925" y="400050"/>
                    </a:cubicBezTo>
                    <a:cubicBezTo>
                      <a:pt x="161925" y="400050"/>
                      <a:pt x="133350" y="419100"/>
                      <a:pt x="104775" y="428625"/>
                    </a:cubicBezTo>
                    <a:cubicBezTo>
                      <a:pt x="104775" y="428625"/>
                      <a:pt x="76200" y="447675"/>
                      <a:pt x="47625" y="466725"/>
                    </a:cubicBezTo>
                    <a:lnTo>
                      <a:pt x="0" y="390525"/>
                    </a:lnTo>
                    <a:cubicBezTo>
                      <a:pt x="0" y="390525"/>
                      <a:pt x="19050" y="381000"/>
                      <a:pt x="47625" y="371475"/>
                    </a:cubicBezTo>
                    <a:cubicBezTo>
                      <a:pt x="47625" y="371475"/>
                      <a:pt x="76200" y="352425"/>
                      <a:pt x="104775" y="333375"/>
                    </a:cubicBezTo>
                    <a:cubicBezTo>
                      <a:pt x="104775" y="333375"/>
                      <a:pt x="123825" y="323850"/>
                      <a:pt x="152400" y="304800"/>
                    </a:cubicBezTo>
                    <a:cubicBezTo>
                      <a:pt x="152400" y="304800"/>
                      <a:pt x="171450" y="285750"/>
                      <a:pt x="190500" y="266700"/>
                    </a:cubicBezTo>
                    <a:cubicBezTo>
                      <a:pt x="190500" y="266700"/>
                      <a:pt x="219075" y="228600"/>
                      <a:pt x="247650" y="180975"/>
                    </a:cubicBezTo>
                    <a:cubicBezTo>
                      <a:pt x="247650" y="180975"/>
                      <a:pt x="266700" y="142875"/>
                      <a:pt x="276225" y="104775"/>
                    </a:cubicBezTo>
                    <a:lnTo>
                      <a:pt x="276225" y="104775"/>
                    </a:lnTo>
                    <a:moveTo>
                      <a:pt x="561975" y="161925"/>
                    </a:moveTo>
                    <a:lnTo>
                      <a:pt x="685800" y="161925"/>
                    </a:lnTo>
                    <a:lnTo>
                      <a:pt x="685800" y="247650"/>
                    </a:lnTo>
                    <a:lnTo>
                      <a:pt x="561975" y="247650"/>
                    </a:lnTo>
                    <a:lnTo>
                      <a:pt x="561975" y="457200"/>
                    </a:lnTo>
                    <a:lnTo>
                      <a:pt x="476249" y="457200"/>
                    </a:lnTo>
                    <a:lnTo>
                      <a:pt x="476249" y="0"/>
                    </a:lnTo>
                    <a:lnTo>
                      <a:pt x="561975" y="0"/>
                    </a:lnTo>
                    <a:lnTo>
                      <a:pt x="561975" y="161925"/>
                    </a:lnTo>
                    <a:moveTo>
                      <a:pt x="142875" y="485775"/>
                    </a:moveTo>
                    <a:lnTo>
                      <a:pt x="561975" y="485775"/>
                    </a:lnTo>
                    <a:lnTo>
                      <a:pt x="561975" y="790575"/>
                    </a:lnTo>
                    <a:lnTo>
                      <a:pt x="142875" y="790575"/>
                    </a:lnTo>
                    <a:lnTo>
                      <a:pt x="142875" y="485775"/>
                    </a:lnTo>
                    <a:moveTo>
                      <a:pt x="219075" y="561975"/>
                    </a:moveTo>
                    <a:lnTo>
                      <a:pt x="219075" y="714375"/>
                    </a:lnTo>
                    <a:lnTo>
                      <a:pt x="476249" y="714375"/>
                    </a:lnTo>
                    <a:lnTo>
                      <a:pt x="476249" y="561975"/>
                    </a:lnTo>
                    <a:lnTo>
                      <a:pt x="219075" y="561975"/>
                    </a:lnTo>
                    <a:moveTo>
                      <a:pt x="1104900" y="171450"/>
                    </a:moveTo>
                    <a:lnTo>
                      <a:pt x="1104900" y="38100"/>
                    </a:lnTo>
                    <a:lnTo>
                      <a:pt x="1190625" y="38100"/>
                    </a:lnTo>
                    <a:lnTo>
                      <a:pt x="1190625" y="171450"/>
                    </a:lnTo>
                    <a:cubicBezTo>
                      <a:pt x="1190625" y="171450"/>
                      <a:pt x="1190625" y="209550"/>
                      <a:pt x="1190625" y="238124"/>
                    </a:cubicBezTo>
                    <a:cubicBezTo>
                      <a:pt x="1190625" y="238124"/>
                      <a:pt x="1181100" y="257175"/>
                      <a:pt x="1181100" y="285750"/>
                    </a:cubicBezTo>
                    <a:cubicBezTo>
                      <a:pt x="1181100" y="285750"/>
                      <a:pt x="1200150" y="323850"/>
                      <a:pt x="1219200" y="352425"/>
                    </a:cubicBezTo>
                    <a:cubicBezTo>
                      <a:pt x="1219200" y="352425"/>
                      <a:pt x="1238250" y="381000"/>
                      <a:pt x="1266825" y="409575"/>
                    </a:cubicBezTo>
                    <a:cubicBezTo>
                      <a:pt x="1266825" y="409575"/>
                      <a:pt x="1285875" y="428625"/>
                      <a:pt x="1314450" y="457200"/>
                    </a:cubicBezTo>
                    <a:cubicBezTo>
                      <a:pt x="1314450" y="457200"/>
                      <a:pt x="1333500" y="476249"/>
                      <a:pt x="1362075" y="495300"/>
                    </a:cubicBezTo>
                    <a:lnTo>
                      <a:pt x="1304925" y="561975"/>
                    </a:lnTo>
                    <a:cubicBezTo>
                      <a:pt x="1304925" y="561975"/>
                      <a:pt x="1285875" y="533400"/>
                      <a:pt x="1257300" y="514350"/>
                    </a:cubicBezTo>
                    <a:cubicBezTo>
                      <a:pt x="1257300" y="514350"/>
                      <a:pt x="1228725" y="485775"/>
                      <a:pt x="1209675" y="466725"/>
                    </a:cubicBezTo>
                    <a:cubicBezTo>
                      <a:pt x="1209675" y="466725"/>
                      <a:pt x="1190625" y="447675"/>
                      <a:pt x="1171575" y="419100"/>
                    </a:cubicBezTo>
                    <a:cubicBezTo>
                      <a:pt x="1171575" y="419100"/>
                      <a:pt x="1152525" y="400050"/>
                      <a:pt x="1143000" y="381000"/>
                    </a:cubicBezTo>
                    <a:cubicBezTo>
                      <a:pt x="1143000" y="381000"/>
                      <a:pt x="1123950" y="419100"/>
                      <a:pt x="1076325" y="466725"/>
                    </a:cubicBezTo>
                    <a:cubicBezTo>
                      <a:pt x="1076325" y="466725"/>
                      <a:pt x="1038224" y="514350"/>
                      <a:pt x="981074" y="561975"/>
                    </a:cubicBezTo>
                    <a:lnTo>
                      <a:pt x="923924" y="495300"/>
                    </a:lnTo>
                    <a:cubicBezTo>
                      <a:pt x="923924" y="495300"/>
                      <a:pt x="981074" y="447675"/>
                      <a:pt x="1019175" y="409575"/>
                    </a:cubicBezTo>
                    <a:cubicBezTo>
                      <a:pt x="1019175" y="409575"/>
                      <a:pt x="1047750" y="371475"/>
                      <a:pt x="1066800" y="342900"/>
                    </a:cubicBezTo>
                    <a:cubicBezTo>
                      <a:pt x="1066800" y="342900"/>
                      <a:pt x="1085850" y="304800"/>
                      <a:pt x="1095375" y="257175"/>
                    </a:cubicBezTo>
                    <a:cubicBezTo>
                      <a:pt x="1095375" y="257175"/>
                      <a:pt x="1104900" y="219075"/>
                      <a:pt x="1104900" y="171450"/>
                    </a:cubicBezTo>
                    <a:lnTo>
                      <a:pt x="1104900" y="171450"/>
                    </a:lnTo>
                    <a:moveTo>
                      <a:pt x="1419225" y="790575"/>
                    </a:moveTo>
                    <a:lnTo>
                      <a:pt x="1419225" y="0"/>
                    </a:lnTo>
                    <a:lnTo>
                      <a:pt x="1504950" y="0"/>
                    </a:lnTo>
                    <a:lnTo>
                      <a:pt x="1504950" y="228600"/>
                    </a:lnTo>
                    <a:lnTo>
                      <a:pt x="1628775" y="228600"/>
                    </a:lnTo>
                    <a:lnTo>
                      <a:pt x="1628775" y="314325"/>
                    </a:lnTo>
                    <a:lnTo>
                      <a:pt x="1504950" y="314325"/>
                    </a:lnTo>
                    <a:lnTo>
                      <a:pt x="1504950" y="790575"/>
                    </a:lnTo>
                    <a:lnTo>
                      <a:pt x="1419225" y="790575"/>
                    </a:lnTo>
                    <a:moveTo>
                      <a:pt x="2200275" y="66675"/>
                    </a:moveTo>
                    <a:lnTo>
                      <a:pt x="1971675" y="66675"/>
                    </a:lnTo>
                    <a:lnTo>
                      <a:pt x="1971675" y="0"/>
                    </a:lnTo>
                    <a:lnTo>
                      <a:pt x="2200275" y="0"/>
                    </a:lnTo>
                    <a:lnTo>
                      <a:pt x="2200275" y="66675"/>
                    </a:lnTo>
                    <a:moveTo>
                      <a:pt x="1885950" y="171450"/>
                    </a:moveTo>
                    <a:lnTo>
                      <a:pt x="1885950" y="95250"/>
                    </a:lnTo>
                    <a:lnTo>
                      <a:pt x="2286000" y="95250"/>
                    </a:lnTo>
                    <a:lnTo>
                      <a:pt x="2286000" y="171450"/>
                    </a:lnTo>
                    <a:lnTo>
                      <a:pt x="1885950" y="171450"/>
                    </a:lnTo>
                    <a:moveTo>
                      <a:pt x="1914525" y="314325"/>
                    </a:moveTo>
                    <a:cubicBezTo>
                      <a:pt x="1914525" y="314325"/>
                      <a:pt x="1914525" y="276225"/>
                      <a:pt x="1933574" y="257175"/>
                    </a:cubicBezTo>
                    <a:cubicBezTo>
                      <a:pt x="1933574" y="257175"/>
                      <a:pt x="1943100" y="228600"/>
                      <a:pt x="1971675" y="219075"/>
                    </a:cubicBezTo>
                    <a:cubicBezTo>
                      <a:pt x="1971675" y="219075"/>
                      <a:pt x="2000250" y="200025"/>
                      <a:pt x="2028825" y="190500"/>
                    </a:cubicBezTo>
                    <a:cubicBezTo>
                      <a:pt x="2028825" y="190500"/>
                      <a:pt x="2057400" y="190500"/>
                      <a:pt x="2085975" y="190500"/>
                    </a:cubicBezTo>
                    <a:cubicBezTo>
                      <a:pt x="2085975" y="190500"/>
                      <a:pt x="2114550" y="190500"/>
                      <a:pt x="2143125" y="190500"/>
                    </a:cubicBezTo>
                    <a:cubicBezTo>
                      <a:pt x="2143125" y="190500"/>
                      <a:pt x="2171700" y="200025"/>
                      <a:pt x="2200275" y="209550"/>
                    </a:cubicBezTo>
                    <a:cubicBezTo>
                      <a:pt x="2200275" y="209550"/>
                      <a:pt x="2219325" y="228600"/>
                      <a:pt x="2238375" y="257175"/>
                    </a:cubicBezTo>
                    <a:cubicBezTo>
                      <a:pt x="2238375" y="257175"/>
                      <a:pt x="2257425" y="276225"/>
                      <a:pt x="2257425" y="314325"/>
                    </a:cubicBezTo>
                    <a:cubicBezTo>
                      <a:pt x="2257425" y="314325"/>
                      <a:pt x="2257425" y="352425"/>
                      <a:pt x="2238375" y="371475"/>
                    </a:cubicBezTo>
                    <a:cubicBezTo>
                      <a:pt x="2238375" y="371475"/>
                      <a:pt x="2219325" y="400050"/>
                      <a:pt x="2200275" y="409575"/>
                    </a:cubicBezTo>
                    <a:cubicBezTo>
                      <a:pt x="2200275" y="409575"/>
                      <a:pt x="2171700" y="428625"/>
                      <a:pt x="2143125" y="428625"/>
                    </a:cubicBezTo>
                    <a:cubicBezTo>
                      <a:pt x="2143125" y="428625"/>
                      <a:pt x="2114550" y="438150"/>
                      <a:pt x="2085975" y="438150"/>
                    </a:cubicBezTo>
                    <a:cubicBezTo>
                      <a:pt x="2085975" y="438150"/>
                      <a:pt x="2057400" y="438150"/>
                      <a:pt x="2028825" y="428625"/>
                    </a:cubicBezTo>
                    <a:cubicBezTo>
                      <a:pt x="2028825" y="428625"/>
                      <a:pt x="2000250" y="428625"/>
                      <a:pt x="1971675" y="409575"/>
                    </a:cubicBezTo>
                    <a:cubicBezTo>
                      <a:pt x="1971675" y="409575"/>
                      <a:pt x="1943100" y="400050"/>
                      <a:pt x="1933574" y="371475"/>
                    </a:cubicBezTo>
                    <a:cubicBezTo>
                      <a:pt x="1933574" y="371475"/>
                      <a:pt x="1914525" y="352425"/>
                      <a:pt x="1914525" y="314325"/>
                    </a:cubicBezTo>
                    <a:lnTo>
                      <a:pt x="1914525" y="314325"/>
                    </a:lnTo>
                    <a:moveTo>
                      <a:pt x="2000250" y="314325"/>
                    </a:moveTo>
                    <a:cubicBezTo>
                      <a:pt x="2000250" y="314325"/>
                      <a:pt x="2000250" y="333375"/>
                      <a:pt x="2009775" y="342900"/>
                    </a:cubicBezTo>
                    <a:cubicBezTo>
                      <a:pt x="2009775" y="342900"/>
                      <a:pt x="2019299" y="352425"/>
                      <a:pt x="2028825" y="361950"/>
                    </a:cubicBezTo>
                    <a:cubicBezTo>
                      <a:pt x="2028825" y="361950"/>
                      <a:pt x="2038350" y="361950"/>
                      <a:pt x="2057400" y="371475"/>
                    </a:cubicBezTo>
                    <a:cubicBezTo>
                      <a:pt x="2057400" y="371475"/>
                      <a:pt x="2076449" y="371475"/>
                      <a:pt x="2085975" y="371475"/>
                    </a:cubicBezTo>
                    <a:cubicBezTo>
                      <a:pt x="2085975" y="371475"/>
                      <a:pt x="2095500" y="371475"/>
                      <a:pt x="2114550" y="371475"/>
                    </a:cubicBezTo>
                    <a:cubicBezTo>
                      <a:pt x="2114550" y="371475"/>
                      <a:pt x="2124075" y="361950"/>
                      <a:pt x="2143125" y="361950"/>
                    </a:cubicBezTo>
                    <a:cubicBezTo>
                      <a:pt x="2143125" y="361950"/>
                      <a:pt x="2152650" y="352425"/>
                      <a:pt x="2162175" y="342900"/>
                    </a:cubicBezTo>
                    <a:cubicBezTo>
                      <a:pt x="2162175" y="342900"/>
                      <a:pt x="2171700" y="333375"/>
                      <a:pt x="2171700" y="314325"/>
                    </a:cubicBezTo>
                    <a:cubicBezTo>
                      <a:pt x="2171700" y="314325"/>
                      <a:pt x="2171700" y="285750"/>
                      <a:pt x="2143125" y="266700"/>
                    </a:cubicBezTo>
                    <a:cubicBezTo>
                      <a:pt x="2143125" y="266700"/>
                      <a:pt x="2124075" y="257175"/>
                      <a:pt x="2085975" y="257175"/>
                    </a:cubicBezTo>
                    <a:cubicBezTo>
                      <a:pt x="2085975" y="257175"/>
                      <a:pt x="2066925" y="257175"/>
                      <a:pt x="2047874" y="257175"/>
                    </a:cubicBezTo>
                    <a:cubicBezTo>
                      <a:pt x="2047874" y="257175"/>
                      <a:pt x="2038350" y="257175"/>
                      <a:pt x="2019299" y="266700"/>
                    </a:cubicBezTo>
                    <a:cubicBezTo>
                      <a:pt x="2019299" y="266700"/>
                      <a:pt x="2009775" y="276225"/>
                      <a:pt x="2000250" y="285750"/>
                    </a:cubicBezTo>
                    <a:cubicBezTo>
                      <a:pt x="2000250" y="285750"/>
                      <a:pt x="2000250" y="295275"/>
                      <a:pt x="2000250" y="314325"/>
                    </a:cubicBezTo>
                    <a:lnTo>
                      <a:pt x="2000250" y="314325"/>
                    </a:lnTo>
                    <a:moveTo>
                      <a:pt x="2447925" y="152400"/>
                    </a:moveTo>
                    <a:lnTo>
                      <a:pt x="2571750" y="152400"/>
                    </a:lnTo>
                    <a:lnTo>
                      <a:pt x="2571750" y="238124"/>
                    </a:lnTo>
                    <a:lnTo>
                      <a:pt x="2447925" y="238124"/>
                    </a:lnTo>
                    <a:lnTo>
                      <a:pt x="2447925" y="419100"/>
                    </a:lnTo>
                    <a:lnTo>
                      <a:pt x="2362200" y="419100"/>
                    </a:lnTo>
                    <a:lnTo>
                      <a:pt x="2362200" y="0"/>
                    </a:lnTo>
                    <a:lnTo>
                      <a:pt x="2447925" y="0"/>
                    </a:lnTo>
                    <a:lnTo>
                      <a:pt x="2447925" y="152400"/>
                    </a:lnTo>
                    <a:moveTo>
                      <a:pt x="2447925" y="790575"/>
                    </a:moveTo>
                    <a:lnTo>
                      <a:pt x="2028825" y="790575"/>
                    </a:lnTo>
                    <a:lnTo>
                      <a:pt x="2028825" y="476249"/>
                    </a:lnTo>
                    <a:lnTo>
                      <a:pt x="2114550" y="476249"/>
                    </a:lnTo>
                    <a:lnTo>
                      <a:pt x="2114550" y="561975"/>
                    </a:lnTo>
                    <a:lnTo>
                      <a:pt x="2362200" y="561975"/>
                    </a:lnTo>
                    <a:lnTo>
                      <a:pt x="2362200" y="476249"/>
                    </a:lnTo>
                    <a:lnTo>
                      <a:pt x="2447925" y="476249"/>
                    </a:lnTo>
                    <a:lnTo>
                      <a:pt x="2447925" y="790575"/>
                    </a:lnTo>
                    <a:moveTo>
                      <a:pt x="2362200" y="714375"/>
                    </a:moveTo>
                    <a:lnTo>
                      <a:pt x="2362200" y="638175"/>
                    </a:lnTo>
                    <a:lnTo>
                      <a:pt x="2114550" y="638175"/>
                    </a:lnTo>
                    <a:lnTo>
                      <a:pt x="2114550" y="714375"/>
                    </a:lnTo>
                    <a:lnTo>
                      <a:pt x="2362200" y="714375"/>
                    </a:lnTo>
                    <a:moveTo>
                      <a:pt x="3324225" y="790575"/>
                    </a:moveTo>
                    <a:lnTo>
                      <a:pt x="3324225" y="514350"/>
                    </a:lnTo>
                    <a:cubicBezTo>
                      <a:pt x="3324225" y="514350"/>
                      <a:pt x="3295650" y="514350"/>
                      <a:pt x="3276600" y="523875"/>
                    </a:cubicBezTo>
                    <a:cubicBezTo>
                      <a:pt x="3276600" y="523875"/>
                      <a:pt x="3228975" y="523875"/>
                      <a:pt x="3190875" y="533400"/>
                    </a:cubicBezTo>
                    <a:cubicBezTo>
                      <a:pt x="3190875" y="533400"/>
                      <a:pt x="3152775" y="533400"/>
                      <a:pt x="3114675" y="533400"/>
                    </a:cubicBezTo>
                    <a:cubicBezTo>
                      <a:pt x="3114675" y="533400"/>
                      <a:pt x="3086100" y="533400"/>
                      <a:pt x="3048000" y="533400"/>
                    </a:cubicBezTo>
                    <a:lnTo>
                      <a:pt x="2876550" y="533400"/>
                    </a:lnTo>
                    <a:lnTo>
                      <a:pt x="2876550" y="38100"/>
                    </a:lnTo>
                    <a:lnTo>
                      <a:pt x="2962275" y="38100"/>
                    </a:lnTo>
                    <a:lnTo>
                      <a:pt x="2962275" y="447675"/>
                    </a:lnTo>
                    <a:lnTo>
                      <a:pt x="3048000" y="447675"/>
                    </a:lnTo>
                    <a:cubicBezTo>
                      <a:pt x="3048000" y="447675"/>
                      <a:pt x="3114675" y="447675"/>
                      <a:pt x="3190875" y="447675"/>
                    </a:cubicBezTo>
                    <a:cubicBezTo>
                      <a:pt x="3190875" y="447675"/>
                      <a:pt x="3257550" y="447675"/>
                      <a:pt x="3324225" y="428625"/>
                    </a:cubicBezTo>
                    <a:lnTo>
                      <a:pt x="3324225" y="0"/>
                    </a:lnTo>
                    <a:lnTo>
                      <a:pt x="3400425" y="0"/>
                    </a:lnTo>
                    <a:lnTo>
                      <a:pt x="3400425" y="790575"/>
                    </a:lnTo>
                    <a:lnTo>
                      <a:pt x="3324225" y="790575"/>
                    </a:lnTo>
                    <a:moveTo>
                      <a:pt x="4248150" y="790575"/>
                    </a:moveTo>
                    <a:lnTo>
                      <a:pt x="4248150" y="523875"/>
                    </a:lnTo>
                    <a:cubicBezTo>
                      <a:pt x="4248150" y="523875"/>
                      <a:pt x="4229100" y="523875"/>
                      <a:pt x="4210050" y="523875"/>
                    </a:cubicBezTo>
                    <a:cubicBezTo>
                      <a:pt x="4210050" y="523875"/>
                      <a:pt x="4181474" y="533400"/>
                      <a:pt x="4143375" y="533400"/>
                    </a:cubicBezTo>
                    <a:cubicBezTo>
                      <a:pt x="4143375" y="533400"/>
                      <a:pt x="4114800" y="533400"/>
                      <a:pt x="4076700" y="533400"/>
                    </a:cubicBezTo>
                    <a:lnTo>
                      <a:pt x="3819525" y="533400"/>
                    </a:lnTo>
                    <a:lnTo>
                      <a:pt x="3819525" y="38100"/>
                    </a:lnTo>
                    <a:lnTo>
                      <a:pt x="4143375" y="38100"/>
                    </a:lnTo>
                    <a:lnTo>
                      <a:pt x="4143375" y="123825"/>
                    </a:lnTo>
                    <a:lnTo>
                      <a:pt x="3905250" y="123825"/>
                    </a:lnTo>
                    <a:lnTo>
                      <a:pt x="3905250" y="457200"/>
                    </a:lnTo>
                    <a:lnTo>
                      <a:pt x="4076700" y="457200"/>
                    </a:lnTo>
                    <a:cubicBezTo>
                      <a:pt x="4076700" y="457200"/>
                      <a:pt x="4105275" y="457200"/>
                      <a:pt x="4143375" y="447675"/>
                    </a:cubicBezTo>
                    <a:cubicBezTo>
                      <a:pt x="4143375" y="447675"/>
                      <a:pt x="4171950" y="447675"/>
                      <a:pt x="4210050" y="447675"/>
                    </a:cubicBezTo>
                    <a:cubicBezTo>
                      <a:pt x="4210050" y="447675"/>
                      <a:pt x="4229100" y="438150"/>
                      <a:pt x="4248150" y="438150"/>
                    </a:cubicBezTo>
                    <a:lnTo>
                      <a:pt x="4248150" y="0"/>
                    </a:lnTo>
                    <a:lnTo>
                      <a:pt x="4333875" y="0"/>
                    </a:lnTo>
                    <a:lnTo>
                      <a:pt x="4333875" y="228600"/>
                    </a:lnTo>
                    <a:lnTo>
                      <a:pt x="4457700" y="228600"/>
                    </a:lnTo>
                    <a:lnTo>
                      <a:pt x="4457700" y="314325"/>
                    </a:lnTo>
                    <a:lnTo>
                      <a:pt x="4333875" y="314325"/>
                    </a:lnTo>
                    <a:lnTo>
                      <a:pt x="4333875" y="790575"/>
                    </a:lnTo>
                    <a:lnTo>
                      <a:pt x="4248150" y="790575"/>
                    </a:lnTo>
                  </a:path>
                </a:pathLst>
              </a:custGeom>
              <a:gradFill rotWithShape="1">
                <a:gsLst>
                  <a:gs pos="0">
                    <a:srgbClr val="36C0FF"/>
                  </a:gs>
                  <a:gs pos="60000">
                    <a:srgbClr val="000173"/>
                  </a:gs>
                  <a:gs pos="100000">
                    <a:srgbClr val="00B0F0"/>
                  </a:gs>
                </a:gsLst>
                <a:lin ang="5400000" scaled="0"/>
                <a:tileRect/>
              </a:gradFill>
              <a:ln w="12700" cap="flat" cmpd="sng" algn="ctr">
                <a:solidFill>
                  <a:srgbClr val="0070C0"/>
                </a:solidFill>
                <a:prstDash val="solid"/>
                <a:round/>
              </a:ln>
              <a:effectLst>
                <a:outerShdw blurRad="50800" dist="38100" dir="18900000" rotWithShape="0">
                  <a:srgbClr val="000000">
                    <a:alpha val="40000"/>
                  </a:srgbClr>
                </a:outerShdw>
              </a:effectLst>
            </p:spPr>
          </p:sp>
        </mc:Fallback>
      </mc:AlternateContent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원본">
  <a:themeElements>
    <a:clrScheme name="원본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미래">
      <a:majorFont>
        <a:latin typeface="Tahoma"/>
        <a:ea typeface="HY울릉도B"/>
        <a:cs typeface=""/>
      </a:majorFont>
      <a:minorFont>
        <a:latin typeface="Arial"/>
        <a:ea typeface="돋움"/>
        <a:cs typeface=""/>
      </a:minorFont>
    </a:fontScheme>
    <a:fmtScheme name="원본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49999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49999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471</Words>
  <Application>Microsoft Office PowerPoint</Application>
  <PresentationFormat>화면 슬라이드 쇼(4:3)</PresentationFormat>
  <Paragraphs>47</Paragraphs>
  <Slides>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9" baseType="lpstr">
      <vt:lpstr>원본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</vt:vector>
  </TitlesOfParts>
  <Manager/>
  <Company>Samsung Electronics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ㅇㅇㅇ소방서 </dc:title>
  <dc:subject/>
  <dc:creator>SEC</dc:creator>
  <cp:keywords/>
  <dc:description/>
  <cp:lastModifiedBy>user</cp:lastModifiedBy>
  <cp:revision>351</cp:revision>
  <dcterms:created xsi:type="dcterms:W3CDTF">2011-02-22T00:20:10Z</dcterms:created>
  <dcterms:modified xsi:type="dcterms:W3CDTF">2014-05-14T00:05:44Z</dcterms:modified>
  <cp:category/>
</cp:coreProperties>
</file>