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60" r:id="rId4"/>
    <p:sldId id="257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A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72" y="-102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DCA0D-CEB4-44F8-AC86-F15F3692F48D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4A446-3248-4054-9341-B7A7472D3C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695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A446-3248-4054-9341-B7A7472D3C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657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A446-3248-4054-9341-B7A7472D3C3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65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7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742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27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560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7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69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858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4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350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72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944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A117-A129-4AAC-9E09-8CD008B54D17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CC86-CB7D-4FEF-BD65-F2DA7553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48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908720"/>
            <a:ext cx="784887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□ 자문배경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ko-KR" altLang="en-US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8885" y="453063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[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기관명칭 정비방안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]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576" y="1392908"/>
            <a:ext cx="7848872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서울시 공공청사 간판의 한글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/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영문 배치기본 가이드라인과 관련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청사에 대한 영어표기 방법에 따른 시인성과 효과를 판단</a:t>
            </a:r>
            <a:endParaRPr lang="ko-KR" altLang="en-US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6737" y="2393441"/>
            <a:ext cx="78488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□ 현  황 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ko-KR" altLang="en-US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5576" y="2780928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현재 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2007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년도 청사 </a:t>
            </a:r>
            <a:r>
              <a:rPr lang="ko-KR" altLang="en-US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리모델링시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디자인심의를 받아 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기관명칭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” 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표기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(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전경사진 참조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기존 기관명칭과 홈페이지 주소가 명기된 상태로 공작물 형태로 설치되어 철거 등 작업에 어려움이 있음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  <a:endParaRPr lang="ko-KR" altLang="en-US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560" y="4531056"/>
            <a:ext cx="784887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□ 디자인 방안 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ko-KR" altLang="en-US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5576" y="502595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안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은 기존 기관명칭에 아래쪽에 영문표기를 추가 부착하는 방안</a:t>
            </a:r>
            <a:endParaRPr lang="en-US" altLang="ko-KR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안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은 기존의 홈페이지 주소부분 제거 후 아래쪽에 영문표기 하는 방안</a:t>
            </a:r>
            <a:endParaRPr lang="ko-KR" altLang="en-US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421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2867" y="2615500"/>
            <a:ext cx="60114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700" dirty="0" smtClean="0">
                <a:solidFill>
                  <a:schemeClr val="accent1">
                    <a:lumMod val="75000"/>
                  </a:schemeClr>
                </a:solidFill>
                <a:latin typeface="HY태백B" panose="02030600000101010101" pitchFamily="18" charset="-127"/>
                <a:ea typeface="HY태백B" panose="02030600000101010101" pitchFamily="18" charset="-127"/>
              </a:rPr>
              <a:t>arisu.seoul.go.kr</a:t>
            </a:r>
            <a:endParaRPr lang="ko-KR" altLang="en-US" sz="3700" dirty="0">
              <a:solidFill>
                <a:schemeClr val="accent1">
                  <a:lumMod val="75000"/>
                </a:schemeClr>
              </a:solidFill>
              <a:latin typeface="HY태백B" panose="02030600000101010101" pitchFamily="18" charset="-127"/>
              <a:ea typeface="HY태백B" panose="02030600000101010101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403648" y="1268760"/>
            <a:ext cx="0" cy="770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7668344" y="1268760"/>
            <a:ext cx="0" cy="7703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1403648" y="1484784"/>
            <a:ext cx="6264696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12360" y="2175396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812360" y="3133204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028383" y="2175396"/>
            <a:ext cx="0" cy="95780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69234" y="1225352"/>
            <a:ext cx="11335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10,250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965679" y="2423839"/>
            <a:ext cx="854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1,500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964959" y="519063"/>
            <a:ext cx="51845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정비 방안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디자인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31640" y="2001034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accent1">
                    <a:lumMod val="75000"/>
                  </a:schemeClr>
                </a:solidFill>
                <a:latin typeface="HY태백B" panose="02030600000101010101" pitchFamily="18" charset="-127"/>
                <a:ea typeface="HY태백B" panose="02030600000101010101" pitchFamily="18" charset="-127"/>
              </a:rPr>
              <a:t>서울특별시 상수도사업본부</a:t>
            </a:r>
            <a:endParaRPr lang="en-US" altLang="ko-KR" sz="4000" dirty="0" smtClean="0">
              <a:solidFill>
                <a:schemeClr val="accent1">
                  <a:lumMod val="75000"/>
                </a:schemeClr>
              </a:solidFill>
              <a:latin typeface="HY태백B" panose="02030600000101010101" pitchFamily="18" charset="-127"/>
              <a:ea typeface="HY태백B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4653136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추진근거 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서울시 표기 표준안 회신</a:t>
            </a:r>
            <a:r>
              <a:rPr lang="en-US" altLang="ko-KR" dirty="0" smtClean="0"/>
              <a:t>(</a:t>
            </a:r>
            <a:r>
              <a:rPr lang="ko-KR" altLang="en-US" dirty="0" smtClean="0"/>
              <a:t>관광사업과 </a:t>
            </a:r>
            <a:r>
              <a:rPr lang="en-US" altLang="ko-KR" dirty="0" smtClean="0"/>
              <a:t>– 3644, 2015.10.13.)</a:t>
            </a:r>
          </a:p>
          <a:p>
            <a:endParaRPr lang="en-US" altLang="ko-KR" dirty="0"/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영문 자문결과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en-US" altLang="ko-KR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Seoul Waterworks </a:t>
            </a:r>
            <a:r>
              <a:rPr lang="en-US" altLang="ko-KR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Authority</a:t>
            </a:r>
          </a:p>
          <a:p>
            <a:endParaRPr lang="en-US" altLang="ko-KR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글씨체 </a:t>
            </a:r>
            <a:r>
              <a:rPr lang="en-US" altLang="ko-KR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err="1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서울남산체</a:t>
            </a:r>
            <a:r>
              <a:rPr lang="ko-KR" altLang="en-US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B</a:t>
            </a:r>
            <a:endParaRPr lang="ko-KR" altLang="en-US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218991" y="3306529"/>
            <a:ext cx="4676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Seoul Waterworks </a:t>
            </a:r>
            <a:r>
              <a:rPr lang="en-US" altLang="ko-KR" sz="28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Authority</a:t>
            </a:r>
            <a:endParaRPr lang="en-US" altLang="ko-KR" sz="2800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196845" y="3677727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1163593" y="3101663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191501" y="3361343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1407524" y="3101663"/>
            <a:ext cx="0" cy="25968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12869" y="3374946"/>
            <a:ext cx="854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1/2a</a:t>
            </a:r>
            <a:endParaRPr lang="ko-KR" altLang="en-US" sz="1400" dirty="0"/>
          </a:p>
        </p:txBody>
      </p:sp>
      <p:cxnSp>
        <p:nvCxnSpPr>
          <p:cNvPr id="30" name="직선 연결선 29"/>
          <p:cNvCxnSpPr/>
          <p:nvPr/>
        </p:nvCxnSpPr>
        <p:spPr>
          <a:xfrm>
            <a:off x="1412869" y="3334313"/>
            <a:ext cx="0" cy="351656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12950" y="3093899"/>
            <a:ext cx="854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1/4a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3101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28734" y="911400"/>
            <a:ext cx="9144000" cy="5144743"/>
            <a:chOff x="28734" y="911400"/>
            <a:chExt cx="9144000" cy="5144743"/>
          </a:xfrm>
        </p:grpSpPr>
        <p:grpSp>
          <p:nvGrpSpPr>
            <p:cNvPr id="27" name="그룹 26"/>
            <p:cNvGrpSpPr/>
            <p:nvPr/>
          </p:nvGrpSpPr>
          <p:grpSpPr>
            <a:xfrm>
              <a:off x="28734" y="911400"/>
              <a:ext cx="9144000" cy="5144743"/>
              <a:chOff x="28734" y="1027004"/>
              <a:chExt cx="9144000" cy="5144743"/>
            </a:xfrm>
          </p:grpSpPr>
          <p:grpSp>
            <p:nvGrpSpPr>
              <p:cNvPr id="14" name="그룹 13"/>
              <p:cNvGrpSpPr/>
              <p:nvPr/>
            </p:nvGrpSpPr>
            <p:grpSpPr>
              <a:xfrm>
                <a:off x="28734" y="1027004"/>
                <a:ext cx="9144000" cy="5143500"/>
                <a:chOff x="0" y="857250"/>
                <a:chExt cx="9144000" cy="5143500"/>
              </a:xfrm>
            </p:grpSpPr>
            <p:pic>
              <p:nvPicPr>
                <p:cNvPr id="4" name="그림 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857250"/>
                  <a:ext cx="9144000" cy="5143500"/>
                </a:xfrm>
                <a:prstGeom prst="rect">
                  <a:avLst/>
                </a:prstGeom>
              </p:spPr>
            </p:pic>
            <p:pic>
              <p:nvPicPr>
                <p:cNvPr id="5" name="그림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4768" y="3162334"/>
                  <a:ext cx="2453011" cy="1379819"/>
                </a:xfrm>
                <a:prstGeom prst="rect">
                  <a:avLst/>
                </a:prstGeom>
              </p:spPr>
            </p:pic>
            <p:sp>
              <p:nvSpPr>
                <p:cNvPr id="6" name="TextBox 5"/>
                <p:cNvSpPr txBox="1"/>
                <p:nvPr/>
              </p:nvSpPr>
              <p:spPr>
                <a:xfrm>
                  <a:off x="893124" y="3619286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dirty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①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707904" y="4653136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dirty="0" smtClean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⑥</a:t>
                  </a:r>
                  <a:endParaRPr lang="ko-KR" altLang="en-US" dirty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5335354" y="1809794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dirty="0" smtClean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③</a:t>
                  </a:r>
                  <a:endParaRPr lang="ko-KR" altLang="en-US" dirty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7413438" y="4860428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dirty="0" smtClean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②</a:t>
                  </a:r>
                  <a:endParaRPr lang="ko-KR" altLang="en-US" dirty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6820027" y="3129352"/>
                  <a:ext cx="214249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dirty="0" smtClean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⑥</a:t>
                  </a:r>
                  <a:r>
                    <a:rPr lang="ko-KR" altLang="en-US" sz="1400" dirty="0" smtClean="0">
                      <a:solidFill>
                        <a:schemeClr val="bg1"/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rPr>
                    <a:t> 현관 출입문사진</a:t>
                  </a:r>
                  <a:endParaRPr lang="ko-KR" altLang="en-US" sz="1400" dirty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771800" y="1052736"/>
                  <a:ext cx="36724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상수도사업본부 청사 </a:t>
                  </a:r>
                  <a:r>
                    <a:rPr lang="ko-KR" altLang="en-US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정비</a:t>
                  </a:r>
                  <a:endParaRPr lang="ko-KR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pic>
            <p:nvPicPr>
              <p:cNvPr id="17" name="그림 1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909" t="2404" r="45182"/>
              <a:stretch/>
            </p:blipFill>
            <p:spPr>
              <a:xfrm>
                <a:off x="28734" y="3663064"/>
                <a:ext cx="864096" cy="2508683"/>
              </a:xfrm>
              <a:prstGeom prst="rect">
                <a:avLst/>
              </a:prstGeom>
              <a:ln w="19050">
                <a:solidFill>
                  <a:srgbClr val="FFFFFF"/>
                </a:solidFill>
              </a:ln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1792609" y="2175432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④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84510" y="2733735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⑤</a:t>
                </a:r>
                <a:endParaRPr lang="ko-KR" altLang="en-US" dirty="0"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38" t="18761" r="22634" b="12549"/>
              <a:stretch/>
            </p:blipFill>
            <p:spPr>
              <a:xfrm>
                <a:off x="7838394" y="5214848"/>
                <a:ext cx="1300768" cy="908388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</p:grpSp>
        <p:sp>
          <p:nvSpPr>
            <p:cNvPr id="28" name="직사각형 27"/>
            <p:cNvSpPr/>
            <p:nvPr/>
          </p:nvSpPr>
          <p:spPr>
            <a:xfrm>
              <a:off x="2008633" y="1964025"/>
              <a:ext cx="2491359" cy="67288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561228" y="1988840"/>
              <a:ext cx="2037768" cy="5760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923006" y="2618131"/>
              <a:ext cx="3305178" cy="450829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92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ko-KR" altLang="en-US" sz="2800" smtClean="0"/>
              <a:t>현재 상수도사업본부 전경</a:t>
            </a:r>
            <a:endParaRPr lang="ko-KR" altLang="en-US" sz="280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8064897" cy="453650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1128"/>
            <a:ext cx="2934073" cy="16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142</Words>
  <Application>Microsoft Office PowerPoint</Application>
  <PresentationFormat>화면 슬라이드 쇼(4:3)</PresentationFormat>
  <Paragraphs>33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현재 상수도사업본부 전경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33</cp:revision>
  <cp:lastPrinted>2019-07-05T01:59:22Z</cp:lastPrinted>
  <dcterms:created xsi:type="dcterms:W3CDTF">2019-06-24T09:05:15Z</dcterms:created>
  <dcterms:modified xsi:type="dcterms:W3CDTF">2019-07-05T03:45:57Z</dcterms:modified>
</cp:coreProperties>
</file>