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22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4929"/>
    <p:restoredTop sz="90231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59"/>
        <p:guide pos="475"/>
        <p:guide pos="60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presProps" Target="presProps.xml"  /><Relationship Id="rId21" Type="http://schemas.openxmlformats.org/officeDocument/2006/relationships/viewProps" Target="viewProps.xml"  /><Relationship Id="rId22" Type="http://schemas.openxmlformats.org/officeDocument/2006/relationships/slideMaster" Target="slideMasters/slideMaster1.xml"  /><Relationship Id="rId23" Type="http://schemas.openxmlformats.org/officeDocument/2006/relationships/theme" Target="theme/theme1.xml"  /><Relationship Id="rId24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01" y="6359227"/>
            <a:ext cx="2134576" cy="365273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rgbClr val="898989">
                    <a:alpha val="100000"/>
                  </a:srgbClr>
                </a:solidFill>
              </a:rPr>
              <a:pPr lvl="0">
                <a:defRPr lang="ko-KR" altLang="en-US"/>
              </a:pPr>
              <a:t>2014-02-14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rgbClr val="898989">
                  <a:alpha val="100000"/>
                </a:srgb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359227"/>
            <a:ext cx="2134576" cy="36527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&lt;#&gt;</a:t>
            </a:fld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898989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1.jpe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blipFill rotWithShape="1">
          <a:blip r:embed="rId14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1" y="6359227"/>
            <a:ext cx="2134576" cy="3652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rgbClr val="898989">
                    <a:alpha val="100000"/>
                  </a:srgbClr>
                </a:solidFill>
              </a:rPr>
              <a:pPr lvl="0">
                <a:defRPr lang="ko-KR" altLang="en-US"/>
              </a:pPr>
              <a:t>2014-02-14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rgbClr val="898989">
                  <a:alpha val="100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359227"/>
            <a:ext cx="2134576" cy="3652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&lt;#&gt;</a:t>
            </a:fld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898989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898989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125593" y="6359227"/>
            <a:ext cx="2896948" cy="3652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hyperlink" Target="C:/Documents%20and%20Settings/seoulcity/My%20Documents/&#44368;&#50977;&#51088;&#47308;/AJAX" TargetMode="External"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Relationship Id="rId4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Relationship Id="rId4" Type="http://schemas.openxmlformats.org/officeDocument/2006/relationships/image" Target="../media/image7.png"  /><Relationship Id="rId5" Type="http://schemas.openxmlformats.org/officeDocument/2006/relationships/image" Target="../media/image8.png"  /><Relationship Id="rId6" Type="http://schemas.openxmlformats.org/officeDocument/2006/relationships/image" Target="../media/image9.png"  /><Relationship Id="rId7" Type="http://schemas.openxmlformats.org/officeDocument/2006/relationships/image" Target="../media/image10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2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3.png"  /><Relationship Id="rId3" Type="http://schemas.openxmlformats.org/officeDocument/2006/relationships/image" Target="../media/image14.png"  /><Relationship Id="rId4" Type="http://schemas.openxmlformats.org/officeDocument/2006/relationships/image" Target="../media/image15.png"  /><Relationship Id="rId5" Type="http://schemas.openxmlformats.org/officeDocument/2006/relationships/image" Target="../media/image16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7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8.jpeg"  /><Relationship Id="rId3" Type="http://schemas.openxmlformats.org/officeDocument/2006/relationships/image" Target="../media/image19.jpeg"  /><Relationship Id="rId4" Type="http://schemas.openxmlformats.org/officeDocument/2006/relationships/image" Target="../media/image20.jpeg"  /><Relationship Id="rId5" Type="http://schemas.openxmlformats.org/officeDocument/2006/relationships/image" Target="../media/image21.jpeg"  /><Relationship Id="rId6" Type="http://schemas.openxmlformats.org/officeDocument/2006/relationships/image" Target="../media/image22.jpeg"  /><Relationship Id="rId7" Type="http://schemas.openxmlformats.org/officeDocument/2006/relationships/image" Target="../media/image23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363596" y="2750772"/>
            <a:ext cx="184200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 txBox="1"/>
          <p:nvPr/>
        </p:nvSpPr>
        <p:spPr>
          <a:xfrm>
            <a:off x="358421" y="1774441"/>
            <a:ext cx="8427158" cy="10063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rgbClr val="262626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운행제한차량 단속원 직무교육</a:t>
            </a:r>
            <a:endParaRPr xmlns:mc="http://schemas.openxmlformats.org/markup-compatibility/2006" xmlns:hp="http://schemas.haansoft.com/office/presentation/8.0" lang="ko-KR" altLang="en-US" sz="4800" b="1" i="0" spc="5" mc:Ignorable="hp" hp:hslEmbossed="0">
              <a:solidFill>
                <a:srgbClr val="262626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707676" y="5229675"/>
            <a:ext cx="4897836" cy="432162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서부도로사업소 관리단속과  운행제한차량단속팀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635649" y="5301702"/>
            <a:ext cx="142937" cy="285875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699298" y="3142334"/>
            <a:ext cx="6052693" cy="24474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운행제한차량 단속업무 관련근거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운행을 제한할 수 있는 차량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과태료 부과기준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과태료 부과 업무절차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운행제한차량 단속기준/단속장소/단속요령/주의사항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58ed5">
                  <a:alpha val="100000"/>
                </a:srgbClr>
              </a:buClr>
              <a:buSzPct val="12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민원사례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43220" y="1286440"/>
            <a:ext cx="1214971" cy="142937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직사각형 6"/>
          <p:cNvSpPr txBox="1"/>
          <p:nvPr/>
        </p:nvSpPr>
        <p:spPr>
          <a:xfrm>
            <a:off x="571751" y="714689"/>
            <a:ext cx="6546666" cy="8306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rgbClr val="262626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목차</a:t>
            </a:r>
            <a:endParaRPr xmlns:mc="http://schemas.openxmlformats.org/markup-compatibility/2006" xmlns:hp="http://schemas.haansoft.com/office/presentation/8.0" lang="ko-KR" altLang="en-US" sz="4800" b="1" i="0" spc="5" mc:Ignorable="hp" hp:hslEmbossed="0">
              <a:solidFill>
                <a:srgbClr val="262626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2994" y="559076"/>
            <a:ext cx="7428134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1. 운행제한차량 단속업무 관련근거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539981" y="1616817"/>
            <a:ext cx="7996704" cy="1010113"/>
            <a:chOff x="539981" y="1616817"/>
            <a:chExt cx="7996704" cy="1010113"/>
          </a:xfrm>
        </p:grpSpPr>
        <p:sp>
          <p:nvSpPr>
            <p:cNvPr id="7" name="직사각형 6"/>
            <p:cNvSpPr txBox="1"/>
            <p:nvPr/>
          </p:nvSpPr>
          <p:spPr>
            <a:xfrm>
              <a:off x="798888" y="1886779"/>
              <a:ext cx="7737796" cy="7401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chemeClr val="tx1"/>
                  </a:solidFill>
                  <a:latin typeface="굴림"/>
                  <a:ea typeface="굴림"/>
                  <a:sym typeface="Wingdings"/>
                </a:rPr>
                <a:t>① 관리청은 도로의 구조를 보전하고 운행의 위험을 방지하기 위하여 필요하다고 인정하면 </a:t>
              </a: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chemeClr val="tx1"/>
                  </a:solidFill>
                  <a:latin typeface="굴림"/>
                  <a:ea typeface="굴림"/>
                  <a:sym typeface="Wingdings"/>
                  <a:hlinkClick r:id="rId2" action="ppaction://hlinkfile"/>
                </a:rPr>
                <a:t>대통령령으로 정하는</a:t>
              </a: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chemeClr val="tx1"/>
                  </a:solidFill>
                  <a:latin typeface="굴림"/>
                  <a:ea typeface="굴림"/>
                  <a:sym typeface="Wingdings"/>
                </a:rPr>
                <a:t> 바에 따라 차량(「자동차관리법」 제2조에 따른 자동차와 「건설기계관리법」 제2조에 따른 건설기계를 말한다. 이하 같다)의 운행을 제한할 수 있다.&lt;이하생략&gt; 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539981" y="1691468"/>
              <a:ext cx="154049" cy="1429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직사각형 8"/>
            <p:cNvSpPr txBox="1"/>
            <p:nvPr/>
          </p:nvSpPr>
          <p:spPr>
            <a:xfrm>
              <a:off x="678173" y="1616817"/>
              <a:ext cx="4002316" cy="33830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sym typeface="Wingdings"/>
                </a:rPr>
                <a:t>도로법 제59조(차량의 운행제한) 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sp>
        <p:nvSpPr>
          <p:cNvPr id="10" name="직사각형 9"/>
          <p:cNvSpPr txBox="1"/>
          <p:nvPr/>
        </p:nvSpPr>
        <p:spPr>
          <a:xfrm>
            <a:off x="798888" y="3092259"/>
            <a:ext cx="7737796" cy="7400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다음 각 호의 어느 하나에 해당하는 자에게는 500만원 이하의 과태료를 부과한다. 다만,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  <a:hlinkClick r:id="rId2" action="ppaction://hlinkfile"/>
              </a:rPr>
              <a:t> 제98조제1항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제4호에 따라 차량의 임차인을 처벌하는 경우 그 차량의 운전자와 소유자에 대하여는 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  <a:hlinkClick r:id="rId2" action="ppaction://hlinkfile"/>
              </a:rPr>
              <a:t>대통령령으로 정하는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바에 따라 과태료를 면제하거나 감액할 수 있다.  &lt;이하생략&gt;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39981" y="2898512"/>
            <a:ext cx="152485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 txBox="1"/>
          <p:nvPr/>
        </p:nvSpPr>
        <p:spPr>
          <a:xfrm>
            <a:off x="678173" y="2822241"/>
            <a:ext cx="4002316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rPr>
              <a:t>도로법 제101조(과태료)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13" name="직사각형 12"/>
          <p:cNvSpPr txBox="1"/>
          <p:nvPr/>
        </p:nvSpPr>
        <p:spPr>
          <a:xfrm>
            <a:off x="798888" y="4318398"/>
            <a:ext cx="7737796" cy="7384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관리청은 도로의 구조를 보전하고 운행의 위험을 방지하기 위하여 필요하다고 인정하면 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  <a:hlinkClick r:id="rId2" action="ppaction://hlinkfile"/>
              </a:rPr>
              <a:t>대통령령으로 정하는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바에 따라 차량(「자동차관리법」 제2조에 따른 자동차와 「건설기계관리법」 제2조에 따른 건설기계를 말한다. 이하 같다)의 운행을 제한할 수 있다.&lt;이하생략&gt;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539981" y="4124595"/>
            <a:ext cx="154049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직사각형 14"/>
          <p:cNvSpPr txBox="1"/>
          <p:nvPr/>
        </p:nvSpPr>
        <p:spPr>
          <a:xfrm>
            <a:off x="678173" y="4048380"/>
            <a:ext cx="400387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rPr>
              <a:t>도로법  시행령 제74조(과태료의 부과기준)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39981" y="5330074"/>
            <a:ext cx="154049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 txBox="1"/>
          <p:nvPr/>
        </p:nvSpPr>
        <p:spPr>
          <a:xfrm>
            <a:off x="678173" y="5253860"/>
            <a:ext cx="4832975" cy="33824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rPr>
              <a:t>질서위반행위규제법 및 같은법 시행령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" presetClass="entr" presetSubtype="0" fill="hold" grpId="0" nodeType="click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" presetID="1" presetClass="entr" presetSubtype="0" fill="hold" nodeType="with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6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8" presetID="1" presetClass="entr" presetSubtype="0" fill="hold" grpId="0" nodeType="with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0" presetID="1" presetClass="entr" presetSubtype="0" fill="hold" grpId="0" nodeType="with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2" presetID="1" presetClass="entr" presetSubtype="0" fill="hold" grpId="0" nodeType="with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4" presetID="1" presetClass="entr" presetSubtype="0" fill="hold" grpId="0" nodeType="with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6" presetID="1" presetClass="entr" presetSubtype="0" fill="hold" grpId="0" nodeType="with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1"/>
      <p:bldP spid="10" grpId="0" animBg="0" autoUpdateAnimBg="0"/>
      <p:bldP spid="11" grpId="0" animBg="1" autoUpdateAnimBg="1"/>
      <p:bldP spid="12" grpId="0" animBg="0" autoUpdateAnimBg="0"/>
      <p:bldP spid="13" grpId="0" animBg="0" autoUpdateAnimBg="0"/>
      <p:bldP spid="14" grpId="0" animBg="1" autoUpdateAnimBg="1"/>
      <p:bldP spid="15" grpId="0" animBg="0" autoUpdateAnimBg="0"/>
      <p:bldP spid="16" grpId="0" animBg="1" autoUpdateAnimBg="1"/>
      <p:bldP spid="17" grpId="0" animBg="0" autoUpdateAnimBg="0"/>
    </p:bld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2994" y="559076"/>
            <a:ext cx="8581185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2. 운행을 제한할 수 있는 차량</a:t>
            </a: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(도로법시행령 제55조 제2항)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pic>
        <p:nvPicPr>
          <p:cNvPr id="6" name="그림 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939961" y="3964180"/>
            <a:ext cx="2452222" cy="368947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7" name="타원 6"/>
          <p:cNvSpPr/>
          <p:nvPr/>
        </p:nvSpPr>
        <p:spPr>
          <a:xfrm>
            <a:off x="519322" y="2695216"/>
            <a:ext cx="154104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 txBox="1"/>
          <p:nvPr/>
        </p:nvSpPr>
        <p:spPr>
          <a:xfrm>
            <a:off x="663879" y="2619001"/>
            <a:ext cx="4831355" cy="33824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i="0" spc="5" mc:Ignorable="hp" hp:hslEmbossed="0">
                <a:solidFill>
                  <a:schemeClr val="tx1"/>
                </a:solidFill>
                <a:sym typeface="Wingdings"/>
              </a:rPr>
              <a:t>차량의 길이 16.7m(연결 굴절차 19m) 초과 차량</a:t>
            </a:r>
            <a:endParaRPr xmlns:mc="http://schemas.openxmlformats.org/markup-compatibility/2006" xmlns:hp="http://schemas.haansoft.com/office/presentation/8.0" lang="ko-KR" altLang="en-US" sz="1600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519322" y="1507212"/>
            <a:ext cx="154104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 txBox="1"/>
          <p:nvPr/>
        </p:nvSpPr>
        <p:spPr>
          <a:xfrm>
            <a:off x="663879" y="1430997"/>
            <a:ext cx="4831355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i="0" spc="5" mc:Ignorable="hp" hp:hslEmbossed="0">
                <a:solidFill>
                  <a:schemeClr val="tx1"/>
                </a:solidFill>
                <a:sym typeface="Wingdings"/>
              </a:rPr>
              <a:t>축하중 10톤 및 총중량 40톤 초과 차량</a:t>
            </a:r>
            <a:endParaRPr xmlns:mc="http://schemas.openxmlformats.org/markup-compatibility/2006" xmlns:hp="http://schemas.haansoft.com/office/presentation/8.0" lang="ko-KR" altLang="en-US" sz="1600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30489" y="2118663"/>
            <a:ext cx="154049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 txBox="1"/>
          <p:nvPr/>
        </p:nvSpPr>
        <p:spPr>
          <a:xfrm>
            <a:off x="673427" y="2042448"/>
            <a:ext cx="483291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i="0" spc="5" mc:Ignorable="hp" hp:hslEmbossed="0">
                <a:solidFill>
                  <a:schemeClr val="tx1"/>
                </a:solidFill>
                <a:sym typeface="Wingdings"/>
              </a:rPr>
              <a:t>차량의 폭 2.5m 및 높이 4.0m 초과 차량</a:t>
            </a:r>
            <a:endParaRPr xmlns:mc="http://schemas.openxmlformats.org/markup-compatibility/2006" xmlns:hp="http://schemas.haansoft.com/office/presentation/8.0" lang="ko-KR" altLang="en-US" sz="1600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19322" y="3271713"/>
            <a:ext cx="154104" cy="14293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직사각형 13"/>
          <p:cNvSpPr txBox="1"/>
          <p:nvPr/>
        </p:nvSpPr>
        <p:spPr>
          <a:xfrm>
            <a:off x="663879" y="3195498"/>
            <a:ext cx="7728304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i="0" spc="5" mc:Ignorable="hp" hp:hslEmbossed="0">
                <a:solidFill>
                  <a:schemeClr val="tx1"/>
                </a:solidFill>
                <a:sym typeface="Wingdings"/>
              </a:rPr>
              <a:t>관리청이 특히 도로구조의 보전과 통행의 안전에 지장이 있다고 인정하는 차량</a:t>
            </a:r>
            <a:endParaRPr xmlns:mc="http://schemas.openxmlformats.org/markup-compatibility/2006" xmlns:hp="http://schemas.haansoft.com/office/presentation/8.0" lang="ko-KR" altLang="en-US" sz="1600" i="0" spc="5" mc:Ignorable="hp" hp:hslEmbossed="0">
              <a:solidFill>
                <a:schemeClr val="tx1"/>
              </a:solidFill>
              <a:sym typeface="Wingdings"/>
            </a:endParaRPr>
          </a:p>
        </p:txBody>
      </p:sp>
      <p:pic>
        <p:nvPicPr>
          <p:cNvPr id="15" name="그림 1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201864" y="3964180"/>
            <a:ext cx="2452222" cy="368947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6" name="그림 15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470131" y="3951506"/>
            <a:ext cx="2450602" cy="369103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grpId="0" nodeType="click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5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0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5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0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5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0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5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0" presetID="42" presetClass="entr" presetSubtype="0" fill="hold" grpId="0" nodeType="with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5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1"/>
      <p:bldP spid="7" grpId="0" animBg="1" autoUpdateAnimBg="1"/>
      <p:bldP spid="8" grpId="0" animBg="0" autoUpdateAnimBg="0"/>
      <p:bldP spid="9" grpId="0" animBg="1" autoUpdateAnimBg="1"/>
      <p:bldP spid="10" grpId="0" animBg="0" autoUpdateAnimBg="0"/>
      <p:bldP spid="11" grpId="0" animBg="1" autoUpdateAnimBg="1"/>
      <p:bldP spid="12" grpId="0" animBg="0" autoUpdateAnimBg="0"/>
      <p:bldP spid="13" grpId="0" animBg="1" autoUpdateAnimBg="1"/>
      <p:bldP spid="14" grpId="0" animBg="0" autoUpdateAnimBg="0"/>
    </p:bld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2994" y="559076"/>
            <a:ext cx="654666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3. 과태료 부과기준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573370" y="1342052"/>
            <a:ext cx="2415649" cy="338304"/>
            <a:chOff x="573370" y="1342052"/>
            <a:chExt cx="2415649" cy="338304"/>
          </a:xfrm>
        </p:grpSpPr>
        <p:sp>
          <p:nvSpPr>
            <p:cNvPr id="7" name="타원 6"/>
            <p:cNvSpPr/>
            <p:nvPr/>
          </p:nvSpPr>
          <p:spPr>
            <a:xfrm>
              <a:off x="573370" y="1418267"/>
              <a:ext cx="142937" cy="1429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직사각형 7"/>
            <p:cNvSpPr txBox="1"/>
            <p:nvPr/>
          </p:nvSpPr>
          <p:spPr>
            <a:xfrm>
              <a:off x="702014" y="1342052"/>
              <a:ext cx="2287005" cy="33830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sym typeface="Wingdings"/>
                </a:rPr>
                <a:t>일반기준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graphicFrame>
        <p:nvGraphicFramePr>
          <p:cNvPr id="9" name="표 8"/>
          <p:cNvGraphicFramePr/>
          <p:nvPr/>
        </p:nvGraphicFramePr>
        <p:xfrm>
          <a:off x="735348" y="1826477"/>
          <a:ext cx="8017362" cy="4126158"/>
        </p:xfrm>
        <a:graphic>
          <a:graphicData uri="http://schemas.openxmlformats.org/drawingml/2006/table">
            <a:tbl>
              <a:tblPr firstRow="1" bandRow="1"/>
              <a:tblGrid>
                <a:gridCol w="8017362"/>
              </a:tblGrid>
              <a:tr h="4126158">
                <a:tc>
                  <a:txBody>
                    <a:bodyPr vert="horz" lIns="17867" tIns="17867" rIns="17867" bIns="17867" anchor="ctr" anchorCtr="0">
                      <a:noAutofit/>
                    </a:bodyPr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가. 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위반행위의 횟수에 따른 과태료 부과기준은 다음의 기준에 따라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</a:t>
                      </a:r>
                      <a:r>
                        <a:rPr xmlns:mc="http://schemas.openxmlformats.org/markup-compatibility/2006" xmlns:hp="http://schemas.haansoft.com/office/presentation/8.0" lang="ko-KR" altLang="en-US" sz="1400" b="1" i="0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최근 1년간 같은 위반행위로 </a:t>
                      </a:r>
                      <a:endParaRPr xmlns:mc="http://schemas.openxmlformats.org/markup-compatibility/2006" xmlns:hp="http://schemas.haansoft.com/office/presentation/8.0" lang="ko-KR" altLang="en-US" sz="1400" b="1" i="0" spc="5" mc:Ignorable="hp" hp:hslEmbossed="0">
                        <a:solidFill>
                          <a:srgbClr val="ff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1" i="0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   과태료를 부과 받은 경우에 적용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한다. 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1) 위반행위에 대하여 과태료를 부과처분한 날과 다시 동일한 위반행위를 적발한 날을 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   각각 기준으로 하여 위반횟수를 계산한다.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2) </a:t>
                      </a:r>
                      <a:r>
                        <a:rPr xmlns:mc="http://schemas.openxmlformats.org/markup-compatibility/2006" xmlns:hp="http://schemas.haansoft.com/office/presentation/8.0" lang="ko-KR" altLang="en-US" sz="1400" b="1" i="0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총중량 및 축하중 관련 운행제한기준 위반행위는 위반행위 횟수 계산시 </a:t>
                      </a:r>
                      <a:r>
                        <a:rPr xmlns:mc="http://schemas.openxmlformats.org/markup-compatibility/2006" xmlns:hp="http://schemas.haansoft.com/office/presentation/8.0" lang="ko-KR" altLang="en-US" sz="1400" b="1" i="0" u="sng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통합</a:t>
                      </a:r>
                      <a:r>
                        <a:rPr xmlns:mc="http://schemas.openxmlformats.org/markup-compatibility/2006" xmlns:hp="http://schemas.haansoft.com/office/presentation/8.0" lang="ko-KR" altLang="en-US" sz="1400" b="1" i="0" spc="5" mc:Ignorable="hp" hp:hslEmbossed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하여 계산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한다.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나. 법 제98조제1항제4호에 따라 차량의 임차인을 처벌하는 경우에 해당 차량의 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u="sng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운전자와 </a:t>
                      </a:r>
                      <a:endParaRPr xmlns:mc="http://schemas.openxmlformats.org/markup-compatibility/2006" xmlns:hp="http://schemas.haansoft.com/office/presentation/8.0" lang="ko-KR" altLang="en-US" sz="1400" b="0" i="0" u="sng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  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u="sng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소유자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에 대해서는 법 제101조제1항 단서에 따른 다음의 기준에 따라 가목부터 사목까지의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  과태료를 면제하거나 감액할 수 있다. 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1) 운전자 또는 소유자가 제55조2항의 운행제한 기준을 초과한 화물의 운행을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   </a:t>
                      </a:r>
                      <a:r>
                        <a:rPr xmlns:mc="http://schemas.openxmlformats.org/markup-compatibility/2006" xmlns:hp="http://schemas.haansoft.com/office/presentation/8.0" lang="ko-KR" altLang="en-US" sz="1400" b="1" i="0" u="sng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명백히 거부한 경우 : 과태료 면제</a:t>
                      </a:r>
                      <a:endParaRPr xmlns:mc="http://schemas.openxmlformats.org/markup-compatibility/2006" xmlns:hp="http://schemas.haansoft.com/office/presentation/8.0" lang="ko-KR" altLang="en-US" sz="1400" b="1" i="0" u="sng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  <a:p>
                      <a:pPr marL="360000" lvl="0" indent="-270000" algn="just" defTabSz="90011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 2) 1) 외의 경우: 과태료 금액의 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u="sng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2분의 1을</a:t>
                      </a:r>
                      <a:r>
    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맑은 고딕"/>
                          <a:ea typeface="맑은 고딕"/>
                          <a:sym typeface="Wingdings"/>
                        </a:rPr>
                        <a:t> 감액</a:t>
                      </a:r>
    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맑은 고딕"/>
                        <a:ea typeface="맑은 고딕"/>
                        <a:sym typeface="Wingdings"/>
                      </a:endParaRPr>
                    </a:p>
                  </a:txBody>
                  <a:tcPr marL="17867" marR="17867" marT="17867" marB="17867" anchor="ctr">
                    <a:lnL>
                      <a:noFill/>
                    </a:lnL>
                    <a:lnR>
                      <a:noFill/>
                    </a:lnR>
                    <a:lnT w="352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352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827476" y="2422015"/>
            <a:ext cx="1467514" cy="366892"/>
          </a:xfrm>
          <a:custGeom>
            <a:avLst/>
            <a:gdLst/>
            <a:rect l="l" t="t" r="r" b="b"/>
            <a:pathLst>
              <a:path w="10000" h="5266" extrusionOk="0">
                <a:moveTo>
                  <a:pt x="0" y="5266"/>
                </a:moveTo>
                <a:lnTo>
                  <a:pt x="4928" y="0"/>
                </a:lnTo>
                <a:lnTo>
                  <a:pt x="10000" y="5266"/>
                </a:lnTo>
                <a:lnTo>
                  <a:pt x="0" y="5266"/>
                </a:lnTo>
                <a:close/>
              </a:path>
            </a:pathLst>
          </a:custGeom>
          <a:gradFill flip="xy" rotWithShape="0">
            <a:gsLst>
              <a:gs pos="0">
                <a:schemeClr val="bg1">
                  <a:alpha val="100000"/>
                </a:schemeClr>
              </a:gs>
              <a:gs pos="100000">
                <a:srgbClr val="9ab5e4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 rot="0">
            <a:off x="573370" y="981525"/>
            <a:ext cx="2415649" cy="338304"/>
            <a:chOff x="573370" y="981525"/>
            <a:chExt cx="2415649" cy="338304"/>
          </a:xfrm>
        </p:grpSpPr>
        <p:sp>
          <p:nvSpPr>
            <p:cNvPr id="7" name="타원 6"/>
            <p:cNvSpPr/>
            <p:nvPr/>
          </p:nvSpPr>
          <p:spPr>
            <a:xfrm>
              <a:off x="573370" y="1057740"/>
              <a:ext cx="142937" cy="1429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직사각형 7"/>
            <p:cNvSpPr txBox="1"/>
            <p:nvPr/>
          </p:nvSpPr>
          <p:spPr>
            <a:xfrm>
              <a:off x="702014" y="981525"/>
              <a:ext cx="2287005" cy="33830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sym typeface="Wingdings"/>
                </a:rPr>
                <a:t>위반횟수 산정기준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 rot="21600000">
            <a:off x="827476" y="2788907"/>
            <a:ext cx="1467514" cy="1362711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lvl="0" algn="ctr" defTabSz="900111">
              <a:lnSpc>
                <a:spcPct val="18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과태료를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  <a:p>
            <a:pPr marL="0" lvl="0" indent="0" algn="ctr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부과처분한 날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 rot="21600000">
            <a:off x="2352165" y="2780757"/>
            <a:ext cx="6184519" cy="1370862"/>
          </a:xfrm>
          <a:prstGeom prst="rect">
            <a:avLst/>
          </a:prstGeom>
          <a:gradFill flip="xy" rotWithShape="0">
            <a:gsLst>
              <a:gs pos="0">
                <a:srgbClr val="e3ecf8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539877" lvl="0" indent="-269875" defTabSz="900111">
              <a:lnSpc>
                <a:spcPct val="170000"/>
              </a:lnSpc>
              <a:buSzPct val="100000"/>
              <a:buFont typeface="Wingdings"/>
              <a:buChar char="§"/>
              <a:tabLst>
                <a:tab pos="1170146" algn="l"/>
              </a:tabLst>
              <a:defRPr lang="ko-KR" altLang="en-US"/>
            </a:pP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사전통지후 과태료를 </a:t>
            </a: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자진납부</a:t>
            </a: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하였을 경우에는 </a:t>
            </a: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사전통지한 날</a:t>
            </a:r>
            <a:endParaRPr lang="ko-KR" altLang="en-US" sz="1400" spc="-75">
              <a:solidFill>
                <a:srgbClr val="c00000">
                  <a:alpha val="100000"/>
                </a:srgbClr>
              </a:solidFill>
            </a:endParaRPr>
          </a:p>
          <a:p>
            <a:pPr marL="539877" lvl="0" indent="-269875" defTabSz="900111">
              <a:lnSpc>
                <a:spcPct val="170000"/>
              </a:lnSpc>
              <a:buSzPct val="100000"/>
              <a:buFont typeface="Wingdings"/>
              <a:buChar char="§"/>
              <a:tabLst>
                <a:tab pos="1170146" algn="l"/>
              </a:tabLst>
              <a:defRPr lang="ko-KR" altLang="en-US"/>
            </a:pP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과태료를 부과</a:t>
            </a: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하였을 경우는 </a:t>
            </a: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처분</a:t>
            </a: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한 날</a:t>
            </a:r>
            <a:endParaRPr lang="ko-KR" altLang="en-US" sz="1400" spc="-75">
              <a:solidFill>
                <a:srgbClr val="265a99">
                  <a:alpha val="100000"/>
                </a:srgbClr>
              </a:solidFill>
            </a:endParaRPr>
          </a:p>
          <a:p>
            <a:pPr marL="539877" lvl="0" indent="-269875" defTabSz="900111">
              <a:lnSpc>
                <a:spcPct val="170000"/>
              </a:lnSpc>
              <a:buSzPct val="100000"/>
              <a:buFont typeface="Wingdings"/>
              <a:buChar char="§"/>
              <a:tabLst>
                <a:tab pos="1170146" algn="l"/>
              </a:tabLst>
              <a:defRPr lang="ko-KR" altLang="en-US"/>
            </a:pP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과태료 부과 처분에 </a:t>
            </a: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이의제기</a:t>
            </a:r>
            <a:r>
              <a:rPr lang="ko-KR" altLang="en-US" sz="1400" spc="-75">
                <a:solidFill>
                  <a:srgbClr val="265a99">
                    <a:alpha val="100000"/>
                  </a:srgbClr>
                </a:solidFill>
              </a:rPr>
              <a:t>하였을 경우는 법원에서 </a:t>
            </a:r>
            <a:r>
              <a:rPr lang="ko-KR" altLang="en-US" sz="1400" spc="-75">
                <a:solidFill>
                  <a:srgbClr val="c00000">
                    <a:alpha val="100000"/>
                  </a:srgbClr>
                </a:solidFill>
              </a:rPr>
              <a:t>판결이 확정된 날</a:t>
            </a:r>
            <a:endParaRPr lang="ko-KR" altLang="en-US" sz="1400" spc="-75">
              <a:solidFill>
                <a:srgbClr val="c00000">
                  <a:alpha val="100000"/>
                </a:srgbClr>
              </a:solidFill>
            </a:endParaRPr>
          </a:p>
        </p:txBody>
      </p:sp>
      <p:sp>
        <p:nvSpPr>
          <p:cNvPr id="11" name="직사각형 10"/>
          <p:cNvSpPr txBox="1"/>
          <p:nvPr/>
        </p:nvSpPr>
        <p:spPr>
          <a:xfrm>
            <a:off x="827476" y="2093258"/>
            <a:ext cx="2090075" cy="300169"/>
          </a:xfrm>
          <a:prstGeom prst="rect">
            <a:avLst/>
          </a:prstGeom>
          <a:gradFill flip="xy" rotWithShape="0">
            <a:gsLst>
              <a:gs pos="0">
                <a:srgbClr val="e1e8f5">
                  <a:alpha val="100000"/>
                </a:srgbClr>
              </a:gs>
              <a:gs pos="100000">
                <a:srgbClr val="9ab5e4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과태료를 부과처분한 날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2" name="직사각형 11"/>
          <p:cNvSpPr txBox="1"/>
          <p:nvPr/>
        </p:nvSpPr>
        <p:spPr>
          <a:xfrm>
            <a:off x="5582617" y="2091694"/>
            <a:ext cx="2522071" cy="300169"/>
          </a:xfrm>
          <a:prstGeom prst="rect">
            <a:avLst/>
          </a:prstGeom>
          <a:gradFill flip="xy" rotWithShape="0">
            <a:gsLst>
              <a:gs pos="0">
                <a:srgbClr val="e1e8f5">
                  <a:alpha val="100000"/>
                </a:srgbClr>
              </a:gs>
              <a:gs pos="100000">
                <a:srgbClr val="9ab5e4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동일한 위반행위를 적발한 날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rot="21600000" flipV="1">
            <a:off x="827476" y="1926534"/>
            <a:ext cx="7259735" cy="1563"/>
          </a:xfrm>
          <a:prstGeom prst="line">
            <a:avLst/>
          </a:prstGeom>
          <a:ln w="76467" cap="rnd" cmpd="sng" algn="ctr">
            <a:solidFill>
              <a:srgbClr val="4f81bd"/>
            </a:solidFill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</p:cxnSp>
      <p:sp>
        <p:nvSpPr>
          <p:cNvPr id="14" name="직사각형 13"/>
          <p:cNvSpPr/>
          <p:nvPr/>
        </p:nvSpPr>
        <p:spPr>
          <a:xfrm>
            <a:off x="827476" y="4494670"/>
            <a:ext cx="7925234" cy="12785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예시1) 2013.5.10 축중량 1.5t초과 적발, 2013.5.11 40만원 자진납부한 운전자가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           2013.5.20 축중량 1.8t초과로 적발되었다면 회차는 ? (2회차)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예시2) 2013.5.10 축중량 1.5t초과 적발, 2013.5.30납기(자진납부기한)로 사전통지서를 받고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           자진납부전에 2013.5.20 축중량 1.1t초과로 적발되었다면 회차는 ? (1회차)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756007" y="1700960"/>
            <a:ext cx="0" cy="216026"/>
          </a:xfrm>
          <a:prstGeom prst="line">
            <a:avLst/>
          </a:prstGeom>
          <a:ln w="12716" cap="rnd" cmpd="sng" algn="ctr">
            <a:solidFill>
              <a:srgbClr val="ffc000"/>
            </a:solidFill>
            <a:prstDash val="solid"/>
            <a:round/>
          </a:ln>
        </p:spPr>
      </p:cxnSp>
      <p:cxnSp>
        <p:nvCxnSpPr>
          <p:cNvPr id="16" name="직선 연결선 15"/>
          <p:cNvCxnSpPr/>
          <p:nvPr/>
        </p:nvCxnSpPr>
        <p:spPr>
          <a:xfrm>
            <a:off x="756007" y="1820112"/>
            <a:ext cx="7420150" cy="0"/>
          </a:xfrm>
          <a:prstGeom prst="line">
            <a:avLst/>
          </a:prstGeom>
          <a:ln w="9523" cap="rnd" cmpd="sng" algn="ctr">
            <a:solidFill>
              <a:srgbClr val="ffc000"/>
            </a:solidFill>
            <a:prstDash val="solid"/>
            <a:round/>
          </a:ln>
        </p:spPr>
      </p:cxnSp>
      <p:cxnSp>
        <p:nvCxnSpPr>
          <p:cNvPr id="17" name="직선 연결선 16"/>
          <p:cNvCxnSpPr/>
          <p:nvPr/>
        </p:nvCxnSpPr>
        <p:spPr>
          <a:xfrm>
            <a:off x="8176157" y="1700960"/>
            <a:ext cx="0" cy="216026"/>
          </a:xfrm>
          <a:prstGeom prst="line">
            <a:avLst/>
          </a:prstGeom>
          <a:ln w="12716" cap="rnd" cmpd="sng" algn="ctr">
            <a:solidFill>
              <a:srgbClr val="ffc000"/>
            </a:solidFill>
            <a:prstDash val="solid"/>
            <a:round/>
          </a:ln>
        </p:spPr>
      </p:cxnSp>
      <p:sp>
        <p:nvSpPr>
          <p:cNvPr id="18" name="직사각형 17"/>
          <p:cNvSpPr txBox="1"/>
          <p:nvPr/>
        </p:nvSpPr>
        <p:spPr>
          <a:xfrm>
            <a:off x="3953069" y="1413521"/>
            <a:ext cx="837024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sym typeface="Wingdings"/>
              </a:rPr>
              <a:t>1년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맑은 고딕"/>
              <a:ea typeface="맑은 고딕"/>
              <a:sym typeface="Wingdings"/>
            </a:endParaRPr>
          </a:p>
        </p:txBody>
      </p:sp>
      <p:sp>
        <p:nvSpPr>
          <p:cNvPr id="19" name="아래로 구부러진 화살표 18"/>
          <p:cNvSpPr/>
          <p:nvPr/>
        </p:nvSpPr>
        <p:spPr>
          <a:xfrm>
            <a:off x="756007" y="1413521"/>
            <a:ext cx="7564707" cy="395480"/>
          </a:xfrm>
          <a:prstGeom prst="curvedDownArrow">
            <a:avLst>
              <a:gd name="adj1" fmla="val 20312"/>
              <a:gd name="adj2" fmla="val 20312"/>
              <a:gd name="adj3" fmla="val 25000"/>
            </a:avLst>
          </a:prstGeom>
          <a:solidFill>
            <a:srgbClr val="ffc000"/>
          </a:solidFill>
          <a:ln w="25489" cap="rnd" cmpd="sng" algn="ctr">
            <a:solidFill>
              <a:srgbClr val="ffc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73691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0">
            <a:off x="499729" y="281642"/>
            <a:ext cx="2415649" cy="338304"/>
            <a:chOff x="573370" y="620998"/>
            <a:chExt cx="2415649" cy="338304"/>
          </a:xfrm>
        </p:grpSpPr>
        <p:sp>
          <p:nvSpPr>
            <p:cNvPr id="6" name="타원 5"/>
            <p:cNvSpPr/>
            <p:nvPr/>
          </p:nvSpPr>
          <p:spPr>
            <a:xfrm>
              <a:off x="573370" y="697212"/>
              <a:ext cx="142937" cy="1429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직사각형 6"/>
            <p:cNvSpPr txBox="1"/>
            <p:nvPr/>
          </p:nvSpPr>
          <p:spPr>
            <a:xfrm>
              <a:off x="702014" y="620998"/>
              <a:ext cx="2287005" cy="33830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sym typeface="Wingdings"/>
                </a:rPr>
                <a:t>개별기준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graphicFrame>
        <p:nvGraphicFramePr>
          <p:cNvPr id="8" name="표 7"/>
          <p:cNvGraphicFramePr/>
          <p:nvPr/>
        </p:nvGraphicFramePr>
        <p:xfrm>
          <a:off x="356868" y="642179"/>
          <a:ext cx="8430261" cy="5956005"/>
        </p:xfrm>
        <a:graphic>
          <a:graphicData uri="http://schemas.openxmlformats.org/drawingml/2006/table">
            <a:tbl>
              <a:tblPr firstRow="1" bandRow="1"/>
              <a:tblGrid>
                <a:gridCol w="4640790"/>
                <a:gridCol w="1340433"/>
                <a:gridCol w="751205"/>
                <a:gridCol w="848135"/>
                <a:gridCol w="849698"/>
              </a:tblGrid>
              <a:tr h="236629">
                <a:tc rowSpan="2"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위 반 행 위</a:t>
                      </a:r>
                      <a:endParaRPr xmlns:mc="http://schemas.openxmlformats.org/markup-compatibility/2006" xmlns:hp="http://schemas.haansoft.com/office/presentation/8.0" lang="ko-KR" altLang="en-US" sz="13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rowSpan="2"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근거 법조문</a:t>
                      </a:r>
                      <a:endParaRPr xmlns:mc="http://schemas.openxmlformats.org/markup-compatibility/2006" xmlns:hp="http://schemas.haansoft.com/office/presentation/8.0" lang="ko-KR" altLang="en-US" sz="13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gridSpan="3"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과 태 료 금 액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>
                      <a:noFill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</a:tr>
              <a:tr h="295423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>
                      <a:noFill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>
                      <a:noFill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1회</a:t>
                      </a:r>
                      <a:endParaRPr xmlns:mc="http://schemas.openxmlformats.org/markup-compatibility/2006" xmlns:hp="http://schemas.haansoft.com/office/presentation/8.0" lang="ko-KR" altLang="en-US" sz="13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2회</a:t>
                      </a:r>
                      <a:endParaRPr xmlns:mc="http://schemas.openxmlformats.org/markup-compatibility/2006" xmlns:hp="http://schemas.haansoft.com/office/presentation/8.0" lang="ko-KR" altLang="en-US" sz="13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17867" tIns="19151" rIns="17867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3회 이상</a:t>
                      </a:r>
                      <a:endParaRPr xmlns:mc="http://schemas.openxmlformats.org/markup-compatibility/2006" xmlns:hp="http://schemas.haansoft.com/office/presentation/8.0" lang="ko-KR" altLang="en-US" sz="13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17867" marR="17867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</a:tr>
              <a:tr h="811563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가. 법 제59조제1항을 위반하여 차량의 </a:t>
                      </a: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chemeClr val="bg1"/>
                          </a:solidFill>
                          <a:sym typeface="Wingdings"/>
                        </a:rPr>
                        <a:t>총중량을 1톤 이상 5톤 미만으로 초과하거나 축하중을 1톤 이상 2톤 미만으로 초과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하여 운행한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50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70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100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</a:tr>
              <a:tr h="811619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나. 법 제59조제1항을 위반하여 차량의 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chemeClr val="bg1"/>
                          </a:solidFill>
                          <a:sym typeface="Wingdings"/>
                        </a:rPr>
                        <a:t>총중량을 5톤 이상 15톤 미만으로 초과하거나 축하중을 2톤 이상 4톤 미만으로 초과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하여 운행한 자 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80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120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160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</a:tr>
              <a:tr h="554275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다. 법 제59조제1항을 위반하여 차량의 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chemeClr val="bg1"/>
                          </a:solidFill>
                          <a:sym typeface="Wingdings"/>
                        </a:rPr>
                        <a:t>총중량을 15톤 이상 초과하거나 축하중을 4톤이상 초과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하여 운행한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150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220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300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solidFill>
                      <a:schemeClr val="accent1">
                        <a:alpha val="49800"/>
                      </a:schemeClr>
                    </a:solidFill>
                  </a:tcPr>
                </a:tc>
              </a:tr>
              <a:tr h="552711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라. 법 제59조제4항을 위반한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제101조제3항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gridSpan="3"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500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>
                      <a:noFill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</a:tr>
              <a:tr h="811563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마. 법 제59조제1항을 위반하여 </a:t>
                      </a: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차량의 높이를 0.3미터 미만으로 초과하거나 폭을 0.3미터 미만으로 초과하거나 길이를 3.0미터 미만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으로 초과하여 운행한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gridSpan="3"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>
                      <a:noFill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</a:tr>
              <a:tr h="1068851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바. 법 제59조제1항을 위반하여 </a:t>
                      </a: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차량의 높이를 0.3미터 이상 0.5미터 미만으로 초과하거나 폭을 0.3미터 이상 0.5미터 미만으로 초과하거나 길이를 3.0미터 이상 5.0미터 미만으로 초과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하여 운행한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gridSpan="3"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50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>
                      <a:noFill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</a:tr>
              <a:tr h="811619"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사. 법 제59조제1항을 위반하여 </a:t>
                      </a:r>
                      <a:r>
                        <a:rPr xmlns:mc="http://schemas.openxmlformats.org/markup-compatibility/2006" xmlns:hp="http://schemas.haansoft.com/office/presentation/8.0" lang="ko-KR" altLang="en-US" sz="13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차량의 높이를 0.5미터 이상 초과하거나 폭을 0.5미터 이상 초과하거나 길이를 5.0미터 이상 초과</a:t>
                      </a: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하여 운행한 자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법 제101조제1항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gridSpan="3">
                  <a:txBody>
                    <a:bodyPr vert="horz" lIns="64768" tIns="19151" rIns="64768" bIns="1915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300" b="0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sym typeface="Wingdings"/>
                        </a:rPr>
                        <a:t>100</a:t>
                      </a:r>
                      <a:endParaRPr xmlns:mc="http://schemas.openxmlformats.org/markup-compatibility/2006" xmlns:hp="http://schemas.haansoft.com/office/presentation/8.0" lang="ko-KR" altLang="en-US" sz="1300" b="0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sym typeface="Wingdings"/>
                      </a:endParaRPr>
                    </a:p>
                  </a:txBody>
                  <a:tcPr marL="64768" marR="64768" marT="19151" marB="19151" anchor="ctr">
                    <a:lnL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>
                      <a:noFill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0006" marR="90006" marT="46789" marB="46789">
                    <a:lnL>
                      <a:noFill/>
                    </a:lnL>
                    <a:lnR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R>
                    <a:lnT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T>
                    <a:lnB w="10811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2994" y="559076"/>
            <a:ext cx="654666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4. 과태료 부과 업무절차 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539981" y="1197495"/>
            <a:ext cx="2415705" cy="338304"/>
            <a:chOff x="539981" y="1197495"/>
            <a:chExt cx="2415705" cy="338304"/>
          </a:xfrm>
        </p:grpSpPr>
        <p:sp>
          <p:nvSpPr>
            <p:cNvPr id="7" name="타원 6"/>
            <p:cNvSpPr/>
            <p:nvPr/>
          </p:nvSpPr>
          <p:spPr>
            <a:xfrm>
              <a:off x="539981" y="1273766"/>
              <a:ext cx="142937" cy="1429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직사각형 7"/>
            <p:cNvSpPr txBox="1"/>
            <p:nvPr/>
          </p:nvSpPr>
          <p:spPr>
            <a:xfrm>
              <a:off x="668625" y="1197495"/>
              <a:ext cx="2287061" cy="33830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sym typeface="Wingdings"/>
                </a:rPr>
                <a:t>업무절차도</a:t>
              </a:r>
              <a:endPara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 rot="0">
            <a:off x="725800" y="1345235"/>
            <a:ext cx="8006251" cy="4637608"/>
            <a:chOff x="725800" y="1345235"/>
            <a:chExt cx="8006251" cy="4637608"/>
          </a:xfrm>
        </p:grpSpPr>
        <p:grpSp>
          <p:nvGrpSpPr>
            <p:cNvPr id="10" name="그룹 9"/>
            <p:cNvGrpSpPr/>
            <p:nvPr/>
          </p:nvGrpSpPr>
          <p:grpSpPr>
            <a:xfrm rot="0">
              <a:off x="725800" y="1602523"/>
              <a:ext cx="1450037" cy="341431"/>
              <a:chOff x="725800" y="1602523"/>
              <a:chExt cx="1450037" cy="341431"/>
            </a:xfrm>
          </p:grpSpPr>
          <p:pic>
            <p:nvPicPr>
              <p:cNvPr id="11" name="그림 10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25800" y="1602523"/>
                <a:ext cx="1450037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2" name="직사각형 11"/>
              <p:cNvSpPr txBox="1"/>
              <p:nvPr/>
            </p:nvSpPr>
            <p:spPr>
              <a:xfrm>
                <a:off x="756007" y="1627928"/>
                <a:ext cx="1391243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위반행위 적발 조사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 rot="0">
              <a:off x="754569" y="2060487"/>
              <a:ext cx="1450037" cy="360134"/>
              <a:chOff x="754568" y="2060487"/>
              <a:chExt cx="1450037" cy="360134"/>
            </a:xfrm>
          </p:grpSpPr>
          <p:pic>
            <p:nvPicPr>
              <p:cNvPr id="14" name="그림 13"/>
              <p:cNvPicPr/>
              <p:nvPr/>
            </p:nvPicPr>
            <p:blipFill rotWithShape="1">
              <a:blip r:embed="rId3">
                <a:lum/>
              </a:blip>
              <a:srcRect/>
              <a:stretch>
                <a:fillRect/>
              </a:stretch>
            </p:blipFill>
            <p:spPr>
              <a:xfrm>
                <a:off x="754568" y="2072825"/>
                <a:ext cx="1450037" cy="347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5" name="직사각형 14"/>
              <p:cNvSpPr txBox="1"/>
              <p:nvPr/>
            </p:nvSpPr>
            <p:spPr>
              <a:xfrm>
                <a:off x="756007" y="2060487"/>
                <a:ext cx="1391243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과태료 금액산정/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감경여부 결정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 rot="0">
              <a:off x="725800" y="2609453"/>
              <a:ext cx="1450037" cy="387384"/>
              <a:chOff x="725800" y="2609453"/>
              <a:chExt cx="1450037" cy="387384"/>
            </a:xfrm>
          </p:grpSpPr>
          <p:pic>
            <p:nvPicPr>
              <p:cNvPr id="17" name="그림 16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25800" y="2609453"/>
                <a:ext cx="1450037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8" name="직사각형 17"/>
              <p:cNvSpPr txBox="1"/>
              <p:nvPr/>
            </p:nvSpPr>
            <p:spPr>
              <a:xfrm>
                <a:off x="754569" y="2707779"/>
                <a:ext cx="1391243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과태료 사전통지/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대상자 의견제출 요청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 rot="0">
              <a:off x="725800" y="3116101"/>
              <a:ext cx="1450037" cy="341431"/>
              <a:chOff x="725800" y="3116101"/>
              <a:chExt cx="1450037" cy="341431"/>
            </a:xfrm>
          </p:grpSpPr>
          <p:pic>
            <p:nvPicPr>
              <p:cNvPr id="20" name="그림 19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25800" y="3116101"/>
                <a:ext cx="1450037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21" name="직사각형 20"/>
              <p:cNvSpPr txBox="1"/>
              <p:nvPr/>
            </p:nvSpPr>
            <p:spPr>
              <a:xfrm>
                <a:off x="756007" y="3141506"/>
                <a:ext cx="1391243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부과대상자 의견제출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(10일이상)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 rot="0">
              <a:off x="725800" y="3616383"/>
              <a:ext cx="1450037" cy="346233"/>
              <a:chOff x="725800" y="3616383"/>
              <a:chExt cx="1450037" cy="346233"/>
            </a:xfrm>
          </p:grpSpPr>
          <p:pic>
            <p:nvPicPr>
              <p:cNvPr id="23" name="그림 22"/>
              <p:cNvPicPr/>
              <p:nvPr/>
            </p:nvPicPr>
            <p:blipFill rotWithShape="1">
              <a:blip r:embed="rId3">
                <a:lum/>
              </a:blip>
              <a:srcRect/>
              <a:stretch>
                <a:fillRect/>
              </a:stretch>
            </p:blipFill>
            <p:spPr>
              <a:xfrm>
                <a:off x="725800" y="3616383"/>
                <a:ext cx="1450037" cy="34623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24" name="직사각형 23"/>
              <p:cNvSpPr txBox="1"/>
              <p:nvPr/>
            </p:nvSpPr>
            <p:spPr>
              <a:xfrm>
                <a:off x="756007" y="3646534"/>
                <a:ext cx="1391243" cy="2858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lvl="0" algn="ctr" defTabSz="900111"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lang="ko-KR" altLang="en-US" sz="1000" spc="-55">
                    <a:solidFill>
                      <a:srgbClr val="ffffff"/>
                    </a:solidFill>
                  </a:rPr>
                  <a:t>과태료 부과여부 결정</a:t>
                </a:r>
                <a:endParaRPr lang="ko-KR" altLang="en-US" sz="1000" spc="-5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 rot="0">
              <a:off x="725800" y="4121412"/>
              <a:ext cx="1541335" cy="347852"/>
              <a:chOff x="725800" y="4121412"/>
              <a:chExt cx="1541335" cy="347852"/>
            </a:xfrm>
          </p:grpSpPr>
          <p:pic>
            <p:nvPicPr>
              <p:cNvPr id="26" name="그림 25"/>
              <p:cNvPicPr/>
              <p:nvPr/>
            </p:nvPicPr>
            <p:blipFill rotWithShape="1">
              <a:blip r:embed="rId3">
                <a:lum/>
              </a:blip>
              <a:srcRect/>
              <a:stretch>
                <a:fillRect/>
              </a:stretch>
            </p:blipFill>
            <p:spPr>
              <a:xfrm>
                <a:off x="725800" y="4121412"/>
                <a:ext cx="1450037" cy="34785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27" name="직사각형 26"/>
              <p:cNvSpPr txBox="1"/>
              <p:nvPr/>
            </p:nvSpPr>
            <p:spPr>
              <a:xfrm>
                <a:off x="756007" y="4149999"/>
                <a:ext cx="1511128" cy="28749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lvl="0" defTabSz="900111"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lang="ko-KR" altLang="en-US" sz="1000" spc="-104">
                    <a:solidFill>
                      <a:srgbClr val="ffffff"/>
                    </a:solidFill>
                  </a:rPr>
                  <a:t>(분임)징수관의 징수결의</a:t>
                </a:r>
                <a:endParaRPr lang="ko-KR" altLang="en-US" sz="1000" spc="-104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 rot="0">
              <a:off x="725800" y="4628060"/>
              <a:ext cx="1450037" cy="341487"/>
              <a:chOff x="725800" y="4628060"/>
              <a:chExt cx="1450037" cy="341487"/>
            </a:xfrm>
          </p:grpSpPr>
          <p:pic>
            <p:nvPicPr>
              <p:cNvPr id="29" name="그림 28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25800" y="4628060"/>
                <a:ext cx="1450037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30" name="직사각형 29"/>
              <p:cNvSpPr txBox="1"/>
              <p:nvPr/>
            </p:nvSpPr>
            <p:spPr>
              <a:xfrm>
                <a:off x="756007" y="4653465"/>
                <a:ext cx="1391243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과태료 부과통지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 rot="0">
              <a:off x="725800" y="5134707"/>
              <a:ext cx="1450037" cy="341487"/>
              <a:chOff x="725800" y="5134707"/>
              <a:chExt cx="1450037" cy="341487"/>
            </a:xfrm>
          </p:grpSpPr>
          <p:pic>
            <p:nvPicPr>
              <p:cNvPr id="32" name="그림 31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25800" y="5134707"/>
                <a:ext cx="1450037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33" name="직사각형 32"/>
              <p:cNvSpPr txBox="1"/>
              <p:nvPr/>
            </p:nvSpPr>
            <p:spPr>
              <a:xfrm>
                <a:off x="756007" y="5158549"/>
                <a:ext cx="1391243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납부(납기내)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 rot="0">
              <a:off x="725800" y="5634991"/>
              <a:ext cx="1450037" cy="347852"/>
              <a:chOff x="725800" y="5634990"/>
              <a:chExt cx="1450037" cy="347852"/>
            </a:xfrm>
          </p:grpSpPr>
          <p:pic>
            <p:nvPicPr>
              <p:cNvPr id="35" name="그림 34"/>
              <p:cNvPicPr/>
              <p:nvPr/>
            </p:nvPicPr>
            <p:blipFill rotWithShape="1">
              <a:blip r:embed="rId3">
                <a:lum/>
              </a:blip>
              <a:srcRect/>
              <a:stretch>
                <a:fillRect/>
              </a:stretch>
            </p:blipFill>
            <p:spPr>
              <a:xfrm>
                <a:off x="725800" y="5634990"/>
                <a:ext cx="1450037" cy="34785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36" name="직사각형 35"/>
              <p:cNvSpPr txBox="1"/>
              <p:nvPr/>
            </p:nvSpPr>
            <p:spPr>
              <a:xfrm>
                <a:off x="756007" y="5663577"/>
                <a:ext cx="1391243" cy="28749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징수/종결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 rot="0">
              <a:off x="2310847" y="3116101"/>
              <a:ext cx="1451656" cy="341431"/>
              <a:chOff x="2310847" y="3116101"/>
              <a:chExt cx="1451656" cy="341431"/>
            </a:xfrm>
          </p:grpSpPr>
          <p:pic>
            <p:nvPicPr>
              <p:cNvPr id="38" name="그림 37"/>
              <p:cNvPicPr/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2310847" y="3116101"/>
                <a:ext cx="1451656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39" name="직사각형 38"/>
              <p:cNvSpPr txBox="1"/>
              <p:nvPr/>
            </p:nvSpPr>
            <p:spPr>
              <a:xfrm>
                <a:off x="2339434" y="3141506"/>
                <a:ext cx="1392862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의견제출기간내 납부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(20% 감경)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 rot="0">
              <a:off x="4091261" y="1602523"/>
              <a:ext cx="1445291" cy="341431"/>
              <a:chOff x="4091261" y="1602523"/>
              <a:chExt cx="1445291" cy="341431"/>
            </a:xfrm>
          </p:grpSpPr>
          <p:pic>
            <p:nvPicPr>
              <p:cNvPr id="41" name="그림 40"/>
              <p:cNvPicPr/>
              <p:nvPr/>
            </p:nvPicPr>
            <p:blipFill rotWithShape="1">
              <a:blip r:embed="rId4">
                <a:lum/>
              </a:blip>
              <a:srcRect/>
              <a:stretch>
                <a:fillRect/>
              </a:stretch>
            </p:blipFill>
            <p:spPr>
              <a:xfrm>
                <a:off x="4091261" y="1602523"/>
                <a:ext cx="1445291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42" name="직사각형 41"/>
              <p:cNvSpPr txBox="1"/>
              <p:nvPr/>
            </p:nvSpPr>
            <p:spPr>
              <a:xfrm>
                <a:off x="4115103" y="1627928"/>
                <a:ext cx="1394425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c000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미 납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c000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 rot="0">
              <a:off x="4091261" y="2102805"/>
              <a:ext cx="1445291" cy="347796"/>
              <a:chOff x="4091261" y="2102805"/>
              <a:chExt cx="1445291" cy="347796"/>
            </a:xfrm>
          </p:grpSpPr>
          <p:pic>
            <p:nvPicPr>
              <p:cNvPr id="44" name="그림 43"/>
              <p:cNvPicPr/>
              <p:nvPr/>
            </p:nvPicPr>
            <p:blipFill rotWithShape="1">
              <a:blip r:embed="rId5">
                <a:lum/>
              </a:blip>
              <a:srcRect/>
              <a:stretch>
                <a:fillRect/>
              </a:stretch>
            </p:blipFill>
            <p:spPr>
              <a:xfrm>
                <a:off x="4091261" y="2102805"/>
                <a:ext cx="1445291" cy="347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45" name="직사각형 44"/>
              <p:cNvSpPr txBox="1"/>
              <p:nvPr/>
            </p:nvSpPr>
            <p:spPr>
              <a:xfrm>
                <a:off x="4115103" y="2131393"/>
                <a:ext cx="1394425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c000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독촉장발부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c000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46" name="그룹 45"/>
            <p:cNvGrpSpPr/>
            <p:nvPr/>
          </p:nvGrpSpPr>
          <p:grpSpPr>
            <a:xfrm rot="0">
              <a:off x="4091261" y="2609453"/>
              <a:ext cx="1445291" cy="341487"/>
              <a:chOff x="4091261" y="2609453"/>
              <a:chExt cx="1445291" cy="341487"/>
            </a:xfrm>
          </p:grpSpPr>
          <p:pic>
            <p:nvPicPr>
              <p:cNvPr id="47" name="그림 46"/>
              <p:cNvPicPr/>
              <p:nvPr/>
            </p:nvPicPr>
            <p:blipFill rotWithShape="1">
              <a:blip r:embed="rId4">
                <a:lum/>
              </a:blip>
              <a:srcRect/>
              <a:stretch>
                <a:fillRect/>
              </a:stretch>
            </p:blipFill>
            <p:spPr>
              <a:xfrm>
                <a:off x="4091261" y="2609453"/>
                <a:ext cx="1445291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48" name="직사각형 47"/>
              <p:cNvSpPr txBox="1"/>
              <p:nvPr/>
            </p:nvSpPr>
            <p:spPr>
              <a:xfrm>
                <a:off x="4115103" y="2636422"/>
                <a:ext cx="1394425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c000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압류 등 체납처분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c000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 rot="0">
              <a:off x="4091261" y="3116101"/>
              <a:ext cx="1445291" cy="341431"/>
              <a:chOff x="4091261" y="3116101"/>
              <a:chExt cx="1445291" cy="341431"/>
            </a:xfrm>
          </p:grpSpPr>
          <p:pic>
            <p:nvPicPr>
              <p:cNvPr id="50" name="그림 49"/>
              <p:cNvPicPr/>
              <p:nvPr/>
            </p:nvPicPr>
            <p:blipFill rotWithShape="1">
              <a:blip r:embed="rId4">
                <a:lum/>
              </a:blip>
              <a:srcRect/>
              <a:stretch>
                <a:fillRect/>
              </a:stretch>
            </p:blipFill>
            <p:spPr>
              <a:xfrm>
                <a:off x="4091261" y="3116101"/>
                <a:ext cx="1445291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51" name="직사각형 50"/>
              <p:cNvSpPr txBox="1"/>
              <p:nvPr/>
            </p:nvSpPr>
            <p:spPr>
              <a:xfrm>
                <a:off x="4115103" y="3141506"/>
                <a:ext cx="1394425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c000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체납관리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c000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 rot="0">
              <a:off x="4091261" y="3616383"/>
              <a:ext cx="1445291" cy="346233"/>
              <a:chOff x="4091261" y="3616383"/>
              <a:chExt cx="1445291" cy="346233"/>
            </a:xfrm>
          </p:grpSpPr>
          <p:pic>
            <p:nvPicPr>
              <p:cNvPr id="53" name="그림 52"/>
              <p:cNvPicPr/>
              <p:nvPr/>
            </p:nvPicPr>
            <p:blipFill rotWithShape="1">
              <a:blip r:embed="rId5">
                <a:lum/>
              </a:blip>
              <a:srcRect/>
              <a:stretch>
                <a:fillRect/>
              </a:stretch>
            </p:blipFill>
            <p:spPr>
              <a:xfrm>
                <a:off x="4091261" y="3616383"/>
                <a:ext cx="1445291" cy="34623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54" name="직사각형 53"/>
              <p:cNvSpPr txBox="1"/>
              <p:nvPr/>
            </p:nvSpPr>
            <p:spPr>
              <a:xfrm>
                <a:off x="4115103" y="3646534"/>
                <a:ext cx="1394425" cy="2858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c000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징수/종결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c000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55" name="그룹 54"/>
            <p:cNvGrpSpPr/>
            <p:nvPr/>
          </p:nvGrpSpPr>
          <p:grpSpPr>
            <a:xfrm rot="0">
              <a:off x="5695348" y="1602523"/>
              <a:ext cx="1451657" cy="341431"/>
              <a:chOff x="5695348" y="1602523"/>
              <a:chExt cx="1451657" cy="341431"/>
            </a:xfrm>
          </p:grpSpPr>
          <p:pic>
            <p:nvPicPr>
              <p:cNvPr id="56" name="그림 55"/>
              <p:cNvPicPr/>
              <p:nvPr/>
            </p:nvPicPr>
            <p:blipFill rotWithShape="1">
              <a:blip r:embed="rId6">
                <a:lum/>
              </a:blip>
              <a:srcRect/>
              <a:stretch>
                <a:fillRect/>
              </a:stretch>
            </p:blipFill>
            <p:spPr>
              <a:xfrm>
                <a:off x="5695348" y="1602523"/>
                <a:ext cx="1451656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57" name="직사각형 56"/>
              <p:cNvSpPr txBox="1"/>
              <p:nvPr/>
            </p:nvSpPr>
            <p:spPr>
              <a:xfrm>
                <a:off x="5725555" y="1627928"/>
                <a:ext cx="1392862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이의제기(60일이내)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 rot="0">
              <a:off x="5652405" y="2102805"/>
              <a:ext cx="1584594" cy="347796"/>
              <a:chOff x="5652405" y="2102805"/>
              <a:chExt cx="1584594" cy="347796"/>
            </a:xfrm>
          </p:grpSpPr>
          <p:pic>
            <p:nvPicPr>
              <p:cNvPr id="59" name="그림 58"/>
              <p:cNvPicPr/>
              <p:nvPr/>
            </p:nvPicPr>
            <p:blipFill rotWithShape="1">
              <a:blip r:embed="rId7">
                <a:lum/>
              </a:blip>
              <a:srcRect/>
              <a:stretch>
                <a:fillRect/>
              </a:stretch>
            </p:blipFill>
            <p:spPr>
              <a:xfrm>
                <a:off x="5695348" y="2102805"/>
                <a:ext cx="1451656" cy="347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60" name="직사각형 59"/>
              <p:cNvSpPr txBox="1"/>
              <p:nvPr/>
            </p:nvSpPr>
            <p:spPr>
              <a:xfrm>
                <a:off x="5652405" y="2131563"/>
                <a:ext cx="1584594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lvl="0" defTabSz="900111"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lang="ko-KR" altLang="en-US" sz="1000" spc="-55">
                    <a:solidFill>
                      <a:srgbClr val="ffffff"/>
                    </a:solidFill>
                  </a:rPr>
                  <a:t>관할법원통보(14일이내)</a:t>
                </a:r>
                <a:endParaRPr lang="ko-KR" altLang="en-US" sz="1000" spc="-5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 rot="0">
              <a:off x="5695348" y="2609453"/>
              <a:ext cx="1451657" cy="341487"/>
              <a:chOff x="5695348" y="2609453"/>
              <a:chExt cx="1451657" cy="341487"/>
            </a:xfrm>
          </p:grpSpPr>
          <p:pic>
            <p:nvPicPr>
              <p:cNvPr id="62" name="그림 61"/>
              <p:cNvPicPr/>
              <p:nvPr/>
            </p:nvPicPr>
            <p:blipFill rotWithShape="1">
              <a:blip r:embed="rId6">
                <a:lum/>
              </a:blip>
              <a:srcRect/>
              <a:stretch>
                <a:fillRect/>
              </a:stretch>
            </p:blipFill>
            <p:spPr>
              <a:xfrm>
                <a:off x="5695348" y="2609453"/>
                <a:ext cx="1451656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63" name="직사각형 62"/>
              <p:cNvSpPr txBox="1"/>
              <p:nvPr/>
            </p:nvSpPr>
            <p:spPr>
              <a:xfrm>
                <a:off x="5725555" y="2636422"/>
                <a:ext cx="1392862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정식재판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 rot="0">
              <a:off x="5695348" y="3116101"/>
              <a:ext cx="1451657" cy="341431"/>
              <a:chOff x="5695348" y="3116101"/>
              <a:chExt cx="1451657" cy="341431"/>
            </a:xfrm>
          </p:grpSpPr>
          <p:pic>
            <p:nvPicPr>
              <p:cNvPr id="65" name="그림 64"/>
              <p:cNvPicPr/>
              <p:nvPr/>
            </p:nvPicPr>
            <p:blipFill rotWithShape="1">
              <a:blip r:embed="rId6">
                <a:lum/>
              </a:blip>
              <a:srcRect/>
              <a:stretch>
                <a:fillRect/>
              </a:stretch>
            </p:blipFill>
            <p:spPr>
              <a:xfrm>
                <a:off x="5695348" y="3116101"/>
                <a:ext cx="1451656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66" name="직사각형 65"/>
              <p:cNvSpPr txBox="1"/>
              <p:nvPr/>
            </p:nvSpPr>
            <p:spPr>
              <a:xfrm>
                <a:off x="5725555" y="3141506"/>
                <a:ext cx="1392862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불복절차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 rot="0">
              <a:off x="5695348" y="3616383"/>
              <a:ext cx="1451657" cy="346233"/>
              <a:chOff x="5695348" y="3616383"/>
              <a:chExt cx="1451657" cy="346233"/>
            </a:xfrm>
          </p:grpSpPr>
          <p:pic>
            <p:nvPicPr>
              <p:cNvPr id="68" name="그림 67"/>
              <p:cNvPicPr/>
              <p:nvPr/>
            </p:nvPicPr>
            <p:blipFill rotWithShape="1">
              <a:blip r:embed="rId7">
                <a:lum/>
              </a:blip>
              <a:srcRect/>
              <a:stretch>
                <a:fillRect/>
              </a:stretch>
            </p:blipFill>
            <p:spPr>
              <a:xfrm>
                <a:off x="5695348" y="3616383"/>
                <a:ext cx="1451656" cy="34623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69" name="직사각형 68"/>
              <p:cNvSpPr txBox="1"/>
              <p:nvPr/>
            </p:nvSpPr>
            <p:spPr>
              <a:xfrm>
                <a:off x="5725555" y="3646534"/>
                <a:ext cx="1392862" cy="2858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재판확정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 rot="0">
              <a:off x="5695348" y="4121412"/>
              <a:ext cx="1451657" cy="347852"/>
              <a:chOff x="5695348" y="4121412"/>
              <a:chExt cx="1451657" cy="347852"/>
            </a:xfrm>
          </p:grpSpPr>
          <p:pic>
            <p:nvPicPr>
              <p:cNvPr id="71" name="그림 70"/>
              <p:cNvPicPr/>
              <p:nvPr/>
            </p:nvPicPr>
            <p:blipFill rotWithShape="1">
              <a:blip r:embed="rId7">
                <a:lum/>
              </a:blip>
              <a:srcRect/>
              <a:stretch>
                <a:fillRect/>
              </a:stretch>
            </p:blipFill>
            <p:spPr>
              <a:xfrm>
                <a:off x="5695348" y="4121412"/>
                <a:ext cx="1451656" cy="34785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72" name="직사각형 71"/>
              <p:cNvSpPr txBox="1"/>
              <p:nvPr/>
            </p:nvSpPr>
            <p:spPr>
              <a:xfrm>
                <a:off x="5725555" y="4149999"/>
                <a:ext cx="1392862" cy="28749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재판집행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 rot="0">
              <a:off x="7280395" y="2609453"/>
              <a:ext cx="1451657" cy="341487"/>
              <a:chOff x="7280395" y="2609453"/>
              <a:chExt cx="1451657" cy="341487"/>
            </a:xfrm>
          </p:grpSpPr>
          <p:pic>
            <p:nvPicPr>
              <p:cNvPr id="74" name="그림 73"/>
              <p:cNvPicPr/>
              <p:nvPr/>
            </p:nvPicPr>
            <p:blipFill rotWithShape="1">
              <a:blip r:embed="rId6">
                <a:lum/>
              </a:blip>
              <a:srcRect/>
              <a:stretch>
                <a:fillRect/>
              </a:stretch>
            </p:blipFill>
            <p:spPr>
              <a:xfrm>
                <a:off x="7280395" y="2609453"/>
                <a:ext cx="1451656" cy="3414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75" name="직사각형 74"/>
              <p:cNvSpPr txBox="1"/>
              <p:nvPr/>
            </p:nvSpPr>
            <p:spPr>
              <a:xfrm>
                <a:off x="7308982" y="2636422"/>
                <a:ext cx="1394481" cy="2890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약식재판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grpSp>
          <p:nvGrpSpPr>
            <p:cNvPr id="76" name="그룹 75"/>
            <p:cNvGrpSpPr/>
            <p:nvPr/>
          </p:nvGrpSpPr>
          <p:grpSpPr>
            <a:xfrm rot="0">
              <a:off x="7280395" y="3116101"/>
              <a:ext cx="1451657" cy="341431"/>
              <a:chOff x="7280395" y="3116101"/>
              <a:chExt cx="1451657" cy="341431"/>
            </a:xfrm>
          </p:grpSpPr>
          <p:pic>
            <p:nvPicPr>
              <p:cNvPr id="77" name="그림 76"/>
              <p:cNvPicPr/>
              <p:nvPr/>
            </p:nvPicPr>
            <p:blipFill rotWithShape="1">
              <a:blip r:embed="rId6">
                <a:lum/>
              </a:blip>
              <a:srcRect/>
              <a:stretch>
                <a:fillRect/>
              </a:stretch>
            </p:blipFill>
            <p:spPr>
              <a:xfrm>
                <a:off x="7280395" y="3116101"/>
                <a:ext cx="1451656" cy="34143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78" name="직사각형 77"/>
              <p:cNvSpPr txBox="1"/>
              <p:nvPr/>
            </p:nvSpPr>
            <p:spPr>
              <a:xfrm>
                <a:off x="7308982" y="3141506"/>
                <a:ext cx="1394481" cy="28743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p>
                <a:pPr marL="0" lvl="0" indent="0" algn="ctr" defTabSz="90011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000" b="0" i="0" spc="5" mc:Ignorable="hp" hp:hslEmbossed="0">
                    <a:solidFill>
                      <a:srgbClr val="ffffff">
                        <a:alpha val="100000"/>
                      </a:srgbClr>
                    </a:solidFill>
                    <a:latin typeface="맑은 고딕"/>
                    <a:ea typeface="맑은 고딕"/>
                    <a:sym typeface="Wingdings"/>
                  </a:rPr>
                  <a:t>이의신청</a:t>
                </a:r>
                <a:endParaRPr xmlns:mc="http://schemas.openxmlformats.org/markup-compatibility/2006" xmlns:hp="http://schemas.haansoft.com/office/presentation/8.0" lang="ko-KR" altLang="en-US" sz="1000" b="0" i="0" spc="5" mc:Ignorable="hp" hp:hslEmbossed="0">
                  <a:solidFill>
                    <a:srgbClr val="ffffff">
                      <a:alpha val="100000"/>
                    </a:srgbClr>
                  </a:solidFill>
                  <a:latin typeface="맑은 고딕"/>
                  <a:ea typeface="맑은 고딕"/>
                  <a:sym typeface="Wingdings"/>
                </a:endParaRPr>
              </a:p>
            </p:txBody>
          </p:sp>
        </p:grpSp>
        <p:sp>
          <p:nvSpPr>
            <p:cNvPr id="79" name="자유형 78"/>
            <p:cNvSpPr/>
            <p:nvPr/>
          </p:nvSpPr>
          <p:spPr>
            <a:xfrm>
              <a:off x="1453220" y="1916986"/>
              <a:ext cx="0" cy="215970"/>
            </a:xfrm>
            <a:custGeom>
              <a:avLst/>
              <a:gdLst/>
              <a:rect l="l" t="t" r="r" b="b"/>
              <a:pathLst>
                <a:path h="3868">
                  <a:moveTo>
                    <a:pt x="0" y="0"/>
                  </a:moveTo>
                  <a:lnTo>
                    <a:pt x="0" y="3868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0" name="자유형 79"/>
            <p:cNvSpPr/>
            <p:nvPr/>
          </p:nvSpPr>
          <p:spPr>
            <a:xfrm>
              <a:off x="1453220" y="2422015"/>
              <a:ext cx="0" cy="216026"/>
            </a:xfrm>
            <a:custGeom>
              <a:avLst/>
              <a:gdLst/>
              <a:rect l="l" t="t" r="r" b="b"/>
              <a:pathLst>
                <a:path h="3869">
                  <a:moveTo>
                    <a:pt x="0" y="0"/>
                  </a:moveTo>
                  <a:lnTo>
                    <a:pt x="0" y="3869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1" name="자유형 80"/>
            <p:cNvSpPr/>
            <p:nvPr/>
          </p:nvSpPr>
          <p:spPr>
            <a:xfrm>
              <a:off x="1450037" y="2927099"/>
              <a:ext cx="0" cy="215970"/>
            </a:xfrm>
            <a:custGeom>
              <a:avLst/>
              <a:gdLst/>
              <a:rect l="l" t="t" r="r" b="b"/>
              <a:pathLst>
                <a:path h="3868">
                  <a:moveTo>
                    <a:pt x="0" y="0"/>
                  </a:moveTo>
                  <a:lnTo>
                    <a:pt x="0" y="3868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2" name="자유형 81"/>
            <p:cNvSpPr/>
            <p:nvPr/>
          </p:nvSpPr>
          <p:spPr>
            <a:xfrm>
              <a:off x="1450037" y="3428945"/>
              <a:ext cx="0" cy="216026"/>
            </a:xfrm>
            <a:custGeom>
              <a:avLst/>
              <a:gdLst/>
              <a:rect l="l" t="t" r="r" b="b"/>
              <a:pathLst>
                <a:path h="3869">
                  <a:moveTo>
                    <a:pt x="0" y="0"/>
                  </a:moveTo>
                  <a:lnTo>
                    <a:pt x="0" y="3869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3" name="자유형 82"/>
            <p:cNvSpPr/>
            <p:nvPr/>
          </p:nvSpPr>
          <p:spPr>
            <a:xfrm>
              <a:off x="1450037" y="3934029"/>
              <a:ext cx="0" cy="215970"/>
            </a:xfrm>
            <a:custGeom>
              <a:avLst/>
              <a:gdLst/>
              <a:rect l="l" t="t" r="r" b="b"/>
              <a:pathLst>
                <a:path h="3868">
                  <a:moveTo>
                    <a:pt x="0" y="0"/>
                  </a:moveTo>
                  <a:lnTo>
                    <a:pt x="0" y="3868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4" name="자유형 83"/>
            <p:cNvSpPr/>
            <p:nvPr/>
          </p:nvSpPr>
          <p:spPr>
            <a:xfrm>
              <a:off x="1450037" y="4439058"/>
              <a:ext cx="0" cy="216026"/>
            </a:xfrm>
            <a:custGeom>
              <a:avLst/>
              <a:gdLst/>
              <a:rect l="l" t="t" r="r" b="b"/>
              <a:pathLst>
                <a:path h="3869">
                  <a:moveTo>
                    <a:pt x="0" y="0"/>
                  </a:moveTo>
                  <a:lnTo>
                    <a:pt x="0" y="3869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5" name="자유형 84"/>
            <p:cNvSpPr/>
            <p:nvPr/>
          </p:nvSpPr>
          <p:spPr>
            <a:xfrm>
              <a:off x="1450037" y="4944142"/>
              <a:ext cx="0" cy="215970"/>
            </a:xfrm>
            <a:custGeom>
              <a:avLst/>
              <a:gdLst/>
              <a:rect l="l" t="t" r="r" b="b"/>
              <a:pathLst>
                <a:path h="3868">
                  <a:moveTo>
                    <a:pt x="0" y="0"/>
                  </a:moveTo>
                  <a:lnTo>
                    <a:pt x="0" y="3868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6" name="자유형 85"/>
            <p:cNvSpPr/>
            <p:nvPr/>
          </p:nvSpPr>
          <p:spPr>
            <a:xfrm>
              <a:off x="1450037" y="5447608"/>
              <a:ext cx="0" cy="217589"/>
            </a:xfrm>
            <a:custGeom>
              <a:avLst/>
              <a:gdLst/>
              <a:rect l="l" t="t" r="r" b="b"/>
              <a:pathLst>
                <a:path h="3897">
                  <a:moveTo>
                    <a:pt x="0" y="0"/>
                  </a:moveTo>
                  <a:lnTo>
                    <a:pt x="0" y="3896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87" name="직선 연결선 86"/>
            <p:cNvCxnSpPr/>
            <p:nvPr/>
          </p:nvCxnSpPr>
          <p:spPr>
            <a:xfrm>
              <a:off x="1450037" y="2996949"/>
              <a:ext cx="1683540" cy="0"/>
            </a:xfrm>
            <a:prstGeom prst="line">
              <a:avLst/>
            </a:prstGeom>
            <a:ln w="9523" cap="rnd" cmpd="sng" algn="ctr">
              <a:solidFill>
                <a:srgbClr val="948a54"/>
              </a:solidFill>
              <a:prstDash val="solid"/>
              <a:round/>
            </a:ln>
          </p:spPr>
        </p:cxnSp>
        <p:sp>
          <p:nvSpPr>
            <p:cNvPr id="88" name="자유형 87"/>
            <p:cNvSpPr/>
            <p:nvPr/>
          </p:nvSpPr>
          <p:spPr>
            <a:xfrm>
              <a:off x="3133577" y="2996949"/>
              <a:ext cx="0" cy="146120"/>
            </a:xfrm>
            <a:custGeom>
              <a:avLst/>
              <a:gdLst/>
              <a:rect l="l" t="t" r="r" b="b"/>
              <a:pathLst>
                <a:path h="2617">
                  <a:moveTo>
                    <a:pt x="0" y="0"/>
                  </a:moveTo>
                  <a:lnTo>
                    <a:pt x="0" y="2617"/>
                  </a:lnTo>
                </a:path>
              </a:pathLst>
            </a:custGeom>
            <a:noFill/>
            <a:ln w="9523" cap="rnd" cmpd="sng" algn="ctr">
              <a:solidFill>
                <a:srgbClr val="948a54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89" name="직선 연결선 88"/>
            <p:cNvCxnSpPr/>
            <p:nvPr/>
          </p:nvCxnSpPr>
          <p:spPr>
            <a:xfrm>
              <a:off x="1453220" y="5052127"/>
              <a:ext cx="2544349" cy="0"/>
            </a:xfrm>
            <a:prstGeom prst="line">
              <a:avLst/>
            </a:prstGeom>
            <a:ln w="9523" cap="rnd" cmpd="sng" algn="ctr">
              <a:solidFill>
                <a:srgbClr val="c00000"/>
              </a:solidFill>
              <a:prstDash val="solid"/>
              <a:round/>
            </a:ln>
          </p:spPr>
        </p:cxnSp>
        <p:cxnSp>
          <p:nvCxnSpPr>
            <p:cNvPr id="90" name="직선 연결선 89"/>
            <p:cNvCxnSpPr/>
            <p:nvPr/>
          </p:nvCxnSpPr>
          <p:spPr>
            <a:xfrm rot="21600000" flipV="1">
              <a:off x="3997570" y="1345235"/>
              <a:ext cx="0" cy="3706892"/>
            </a:xfrm>
            <a:prstGeom prst="line">
              <a:avLst/>
            </a:prstGeom>
            <a:ln w="9523" cap="rnd" cmpd="sng" algn="ctr">
              <a:solidFill>
                <a:srgbClr val="c00000"/>
              </a:solidFill>
              <a:prstDash val="solid"/>
              <a:round/>
            </a:ln>
          </p:spPr>
        </p:cxnSp>
        <p:cxnSp>
          <p:nvCxnSpPr>
            <p:cNvPr id="91" name="직선 연결선 90"/>
            <p:cNvCxnSpPr/>
            <p:nvPr/>
          </p:nvCxnSpPr>
          <p:spPr>
            <a:xfrm>
              <a:off x="3997570" y="1345235"/>
              <a:ext cx="814745" cy="0"/>
            </a:xfrm>
            <a:prstGeom prst="line">
              <a:avLst/>
            </a:prstGeom>
            <a:ln w="9523" cap="rnd" cmpd="sng" algn="ctr">
              <a:solidFill>
                <a:srgbClr val="c00000"/>
              </a:solidFill>
              <a:prstDash val="solid"/>
              <a:round/>
            </a:ln>
          </p:spPr>
        </p:cxnSp>
        <p:sp>
          <p:nvSpPr>
            <p:cNvPr id="92" name="자유형 91"/>
            <p:cNvSpPr/>
            <p:nvPr/>
          </p:nvSpPr>
          <p:spPr>
            <a:xfrm>
              <a:off x="4812316" y="1345235"/>
              <a:ext cx="0" cy="282693"/>
            </a:xfrm>
            <a:custGeom>
              <a:avLst/>
              <a:gdLst/>
              <a:rect l="l" t="t" r="r" b="b"/>
              <a:pathLst>
                <a:path h="5063">
                  <a:moveTo>
                    <a:pt x="0" y="0"/>
                  </a:moveTo>
                  <a:lnTo>
                    <a:pt x="0" y="5063"/>
                  </a:lnTo>
                </a:path>
              </a:pathLst>
            </a:custGeom>
            <a:noFill/>
            <a:ln w="9523" cap="rnd" cmpd="sng" algn="ctr">
              <a:solidFill>
                <a:srgbClr val="c00000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3" name="자유형 92"/>
            <p:cNvSpPr/>
            <p:nvPr/>
          </p:nvSpPr>
          <p:spPr>
            <a:xfrm>
              <a:off x="4812316" y="1916986"/>
              <a:ext cx="0" cy="201676"/>
            </a:xfrm>
            <a:custGeom>
              <a:avLst/>
              <a:gdLst/>
              <a:rect l="l" t="t" r="r" b="b"/>
              <a:pathLst>
                <a:path h="3612">
                  <a:moveTo>
                    <a:pt x="0" y="0"/>
                  </a:moveTo>
                  <a:lnTo>
                    <a:pt x="0" y="3612"/>
                  </a:lnTo>
                </a:path>
              </a:pathLst>
            </a:custGeom>
            <a:noFill/>
            <a:ln w="9523" cap="rnd" cmpd="sng" algn="ctr">
              <a:solidFill>
                <a:srgbClr val="c00000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4" name="자유형 93"/>
            <p:cNvSpPr/>
            <p:nvPr/>
          </p:nvSpPr>
          <p:spPr>
            <a:xfrm>
              <a:off x="4812316" y="2426816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c00000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5" name="자유형 94"/>
            <p:cNvSpPr/>
            <p:nvPr/>
          </p:nvSpPr>
          <p:spPr>
            <a:xfrm>
              <a:off x="4812316" y="2927099"/>
              <a:ext cx="0" cy="200113"/>
            </a:xfrm>
            <a:custGeom>
              <a:avLst/>
              <a:gdLst/>
              <a:rect l="l" t="t" r="r" b="b"/>
              <a:pathLst>
                <a:path h="3584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9523" cap="rnd" cmpd="sng" algn="ctr">
              <a:solidFill>
                <a:srgbClr val="c00000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6" name="자유형 95"/>
            <p:cNvSpPr/>
            <p:nvPr/>
          </p:nvSpPr>
          <p:spPr>
            <a:xfrm>
              <a:off x="4812316" y="3427381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c00000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97" name="직선 연결선 96"/>
            <p:cNvCxnSpPr/>
            <p:nvPr/>
          </p:nvCxnSpPr>
          <p:spPr>
            <a:xfrm>
              <a:off x="6421204" y="2495103"/>
              <a:ext cx="1608832" cy="0"/>
            </a:xfrm>
            <a:prstGeom prst="line">
              <a:avLst/>
            </a:prstGeom>
            <a:ln w="9523" cap="rnd" cmpd="sng" algn="ctr">
              <a:solidFill>
                <a:srgbClr val="2c69b2"/>
              </a:solidFill>
              <a:prstDash val="solid"/>
              <a:round/>
            </a:ln>
          </p:spPr>
        </p:cxnSp>
        <p:sp>
          <p:nvSpPr>
            <p:cNvPr id="98" name="자유형 97"/>
            <p:cNvSpPr/>
            <p:nvPr/>
          </p:nvSpPr>
          <p:spPr>
            <a:xfrm>
              <a:off x="6421204" y="1345235"/>
              <a:ext cx="0" cy="282693"/>
            </a:xfrm>
            <a:custGeom>
              <a:avLst/>
              <a:gdLst/>
              <a:rect l="l" t="t" r="r" b="b"/>
              <a:pathLst>
                <a:path h="5063">
                  <a:moveTo>
                    <a:pt x="0" y="0"/>
                  </a:moveTo>
                  <a:lnTo>
                    <a:pt x="0" y="5063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9" name="자유형 98"/>
            <p:cNvSpPr/>
            <p:nvPr/>
          </p:nvSpPr>
          <p:spPr>
            <a:xfrm>
              <a:off x="6421204" y="1916986"/>
              <a:ext cx="0" cy="201676"/>
            </a:xfrm>
            <a:custGeom>
              <a:avLst/>
              <a:gdLst/>
              <a:rect l="l" t="t" r="r" b="b"/>
              <a:pathLst>
                <a:path h="3612">
                  <a:moveTo>
                    <a:pt x="0" y="0"/>
                  </a:moveTo>
                  <a:lnTo>
                    <a:pt x="0" y="3612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0" name="자유형 99"/>
            <p:cNvSpPr/>
            <p:nvPr/>
          </p:nvSpPr>
          <p:spPr>
            <a:xfrm>
              <a:off x="6421204" y="2426816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1" name="자유형 100"/>
            <p:cNvSpPr/>
            <p:nvPr/>
          </p:nvSpPr>
          <p:spPr>
            <a:xfrm>
              <a:off x="6421204" y="2923916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2" name="자유형 101"/>
            <p:cNvSpPr/>
            <p:nvPr/>
          </p:nvSpPr>
          <p:spPr>
            <a:xfrm>
              <a:off x="6421204" y="3422636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3" name="자유형 102"/>
            <p:cNvSpPr/>
            <p:nvPr/>
          </p:nvSpPr>
          <p:spPr>
            <a:xfrm>
              <a:off x="8030037" y="2495103"/>
              <a:ext cx="0" cy="179454"/>
            </a:xfrm>
            <a:custGeom>
              <a:avLst/>
              <a:gdLst/>
              <a:rect l="l" t="t" r="r" b="b"/>
              <a:pathLst>
                <a:path h="3214">
                  <a:moveTo>
                    <a:pt x="0" y="0"/>
                  </a:moveTo>
                  <a:lnTo>
                    <a:pt x="0" y="3214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4" name="자유형 103"/>
            <p:cNvSpPr/>
            <p:nvPr/>
          </p:nvSpPr>
          <p:spPr>
            <a:xfrm>
              <a:off x="8030037" y="2923916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105" name="직선 연결선 104"/>
            <p:cNvCxnSpPr/>
            <p:nvPr/>
          </p:nvCxnSpPr>
          <p:spPr>
            <a:xfrm>
              <a:off x="7226402" y="3286007"/>
              <a:ext cx="84199" cy="0"/>
            </a:xfrm>
            <a:prstGeom prst="line">
              <a:avLst/>
            </a:prstGeom>
            <a:ln w="9523" cap="rnd" cmpd="sng" algn="ctr">
              <a:solidFill>
                <a:srgbClr val="2c69b2"/>
              </a:solidFill>
              <a:prstDash val="solid"/>
              <a:round/>
            </a:ln>
          </p:spPr>
        </p:cxnSp>
        <p:cxnSp>
          <p:nvCxnSpPr>
            <p:cNvPr id="106" name="직선 연결선 105"/>
            <p:cNvCxnSpPr/>
            <p:nvPr/>
          </p:nvCxnSpPr>
          <p:spPr>
            <a:xfrm rot="21600000" flipV="1">
              <a:off x="7226402" y="2780979"/>
              <a:ext cx="0" cy="505028"/>
            </a:xfrm>
            <a:prstGeom prst="line">
              <a:avLst/>
            </a:prstGeom>
            <a:ln w="9523" cap="rnd" cmpd="sng" algn="ctr">
              <a:solidFill>
                <a:srgbClr val="2c69b2"/>
              </a:solidFill>
              <a:prstDash val="solid"/>
              <a:round/>
            </a:ln>
          </p:spPr>
        </p:cxnSp>
        <p:sp>
          <p:nvSpPr>
            <p:cNvPr id="107" name="자유형 106"/>
            <p:cNvSpPr/>
            <p:nvPr/>
          </p:nvSpPr>
          <p:spPr>
            <a:xfrm>
              <a:off x="7075535" y="2780979"/>
              <a:ext cx="150866" cy="0"/>
            </a:xfrm>
            <a:custGeom>
              <a:avLst/>
              <a:gdLst/>
              <a:rect l="l" t="t" r="r" b="b"/>
              <a:pathLst>
                <a:path w="2702">
                  <a:moveTo>
                    <a:pt x="2702" y="0"/>
                  </a:moveTo>
                  <a:lnTo>
                    <a:pt x="0" y="0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8" name="자유형 107"/>
            <p:cNvSpPr/>
            <p:nvPr/>
          </p:nvSpPr>
          <p:spPr>
            <a:xfrm>
              <a:off x="6421204" y="3946704"/>
              <a:ext cx="0" cy="203295"/>
            </a:xfrm>
            <a:custGeom>
              <a:avLst/>
              <a:gdLst/>
              <a:rect l="l" t="t" r="r" b="b"/>
              <a:pathLst>
                <a:path h="3641">
                  <a:moveTo>
                    <a:pt x="0" y="0"/>
                  </a:moveTo>
                  <a:lnTo>
                    <a:pt x="0" y="3641"/>
                  </a:lnTo>
                </a:path>
              </a:pathLst>
            </a:custGeom>
            <a:noFill/>
            <a:ln w="9523" cap="rnd" cmpd="sng" algn="ctr">
              <a:solidFill>
                <a:srgbClr val="2c69b2"/>
              </a:solidFill>
              <a:prstDash val="solid"/>
              <a:round/>
              <a:tailEnd type="arrow" w="med" len="med"/>
            </a:ln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109" name="직선 연결선 108"/>
            <p:cNvCxnSpPr/>
            <p:nvPr/>
          </p:nvCxnSpPr>
          <p:spPr>
            <a:xfrm>
              <a:off x="4812316" y="1345235"/>
              <a:ext cx="1608888" cy="0"/>
            </a:xfrm>
            <a:prstGeom prst="line">
              <a:avLst/>
            </a:prstGeom>
            <a:ln w="9523" cap="rnd" cmpd="sng" algn="ctr">
              <a:solidFill>
                <a:srgbClr val="2c69b2"/>
              </a:solidFill>
              <a:prstDash val="solid"/>
              <a:round/>
            </a:ln>
          </p:spPr>
        </p:cxn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516327" y="3295555"/>
            <a:ext cx="2066289" cy="15754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 txBox="1"/>
          <p:nvPr/>
        </p:nvSpPr>
        <p:spPr>
          <a:xfrm>
            <a:off x="610516" y="559076"/>
            <a:ext cx="828669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5. 운행제한차량 단속기준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(도로법 제59조, 도로법시행령 제55조)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7" name="물결 6"/>
          <p:cNvSpPr/>
          <p:nvPr/>
        </p:nvSpPr>
        <p:spPr>
          <a:xfrm>
            <a:off x="107985" y="5974914"/>
            <a:ext cx="9148191" cy="1143502"/>
          </a:xfrm>
          <a:prstGeom prst="wave">
            <a:avLst>
              <a:gd name="adj1" fmla="val 12500"/>
              <a:gd name="adj2" fmla="val 0"/>
            </a:avLst>
          </a:prstGeom>
          <a:solidFill>
            <a:srgbClr val="c4950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 rot="16200000" flipH="1">
            <a:off x="2107551" y="4753521"/>
            <a:ext cx="2145687" cy="927532"/>
          </a:xfrm>
          <a:custGeom>
            <a:avLst/>
            <a:gdLst/>
            <a:rect l="l" t="t" r="r" b="b"/>
            <a:pathLst>
              <a:path w="2143664" h="928694" extrusionOk="0">
                <a:moveTo>
                  <a:pt x="0" y="928694"/>
                </a:moveTo>
                <a:lnTo>
                  <a:pt x="616950" y="0"/>
                </a:lnTo>
                <a:lnTo>
                  <a:pt x="1526714" y="0"/>
                </a:lnTo>
                <a:lnTo>
                  <a:pt x="2143664" y="928694"/>
                </a:lnTo>
                <a:lnTo>
                  <a:pt x="0" y="928694"/>
                </a:lnTo>
                <a:close/>
              </a:path>
            </a:pathLst>
          </a:cu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 rot="16200000" flipH="1">
            <a:off x="2107551" y="2395046"/>
            <a:ext cx="2145687" cy="927532"/>
          </a:xfrm>
          <a:custGeom>
            <a:avLst/>
            <a:gdLst/>
            <a:rect l="l" t="t" r="r" b="b"/>
            <a:pathLst>
              <a:path w="2143664" h="928694" extrusionOk="0">
                <a:moveTo>
                  <a:pt x="0" y="928694"/>
                </a:moveTo>
                <a:lnTo>
                  <a:pt x="616950" y="0"/>
                </a:lnTo>
                <a:lnTo>
                  <a:pt x="1526714" y="0"/>
                </a:lnTo>
                <a:lnTo>
                  <a:pt x="2143664" y="928694"/>
                </a:lnTo>
                <a:lnTo>
                  <a:pt x="0" y="928694"/>
                </a:lnTo>
                <a:close/>
              </a:path>
            </a:pathLst>
          </a:cu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16200000">
            <a:off x="4751958" y="4753521"/>
            <a:ext cx="2145687" cy="927532"/>
          </a:xfrm>
          <a:custGeom>
            <a:avLst/>
            <a:gdLst/>
            <a:rect l="l" t="t" r="r" b="b"/>
            <a:pathLst>
              <a:path w="2143664" h="928694" extrusionOk="0">
                <a:moveTo>
                  <a:pt x="0" y="928694"/>
                </a:moveTo>
                <a:lnTo>
                  <a:pt x="616950" y="0"/>
                </a:lnTo>
                <a:lnTo>
                  <a:pt x="1526714" y="0"/>
                </a:lnTo>
                <a:lnTo>
                  <a:pt x="2143664" y="928694"/>
                </a:lnTo>
                <a:lnTo>
                  <a:pt x="0" y="928694"/>
                </a:lnTo>
                <a:close/>
              </a:path>
            </a:pathLst>
          </a:cu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 rot="16200000">
            <a:off x="4751958" y="2395046"/>
            <a:ext cx="2145687" cy="927532"/>
          </a:xfrm>
          <a:custGeom>
            <a:avLst/>
            <a:gdLst/>
            <a:rect l="l" t="t" r="r" b="b"/>
            <a:pathLst>
              <a:path w="2143664" h="928694" extrusionOk="0">
                <a:moveTo>
                  <a:pt x="0" y="928694"/>
                </a:moveTo>
                <a:lnTo>
                  <a:pt x="616950" y="0"/>
                </a:lnTo>
                <a:lnTo>
                  <a:pt x="1526714" y="0"/>
                </a:lnTo>
                <a:lnTo>
                  <a:pt x="2143664" y="928694"/>
                </a:lnTo>
                <a:lnTo>
                  <a:pt x="0" y="928694"/>
                </a:lnTo>
                <a:close/>
              </a:path>
            </a:pathLst>
          </a:cu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 rot="900000">
            <a:off x="4483558" y="2806384"/>
            <a:ext cx="1750207" cy="1513578"/>
          </a:xfrm>
          <a:custGeom>
            <a:avLst/>
            <a:gdLst/>
            <a:rect l="l" t="t" r="r" b="b"/>
            <a:pathLst>
              <a:path w="1912" h="1669" extrusionOk="0">
                <a:moveTo>
                  <a:pt x="0" y="144"/>
                </a:moveTo>
                <a:lnTo>
                  <a:pt x="291" y="464"/>
                </a:lnTo>
                <a:lnTo>
                  <a:pt x="184" y="820"/>
                </a:lnTo>
                <a:cubicBezTo>
                  <a:pt x="616" y="811"/>
                  <a:pt x="940" y="1054"/>
                  <a:pt x="1070" y="1477"/>
                </a:cubicBezTo>
                <a:lnTo>
                  <a:pt x="876" y="1513"/>
                </a:lnTo>
                <a:lnTo>
                  <a:pt x="1435" y="1669"/>
                </a:lnTo>
                <a:lnTo>
                  <a:pt x="1912" y="1264"/>
                </a:lnTo>
                <a:lnTo>
                  <a:pt x="1728" y="1304"/>
                </a:lnTo>
                <a:cubicBezTo>
                  <a:pt x="1666" y="982"/>
                  <a:pt x="1173" y="0"/>
                  <a:pt x="0" y="144"/>
                </a:cubicBezTo>
                <a:close/>
              </a:path>
            </a:pathLst>
          </a:custGeom>
          <a:gradFill flip="xy" rotWithShape="0">
            <a:gsLst>
              <a:gs pos="0">
                <a:srgbClr val="00b050">
                  <a:alpha val="100000"/>
                </a:srgbClr>
              </a:gs>
              <a:gs pos="100000">
                <a:schemeClr val="bg1">
                  <a:alpha val="100000"/>
                </a:scheme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 rot="900000">
            <a:off x="4367589" y="4148436"/>
            <a:ext cx="1469133" cy="1688286"/>
          </a:xfrm>
          <a:custGeom>
            <a:avLst/>
            <a:gdLst/>
            <a:rect l="l" t="t" r="r" b="b"/>
            <a:pathLst>
              <a:path w="1605" h="1864" extrusionOk="0">
                <a:moveTo>
                  <a:pt x="1509" y="0"/>
                </a:moveTo>
                <a:cubicBezTo>
                  <a:pt x="1509" y="0"/>
                  <a:pt x="1161" y="246"/>
                  <a:pt x="1161" y="246"/>
                </a:cubicBezTo>
                <a:lnTo>
                  <a:pt x="802" y="145"/>
                </a:lnTo>
                <a:cubicBezTo>
                  <a:pt x="826" y="548"/>
                  <a:pt x="584" y="868"/>
                  <a:pt x="176" y="1012"/>
                </a:cubicBezTo>
                <a:lnTo>
                  <a:pt x="144" y="836"/>
                </a:lnTo>
                <a:lnTo>
                  <a:pt x="0" y="1396"/>
                </a:lnTo>
                <a:lnTo>
                  <a:pt x="388" y="1864"/>
                </a:lnTo>
                <a:lnTo>
                  <a:pt x="363" y="1692"/>
                </a:lnTo>
                <a:cubicBezTo>
                  <a:pt x="897" y="1554"/>
                  <a:pt x="1605" y="960"/>
                  <a:pt x="1509" y="0"/>
                </a:cubicBezTo>
                <a:close/>
              </a:path>
            </a:pathLst>
          </a:custGeom>
          <a:solidFill>
            <a:srgbClr val="c4950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 rot="900000">
            <a:off x="2850828" y="3984839"/>
            <a:ext cx="1675611" cy="1429378"/>
          </a:xfrm>
          <a:custGeom>
            <a:avLst/>
            <a:gdLst/>
            <a:rect l="l" t="t" r="r" b="b"/>
            <a:pathLst>
              <a:path w="1830" h="1578" extrusionOk="0">
                <a:moveTo>
                  <a:pt x="1830" y="1466"/>
                </a:moveTo>
                <a:lnTo>
                  <a:pt x="1578" y="1148"/>
                </a:lnTo>
                <a:lnTo>
                  <a:pt x="1680" y="800"/>
                </a:lnTo>
                <a:cubicBezTo>
                  <a:pt x="1494" y="853"/>
                  <a:pt x="896" y="600"/>
                  <a:pt x="787" y="181"/>
                </a:cubicBezTo>
                <a:lnTo>
                  <a:pt x="980" y="148"/>
                </a:lnTo>
                <a:lnTo>
                  <a:pt x="421" y="0"/>
                </a:lnTo>
                <a:lnTo>
                  <a:pt x="0" y="392"/>
                </a:lnTo>
                <a:lnTo>
                  <a:pt x="152" y="368"/>
                </a:lnTo>
                <a:cubicBezTo>
                  <a:pt x="174" y="764"/>
                  <a:pt x="782" y="1578"/>
                  <a:pt x="1830" y="1466"/>
                </a:cubicBezTo>
                <a:close/>
              </a:path>
            </a:pathLst>
          </a:custGeom>
          <a:gradFill flip="xy" rotWithShape="0">
            <a:gsLst>
              <a:gs pos="0">
                <a:srgbClr val="a6a6a6">
                  <a:alpha val="100000"/>
                </a:srgbClr>
              </a:gs>
              <a:gs pos="100000">
                <a:schemeClr val="bg1">
                  <a:alpha val="100000"/>
                </a:scheme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 rot="900000">
            <a:off x="3141506" y="2436308"/>
            <a:ext cx="1535800" cy="1718492"/>
          </a:xfrm>
          <a:custGeom>
            <a:avLst/>
            <a:gdLst/>
            <a:rect l="l" t="t" r="r" b="b"/>
            <a:pathLst>
              <a:path w="1678" h="1896" extrusionOk="0">
                <a:moveTo>
                  <a:pt x="184" y="1896"/>
                </a:moveTo>
                <a:lnTo>
                  <a:pt x="490" y="1632"/>
                </a:lnTo>
                <a:lnTo>
                  <a:pt x="850" y="1740"/>
                </a:lnTo>
                <a:cubicBezTo>
                  <a:pt x="826" y="1308"/>
                  <a:pt x="1044" y="922"/>
                  <a:pt x="1498" y="828"/>
                </a:cubicBezTo>
                <a:lnTo>
                  <a:pt x="1540" y="1020"/>
                </a:lnTo>
                <a:lnTo>
                  <a:pt x="1678" y="456"/>
                </a:lnTo>
                <a:lnTo>
                  <a:pt x="1296" y="0"/>
                </a:lnTo>
                <a:lnTo>
                  <a:pt x="1336" y="168"/>
                </a:lnTo>
                <a:cubicBezTo>
                  <a:pt x="1114" y="180"/>
                  <a:pt x="0" y="728"/>
                  <a:pt x="184" y="1896"/>
                </a:cubicBezTo>
                <a:close/>
              </a:path>
            </a:pathLst>
          </a:custGeom>
          <a:gradFill flip="xy" rotWithShape="0">
            <a:gsLst>
              <a:gs pos="0">
                <a:srgbClr val="ffebfa">
                  <a:alpha val="100000"/>
                </a:srgbClr>
              </a:gs>
              <a:gs pos="100000">
                <a:srgbClr val="5e9e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 rot="21600000">
            <a:off x="6289378" y="1796271"/>
            <a:ext cx="2316134" cy="2144123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 rot="21600000">
            <a:off x="6289378" y="1786723"/>
            <a:ext cx="2316134" cy="50033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 rot="21600000">
            <a:off x="6289378" y="4164293"/>
            <a:ext cx="2316134" cy="2073759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 rot="21600000">
            <a:off x="6289378" y="4154801"/>
            <a:ext cx="2316134" cy="500282"/>
          </a:xfrm>
          <a:prstGeom prst="roundRect">
            <a:avLst>
              <a:gd name="adj" fmla="val 0"/>
            </a:avLst>
          </a:prstGeom>
          <a:solidFill>
            <a:srgbClr val="c4950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 rot="21600000">
            <a:off x="466461" y="1796271"/>
            <a:ext cx="2249414" cy="2144123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 rot="21600000">
            <a:off x="466460" y="1786723"/>
            <a:ext cx="2249414" cy="500338"/>
          </a:xfrm>
          <a:prstGeom prst="roundRect">
            <a:avLst>
              <a:gd name="adj" fmla="val 0"/>
            </a:avLst>
          </a:prstGeom>
          <a:solidFill>
            <a:srgbClr val="8eb4e3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 rot="21600000">
            <a:off x="466461" y="4164293"/>
            <a:ext cx="2249414" cy="2001733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 rot="21600000">
            <a:off x="466461" y="4154801"/>
            <a:ext cx="2249414" cy="500282"/>
          </a:xfrm>
          <a:prstGeom prst="roundRect">
            <a:avLst>
              <a:gd name="adj" fmla="val 0"/>
            </a:avLst>
          </a:prstGeom>
          <a:solidFill>
            <a:srgbClr val="a6a6a6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직사각형 23"/>
          <p:cNvSpPr txBox="1"/>
          <p:nvPr/>
        </p:nvSpPr>
        <p:spPr>
          <a:xfrm>
            <a:off x="6286195" y="1858192"/>
            <a:ext cx="2004312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폭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25" name="직사각형 24"/>
          <p:cNvSpPr txBox="1"/>
          <p:nvPr/>
        </p:nvSpPr>
        <p:spPr>
          <a:xfrm>
            <a:off x="466460" y="1874105"/>
            <a:ext cx="2252596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중    량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26" name="직사각형 25"/>
          <p:cNvSpPr txBox="1"/>
          <p:nvPr/>
        </p:nvSpPr>
        <p:spPr>
          <a:xfrm>
            <a:off x="466460" y="4270715"/>
            <a:ext cx="2252597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높    이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27" name="직사각형 26"/>
          <p:cNvSpPr txBox="1"/>
          <p:nvPr/>
        </p:nvSpPr>
        <p:spPr>
          <a:xfrm>
            <a:off x="466461" y="2530056"/>
            <a:ext cx="2249414" cy="11704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축중량 10t 초과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총중량 40t 초과)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(기계오차 /측정오차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10%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</p:txBody>
      </p:sp>
      <p:sp>
        <p:nvSpPr>
          <p:cNvPr id="28" name="직사각형 27"/>
          <p:cNvSpPr txBox="1"/>
          <p:nvPr/>
        </p:nvSpPr>
        <p:spPr>
          <a:xfrm>
            <a:off x="466461" y="4923483"/>
            <a:ext cx="2249414" cy="9545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높이 4.0m 초과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(기계오차 /측정오차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0.1m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</p:txBody>
      </p:sp>
      <p:sp>
        <p:nvSpPr>
          <p:cNvPr id="29" name="직사각형 28"/>
          <p:cNvSpPr txBox="1"/>
          <p:nvPr/>
        </p:nvSpPr>
        <p:spPr>
          <a:xfrm>
            <a:off x="6289378" y="4270715"/>
            <a:ext cx="2004312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길    이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30" name="직사각형 29"/>
          <p:cNvSpPr txBox="1"/>
          <p:nvPr/>
        </p:nvSpPr>
        <p:spPr>
          <a:xfrm>
            <a:off x="6289378" y="4923483"/>
            <a:ext cx="2316134" cy="9545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길이 16.7m 초과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(기계오차 /측정오차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0.2m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</p:txBody>
      </p:sp>
      <p:sp>
        <p:nvSpPr>
          <p:cNvPr id="31" name="직사각형 30"/>
          <p:cNvSpPr txBox="1"/>
          <p:nvPr/>
        </p:nvSpPr>
        <p:spPr>
          <a:xfrm>
            <a:off x="6289378" y="2572937"/>
            <a:ext cx="2316134" cy="9545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폭 2.5m 초과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(기계오차 /측정오차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0.1m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400" b="0" i="0" spc="5" mc:Ignorable="hp" hp:hslEmbossed="0">
              <a:solidFill>
                <a:srgbClr val="404040">
                  <a:alpha val="100000"/>
                </a:srgbClr>
              </a:solidFill>
              <a:latin typeface="08서울남산체 M"/>
              <a:ea typeface="08서울남산체 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3" presetClass="entr" presetSubtype="10" fill="hold" grpId="0" nodeType="click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1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4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7" presetID="3" presetClass="entr" presetSubtype="10" fill="hold" nodeType="with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0" presetID="3" presetClass="entr" presetSubtype="10" fill="hold" nodeType="with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8" presetID="3" presetClass="entr" presetSubtype="10" fill="hold" nodeType="with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1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4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7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0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8" presetID="3" presetClass="entr" presetSubtype="10" fill="hold" nodeType="with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1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4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7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0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6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8" presetID="3" presetClass="entr" presetSubtype="10" fill="hold" nodeType="with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1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4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7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0" presetID="3" presetClass="entr" presetSubtype="10" fill="hold" grpId="0" nodeType="withEffect" mc:Ignorable="hp" hp:hslPresetID="4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0" autoUpdateAnimBg="0"/>
      <p:bldP spid="19" grpId="0" animBg="1" autoUpdateAnimBg="1"/>
      <p:bldP spid="30" grpId="0" animBg="0" autoUpdateAnimBg="0"/>
      <p:bldP spid="18" grpId="0" animBg="1" autoUpdateAnimBg="1"/>
      <p:bldP spid="26" grpId="0" animBg="0" autoUpdateAnimBg="0"/>
      <p:bldP spid="23" grpId="0" animBg="1" autoUpdateAnimBg="1"/>
      <p:bldP spid="28" grpId="0" animBg="0" autoUpdateAnimBg="0"/>
      <p:bldP spid="22" grpId="0" animBg="1" autoUpdateAnimBg="1"/>
      <p:bldP spid="21" grpId="0" animBg="1" autoUpdateAnimBg="1"/>
      <p:bldP spid="25" grpId="0" animBg="0" autoUpdateAnimBg="0"/>
      <p:bldP spid="27" grpId="0" animBg="0" autoUpdateAnimBg="0"/>
      <p:bldP spid="20" grpId="0" animBg="1" autoUpdateAnimBg="1"/>
      <p:bldP spid="24" grpId="0" animBg="0" autoUpdateAnimBg="0"/>
      <p:bldP spid="17" grpId="0" animBg="1" autoUpdateAnimBg="1"/>
      <p:bldP spid="31" grpId="0" animBg="0" autoUpdateAnimBg="0"/>
      <p:bldP spid="16" grpId="0" animBg="1" autoUpdateAnimBg="1"/>
    </p:bld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4891" y="403866"/>
            <a:ext cx="8654217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5-1. 운행제한차량 단속기준 결정배경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물결 5"/>
          <p:cNvSpPr/>
          <p:nvPr/>
        </p:nvSpPr>
        <p:spPr>
          <a:xfrm>
            <a:off x="107985" y="6033653"/>
            <a:ext cx="9148191" cy="1143502"/>
          </a:xfrm>
          <a:prstGeom prst="wave">
            <a:avLst>
              <a:gd name="adj1" fmla="val 12500"/>
              <a:gd name="adj2" fmla="val 0"/>
            </a:avLst>
          </a:prstGeom>
          <a:solidFill>
            <a:srgbClr val="c4950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 rot="21600000">
            <a:off x="5898643" y="1786723"/>
            <a:ext cx="2001185" cy="50033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 rot="21600000">
            <a:off x="1442090" y="1124136"/>
            <a:ext cx="7091393" cy="1369076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 rot="21600000">
            <a:off x="610515" y="1123572"/>
            <a:ext cx="690903" cy="1369076"/>
          </a:xfrm>
          <a:prstGeom prst="roundRect">
            <a:avLst>
              <a:gd name="adj" fmla="val 0"/>
            </a:avLst>
          </a:prstGeom>
          <a:solidFill>
            <a:srgbClr val="8eb4e3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 txBox="1"/>
          <p:nvPr/>
        </p:nvSpPr>
        <p:spPr>
          <a:xfrm>
            <a:off x="610515" y="1650155"/>
            <a:ext cx="69090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중량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11" name="직사각형 10"/>
          <p:cNvSpPr txBox="1"/>
          <p:nvPr/>
        </p:nvSpPr>
        <p:spPr>
          <a:xfrm>
            <a:off x="1546866" y="1052109"/>
            <a:ext cx="6751525" cy="6988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급속한 경제성장 및 자동차 생산기술 향상에 따른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0000">
                    <a:alpha val="100000"/>
                  </a:srgbClr>
                </a:solidFill>
                <a:sym typeface="Wingdings"/>
              </a:rPr>
              <a:t>차량의 대형화 및 중량화 추세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000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0000">
                    <a:alpha val="100000"/>
                  </a:srgbClr>
                </a:solidFill>
                <a:sym typeface="Wingdings"/>
              </a:rPr>
              <a:t>  에 맞추어 도로구조물의 설치기준을 높이는데 정부재정형편 등에 한계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2" name="직사각형 11"/>
          <p:cNvSpPr txBox="1"/>
          <p:nvPr/>
        </p:nvSpPr>
        <p:spPr>
          <a:xfrm>
            <a:off x="1536230" y="1628325"/>
            <a:ext cx="6853200" cy="7400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차량의 화물운송능력에 따른 경제성, 차량자체의 주행안전성, 정부재정형편, 선진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 외국과의 형평성, 사회 경제 국방여건 등을 종합적으로 고려하여 합리적으로 결정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 rot="21600000">
            <a:off x="5898643" y="3371770"/>
            <a:ext cx="2001185" cy="50033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 rot="21600000">
            <a:off x="1445291" y="2564676"/>
            <a:ext cx="7091393" cy="1800675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 rot="21600000">
            <a:off x="611450" y="2636703"/>
            <a:ext cx="690903" cy="1728648"/>
          </a:xfrm>
          <a:prstGeom prst="roundRect">
            <a:avLst>
              <a:gd name="adj" fmla="val 0"/>
            </a:avLst>
          </a:prstGeom>
          <a:solidFill>
            <a:srgbClr val="8eb4e3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직사각형 15"/>
          <p:cNvSpPr txBox="1"/>
          <p:nvPr/>
        </p:nvSpPr>
        <p:spPr>
          <a:xfrm>
            <a:off x="611450" y="3344801"/>
            <a:ext cx="69090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폭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17" name="직사각형 16"/>
          <p:cNvSpPr txBox="1"/>
          <p:nvPr/>
        </p:nvSpPr>
        <p:spPr>
          <a:xfrm>
            <a:off x="1546866" y="2564675"/>
            <a:ext cx="6986618" cy="18006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우리나라의 모든 자동차는 선진외국과 같이 차량폭 2.5m 이하를 기준으로 제작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latin typeface="08서울남산체 M"/>
                <a:ea typeface="08서울남산체 M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모든 도로도 차량폭 2.5m이하를 기준으로  설계 시공되며 폭 2.5m초과차량이 운행시는  폭이 좁은   터널, 지하통로 등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0000">
                    <a:alpha val="100000"/>
                  </a:srgbClr>
                </a:solidFill>
                <a:sym typeface="Wingdings"/>
              </a:rPr>
              <a:t>도로횡단 구조물  파손위험과 인접차로 통행에 상당한 위험을 초래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하여 통행량을   감소시키는 주요 원인(2.5m초과차량은 76~91년까지 작업장 등 구내운반용으로 등록)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 rot="21600000">
            <a:off x="5898643" y="4939341"/>
            <a:ext cx="2001185" cy="50033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 rot="21600000">
            <a:off x="1442091" y="4437378"/>
            <a:ext cx="7091393" cy="1369076"/>
          </a:xfrm>
          <a:prstGeom prst="roundRect">
            <a:avLst>
              <a:gd name="adj" fmla="val 0"/>
            </a:avLst>
          </a:prstGeom>
          <a:gradFill flip="xy" rotWithShape="0">
            <a:gsLst>
              <a:gs pos="0">
                <a:srgbClr val="dddddd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35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5345" dir="4023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 rot="21600000">
            <a:off x="639881" y="4437378"/>
            <a:ext cx="690903" cy="1369076"/>
          </a:xfrm>
          <a:prstGeom prst="roundRect">
            <a:avLst>
              <a:gd name="adj" fmla="val 0"/>
            </a:avLst>
          </a:prstGeom>
          <a:solidFill>
            <a:srgbClr val="8eb4e3"/>
          </a:solidFill>
          <a:ln w="25400" cap="flat" cmpd="sng" algn="ctr">
            <a:noFill/>
            <a:prstDash val="solid"/>
            <a:round/>
          </a:ln>
          <a:effectLst>
            <a:outerShdw dist="25363" dir="4202953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직사각형 20"/>
          <p:cNvSpPr txBox="1"/>
          <p:nvPr/>
        </p:nvSpPr>
        <p:spPr>
          <a:xfrm>
            <a:off x="611450" y="4912372"/>
            <a:ext cx="690903" cy="3398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rPr>
              <a:t>높이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sp>
        <p:nvSpPr>
          <p:cNvPr id="22" name="직사각형 21"/>
          <p:cNvSpPr txBox="1"/>
          <p:nvPr/>
        </p:nvSpPr>
        <p:spPr>
          <a:xfrm>
            <a:off x="1463756" y="4581432"/>
            <a:ext cx="6997701" cy="106254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국도, 지방도, 시군도 등의 경우 시공된지 오래된 구조물이 많고(전국 796개소)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높이에 여유가 없어 불가피하게 4.0m이하로 정하고 있으며, 선진외국도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우리나라와 같거나 오히려 더 낮게 정하고 있음.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pic>
        <p:nvPicPr>
          <p:cNvPr id="23" name="그림 2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116534" y="6151186"/>
            <a:ext cx="519322" cy="5209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4" name="직사각형 23"/>
          <p:cNvSpPr txBox="1"/>
          <p:nvPr/>
        </p:nvSpPr>
        <p:spPr>
          <a:xfrm>
            <a:off x="1835969" y="6262353"/>
            <a:ext cx="684365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rPr>
              <a:t>축중 10톤</a:t>
            </a: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sym typeface="Wingdings"/>
              </a:rPr>
              <a:t>=</a:t>
            </a: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sym typeface="Wingdings"/>
              </a:rPr>
              <a:t>승용차 7만대, 축중 11톤-승용차11만대 통행과 같은 도로파손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 txBox="1"/>
          <p:nvPr/>
        </p:nvSpPr>
        <p:spPr>
          <a:xfrm>
            <a:off x="242994" y="559076"/>
            <a:ext cx="8654217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5-2. 운행제한차량 단속장소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(차량의 운행제한규정 제13조)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933897" y="1475442"/>
            <a:ext cx="7067551" cy="1000621"/>
            <a:chOff x="933897" y="1475442"/>
            <a:chExt cx="7067551" cy="1000621"/>
          </a:xfrm>
        </p:grpSpPr>
        <p:pic>
          <p:nvPicPr>
            <p:cNvPr id="6" name="그림 5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933897" y="1475442"/>
              <a:ext cx="7067551" cy="100062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 txBox="1"/>
            <p:nvPr/>
          </p:nvSpPr>
          <p:spPr>
            <a:xfrm>
              <a:off x="1043446" y="1575499"/>
              <a:ext cx="6827795" cy="75757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72018" tIns="72018" rIns="72018" bIns="72018" anchor="ctr">
              <a:noAutofit/>
            </a:bodyPr>
            <a:p>
              <a:pPr marL="359918" lvl="0" indent="-359918" defTabSz="810101">
                <a:lnSpc>
                  <a:spcPct val="12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chemeClr val="tx1"/>
                  </a:solidFill>
                </a:rPr>
                <a:t>단속장소는 </a:t>
              </a:r>
              <a:r>
                <a:rPr lang="ko-KR" altLang="en-US" sz="1600" b="1">
                  <a:solidFill>
                    <a:srgbClr val="c00000">
                      <a:alpha val="100000"/>
                    </a:srgbClr>
                  </a:solidFill>
                </a:rPr>
                <a:t>화물차량을 용이하게 검문할 수 있는 장소</a:t>
              </a:r>
              <a:r>
                <a:rPr lang="ko-KR" altLang="en-US" sz="1600" b="0">
                  <a:solidFill>
                    <a:schemeClr val="tx1"/>
                  </a:solidFill>
                </a:rPr>
                <a:t>이어야 하고</a:t>
              </a:r>
              <a:endParaRPr lang="ko-KR" altLang="en-US" sz="1600" b="0">
                <a:solidFill>
                  <a:schemeClr val="tx1"/>
                </a:solidFill>
              </a:endParaRPr>
            </a:p>
            <a:p>
              <a:pPr marL="359918" lvl="0" indent="-359918" defTabSz="81010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600" b="0">
                  <a:solidFill>
                    <a:schemeClr val="tx1"/>
                  </a:solidFill>
                </a:rPr>
                <a:t>      </a:t>
              </a:r>
              <a:r>
                <a:rPr lang="ko-KR" altLang="en-US" sz="1600" b="1">
                  <a:solidFill>
                    <a:srgbClr val="c00000">
                      <a:alpha val="100000"/>
                    </a:srgbClr>
                  </a:solidFill>
                </a:rPr>
                <a:t>주행차로의 통행에 방해를 주지 않을 것</a:t>
              </a:r>
              <a:endParaRPr lang="ko-KR" altLang="en-US" sz="1600" b="1">
                <a:solidFill>
                  <a:srgbClr val="c00000">
                    <a:alpha val="100000"/>
                  </a:srgbClr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 rot="0">
            <a:off x="933897" y="2561826"/>
            <a:ext cx="7095398" cy="1011227"/>
            <a:chOff x="933897" y="2561826"/>
            <a:chExt cx="7067551" cy="723119"/>
          </a:xfrm>
        </p:grpSpPr>
        <p:pic>
          <p:nvPicPr>
            <p:cNvPr id="9" name="그림 8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933897" y="2561826"/>
              <a:ext cx="7067551" cy="7231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 txBox="1"/>
            <p:nvPr/>
          </p:nvSpPr>
          <p:spPr>
            <a:xfrm>
              <a:off x="1043446" y="2655517"/>
              <a:ext cx="6697742" cy="41334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72018" tIns="72018" rIns="72018" bIns="72018" anchor="ctr">
              <a:noAutofit/>
            </a:bodyPr>
            <a:p>
              <a:pPr marL="0" lvl="0" indent="0" algn="l" defTabSz="81010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sym typeface="Wingdings"/>
                </a:rPr>
                <a:t> 2.  단속장소는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c00000">
                      <a:alpha val="100000"/>
                    </a:srgbClr>
                  </a:solidFill>
                  <a:sym typeface="Wingdings"/>
                </a:rPr>
                <a:t>평탄하고 견고한 노면</a:t>
              </a: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sym typeface="Wingdings"/>
                </a:rPr>
                <a:t>일 것</a:t>
              </a:r>
              <a:endPara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sym typeface="Wingdings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 rot="0">
            <a:off x="933897" y="3714821"/>
            <a:ext cx="7067551" cy="1005367"/>
            <a:chOff x="933897" y="3714821"/>
            <a:chExt cx="7067551" cy="1005367"/>
          </a:xfrm>
        </p:grpSpPr>
        <p:pic>
          <p:nvPicPr>
            <p:cNvPr id="12" name="그림 11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933897" y="3714821"/>
              <a:ext cx="7067551" cy="100536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3" name="직사각형 12"/>
            <p:cNvSpPr txBox="1"/>
            <p:nvPr/>
          </p:nvSpPr>
          <p:spPr>
            <a:xfrm>
              <a:off x="1043446" y="3717108"/>
              <a:ext cx="6827795" cy="8490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72018" tIns="72018" rIns="72018" bIns="72018" anchor="ctr">
              <a:noAutofit/>
            </a:bodyPr>
            <a:p>
              <a:pPr lvl="0" defTabSz="81010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sym typeface="Wingdings"/>
                </a:rPr>
                <a:t> 3.  </a:t>
              </a:r>
              <a:r>
                <a:rPr lang="ko-KR" altLang="en-US" sz="1600" b="0">
                  <a:solidFill>
                    <a:schemeClr val="tx1"/>
                  </a:solidFill>
                </a:rPr>
                <a:t>단속장소는 운전자가 쉽게 발견할 수 있도록 종횡단경사가 없는</a:t>
              </a:r>
              <a:endParaRPr lang="ko-KR" altLang="en-US" sz="1600" b="0">
                <a:solidFill>
                  <a:schemeClr val="tx1"/>
                </a:solidFill>
              </a:endParaRPr>
            </a:p>
            <a:p>
              <a:pPr lvl="0" defTabSz="81010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600" b="0">
                  <a:solidFill>
                    <a:schemeClr val="tx1"/>
                  </a:solidFill>
                </a:rPr>
                <a:t>      </a:t>
              </a:r>
              <a:r>
                <a:rPr lang="ko-KR" altLang="en-US" sz="1600" b="1">
                  <a:solidFill>
                    <a:srgbClr val="c00000">
                      <a:alpha val="100000"/>
                    </a:srgbClr>
                  </a:solidFill>
                </a:rPr>
                <a:t>직선구간을 선정</a:t>
              </a:r>
              <a:r>
                <a:rPr lang="ko-KR" altLang="en-US" sz="1600" b="0">
                  <a:solidFill>
                    <a:schemeClr val="tx1"/>
                  </a:solidFill>
                </a:rPr>
                <a:t>하고, 도로시설물 등 </a:t>
              </a:r>
              <a:r>
                <a:rPr lang="ko-KR" altLang="en-US" sz="1600" b="1">
                  <a:solidFill>
                    <a:srgbClr val="c00000">
                      <a:alpha val="100000"/>
                    </a:srgbClr>
                  </a:solidFill>
                </a:rPr>
                <a:t>지장물이 많은 장소를 피할것</a:t>
              </a:r>
              <a:endParaRPr lang="ko-KR" altLang="en-US" sz="1600" b="1">
                <a:solidFill>
                  <a:srgbClr val="c00000">
                    <a:alpha val="100000"/>
                  </a:srgbClr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 rot="0">
            <a:off x="933897" y="4934595"/>
            <a:ext cx="7067551" cy="1011676"/>
            <a:chOff x="933897" y="4934595"/>
            <a:chExt cx="7067551" cy="1011676"/>
          </a:xfrm>
        </p:grpSpPr>
        <p:pic>
          <p:nvPicPr>
            <p:cNvPr id="15" name="그림 14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933897" y="4934595"/>
              <a:ext cx="7067551" cy="101167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6" name="직사각형 15"/>
            <p:cNvSpPr txBox="1"/>
            <p:nvPr/>
          </p:nvSpPr>
          <p:spPr>
            <a:xfrm>
              <a:off x="1043446" y="5033088"/>
              <a:ext cx="6827795" cy="75757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72018" tIns="72018" rIns="72018" bIns="72018" anchor="ctr">
              <a:noAutofit/>
            </a:bodyPr>
            <a:p>
              <a:pPr lvl="0" defTabSz="81010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sym typeface="Wingdings"/>
                </a:rPr>
                <a:t> 4. </a:t>
              </a:r>
              <a:r>
                <a:rPr lang="ko-KR" altLang="en-US" sz="1600" b="0">
                  <a:solidFill>
                    <a:schemeClr val="tx1"/>
                  </a:solidFill>
                </a:rPr>
                <a:t> 단속장소는 </a:t>
              </a:r>
              <a:r>
                <a:rPr lang="ko-KR" altLang="en-US" sz="1600" b="1">
                  <a:solidFill>
                    <a:srgbClr val="c00000">
                      <a:alpha val="100000"/>
                    </a:srgbClr>
                  </a:solidFill>
                </a:rPr>
                <a:t>야간조명이 가능한 장소</a:t>
              </a:r>
              <a:r>
                <a:rPr lang="ko-KR" altLang="en-US" sz="1600" b="0">
                  <a:solidFill>
                    <a:schemeClr val="tx1"/>
                  </a:solidFill>
                </a:rPr>
                <a:t>일것. 다만, 조명시설이 없는 경우</a:t>
              </a:r>
              <a:endParaRPr lang="ko-KR" altLang="en-US" sz="1600" b="0">
                <a:solidFill>
                  <a:schemeClr val="tx1"/>
                </a:solidFill>
              </a:endParaRPr>
            </a:p>
            <a:p>
              <a:pPr lvl="0" defTabSz="81010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600" b="0">
                  <a:solidFill>
                    <a:schemeClr val="tx1"/>
                  </a:solidFill>
                </a:rPr>
                <a:t>      운전자의 주의를 유도할 수 있도록 경광등을 설치할 것</a:t>
              </a:r>
              <a:endParaRPr lang="ko-KR" altLang="en-US" sz="1600" b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0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242994" y="559076"/>
            <a:ext cx="8428700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5-3. 운행제한차량 단속 근무요령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(차량의 운행규정 제16조)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513013" y="1340217"/>
            <a:ext cx="8092499" cy="5185944"/>
            <a:chOff x="513012" y="1457966"/>
            <a:chExt cx="8091958" cy="4305668"/>
          </a:xfrm>
        </p:grpSpPr>
        <p:pic>
          <p:nvPicPr>
            <p:cNvPr id="7" name="그림 6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513012" y="1457966"/>
              <a:ext cx="8091958" cy="430566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8" name="직사각형 7"/>
            <p:cNvSpPr txBox="1"/>
            <p:nvPr/>
          </p:nvSpPr>
          <p:spPr>
            <a:xfrm>
              <a:off x="748078" y="1577567"/>
              <a:ext cx="7640826" cy="41262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ctr">
              <a:noAutofit/>
            </a:bodyPr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endParaRPr lang="ko-KR" altLang="ko-KR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지정한 근무위치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에서 차량의 운행제한업무 수행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검문소 시설 및 장비를 양호한 상태로 유지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, 근무교대시 관련서류 인계인수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근무복 등을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단정하게 착용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하고 상시 신호봉(적색등화장치)를 휴대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검문소 시설 및 단속장비는 물론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관련서류를 외부인으로부터 보호</a:t>
              </a:r>
              <a:endParaRPr lang="ko-KR" altLang="en-US" sz="1600" b="1">
                <a:solidFill>
                  <a:srgbClr val="558ed5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검문소로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진입한 차량을 안전하게 유도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하고 차량의 운행속도를 제한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운전자에게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측정결과 및 조치사항을 알려야</a:t>
              </a:r>
              <a:r>
                <a:rPr lang="ko-KR" altLang="en-US" sz="1600" b="1">
                  <a:solidFill>
                    <a:srgbClr val="4a452a">
                      <a:alpha val="100000"/>
                    </a:srgbClr>
                  </a:solidFill>
                </a:rPr>
                <a:t> 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하고 운전자가 안전하게 검문소 또는 차량으로 이동할 수 있도록 도움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위반차량 운전자로부터 면허증 등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필요한 자료를 확인하여 관련서류를 정확하게 작성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하고 재측정을 한 경우에는 정도가 낮은 측정자료를 기준으로 서류 작성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SzPct val="100000"/>
                <a:buAutoNum type="arabicPeriod"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단속원은 자인서에 기재한 위반자 인적사항과 위반내용에 대하여 </a:t>
              </a:r>
              <a:r>
                <a:rPr lang="ko-KR" altLang="en-US" sz="1600" b="1">
                  <a:solidFill>
                    <a:srgbClr val="558ed5">
                      <a:alpha val="100000"/>
                    </a:srgbClr>
                  </a:solidFill>
                </a:rPr>
                <a:t>자인자의 확인</a:t>
              </a: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을 받아야 함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5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lang="ko-KR" altLang="ko-KR" sz="1600" b="0">
                <a:solidFill>
                  <a:srgbClr val="4a452a">
                    <a:alpha val="100000"/>
                  </a:srgbClr>
                </a:solidFill>
              </a:endParaRPr>
            </a:p>
            <a:p>
              <a:pPr marL="359918" lvl="0" indent="-359918" defTabSz="900111">
                <a:lnSpc>
                  <a:spcPct val="10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600" b="0">
                  <a:solidFill>
                    <a:srgbClr val="4a452a">
                      <a:alpha val="100000"/>
                    </a:srgbClr>
                  </a:solidFill>
                </a:rPr>
                <a:t>      </a:t>
              </a:r>
              <a:endParaRPr lang="ko-KR" altLang="en-US" sz="1600" b="0">
                <a:solidFill>
                  <a:srgbClr val="4a452a">
                    <a:alpha val="100000"/>
                  </a:srgbClr>
                </a:solidFill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022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0">
            <a:off x="481243" y="1700352"/>
            <a:ext cx="8198380" cy="991681"/>
            <a:chOff x="481242" y="1700352"/>
            <a:chExt cx="8198380" cy="991681"/>
          </a:xfrm>
        </p:grpSpPr>
        <p:sp>
          <p:nvSpPr>
            <p:cNvPr id="6" name="직사각형 5"/>
            <p:cNvSpPr txBox="1"/>
            <p:nvPr/>
          </p:nvSpPr>
          <p:spPr>
            <a:xfrm>
              <a:off x="911619" y="1885216"/>
              <a:ext cx="360527" cy="5431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1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 rot="21600000">
              <a:off x="1751826" y="1885216"/>
              <a:ext cx="0" cy="597156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8" name="직사각형 7"/>
            <p:cNvSpPr txBox="1"/>
            <p:nvPr/>
          </p:nvSpPr>
          <p:spPr>
            <a:xfrm>
              <a:off x="1907439" y="1700352"/>
              <a:ext cx="6772184" cy="99168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lvl="0" defTabSz="900111">
                <a:lnSpc>
                  <a:spcPct val="130000"/>
                </a:lnSpc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</a:t>
              </a:r>
              <a:r>
                <a:rPr lang="ko-KR" altLang="en-US" sz="1400">
                  <a:solidFill>
                    <a:srgbClr val="4a452a"/>
                  </a:solidFill>
                </a:rPr>
                <a:t>도로법 제59조 제4항에 따라 위반여부를 확인하기 위하여 적재량 측정 및 관계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3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서류제출을 요구할 수 있으며, 정당한 사유없이 관리청의 요구에 따르지 아니한         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3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자에 대해서는 500만원 이하의 과태료에 처함 </a:t>
              </a:r>
              <a:endParaRPr lang="ko-KR" altLang="en-US" sz="1400">
                <a:solidFill>
                  <a:srgbClr val="4a452a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481242" y="2687287"/>
              <a:ext cx="7980790" cy="1563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grpSp>
        <p:nvGrpSpPr>
          <p:cNvPr id="10" name="그룹 9"/>
          <p:cNvGrpSpPr/>
          <p:nvPr/>
        </p:nvGrpSpPr>
        <p:grpSpPr>
          <a:xfrm rot="0">
            <a:off x="468512" y="3060516"/>
            <a:ext cx="8209026" cy="854473"/>
            <a:chOff x="468512" y="3060516"/>
            <a:chExt cx="8209026" cy="854473"/>
          </a:xfrm>
        </p:grpSpPr>
        <p:sp>
          <p:nvSpPr>
            <p:cNvPr id="11" name="직사각형 10"/>
            <p:cNvSpPr txBox="1"/>
            <p:nvPr/>
          </p:nvSpPr>
          <p:spPr>
            <a:xfrm>
              <a:off x="898945" y="3109736"/>
              <a:ext cx="360527" cy="5431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2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 rot="21600000">
              <a:off x="1739096" y="3108172"/>
              <a:ext cx="0" cy="600339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13" name="직사각형 12"/>
            <p:cNvSpPr txBox="1"/>
            <p:nvPr/>
          </p:nvSpPr>
          <p:spPr>
            <a:xfrm>
              <a:off x="1918030" y="3060516"/>
              <a:ext cx="6759509" cy="73696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차량번호 0000호는 차량의 축하중 제한기준 10톤이 초과되었습니다. 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a452a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 차량의 운전자는 운전면허증, 차량등록증, 화물수탁증(운송장 등)을 제출하십시오 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a452a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468512" y="3911807"/>
              <a:ext cx="7980846" cy="3182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grpSp>
        <p:nvGrpSpPr>
          <p:cNvPr id="15" name="그룹 14"/>
          <p:cNvGrpSpPr/>
          <p:nvPr/>
        </p:nvGrpSpPr>
        <p:grpSpPr>
          <a:xfrm rot="0">
            <a:off x="481243" y="4203036"/>
            <a:ext cx="8197942" cy="936473"/>
            <a:chOff x="481242" y="4203036"/>
            <a:chExt cx="8197942" cy="936473"/>
          </a:xfrm>
        </p:grpSpPr>
        <p:sp>
          <p:nvSpPr>
            <p:cNvPr id="16" name="직사각형 15"/>
            <p:cNvSpPr txBox="1"/>
            <p:nvPr/>
          </p:nvSpPr>
          <p:spPr>
            <a:xfrm>
              <a:off x="911619" y="4334255"/>
              <a:ext cx="360527" cy="5431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3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21600000">
              <a:off x="1751826" y="4334255"/>
              <a:ext cx="0" cy="598775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18" name="직사각형 17"/>
            <p:cNvSpPr txBox="1"/>
            <p:nvPr/>
          </p:nvSpPr>
          <p:spPr>
            <a:xfrm>
              <a:off x="1907001" y="4203036"/>
              <a:ext cx="6772184" cy="7385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자인서에 기록된 차량등록번호, 운전자, 적발장소, 위반내용을 확인하시고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a452a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 본인의 성명과 주민등록번호, 연락처(전화번호)를 거짓없이 자인하시기 바랍니다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a452a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81242" y="5137890"/>
              <a:ext cx="7980790" cy="1619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grpSp>
        <p:nvGrpSpPr>
          <p:cNvPr id="20" name="그룹 19"/>
          <p:cNvGrpSpPr/>
          <p:nvPr/>
        </p:nvGrpSpPr>
        <p:grpSpPr>
          <a:xfrm rot="0">
            <a:off x="481243" y="5373729"/>
            <a:ext cx="8198380" cy="909283"/>
            <a:chOff x="481242" y="5373729"/>
            <a:chExt cx="8198380" cy="909283"/>
          </a:xfrm>
        </p:grpSpPr>
        <p:sp>
          <p:nvSpPr>
            <p:cNvPr id="21" name="직사각형 20"/>
            <p:cNvSpPr txBox="1"/>
            <p:nvPr/>
          </p:nvSpPr>
          <p:spPr>
            <a:xfrm>
              <a:off x="911619" y="5476195"/>
              <a:ext cx="360527" cy="5431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4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 rot="21600000">
              <a:off x="1751826" y="5474576"/>
              <a:ext cx="0" cy="600394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23" name="직사각형 22"/>
            <p:cNvSpPr txBox="1"/>
            <p:nvPr/>
          </p:nvSpPr>
          <p:spPr>
            <a:xfrm>
              <a:off x="1907439" y="5373729"/>
              <a:ext cx="6772184" cy="90928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lvl="0" defTabSz="900111">
                <a:lnSpc>
                  <a:spcPct val="120000"/>
                </a:lnSpc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</a:t>
              </a:r>
              <a:r>
                <a:rPr lang="ko-KR" altLang="en-US" sz="1400" spc="-75">
                  <a:solidFill>
                    <a:srgbClr val="4a452a"/>
                  </a:solidFill>
                </a:rPr>
                <a:t>도로법 제97조, 제98조, 제101조에 따라 운행제한을 위반한 운전자, 운행제한기준을 위반 하도록 지시한 차주, 화주, 화물운송사업자는 과태료 처분되며 임차인은 벌금형에 처함 임차인의 관리소홀을  신고할 때에는 임차인의 처분결과에 따라 운전자 과태료 경감</a:t>
              </a:r>
              <a:endParaRPr lang="ko-KR" altLang="en-US" sz="1400" spc="-75">
                <a:solidFill>
                  <a:srgbClr val="4a452a"/>
                </a:solidFill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481242" y="6278210"/>
              <a:ext cx="7980790" cy="3182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sp>
        <p:nvSpPr>
          <p:cNvPr id="25" name="자유형 24"/>
          <p:cNvSpPr/>
          <p:nvPr/>
        </p:nvSpPr>
        <p:spPr>
          <a:xfrm rot="21600000">
            <a:off x="876722" y="570188"/>
            <a:ext cx="1982090" cy="309661"/>
          </a:xfrm>
          <a:custGeom>
            <a:avLst/>
            <a:gdLst/>
            <a:rect l="l" t="t" r="r" b="b"/>
            <a:pathLst>
              <a:path w="1981200" h="309562" extrusionOk="0">
                <a:moveTo>
                  <a:pt x="0" y="0"/>
                </a:moveTo>
                <a:lnTo>
                  <a:pt x="1929605" y="0"/>
                </a:lnTo>
                <a:lnTo>
                  <a:pt x="1981200" y="51595"/>
                </a:lnTo>
                <a:lnTo>
                  <a:pt x="1981200" y="309562"/>
                </a:lnTo>
                <a:lnTo>
                  <a:pt x="1981200" y="309562"/>
                </a:lnTo>
                <a:lnTo>
                  <a:pt x="51595" y="309562"/>
                </a:lnTo>
                <a:lnTo>
                  <a:pt x="0" y="257967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운전자 공지사항 Ⅰ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26" name="타원 25"/>
          <p:cNvSpPr/>
          <p:nvPr/>
        </p:nvSpPr>
        <p:spPr>
          <a:xfrm rot="21600000">
            <a:off x="714689" y="549529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1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2823860" y="836968"/>
            <a:ext cx="5466647" cy="0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  <p:sp>
        <p:nvSpPr>
          <p:cNvPr id="28" name="직사각형 27"/>
          <p:cNvSpPr txBox="1"/>
          <p:nvPr/>
        </p:nvSpPr>
        <p:spPr>
          <a:xfrm>
            <a:off x="322407" y="1105423"/>
            <a:ext cx="8282059" cy="3788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lvl="0" defTabSz="90011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spc="-145">
                <a:solidFill>
                  <a:schemeClr val="tx1"/>
                </a:solidFill>
              </a:rPr>
              <a:t>단속원은 운행제한을 위반한 운전자에게 다음 각 호의 내용을 공지하여야 한다(차량의운행제한규정제16조제14항)</a:t>
            </a:r>
            <a:endParaRPr lang="ko-KR" altLang="en-US" sz="1400" spc="-145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1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 autoUpdateAnimBg="1"/>
      <p:bldP spid="26" grpId="0" animBg="1" autoUpdateAnimBg="1"/>
      <p:bldP spid="28" grpId="0" animBg="0" autoUpdateAnimBg="0"/>
    </p:bldLst>
  </p:timing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0">
            <a:off x="532052" y="1412243"/>
            <a:ext cx="8147570" cy="1009771"/>
            <a:chOff x="532052" y="1412243"/>
            <a:chExt cx="8147570" cy="1009771"/>
          </a:xfrm>
        </p:grpSpPr>
        <p:sp>
          <p:nvSpPr>
            <p:cNvPr id="6" name="직사각형 5"/>
            <p:cNvSpPr txBox="1"/>
            <p:nvPr/>
          </p:nvSpPr>
          <p:spPr>
            <a:xfrm>
              <a:off x="959302" y="1554896"/>
              <a:ext cx="358908" cy="5844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5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 rot="21600000">
              <a:off x="1794707" y="1556459"/>
              <a:ext cx="0" cy="643220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8" name="직사각형 7"/>
            <p:cNvSpPr txBox="1"/>
            <p:nvPr/>
          </p:nvSpPr>
          <p:spPr>
            <a:xfrm>
              <a:off x="1907439" y="1412243"/>
              <a:ext cx="6772184" cy="93037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lvl="0" defTabSz="900111">
                <a:lnSpc>
                  <a:spcPct val="120000"/>
                </a:lnSpc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</a:t>
              </a:r>
              <a:r>
                <a:rPr lang="ko-KR" altLang="en-US" sz="1400">
                  <a:solidFill>
                    <a:srgbClr val="4a452a"/>
                  </a:solidFill>
                </a:rPr>
                <a:t>과적을 지시하거나 요구한 화주 등이 있거나 화물적재를 사실상 관리하는 임차인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이 과적을 방지하도록 관리하지 않았다고 판단될 때에는 자인서에 그 사실을 신고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기록하고,  적발시 신고하지 못할때에는 사전통지서 수령시 의견을 제출해야함</a:t>
              </a:r>
              <a:endParaRPr lang="ko-KR" altLang="en-US" sz="1400">
                <a:solidFill>
                  <a:srgbClr val="4a452a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532052" y="2418832"/>
              <a:ext cx="7931599" cy="3182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grpSp>
        <p:nvGrpSpPr>
          <p:cNvPr id="10" name="그룹 9"/>
          <p:cNvGrpSpPr/>
          <p:nvPr/>
        </p:nvGrpSpPr>
        <p:grpSpPr>
          <a:xfrm rot="0">
            <a:off x="519322" y="2636703"/>
            <a:ext cx="8147625" cy="1009831"/>
            <a:chOff x="519322" y="2636703"/>
            <a:chExt cx="8147625" cy="1009831"/>
          </a:xfrm>
        </p:grpSpPr>
        <p:sp>
          <p:nvSpPr>
            <p:cNvPr id="11" name="직사각형 10"/>
            <p:cNvSpPr txBox="1"/>
            <p:nvPr/>
          </p:nvSpPr>
          <p:spPr>
            <a:xfrm>
              <a:off x="946572" y="2779359"/>
              <a:ext cx="358963" cy="58448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6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 rot="21600000">
              <a:off x="1781977" y="2780979"/>
              <a:ext cx="0" cy="641657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13" name="직사각형 12"/>
            <p:cNvSpPr txBox="1"/>
            <p:nvPr/>
          </p:nvSpPr>
          <p:spPr>
            <a:xfrm>
              <a:off x="1907439" y="2636703"/>
              <a:ext cx="6759509" cy="93043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lvl="0" defTabSz="900111">
                <a:lnSpc>
                  <a:spcPct val="120000"/>
                </a:lnSpc>
                <a:buSzPct val="100000"/>
                <a:buChar char="•"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a452a">
                      <a:alpha val="100000"/>
                    </a:srgbClr>
                  </a:solidFill>
                  <a:sym typeface="Wingdings"/>
                </a:rPr>
                <a:t> </a:t>
              </a:r>
              <a:r>
                <a:rPr lang="ko-KR" altLang="en-US" sz="1400">
                  <a:solidFill>
                    <a:srgbClr val="4a452a"/>
                  </a:solidFill>
                </a:rPr>
                <a:t>화주, 화물자동차운송사업자, 화물자동차운송주선사업자 등이 교부하는 화물수      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탁증(운송장)과 임대차 계약서 등의 자료를 증거로 제출할 때에도 운전자외 실질  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적인 위반자를 처벌할 수 있음</a:t>
              </a:r>
              <a:endParaRPr lang="ko-KR" altLang="en-US" sz="1400">
                <a:solidFill>
                  <a:srgbClr val="4a452a"/>
                </a:solidFill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519322" y="3644971"/>
              <a:ext cx="7931599" cy="1563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grpSp>
        <p:nvGrpSpPr>
          <p:cNvPr id="15" name="그룹 14"/>
          <p:cNvGrpSpPr/>
          <p:nvPr/>
        </p:nvGrpSpPr>
        <p:grpSpPr>
          <a:xfrm rot="0">
            <a:off x="532052" y="3861161"/>
            <a:ext cx="8147570" cy="1009892"/>
            <a:chOff x="532052" y="3861162"/>
            <a:chExt cx="8147570" cy="1009892"/>
          </a:xfrm>
        </p:grpSpPr>
        <p:sp>
          <p:nvSpPr>
            <p:cNvPr id="16" name="직사각형 15"/>
            <p:cNvSpPr txBox="1"/>
            <p:nvPr/>
          </p:nvSpPr>
          <p:spPr>
            <a:xfrm>
              <a:off x="959302" y="4003879"/>
              <a:ext cx="358908" cy="58448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1" i="0" spc="5" mc:Ignorable="hp" hp:hslEmbossed="0">
                  <a:solidFill>
                    <a:srgbClr val="ffc000">
                      <a:alpha val="100000"/>
                    </a:srgbClr>
                  </a:solidFill>
                  <a:sym typeface="Wingdings"/>
                </a:rPr>
                <a:t>7</a:t>
              </a:r>
              <a:endPara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rgbClr val="ffc000">
                    <a:alpha val="100000"/>
                  </a:srgbClr>
                </a:solidFill>
                <a:sym typeface="Wingding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21600000">
              <a:off x="1794707" y="4005498"/>
              <a:ext cx="0" cy="643220"/>
            </a:xfrm>
            <a:prstGeom prst="line">
              <a:avLst/>
            </a:prstGeom>
            <a:ln w="9523" cap="rnd" cmpd="sng" algn="ctr">
              <a:solidFill>
                <a:srgbClr val="ffc000"/>
              </a:solidFill>
              <a:prstDash val="solid"/>
              <a:round/>
            </a:ln>
          </p:spPr>
        </p:cxnSp>
        <p:sp>
          <p:nvSpPr>
            <p:cNvPr id="18" name="직사각형 17"/>
            <p:cNvSpPr txBox="1"/>
            <p:nvPr/>
          </p:nvSpPr>
          <p:spPr>
            <a:xfrm>
              <a:off x="1907439" y="3861162"/>
              <a:ext cx="6772184" cy="9304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lvl="0" algn="just" defTabSz="900111">
                <a:lnSpc>
                  <a:spcPct val="120000"/>
                </a:lnSpc>
                <a:buSzPct val="100000"/>
                <a:buChar char="•"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도로법 제59조 제6항에 따른 재측정을 위한 관계공무원의 동승 요구에 대하여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algn="just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불응할 경우에는 도로법제98조제1항제6호에 따라 1년이하의 징역 또는 200만원</a:t>
              </a:r>
              <a:endParaRPr lang="ko-KR" altLang="en-US" sz="1400">
                <a:solidFill>
                  <a:srgbClr val="4a452a"/>
                </a:solidFill>
              </a:endParaRPr>
            </a:p>
            <a:p>
              <a:pPr lvl="0" algn="just" defTabSz="900111">
                <a:lnSpc>
                  <a:spcPct val="120000"/>
                </a:lnSpc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1400">
                  <a:solidFill>
                    <a:srgbClr val="4a452a"/>
                  </a:solidFill>
                </a:rPr>
                <a:t>  이하의 벌금형에 처함</a:t>
              </a:r>
              <a:endParaRPr lang="ko-KR" altLang="en-US" sz="1400">
                <a:solidFill>
                  <a:srgbClr val="4a452a"/>
                </a:solidFill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532052" y="4867872"/>
              <a:ext cx="7931599" cy="3182"/>
            </a:xfrm>
            <a:prstGeom prst="line">
              <a:avLst/>
            </a:prstGeom>
            <a:ln w="25489" cap="rnd" cmpd="sng" algn="ctr">
              <a:solidFill>
                <a:srgbClr val="ffc000"/>
              </a:solidFill>
              <a:prstDash val="solid"/>
              <a:round/>
            </a:ln>
          </p:spPr>
        </p:cxnSp>
      </p:grpSp>
      <p:sp>
        <p:nvSpPr>
          <p:cNvPr id="20" name="자유형 19"/>
          <p:cNvSpPr/>
          <p:nvPr/>
        </p:nvSpPr>
        <p:spPr>
          <a:xfrm rot="21600000">
            <a:off x="876722" y="713125"/>
            <a:ext cx="1982090" cy="309661"/>
          </a:xfrm>
          <a:custGeom>
            <a:avLst/>
            <a:gdLst/>
            <a:rect l="l" t="t" r="r" b="b"/>
            <a:pathLst>
              <a:path w="1981200" h="309562" extrusionOk="0">
                <a:moveTo>
                  <a:pt x="0" y="0"/>
                </a:moveTo>
                <a:lnTo>
                  <a:pt x="1929605" y="0"/>
                </a:lnTo>
                <a:lnTo>
                  <a:pt x="1981200" y="51595"/>
                </a:lnTo>
                <a:lnTo>
                  <a:pt x="1981200" y="309562"/>
                </a:lnTo>
                <a:lnTo>
                  <a:pt x="1981200" y="309562"/>
                </a:lnTo>
                <a:lnTo>
                  <a:pt x="51595" y="309562"/>
                </a:lnTo>
                <a:lnTo>
                  <a:pt x="0" y="257967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운전자 공지사항 Ⅱ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21" name="타원 20"/>
          <p:cNvSpPr/>
          <p:nvPr/>
        </p:nvSpPr>
        <p:spPr>
          <a:xfrm rot="21600000">
            <a:off x="714689" y="692467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2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2858813" y="1005366"/>
            <a:ext cx="5431695" cy="1563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 autoUpdateAnimBg="1"/>
      <p:bldP spid="21" grpId="0" animBg="1" autoUpdateAnimBg="1"/>
    </p:bldLst>
  </p:timing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21600000">
            <a:off x="827476" y="1203860"/>
            <a:ext cx="1224519" cy="1505649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계측전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 rot="21600000">
            <a:off x="2125028" y="1203860"/>
            <a:ext cx="5979660" cy="1505649"/>
          </a:xfrm>
          <a:prstGeom prst="rect">
            <a:avLst/>
          </a:prstGeom>
          <a:gradFill flip="xy" rotWithShape="0">
            <a:gsLst>
              <a:gs pos="0">
                <a:srgbClr val="e3ecf8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인사(수고하십니다)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서부도로사업소 과적단속반 000입니다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운전중인 차량의 도로법 제59조(차량의 운행제한) 위반여부를 확인 하기위해 계측하고자 하니 협조하여 주시기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AutoNum type="circleNumDbPlain" startAt="4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시간은 약 15~20분 소요될 예정입니다.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감사합니다.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 rot="21600000">
            <a:off x="827476" y="2788907"/>
            <a:ext cx="1224519" cy="2376007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적발시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 rot="21600000">
            <a:off x="2125028" y="2788907"/>
            <a:ext cx="5979660" cy="2376007"/>
          </a:xfrm>
          <a:prstGeom prst="rect">
            <a:avLst/>
          </a:prstGeom>
          <a:gradFill flip="xy" rotWithShape="0">
            <a:gsLst>
              <a:gs pos="0">
                <a:srgbClr val="e3ecf8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운행중인 차량은(적발내용 고지) 도로법 제59조를 위반하여 운전자께서는 면허증을 제시하여 주시기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(정확하게 자인서를 작성후 운전자에게 제시)작성된 자인서를 확인하여 주시기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확인후 자인서에 자인(서명)하여 주시기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(PDA입력)PDA내용을 확인하신후 서명하여 주시기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축중량(총중량) 적발시 </a:t>
            </a: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ff0000">
                    <a:alpha val="100000"/>
                  </a:srgbClr>
                </a:solidFill>
                <a:sym typeface="Wingdings"/>
              </a:rPr>
              <a:t>전산장애로 위반횟수가 정확하게 반영되지 않았을경우에는 사전통지서가 변경(정정)되어 등기발송됩니다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ff0000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00000"/>
              </a:lnSpc>
              <a:spcBef>
                <a:spcPct val="5000"/>
              </a:spcBef>
              <a:spcAft>
                <a:spcPct val="300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안전운전하시고 안녕히 가십시오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 rot="21600000">
            <a:off x="827476" y="5237947"/>
            <a:ext cx="1224519" cy="1146685"/>
          </a:xfrm>
          <a:prstGeom prst="rect">
            <a:avLst/>
          </a:prstGeom>
          <a:solidFill>
            <a:srgbClr val="17375e"/>
          </a:soli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미적발시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 rot="21600000">
            <a:off x="2125028" y="5237947"/>
            <a:ext cx="5979660" cy="1146685"/>
          </a:xfrm>
          <a:prstGeom prst="rect">
            <a:avLst/>
          </a:prstGeom>
          <a:gradFill flip="xy" rotWithShape="0">
            <a:gsLst>
              <a:gs pos="0">
                <a:srgbClr val="e3ecf8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23004" dir="54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63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협조해 주셔서 감사드립니다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안내문을 참고하시고 안전운전하시기 바랍니다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  <a:p>
            <a:pPr marL="63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tabLst>
                <a:tab pos="1170146" algn="l"/>
              </a:tabLst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2c69b2">
                    <a:alpha val="100000"/>
                  </a:srgbClr>
                </a:solidFill>
                <a:sym typeface="Wingdings"/>
              </a:rPr>
              <a:t>안녕히 가십시오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2c69b2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자유형 10"/>
          <p:cNvSpPr/>
          <p:nvPr/>
        </p:nvSpPr>
        <p:spPr>
          <a:xfrm rot="21600000">
            <a:off x="876722" y="671808"/>
            <a:ext cx="2366403" cy="309717"/>
          </a:xfrm>
          <a:custGeom>
            <a:avLst/>
            <a:gdLst/>
            <a:rect l="l" t="t" r="r" b="b"/>
            <a:pathLst>
              <a:path w="2365375" h="309562" extrusionOk="0">
                <a:moveTo>
                  <a:pt x="0" y="0"/>
                </a:moveTo>
                <a:lnTo>
                  <a:pt x="2313780" y="0"/>
                </a:lnTo>
                <a:lnTo>
                  <a:pt x="2365375" y="51595"/>
                </a:lnTo>
                <a:lnTo>
                  <a:pt x="2365375" y="309562"/>
                </a:lnTo>
                <a:lnTo>
                  <a:pt x="2365375" y="309562"/>
                </a:lnTo>
                <a:lnTo>
                  <a:pt x="51595" y="309562"/>
                </a:lnTo>
                <a:lnTo>
                  <a:pt x="0" y="257967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단계별 단속요령(예시)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2" name="타원 11"/>
          <p:cNvSpPr/>
          <p:nvPr/>
        </p:nvSpPr>
        <p:spPr>
          <a:xfrm rot="21600000">
            <a:off x="714689" y="651148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3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43126" y="981525"/>
            <a:ext cx="5047382" cy="0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1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7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1"/>
      <p:bldP spid="12" grpId="0" animBg="1" autoUpdateAnimBg="1"/>
      <p:bldP spid="5" grpId="0" animBg="1" autoUpdateAnimBg="1"/>
      <p:bldP spid="6" grpId="0" animBg="1" autoUpdateAnimBg="1"/>
      <p:bldP spid="7" grpId="0" animBg="1" autoUpdateAnimBg="1"/>
      <p:bldP spid="8" grpId="0" animBg="1" autoUpdateAnimBg="1"/>
      <p:bldP spid="9" grpId="0" animBg="1" autoUpdateAnimBg="1"/>
      <p:bldP spid="10" grpId="0" animBg="1" autoUpdateAnimBg="1"/>
    </p:bldLst>
  </p:timing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8512" y="1844406"/>
            <a:ext cx="8281053" cy="4681755"/>
          </a:xfrm>
          <a:prstGeom prst="roundRect">
            <a:avLst>
              <a:gd name="adj" fmla="val 18489"/>
            </a:avLst>
          </a:prstGeom>
          <a:noFill/>
          <a:ln w="25489" cap="rnd" cmpd="sng" algn="ctr">
            <a:solidFill>
              <a:srgbClr val="ffc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359918" lvl="0" indent="-359918" defTabSz="900111">
              <a:lnSpc>
                <a:spcPct val="209000"/>
              </a:lnSpc>
              <a:buSzPct val="100000"/>
              <a:buAutoNum type="circleNumDbPlain"/>
              <a:defRPr lang="ko-KR" altLang="en-US"/>
            </a:pP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sym typeface="Wingdings"/>
              </a:rPr>
              <a:t>자동차 전용도로 추적 단속시 </a:t>
            </a: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376092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충분한 거리를 확보하여 차량을 유도</a:t>
            </a:r>
            <a:endParaRPr xmlns:mc="http://schemas.openxmlformats.org/markup-compatibility/2006" xmlns:hp="http://schemas.haansoft.com/office/presentation/8.0" lang="ko-KR" altLang="en-US" sz="1600" b="1" spc="-85" mc:Ignorable="hp" hp:hslEmbossed="0">
              <a:solidFill>
                <a:srgbClr val="376092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376092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       </a:t>
            </a: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558ed5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- </a:t>
            </a:r>
            <a:r>
              <a:rPr lang="ko-KR" altLang="en-US" sz="1600" b="1" spc="-85">
                <a:solidFill>
                  <a:srgbClr val="558ed5">
                    <a:alpha val="100000"/>
                  </a:srgbClr>
                </a:solidFill>
                <a:sym typeface="Wingdings"/>
              </a:rPr>
              <a:t>과적차량을 단속하기 위해 과적단속차량을 운행할 경우에는 싸이렌과 경광등을 </a:t>
            </a:r>
            <a:endParaRPr lang="ko-KR" altLang="en-US" sz="1600" b="1" spc="-85">
              <a:solidFill>
                <a:srgbClr val="558ed5">
                  <a:alpha val="100000"/>
                </a:srgbClr>
              </a:solidFill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spc="-85">
                <a:solidFill>
                  <a:srgbClr val="558ed5">
                    <a:alpha val="100000"/>
                  </a:srgbClr>
                </a:solidFill>
                <a:sym typeface="Wingdings"/>
              </a:rPr>
              <a:t>         켜야 하고  정차한 경우에는 싸이렌을 꺼야한다(차량의 운행규정 제14조 제11항)</a:t>
            </a:r>
            <a:endParaRPr lang="ko-KR" altLang="en-US" sz="1600" b="1" spc="-85">
              <a:solidFill>
                <a:srgbClr val="558ed5">
                  <a:alpha val="100000"/>
                </a:srgbClr>
              </a:solidFill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AutoNum type="circleNumDbPlain" startAt="2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376092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급차선 변경금지 및 운전자 인지정도(화물차량 속도)확인</a:t>
            </a: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sym typeface="Wingdings"/>
              </a:rPr>
              <a:t>후 안전지대로 천천히 유도</a:t>
            </a:r>
            <a:endParaRPr lang="ko-KR" altLang="en-US" sz="1600" b="1" spc="-85">
              <a:solidFill>
                <a:srgbClr val="4a452a">
                  <a:alpha val="100000"/>
                </a:srgbClr>
              </a:solidFill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AutoNum type="circleNumDbPlain"/>
              <a:defRPr lang="ko-KR" altLang="en-US"/>
            </a:pP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sym typeface="Wingdings"/>
              </a:rPr>
              <a:t>시계지역으로 추적시 </a:t>
            </a: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4a452a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추적사진(시내구간 인지가능)확보 </a:t>
            </a:r>
            <a:endParaRPr xmlns:mc="http://schemas.openxmlformats.org/markup-compatibility/2006" xmlns:hp="http://schemas.haansoft.com/office/presentation/8.0" lang="ko-KR" altLang="en-US" sz="1600" b="1" spc="-85" mc:Ignorable="hp" hp:hslEmbossed="0">
              <a:solidFill>
                <a:srgbClr val="4a452a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sym typeface="Wingdings"/>
              </a:rPr>
              <a:t>       - 주행중인 차 뒤에서 촬영(지역구분할 수 있는 사진, 주위 도로환경 인지가능한 사진)</a:t>
            </a:r>
            <a:endParaRPr lang="ko-KR" altLang="en-US" sz="1600" b="1" spc="-85">
              <a:solidFill>
                <a:srgbClr val="4a452a">
                  <a:alpha val="100000"/>
                </a:srgbClr>
              </a:solidFill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AutoNum type="circleNumDbPlain" startAt="4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spc="-85" mc:Ignorable="hp" hp:hslEmbossed="0">
                <a:solidFill>
                  <a:srgbClr val="376092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추적 적발차량 단속지점  정확히 작성</a:t>
            </a:r>
            <a:endParaRPr xmlns:mc="http://schemas.openxmlformats.org/markup-compatibility/2006" xmlns:hp="http://schemas.haansoft.com/office/presentation/8.0" lang="ko-KR" altLang="en-US" sz="1600" b="1" spc="-85" mc:Ignorable="hp" hp:hslEmbossed="0">
              <a:solidFill>
                <a:srgbClr val="376092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  <a:p>
            <a:pPr marL="359918" lvl="0" indent="-359918" defTabSz="900111">
              <a:lnSpc>
                <a:spcPct val="209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sym typeface="Wingdings"/>
              </a:rPr>
              <a:t>       - 몇시경 00 지점에서 발견 추적하여 00지점으로 유도한후 계측함</a:t>
            </a:r>
            <a:r>
              <a:rPr lang="ko-KR" altLang="en-US" sz="1600" b="1" spc="-85">
                <a:solidFill>
                  <a:srgbClr val="4a452a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      </a:t>
            </a:r>
            <a:endParaRPr lang="ko-KR" altLang="en-US" sz="1600" b="1" spc="-85">
              <a:solidFill>
                <a:srgbClr val="4a452a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242994" y="559076"/>
            <a:ext cx="8428700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5-3. 단속업무시 주의사항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7" name="자유형 6"/>
          <p:cNvSpPr/>
          <p:nvPr/>
        </p:nvSpPr>
        <p:spPr>
          <a:xfrm rot="21600000">
            <a:off x="826596" y="1340217"/>
            <a:ext cx="2688851" cy="309661"/>
          </a:xfrm>
          <a:custGeom>
            <a:avLst/>
            <a:gdLst/>
            <a:rect l="l" t="t" r="r" b="b"/>
            <a:pathLst>
              <a:path w="2687638" h="309563" extrusionOk="0">
                <a:moveTo>
                  <a:pt x="0" y="0"/>
                </a:moveTo>
                <a:lnTo>
                  <a:pt x="2636043" y="0"/>
                </a:lnTo>
                <a:lnTo>
                  <a:pt x="2687638" y="51595"/>
                </a:lnTo>
                <a:lnTo>
                  <a:pt x="2687638" y="309563"/>
                </a:lnTo>
                <a:lnTo>
                  <a:pt x="2687638" y="309563"/>
                </a:lnTo>
                <a:lnTo>
                  <a:pt x="51595" y="309563"/>
                </a:lnTo>
                <a:lnTo>
                  <a:pt x="0" y="257968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  추적단속업무시 주의사항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8" name="타원 7"/>
          <p:cNvSpPr/>
          <p:nvPr/>
        </p:nvSpPr>
        <p:spPr>
          <a:xfrm rot="21600000">
            <a:off x="538488" y="1304313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1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3520443" y="1673327"/>
            <a:ext cx="4724934" cy="27024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grpId="0" nodeType="afterEffect" mc:Ignorable="hp" hp:hslPresetID="15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1"/>
      <p:bldP spid="8" grpId="0" animBg="1" autoUpdateAnimBg="1"/>
      <p:bldP spid="5" grpId="0" animBg="1" autoUpdateAnimBg="1"/>
    </p:bldLst>
  </p:timing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 txBox="1"/>
          <p:nvPr/>
        </p:nvSpPr>
        <p:spPr>
          <a:xfrm>
            <a:off x="1072034" y="1505649"/>
            <a:ext cx="7320149" cy="10624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높이, 폭, 길이 계측시  시작점과 도착점이 모두 나오게 전면 촬영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시작점, 도착점  근접촬영 (계측수량 인식중요)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도착점은 막대자 측정시 안쪽점(아래점)으로 명시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cxnSp>
        <p:nvCxnSpPr>
          <p:cNvPr id="6" name="직선 연결선 5"/>
          <p:cNvCxnSpPr/>
          <p:nvPr/>
        </p:nvCxnSpPr>
        <p:spPr>
          <a:xfrm rot="21600000">
            <a:off x="3822862" y="2688851"/>
            <a:ext cx="0" cy="0"/>
          </a:xfrm>
          <a:prstGeom prst="line">
            <a:avLst/>
          </a:prstGeom>
          <a:ln w="9523" cap="rnd" cmpd="sng" algn="ctr">
            <a:solidFill>
              <a:srgbClr val="ffc000"/>
            </a:solidFill>
            <a:prstDash val="solid"/>
            <a:round/>
          </a:ln>
        </p:spPr>
      </p:cxnSp>
      <p:grpSp>
        <p:nvGrpSpPr>
          <p:cNvPr id="7" name="그룹 6"/>
          <p:cNvGrpSpPr/>
          <p:nvPr/>
        </p:nvGrpSpPr>
        <p:grpSpPr>
          <a:xfrm rot="0">
            <a:off x="827476" y="1032335"/>
            <a:ext cx="2572881" cy="385932"/>
            <a:chOff x="827476" y="1032335"/>
            <a:chExt cx="2572881" cy="385932"/>
          </a:xfrm>
        </p:grpSpPr>
        <p:sp>
          <p:nvSpPr>
            <p:cNvPr id="8" name="자유형 7"/>
            <p:cNvSpPr/>
            <p:nvPr/>
          </p:nvSpPr>
          <p:spPr>
            <a:xfrm rot="21600000">
              <a:off x="945009" y="1032335"/>
              <a:ext cx="2356911" cy="385932"/>
            </a:xfrm>
            <a:custGeom>
              <a:avLst/>
              <a:gdLst/>
              <a:rect l="l" t="t" r="r" b="b"/>
              <a:pathLst>
                <a:path w="2357437" h="385762" extrusionOk="0">
                  <a:moveTo>
                    <a:pt x="64295" y="0"/>
                  </a:moveTo>
                  <a:lnTo>
                    <a:pt x="2357437" y="0"/>
                  </a:lnTo>
                  <a:lnTo>
                    <a:pt x="2357437" y="0"/>
                  </a:lnTo>
                  <a:lnTo>
                    <a:pt x="2357437" y="321467"/>
                  </a:lnTo>
                  <a:cubicBezTo>
                    <a:pt x="2357437" y="356976"/>
                    <a:pt x="2328651" y="385762"/>
                    <a:pt x="2293142" y="385762"/>
                  </a:cubicBezTo>
                  <a:lnTo>
                    <a:pt x="0" y="385762"/>
                  </a:lnTo>
                  <a:lnTo>
                    <a:pt x="0" y="385762"/>
                  </a:lnTo>
                  <a:lnTo>
                    <a:pt x="0" y="64295"/>
                  </a:lnTo>
                  <a:cubicBezTo>
                    <a:pt x="0" y="28786"/>
                    <a:pt x="28786" y="0"/>
                    <a:pt x="64295" y="0"/>
                  </a:cubicBezTo>
                  <a:close/>
                </a:path>
              </a:pathLst>
            </a:custGeom>
            <a:solidFill>
              <a:srgbClr val="00b050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직사각형 8"/>
            <p:cNvSpPr txBox="1"/>
            <p:nvPr/>
          </p:nvSpPr>
          <p:spPr>
            <a:xfrm>
              <a:off x="827476" y="1060922"/>
              <a:ext cx="2572881" cy="33986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bg1"/>
                  </a:solidFill>
                  <a:sym typeface="Wingdings"/>
                </a:rPr>
                <a:t>높이, 폭, 길이위반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endParaRPr>
            </a:p>
          </p:txBody>
        </p:sp>
      </p:grpSp>
      <p:pic>
        <p:nvPicPr>
          <p:cNvPr id="10" name="그림 9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7659961" y="2112353"/>
            <a:ext cx="1237250" cy="9274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6303671" y="2109171"/>
            <a:ext cx="1253107" cy="9402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2" name="그림 11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7632993" y="1103804"/>
            <a:ext cx="1262655" cy="94657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3" name="그림 12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6303671" y="1103804"/>
            <a:ext cx="1245122" cy="9338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14" name="그룹 13"/>
          <p:cNvGrpSpPr/>
          <p:nvPr/>
        </p:nvGrpSpPr>
        <p:grpSpPr>
          <a:xfrm rot="0">
            <a:off x="859246" y="2746026"/>
            <a:ext cx="2572881" cy="385932"/>
            <a:chOff x="859246" y="2746026"/>
            <a:chExt cx="2572881" cy="385932"/>
          </a:xfrm>
        </p:grpSpPr>
        <p:sp>
          <p:nvSpPr>
            <p:cNvPr id="15" name="자유형 14"/>
            <p:cNvSpPr/>
            <p:nvPr/>
          </p:nvSpPr>
          <p:spPr>
            <a:xfrm rot="21600000">
              <a:off x="976779" y="2746026"/>
              <a:ext cx="2356911" cy="385932"/>
            </a:xfrm>
            <a:custGeom>
              <a:avLst/>
              <a:gdLst/>
              <a:rect l="l" t="t" r="r" b="b"/>
              <a:pathLst>
                <a:path w="2357437" h="385762" extrusionOk="0">
                  <a:moveTo>
                    <a:pt x="64295" y="0"/>
                  </a:moveTo>
                  <a:lnTo>
                    <a:pt x="2357437" y="0"/>
                  </a:lnTo>
                  <a:lnTo>
                    <a:pt x="2357437" y="0"/>
                  </a:lnTo>
                  <a:lnTo>
                    <a:pt x="2357437" y="321467"/>
                  </a:lnTo>
                  <a:cubicBezTo>
                    <a:pt x="2357437" y="356976"/>
                    <a:pt x="2328651" y="385762"/>
                    <a:pt x="2293142" y="385762"/>
                  </a:cubicBezTo>
                  <a:lnTo>
                    <a:pt x="0" y="385762"/>
                  </a:lnTo>
                  <a:lnTo>
                    <a:pt x="0" y="385762"/>
                  </a:lnTo>
                  <a:lnTo>
                    <a:pt x="0" y="64295"/>
                  </a:lnTo>
                  <a:cubicBezTo>
                    <a:pt x="0" y="28786"/>
                    <a:pt x="28786" y="0"/>
                    <a:pt x="64295" y="0"/>
                  </a:cubicBezTo>
                  <a:close/>
                </a:path>
              </a:pathLst>
            </a:custGeom>
            <a:solidFill>
              <a:srgbClr val="00b050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" name="직사각형 15"/>
            <p:cNvSpPr txBox="1"/>
            <p:nvPr/>
          </p:nvSpPr>
          <p:spPr>
            <a:xfrm>
              <a:off x="859246" y="2774613"/>
              <a:ext cx="2572881" cy="33986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bg1"/>
                  </a:solidFill>
                  <a:sym typeface="Wingdings"/>
                </a:rPr>
                <a:t>근접사진 촬영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endParaRPr>
            </a:p>
          </p:txBody>
        </p:sp>
      </p:grpSp>
      <p:sp>
        <p:nvSpPr>
          <p:cNvPr id="17" name="직사각형 16"/>
          <p:cNvSpPr txBox="1"/>
          <p:nvPr/>
        </p:nvSpPr>
        <p:spPr>
          <a:xfrm>
            <a:off x="1146685" y="3227269"/>
            <a:ext cx="7061242" cy="70039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카메라 모드 접사(꽃모양 아이콘)를 설정 피사체에서 40cm이상 거리유지(면허증)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축중계 촬영시 60cm이상 거리유지(타이어 확보하여 촬영)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pic>
        <p:nvPicPr>
          <p:cNvPr id="18" name="그림 17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6327457" y="3622749"/>
            <a:ext cx="1251543" cy="9386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9" name="그림 18"/>
          <p:cNvPicPr/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7659961" y="3625931"/>
            <a:ext cx="1259472" cy="9449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0" name="직사각형 19"/>
          <p:cNvSpPr txBox="1"/>
          <p:nvPr/>
        </p:nvSpPr>
        <p:spPr>
          <a:xfrm>
            <a:off x="1072034" y="4747212"/>
            <a:ext cx="7320149" cy="17088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AutoNum type="circleNumDbPlain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위반장소는 상세히 기술(신주소 적용)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      예) 서대문구 북아현동 아현고가아래 가구상가앞 충정교 32t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            마포구 상암동 강변북로 일산방면 하늘공원앞(가양대교 아래)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              마포구 상암동 가양대로 가양대교 북단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  <a:p>
            <a:pPr marL="360000" lvl="0" indent="-36000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AutoNum type="circleNumDbPlain" startAt="2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rPr>
              <a:t>축중량 표시는 좌측 우측 확인후 명시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404040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21" name="그룹 20"/>
          <p:cNvGrpSpPr/>
          <p:nvPr/>
        </p:nvGrpSpPr>
        <p:grpSpPr>
          <a:xfrm rot="0">
            <a:off x="827476" y="4273898"/>
            <a:ext cx="2572881" cy="385932"/>
            <a:chOff x="827476" y="4273898"/>
            <a:chExt cx="2572881" cy="385932"/>
          </a:xfrm>
        </p:grpSpPr>
        <p:sp>
          <p:nvSpPr>
            <p:cNvPr id="22" name="자유형 21"/>
            <p:cNvSpPr/>
            <p:nvPr/>
          </p:nvSpPr>
          <p:spPr>
            <a:xfrm rot="21600000">
              <a:off x="945009" y="4273898"/>
              <a:ext cx="2356911" cy="385932"/>
            </a:xfrm>
            <a:custGeom>
              <a:avLst/>
              <a:gdLst/>
              <a:rect l="l" t="t" r="r" b="b"/>
              <a:pathLst>
                <a:path w="2357437" h="385762" extrusionOk="0">
                  <a:moveTo>
                    <a:pt x="64295" y="0"/>
                  </a:moveTo>
                  <a:lnTo>
                    <a:pt x="2357437" y="0"/>
                  </a:lnTo>
                  <a:lnTo>
                    <a:pt x="2357437" y="0"/>
                  </a:lnTo>
                  <a:lnTo>
                    <a:pt x="2357437" y="321467"/>
                  </a:lnTo>
                  <a:cubicBezTo>
                    <a:pt x="2357437" y="356976"/>
                    <a:pt x="2328651" y="385762"/>
                    <a:pt x="2293142" y="385762"/>
                  </a:cubicBezTo>
                  <a:lnTo>
                    <a:pt x="0" y="385762"/>
                  </a:lnTo>
                  <a:lnTo>
                    <a:pt x="0" y="385762"/>
                  </a:lnTo>
                  <a:lnTo>
                    <a:pt x="0" y="64295"/>
                  </a:lnTo>
                  <a:cubicBezTo>
                    <a:pt x="0" y="28786"/>
                    <a:pt x="28786" y="0"/>
                    <a:pt x="64295" y="0"/>
                  </a:cubicBezTo>
                  <a:close/>
                </a:path>
              </a:pathLst>
            </a:custGeom>
            <a:solidFill>
              <a:srgbClr val="00b050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" name="직사각형 22"/>
            <p:cNvSpPr txBox="1"/>
            <p:nvPr/>
          </p:nvSpPr>
          <p:spPr>
            <a:xfrm>
              <a:off x="827476" y="4302485"/>
              <a:ext cx="2572881" cy="33986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bg1"/>
                  </a:solidFill>
                  <a:sym typeface="Wingdings"/>
                </a:rPr>
                <a:t>서류작성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bg1"/>
                </a:solidFill>
                <a:sym typeface="Wingdings"/>
              </a:endParaRPr>
            </a:p>
          </p:txBody>
        </p:sp>
      </p:grpSp>
      <p:sp>
        <p:nvSpPr>
          <p:cNvPr id="24" name="자유형 23"/>
          <p:cNvSpPr/>
          <p:nvPr/>
        </p:nvSpPr>
        <p:spPr>
          <a:xfrm rot="21600000">
            <a:off x="876722" y="425631"/>
            <a:ext cx="2544294" cy="309717"/>
          </a:xfrm>
          <a:custGeom>
            <a:avLst/>
            <a:gdLst/>
            <a:rect l="l" t="t" r="r" b="b"/>
            <a:pathLst>
              <a:path w="2543175" h="309563" extrusionOk="0">
                <a:moveTo>
                  <a:pt x="0" y="0"/>
                </a:moveTo>
                <a:lnTo>
                  <a:pt x="2491580" y="0"/>
                </a:lnTo>
                <a:lnTo>
                  <a:pt x="2543175" y="51595"/>
                </a:lnTo>
                <a:lnTo>
                  <a:pt x="2543175" y="309563"/>
                </a:lnTo>
                <a:lnTo>
                  <a:pt x="2543175" y="309563"/>
                </a:lnTo>
                <a:lnTo>
                  <a:pt x="51595" y="309563"/>
                </a:lnTo>
                <a:lnTo>
                  <a:pt x="0" y="257968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  증빙자료 작성시 주의사항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25" name="타원 24"/>
          <p:cNvSpPr/>
          <p:nvPr/>
        </p:nvSpPr>
        <p:spPr>
          <a:xfrm rot="21600000">
            <a:off x="714689" y="404972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2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rot="21600000" flipV="1">
            <a:off x="3349547" y="719491"/>
            <a:ext cx="4940960" cy="46008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0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6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2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8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1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4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7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0" presetID="1" presetClass="entr" presetSubtype="0" fill="hold" nodeType="afterEffect" mc:Ignorable="hp" hp:hslPresetID="3" hp:hslPresetSubtype="DirectionNone" hp:hslDuration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3" presetID="1" presetClass="entr" presetSubtype="0" fill="hold" grpId="0" nodeType="afterEffect" mc:Ignorable="hp" hp:hslPresetID="3" hp:hslPresetSubtype="DirectionNone" hp:hslDuration="1" hp:hslTextDuration="1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 autoUpdateAnimBg="1"/>
      <p:bldP spid="25" grpId="0" animBg="1" autoUpdateAnimBg="1"/>
      <p:bldP spid="5" grpId="0" animBg="0" autoUpdateAnimBg="0"/>
      <p:bldP spid="17" grpId="0" animBg="0" autoUpdateAnimBg="0"/>
      <p:bldP spid="20" grpId="0" animBg="0" autoUpdateAnimBg="0"/>
    </p:bldLst>
  </p:timing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 txBox="1"/>
          <p:nvPr/>
        </p:nvSpPr>
        <p:spPr>
          <a:xfrm>
            <a:off x="242994" y="559076"/>
            <a:ext cx="8654217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6-1. 민원사례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5" name="자유형 4"/>
          <p:cNvSpPr/>
          <p:nvPr/>
        </p:nvSpPr>
        <p:spPr>
          <a:xfrm rot="21600000">
            <a:off x="876722" y="1362711"/>
            <a:ext cx="1624745" cy="309661"/>
          </a:xfrm>
          <a:custGeom>
            <a:avLst/>
            <a:gdLst/>
            <a:rect l="l" t="t" r="r" b="b"/>
            <a:pathLst>
              <a:path w="1624013" h="309563" extrusionOk="0">
                <a:moveTo>
                  <a:pt x="0" y="0"/>
                </a:moveTo>
                <a:lnTo>
                  <a:pt x="1572418" y="0"/>
                </a:lnTo>
                <a:lnTo>
                  <a:pt x="1624013" y="51595"/>
                </a:lnTo>
                <a:lnTo>
                  <a:pt x="1624013" y="309563"/>
                </a:lnTo>
                <a:lnTo>
                  <a:pt x="1624013" y="309563"/>
                </a:lnTo>
                <a:lnTo>
                  <a:pt x="51595" y="309563"/>
                </a:lnTo>
                <a:lnTo>
                  <a:pt x="0" y="257968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주요민원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타원 5"/>
          <p:cNvSpPr/>
          <p:nvPr/>
        </p:nvSpPr>
        <p:spPr>
          <a:xfrm rot="21600000">
            <a:off x="714689" y="1342052"/>
            <a:ext cx="325574" cy="324011"/>
          </a:xfrm>
          <a:prstGeom prst="ellipse">
            <a:avLst/>
          </a:prstGeom>
          <a:solidFill>
            <a:srgbClr val="ff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bg1"/>
                </a:solidFill>
                <a:sym typeface="Wingdings"/>
              </a:rPr>
              <a:t>1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501468" y="1654952"/>
            <a:ext cx="5789039" cy="1563"/>
          </a:xfrm>
          <a:prstGeom prst="line">
            <a:avLst/>
          </a:prstGeom>
          <a:ln w="12716" cap="rnd" cmpd="sng" algn="ctr">
            <a:solidFill>
              <a:srgbClr val="4a7ebb"/>
            </a:solidFill>
            <a:prstDash val="solid"/>
            <a:round/>
          </a:ln>
        </p:spPr>
      </p:cxnSp>
      <p:grpSp>
        <p:nvGrpSpPr>
          <p:cNvPr id="8" name="그룹 7"/>
          <p:cNvGrpSpPr/>
          <p:nvPr/>
        </p:nvGrpSpPr>
        <p:grpSpPr>
          <a:xfrm rot="0">
            <a:off x="1188003" y="1845517"/>
            <a:ext cx="7204180" cy="306534"/>
            <a:chOff x="1188003" y="1845517"/>
            <a:chExt cx="7204180" cy="306534"/>
          </a:xfrm>
        </p:grpSpPr>
        <p:sp>
          <p:nvSpPr>
            <p:cNvPr id="9" name="직사각형 8"/>
            <p:cNvSpPr txBox="1"/>
            <p:nvPr/>
          </p:nvSpPr>
          <p:spPr>
            <a:xfrm>
              <a:off x="1408775" y="1845517"/>
              <a:ext cx="6983408" cy="306534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자동차 전용도로 및 고속주행시 추적단속으로 사고위험이 있음 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 rot="21600000">
              <a:off x="1188003" y="1896327"/>
              <a:ext cx="147683" cy="141374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1" name="그룹 10"/>
          <p:cNvGrpSpPr/>
          <p:nvPr/>
        </p:nvGrpSpPr>
        <p:grpSpPr>
          <a:xfrm rot="0">
            <a:off x="1188003" y="2263220"/>
            <a:ext cx="7204180" cy="308098"/>
            <a:chOff x="1188003" y="2263220"/>
            <a:chExt cx="7204180" cy="308098"/>
          </a:xfrm>
        </p:grpSpPr>
        <p:sp>
          <p:nvSpPr>
            <p:cNvPr id="12" name="직사각형 11"/>
            <p:cNvSpPr txBox="1"/>
            <p:nvPr/>
          </p:nvSpPr>
          <p:spPr>
            <a:xfrm>
              <a:off x="1408775" y="2263220"/>
              <a:ext cx="6983408" cy="30809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단속안내표지판 설치없이 무리한 차량유도로 사고위험이 있음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 rot="21600000">
              <a:off x="1188003" y="2314030"/>
              <a:ext cx="147683" cy="142937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4" name="그룹 13"/>
          <p:cNvGrpSpPr/>
          <p:nvPr/>
        </p:nvGrpSpPr>
        <p:grpSpPr>
          <a:xfrm rot="0">
            <a:off x="1188003" y="2695216"/>
            <a:ext cx="7204180" cy="308098"/>
            <a:chOff x="1188003" y="2695216"/>
            <a:chExt cx="7204180" cy="308098"/>
          </a:xfrm>
        </p:grpSpPr>
        <p:sp>
          <p:nvSpPr>
            <p:cNvPr id="15" name="직사각형 14"/>
            <p:cNvSpPr txBox="1"/>
            <p:nvPr/>
          </p:nvSpPr>
          <p:spPr>
            <a:xfrm>
              <a:off x="1408775" y="2695216"/>
              <a:ext cx="6983408" cy="30809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위압적 단속태도(범죄자 취급하며 계측유도)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 rot="21600000">
              <a:off x="1188003" y="2746026"/>
              <a:ext cx="147683" cy="142937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7" name="그룹 16"/>
          <p:cNvGrpSpPr/>
          <p:nvPr/>
        </p:nvGrpSpPr>
        <p:grpSpPr>
          <a:xfrm rot="0">
            <a:off x="1188003" y="3146252"/>
            <a:ext cx="7204180" cy="1075045"/>
            <a:chOff x="1188003" y="3146252"/>
            <a:chExt cx="7204180" cy="1062541"/>
          </a:xfrm>
        </p:grpSpPr>
        <p:sp>
          <p:nvSpPr>
            <p:cNvPr id="18" name="직사각형 17"/>
            <p:cNvSpPr txBox="1"/>
            <p:nvPr/>
          </p:nvSpPr>
          <p:spPr>
            <a:xfrm>
              <a:off x="1408775" y="3146252"/>
              <a:ext cx="6983408" cy="1062542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재계측요구 무시(재계측할 의무가 없다고 안내)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rgbClr val="31859c">
                      <a:alpha val="100000"/>
                    </a:srgbClr>
                  </a:solidFill>
                  <a:sym typeface="Wingdings"/>
                </a:rPr>
                <a:t>(차량의 운행제한규정 제12조 제9항)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31859c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31859c">
                      <a:alpha val="100000"/>
                    </a:srgbClr>
                  </a:solidFill>
                  <a:sym typeface="Wingdings"/>
                </a:rPr>
                <a:t>제한기준을 초과하여 단속된 차량으로서 운전자, 차주, 화주가 재측정을 요구할 경우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31859c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31859c">
                      <a:alpha val="100000"/>
                    </a:srgbClr>
                  </a:solidFill>
                  <a:sym typeface="Wingdings"/>
                </a:rPr>
                <a:t>에는 1회에 한해 재측정 할 수 있다</a:t>
              </a: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.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 rot="21600000">
              <a:off x="1188003" y="3197062"/>
              <a:ext cx="147683" cy="142993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 rot="0">
            <a:off x="1188003" y="4351732"/>
            <a:ext cx="7204180" cy="733889"/>
            <a:chOff x="1188003" y="4351732"/>
            <a:chExt cx="7204180" cy="733889"/>
          </a:xfrm>
        </p:grpSpPr>
        <p:sp>
          <p:nvSpPr>
            <p:cNvPr id="21" name="직사각형 20"/>
            <p:cNvSpPr txBox="1"/>
            <p:nvPr/>
          </p:nvSpPr>
          <p:spPr>
            <a:xfrm>
              <a:off x="1408775" y="4351732"/>
              <a:ext cx="6983408" cy="733889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적발위주의 단속(특히 종이, 재활용품 운전자) : 도로에 직접적인 피해가 없는데 적발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rgbClr val="31859c">
                      <a:alpha val="100000"/>
                    </a:srgbClr>
                  </a:solidFill>
                  <a:sym typeface="Wingdings"/>
                </a:rPr>
                <a:t>운전자의 이해를 유도 </a:t>
              </a: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31859c">
                      <a:alpha val="100000"/>
                    </a:srgbClr>
                  </a:solidFill>
                  <a:sym typeface="Wingdings"/>
                </a:rPr>
                <a:t>도로의 구조를 보존하고 통행의 위험을 방지하여 교통소통의 원활을 기하기 위함이니 이해해 주시기 바랍니다.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31859c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 rot="21600000">
              <a:off x="1188003" y="4404161"/>
              <a:ext cx="147683" cy="142937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 rot="0">
            <a:off x="1186730" y="5229675"/>
            <a:ext cx="7204180" cy="308098"/>
            <a:chOff x="1188003" y="5433314"/>
            <a:chExt cx="7204180" cy="308098"/>
          </a:xfrm>
        </p:grpSpPr>
        <p:sp>
          <p:nvSpPr>
            <p:cNvPr id="24" name="직사각형 23"/>
            <p:cNvSpPr txBox="1"/>
            <p:nvPr/>
          </p:nvSpPr>
          <p:spPr>
            <a:xfrm>
              <a:off x="1408775" y="5433314"/>
              <a:ext cx="6983408" cy="30809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현장방문 계도 요청(관할구역이 아님, 점심시간 또는 교대시간 등이라는 이유로 회피)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 rot="21600000">
              <a:off x="1188003" y="5484124"/>
              <a:ext cx="147683" cy="142937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 rot="0">
            <a:off x="1186731" y="5661837"/>
            <a:ext cx="7202700" cy="308098"/>
            <a:chOff x="1186730" y="5805891"/>
            <a:chExt cx="7202700" cy="308098"/>
          </a:xfrm>
        </p:grpSpPr>
        <p:sp>
          <p:nvSpPr>
            <p:cNvPr id="27" name="직사각형 26"/>
            <p:cNvSpPr txBox="1"/>
            <p:nvPr/>
          </p:nvSpPr>
          <p:spPr>
            <a:xfrm>
              <a:off x="1436173" y="5805891"/>
              <a:ext cx="6953257" cy="30809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rgbClr val="404040">
                      <a:alpha val="100000"/>
                    </a:srgbClr>
                  </a:solidFill>
                  <a:sym typeface="Wingdings"/>
                </a:rPr>
                <a:t>운전자에 질문에 불성실한 답변(정확한 대답 및 고지의무 없다)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404040">
                    <a:alpha val="100000"/>
                  </a:srgbClr>
                </a:solidFill>
                <a:sym typeface="Wingdings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 rot="21600000">
              <a:off x="1186730" y="5877918"/>
              <a:ext cx="146120" cy="142937"/>
            </a:xfrm>
            <a:prstGeom prst="ellipse">
              <a:avLst/>
            </a:prstGeom>
            <a:solidFill>
              <a:srgbClr val="558ed5"/>
            </a:solidFill>
            <a:ln w="25400" cap="flat" cmpd="sng" algn="ctr">
              <a:noFill/>
              <a:prstDash val="solid"/>
              <a:round/>
            </a:ln>
            <a:effectLst>
              <a:outerShdw dist="38060" dir="2700000" algn="br">
                <a:srgbClr val="000000"/>
              </a:outerShdw>
            </a:effectLst>
          </p:spPr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2" presetClass="entr" presetSubtype="8" fill="hold" grpId="0" nodeType="click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2" presetClass="entr" presetSubtype="8" fill="hold" grpId="0" nodeType="withEffect" mc:Ignorable="hp" hp:hslPresetID="16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12" presetClass="entr" presetSubtype="8" fill="hold" nodeType="clickEffect" mc:Ignorable="hp" hp:hslPresetID="16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1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7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3" presetID="42" presetClass="entr" presetSubtype="0" fill="hold" nodeType="after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1"/>
      <p:bldP spid="6" grpId="0" animBg="1" autoUpdateAnimBg="1"/>
    </p:bldLst>
  </p:timing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1500847" y="3144689"/>
            <a:ext cx="654666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262626">
                    <a:alpha val="100000"/>
                  </a:srgbClr>
                </a:solidFill>
                <a:sym typeface="Wingdings"/>
              </a:rPr>
              <a:t>감사합니다.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262626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214406" cy="214406"/>
          </a:xfrm>
          <a:prstGeom prst="rect">
            <a:avLst/>
          </a:prstGeom>
          <a:solidFill>
            <a:srgbClr val="558ed5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4406" y="0"/>
            <a:ext cx="8933728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46722"/>
            <a:ext cx="9148135" cy="214406"/>
          </a:xfrm>
          <a:prstGeom prst="rect">
            <a:avLst/>
          </a:prstGeom>
          <a:solidFill>
            <a:srgbClr val="262626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672</ep:Words>
  <ep:PresentationFormat>화면 슬라이드 쇼(4:3)</ep:PresentationFormat>
  <ep:Paragraphs>115</ep:Paragraphs>
  <ep:Slides>19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ep:HeadingPairs>
  <ep:TitlesOfParts>
    <vt:vector size="20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mun</dc:creator>
  <dc:description/>
  <cp:keywords/>
  <cp:lastModifiedBy>seoulcity</cp:lastModifiedBy>
  <dcterms:modified xsi:type="dcterms:W3CDTF">2014-02-14T05:15:40.656</dcterms:modified>
  <cp:revision>11</cp:revision>
  <dc:subject/>
  <dc:title>슬라이드 1</dc:title>
</cp:coreProperties>
</file>