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816" r:id="rId2"/>
  </p:sldMasterIdLst>
  <p:notesMasterIdLst>
    <p:notesMasterId r:id="rId18"/>
  </p:notesMasterIdLst>
  <p:handoutMasterIdLst>
    <p:handoutMasterId r:id="rId19"/>
  </p:handoutMasterIdLst>
  <p:sldIdLst>
    <p:sldId id="282" r:id="rId3"/>
    <p:sldId id="355" r:id="rId4"/>
    <p:sldId id="401" r:id="rId5"/>
    <p:sldId id="358" r:id="rId6"/>
    <p:sldId id="393" r:id="rId7"/>
    <p:sldId id="387" r:id="rId8"/>
    <p:sldId id="361" r:id="rId9"/>
    <p:sldId id="390" r:id="rId10"/>
    <p:sldId id="391" r:id="rId11"/>
    <p:sldId id="392" r:id="rId12"/>
    <p:sldId id="386" r:id="rId13"/>
    <p:sldId id="397" r:id="rId14"/>
    <p:sldId id="398" r:id="rId15"/>
    <p:sldId id="399" r:id="rId16"/>
    <p:sldId id="296" r:id="rId17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5EDD3"/>
    <a:srgbClr val="DFE68A"/>
    <a:srgbClr val="CED680"/>
    <a:srgbClr val="FF9933"/>
    <a:srgbClr val="97C1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83" autoAdjust="0"/>
    <p:restoredTop sz="98810" autoAdjust="0"/>
  </p:normalViewPr>
  <p:slideViewPr>
    <p:cSldViewPr>
      <p:cViewPr>
        <p:scale>
          <a:sx n="100" d="100"/>
          <a:sy n="100" d="100"/>
        </p:scale>
        <p:origin x="-186" y="-66"/>
      </p:cViewPr>
      <p:guideLst>
        <p:guide orient="horz" pos="4319"/>
        <p:guide pos="2880"/>
      </p:guideLst>
    </p:cSldViewPr>
  </p:slideViewPr>
  <p:outlineViewPr>
    <p:cViewPr>
      <p:scale>
        <a:sx n="33" d="100"/>
        <a:sy n="33" d="100"/>
      </p:scale>
      <p:origin x="0" y="21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-2442" y="-102"/>
      </p:cViewPr>
      <p:guideLst>
        <p:guide orient="horz" pos="3131"/>
        <p:guide pos="214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85F204-E799-4418-815A-42E6C1B32080}" type="doc">
      <dgm:prSet loTypeId="urn:microsoft.com/office/officeart/2005/8/layout/vList2" loCatId="list" qsTypeId="urn:microsoft.com/office/officeart/2005/8/quickstyle/3d1#3" qsCatId="3D" csTypeId="urn:microsoft.com/office/officeart/2005/8/colors/colorful1#1" csCatId="colorful" phldr="1"/>
      <dgm:spPr/>
      <dgm:t>
        <a:bodyPr/>
        <a:lstStyle/>
        <a:p>
          <a:pPr latinLnBrk="1"/>
          <a:endParaRPr lang="ko-KR" altLang="en-US"/>
        </a:p>
      </dgm:t>
    </dgm:pt>
    <dgm:pt modelId="{02994DCF-9AFB-475A-BE9C-6217BFDDEFF1}">
      <dgm:prSet phldrT="[텍스트]" custT="1"/>
      <dgm:spPr/>
      <dgm:t>
        <a:bodyPr/>
        <a:lstStyle/>
        <a:p>
          <a:pPr latinLnBrk="1"/>
          <a:r>
            <a:rPr lang="ko-KR" altLang="en-US" sz="2200" dirty="0" smtClean="0">
              <a:latin typeface="08서울남산체 EB" pitchFamily="18" charset="-127"/>
              <a:ea typeface="08서울남산체 EB" pitchFamily="18" charset="-127"/>
            </a:rPr>
            <a:t>목 적</a:t>
          </a:r>
          <a:endParaRPr lang="ko-KR" altLang="en-US" sz="2200" dirty="0">
            <a:latin typeface="08서울남산체 EB" pitchFamily="18" charset="-127"/>
            <a:ea typeface="08서울남산체 EB" pitchFamily="18" charset="-127"/>
          </a:endParaRPr>
        </a:p>
      </dgm:t>
    </dgm:pt>
    <dgm:pt modelId="{9F57BBC0-37DA-44F8-A1E5-2B65EF7BC017}" type="parTrans" cxnId="{E712DEC3-EFD3-4B95-8906-9B8DA2C02776}">
      <dgm:prSet/>
      <dgm:spPr/>
      <dgm:t>
        <a:bodyPr/>
        <a:lstStyle/>
        <a:p>
          <a:pPr latinLnBrk="1"/>
          <a:endParaRPr lang="ko-KR" altLang="en-US" sz="1400"/>
        </a:p>
      </dgm:t>
    </dgm:pt>
    <dgm:pt modelId="{7E937BD1-AE32-4EBB-9EB8-E657370B179F}" type="sibTrans" cxnId="{E712DEC3-EFD3-4B95-8906-9B8DA2C02776}">
      <dgm:prSet/>
      <dgm:spPr/>
      <dgm:t>
        <a:bodyPr/>
        <a:lstStyle/>
        <a:p>
          <a:pPr latinLnBrk="1"/>
          <a:endParaRPr lang="ko-KR" altLang="en-US" sz="1400"/>
        </a:p>
      </dgm:t>
    </dgm:pt>
    <dgm:pt modelId="{AD82FBAF-2808-4747-8CF0-C9D7D75DD3DD}">
      <dgm:prSet phldrT="[텍스트]" custT="1"/>
      <dgm:spPr/>
      <dgm:t>
        <a:bodyPr/>
        <a:lstStyle/>
        <a:p>
          <a:pPr latinLnBrk="1"/>
          <a:r>
            <a:rPr lang="ko-KR" altLang="en-US" sz="2200" dirty="0" smtClean="0">
              <a:latin typeface="08서울남산체 EB" pitchFamily="18" charset="-127"/>
              <a:ea typeface="08서울남산체 EB" pitchFamily="18" charset="-127"/>
            </a:rPr>
            <a:t>소방 무선통신망 현황</a:t>
          </a:r>
          <a:endParaRPr lang="ko-KR" altLang="en-US" sz="2200" dirty="0">
            <a:latin typeface="08서울남산체 EB" pitchFamily="18" charset="-127"/>
            <a:ea typeface="08서울남산체 EB" pitchFamily="18" charset="-127"/>
          </a:endParaRPr>
        </a:p>
      </dgm:t>
    </dgm:pt>
    <dgm:pt modelId="{E261D23B-2FC9-4168-AC95-A979E8BA021F}" type="parTrans" cxnId="{1437910F-FC7A-4BA8-8527-1DD914F97D30}">
      <dgm:prSet/>
      <dgm:spPr/>
      <dgm:t>
        <a:bodyPr/>
        <a:lstStyle/>
        <a:p>
          <a:pPr latinLnBrk="1"/>
          <a:endParaRPr lang="ko-KR" altLang="en-US" sz="1400"/>
        </a:p>
      </dgm:t>
    </dgm:pt>
    <dgm:pt modelId="{4F9D4BDA-C9B9-4C4D-B961-03D31A189E33}" type="sibTrans" cxnId="{1437910F-FC7A-4BA8-8527-1DD914F97D30}">
      <dgm:prSet/>
      <dgm:spPr/>
      <dgm:t>
        <a:bodyPr/>
        <a:lstStyle/>
        <a:p>
          <a:pPr latinLnBrk="1"/>
          <a:endParaRPr lang="ko-KR" altLang="en-US" sz="1400"/>
        </a:p>
      </dgm:t>
    </dgm:pt>
    <dgm:pt modelId="{16254B7D-21C3-417E-9971-E4319A4DADBF}">
      <dgm:prSet phldrT="[텍스트]" custT="1"/>
      <dgm:spPr/>
      <dgm:t>
        <a:bodyPr/>
        <a:lstStyle/>
        <a:p>
          <a:pPr latinLnBrk="1"/>
          <a:r>
            <a:rPr lang="ko-KR" altLang="en-US" sz="2200" b="1" dirty="0" smtClean="0">
              <a:latin typeface="08서울남산체 EB" pitchFamily="18" charset="-127"/>
              <a:ea typeface="08서울남산체 EB" pitchFamily="18" charset="-127"/>
            </a:rPr>
            <a:t>무선통신 운영 요령</a:t>
          </a:r>
          <a:endParaRPr lang="ko-KR" altLang="en-US" sz="2200" dirty="0">
            <a:latin typeface="08서울남산체 EB" pitchFamily="18" charset="-127"/>
            <a:ea typeface="08서울남산체 EB" pitchFamily="18" charset="-127"/>
          </a:endParaRPr>
        </a:p>
      </dgm:t>
    </dgm:pt>
    <dgm:pt modelId="{4E3C8785-7FFC-4848-A3BD-9CF560617D56}" type="parTrans" cxnId="{B13D9DFE-3919-45FD-94CD-2E32F47DCC6C}">
      <dgm:prSet/>
      <dgm:spPr/>
      <dgm:t>
        <a:bodyPr/>
        <a:lstStyle/>
        <a:p>
          <a:pPr latinLnBrk="1"/>
          <a:endParaRPr lang="ko-KR" altLang="en-US" sz="1400"/>
        </a:p>
      </dgm:t>
    </dgm:pt>
    <dgm:pt modelId="{4089DBBD-FC36-4BE1-A851-229D0EE8A0BA}" type="sibTrans" cxnId="{B13D9DFE-3919-45FD-94CD-2E32F47DCC6C}">
      <dgm:prSet/>
      <dgm:spPr/>
      <dgm:t>
        <a:bodyPr/>
        <a:lstStyle/>
        <a:p>
          <a:pPr latinLnBrk="1"/>
          <a:endParaRPr lang="ko-KR" altLang="en-US" sz="1400"/>
        </a:p>
      </dgm:t>
    </dgm:pt>
    <dgm:pt modelId="{34ECC757-C1EB-489C-9BC3-AF9819A5B6EB}">
      <dgm:prSet phldrT="[텍스트]" custT="1"/>
      <dgm:spPr/>
      <dgm:t>
        <a:bodyPr/>
        <a:lstStyle/>
        <a:p>
          <a:pPr latinLnBrk="1"/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 D-TRS 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구성도 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		    • 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무선통신망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(UHF) 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원격중계국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·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소 지도</a:t>
          </a:r>
          <a:endParaRPr lang="ko-KR" altLang="en-US" sz="1600" dirty="0">
            <a:solidFill>
              <a:srgbClr val="002060"/>
            </a:solidFill>
            <a:latin typeface="08서울한강체 M" pitchFamily="18" charset="-127"/>
            <a:ea typeface="08서울한강체 M" pitchFamily="18" charset="-127"/>
          </a:endParaRPr>
        </a:p>
      </dgm:t>
    </dgm:pt>
    <dgm:pt modelId="{5AFC7CDA-C6F8-4F37-822C-D54B783EC638}" type="parTrans" cxnId="{E75FD691-2B3C-44D2-BC58-B725DE73483B}">
      <dgm:prSet/>
      <dgm:spPr/>
      <dgm:t>
        <a:bodyPr/>
        <a:lstStyle/>
        <a:p>
          <a:pPr latinLnBrk="1"/>
          <a:endParaRPr lang="ko-KR" altLang="en-US" sz="1400"/>
        </a:p>
      </dgm:t>
    </dgm:pt>
    <dgm:pt modelId="{6A11B009-E2F8-4EA7-BE2D-282EB3C4BDCA}" type="sibTrans" cxnId="{E75FD691-2B3C-44D2-BC58-B725DE73483B}">
      <dgm:prSet/>
      <dgm:spPr/>
      <dgm:t>
        <a:bodyPr/>
        <a:lstStyle/>
        <a:p>
          <a:pPr latinLnBrk="1"/>
          <a:endParaRPr lang="ko-KR" altLang="en-US" sz="1400"/>
        </a:p>
      </dgm:t>
    </dgm:pt>
    <dgm:pt modelId="{03862C8A-ED87-4013-8106-307834B4F9BC}">
      <dgm:prSet phldrT="[텍스트]" custT="1"/>
      <dgm:spPr/>
      <dgm:t>
        <a:bodyPr/>
        <a:lstStyle/>
        <a:p>
          <a:pPr latinLnBrk="1"/>
          <a:r>
            <a:rPr lang="ko-KR" altLang="en-US" sz="1600" b="1" dirty="0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재난현장 무전기 </a:t>
          </a:r>
          <a:r>
            <a:rPr lang="ko-KR" altLang="en-US" sz="1600" b="1" dirty="0" err="1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송</a:t>
          </a:r>
          <a:r>
            <a:rPr lang="ko-KR" altLang="en-US" sz="1600" dirty="0" err="1" smtClean="0">
              <a:latin typeface="08서울남산체 EB" pitchFamily="18" charset="-127"/>
              <a:ea typeface="08서울남산체 EB" pitchFamily="18" charset="-127"/>
            </a:rPr>
            <a:t>ㆍ</a:t>
          </a:r>
          <a:r>
            <a:rPr lang="ko-KR" altLang="en-US" sz="1600" b="1" dirty="0" err="1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수신</a:t>
          </a:r>
          <a:r>
            <a:rPr lang="ko-KR" altLang="en-US" sz="1600" b="1" dirty="0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 요령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	    • </a:t>
          </a:r>
          <a:r>
            <a:rPr lang="ko-KR" altLang="en-US" sz="1600" b="1" dirty="0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무선통신 유의 사항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	</a:t>
          </a:r>
          <a:endParaRPr lang="ko-KR" altLang="en-US" sz="1600" dirty="0">
            <a:solidFill>
              <a:srgbClr val="002060"/>
            </a:solidFill>
            <a:latin typeface="08서울한강체 M" pitchFamily="18" charset="-127"/>
            <a:ea typeface="08서울한강체 M" pitchFamily="18" charset="-127"/>
          </a:endParaRPr>
        </a:p>
      </dgm:t>
    </dgm:pt>
    <dgm:pt modelId="{AD408264-AC35-4696-A3A5-3F49756B924F}" type="parTrans" cxnId="{A1C67406-A6BD-4FFC-B5B5-7D6EFF31B2C6}">
      <dgm:prSet/>
      <dgm:spPr/>
      <dgm:t>
        <a:bodyPr/>
        <a:lstStyle/>
        <a:p>
          <a:pPr latinLnBrk="1"/>
          <a:endParaRPr lang="ko-KR" altLang="en-US" sz="1400"/>
        </a:p>
      </dgm:t>
    </dgm:pt>
    <dgm:pt modelId="{9E18C616-358D-42A3-8592-8859C1683C5E}" type="sibTrans" cxnId="{A1C67406-A6BD-4FFC-B5B5-7D6EFF31B2C6}">
      <dgm:prSet/>
      <dgm:spPr/>
      <dgm:t>
        <a:bodyPr/>
        <a:lstStyle/>
        <a:p>
          <a:pPr latinLnBrk="1"/>
          <a:endParaRPr lang="ko-KR" altLang="en-US" sz="1400"/>
        </a:p>
      </dgm:t>
    </dgm:pt>
    <dgm:pt modelId="{A56F43FF-A7C5-4CD2-868E-19C922217F5A}">
      <dgm:prSet phldrT="[텍스트]" custT="1"/>
      <dgm:spPr/>
      <dgm:t>
        <a:bodyPr/>
        <a:lstStyle/>
        <a:p>
          <a:pPr latinLnBrk="1"/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 UHF 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구성도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			    • 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무선통신망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(UHF)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 원격중계국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·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소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(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센터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)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현황</a:t>
          </a:r>
          <a:endParaRPr lang="ko-KR" altLang="en-US" sz="1600" dirty="0">
            <a:solidFill>
              <a:srgbClr val="002060"/>
            </a:solidFill>
            <a:latin typeface="08서울한강체 M" pitchFamily="18" charset="-127"/>
            <a:ea typeface="08서울한강체 M" pitchFamily="18" charset="-127"/>
          </a:endParaRPr>
        </a:p>
      </dgm:t>
    </dgm:pt>
    <dgm:pt modelId="{B2489FDA-1E01-4B0C-B1B9-F39E3EFE9A0E}" type="parTrans" cxnId="{C63EC939-B6ED-4E67-82FD-5B1E47D84B8B}">
      <dgm:prSet/>
      <dgm:spPr/>
      <dgm:t>
        <a:bodyPr/>
        <a:lstStyle/>
        <a:p>
          <a:pPr latinLnBrk="1"/>
          <a:endParaRPr lang="ko-KR" altLang="en-US" sz="1400"/>
        </a:p>
      </dgm:t>
    </dgm:pt>
    <dgm:pt modelId="{47477012-672C-460F-8C6C-9BFB54376387}" type="sibTrans" cxnId="{C63EC939-B6ED-4E67-82FD-5B1E47D84B8B}">
      <dgm:prSet/>
      <dgm:spPr/>
      <dgm:t>
        <a:bodyPr/>
        <a:lstStyle/>
        <a:p>
          <a:pPr latinLnBrk="1"/>
          <a:endParaRPr lang="ko-KR" altLang="en-US" sz="1400"/>
        </a:p>
      </dgm:t>
    </dgm:pt>
    <dgm:pt modelId="{B265EBF0-F858-4CE9-B24F-B840E7482097}">
      <dgm:prSet phldrT="[텍스트]" custT="1"/>
      <dgm:spPr/>
      <dgm:t>
        <a:bodyPr/>
        <a:lstStyle/>
        <a:p>
          <a:pPr latinLnBrk="1"/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 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무선통신 장비 현황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		    • 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무선통신망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(UHF)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 원격중계소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(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소방서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)</a:t>
          </a:r>
          <a:r>
            <a:rPr lang="ko-KR" altLang="en-US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현황</a:t>
          </a:r>
          <a:endParaRPr lang="ko-KR" altLang="en-US" sz="1600" dirty="0">
            <a:solidFill>
              <a:srgbClr val="002060"/>
            </a:solidFill>
            <a:latin typeface="08서울한강체 M" pitchFamily="18" charset="-127"/>
            <a:ea typeface="08서울한강체 M" pitchFamily="18" charset="-127"/>
          </a:endParaRPr>
        </a:p>
      </dgm:t>
    </dgm:pt>
    <dgm:pt modelId="{BEB1D2AF-2F5A-459B-BEEE-0A4399A888AC}" type="parTrans" cxnId="{FC5C7383-9D4C-41B1-AFE2-2642EA9254CA}">
      <dgm:prSet/>
      <dgm:spPr/>
      <dgm:t>
        <a:bodyPr/>
        <a:lstStyle/>
        <a:p>
          <a:pPr latinLnBrk="1"/>
          <a:endParaRPr lang="ko-KR" altLang="en-US" sz="1400"/>
        </a:p>
      </dgm:t>
    </dgm:pt>
    <dgm:pt modelId="{EED80F2A-7CE3-47E4-917D-543D53F4B685}" type="sibTrans" cxnId="{FC5C7383-9D4C-41B1-AFE2-2642EA9254CA}">
      <dgm:prSet/>
      <dgm:spPr/>
      <dgm:t>
        <a:bodyPr/>
        <a:lstStyle/>
        <a:p>
          <a:pPr latinLnBrk="1"/>
          <a:endParaRPr lang="ko-KR" altLang="en-US" sz="1400"/>
        </a:p>
      </dgm:t>
    </dgm:pt>
    <dgm:pt modelId="{09DA5A83-5FF1-4B18-8929-63826F216B84}">
      <dgm:prSet phldrT="[텍스트]" custT="1"/>
      <dgm:spPr/>
      <dgm:t>
        <a:bodyPr/>
        <a:lstStyle/>
        <a:p>
          <a:pPr latinLnBrk="1"/>
          <a:r>
            <a:rPr lang="ko-KR" altLang="en-US" sz="1600" b="1" dirty="0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통화그룹 및 채널 선택 요령</a:t>
          </a:r>
          <a:r>
            <a:rPr lang="en-US" altLang="ko-KR" sz="16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	    • </a:t>
          </a:r>
          <a:r>
            <a:rPr lang="ko-KR" altLang="en-US" sz="1600" b="1" dirty="0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통신 보안 대책</a:t>
          </a:r>
          <a:endParaRPr lang="ko-KR" altLang="en-US" sz="1600" dirty="0">
            <a:solidFill>
              <a:srgbClr val="002060"/>
            </a:solidFill>
            <a:latin typeface="08서울한강체 M" pitchFamily="18" charset="-127"/>
            <a:ea typeface="08서울한강체 M" pitchFamily="18" charset="-127"/>
          </a:endParaRPr>
        </a:p>
      </dgm:t>
    </dgm:pt>
    <dgm:pt modelId="{E00C74AF-273E-457D-A44E-0BDA5CAE7236}" type="parTrans" cxnId="{C6780583-D2C4-4D02-8651-4399F9FADD6D}">
      <dgm:prSet/>
      <dgm:spPr/>
      <dgm:t>
        <a:bodyPr/>
        <a:lstStyle/>
        <a:p>
          <a:pPr latinLnBrk="1"/>
          <a:endParaRPr lang="ko-KR" altLang="en-US"/>
        </a:p>
      </dgm:t>
    </dgm:pt>
    <dgm:pt modelId="{13A0A794-14CC-494F-8BCF-F658B85A434D}" type="sibTrans" cxnId="{C6780583-D2C4-4D02-8651-4399F9FADD6D}">
      <dgm:prSet/>
      <dgm:spPr/>
      <dgm:t>
        <a:bodyPr/>
        <a:lstStyle/>
        <a:p>
          <a:pPr latinLnBrk="1"/>
          <a:endParaRPr lang="ko-KR" altLang="en-US"/>
        </a:p>
      </dgm:t>
    </dgm:pt>
    <dgm:pt modelId="{169BCCE9-44BC-4FDB-9612-0D7C524DB1F1}" type="pres">
      <dgm:prSet presAssocID="{CA85F204-E799-4418-815A-42E6C1B320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6A6CA6B-65A8-432B-9B50-248015FC23AD}" type="pres">
      <dgm:prSet presAssocID="{02994DCF-9AFB-475A-BE9C-6217BFDDEFF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D4D0344-01CE-4937-BEBB-F57FBFDDBCA3}" type="pres">
      <dgm:prSet presAssocID="{7E937BD1-AE32-4EBB-9EB8-E657370B179F}" presName="spacer" presStyleCnt="0"/>
      <dgm:spPr/>
    </dgm:pt>
    <dgm:pt modelId="{E2D99248-896D-4C64-A587-3C360FB9E734}" type="pres">
      <dgm:prSet presAssocID="{AD82FBAF-2808-4747-8CF0-C9D7D75DD3DD}" presName="parentText" presStyleLbl="node1" presStyleIdx="1" presStyleCnt="3" custLinFactNeighborY="-500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0EBD1E8-2BD6-4FD3-BA02-FAA44BA08477}" type="pres">
      <dgm:prSet presAssocID="{AD82FBAF-2808-4747-8CF0-C9D7D75DD3DD}" presName="childText" presStyleLbl="revTx" presStyleIdx="0" presStyleCnt="2" custLinFactNeighborY="-747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0B3E387-9002-49D1-962C-9FB7AC93F8FC}" type="pres">
      <dgm:prSet presAssocID="{16254B7D-21C3-417E-9971-E4319A4DADBF}" presName="parentText" presStyleLbl="node1" presStyleIdx="2" presStyleCnt="3" custLinFactNeighborY="312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8F9BD0C-939D-4008-A15B-07D4E00664B0}" type="pres">
      <dgm:prSet presAssocID="{16254B7D-21C3-417E-9971-E4319A4DADBF}" presName="childText" presStyleLbl="revTx" presStyleIdx="1" presStyleCnt="2" custLinFactNeighborY="877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D1C4B26-6E00-4E25-AB93-F8DE423F01CE}" type="presOf" srcId="{03862C8A-ED87-4013-8106-307834B4F9BC}" destId="{C8F9BD0C-939D-4008-A15B-07D4E00664B0}" srcOrd="0" destOrd="0" presId="urn:microsoft.com/office/officeart/2005/8/layout/vList2"/>
    <dgm:cxn modelId="{50926626-0BC2-46B1-B1E1-0EDEF8C1266D}" type="presOf" srcId="{34ECC757-C1EB-489C-9BC3-AF9819A5B6EB}" destId="{C0EBD1E8-2BD6-4FD3-BA02-FAA44BA08477}" srcOrd="0" destOrd="0" presId="urn:microsoft.com/office/officeart/2005/8/layout/vList2"/>
    <dgm:cxn modelId="{98EF959C-25A5-4CCC-B1BE-E24DB73A01D0}" type="presOf" srcId="{16254B7D-21C3-417E-9971-E4319A4DADBF}" destId="{00B3E387-9002-49D1-962C-9FB7AC93F8FC}" srcOrd="0" destOrd="0" presId="urn:microsoft.com/office/officeart/2005/8/layout/vList2"/>
    <dgm:cxn modelId="{B13D9DFE-3919-45FD-94CD-2E32F47DCC6C}" srcId="{CA85F204-E799-4418-815A-42E6C1B32080}" destId="{16254B7D-21C3-417E-9971-E4319A4DADBF}" srcOrd="2" destOrd="0" parTransId="{4E3C8785-7FFC-4848-A3BD-9CF560617D56}" sibTransId="{4089DBBD-FC36-4BE1-A851-229D0EE8A0BA}"/>
    <dgm:cxn modelId="{04A75503-3B3E-4FA7-8744-D247639753E6}" type="presOf" srcId="{09DA5A83-5FF1-4B18-8929-63826F216B84}" destId="{C8F9BD0C-939D-4008-A15B-07D4E00664B0}" srcOrd="0" destOrd="1" presId="urn:microsoft.com/office/officeart/2005/8/layout/vList2"/>
    <dgm:cxn modelId="{C63EC939-B6ED-4E67-82FD-5B1E47D84B8B}" srcId="{AD82FBAF-2808-4747-8CF0-C9D7D75DD3DD}" destId="{A56F43FF-A7C5-4CD2-868E-19C922217F5A}" srcOrd="1" destOrd="0" parTransId="{B2489FDA-1E01-4B0C-B1B9-F39E3EFE9A0E}" sibTransId="{47477012-672C-460F-8C6C-9BFB54376387}"/>
    <dgm:cxn modelId="{F4CE09EB-B6EC-49FA-A2A3-0C492A524FF5}" type="presOf" srcId="{AD82FBAF-2808-4747-8CF0-C9D7D75DD3DD}" destId="{E2D99248-896D-4C64-A587-3C360FB9E734}" srcOrd="0" destOrd="0" presId="urn:microsoft.com/office/officeart/2005/8/layout/vList2"/>
    <dgm:cxn modelId="{FC5C7383-9D4C-41B1-AFE2-2642EA9254CA}" srcId="{AD82FBAF-2808-4747-8CF0-C9D7D75DD3DD}" destId="{B265EBF0-F858-4CE9-B24F-B840E7482097}" srcOrd="2" destOrd="0" parTransId="{BEB1D2AF-2F5A-459B-BEEE-0A4399A888AC}" sibTransId="{EED80F2A-7CE3-47E4-917D-543D53F4B685}"/>
    <dgm:cxn modelId="{E75FD691-2B3C-44D2-BC58-B725DE73483B}" srcId="{AD82FBAF-2808-4747-8CF0-C9D7D75DD3DD}" destId="{34ECC757-C1EB-489C-9BC3-AF9819A5B6EB}" srcOrd="0" destOrd="0" parTransId="{5AFC7CDA-C6F8-4F37-822C-D54B783EC638}" sibTransId="{6A11B009-E2F8-4EA7-BE2D-282EB3C4BDCA}"/>
    <dgm:cxn modelId="{5FC3507A-45B8-40B7-B4E0-A68976D8208E}" type="presOf" srcId="{A56F43FF-A7C5-4CD2-868E-19C922217F5A}" destId="{C0EBD1E8-2BD6-4FD3-BA02-FAA44BA08477}" srcOrd="0" destOrd="1" presId="urn:microsoft.com/office/officeart/2005/8/layout/vList2"/>
    <dgm:cxn modelId="{1437910F-FC7A-4BA8-8527-1DD914F97D30}" srcId="{CA85F204-E799-4418-815A-42E6C1B32080}" destId="{AD82FBAF-2808-4747-8CF0-C9D7D75DD3DD}" srcOrd="1" destOrd="0" parTransId="{E261D23B-2FC9-4168-AC95-A979E8BA021F}" sibTransId="{4F9D4BDA-C9B9-4C4D-B961-03D31A189E33}"/>
    <dgm:cxn modelId="{E712DEC3-EFD3-4B95-8906-9B8DA2C02776}" srcId="{CA85F204-E799-4418-815A-42E6C1B32080}" destId="{02994DCF-9AFB-475A-BE9C-6217BFDDEFF1}" srcOrd="0" destOrd="0" parTransId="{9F57BBC0-37DA-44F8-A1E5-2B65EF7BC017}" sibTransId="{7E937BD1-AE32-4EBB-9EB8-E657370B179F}"/>
    <dgm:cxn modelId="{8DF5F255-F95B-433A-B37C-01B528C0FD4C}" type="presOf" srcId="{02994DCF-9AFB-475A-BE9C-6217BFDDEFF1}" destId="{46A6CA6B-65A8-432B-9B50-248015FC23AD}" srcOrd="0" destOrd="0" presId="urn:microsoft.com/office/officeart/2005/8/layout/vList2"/>
    <dgm:cxn modelId="{B3792E33-1F3A-4F53-913C-3857EEE3D4A7}" type="presOf" srcId="{CA85F204-E799-4418-815A-42E6C1B32080}" destId="{169BCCE9-44BC-4FDB-9612-0D7C524DB1F1}" srcOrd="0" destOrd="0" presId="urn:microsoft.com/office/officeart/2005/8/layout/vList2"/>
    <dgm:cxn modelId="{C6780583-D2C4-4D02-8651-4399F9FADD6D}" srcId="{16254B7D-21C3-417E-9971-E4319A4DADBF}" destId="{09DA5A83-5FF1-4B18-8929-63826F216B84}" srcOrd="1" destOrd="0" parTransId="{E00C74AF-273E-457D-A44E-0BDA5CAE7236}" sibTransId="{13A0A794-14CC-494F-8BCF-F658B85A434D}"/>
    <dgm:cxn modelId="{5E5FB371-DBDF-4FED-9B98-53DF11234CE5}" type="presOf" srcId="{B265EBF0-F858-4CE9-B24F-B840E7482097}" destId="{C0EBD1E8-2BD6-4FD3-BA02-FAA44BA08477}" srcOrd="0" destOrd="2" presId="urn:microsoft.com/office/officeart/2005/8/layout/vList2"/>
    <dgm:cxn modelId="{A1C67406-A6BD-4FFC-B5B5-7D6EFF31B2C6}" srcId="{16254B7D-21C3-417E-9971-E4319A4DADBF}" destId="{03862C8A-ED87-4013-8106-307834B4F9BC}" srcOrd="0" destOrd="0" parTransId="{AD408264-AC35-4696-A3A5-3F49756B924F}" sibTransId="{9E18C616-358D-42A3-8592-8859C1683C5E}"/>
    <dgm:cxn modelId="{C616391C-0918-43D3-AD38-82088FB8158B}" type="presParOf" srcId="{169BCCE9-44BC-4FDB-9612-0D7C524DB1F1}" destId="{46A6CA6B-65A8-432B-9B50-248015FC23AD}" srcOrd="0" destOrd="0" presId="urn:microsoft.com/office/officeart/2005/8/layout/vList2"/>
    <dgm:cxn modelId="{B97BF408-EC35-41AF-839F-5AF9FCA81A8F}" type="presParOf" srcId="{169BCCE9-44BC-4FDB-9612-0D7C524DB1F1}" destId="{9D4D0344-01CE-4937-BEBB-F57FBFDDBCA3}" srcOrd="1" destOrd="0" presId="urn:microsoft.com/office/officeart/2005/8/layout/vList2"/>
    <dgm:cxn modelId="{AE04B3D9-F8CB-4AC0-979C-F987439D6F70}" type="presParOf" srcId="{169BCCE9-44BC-4FDB-9612-0D7C524DB1F1}" destId="{E2D99248-896D-4C64-A587-3C360FB9E734}" srcOrd="2" destOrd="0" presId="urn:microsoft.com/office/officeart/2005/8/layout/vList2"/>
    <dgm:cxn modelId="{59D6F638-A11B-4927-B6C7-E1FA7B69DA5F}" type="presParOf" srcId="{169BCCE9-44BC-4FDB-9612-0D7C524DB1F1}" destId="{C0EBD1E8-2BD6-4FD3-BA02-FAA44BA08477}" srcOrd="3" destOrd="0" presId="urn:microsoft.com/office/officeart/2005/8/layout/vList2"/>
    <dgm:cxn modelId="{4CFA04B7-C21D-47BD-B6D1-F63AA2AA17AC}" type="presParOf" srcId="{169BCCE9-44BC-4FDB-9612-0D7C524DB1F1}" destId="{00B3E387-9002-49D1-962C-9FB7AC93F8FC}" srcOrd="4" destOrd="0" presId="urn:microsoft.com/office/officeart/2005/8/layout/vList2"/>
    <dgm:cxn modelId="{02C5BE9A-09A6-4166-8EC0-014DEF855173}" type="presParOf" srcId="{169BCCE9-44BC-4FDB-9612-0D7C524DB1F1}" destId="{C8F9BD0C-939D-4008-A15B-07D4E00664B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A6CA6B-65A8-432B-9B50-248015FC23AD}">
      <dsp:nvSpPr>
        <dsp:cNvPr id="0" name=""/>
        <dsp:cNvSpPr/>
      </dsp:nvSpPr>
      <dsp:spPr>
        <a:xfrm>
          <a:off x="0" y="27542"/>
          <a:ext cx="7200900" cy="7300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>
              <a:latin typeface="08서울남산체 EB" pitchFamily="18" charset="-127"/>
              <a:ea typeface="08서울남산체 EB" pitchFamily="18" charset="-127"/>
            </a:rPr>
            <a:t>목 적</a:t>
          </a:r>
          <a:endParaRPr lang="ko-KR" altLang="en-US" sz="2200" kern="1200" dirty="0">
            <a:latin typeface="08서울남산체 EB" pitchFamily="18" charset="-127"/>
            <a:ea typeface="08서울남산체 EB" pitchFamily="18" charset="-127"/>
          </a:endParaRPr>
        </a:p>
      </dsp:txBody>
      <dsp:txXfrm>
        <a:off x="0" y="27542"/>
        <a:ext cx="7200900" cy="730080"/>
      </dsp:txXfrm>
    </dsp:sp>
    <dsp:sp modelId="{E2D99248-896D-4C64-A587-3C360FB9E734}">
      <dsp:nvSpPr>
        <dsp:cNvPr id="0" name=""/>
        <dsp:cNvSpPr/>
      </dsp:nvSpPr>
      <dsp:spPr>
        <a:xfrm>
          <a:off x="0" y="826489"/>
          <a:ext cx="7200900" cy="7300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>
              <a:latin typeface="08서울남산체 EB" pitchFamily="18" charset="-127"/>
              <a:ea typeface="08서울남산체 EB" pitchFamily="18" charset="-127"/>
            </a:rPr>
            <a:t>소방 무선통신망 현황</a:t>
          </a:r>
          <a:endParaRPr lang="ko-KR" altLang="en-US" sz="2200" kern="1200" dirty="0">
            <a:latin typeface="08서울남산체 EB" pitchFamily="18" charset="-127"/>
            <a:ea typeface="08서울남산체 EB" pitchFamily="18" charset="-127"/>
          </a:endParaRPr>
        </a:p>
      </dsp:txBody>
      <dsp:txXfrm>
        <a:off x="0" y="826489"/>
        <a:ext cx="7200900" cy="730080"/>
      </dsp:txXfrm>
    </dsp:sp>
    <dsp:sp modelId="{C0EBD1E8-2BD6-4FD3-BA02-FAA44BA08477}">
      <dsp:nvSpPr>
        <dsp:cNvPr id="0" name=""/>
        <dsp:cNvSpPr/>
      </dsp:nvSpPr>
      <dsp:spPr>
        <a:xfrm>
          <a:off x="0" y="1545485"/>
          <a:ext cx="7200900" cy="867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29" tIns="20320" rIns="113792" bIns="20320" numCol="1" spcCol="1270" anchor="t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 D-TRS 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구성도 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		    • 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무선통신망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(UHF) 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원격중계국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·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소 지도</a:t>
          </a:r>
          <a:endParaRPr lang="ko-KR" altLang="en-US" sz="1600" kern="1200" dirty="0">
            <a:solidFill>
              <a:srgbClr val="002060"/>
            </a:solidFill>
            <a:latin typeface="08서울한강체 M" pitchFamily="18" charset="-127"/>
            <a:ea typeface="08서울한강체 M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 UHF 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구성도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			    • 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무선통신망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(UHF)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 원격중계국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·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소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(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센터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)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현황</a:t>
          </a:r>
          <a:endParaRPr lang="ko-KR" altLang="en-US" sz="1600" kern="1200" dirty="0">
            <a:solidFill>
              <a:srgbClr val="002060"/>
            </a:solidFill>
            <a:latin typeface="08서울한강체 M" pitchFamily="18" charset="-127"/>
            <a:ea typeface="08서울한강체 M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 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무선통신 장비 현황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		    • 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무선통신망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(UHF)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 원격중계소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(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소방서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)</a:t>
          </a:r>
          <a:r>
            <a:rPr lang="ko-KR" altLang="en-US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현황</a:t>
          </a:r>
          <a:endParaRPr lang="ko-KR" altLang="en-US" sz="1600" kern="1200" dirty="0">
            <a:solidFill>
              <a:srgbClr val="002060"/>
            </a:solidFill>
            <a:latin typeface="08서울한강체 M" pitchFamily="18" charset="-127"/>
            <a:ea typeface="08서울한강체 M" pitchFamily="18" charset="-127"/>
          </a:endParaRPr>
        </a:p>
      </dsp:txBody>
      <dsp:txXfrm>
        <a:off x="0" y="1545485"/>
        <a:ext cx="7200900" cy="867847"/>
      </dsp:txXfrm>
    </dsp:sp>
    <dsp:sp modelId="{00B3E387-9002-49D1-962C-9FB7AC93F8FC}">
      <dsp:nvSpPr>
        <dsp:cNvPr id="0" name=""/>
        <dsp:cNvSpPr/>
      </dsp:nvSpPr>
      <dsp:spPr>
        <a:xfrm>
          <a:off x="0" y="2488065"/>
          <a:ext cx="7200900" cy="7300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>
              <a:latin typeface="08서울남산체 EB" pitchFamily="18" charset="-127"/>
              <a:ea typeface="08서울남산체 EB" pitchFamily="18" charset="-127"/>
            </a:rPr>
            <a:t>무선통신 운영 요령</a:t>
          </a:r>
          <a:endParaRPr lang="ko-KR" altLang="en-US" sz="2200" kern="1200" dirty="0">
            <a:latin typeface="08서울남산체 EB" pitchFamily="18" charset="-127"/>
            <a:ea typeface="08서울남산체 EB" pitchFamily="18" charset="-127"/>
          </a:endParaRPr>
        </a:p>
      </dsp:txBody>
      <dsp:txXfrm>
        <a:off x="0" y="2488065"/>
        <a:ext cx="7200900" cy="730080"/>
      </dsp:txXfrm>
    </dsp:sp>
    <dsp:sp modelId="{C8F9BD0C-939D-4008-A15B-07D4E00664B0}">
      <dsp:nvSpPr>
        <dsp:cNvPr id="0" name=""/>
        <dsp:cNvSpPr/>
      </dsp:nvSpPr>
      <dsp:spPr>
        <a:xfrm>
          <a:off x="0" y="3225492"/>
          <a:ext cx="7200900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29" tIns="20320" rIns="113792" bIns="20320" numCol="1" spcCol="1270" anchor="t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600" b="1" kern="1200" dirty="0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재난현장 무전기 </a:t>
          </a:r>
          <a:r>
            <a:rPr lang="ko-KR" altLang="en-US" sz="1600" b="1" kern="1200" dirty="0" err="1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송</a:t>
          </a:r>
          <a:r>
            <a:rPr lang="ko-KR" altLang="en-US" sz="1600" kern="1200" dirty="0" err="1" smtClean="0">
              <a:latin typeface="08서울남산체 EB" pitchFamily="18" charset="-127"/>
              <a:ea typeface="08서울남산체 EB" pitchFamily="18" charset="-127"/>
            </a:rPr>
            <a:t>ㆍ</a:t>
          </a:r>
          <a:r>
            <a:rPr lang="ko-KR" altLang="en-US" sz="1600" b="1" kern="1200" dirty="0" err="1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수신</a:t>
          </a:r>
          <a:r>
            <a:rPr lang="ko-KR" altLang="en-US" sz="1600" b="1" kern="1200" dirty="0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 요령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	    • </a:t>
          </a:r>
          <a:r>
            <a:rPr lang="ko-KR" altLang="en-US" sz="1600" b="1" kern="1200" dirty="0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무선통신 유의 사항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	</a:t>
          </a:r>
          <a:endParaRPr lang="ko-KR" altLang="en-US" sz="1600" kern="1200" dirty="0">
            <a:solidFill>
              <a:srgbClr val="002060"/>
            </a:solidFill>
            <a:latin typeface="08서울한강체 M" pitchFamily="18" charset="-127"/>
            <a:ea typeface="08서울한강체 M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600" b="1" kern="1200" dirty="0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통화그룹 및 채널 선택 요령</a:t>
          </a:r>
          <a:r>
            <a:rPr lang="en-US" altLang="ko-KR" sz="1600" kern="120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rPr>
            <a:t>	    • </a:t>
          </a:r>
          <a:r>
            <a:rPr lang="ko-KR" altLang="en-US" sz="1600" b="1" kern="1200" dirty="0" smtClean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rPr>
            <a:t>통신 보안 대책</a:t>
          </a:r>
          <a:endParaRPr lang="ko-KR" altLang="en-US" sz="1600" kern="1200" dirty="0">
            <a:solidFill>
              <a:srgbClr val="002060"/>
            </a:solidFill>
            <a:latin typeface="08서울한강체 M" pitchFamily="18" charset="-127"/>
            <a:ea typeface="08서울한강체 M" pitchFamily="18" charset="-127"/>
          </a:endParaRPr>
        </a:p>
      </dsp:txBody>
      <dsp:txXfrm>
        <a:off x="0" y="3225492"/>
        <a:ext cx="7200900" cy="645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#3">
  <dgm:title val="3-D Style 1"/>
  <dgm:desc val="3-D Style 1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98BB3-C262-434B-A2A1-174CAA667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88525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6" cy="496967"/>
          </a:xfrm>
          <a:prstGeom prst="rect">
            <a:avLst/>
          </a:prstGeom>
        </p:spPr>
        <p:txBody>
          <a:bodyPr vert="horz" lIns="92285" tIns="46143" rIns="92285" bIns="4614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2285" tIns="46143" rIns="92285" bIns="46143" rtlCol="0"/>
          <a:lstStyle>
            <a:lvl1pPr algn="r">
              <a:defRPr sz="1200"/>
            </a:lvl1pPr>
          </a:lstStyle>
          <a:p>
            <a:fld id="{F96F7380-BF13-4E91-B7AE-316C75CDCA08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5" tIns="46143" rIns="92285" bIns="4614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7"/>
            <a:ext cx="5445760" cy="4472702"/>
          </a:xfrm>
          <a:prstGeom prst="rect">
            <a:avLst/>
          </a:prstGeom>
        </p:spPr>
        <p:txBody>
          <a:bodyPr vert="horz" lIns="92285" tIns="46143" rIns="92285" bIns="4614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6" cy="496967"/>
          </a:xfrm>
          <a:prstGeom prst="rect">
            <a:avLst/>
          </a:prstGeom>
        </p:spPr>
        <p:txBody>
          <a:bodyPr vert="horz" lIns="92285" tIns="46143" rIns="92285" bIns="4614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2285" tIns="46143" rIns="92285" bIns="46143" rtlCol="0" anchor="b"/>
          <a:lstStyle>
            <a:lvl1pPr algn="r">
              <a:defRPr sz="1200"/>
            </a:lvl1pPr>
          </a:lstStyle>
          <a:p>
            <a:fld id="{1A358508-507E-41AB-8561-A1500332B3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38524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58508-507E-41AB-8561-A1500332B30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58508-507E-41AB-8561-A1500332B30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3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REST &amp; SOAP</a:t>
            </a:r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103" y="4720634"/>
            <a:ext cx="5446997" cy="447244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3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REST &amp; SOAP</a:t>
            </a:r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103" y="4720634"/>
            <a:ext cx="5446997" cy="447244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3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REST &amp; SOAP</a:t>
            </a:r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103" y="4720634"/>
            <a:ext cx="5446997" cy="447244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3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REST &amp; SOAP</a:t>
            </a:r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103" y="4720634"/>
            <a:ext cx="5446997" cy="447244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3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REST &amp; SOAP</a:t>
            </a:r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103" y="4720634"/>
            <a:ext cx="5446997" cy="447244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3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REST &amp; SOAP</a:t>
            </a:r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103" y="4720634"/>
            <a:ext cx="5446997" cy="447244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3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REST &amp; SOAP</a:t>
            </a:r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103" y="4720634"/>
            <a:ext cx="5446997" cy="447244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3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REST &amp; SOAP</a:t>
            </a:r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103" y="4720634"/>
            <a:ext cx="5446997" cy="447244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3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REST &amp; SOAP</a:t>
            </a:r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103" y="4720634"/>
            <a:ext cx="5446997" cy="447244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3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REST &amp; SOAP</a:t>
            </a:r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103" y="4720634"/>
            <a:ext cx="5446997" cy="447244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3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REST &amp; SOAP</a:t>
            </a:r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103" y="4720634"/>
            <a:ext cx="5446997" cy="447244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3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REST &amp; SOAP</a:t>
            </a:r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104" y="4720635"/>
            <a:ext cx="5446997" cy="447244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  </a:t>
            </a:r>
            <a:endParaRPr lang="ko-KR" altLang="ko-K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0"/>
            <a:ext cx="9144000" cy="785794"/>
          </a:xfrm>
          <a:prstGeom prst="rect">
            <a:avLst/>
          </a:prstGeom>
          <a:solidFill>
            <a:srgbClr val="FF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A1061-C7B8-472B-8491-CE5E1B29683F}" type="datetimeFigureOut">
              <a:rPr lang="ko-KR" altLang="en-US" smtClean="0"/>
              <a:pPr/>
              <a:t>2013-06-10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435E4-71B0-46E0-93F4-4AC2B060B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wmf"/><Relationship Id="rId11" Type="http://schemas.openxmlformats.org/officeDocument/2006/relationships/image" Target="../media/image11.png"/><Relationship Id="rId5" Type="http://schemas.openxmlformats.org/officeDocument/2006/relationships/image" Target="../media/image5.wmf"/><Relationship Id="rId10" Type="http://schemas.openxmlformats.org/officeDocument/2006/relationships/image" Target="../media/image10.png"/><Relationship Id="rId4" Type="http://schemas.openxmlformats.org/officeDocument/2006/relationships/image" Target="../media/image4.wmf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0.png"/><Relationship Id="rId3" Type="http://schemas.openxmlformats.org/officeDocument/2006/relationships/image" Target="../media/image3.jpeg"/><Relationship Id="rId7" Type="http://schemas.openxmlformats.org/officeDocument/2006/relationships/image" Target="../media/image6.wmf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wmf"/><Relationship Id="rId11" Type="http://schemas.openxmlformats.org/officeDocument/2006/relationships/image" Target="../media/image18.png"/><Relationship Id="rId5" Type="http://schemas.openxmlformats.org/officeDocument/2006/relationships/image" Target="../media/image4.wmf"/><Relationship Id="rId10" Type="http://schemas.openxmlformats.org/officeDocument/2006/relationships/image" Target="../media/image17.jpeg"/><Relationship Id="rId4" Type="http://schemas.openxmlformats.org/officeDocument/2006/relationships/image" Target="../media/image15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L.jpg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r="7031" b="1851"/>
          <a:stretch>
            <a:fillRect/>
          </a:stretch>
        </p:blipFill>
        <p:spPr>
          <a:xfrm>
            <a:off x="0" y="0"/>
            <a:ext cx="9144000" cy="3786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85852" y="1785926"/>
            <a:ext cx="6715172" cy="1360488"/>
          </a:xfrm>
        </p:spPr>
        <p:txBody>
          <a:bodyPr>
            <a:noAutofit/>
          </a:bodyPr>
          <a:lstStyle/>
          <a:p>
            <a:pPr algn="ctr"/>
            <a:r>
              <a:rPr lang="ko-KR" alt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헤드라인M" pitchFamily="18" charset="-127"/>
                <a:ea typeface="HY헤드라인M" pitchFamily="18" charset="-127"/>
              </a:rPr>
              <a:t>재난현장 올바른 무전기 사용법 안내</a:t>
            </a:r>
            <a:endParaRPr lang="en-US" altLang="ko-KR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2494" y="4000504"/>
            <a:ext cx="3895618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altLang="ko-KR" sz="2200" dirty="0" smtClean="0">
              <a:solidFill>
                <a:srgbClr val="002060"/>
              </a:solidFill>
              <a:latin typeface="HY수평선B" pitchFamily="18" charset="-127"/>
              <a:ea typeface="HY수평선B" pitchFamily="18" charset="-127"/>
            </a:endParaRPr>
          </a:p>
          <a:p>
            <a:pPr algn="ctr"/>
            <a:endParaRPr lang="en-US" altLang="ko-KR" sz="2200" dirty="0" smtClean="0">
              <a:solidFill>
                <a:srgbClr val="002060"/>
              </a:solidFill>
              <a:latin typeface="HY수평선B" pitchFamily="18" charset="-127"/>
              <a:ea typeface="HY수평선B" pitchFamily="18" charset="-127"/>
            </a:endParaRPr>
          </a:p>
          <a:p>
            <a:pPr algn="ctr"/>
            <a:endParaRPr lang="en-US" altLang="ko-KR" sz="2200" dirty="0" smtClean="0">
              <a:solidFill>
                <a:srgbClr val="002060"/>
              </a:solidFill>
              <a:latin typeface="HY수평선B" pitchFamily="18" charset="-127"/>
              <a:ea typeface="HY수평선B" pitchFamily="18" charset="-127"/>
            </a:endParaRPr>
          </a:p>
          <a:p>
            <a:pPr algn="ctr"/>
            <a:r>
              <a:rPr lang="ko-KR" altLang="en-US" sz="2800" dirty="0" smtClean="0">
                <a:solidFill>
                  <a:srgbClr val="002060"/>
                </a:solidFill>
                <a:latin typeface="HY수평선B" pitchFamily="18" charset="-127"/>
                <a:ea typeface="HY수평선B" pitchFamily="18" charset="-127"/>
              </a:rPr>
              <a:t>강</a:t>
            </a:r>
            <a:r>
              <a:rPr lang="ko-KR" altLang="en-US" sz="2800" dirty="0" smtClean="0">
                <a:solidFill>
                  <a:srgbClr val="002060"/>
                </a:solidFill>
                <a:latin typeface="HY수평선B" pitchFamily="18" charset="-127"/>
                <a:ea typeface="HY수평선B" pitchFamily="18" charset="-127"/>
              </a:rPr>
              <a:t>서</a:t>
            </a:r>
            <a:r>
              <a:rPr lang="ko-KR" altLang="en-US" sz="2800" dirty="0" smtClean="0">
                <a:solidFill>
                  <a:srgbClr val="002060"/>
                </a:solidFill>
                <a:latin typeface="HY수평선B" pitchFamily="18" charset="-127"/>
                <a:ea typeface="HY수평선B" pitchFamily="18" charset="-127"/>
              </a:rPr>
              <a:t>소방서 </a:t>
            </a:r>
            <a:r>
              <a:rPr lang="ko-KR" altLang="en-US" sz="2800" dirty="0" smtClean="0">
                <a:solidFill>
                  <a:srgbClr val="002060"/>
                </a:solidFill>
                <a:latin typeface="HY수평선B" pitchFamily="18" charset="-127"/>
                <a:ea typeface="HY수평선B" pitchFamily="18" charset="-127"/>
              </a:rPr>
              <a:t>현장지휘대</a:t>
            </a:r>
            <a:endParaRPr lang="en-US" altLang="ko-KR" sz="2800" dirty="0" smtClean="0">
              <a:solidFill>
                <a:srgbClr val="002060"/>
              </a:solidFill>
              <a:latin typeface="HY수평선B" pitchFamily="18" charset="-127"/>
              <a:ea typeface="HY수평선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-24"/>
            <a:ext cx="9144000" cy="1000132"/>
          </a:xfrm>
          <a:prstGeom prst="rect">
            <a:avLst/>
          </a:prstGeom>
          <a:solidFill>
            <a:srgbClr val="FF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28596" y="142852"/>
            <a:ext cx="214314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1"/>
            <a:r>
              <a:rPr lang="ko-KR" altLang="en-US" sz="4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헤드라인M" pitchFamily="18" charset="-127"/>
                <a:ea typeface="HY헤드라인M" pitchFamily="18" charset="-127"/>
                <a:cs typeface="+mj-cs"/>
              </a:rPr>
              <a:t>목  차</a:t>
            </a:r>
            <a:endParaRPr lang="en-US" altLang="ko-KR" sz="4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77134" y="6510261"/>
            <a:ext cx="214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08서울한강체 M" pitchFamily="18" charset="-127"/>
                <a:ea typeface="08서울한강체 M" pitchFamily="18" charset="-127"/>
              </a:rPr>
              <a:t>1</a:t>
            </a:r>
            <a:endParaRPr lang="ko-KR" altLang="en-US" sz="1400" dirty="0">
              <a:latin typeface="08서울한강체 M" pitchFamily="18" charset="-127"/>
              <a:ea typeface="08서울한강체 M" pitchFamily="18" charset="-127"/>
            </a:endParaRPr>
          </a:p>
        </p:txBody>
      </p:sp>
      <p:graphicFrame>
        <p:nvGraphicFramePr>
          <p:cNvPr id="15" name="다이어그램 14"/>
          <p:cNvGraphicFramePr/>
          <p:nvPr/>
        </p:nvGraphicFramePr>
        <p:xfrm>
          <a:off x="971550" y="1285860"/>
          <a:ext cx="7200900" cy="3871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87883" y="928670"/>
            <a:ext cx="357190" cy="411255"/>
          </a:xfrm>
          <a:prstGeom prst="rect">
            <a:avLst/>
          </a:prstGeom>
          <a:solidFill>
            <a:schemeClr val="bg1"/>
          </a:solidFill>
          <a:ln w="25400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17756" y="927315"/>
            <a:ext cx="214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B" pitchFamily="18" charset="-127"/>
                <a:ea typeface="08서울남산체 B" pitchFamily="18" charset="-127"/>
              </a:rPr>
              <a:t>1</a:t>
            </a:r>
            <a:endParaRPr lang="ko-KR" altLang="en-US" sz="2000" dirty="0"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 flipV="1">
            <a:off x="615200" y="1340768"/>
            <a:ext cx="6765112" cy="512"/>
          </a:xfrm>
          <a:prstGeom prst="line">
            <a:avLst/>
          </a:prstGeom>
          <a:ln w="254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4282" y="98803"/>
            <a:ext cx="8750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latin typeface="08서울남산체 B" pitchFamily="18" charset="-127"/>
                <a:ea typeface="08서울남산체 B" pitchFamily="18" charset="-127"/>
              </a:rPr>
              <a:t>목 적</a:t>
            </a:r>
            <a:endParaRPr lang="ko-KR" altLang="en-US" sz="34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5536" y="1700808"/>
            <a:ext cx="8208912" cy="41434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ko-KR" altLang="en-US" sz="1400" b="1" spc="70" dirty="0" smtClean="0">
              <a:solidFill>
                <a:schemeClr val="tx1"/>
              </a:solidFill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67544" y="1844824"/>
            <a:ext cx="7992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sz="24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소방 무선통신망 구성 및 기기의 조작</a:t>
            </a:r>
            <a:r>
              <a:rPr lang="en-US" altLang="ko-KR" sz="24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, </a:t>
            </a:r>
            <a:r>
              <a:rPr lang="ko-KR" altLang="en-US" sz="24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취급요령</a:t>
            </a:r>
            <a:endParaRPr lang="en-US" altLang="ko-KR" sz="2400" b="1" spc="7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4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4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 및 교신 운영요령을 숙지하여</a:t>
            </a:r>
            <a:endParaRPr lang="en-US" altLang="ko-KR" sz="2400" b="1" spc="7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en-US" altLang="ko-KR" sz="24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400" b="1" u="sng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교신의 질서를 확립하고 </a:t>
            </a:r>
            <a:endParaRPr lang="en-US" altLang="ko-KR" sz="2400" b="1" u="sng" spc="7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en-US" altLang="ko-KR" sz="24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400" b="1" u="sng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신속 정확한 교신으로</a:t>
            </a:r>
            <a:endParaRPr lang="en-US" altLang="ko-KR" sz="2400" b="1" u="sng" spc="7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sz="24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인명구조와 재난현장의 작전을 효율적으로 수행하고자 함</a:t>
            </a:r>
            <a:endParaRPr lang="en-US" altLang="ko-KR" sz="2400" b="1" spc="7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928" y="928670"/>
            <a:ext cx="7009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신속 정확한 교신으로 인명구조와  효율적인 재난현장 작전 수행 </a:t>
            </a:r>
            <a:endParaRPr lang="ko-KR" altLang="en-US" sz="2000" b="1" dirty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6" name="직선 연결선 235"/>
          <p:cNvCxnSpPr/>
          <p:nvPr/>
        </p:nvCxnSpPr>
        <p:spPr>
          <a:xfrm>
            <a:off x="2071670" y="4293096"/>
            <a:ext cx="78581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0" name="Rectangle 162"/>
          <p:cNvSpPr>
            <a:spLocks noChangeArrowheads="1"/>
          </p:cNvSpPr>
          <p:nvPr/>
        </p:nvSpPr>
        <p:spPr bwMode="auto">
          <a:xfrm>
            <a:off x="1115616" y="2780928"/>
            <a:ext cx="1214446" cy="520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latinLnBrk="0" hangingPunct="0"/>
            <a:r>
              <a:rPr kumimoji="0" lang="ko-KR" altLang="en-US" sz="1400" b="1" dirty="0">
                <a:latin typeface="08서울남산체 B" pitchFamily="18" charset="-127"/>
                <a:ea typeface="08서울남산체 B" pitchFamily="18" charset="-127"/>
              </a:rPr>
              <a:t>회선제어기</a:t>
            </a:r>
            <a:endParaRPr kumimoji="0" lang="en-US" altLang="ko-KR" sz="1400" b="1" dirty="0">
              <a:latin typeface="08서울남산체 B" pitchFamily="18" charset="-127"/>
              <a:ea typeface="08서울남산체 B" pitchFamily="18" charset="-127"/>
            </a:endParaRPr>
          </a:p>
          <a:p>
            <a:pPr algn="ctr" eaLnBrk="0" latinLnBrk="0" hangingPunct="0"/>
            <a:r>
              <a:rPr kumimoji="0" lang="en-US" altLang="ko-KR" sz="1400" b="1" dirty="0">
                <a:latin typeface="08서울남산체 B" pitchFamily="18" charset="-127"/>
                <a:ea typeface="08서울남산체 B" pitchFamily="18" charset="-127"/>
              </a:rPr>
              <a:t>(CEB)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87883" y="928670"/>
            <a:ext cx="357190" cy="411255"/>
          </a:xfrm>
          <a:prstGeom prst="rect">
            <a:avLst/>
          </a:prstGeom>
          <a:solidFill>
            <a:schemeClr val="bg1"/>
          </a:solidFill>
          <a:ln w="25400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17756" y="927315"/>
            <a:ext cx="214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B" pitchFamily="18" charset="-127"/>
                <a:ea typeface="08서울남산체 B" pitchFamily="18" charset="-127"/>
              </a:rPr>
              <a:t>1</a:t>
            </a:r>
            <a:endParaRPr lang="ko-KR" altLang="en-US" sz="20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8928" y="928670"/>
            <a:ext cx="7873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무선통신망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(D-TRS) 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구성도</a:t>
            </a:r>
            <a:endParaRPr lang="ko-KR" altLang="en-US" sz="2000" b="1" dirty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 flipV="1">
            <a:off x="615200" y="1340768"/>
            <a:ext cx="4892904" cy="512"/>
          </a:xfrm>
          <a:prstGeom prst="line">
            <a:avLst/>
          </a:prstGeom>
          <a:ln w="254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2"/>
          <p:cNvSpPr>
            <a:spLocks noChangeArrowheads="1"/>
          </p:cNvSpPr>
          <p:nvPr/>
        </p:nvSpPr>
        <p:spPr bwMode="auto">
          <a:xfrm>
            <a:off x="0" y="1565087"/>
            <a:ext cx="9144000" cy="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456B8E"/>
            </a:prstShdw>
          </a:effectLst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Rectangle 45"/>
          <p:cNvSpPr>
            <a:spLocks noChangeArrowheads="1"/>
          </p:cNvSpPr>
          <p:nvPr/>
        </p:nvSpPr>
        <p:spPr bwMode="auto">
          <a:xfrm>
            <a:off x="468313" y="1485712"/>
            <a:ext cx="5040312" cy="508656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54000" tIns="54000" rIns="54000" bIns="54000" anchor="ctr"/>
          <a:lstStyle/>
          <a:p>
            <a:pPr algn="ctr" eaLnBrk="0" fontAlgn="t" latinLnBrk="0" hangingPunct="0">
              <a:buFont typeface="Symbol" pitchFamily="18" charset="2"/>
              <a:buNone/>
            </a:pPr>
            <a:endParaRPr kumimoji="0" lang="ko-KR" altLang="ko-KR" sz="1000" b="1">
              <a:solidFill>
                <a:srgbClr val="FF66CC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84" name="Picture 250" descr="P081023002"/>
          <p:cNvPicPr preferRelativeResize="0">
            <a:picLocks noChangeArrowheads="1"/>
          </p:cNvPicPr>
          <p:nvPr/>
        </p:nvPicPr>
        <p:blipFill>
          <a:blip r:embed="rId3" cstate="print">
            <a:lum bright="20000" contrast="16000"/>
          </a:blip>
          <a:srcRect l="21851" r="21732"/>
          <a:stretch>
            <a:fillRect/>
          </a:stretch>
        </p:blipFill>
        <p:spPr bwMode="auto">
          <a:xfrm>
            <a:off x="2214546" y="2000240"/>
            <a:ext cx="1214445" cy="1334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" name="Rectangle 162"/>
          <p:cNvSpPr>
            <a:spLocks noChangeArrowheads="1"/>
          </p:cNvSpPr>
          <p:nvPr/>
        </p:nvSpPr>
        <p:spPr bwMode="auto">
          <a:xfrm>
            <a:off x="1000100" y="4815358"/>
            <a:ext cx="1219184" cy="30521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latinLnBrk="0" hangingPunct="0"/>
            <a:r>
              <a:rPr kumimoji="0" lang="ko-KR" altLang="en-US" sz="1400" b="1" noProof="1">
                <a:latin typeface="08서울남산체 B" pitchFamily="18" charset="-127"/>
                <a:ea typeface="08서울남산체 B" pitchFamily="18" charset="-127"/>
              </a:rPr>
              <a:t>녹취장비</a:t>
            </a:r>
          </a:p>
        </p:txBody>
      </p:sp>
      <p:sp>
        <p:nvSpPr>
          <p:cNvPr id="210" name="Text Box 49"/>
          <p:cNvSpPr txBox="1">
            <a:spLocks noChangeArrowheads="1"/>
          </p:cNvSpPr>
          <p:nvPr/>
        </p:nvSpPr>
        <p:spPr bwMode="auto">
          <a:xfrm>
            <a:off x="498377" y="1506270"/>
            <a:ext cx="1697359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08서울남산체 B" pitchFamily="18" charset="-127"/>
                <a:ea typeface="08서울남산체 B" pitchFamily="18" charset="-127"/>
              </a:rPr>
              <a:t>서울종합방재센터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214282" y="98803"/>
            <a:ext cx="8750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latin typeface="08서울남산체 B" pitchFamily="18" charset="-127"/>
                <a:ea typeface="08서울남산체 B" pitchFamily="18" charset="-127"/>
              </a:rPr>
              <a:t>소방 무선통신망 현황</a:t>
            </a:r>
            <a:endParaRPr lang="ko-KR" altLang="en-US" sz="34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199" name="Shape 198"/>
          <p:cNvCxnSpPr/>
          <p:nvPr/>
        </p:nvCxnSpPr>
        <p:spPr>
          <a:xfrm>
            <a:off x="3203848" y="2667695"/>
            <a:ext cx="3699683" cy="3404511"/>
          </a:xfrm>
          <a:prstGeom prst="bentConnector4">
            <a:avLst>
              <a:gd name="adj1" fmla="val 49174"/>
              <a:gd name="adj2" fmla="val 110072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9" name="Text Box 113"/>
          <p:cNvSpPr txBox="1">
            <a:spLocks noChangeArrowheads="1"/>
          </p:cNvSpPr>
          <p:nvPr/>
        </p:nvSpPr>
        <p:spPr bwMode="auto">
          <a:xfrm>
            <a:off x="3571868" y="2204864"/>
            <a:ext cx="1143008" cy="43088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 fontAlgn="ctr" latinLnBrk="0">
              <a:buFont typeface="Symbol" pitchFamily="18" charset="2"/>
              <a:buNone/>
            </a:pPr>
            <a:r>
              <a:rPr kumimoji="0" lang="ko-KR" altLang="en-US" sz="1400" b="1" dirty="0" smtClean="0">
                <a:latin typeface="08서울남산체 B" pitchFamily="18" charset="-127"/>
                <a:ea typeface="08서울남산체 B" pitchFamily="18" charset="-127"/>
              </a:rPr>
              <a:t>전용선  </a:t>
            </a:r>
            <a:endParaRPr kumimoji="0" lang="en-US" altLang="ko-KR" sz="14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 algn="ctr" fontAlgn="ctr" latinLnBrk="0">
              <a:buFont typeface="Symbol" pitchFamily="18" charset="2"/>
              <a:buNone/>
            </a:pPr>
            <a:r>
              <a:rPr kumimoji="0" lang="en-US" altLang="ko-KR" sz="1400" b="1" dirty="0" smtClean="0">
                <a:solidFill>
                  <a:srgbClr val="000000"/>
                </a:solidFill>
                <a:latin typeface="08서울남산체 B" pitchFamily="18" charset="-127"/>
                <a:ea typeface="08서울남산체 B" pitchFamily="18" charset="-127"/>
              </a:rPr>
              <a:t>E1</a:t>
            </a:r>
            <a:endParaRPr kumimoji="0" lang="en-US" altLang="ko-KR" sz="1400" b="1" dirty="0">
              <a:solidFill>
                <a:srgbClr val="0000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18" name="직사각형 217"/>
          <p:cNvSpPr/>
          <p:nvPr/>
        </p:nvSpPr>
        <p:spPr>
          <a:xfrm>
            <a:off x="1785918" y="5429264"/>
            <a:ext cx="2143140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latinLnBrk="0" hangingPunct="0"/>
            <a:r>
              <a:rPr lang="ko-KR" altLang="en-US" sz="1600" b="1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통합지령대 </a:t>
            </a:r>
            <a:r>
              <a:rPr lang="en-US" altLang="ko-KR" sz="1600" b="1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(24</a:t>
            </a:r>
            <a:r>
              <a:rPr lang="ko-KR" altLang="en-US" sz="1600" b="1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식</a:t>
            </a:r>
            <a:r>
              <a:rPr lang="en-US" altLang="ko-KR" sz="1600" b="1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  <a:endParaRPr lang="en-US" altLang="ko-KR" sz="1600" b="1" dirty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19" name="모서리가 둥근 직사각형 218"/>
          <p:cNvSpPr/>
          <p:nvPr/>
        </p:nvSpPr>
        <p:spPr>
          <a:xfrm>
            <a:off x="1357290" y="6072206"/>
            <a:ext cx="928694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접수대</a:t>
            </a:r>
            <a:endParaRPr lang="ko-KR" altLang="en-US" sz="1500" dirty="0">
              <a:solidFill>
                <a:schemeClr val="tx2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20" name="모서리가 둥근 직사각형 219"/>
          <p:cNvSpPr/>
          <p:nvPr/>
        </p:nvSpPr>
        <p:spPr>
          <a:xfrm>
            <a:off x="2428860" y="6072206"/>
            <a:ext cx="928694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관제대</a:t>
            </a:r>
            <a:endParaRPr lang="ko-KR" altLang="en-US" sz="1500" dirty="0">
              <a:solidFill>
                <a:schemeClr val="tx2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21" name="모서리가 둥근 직사각형 220"/>
          <p:cNvSpPr/>
          <p:nvPr/>
        </p:nvSpPr>
        <p:spPr>
          <a:xfrm>
            <a:off x="3500430" y="6072206"/>
            <a:ext cx="928694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감독대</a:t>
            </a:r>
            <a:endParaRPr lang="ko-KR" altLang="en-US" sz="1500" dirty="0">
              <a:solidFill>
                <a:schemeClr val="tx2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232" name="직선 연결선 231"/>
          <p:cNvCxnSpPr>
            <a:stCxn id="218" idx="0"/>
            <a:endCxn id="84" idx="2"/>
          </p:cNvCxnSpPr>
          <p:nvPr/>
        </p:nvCxnSpPr>
        <p:spPr>
          <a:xfrm rot="16200000" flipV="1">
            <a:off x="1792572" y="4364347"/>
            <a:ext cx="2094114" cy="3571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6" name="직선 연결선 245"/>
          <p:cNvCxnSpPr>
            <a:stCxn id="218" idx="2"/>
            <a:endCxn id="220" idx="0"/>
          </p:cNvCxnSpPr>
          <p:nvPr/>
        </p:nvCxnSpPr>
        <p:spPr>
          <a:xfrm rot="16200000" flipH="1">
            <a:off x="2732471" y="5911470"/>
            <a:ext cx="285752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직선 연결선 248"/>
          <p:cNvCxnSpPr>
            <a:stCxn id="218" idx="2"/>
            <a:endCxn id="219" idx="0"/>
          </p:cNvCxnSpPr>
          <p:nvPr/>
        </p:nvCxnSpPr>
        <p:spPr>
          <a:xfrm rot="5400000">
            <a:off x="2196687" y="5411405"/>
            <a:ext cx="285752" cy="10358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직선 연결선 251"/>
          <p:cNvCxnSpPr>
            <a:stCxn id="218" idx="2"/>
            <a:endCxn id="221" idx="0"/>
          </p:cNvCxnSpPr>
          <p:nvPr/>
        </p:nvCxnSpPr>
        <p:spPr>
          <a:xfrm rot="16200000" flipH="1">
            <a:off x="3268256" y="5375685"/>
            <a:ext cx="285752" cy="11072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1" name="Group 824"/>
          <p:cNvGrpSpPr>
            <a:grpSpLocks/>
          </p:cNvGrpSpPr>
          <p:nvPr/>
        </p:nvGrpSpPr>
        <p:grpSpPr bwMode="auto">
          <a:xfrm>
            <a:off x="1126824" y="4000504"/>
            <a:ext cx="1047473" cy="820864"/>
            <a:chOff x="3204" y="844"/>
            <a:chExt cx="849" cy="681"/>
          </a:xfrm>
        </p:grpSpPr>
        <p:grpSp>
          <p:nvGrpSpPr>
            <p:cNvPr id="173" name="Group 822"/>
            <p:cNvGrpSpPr>
              <a:grpSpLocks/>
            </p:cNvGrpSpPr>
            <p:nvPr/>
          </p:nvGrpSpPr>
          <p:grpSpPr bwMode="auto">
            <a:xfrm>
              <a:off x="3470" y="841"/>
              <a:ext cx="583" cy="686"/>
              <a:chOff x="3459" y="1067"/>
              <a:chExt cx="692" cy="812"/>
            </a:xfrm>
          </p:grpSpPr>
          <p:grpSp>
            <p:nvGrpSpPr>
              <p:cNvPr id="175" name="Group 812"/>
              <p:cNvGrpSpPr>
                <a:grpSpLocks/>
              </p:cNvGrpSpPr>
              <p:nvPr/>
            </p:nvGrpSpPr>
            <p:grpSpPr bwMode="auto">
              <a:xfrm>
                <a:off x="3497" y="1067"/>
                <a:ext cx="608" cy="540"/>
                <a:chOff x="1754" y="1820"/>
                <a:chExt cx="617" cy="529"/>
              </a:xfrm>
            </p:grpSpPr>
            <p:sp>
              <p:nvSpPr>
                <p:cNvPr id="177" name="Freeform 813"/>
                <p:cNvSpPr>
                  <a:spLocks/>
                </p:cNvSpPr>
                <p:nvPr/>
              </p:nvSpPr>
              <p:spPr bwMode="auto">
                <a:xfrm>
                  <a:off x="1764" y="1826"/>
                  <a:ext cx="592" cy="505"/>
                </a:xfrm>
                <a:custGeom>
                  <a:avLst/>
                  <a:gdLst>
                    <a:gd name="T0" fmla="*/ 0 w 414"/>
                    <a:gd name="T1" fmla="*/ 288 h 289"/>
                    <a:gd name="T2" fmla="*/ 0 w 414"/>
                    <a:gd name="T3" fmla="*/ 0 h 289"/>
                    <a:gd name="T4" fmla="*/ 413 w 414"/>
                    <a:gd name="T5" fmla="*/ 0 h 289"/>
                    <a:gd name="T6" fmla="*/ 413 w 414"/>
                    <a:gd name="T7" fmla="*/ 288 h 289"/>
                    <a:gd name="T8" fmla="*/ 0 w 414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4"/>
                    <a:gd name="T16" fmla="*/ 0 h 289"/>
                    <a:gd name="T17" fmla="*/ 414 w 414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4" h="289">
                      <a:moveTo>
                        <a:pt x="0" y="288"/>
                      </a:moveTo>
                      <a:lnTo>
                        <a:pt x="0" y="0"/>
                      </a:lnTo>
                      <a:lnTo>
                        <a:pt x="413" y="0"/>
                      </a:lnTo>
                      <a:lnTo>
                        <a:pt x="413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1A1A1A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ko-KR" altLang="en-US" sz="1500">
                    <a:latin typeface="08서울남산체 B" pitchFamily="18" charset="-127"/>
                    <a:ea typeface="08서울남산체 B" pitchFamily="18" charset="-127"/>
                  </a:endParaRPr>
                </a:p>
              </p:txBody>
            </p:sp>
            <p:sp>
              <p:nvSpPr>
                <p:cNvPr id="178" name="Freeform 814"/>
                <p:cNvSpPr>
                  <a:spLocks/>
                </p:cNvSpPr>
                <p:nvPr/>
              </p:nvSpPr>
              <p:spPr bwMode="auto">
                <a:xfrm>
                  <a:off x="1754" y="1820"/>
                  <a:ext cx="617" cy="30"/>
                </a:xfrm>
                <a:custGeom>
                  <a:avLst/>
                  <a:gdLst>
                    <a:gd name="T0" fmla="*/ 0 w 432"/>
                    <a:gd name="T1" fmla="*/ 0 h 17"/>
                    <a:gd name="T2" fmla="*/ 25 w 432"/>
                    <a:gd name="T3" fmla="*/ 16 h 17"/>
                    <a:gd name="T4" fmla="*/ 358 w 432"/>
                    <a:gd name="T5" fmla="*/ 15 h 17"/>
                    <a:gd name="T6" fmla="*/ 403 w 432"/>
                    <a:gd name="T7" fmla="*/ 16 h 17"/>
                    <a:gd name="T8" fmla="*/ 431 w 432"/>
                    <a:gd name="T9" fmla="*/ 0 h 17"/>
                    <a:gd name="T10" fmla="*/ 0 w 432"/>
                    <a:gd name="T11" fmla="*/ 0 h 1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32"/>
                    <a:gd name="T19" fmla="*/ 0 h 17"/>
                    <a:gd name="T20" fmla="*/ 432 w 432"/>
                    <a:gd name="T21" fmla="*/ 17 h 1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32" h="17">
                      <a:moveTo>
                        <a:pt x="0" y="0"/>
                      </a:moveTo>
                      <a:lnTo>
                        <a:pt x="25" y="16"/>
                      </a:lnTo>
                      <a:lnTo>
                        <a:pt x="358" y="15"/>
                      </a:lnTo>
                      <a:lnTo>
                        <a:pt x="403" y="16"/>
                      </a:lnTo>
                      <a:lnTo>
                        <a:pt x="431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595959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ko-KR" altLang="en-US" sz="1500">
                    <a:latin typeface="08서울남산체 B" pitchFamily="18" charset="-127"/>
                    <a:ea typeface="08서울남산체 B" pitchFamily="18" charset="-127"/>
                  </a:endParaRPr>
                </a:p>
              </p:txBody>
            </p:sp>
            <p:sp>
              <p:nvSpPr>
                <p:cNvPr id="179" name="Freeform 815"/>
                <p:cNvSpPr>
                  <a:spLocks/>
                </p:cNvSpPr>
                <p:nvPr/>
              </p:nvSpPr>
              <p:spPr bwMode="auto">
                <a:xfrm>
                  <a:off x="1754" y="1820"/>
                  <a:ext cx="32" cy="529"/>
                </a:xfrm>
                <a:custGeom>
                  <a:avLst/>
                  <a:gdLst>
                    <a:gd name="T0" fmla="*/ 0 w 23"/>
                    <a:gd name="T1" fmla="*/ 0 h 304"/>
                    <a:gd name="T2" fmla="*/ 22 w 23"/>
                    <a:gd name="T3" fmla="*/ 20 h 304"/>
                    <a:gd name="T4" fmla="*/ 22 w 23"/>
                    <a:gd name="T5" fmla="*/ 283 h 304"/>
                    <a:gd name="T6" fmla="*/ 0 w 23"/>
                    <a:gd name="T7" fmla="*/ 303 h 304"/>
                    <a:gd name="T8" fmla="*/ 0 w 23"/>
                    <a:gd name="T9" fmla="*/ 0 h 3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04"/>
                    <a:gd name="T17" fmla="*/ 23 w 23"/>
                    <a:gd name="T18" fmla="*/ 304 h 3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04">
                      <a:moveTo>
                        <a:pt x="0" y="0"/>
                      </a:moveTo>
                      <a:lnTo>
                        <a:pt x="22" y="20"/>
                      </a:lnTo>
                      <a:lnTo>
                        <a:pt x="22" y="283"/>
                      </a:lnTo>
                      <a:lnTo>
                        <a:pt x="0" y="30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8080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ko-KR" altLang="en-US" sz="1500">
                    <a:latin typeface="08서울남산체 B" pitchFamily="18" charset="-127"/>
                    <a:ea typeface="08서울남산체 B" pitchFamily="18" charset="-127"/>
                  </a:endParaRPr>
                </a:p>
              </p:txBody>
            </p:sp>
            <p:sp>
              <p:nvSpPr>
                <p:cNvPr id="180" name="Freeform 816"/>
                <p:cNvSpPr>
                  <a:spLocks/>
                </p:cNvSpPr>
                <p:nvPr/>
              </p:nvSpPr>
              <p:spPr bwMode="auto">
                <a:xfrm>
                  <a:off x="1754" y="2322"/>
                  <a:ext cx="617" cy="27"/>
                </a:xfrm>
                <a:custGeom>
                  <a:avLst/>
                  <a:gdLst>
                    <a:gd name="T0" fmla="*/ 0 w 432"/>
                    <a:gd name="T1" fmla="*/ 15 h 16"/>
                    <a:gd name="T2" fmla="*/ 25 w 432"/>
                    <a:gd name="T3" fmla="*/ 0 h 16"/>
                    <a:gd name="T4" fmla="*/ 358 w 432"/>
                    <a:gd name="T5" fmla="*/ 1 h 16"/>
                    <a:gd name="T6" fmla="*/ 406 w 432"/>
                    <a:gd name="T7" fmla="*/ 0 h 16"/>
                    <a:gd name="T8" fmla="*/ 431 w 432"/>
                    <a:gd name="T9" fmla="*/ 15 h 16"/>
                    <a:gd name="T10" fmla="*/ 0 w 432"/>
                    <a:gd name="T11" fmla="*/ 15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32"/>
                    <a:gd name="T19" fmla="*/ 0 h 16"/>
                    <a:gd name="T20" fmla="*/ 432 w 432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32" h="16">
                      <a:moveTo>
                        <a:pt x="0" y="15"/>
                      </a:moveTo>
                      <a:lnTo>
                        <a:pt x="25" y="0"/>
                      </a:lnTo>
                      <a:lnTo>
                        <a:pt x="358" y="1"/>
                      </a:lnTo>
                      <a:lnTo>
                        <a:pt x="406" y="0"/>
                      </a:lnTo>
                      <a:lnTo>
                        <a:pt x="431" y="15"/>
                      </a:lnTo>
                      <a:lnTo>
                        <a:pt x="0" y="15"/>
                      </a:lnTo>
                    </a:path>
                  </a:pathLst>
                </a:custGeom>
                <a:solidFill>
                  <a:srgbClr val="CCCCCC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ko-KR" altLang="en-US" sz="1500">
                    <a:latin typeface="08서울남산체 B" pitchFamily="18" charset="-127"/>
                    <a:ea typeface="08서울남산체 B" pitchFamily="18" charset="-127"/>
                  </a:endParaRPr>
                </a:p>
              </p:txBody>
            </p:sp>
            <p:sp>
              <p:nvSpPr>
                <p:cNvPr id="181" name="Freeform 817"/>
                <p:cNvSpPr>
                  <a:spLocks/>
                </p:cNvSpPr>
                <p:nvPr/>
              </p:nvSpPr>
              <p:spPr bwMode="auto">
                <a:xfrm>
                  <a:off x="2336" y="1820"/>
                  <a:ext cx="35" cy="529"/>
                </a:xfrm>
                <a:custGeom>
                  <a:avLst/>
                  <a:gdLst>
                    <a:gd name="T0" fmla="*/ 23 w 24"/>
                    <a:gd name="T1" fmla="*/ 0 h 304"/>
                    <a:gd name="T2" fmla="*/ 0 w 24"/>
                    <a:gd name="T3" fmla="*/ 20 h 304"/>
                    <a:gd name="T4" fmla="*/ 0 w 24"/>
                    <a:gd name="T5" fmla="*/ 283 h 304"/>
                    <a:gd name="T6" fmla="*/ 23 w 24"/>
                    <a:gd name="T7" fmla="*/ 303 h 304"/>
                    <a:gd name="T8" fmla="*/ 23 w 24"/>
                    <a:gd name="T9" fmla="*/ 0 h 3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304"/>
                    <a:gd name="T17" fmla="*/ 24 w 24"/>
                    <a:gd name="T18" fmla="*/ 304 h 3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304">
                      <a:moveTo>
                        <a:pt x="23" y="0"/>
                      </a:moveTo>
                      <a:lnTo>
                        <a:pt x="0" y="20"/>
                      </a:lnTo>
                      <a:lnTo>
                        <a:pt x="0" y="283"/>
                      </a:lnTo>
                      <a:lnTo>
                        <a:pt x="23" y="303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rgbClr val="808080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ko-KR" altLang="en-US" sz="1500">
                    <a:latin typeface="08서울남산체 B" pitchFamily="18" charset="-127"/>
                    <a:ea typeface="08서울남산체 B" pitchFamily="18" charset="-127"/>
                  </a:endParaRPr>
                </a:p>
              </p:txBody>
            </p:sp>
            <p:sp>
              <p:nvSpPr>
                <p:cNvPr id="182" name="Rectangle 818"/>
                <p:cNvSpPr>
                  <a:spLocks noChangeArrowheads="1"/>
                </p:cNvSpPr>
                <p:nvPr/>
              </p:nvSpPr>
              <p:spPr bwMode="auto">
                <a:xfrm>
                  <a:off x="1811" y="1871"/>
                  <a:ext cx="522" cy="448"/>
                </a:xfrm>
                <a:prstGeom prst="rect">
                  <a:avLst/>
                </a:prstGeom>
                <a:noFill/>
                <a:ln w="25400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kumimoji="0" lang="ko-KR" altLang="en-US" sz="1500" noProof="1">
                    <a:latin typeface="08서울남산체 B" pitchFamily="18" charset="-127"/>
                    <a:ea typeface="08서울남산체 B" pitchFamily="18" charset="-127"/>
                  </a:endParaRPr>
                </a:p>
              </p:txBody>
            </p:sp>
            <p:pic>
              <p:nvPicPr>
                <p:cNvPr id="183" name="Picture 819"/>
                <p:cNvPicPr>
                  <a:picLocks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1799" y="1859"/>
                  <a:ext cx="534" cy="45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" name="Picture 820"/>
                <p:cNvPicPr>
                  <a:picLocks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791" y="1848"/>
                  <a:ext cx="545" cy="466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176" name="Picture 82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459" y="1655"/>
                <a:ext cx="692" cy="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74" name="Picture 82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04" y="844"/>
              <a:ext cx="247" cy="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57" name="직선 연결선 156"/>
          <p:cNvCxnSpPr/>
          <p:nvPr/>
        </p:nvCxnSpPr>
        <p:spPr>
          <a:xfrm>
            <a:off x="6843091" y="5119067"/>
            <a:ext cx="3797" cy="723831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연결선 158"/>
          <p:cNvCxnSpPr>
            <a:stCxn id="276" idx="3"/>
          </p:cNvCxnSpPr>
          <p:nvPr/>
        </p:nvCxnSpPr>
        <p:spPr>
          <a:xfrm>
            <a:off x="8453437" y="1998075"/>
            <a:ext cx="50006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Rectangle 20"/>
          <p:cNvSpPr>
            <a:spLocks noChangeArrowheads="1"/>
          </p:cNvSpPr>
          <p:nvPr/>
        </p:nvSpPr>
        <p:spPr bwMode="auto">
          <a:xfrm>
            <a:off x="6206987" y="5135563"/>
            <a:ext cx="1162878" cy="4591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latinLnBrk="0" hangingPunct="0"/>
            <a:r>
              <a:rPr kumimoji="0" lang="ko-KR" altLang="en-US" sz="1200" b="1" noProof="1">
                <a:latin typeface="08서울남산체 M" pitchFamily="18" charset="-127"/>
                <a:ea typeface="08서울남산체 M" pitchFamily="18" charset="-127"/>
              </a:rPr>
              <a:t>호처리교환부</a:t>
            </a:r>
          </a:p>
          <a:p>
            <a:pPr algn="ctr" eaLnBrk="0" latinLnBrk="0" hangingPunct="0"/>
            <a:r>
              <a:rPr kumimoji="0" lang="en-US" altLang="ko-KR" sz="1200" b="1" dirty="0">
                <a:latin typeface="08서울남산체 M" pitchFamily="18" charset="-127"/>
                <a:ea typeface="08서울남산체 M" pitchFamily="18" charset="-127"/>
              </a:rPr>
              <a:t>(AEB)</a:t>
            </a:r>
          </a:p>
        </p:txBody>
      </p:sp>
      <p:sp>
        <p:nvSpPr>
          <p:cNvPr id="167" name="Rectangle 162"/>
          <p:cNvSpPr>
            <a:spLocks noChangeArrowheads="1"/>
          </p:cNvSpPr>
          <p:nvPr/>
        </p:nvSpPr>
        <p:spPr bwMode="auto">
          <a:xfrm>
            <a:off x="6208713" y="5756275"/>
            <a:ext cx="576262" cy="274434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latinLnBrk="0" hangingPunct="0"/>
            <a:r>
              <a:rPr kumimoji="0" lang="en-US" altLang="ko-KR" sz="1200" b="1" dirty="0" smtClean="0">
                <a:latin typeface="08서울남산체 M" pitchFamily="18" charset="-127"/>
                <a:ea typeface="08서울남산체 M" pitchFamily="18" charset="-127"/>
              </a:rPr>
              <a:t>AMB</a:t>
            </a:r>
            <a:endParaRPr kumimoji="0" lang="en-US" altLang="ko-KR" sz="1200" b="1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170" name="Rectangle 22"/>
          <p:cNvSpPr>
            <a:spLocks noChangeArrowheads="1"/>
          </p:cNvSpPr>
          <p:nvPr/>
        </p:nvSpPr>
        <p:spPr bwMode="auto">
          <a:xfrm>
            <a:off x="6126163" y="3600450"/>
            <a:ext cx="2530475" cy="26654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54000" tIns="54000" rIns="54000" bIns="54000" anchor="ctr"/>
          <a:lstStyle/>
          <a:p>
            <a:pPr algn="ctr" eaLnBrk="0" fontAlgn="t" latinLnBrk="0" hangingPunct="0">
              <a:buFont typeface="Symbol" pitchFamily="18" charset="2"/>
              <a:buNone/>
            </a:pPr>
            <a:endParaRPr kumimoji="0" lang="ko-KR" altLang="ko-KR" sz="1200" b="1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185" name="Line 34"/>
          <p:cNvSpPr>
            <a:spLocks noChangeShapeType="1"/>
          </p:cNvSpPr>
          <p:nvPr/>
        </p:nvSpPr>
        <p:spPr bwMode="auto">
          <a:xfrm flipV="1">
            <a:off x="6619875" y="4681538"/>
            <a:ext cx="1522413" cy="4762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ko-KR" altLang="en-US" sz="1200">
              <a:latin typeface="08서울남산체 M" pitchFamily="18" charset="-127"/>
              <a:ea typeface="08서울남산체 M" pitchFamily="18" charset="-127"/>
            </a:endParaRPr>
          </a:p>
        </p:txBody>
      </p:sp>
      <p:grpSp>
        <p:nvGrpSpPr>
          <p:cNvPr id="186" name="Group 51"/>
          <p:cNvGrpSpPr>
            <a:grpSpLocks/>
          </p:cNvGrpSpPr>
          <p:nvPr/>
        </p:nvGrpSpPr>
        <p:grpSpPr bwMode="auto">
          <a:xfrm>
            <a:off x="7739063" y="4062941"/>
            <a:ext cx="636587" cy="1080558"/>
            <a:chOff x="3672" y="1295"/>
            <a:chExt cx="1074" cy="1021"/>
          </a:xfrm>
        </p:grpSpPr>
        <p:sp>
          <p:nvSpPr>
            <p:cNvPr id="187" name="Rectangle 52"/>
            <p:cNvSpPr>
              <a:spLocks noChangeArrowheads="1"/>
            </p:cNvSpPr>
            <p:nvPr/>
          </p:nvSpPr>
          <p:spPr bwMode="auto">
            <a:xfrm>
              <a:off x="3672" y="1295"/>
              <a:ext cx="1074" cy="1021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50000">
                  <a:schemeClr val="bg1"/>
                </a:gs>
                <a:gs pos="100000">
                  <a:schemeClr val="fol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 latinLnBrk="0">
                <a:lnSpc>
                  <a:spcPct val="15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kumimoji="0"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88" name="Rectangle 53"/>
            <p:cNvSpPr>
              <a:spLocks noChangeArrowheads="1"/>
            </p:cNvSpPr>
            <p:nvPr/>
          </p:nvSpPr>
          <p:spPr bwMode="auto">
            <a:xfrm>
              <a:off x="4296" y="1380"/>
              <a:ext cx="37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89" name="Rectangle 54"/>
            <p:cNvSpPr>
              <a:spLocks noChangeArrowheads="1"/>
            </p:cNvSpPr>
            <p:nvPr/>
          </p:nvSpPr>
          <p:spPr bwMode="auto">
            <a:xfrm>
              <a:off x="4296" y="1494"/>
              <a:ext cx="37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91" name="Rectangle 55"/>
            <p:cNvSpPr>
              <a:spLocks noChangeArrowheads="1"/>
            </p:cNvSpPr>
            <p:nvPr/>
          </p:nvSpPr>
          <p:spPr bwMode="auto">
            <a:xfrm>
              <a:off x="4296" y="1608"/>
              <a:ext cx="37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92" name="Rectangle 56"/>
            <p:cNvSpPr>
              <a:spLocks noChangeArrowheads="1"/>
            </p:cNvSpPr>
            <p:nvPr/>
          </p:nvSpPr>
          <p:spPr bwMode="auto">
            <a:xfrm>
              <a:off x="4296" y="1722"/>
              <a:ext cx="37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93" name="Rectangle 57"/>
            <p:cNvSpPr>
              <a:spLocks noChangeArrowheads="1"/>
            </p:cNvSpPr>
            <p:nvPr/>
          </p:nvSpPr>
          <p:spPr bwMode="auto">
            <a:xfrm>
              <a:off x="4329" y="1512"/>
              <a:ext cx="312" cy="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96" name="Line 58"/>
            <p:cNvSpPr>
              <a:spLocks noChangeShapeType="1"/>
            </p:cNvSpPr>
            <p:nvPr/>
          </p:nvSpPr>
          <p:spPr bwMode="auto">
            <a:xfrm>
              <a:off x="4575" y="1572"/>
              <a:ext cx="4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97" name="Rectangle 59"/>
            <p:cNvSpPr>
              <a:spLocks noChangeArrowheads="1"/>
            </p:cNvSpPr>
            <p:nvPr/>
          </p:nvSpPr>
          <p:spPr bwMode="auto">
            <a:xfrm>
              <a:off x="4401" y="1398"/>
              <a:ext cx="168" cy="2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98" name="Line 60"/>
            <p:cNvSpPr>
              <a:spLocks noChangeShapeType="1"/>
            </p:cNvSpPr>
            <p:nvPr/>
          </p:nvSpPr>
          <p:spPr bwMode="auto">
            <a:xfrm>
              <a:off x="4554" y="1458"/>
              <a:ext cx="2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00" name="Line 61"/>
            <p:cNvSpPr>
              <a:spLocks noChangeShapeType="1"/>
            </p:cNvSpPr>
            <p:nvPr/>
          </p:nvSpPr>
          <p:spPr bwMode="auto">
            <a:xfrm>
              <a:off x="4416" y="1443"/>
              <a:ext cx="0" cy="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01" name="Line 62"/>
            <p:cNvSpPr>
              <a:spLocks noChangeShapeType="1"/>
            </p:cNvSpPr>
            <p:nvPr/>
          </p:nvSpPr>
          <p:spPr bwMode="auto">
            <a:xfrm>
              <a:off x="4398" y="1443"/>
              <a:ext cx="0" cy="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02" name="Line 63"/>
            <p:cNvSpPr>
              <a:spLocks noChangeShapeType="1"/>
            </p:cNvSpPr>
            <p:nvPr/>
          </p:nvSpPr>
          <p:spPr bwMode="auto">
            <a:xfrm>
              <a:off x="4398" y="1563"/>
              <a:ext cx="0" cy="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03" name="Rectangle 64" descr="Small grid"/>
            <p:cNvSpPr>
              <a:spLocks noChangeArrowheads="1"/>
            </p:cNvSpPr>
            <p:nvPr/>
          </p:nvSpPr>
          <p:spPr bwMode="auto">
            <a:xfrm>
              <a:off x="4341" y="1662"/>
              <a:ext cx="276" cy="27"/>
            </a:xfrm>
            <a:prstGeom prst="rect">
              <a:avLst/>
            </a:prstGeom>
            <a:pattFill prst="smGrid">
              <a:fgClr>
                <a:schemeClr val="bg2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06" name="Rectangle 65" descr="Small grid"/>
            <p:cNvSpPr>
              <a:spLocks noChangeArrowheads="1"/>
            </p:cNvSpPr>
            <p:nvPr/>
          </p:nvSpPr>
          <p:spPr bwMode="auto">
            <a:xfrm>
              <a:off x="4341" y="1773"/>
              <a:ext cx="276" cy="27"/>
            </a:xfrm>
            <a:prstGeom prst="rect">
              <a:avLst/>
            </a:prstGeom>
            <a:pattFill prst="smGrid">
              <a:fgClr>
                <a:schemeClr val="bg2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07" name="Rectangle 66"/>
            <p:cNvSpPr>
              <a:spLocks noChangeArrowheads="1"/>
            </p:cNvSpPr>
            <p:nvPr/>
          </p:nvSpPr>
          <p:spPr bwMode="auto">
            <a:xfrm>
              <a:off x="4245" y="1320"/>
              <a:ext cx="468" cy="9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08" name="Rectangle 67" descr="Outlined diamond"/>
            <p:cNvSpPr>
              <a:spLocks noChangeArrowheads="1"/>
            </p:cNvSpPr>
            <p:nvPr/>
          </p:nvSpPr>
          <p:spPr bwMode="auto">
            <a:xfrm>
              <a:off x="4263" y="1917"/>
              <a:ext cx="426" cy="303"/>
            </a:xfrm>
            <a:prstGeom prst="rect">
              <a:avLst/>
            </a:prstGeom>
            <a:pattFill prst="openDmnd">
              <a:fgClr>
                <a:schemeClr val="bg2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12" name="Rectangle 68"/>
            <p:cNvSpPr>
              <a:spLocks noChangeArrowheads="1"/>
            </p:cNvSpPr>
            <p:nvPr/>
          </p:nvSpPr>
          <p:spPr bwMode="auto">
            <a:xfrm>
              <a:off x="4275" y="1927"/>
              <a:ext cx="27" cy="38"/>
            </a:xfrm>
            <a:prstGeom prst="rect">
              <a:avLst/>
            </a:prstGeom>
            <a:solidFill>
              <a:schemeClr val="tx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13" name="Rectangle 69" descr="Outlined diamond"/>
            <p:cNvSpPr>
              <a:spLocks noChangeArrowheads="1"/>
            </p:cNvSpPr>
            <p:nvPr/>
          </p:nvSpPr>
          <p:spPr bwMode="auto">
            <a:xfrm>
              <a:off x="3705" y="2205"/>
              <a:ext cx="513" cy="84"/>
            </a:xfrm>
            <a:prstGeom prst="rect">
              <a:avLst/>
            </a:prstGeom>
            <a:pattFill prst="openDmnd">
              <a:fgClr>
                <a:schemeClr val="bg2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14" name="Rectangle 70"/>
            <p:cNvSpPr>
              <a:spLocks noChangeArrowheads="1"/>
            </p:cNvSpPr>
            <p:nvPr/>
          </p:nvSpPr>
          <p:spPr bwMode="auto">
            <a:xfrm>
              <a:off x="3693" y="1323"/>
              <a:ext cx="534" cy="8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15" name="Line 71"/>
            <p:cNvSpPr>
              <a:spLocks noChangeShapeType="1"/>
            </p:cNvSpPr>
            <p:nvPr/>
          </p:nvSpPr>
          <p:spPr bwMode="auto">
            <a:xfrm>
              <a:off x="3690" y="1395"/>
              <a:ext cx="5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16" name="Line 72"/>
            <p:cNvSpPr>
              <a:spLocks noChangeShapeType="1"/>
            </p:cNvSpPr>
            <p:nvPr/>
          </p:nvSpPr>
          <p:spPr bwMode="auto">
            <a:xfrm>
              <a:off x="3744" y="1395"/>
              <a:ext cx="0" cy="78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17" name="Line 73"/>
            <p:cNvSpPr>
              <a:spLocks noChangeShapeType="1"/>
            </p:cNvSpPr>
            <p:nvPr/>
          </p:nvSpPr>
          <p:spPr bwMode="auto">
            <a:xfrm>
              <a:off x="3804" y="1395"/>
              <a:ext cx="0" cy="78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22" name="Line 74"/>
            <p:cNvSpPr>
              <a:spLocks noChangeShapeType="1"/>
            </p:cNvSpPr>
            <p:nvPr/>
          </p:nvSpPr>
          <p:spPr bwMode="auto">
            <a:xfrm>
              <a:off x="3861" y="1395"/>
              <a:ext cx="0" cy="78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23" name="Line 75"/>
            <p:cNvSpPr>
              <a:spLocks noChangeShapeType="1"/>
            </p:cNvSpPr>
            <p:nvPr/>
          </p:nvSpPr>
          <p:spPr bwMode="auto">
            <a:xfrm>
              <a:off x="3921" y="1395"/>
              <a:ext cx="0" cy="78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24" name="Line 76"/>
            <p:cNvSpPr>
              <a:spLocks noChangeShapeType="1"/>
            </p:cNvSpPr>
            <p:nvPr/>
          </p:nvSpPr>
          <p:spPr bwMode="auto">
            <a:xfrm>
              <a:off x="3981" y="1395"/>
              <a:ext cx="0" cy="78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25" name="Line 77"/>
            <p:cNvSpPr>
              <a:spLocks noChangeShapeType="1"/>
            </p:cNvSpPr>
            <p:nvPr/>
          </p:nvSpPr>
          <p:spPr bwMode="auto">
            <a:xfrm>
              <a:off x="4038" y="1395"/>
              <a:ext cx="0" cy="78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26" name="Line 78"/>
            <p:cNvSpPr>
              <a:spLocks noChangeShapeType="1"/>
            </p:cNvSpPr>
            <p:nvPr/>
          </p:nvSpPr>
          <p:spPr bwMode="auto">
            <a:xfrm>
              <a:off x="4095" y="1395"/>
              <a:ext cx="0" cy="78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27" name="Line 79"/>
            <p:cNvSpPr>
              <a:spLocks noChangeShapeType="1"/>
            </p:cNvSpPr>
            <p:nvPr/>
          </p:nvSpPr>
          <p:spPr bwMode="auto">
            <a:xfrm>
              <a:off x="4158" y="1395"/>
              <a:ext cx="0" cy="78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grpSp>
          <p:nvGrpSpPr>
            <p:cNvPr id="228" name="Group 80"/>
            <p:cNvGrpSpPr>
              <a:grpSpLocks/>
            </p:cNvGrpSpPr>
            <p:nvPr/>
          </p:nvGrpSpPr>
          <p:grpSpPr bwMode="auto">
            <a:xfrm>
              <a:off x="4037" y="1318"/>
              <a:ext cx="314" cy="262"/>
              <a:chOff x="4037" y="1318"/>
              <a:chExt cx="314" cy="262"/>
            </a:xfrm>
          </p:grpSpPr>
          <p:sp>
            <p:nvSpPr>
              <p:cNvPr id="263" name="Rectangle 81"/>
              <p:cNvSpPr>
                <a:spLocks noChangeArrowheads="1"/>
              </p:cNvSpPr>
              <p:nvPr/>
            </p:nvSpPr>
            <p:spPr bwMode="auto">
              <a:xfrm>
                <a:off x="4179" y="1404"/>
                <a:ext cx="30" cy="4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lnSpc>
                    <a:spcPct val="150000"/>
                  </a:lnSpc>
                  <a:spcBef>
                    <a:spcPct val="50000"/>
                  </a:spcBef>
                </a:pPr>
                <a:endParaRPr kumimoji="0" lang="ko-KR" altLang="ko-KR" sz="120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264" name="Text Box 82"/>
              <p:cNvSpPr txBox="1">
                <a:spLocks noChangeArrowheads="1"/>
              </p:cNvSpPr>
              <p:nvPr/>
            </p:nvSpPr>
            <p:spPr bwMode="auto">
              <a:xfrm>
                <a:off x="4037" y="1318"/>
                <a:ext cx="314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/>
                <a:r>
                  <a:rPr kumimoji="0" lang="en-US" altLang="ko-KR" sz="1200" b="1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.</a:t>
                </a:r>
              </a:p>
            </p:txBody>
          </p:sp>
        </p:grpSp>
        <p:grpSp>
          <p:nvGrpSpPr>
            <p:cNvPr id="229" name="Group 83"/>
            <p:cNvGrpSpPr>
              <a:grpSpLocks/>
            </p:cNvGrpSpPr>
            <p:nvPr/>
          </p:nvGrpSpPr>
          <p:grpSpPr bwMode="auto">
            <a:xfrm>
              <a:off x="4034" y="2036"/>
              <a:ext cx="314" cy="262"/>
              <a:chOff x="4034" y="2036"/>
              <a:chExt cx="314" cy="262"/>
            </a:xfrm>
          </p:grpSpPr>
          <p:sp>
            <p:nvSpPr>
              <p:cNvPr id="261" name="Rectangle 84"/>
              <p:cNvSpPr>
                <a:spLocks noChangeArrowheads="1"/>
              </p:cNvSpPr>
              <p:nvPr/>
            </p:nvSpPr>
            <p:spPr bwMode="auto">
              <a:xfrm flipV="1">
                <a:off x="4179" y="2134"/>
                <a:ext cx="30" cy="4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latinLnBrk="0">
                  <a:lnSpc>
                    <a:spcPct val="150000"/>
                  </a:lnSpc>
                  <a:spcBef>
                    <a:spcPct val="50000"/>
                  </a:spcBef>
                </a:pPr>
                <a:endParaRPr kumimoji="0" lang="ko-KR" altLang="ko-KR" sz="120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262" name="Text Box 85"/>
              <p:cNvSpPr txBox="1">
                <a:spLocks noChangeArrowheads="1"/>
              </p:cNvSpPr>
              <p:nvPr/>
            </p:nvSpPr>
            <p:spPr bwMode="auto">
              <a:xfrm flipV="1">
                <a:off x="4034" y="2036"/>
                <a:ext cx="314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/>
                <a:r>
                  <a:rPr kumimoji="0" lang="en-US" altLang="ko-KR" sz="1200" b="1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.</a:t>
                </a:r>
              </a:p>
            </p:txBody>
          </p:sp>
        </p:grpSp>
        <p:sp>
          <p:nvSpPr>
            <p:cNvPr id="230" name="Rectangle 86"/>
            <p:cNvSpPr>
              <a:spLocks noChangeArrowheads="1"/>
            </p:cNvSpPr>
            <p:nvPr/>
          </p:nvSpPr>
          <p:spPr bwMode="auto">
            <a:xfrm>
              <a:off x="4176" y="1983"/>
              <a:ext cx="29" cy="5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31" name="Rectangle 87"/>
            <p:cNvSpPr>
              <a:spLocks noChangeArrowheads="1"/>
            </p:cNvSpPr>
            <p:nvPr/>
          </p:nvSpPr>
          <p:spPr bwMode="auto">
            <a:xfrm>
              <a:off x="3996" y="1509"/>
              <a:ext cx="27" cy="3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33" name="Rectangle 88" descr="Light horizontal"/>
            <p:cNvSpPr>
              <a:spLocks noChangeArrowheads="1"/>
            </p:cNvSpPr>
            <p:nvPr/>
          </p:nvSpPr>
          <p:spPr bwMode="auto">
            <a:xfrm>
              <a:off x="4191" y="1488"/>
              <a:ext cx="27" cy="402"/>
            </a:xfrm>
            <a:prstGeom prst="rect">
              <a:avLst/>
            </a:prstGeom>
            <a:pattFill prst="ltHorz">
              <a:fgClr>
                <a:schemeClr val="folHlink"/>
              </a:fgClr>
              <a:bgClr>
                <a:schemeClr val="bg1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grpSp>
          <p:nvGrpSpPr>
            <p:cNvPr id="234" name="Group 89"/>
            <p:cNvGrpSpPr>
              <a:grpSpLocks/>
            </p:cNvGrpSpPr>
            <p:nvPr/>
          </p:nvGrpSpPr>
          <p:grpSpPr bwMode="auto">
            <a:xfrm>
              <a:off x="3857" y="1318"/>
              <a:ext cx="314" cy="262"/>
              <a:chOff x="4037" y="1318"/>
              <a:chExt cx="314" cy="262"/>
            </a:xfrm>
          </p:grpSpPr>
          <p:sp>
            <p:nvSpPr>
              <p:cNvPr id="258" name="Rectangle 90"/>
              <p:cNvSpPr>
                <a:spLocks noChangeArrowheads="1"/>
              </p:cNvSpPr>
              <p:nvPr/>
            </p:nvSpPr>
            <p:spPr bwMode="auto">
              <a:xfrm>
                <a:off x="4179" y="1404"/>
                <a:ext cx="30" cy="4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lnSpc>
                    <a:spcPct val="150000"/>
                  </a:lnSpc>
                  <a:spcBef>
                    <a:spcPct val="50000"/>
                  </a:spcBef>
                </a:pPr>
                <a:endParaRPr kumimoji="0" lang="ko-KR" altLang="ko-KR" sz="120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260" name="Text Box 91"/>
              <p:cNvSpPr txBox="1">
                <a:spLocks noChangeArrowheads="1"/>
              </p:cNvSpPr>
              <p:nvPr/>
            </p:nvSpPr>
            <p:spPr bwMode="auto">
              <a:xfrm>
                <a:off x="4037" y="1318"/>
                <a:ext cx="314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/>
                <a:r>
                  <a:rPr kumimoji="0" lang="en-US" altLang="ko-KR" sz="1200" b="1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.</a:t>
                </a:r>
              </a:p>
            </p:txBody>
          </p:sp>
        </p:grpSp>
        <p:sp>
          <p:nvSpPr>
            <p:cNvPr id="235" name="Rectangle 92"/>
            <p:cNvSpPr>
              <a:spLocks noChangeArrowheads="1"/>
            </p:cNvSpPr>
            <p:nvPr/>
          </p:nvSpPr>
          <p:spPr bwMode="auto">
            <a:xfrm>
              <a:off x="3995" y="1617"/>
              <a:ext cx="27" cy="45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37" name="Rectangle 93"/>
            <p:cNvSpPr>
              <a:spLocks noChangeArrowheads="1"/>
            </p:cNvSpPr>
            <p:nvPr/>
          </p:nvSpPr>
          <p:spPr bwMode="auto">
            <a:xfrm>
              <a:off x="4176" y="1908"/>
              <a:ext cx="27" cy="3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spcBef>
                  <a:spcPct val="50000"/>
                </a:spcBef>
              </a:pPr>
              <a:endParaRPr kumimoji="0" lang="ko-KR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38" name="Text Box 94"/>
            <p:cNvSpPr txBox="1">
              <a:spLocks noChangeArrowheads="1"/>
            </p:cNvSpPr>
            <p:nvPr/>
          </p:nvSpPr>
          <p:spPr bwMode="auto">
            <a:xfrm>
              <a:off x="3858" y="1385"/>
              <a:ext cx="468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0"/>
              <a:r>
                <a:rPr kumimoji="0" lang="en-US" altLang="ko-KR" sz="1200">
                  <a:latin typeface="08서울남산체 M" pitchFamily="18" charset="-127"/>
                  <a:ea typeface="08서울남산체 M" pitchFamily="18" charset="-127"/>
                </a:rPr>
                <a:t>..</a:t>
              </a:r>
            </a:p>
          </p:txBody>
        </p:sp>
        <p:grpSp>
          <p:nvGrpSpPr>
            <p:cNvPr id="239" name="Group 95"/>
            <p:cNvGrpSpPr>
              <a:grpSpLocks/>
            </p:cNvGrpSpPr>
            <p:nvPr/>
          </p:nvGrpSpPr>
          <p:grpSpPr bwMode="auto">
            <a:xfrm>
              <a:off x="3796" y="1318"/>
              <a:ext cx="316" cy="262"/>
              <a:chOff x="4036" y="1318"/>
              <a:chExt cx="316" cy="262"/>
            </a:xfrm>
          </p:grpSpPr>
          <p:sp>
            <p:nvSpPr>
              <p:cNvPr id="256" name="Rectangle 96"/>
              <p:cNvSpPr>
                <a:spLocks noChangeArrowheads="1"/>
              </p:cNvSpPr>
              <p:nvPr/>
            </p:nvSpPr>
            <p:spPr bwMode="auto">
              <a:xfrm>
                <a:off x="4179" y="1404"/>
                <a:ext cx="30" cy="4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lnSpc>
                    <a:spcPct val="150000"/>
                  </a:lnSpc>
                  <a:spcBef>
                    <a:spcPct val="50000"/>
                  </a:spcBef>
                </a:pPr>
                <a:endParaRPr kumimoji="0" lang="ko-KR" altLang="ko-KR" sz="120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257" name="Text Box 97"/>
              <p:cNvSpPr txBox="1">
                <a:spLocks noChangeArrowheads="1"/>
              </p:cNvSpPr>
              <p:nvPr/>
            </p:nvSpPr>
            <p:spPr bwMode="auto">
              <a:xfrm>
                <a:off x="4036" y="1318"/>
                <a:ext cx="316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/>
                <a:r>
                  <a:rPr kumimoji="0" lang="en-US" altLang="ko-KR" sz="1200" b="1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.</a:t>
                </a:r>
              </a:p>
            </p:txBody>
          </p:sp>
        </p:grpSp>
        <p:grpSp>
          <p:nvGrpSpPr>
            <p:cNvPr id="240" name="Group 98"/>
            <p:cNvGrpSpPr>
              <a:grpSpLocks/>
            </p:cNvGrpSpPr>
            <p:nvPr/>
          </p:nvGrpSpPr>
          <p:grpSpPr bwMode="auto">
            <a:xfrm>
              <a:off x="3738" y="1318"/>
              <a:ext cx="314" cy="262"/>
              <a:chOff x="4038" y="1318"/>
              <a:chExt cx="314" cy="262"/>
            </a:xfrm>
          </p:grpSpPr>
          <p:sp>
            <p:nvSpPr>
              <p:cNvPr id="254" name="Rectangle 99"/>
              <p:cNvSpPr>
                <a:spLocks noChangeArrowheads="1"/>
              </p:cNvSpPr>
              <p:nvPr/>
            </p:nvSpPr>
            <p:spPr bwMode="auto">
              <a:xfrm>
                <a:off x="4179" y="1404"/>
                <a:ext cx="30" cy="4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lnSpc>
                    <a:spcPct val="150000"/>
                  </a:lnSpc>
                  <a:spcBef>
                    <a:spcPct val="50000"/>
                  </a:spcBef>
                </a:pPr>
                <a:endParaRPr kumimoji="0" lang="ko-KR" altLang="ko-KR" sz="120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255" name="Text Box 100"/>
              <p:cNvSpPr txBox="1">
                <a:spLocks noChangeArrowheads="1"/>
              </p:cNvSpPr>
              <p:nvPr/>
            </p:nvSpPr>
            <p:spPr bwMode="auto">
              <a:xfrm>
                <a:off x="4038" y="1318"/>
                <a:ext cx="314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/>
                <a:r>
                  <a:rPr kumimoji="0" lang="en-US" altLang="ko-KR" sz="1200" b="1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.</a:t>
                </a:r>
              </a:p>
            </p:txBody>
          </p:sp>
        </p:grpSp>
        <p:grpSp>
          <p:nvGrpSpPr>
            <p:cNvPr id="241" name="Group 101"/>
            <p:cNvGrpSpPr>
              <a:grpSpLocks/>
            </p:cNvGrpSpPr>
            <p:nvPr/>
          </p:nvGrpSpPr>
          <p:grpSpPr bwMode="auto">
            <a:xfrm>
              <a:off x="3843" y="2036"/>
              <a:ext cx="317" cy="262"/>
              <a:chOff x="4029" y="2036"/>
              <a:chExt cx="317" cy="262"/>
            </a:xfrm>
          </p:grpSpPr>
          <p:sp>
            <p:nvSpPr>
              <p:cNvPr id="251" name="Rectangle 102"/>
              <p:cNvSpPr>
                <a:spLocks noChangeArrowheads="1"/>
              </p:cNvSpPr>
              <p:nvPr/>
            </p:nvSpPr>
            <p:spPr bwMode="auto">
              <a:xfrm flipV="1">
                <a:off x="4179" y="2134"/>
                <a:ext cx="30" cy="4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latinLnBrk="0">
                  <a:lnSpc>
                    <a:spcPct val="150000"/>
                  </a:lnSpc>
                  <a:spcBef>
                    <a:spcPct val="50000"/>
                  </a:spcBef>
                </a:pPr>
                <a:endParaRPr kumimoji="0" lang="ko-KR" altLang="ko-KR" sz="120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253" name="Text Box 103"/>
              <p:cNvSpPr txBox="1">
                <a:spLocks noChangeArrowheads="1"/>
              </p:cNvSpPr>
              <p:nvPr/>
            </p:nvSpPr>
            <p:spPr bwMode="auto">
              <a:xfrm flipV="1">
                <a:off x="4029" y="2036"/>
                <a:ext cx="317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/>
                <a:r>
                  <a:rPr kumimoji="0" lang="en-US" altLang="ko-KR" sz="1200" b="1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.</a:t>
                </a:r>
              </a:p>
            </p:txBody>
          </p:sp>
        </p:grpSp>
        <p:grpSp>
          <p:nvGrpSpPr>
            <p:cNvPr id="242" name="Group 104"/>
            <p:cNvGrpSpPr>
              <a:grpSpLocks/>
            </p:cNvGrpSpPr>
            <p:nvPr/>
          </p:nvGrpSpPr>
          <p:grpSpPr bwMode="auto">
            <a:xfrm>
              <a:off x="3790" y="2036"/>
              <a:ext cx="318" cy="262"/>
              <a:chOff x="4030" y="2036"/>
              <a:chExt cx="318" cy="262"/>
            </a:xfrm>
          </p:grpSpPr>
          <p:sp>
            <p:nvSpPr>
              <p:cNvPr id="248" name="Rectangle 105"/>
              <p:cNvSpPr>
                <a:spLocks noChangeArrowheads="1"/>
              </p:cNvSpPr>
              <p:nvPr/>
            </p:nvSpPr>
            <p:spPr bwMode="auto">
              <a:xfrm flipV="1">
                <a:off x="4179" y="2134"/>
                <a:ext cx="30" cy="4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latinLnBrk="0">
                  <a:lnSpc>
                    <a:spcPct val="150000"/>
                  </a:lnSpc>
                  <a:spcBef>
                    <a:spcPct val="50000"/>
                  </a:spcBef>
                </a:pPr>
                <a:endParaRPr kumimoji="0" lang="ko-KR" altLang="ko-KR" sz="120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250" name="Text Box 106"/>
              <p:cNvSpPr txBox="1">
                <a:spLocks noChangeArrowheads="1"/>
              </p:cNvSpPr>
              <p:nvPr/>
            </p:nvSpPr>
            <p:spPr bwMode="auto">
              <a:xfrm flipV="1">
                <a:off x="4030" y="2036"/>
                <a:ext cx="318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/>
                <a:r>
                  <a:rPr kumimoji="0" lang="en-US" altLang="ko-KR" sz="1200" b="1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.</a:t>
                </a:r>
              </a:p>
            </p:txBody>
          </p:sp>
        </p:grpSp>
        <p:grpSp>
          <p:nvGrpSpPr>
            <p:cNvPr id="243" name="Group 107"/>
            <p:cNvGrpSpPr>
              <a:grpSpLocks/>
            </p:cNvGrpSpPr>
            <p:nvPr/>
          </p:nvGrpSpPr>
          <p:grpSpPr bwMode="auto">
            <a:xfrm>
              <a:off x="3731" y="2036"/>
              <a:ext cx="317" cy="262"/>
              <a:chOff x="4031" y="2036"/>
              <a:chExt cx="317" cy="262"/>
            </a:xfrm>
          </p:grpSpPr>
          <p:sp>
            <p:nvSpPr>
              <p:cNvPr id="245" name="Rectangle 108"/>
              <p:cNvSpPr>
                <a:spLocks noChangeArrowheads="1"/>
              </p:cNvSpPr>
              <p:nvPr/>
            </p:nvSpPr>
            <p:spPr bwMode="auto">
              <a:xfrm flipV="1">
                <a:off x="4179" y="2134"/>
                <a:ext cx="30" cy="4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latinLnBrk="0">
                  <a:lnSpc>
                    <a:spcPct val="150000"/>
                  </a:lnSpc>
                  <a:spcBef>
                    <a:spcPct val="50000"/>
                  </a:spcBef>
                </a:pPr>
                <a:endParaRPr kumimoji="0" lang="ko-KR" altLang="ko-KR" sz="120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247" name="Text Box 109"/>
              <p:cNvSpPr txBox="1">
                <a:spLocks noChangeArrowheads="1"/>
              </p:cNvSpPr>
              <p:nvPr/>
            </p:nvSpPr>
            <p:spPr bwMode="auto">
              <a:xfrm flipV="1">
                <a:off x="4031" y="2036"/>
                <a:ext cx="317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/>
                <a:r>
                  <a:rPr kumimoji="0" lang="en-US" altLang="ko-KR" sz="1200" b="1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.</a:t>
                </a:r>
              </a:p>
            </p:txBody>
          </p:sp>
        </p:grpSp>
        <p:sp>
          <p:nvSpPr>
            <p:cNvPr id="244" name="Text Box 110"/>
            <p:cNvSpPr txBox="1">
              <a:spLocks noChangeArrowheads="1"/>
            </p:cNvSpPr>
            <p:nvPr/>
          </p:nvSpPr>
          <p:spPr bwMode="auto">
            <a:xfrm>
              <a:off x="3782" y="1661"/>
              <a:ext cx="390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0">
                <a:lnSpc>
                  <a:spcPct val="50000"/>
                </a:lnSpc>
              </a:pPr>
              <a:r>
                <a:rPr kumimoji="0" lang="en-US" altLang="ko-KR" sz="1200">
                  <a:latin typeface="08서울남산체 M" pitchFamily="18" charset="-127"/>
                  <a:ea typeface="08서울남산체 M" pitchFamily="18" charset="-127"/>
                </a:rPr>
                <a:t>.</a:t>
              </a:r>
            </a:p>
            <a:p>
              <a:pPr latinLnBrk="0">
                <a:lnSpc>
                  <a:spcPct val="50000"/>
                </a:lnSpc>
              </a:pPr>
              <a:r>
                <a:rPr kumimoji="0" lang="en-US" altLang="ko-KR" sz="1200">
                  <a:latin typeface="08서울남산체 M" pitchFamily="18" charset="-127"/>
                  <a:ea typeface="08서울남산체 M" pitchFamily="18" charset="-127"/>
                </a:rPr>
                <a:t>.</a:t>
              </a:r>
            </a:p>
            <a:p>
              <a:pPr latinLnBrk="0">
                <a:lnSpc>
                  <a:spcPct val="50000"/>
                </a:lnSpc>
              </a:pPr>
              <a:r>
                <a:rPr kumimoji="0" lang="en-US" altLang="ko-KR" sz="1200">
                  <a:latin typeface="08서울남산체 M" pitchFamily="18" charset="-127"/>
                  <a:ea typeface="08서울남산체 M" pitchFamily="18" charset="-127"/>
                </a:rPr>
                <a:t>.</a:t>
              </a:r>
            </a:p>
            <a:p>
              <a:pPr latinLnBrk="0">
                <a:lnSpc>
                  <a:spcPct val="50000"/>
                </a:lnSpc>
              </a:pPr>
              <a:r>
                <a:rPr kumimoji="0" lang="en-US" altLang="ko-KR" sz="1200">
                  <a:latin typeface="08서울남산체 M" pitchFamily="18" charset="-127"/>
                  <a:ea typeface="08서울남산체 M" pitchFamily="18" charset="-127"/>
                </a:rPr>
                <a:t>.</a:t>
              </a:r>
            </a:p>
            <a:p>
              <a:pPr latinLnBrk="0">
                <a:lnSpc>
                  <a:spcPct val="50000"/>
                </a:lnSpc>
              </a:pPr>
              <a:r>
                <a:rPr kumimoji="0" lang="en-US" altLang="ko-KR" sz="1200">
                  <a:latin typeface="08서울남산체 M" pitchFamily="18" charset="-127"/>
                  <a:ea typeface="08서울남산체 M" pitchFamily="18" charset="-127"/>
                </a:rPr>
                <a:t>.</a:t>
              </a:r>
            </a:p>
            <a:p>
              <a:pPr latinLnBrk="0">
                <a:lnSpc>
                  <a:spcPct val="50000"/>
                </a:lnSpc>
              </a:pPr>
              <a:endParaRPr kumimoji="0" lang="en-US" altLang="ko-KR" sz="1200">
                <a:latin typeface="08서울남산체 M" pitchFamily="18" charset="-127"/>
                <a:ea typeface="08서울남산체 M" pitchFamily="18" charset="-127"/>
              </a:endParaRPr>
            </a:p>
          </p:txBody>
        </p:sp>
      </p:grpSp>
      <p:pic>
        <p:nvPicPr>
          <p:cNvPr id="265" name="Picture 249" descr="P081023002"/>
          <p:cNvPicPr preferRelativeResize="0">
            <a:picLocks noChangeArrowheads="1"/>
          </p:cNvPicPr>
          <p:nvPr/>
        </p:nvPicPr>
        <p:blipFill>
          <a:blip r:embed="rId8" cstate="print">
            <a:lum bright="20000" contrast="16000"/>
          </a:blip>
          <a:srcRect l="21851" r="21732"/>
          <a:stretch>
            <a:fillRect/>
          </a:stretch>
        </p:blipFill>
        <p:spPr bwMode="auto">
          <a:xfrm>
            <a:off x="6375400" y="4051300"/>
            <a:ext cx="792163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" name="Picture 253" descr="coim car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13538" y="5691188"/>
            <a:ext cx="360362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7" name="Rectangle 32"/>
          <p:cNvSpPr>
            <a:spLocks noChangeArrowheads="1"/>
          </p:cNvSpPr>
          <p:nvPr/>
        </p:nvSpPr>
        <p:spPr bwMode="auto">
          <a:xfrm>
            <a:off x="7692665" y="5170488"/>
            <a:ext cx="730970" cy="274434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latinLnBrk="0" hangingPunct="0"/>
            <a:r>
              <a:rPr kumimoji="0" lang="ko-KR" altLang="en-US" sz="1200" b="1">
                <a:latin typeface="08서울남산체 M" pitchFamily="18" charset="-127"/>
                <a:ea typeface="08서울남산체 M" pitchFamily="18" charset="-127"/>
              </a:rPr>
              <a:t>주교환기</a:t>
            </a:r>
          </a:p>
        </p:txBody>
      </p:sp>
      <p:cxnSp>
        <p:nvCxnSpPr>
          <p:cNvPr id="269" name="직선 연결선 268"/>
          <p:cNvCxnSpPr/>
          <p:nvPr/>
        </p:nvCxnSpPr>
        <p:spPr>
          <a:xfrm>
            <a:off x="8947150" y="1990728"/>
            <a:ext cx="0" cy="270192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직선 연결선 269"/>
          <p:cNvCxnSpPr/>
          <p:nvPr/>
        </p:nvCxnSpPr>
        <p:spPr>
          <a:xfrm>
            <a:off x="8310563" y="4681538"/>
            <a:ext cx="64293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Text Box 31"/>
          <p:cNvSpPr txBox="1">
            <a:spLocks noChangeArrowheads="1"/>
          </p:cNvSpPr>
          <p:nvPr/>
        </p:nvSpPr>
        <p:spPr bwMode="auto">
          <a:xfrm>
            <a:off x="6580971" y="3458614"/>
            <a:ext cx="167163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ko-KR" altLang="en-US" sz="1400" dirty="0" smtClean="0">
                <a:latin typeface="08서울남산체 B" pitchFamily="18" charset="-127"/>
                <a:ea typeface="08서울남산체 B" pitchFamily="18" charset="-127"/>
              </a:rPr>
              <a:t>서울지방경찰청</a:t>
            </a:r>
            <a:endParaRPr kumimoji="0" lang="en-US" altLang="ko-KR" sz="14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72" name="Rectangle 162"/>
          <p:cNvSpPr>
            <a:spLocks noChangeArrowheads="1"/>
          </p:cNvSpPr>
          <p:nvPr/>
        </p:nvSpPr>
        <p:spPr bwMode="auto">
          <a:xfrm>
            <a:off x="8015581" y="2517279"/>
            <a:ext cx="728691" cy="520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latinLnBrk="0" hangingPunct="0"/>
            <a:r>
              <a:rPr kumimoji="0" lang="ko-KR" altLang="en-US" sz="1400" b="1" dirty="0" smtClean="0">
                <a:latin typeface="08서울남산체 B" pitchFamily="18" charset="-127"/>
                <a:ea typeface="08서울남산체 B" pitchFamily="18" charset="-127"/>
              </a:rPr>
              <a:t>기지국</a:t>
            </a:r>
            <a:endParaRPr kumimoji="0" lang="en-US" altLang="ko-KR" sz="14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 eaLnBrk="0" latinLnBrk="0" hangingPunct="0"/>
            <a:r>
              <a:rPr kumimoji="0" lang="en-US" altLang="ko-KR" sz="1400" b="1" dirty="0" smtClean="0">
                <a:latin typeface="08서울남산체 B" pitchFamily="18" charset="-127"/>
                <a:ea typeface="08서울남산체 B" pitchFamily="18" charset="-127"/>
              </a:rPr>
              <a:t>(52</a:t>
            </a:r>
            <a:r>
              <a:rPr kumimoji="0" lang="ko-KR" altLang="en-US" sz="1400" b="1" dirty="0" smtClean="0">
                <a:latin typeface="08서울남산체 B" pitchFamily="18" charset="-127"/>
                <a:ea typeface="08서울남산체 B" pitchFamily="18" charset="-127"/>
              </a:rPr>
              <a:t>개</a:t>
            </a:r>
            <a:r>
              <a:rPr kumimoji="0" lang="en-US" altLang="ko-KR" sz="1400" b="1" dirty="0" smtClean="0">
                <a:latin typeface="08서울남산체 B" pitchFamily="18" charset="-127"/>
                <a:ea typeface="08서울남산체 B" pitchFamily="18" charset="-127"/>
              </a:rPr>
              <a:t>)</a:t>
            </a:r>
            <a:endParaRPr kumimoji="0" lang="en-US" altLang="ko-KR" sz="14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73" name="Rectangle 162"/>
          <p:cNvSpPr>
            <a:spLocks noChangeArrowheads="1"/>
          </p:cNvSpPr>
          <p:nvPr/>
        </p:nvSpPr>
        <p:spPr bwMode="auto">
          <a:xfrm>
            <a:off x="5798046" y="2109780"/>
            <a:ext cx="759555" cy="30521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latinLnBrk="0" hangingPunct="0"/>
            <a:r>
              <a:rPr kumimoji="0" lang="en-US" altLang="ko-KR" sz="1400" b="1" dirty="0" smtClean="0">
                <a:latin typeface="08서울남산체 B" pitchFamily="18" charset="-127"/>
                <a:ea typeface="08서울남산체 B" pitchFamily="18" charset="-127"/>
              </a:rPr>
              <a:t>D-TRS</a:t>
            </a:r>
            <a:endParaRPr kumimoji="0" lang="en-US" altLang="ko-KR" sz="14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274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42082" y="1865556"/>
            <a:ext cx="360878" cy="83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67400" y="2782704"/>
            <a:ext cx="1461031" cy="604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182853" y="1500393"/>
            <a:ext cx="270584" cy="995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7" name="그룹 357"/>
          <p:cNvGrpSpPr/>
          <p:nvPr/>
        </p:nvGrpSpPr>
        <p:grpSpPr>
          <a:xfrm rot="10253242">
            <a:off x="7735413" y="1093602"/>
            <a:ext cx="1116000" cy="829803"/>
            <a:chOff x="6318176" y="3302968"/>
            <a:chExt cx="1116000" cy="1116000"/>
          </a:xfrm>
        </p:grpSpPr>
        <p:sp>
          <p:nvSpPr>
            <p:cNvPr id="278" name="원호 277"/>
            <p:cNvSpPr/>
            <p:nvPr/>
          </p:nvSpPr>
          <p:spPr>
            <a:xfrm>
              <a:off x="6714176" y="3698968"/>
              <a:ext cx="324000" cy="324000"/>
            </a:xfrm>
            <a:prstGeom prst="arc">
              <a:avLst>
                <a:gd name="adj1" fmla="val 19461649"/>
                <a:gd name="adj2" fmla="val 269177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79" name="원호 278"/>
            <p:cNvSpPr/>
            <p:nvPr/>
          </p:nvSpPr>
          <p:spPr>
            <a:xfrm>
              <a:off x="6606176" y="3590968"/>
              <a:ext cx="540000" cy="540000"/>
            </a:xfrm>
            <a:prstGeom prst="arc">
              <a:avLst>
                <a:gd name="adj1" fmla="val 19896589"/>
                <a:gd name="adj2" fmla="val 2627591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80" name="원호 279"/>
            <p:cNvSpPr/>
            <p:nvPr/>
          </p:nvSpPr>
          <p:spPr>
            <a:xfrm>
              <a:off x="6480176" y="3464968"/>
              <a:ext cx="792000" cy="792000"/>
            </a:xfrm>
            <a:prstGeom prst="arc">
              <a:avLst>
                <a:gd name="adj1" fmla="val 20142750"/>
                <a:gd name="adj2" fmla="val 233702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81" name="원호 280"/>
            <p:cNvSpPr/>
            <p:nvPr/>
          </p:nvSpPr>
          <p:spPr>
            <a:xfrm>
              <a:off x="6318176" y="3302968"/>
              <a:ext cx="1116000" cy="1116000"/>
            </a:xfrm>
            <a:prstGeom prst="arc">
              <a:avLst>
                <a:gd name="adj1" fmla="val 20375471"/>
                <a:gd name="adj2" fmla="val 2065564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grpSp>
        <p:nvGrpSpPr>
          <p:cNvPr id="282" name="그룹 281"/>
          <p:cNvGrpSpPr/>
          <p:nvPr/>
        </p:nvGrpSpPr>
        <p:grpSpPr>
          <a:xfrm>
            <a:off x="7725889" y="1093602"/>
            <a:ext cx="1116000" cy="829803"/>
            <a:chOff x="7706839" y="1093602"/>
            <a:chExt cx="1116000" cy="829803"/>
          </a:xfrm>
        </p:grpSpPr>
        <p:sp>
          <p:nvSpPr>
            <p:cNvPr id="283" name="원호 282"/>
            <p:cNvSpPr/>
            <p:nvPr/>
          </p:nvSpPr>
          <p:spPr>
            <a:xfrm>
              <a:off x="8121889" y="1388048"/>
              <a:ext cx="324000" cy="240911"/>
            </a:xfrm>
            <a:prstGeom prst="arc">
              <a:avLst>
                <a:gd name="adj1" fmla="val 19461649"/>
                <a:gd name="adj2" fmla="val 269177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84" name="원호 283"/>
            <p:cNvSpPr/>
            <p:nvPr/>
          </p:nvSpPr>
          <p:spPr>
            <a:xfrm>
              <a:off x="8013889" y="1307745"/>
              <a:ext cx="540000" cy="401518"/>
            </a:xfrm>
            <a:prstGeom prst="arc">
              <a:avLst>
                <a:gd name="adj1" fmla="val 19896589"/>
                <a:gd name="adj2" fmla="val 2627591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85" name="원호 284"/>
            <p:cNvSpPr/>
            <p:nvPr/>
          </p:nvSpPr>
          <p:spPr>
            <a:xfrm>
              <a:off x="7887889" y="1214057"/>
              <a:ext cx="792000" cy="588892"/>
            </a:xfrm>
            <a:prstGeom prst="arc">
              <a:avLst>
                <a:gd name="adj1" fmla="val 20142750"/>
                <a:gd name="adj2" fmla="val 233702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86" name="원호 285"/>
            <p:cNvSpPr/>
            <p:nvPr/>
          </p:nvSpPr>
          <p:spPr>
            <a:xfrm>
              <a:off x="7706839" y="1093602"/>
              <a:ext cx="1116000" cy="829803"/>
            </a:xfrm>
            <a:prstGeom prst="arc">
              <a:avLst>
                <a:gd name="adj1" fmla="val 20375471"/>
                <a:gd name="adj2" fmla="val 2065564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grpSp>
        <p:nvGrpSpPr>
          <p:cNvPr id="287" name="그룹 357"/>
          <p:cNvGrpSpPr/>
          <p:nvPr/>
        </p:nvGrpSpPr>
        <p:grpSpPr>
          <a:xfrm rot="614613">
            <a:off x="6640115" y="994980"/>
            <a:ext cx="792000" cy="588892"/>
            <a:chOff x="6480176" y="3464968"/>
            <a:chExt cx="792000" cy="792000"/>
          </a:xfrm>
        </p:grpSpPr>
        <p:sp>
          <p:nvSpPr>
            <p:cNvPr id="288" name="원호 287"/>
            <p:cNvSpPr/>
            <p:nvPr/>
          </p:nvSpPr>
          <p:spPr>
            <a:xfrm>
              <a:off x="6714176" y="3698968"/>
              <a:ext cx="324000" cy="324000"/>
            </a:xfrm>
            <a:prstGeom prst="arc">
              <a:avLst>
                <a:gd name="adj1" fmla="val 19461649"/>
                <a:gd name="adj2" fmla="val 269177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89" name="원호 288"/>
            <p:cNvSpPr/>
            <p:nvPr/>
          </p:nvSpPr>
          <p:spPr>
            <a:xfrm>
              <a:off x="6606176" y="3590968"/>
              <a:ext cx="540000" cy="540000"/>
            </a:xfrm>
            <a:prstGeom prst="arc">
              <a:avLst>
                <a:gd name="adj1" fmla="val 19896589"/>
                <a:gd name="adj2" fmla="val 2627591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90" name="원호 289"/>
            <p:cNvSpPr/>
            <p:nvPr/>
          </p:nvSpPr>
          <p:spPr>
            <a:xfrm>
              <a:off x="6480176" y="3464968"/>
              <a:ext cx="792000" cy="792000"/>
            </a:xfrm>
            <a:prstGeom prst="arc">
              <a:avLst>
                <a:gd name="adj1" fmla="val 20142750"/>
                <a:gd name="adj2" fmla="val 233702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grpSp>
        <p:nvGrpSpPr>
          <p:cNvPr id="291" name="그룹 357"/>
          <p:cNvGrpSpPr/>
          <p:nvPr/>
        </p:nvGrpSpPr>
        <p:grpSpPr>
          <a:xfrm rot="19376410">
            <a:off x="6840139" y="2629920"/>
            <a:ext cx="792000" cy="588892"/>
            <a:chOff x="6480176" y="3464968"/>
            <a:chExt cx="792000" cy="792000"/>
          </a:xfrm>
        </p:grpSpPr>
        <p:sp>
          <p:nvSpPr>
            <p:cNvPr id="292" name="원호 291"/>
            <p:cNvSpPr/>
            <p:nvPr/>
          </p:nvSpPr>
          <p:spPr>
            <a:xfrm>
              <a:off x="6714176" y="3698968"/>
              <a:ext cx="324000" cy="324000"/>
            </a:xfrm>
            <a:prstGeom prst="arc">
              <a:avLst>
                <a:gd name="adj1" fmla="val 19461649"/>
                <a:gd name="adj2" fmla="val 269177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93" name="원호 292"/>
            <p:cNvSpPr/>
            <p:nvPr/>
          </p:nvSpPr>
          <p:spPr>
            <a:xfrm>
              <a:off x="6606176" y="3590968"/>
              <a:ext cx="540000" cy="540000"/>
            </a:xfrm>
            <a:prstGeom prst="arc">
              <a:avLst>
                <a:gd name="adj1" fmla="val 19896589"/>
                <a:gd name="adj2" fmla="val 2627591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94" name="원호 293"/>
            <p:cNvSpPr/>
            <p:nvPr/>
          </p:nvSpPr>
          <p:spPr>
            <a:xfrm>
              <a:off x="6480176" y="3464968"/>
              <a:ext cx="792000" cy="792000"/>
            </a:xfrm>
            <a:prstGeom prst="arc">
              <a:avLst>
                <a:gd name="adj1" fmla="val 20142750"/>
                <a:gd name="adj2" fmla="val 233702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grpSp>
        <p:nvGrpSpPr>
          <p:cNvPr id="295" name="그룹 357"/>
          <p:cNvGrpSpPr/>
          <p:nvPr/>
        </p:nvGrpSpPr>
        <p:grpSpPr>
          <a:xfrm rot="21186682">
            <a:off x="6468664" y="1642680"/>
            <a:ext cx="792000" cy="588892"/>
            <a:chOff x="6480176" y="3464968"/>
            <a:chExt cx="792000" cy="792000"/>
          </a:xfrm>
        </p:grpSpPr>
        <p:sp>
          <p:nvSpPr>
            <p:cNvPr id="296" name="원호 295"/>
            <p:cNvSpPr/>
            <p:nvPr/>
          </p:nvSpPr>
          <p:spPr>
            <a:xfrm>
              <a:off x="6714176" y="3698968"/>
              <a:ext cx="324000" cy="324000"/>
            </a:xfrm>
            <a:prstGeom prst="arc">
              <a:avLst>
                <a:gd name="adj1" fmla="val 19461649"/>
                <a:gd name="adj2" fmla="val 269177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97" name="원호 296"/>
            <p:cNvSpPr/>
            <p:nvPr/>
          </p:nvSpPr>
          <p:spPr>
            <a:xfrm>
              <a:off x="6606176" y="3590968"/>
              <a:ext cx="540000" cy="540000"/>
            </a:xfrm>
            <a:prstGeom prst="arc">
              <a:avLst>
                <a:gd name="adj1" fmla="val 19896589"/>
                <a:gd name="adj2" fmla="val 2627591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98" name="원호 297"/>
            <p:cNvSpPr/>
            <p:nvPr/>
          </p:nvSpPr>
          <p:spPr>
            <a:xfrm>
              <a:off x="6480176" y="3464968"/>
              <a:ext cx="792000" cy="792000"/>
            </a:xfrm>
            <a:prstGeom prst="arc">
              <a:avLst>
                <a:gd name="adj1" fmla="val 20142750"/>
                <a:gd name="adj2" fmla="val 233702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pic>
        <p:nvPicPr>
          <p:cNvPr id="299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01549" y="1104985"/>
            <a:ext cx="1274640" cy="504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792987"/>
            <a:ext cx="7459935" cy="5994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>
            <a:off x="287883" y="838067"/>
            <a:ext cx="357190" cy="411255"/>
          </a:xfrm>
          <a:prstGeom prst="rect">
            <a:avLst/>
          </a:prstGeom>
          <a:solidFill>
            <a:schemeClr val="bg1"/>
          </a:solidFill>
          <a:ln w="25400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17756" y="836712"/>
            <a:ext cx="214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B" pitchFamily="18" charset="-127"/>
                <a:ea typeface="08서울남산체 B" pitchFamily="18" charset="-127"/>
              </a:rPr>
              <a:t>2</a:t>
            </a:r>
            <a:endParaRPr lang="ko-KR" altLang="en-US" sz="20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8928" y="836712"/>
            <a:ext cx="4633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무선통신망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(D-TRS) 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기지국 지도 </a:t>
            </a:r>
            <a:endParaRPr lang="ko-KR" altLang="en-US" sz="2000" b="1" dirty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615200" y="1250677"/>
            <a:ext cx="3524752" cy="0"/>
          </a:xfrm>
          <a:prstGeom prst="line">
            <a:avLst/>
          </a:prstGeom>
          <a:ln w="254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1372929"/>
            <a:ext cx="9144000" cy="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456B8E"/>
            </a:prstShdw>
          </a:effectLst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2" name="AutoShape 6"/>
          <p:cNvSpPr>
            <a:spLocks noChangeArrowheads="1"/>
          </p:cNvSpPr>
          <p:nvPr/>
        </p:nvSpPr>
        <p:spPr bwMode="blackWhite">
          <a:xfrm>
            <a:off x="323528" y="1484784"/>
            <a:ext cx="2592288" cy="792088"/>
          </a:xfrm>
          <a:prstGeom prst="roundRect">
            <a:avLst>
              <a:gd name="adj" fmla="val 9106"/>
            </a:avLst>
          </a:prstGeom>
          <a:solidFill>
            <a:schemeClr val="bg1"/>
          </a:solidFill>
          <a:ln w="38100">
            <a:solidFill>
              <a:srgbClr val="FFA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   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소방서</a:t>
            </a:r>
            <a:endParaRPr kumimoji="0" lang="en-US" altLang="ko-KR" sz="1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08서울남산체 M" pitchFamily="18" charset="-127"/>
              <a:ea typeface="08서울남산체 M" pitchFamily="18" charset="-127"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    </a:t>
            </a:r>
            <a:r>
              <a:rPr kumimoji="0" lang="ko-KR" altLang="en-US" sz="1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소방방재청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(42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개 기지국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)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kern="0" dirty="0" smtClean="0">
                <a:latin typeface="08서울남산체 M" pitchFamily="18" charset="-127"/>
                <a:ea typeface="08서울남산체 M" pitchFamily="18" charset="-127"/>
              </a:rPr>
              <a:t>    서울지방경찰청 </a:t>
            </a:r>
            <a:r>
              <a:rPr lang="en-US" altLang="ko-KR" sz="1400" b="1" kern="0" dirty="0" smtClean="0">
                <a:latin typeface="08서울남산체 M" pitchFamily="18" charset="-127"/>
                <a:ea typeface="08서울남산체 M" pitchFamily="18" charset="-127"/>
              </a:rPr>
              <a:t>(10</a:t>
            </a:r>
            <a:r>
              <a:rPr lang="ko-KR" altLang="en-US" sz="1400" b="1" kern="0" dirty="0" smtClean="0">
                <a:latin typeface="08서울남산체 M" pitchFamily="18" charset="-127"/>
                <a:ea typeface="08서울남산체 M" pitchFamily="18" charset="-127"/>
              </a:rPr>
              <a:t>개  기지국</a:t>
            </a:r>
            <a:r>
              <a:rPr lang="en-US" altLang="ko-KR" sz="1400" b="1" kern="0" dirty="0" smtClean="0">
                <a:latin typeface="08서울남산체 M" pitchFamily="18" charset="-127"/>
                <a:ea typeface="08서울남산체 M" pitchFamily="18" charset="-127"/>
              </a:rPr>
              <a:t>)</a:t>
            </a:r>
            <a:endParaRPr kumimoji="0" lang="en-US" altLang="ko-K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98803"/>
            <a:ext cx="8750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latin typeface="08서울남산체 B" pitchFamily="18" charset="-127"/>
                <a:ea typeface="08서울남산체 B" pitchFamily="18" charset="-127"/>
              </a:rPr>
              <a:t>소방 무선통신망 현황</a:t>
            </a:r>
            <a:endParaRPr lang="ko-KR" altLang="en-US" sz="34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49" name="직사각형 248"/>
          <p:cNvSpPr/>
          <p:nvPr/>
        </p:nvSpPr>
        <p:spPr>
          <a:xfrm>
            <a:off x="416572" y="1600768"/>
            <a:ext cx="194988" cy="1720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50" name="타원 249"/>
          <p:cNvSpPr/>
          <p:nvPr/>
        </p:nvSpPr>
        <p:spPr>
          <a:xfrm>
            <a:off x="467544" y="1808832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1" name="타원 250"/>
          <p:cNvSpPr/>
          <p:nvPr/>
        </p:nvSpPr>
        <p:spPr>
          <a:xfrm>
            <a:off x="467544" y="2024856"/>
            <a:ext cx="108000" cy="10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62"/>
          <p:cNvSpPr>
            <a:spLocks noChangeArrowheads="1"/>
          </p:cNvSpPr>
          <p:nvPr/>
        </p:nvSpPr>
        <p:spPr bwMode="auto">
          <a:xfrm>
            <a:off x="1115616" y="2564904"/>
            <a:ext cx="1214446" cy="520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latinLnBrk="0" hangingPunct="0"/>
            <a:r>
              <a:rPr kumimoji="0" lang="ko-KR" altLang="en-US" sz="1400" b="1" dirty="0">
                <a:latin typeface="08서울남산체 B" pitchFamily="18" charset="-127"/>
                <a:ea typeface="08서울남산체 B" pitchFamily="18" charset="-127"/>
              </a:rPr>
              <a:t>회선제어기</a:t>
            </a:r>
            <a:endParaRPr kumimoji="0" lang="en-US" altLang="ko-KR" sz="1400" b="1" dirty="0">
              <a:latin typeface="08서울남산체 B" pitchFamily="18" charset="-127"/>
              <a:ea typeface="08서울남산체 B" pitchFamily="18" charset="-127"/>
            </a:endParaRPr>
          </a:p>
          <a:p>
            <a:pPr algn="ctr" eaLnBrk="0" latinLnBrk="0" hangingPunct="0"/>
            <a:r>
              <a:rPr kumimoji="0" lang="en-US" altLang="ko-KR" sz="1400" b="1" dirty="0">
                <a:latin typeface="08서울남산체 B" pitchFamily="18" charset="-127"/>
                <a:ea typeface="08서울남산체 B" pitchFamily="18" charset="-127"/>
              </a:rPr>
              <a:t>(CEB)</a:t>
            </a:r>
          </a:p>
        </p:txBody>
      </p:sp>
      <p:cxnSp>
        <p:nvCxnSpPr>
          <p:cNvPr id="232" name="직선 연결선 231"/>
          <p:cNvCxnSpPr>
            <a:endCxn id="84" idx="2"/>
          </p:cNvCxnSpPr>
          <p:nvPr/>
        </p:nvCxnSpPr>
        <p:spPr>
          <a:xfrm flipH="1" flipV="1">
            <a:off x="2821769" y="3192274"/>
            <a:ext cx="30496" cy="160487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4" name="Rectangle 22"/>
          <p:cNvSpPr>
            <a:spLocks noChangeArrowheads="1"/>
          </p:cNvSpPr>
          <p:nvPr/>
        </p:nvSpPr>
        <p:spPr bwMode="auto">
          <a:xfrm>
            <a:off x="428596" y="5643578"/>
            <a:ext cx="3429024" cy="10001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54000" tIns="54000" rIns="54000" bIns="54000" anchor="ctr"/>
          <a:lstStyle/>
          <a:p>
            <a:pPr eaLnBrk="0" latinLnBrk="0" hangingPunct="0"/>
            <a:r>
              <a:rPr lang="en-US" altLang="ko-KR" sz="1300" dirty="0" smtClean="0">
                <a:latin typeface="08서울남산체 B" pitchFamily="18" charset="-127"/>
                <a:ea typeface="08서울남산체 B" pitchFamily="18" charset="-127"/>
              </a:rPr>
              <a:t>CEB(Central Electronic Bank, </a:t>
            </a:r>
            <a:r>
              <a:rPr lang="ko-KR" altLang="en-US" sz="1300" dirty="0" smtClean="0">
                <a:latin typeface="08서울남산체 B" pitchFamily="18" charset="-127"/>
                <a:ea typeface="08서울남산체 B" pitchFamily="18" charset="-127"/>
              </a:rPr>
              <a:t>회선제어기 </a:t>
            </a:r>
            <a:r>
              <a:rPr lang="en-US" altLang="ko-KR" sz="1300" dirty="0" smtClean="0">
                <a:latin typeface="08서울남산체 B" pitchFamily="18" charset="-127"/>
                <a:ea typeface="08서울남산체 B" pitchFamily="18" charset="-127"/>
              </a:rPr>
              <a:t>)</a:t>
            </a:r>
          </a:p>
          <a:p>
            <a:pPr eaLnBrk="0" latinLnBrk="0" hangingPunct="0"/>
            <a:r>
              <a:rPr lang="en-US" altLang="ko-KR" sz="1300" dirty="0" smtClean="0">
                <a:latin typeface="08서울남산체 B" pitchFamily="18" charset="-127"/>
                <a:ea typeface="08서울남산체 B" pitchFamily="18" charset="-127"/>
              </a:rPr>
              <a:t>TRA(Tone Remote Adaptor,  </a:t>
            </a:r>
            <a:r>
              <a:rPr lang="ko-KR" altLang="en-US" sz="1300" noProof="1" smtClean="0">
                <a:latin typeface="08서울남산체 B" pitchFamily="18" charset="-127"/>
                <a:ea typeface="08서울남산체 B" pitchFamily="18" charset="-127"/>
              </a:rPr>
              <a:t>원격톤</a:t>
            </a:r>
            <a:r>
              <a:rPr lang="ko-KR" altLang="en-US" sz="1300" dirty="0" smtClean="0">
                <a:latin typeface="08서울남산체 B" pitchFamily="18" charset="-127"/>
                <a:ea typeface="08서울남산체 B" pitchFamily="18" charset="-127"/>
              </a:rPr>
              <a:t> 제어기</a:t>
            </a:r>
            <a:r>
              <a:rPr lang="en-US" altLang="ko-KR" sz="1300" dirty="0" smtClean="0">
                <a:latin typeface="08서울남산체 B" pitchFamily="18" charset="-127"/>
                <a:ea typeface="08서울남산체 B" pitchFamily="18" charset="-127"/>
              </a:rPr>
              <a:t>)</a:t>
            </a:r>
          </a:p>
          <a:p>
            <a:pPr eaLnBrk="0" latinLnBrk="0" hangingPunct="0"/>
            <a:r>
              <a:rPr lang="en-US" altLang="ko-KR" sz="1300" dirty="0" smtClean="0">
                <a:latin typeface="08서울남산체 B" pitchFamily="18" charset="-127"/>
                <a:ea typeface="08서울남산체 B" pitchFamily="18" charset="-127"/>
              </a:rPr>
              <a:t> MCS(Main Control System  </a:t>
            </a:r>
            <a:r>
              <a:rPr lang="ko-KR" altLang="en-US" sz="1300" dirty="0" smtClean="0">
                <a:latin typeface="08서울남산체 B" pitchFamily="18" charset="-127"/>
                <a:ea typeface="08서울남산체 B" pitchFamily="18" charset="-127"/>
              </a:rPr>
              <a:t>주 제어장치</a:t>
            </a:r>
            <a:r>
              <a:rPr lang="en-US" altLang="ko-KR" sz="1300" dirty="0" smtClean="0">
                <a:latin typeface="08서울남산체 B" pitchFamily="18" charset="-127"/>
                <a:ea typeface="08서울남산체 B" pitchFamily="18" charset="-127"/>
              </a:rPr>
              <a:t>) </a:t>
            </a:r>
          </a:p>
          <a:p>
            <a:pPr eaLnBrk="0" latinLnBrk="0" hangingPunct="0"/>
            <a:r>
              <a:rPr lang="en-US" altLang="ko-KR" sz="1300" dirty="0" smtClean="0">
                <a:latin typeface="08서울남산체 B" pitchFamily="18" charset="-127"/>
                <a:ea typeface="08서울남산체 B" pitchFamily="18" charset="-127"/>
              </a:rPr>
              <a:t> RCS(Remote Control System </a:t>
            </a:r>
            <a:r>
              <a:rPr lang="ko-KR" altLang="en-US" sz="1300" dirty="0" smtClean="0">
                <a:latin typeface="08서울남산체 B" pitchFamily="18" charset="-127"/>
                <a:ea typeface="08서울남산체 B" pitchFamily="18" charset="-127"/>
              </a:rPr>
              <a:t>원격제어장치</a:t>
            </a:r>
            <a:r>
              <a:rPr lang="en-US" altLang="ko-KR" sz="1300" dirty="0" smtClean="0">
                <a:latin typeface="08서울남산체 B" pitchFamily="18" charset="-127"/>
                <a:ea typeface="08서울남산체 B" pitchFamily="18" charset="-127"/>
              </a:rPr>
              <a:t>)</a:t>
            </a:r>
            <a:endParaRPr lang="en-US" altLang="ko-KR" sz="13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87883" y="928670"/>
            <a:ext cx="357190" cy="411255"/>
          </a:xfrm>
          <a:prstGeom prst="rect">
            <a:avLst/>
          </a:prstGeom>
          <a:solidFill>
            <a:schemeClr val="bg1"/>
          </a:solidFill>
          <a:ln w="25400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7756" y="927315"/>
            <a:ext cx="214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B" pitchFamily="18" charset="-127"/>
                <a:ea typeface="08서울남산체 B" pitchFamily="18" charset="-127"/>
              </a:rPr>
              <a:t>3</a:t>
            </a:r>
            <a:endParaRPr lang="ko-KR" altLang="en-US" sz="20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8928" y="928670"/>
            <a:ext cx="7873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무선통신망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(UHF) 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구성도</a:t>
            </a:r>
            <a:endParaRPr lang="ko-KR" altLang="en-US" sz="2000" b="1" dirty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9" name="Rectangle 2"/>
          <p:cNvSpPr>
            <a:spLocks noChangeArrowheads="1"/>
          </p:cNvSpPr>
          <p:nvPr/>
        </p:nvSpPr>
        <p:spPr bwMode="auto">
          <a:xfrm>
            <a:off x="0" y="1565087"/>
            <a:ext cx="9144000" cy="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456B8E"/>
            </a:prstShdw>
          </a:effectLst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Rectangle 45"/>
          <p:cNvSpPr>
            <a:spLocks noChangeArrowheads="1"/>
          </p:cNvSpPr>
          <p:nvPr/>
        </p:nvSpPr>
        <p:spPr bwMode="auto">
          <a:xfrm>
            <a:off x="468313" y="1485712"/>
            <a:ext cx="4246563" cy="401499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54000" tIns="54000" rIns="54000" bIns="54000" anchor="ctr"/>
          <a:lstStyle/>
          <a:p>
            <a:pPr algn="ctr" eaLnBrk="0" fontAlgn="t" latinLnBrk="0" hangingPunct="0">
              <a:buFont typeface="Symbol" pitchFamily="18" charset="2"/>
              <a:buNone/>
            </a:pPr>
            <a:endParaRPr kumimoji="0" lang="ko-KR" altLang="ko-KR" sz="1000" b="1">
              <a:solidFill>
                <a:srgbClr val="FF66CC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84" name="Picture 250" descr="P081023002"/>
          <p:cNvPicPr preferRelativeResize="0">
            <a:picLocks noChangeArrowheads="1"/>
          </p:cNvPicPr>
          <p:nvPr/>
        </p:nvPicPr>
        <p:blipFill>
          <a:blip r:embed="rId3" cstate="print">
            <a:lum bright="20000" contrast="16000"/>
          </a:blip>
          <a:srcRect l="21851" r="21732"/>
          <a:stretch>
            <a:fillRect/>
          </a:stretch>
        </p:blipFill>
        <p:spPr bwMode="auto">
          <a:xfrm>
            <a:off x="2214546" y="1857364"/>
            <a:ext cx="1214445" cy="1334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" name="Rectangle 162"/>
          <p:cNvSpPr>
            <a:spLocks noChangeArrowheads="1"/>
          </p:cNvSpPr>
          <p:nvPr/>
        </p:nvSpPr>
        <p:spPr bwMode="auto">
          <a:xfrm>
            <a:off x="1000100" y="4315292"/>
            <a:ext cx="1219184" cy="30521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latinLnBrk="0" hangingPunct="0"/>
            <a:r>
              <a:rPr kumimoji="0" lang="ko-KR" altLang="en-US" sz="1400" b="1" noProof="1">
                <a:latin typeface="08서울남산체 B" pitchFamily="18" charset="-127"/>
                <a:ea typeface="08서울남산체 B" pitchFamily="18" charset="-127"/>
              </a:rPr>
              <a:t>녹취장비</a:t>
            </a:r>
          </a:p>
        </p:txBody>
      </p:sp>
      <p:pic>
        <p:nvPicPr>
          <p:cNvPr id="194" name="Picture 43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4429132"/>
            <a:ext cx="1223962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0" name="Text Box 49"/>
          <p:cNvSpPr txBox="1">
            <a:spLocks noChangeArrowheads="1"/>
          </p:cNvSpPr>
          <p:nvPr/>
        </p:nvSpPr>
        <p:spPr bwMode="auto">
          <a:xfrm>
            <a:off x="498377" y="1506270"/>
            <a:ext cx="1697359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08서울남산체 B" pitchFamily="18" charset="-127"/>
                <a:ea typeface="08서울남산체 B" pitchFamily="18" charset="-127"/>
              </a:rPr>
              <a:t>서울종합방재센터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214282" y="98803"/>
            <a:ext cx="8750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latin typeface="08서울남산체 B" pitchFamily="18" charset="-127"/>
                <a:ea typeface="08서울남산체 B" pitchFamily="18" charset="-127"/>
              </a:rPr>
              <a:t>소방 무선통신망 현황</a:t>
            </a:r>
            <a:endParaRPr lang="ko-KR" altLang="en-US" sz="34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09" name="Text Box 113"/>
          <p:cNvSpPr txBox="1">
            <a:spLocks noChangeArrowheads="1"/>
          </p:cNvSpPr>
          <p:nvPr/>
        </p:nvSpPr>
        <p:spPr bwMode="auto">
          <a:xfrm>
            <a:off x="3500430" y="2071678"/>
            <a:ext cx="1143008" cy="46166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 fontAlgn="ctr" latinLnBrk="0">
              <a:buFont typeface="Symbol" pitchFamily="18" charset="2"/>
              <a:buNone/>
            </a:pPr>
            <a:r>
              <a:rPr kumimoji="0" lang="ko-KR" altLang="en-US" sz="1500" b="1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전용선  </a:t>
            </a:r>
            <a:endParaRPr kumimoji="0" lang="en-US" altLang="ko-KR" sz="1500" b="1" dirty="0" smtClean="0">
              <a:solidFill>
                <a:schemeClr val="tx2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 fontAlgn="ctr" latinLnBrk="0">
              <a:buFont typeface="Symbol" pitchFamily="18" charset="2"/>
              <a:buNone/>
            </a:pPr>
            <a:r>
              <a:rPr kumimoji="0" lang="en-US" altLang="ko-KR" sz="1500" b="1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E&amp;M</a:t>
            </a:r>
            <a:endParaRPr kumimoji="0" lang="en-US" altLang="ko-KR" sz="1500" b="1" dirty="0">
              <a:solidFill>
                <a:schemeClr val="tx2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18" name="직사각형 217"/>
          <p:cNvSpPr/>
          <p:nvPr/>
        </p:nvSpPr>
        <p:spPr>
          <a:xfrm>
            <a:off x="1785918" y="5072074"/>
            <a:ext cx="2143140" cy="3571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latinLnBrk="0" hangingPunct="0"/>
            <a:r>
              <a:rPr lang="ko-KR" altLang="en-US" sz="1600" b="1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통합지령대 </a:t>
            </a:r>
            <a:r>
              <a:rPr lang="en-US" altLang="ko-KR" sz="1600" b="1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(24</a:t>
            </a:r>
            <a:r>
              <a:rPr lang="ko-KR" altLang="en-US" sz="1600" b="1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식</a:t>
            </a:r>
            <a:r>
              <a:rPr lang="en-US" altLang="ko-KR" sz="1600" b="1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  <a:endParaRPr lang="en-US" altLang="ko-KR" sz="1600" b="1" dirty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236" name="직선 연결선 235"/>
          <p:cNvCxnSpPr/>
          <p:nvPr/>
        </p:nvCxnSpPr>
        <p:spPr>
          <a:xfrm>
            <a:off x="2214546" y="4071942"/>
            <a:ext cx="64294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1" name="Group 824"/>
          <p:cNvGrpSpPr>
            <a:grpSpLocks/>
          </p:cNvGrpSpPr>
          <p:nvPr/>
        </p:nvGrpSpPr>
        <p:grpSpPr bwMode="auto">
          <a:xfrm>
            <a:off x="1126824" y="3500438"/>
            <a:ext cx="1047473" cy="820864"/>
            <a:chOff x="3204" y="844"/>
            <a:chExt cx="849" cy="681"/>
          </a:xfrm>
        </p:grpSpPr>
        <p:grpSp>
          <p:nvGrpSpPr>
            <p:cNvPr id="12" name="Group 822"/>
            <p:cNvGrpSpPr>
              <a:grpSpLocks/>
            </p:cNvGrpSpPr>
            <p:nvPr/>
          </p:nvGrpSpPr>
          <p:grpSpPr bwMode="auto">
            <a:xfrm>
              <a:off x="3470" y="841"/>
              <a:ext cx="583" cy="686"/>
              <a:chOff x="3459" y="1067"/>
              <a:chExt cx="692" cy="812"/>
            </a:xfrm>
          </p:grpSpPr>
          <p:grpSp>
            <p:nvGrpSpPr>
              <p:cNvPr id="13" name="Group 812"/>
              <p:cNvGrpSpPr>
                <a:grpSpLocks/>
              </p:cNvGrpSpPr>
              <p:nvPr/>
            </p:nvGrpSpPr>
            <p:grpSpPr bwMode="auto">
              <a:xfrm>
                <a:off x="3497" y="1067"/>
                <a:ext cx="608" cy="540"/>
                <a:chOff x="1754" y="1820"/>
                <a:chExt cx="617" cy="529"/>
              </a:xfrm>
            </p:grpSpPr>
            <p:sp>
              <p:nvSpPr>
                <p:cNvPr id="177" name="Freeform 813"/>
                <p:cNvSpPr>
                  <a:spLocks/>
                </p:cNvSpPr>
                <p:nvPr/>
              </p:nvSpPr>
              <p:spPr bwMode="auto">
                <a:xfrm>
                  <a:off x="1764" y="1826"/>
                  <a:ext cx="592" cy="505"/>
                </a:xfrm>
                <a:custGeom>
                  <a:avLst/>
                  <a:gdLst>
                    <a:gd name="T0" fmla="*/ 0 w 414"/>
                    <a:gd name="T1" fmla="*/ 288 h 289"/>
                    <a:gd name="T2" fmla="*/ 0 w 414"/>
                    <a:gd name="T3" fmla="*/ 0 h 289"/>
                    <a:gd name="T4" fmla="*/ 413 w 414"/>
                    <a:gd name="T5" fmla="*/ 0 h 289"/>
                    <a:gd name="T6" fmla="*/ 413 w 414"/>
                    <a:gd name="T7" fmla="*/ 288 h 289"/>
                    <a:gd name="T8" fmla="*/ 0 w 414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4"/>
                    <a:gd name="T16" fmla="*/ 0 h 289"/>
                    <a:gd name="T17" fmla="*/ 414 w 414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4" h="289">
                      <a:moveTo>
                        <a:pt x="0" y="288"/>
                      </a:moveTo>
                      <a:lnTo>
                        <a:pt x="0" y="0"/>
                      </a:lnTo>
                      <a:lnTo>
                        <a:pt x="413" y="0"/>
                      </a:lnTo>
                      <a:lnTo>
                        <a:pt x="413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1A1A1A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ko-KR" altLang="en-US" sz="1500">
                    <a:latin typeface="08서울남산체 B" pitchFamily="18" charset="-127"/>
                    <a:ea typeface="08서울남산체 B" pitchFamily="18" charset="-127"/>
                  </a:endParaRPr>
                </a:p>
              </p:txBody>
            </p:sp>
            <p:sp>
              <p:nvSpPr>
                <p:cNvPr id="178" name="Freeform 814"/>
                <p:cNvSpPr>
                  <a:spLocks/>
                </p:cNvSpPr>
                <p:nvPr/>
              </p:nvSpPr>
              <p:spPr bwMode="auto">
                <a:xfrm>
                  <a:off x="1754" y="1820"/>
                  <a:ext cx="617" cy="30"/>
                </a:xfrm>
                <a:custGeom>
                  <a:avLst/>
                  <a:gdLst>
                    <a:gd name="T0" fmla="*/ 0 w 432"/>
                    <a:gd name="T1" fmla="*/ 0 h 17"/>
                    <a:gd name="T2" fmla="*/ 25 w 432"/>
                    <a:gd name="T3" fmla="*/ 16 h 17"/>
                    <a:gd name="T4" fmla="*/ 358 w 432"/>
                    <a:gd name="T5" fmla="*/ 15 h 17"/>
                    <a:gd name="T6" fmla="*/ 403 w 432"/>
                    <a:gd name="T7" fmla="*/ 16 h 17"/>
                    <a:gd name="T8" fmla="*/ 431 w 432"/>
                    <a:gd name="T9" fmla="*/ 0 h 17"/>
                    <a:gd name="T10" fmla="*/ 0 w 432"/>
                    <a:gd name="T11" fmla="*/ 0 h 1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32"/>
                    <a:gd name="T19" fmla="*/ 0 h 17"/>
                    <a:gd name="T20" fmla="*/ 432 w 432"/>
                    <a:gd name="T21" fmla="*/ 17 h 1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32" h="17">
                      <a:moveTo>
                        <a:pt x="0" y="0"/>
                      </a:moveTo>
                      <a:lnTo>
                        <a:pt x="25" y="16"/>
                      </a:lnTo>
                      <a:lnTo>
                        <a:pt x="358" y="15"/>
                      </a:lnTo>
                      <a:lnTo>
                        <a:pt x="403" y="16"/>
                      </a:lnTo>
                      <a:lnTo>
                        <a:pt x="431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595959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ko-KR" altLang="en-US" sz="1500">
                    <a:latin typeface="08서울남산체 B" pitchFamily="18" charset="-127"/>
                    <a:ea typeface="08서울남산체 B" pitchFamily="18" charset="-127"/>
                  </a:endParaRPr>
                </a:p>
              </p:txBody>
            </p:sp>
            <p:sp>
              <p:nvSpPr>
                <p:cNvPr id="179" name="Freeform 815"/>
                <p:cNvSpPr>
                  <a:spLocks/>
                </p:cNvSpPr>
                <p:nvPr/>
              </p:nvSpPr>
              <p:spPr bwMode="auto">
                <a:xfrm>
                  <a:off x="1754" y="1820"/>
                  <a:ext cx="32" cy="529"/>
                </a:xfrm>
                <a:custGeom>
                  <a:avLst/>
                  <a:gdLst>
                    <a:gd name="T0" fmla="*/ 0 w 23"/>
                    <a:gd name="T1" fmla="*/ 0 h 304"/>
                    <a:gd name="T2" fmla="*/ 22 w 23"/>
                    <a:gd name="T3" fmla="*/ 20 h 304"/>
                    <a:gd name="T4" fmla="*/ 22 w 23"/>
                    <a:gd name="T5" fmla="*/ 283 h 304"/>
                    <a:gd name="T6" fmla="*/ 0 w 23"/>
                    <a:gd name="T7" fmla="*/ 303 h 304"/>
                    <a:gd name="T8" fmla="*/ 0 w 23"/>
                    <a:gd name="T9" fmla="*/ 0 h 3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04"/>
                    <a:gd name="T17" fmla="*/ 23 w 23"/>
                    <a:gd name="T18" fmla="*/ 304 h 3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04">
                      <a:moveTo>
                        <a:pt x="0" y="0"/>
                      </a:moveTo>
                      <a:lnTo>
                        <a:pt x="22" y="20"/>
                      </a:lnTo>
                      <a:lnTo>
                        <a:pt x="22" y="283"/>
                      </a:lnTo>
                      <a:lnTo>
                        <a:pt x="0" y="30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8080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ko-KR" altLang="en-US" sz="1500">
                    <a:latin typeface="08서울남산체 B" pitchFamily="18" charset="-127"/>
                    <a:ea typeface="08서울남산체 B" pitchFamily="18" charset="-127"/>
                  </a:endParaRPr>
                </a:p>
              </p:txBody>
            </p:sp>
            <p:sp>
              <p:nvSpPr>
                <p:cNvPr id="180" name="Freeform 816"/>
                <p:cNvSpPr>
                  <a:spLocks/>
                </p:cNvSpPr>
                <p:nvPr/>
              </p:nvSpPr>
              <p:spPr bwMode="auto">
                <a:xfrm>
                  <a:off x="1754" y="2322"/>
                  <a:ext cx="617" cy="27"/>
                </a:xfrm>
                <a:custGeom>
                  <a:avLst/>
                  <a:gdLst>
                    <a:gd name="T0" fmla="*/ 0 w 432"/>
                    <a:gd name="T1" fmla="*/ 15 h 16"/>
                    <a:gd name="T2" fmla="*/ 25 w 432"/>
                    <a:gd name="T3" fmla="*/ 0 h 16"/>
                    <a:gd name="T4" fmla="*/ 358 w 432"/>
                    <a:gd name="T5" fmla="*/ 1 h 16"/>
                    <a:gd name="T6" fmla="*/ 406 w 432"/>
                    <a:gd name="T7" fmla="*/ 0 h 16"/>
                    <a:gd name="T8" fmla="*/ 431 w 432"/>
                    <a:gd name="T9" fmla="*/ 15 h 16"/>
                    <a:gd name="T10" fmla="*/ 0 w 432"/>
                    <a:gd name="T11" fmla="*/ 15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32"/>
                    <a:gd name="T19" fmla="*/ 0 h 16"/>
                    <a:gd name="T20" fmla="*/ 432 w 432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32" h="16">
                      <a:moveTo>
                        <a:pt x="0" y="15"/>
                      </a:moveTo>
                      <a:lnTo>
                        <a:pt x="25" y="0"/>
                      </a:lnTo>
                      <a:lnTo>
                        <a:pt x="358" y="1"/>
                      </a:lnTo>
                      <a:lnTo>
                        <a:pt x="406" y="0"/>
                      </a:lnTo>
                      <a:lnTo>
                        <a:pt x="431" y="15"/>
                      </a:lnTo>
                      <a:lnTo>
                        <a:pt x="0" y="15"/>
                      </a:lnTo>
                    </a:path>
                  </a:pathLst>
                </a:custGeom>
                <a:solidFill>
                  <a:srgbClr val="CCCCCC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ko-KR" altLang="en-US" sz="1500">
                    <a:latin typeface="08서울남산체 B" pitchFamily="18" charset="-127"/>
                    <a:ea typeface="08서울남산체 B" pitchFamily="18" charset="-127"/>
                  </a:endParaRPr>
                </a:p>
              </p:txBody>
            </p:sp>
            <p:sp>
              <p:nvSpPr>
                <p:cNvPr id="181" name="Freeform 817"/>
                <p:cNvSpPr>
                  <a:spLocks/>
                </p:cNvSpPr>
                <p:nvPr/>
              </p:nvSpPr>
              <p:spPr bwMode="auto">
                <a:xfrm>
                  <a:off x="2336" y="1820"/>
                  <a:ext cx="35" cy="529"/>
                </a:xfrm>
                <a:custGeom>
                  <a:avLst/>
                  <a:gdLst>
                    <a:gd name="T0" fmla="*/ 23 w 24"/>
                    <a:gd name="T1" fmla="*/ 0 h 304"/>
                    <a:gd name="T2" fmla="*/ 0 w 24"/>
                    <a:gd name="T3" fmla="*/ 20 h 304"/>
                    <a:gd name="T4" fmla="*/ 0 w 24"/>
                    <a:gd name="T5" fmla="*/ 283 h 304"/>
                    <a:gd name="T6" fmla="*/ 23 w 24"/>
                    <a:gd name="T7" fmla="*/ 303 h 304"/>
                    <a:gd name="T8" fmla="*/ 23 w 24"/>
                    <a:gd name="T9" fmla="*/ 0 h 3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304"/>
                    <a:gd name="T17" fmla="*/ 24 w 24"/>
                    <a:gd name="T18" fmla="*/ 304 h 3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304">
                      <a:moveTo>
                        <a:pt x="23" y="0"/>
                      </a:moveTo>
                      <a:lnTo>
                        <a:pt x="0" y="20"/>
                      </a:lnTo>
                      <a:lnTo>
                        <a:pt x="0" y="283"/>
                      </a:lnTo>
                      <a:lnTo>
                        <a:pt x="23" y="303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rgbClr val="808080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ko-KR" altLang="en-US" sz="1500">
                    <a:latin typeface="08서울남산체 B" pitchFamily="18" charset="-127"/>
                    <a:ea typeface="08서울남산체 B" pitchFamily="18" charset="-127"/>
                  </a:endParaRPr>
                </a:p>
              </p:txBody>
            </p:sp>
            <p:sp>
              <p:nvSpPr>
                <p:cNvPr id="182" name="Rectangle 818"/>
                <p:cNvSpPr>
                  <a:spLocks noChangeArrowheads="1"/>
                </p:cNvSpPr>
                <p:nvPr/>
              </p:nvSpPr>
              <p:spPr bwMode="auto">
                <a:xfrm>
                  <a:off x="1811" y="1871"/>
                  <a:ext cx="522" cy="448"/>
                </a:xfrm>
                <a:prstGeom prst="rect">
                  <a:avLst/>
                </a:prstGeom>
                <a:noFill/>
                <a:ln w="25400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kumimoji="0" lang="ko-KR" altLang="en-US" sz="1500" noProof="1">
                    <a:latin typeface="08서울남산체 B" pitchFamily="18" charset="-127"/>
                    <a:ea typeface="08서울남산체 B" pitchFamily="18" charset="-127"/>
                  </a:endParaRPr>
                </a:p>
              </p:txBody>
            </p:sp>
            <p:pic>
              <p:nvPicPr>
                <p:cNvPr id="183" name="Picture 819"/>
                <p:cNvPicPr>
                  <a:picLocks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799" y="1859"/>
                  <a:ext cx="534" cy="45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" name="Picture 820"/>
                <p:cNvPicPr>
                  <a:picLocks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1791" y="1848"/>
                  <a:ext cx="545" cy="466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176" name="Picture 82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459" y="1655"/>
                <a:ext cx="692" cy="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74" name="Picture 82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204" y="844"/>
              <a:ext cx="247" cy="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2" name="Text Box 113"/>
          <p:cNvSpPr txBox="1">
            <a:spLocks noChangeArrowheads="1"/>
          </p:cNvSpPr>
          <p:nvPr/>
        </p:nvSpPr>
        <p:spPr bwMode="auto">
          <a:xfrm>
            <a:off x="4355976" y="5589240"/>
            <a:ext cx="714380" cy="42862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 fontAlgn="ctr" latinLnBrk="0">
              <a:buFont typeface="Symbol" pitchFamily="18" charset="2"/>
              <a:buNone/>
            </a:pPr>
            <a:r>
              <a:rPr kumimoji="0" lang="ko-KR" altLang="en-US" sz="1400" b="1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전용선</a:t>
            </a:r>
            <a:endParaRPr kumimoji="0" lang="en-US" altLang="ko-KR" sz="1400" b="1" dirty="0">
              <a:solidFill>
                <a:schemeClr val="tx2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 fontAlgn="ctr" latinLnBrk="0">
              <a:buFont typeface="Symbol" pitchFamily="18" charset="2"/>
              <a:buNone/>
            </a:pPr>
            <a:r>
              <a:rPr kumimoji="0" lang="en-US" altLang="ko-KR" sz="1400" b="1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R/D</a:t>
            </a:r>
            <a:endParaRPr kumimoji="0" lang="en-US" altLang="ko-KR" sz="1400" b="1" dirty="0">
              <a:solidFill>
                <a:schemeClr val="tx2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06" name="Rectangle 162"/>
          <p:cNvSpPr>
            <a:spLocks noChangeArrowheads="1"/>
          </p:cNvSpPr>
          <p:nvPr/>
        </p:nvSpPr>
        <p:spPr bwMode="auto">
          <a:xfrm>
            <a:off x="5414896" y="5368894"/>
            <a:ext cx="870231" cy="25904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latinLnBrk="0" hangingPunct="0"/>
            <a:r>
              <a:rPr kumimoji="0" lang="en-US" altLang="ko-KR" sz="1100" b="1" dirty="0">
                <a:latin typeface="08서울남산체 B" pitchFamily="18" charset="-127"/>
                <a:ea typeface="08서울남산체 B" pitchFamily="18" charset="-127"/>
              </a:rPr>
              <a:t>GM-950</a:t>
            </a:r>
          </a:p>
        </p:txBody>
      </p:sp>
      <p:sp>
        <p:nvSpPr>
          <p:cNvPr id="307" name="Rectangle 162"/>
          <p:cNvSpPr>
            <a:spLocks noChangeArrowheads="1"/>
          </p:cNvSpPr>
          <p:nvPr/>
        </p:nvSpPr>
        <p:spPr bwMode="auto">
          <a:xfrm>
            <a:off x="5357818" y="3872895"/>
            <a:ext cx="870231" cy="25904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latinLnBrk="0" hangingPunct="0"/>
            <a:r>
              <a:rPr kumimoji="0" lang="en-US" altLang="ko-KR" sz="1100" b="1" dirty="0">
                <a:latin typeface="08서울남산체 B" pitchFamily="18" charset="-127"/>
                <a:ea typeface="08서울남산체 B" pitchFamily="18" charset="-127"/>
              </a:rPr>
              <a:t>GM-3688</a:t>
            </a:r>
          </a:p>
        </p:txBody>
      </p:sp>
      <p:sp>
        <p:nvSpPr>
          <p:cNvPr id="308" name="Rectangle 162"/>
          <p:cNvSpPr>
            <a:spLocks noChangeArrowheads="1"/>
          </p:cNvSpPr>
          <p:nvPr/>
        </p:nvSpPr>
        <p:spPr bwMode="auto">
          <a:xfrm>
            <a:off x="5576520" y="4913536"/>
            <a:ext cx="488206" cy="25904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latinLnBrk="0" hangingPunct="0"/>
            <a:r>
              <a:rPr kumimoji="0" lang="en-US" altLang="ko-KR" sz="1100" b="1" dirty="0">
                <a:latin typeface="08서울남산체 B" pitchFamily="18" charset="-127"/>
                <a:ea typeface="08서울남산체 B" pitchFamily="18" charset="-127"/>
              </a:rPr>
              <a:t>TRA</a:t>
            </a:r>
          </a:p>
        </p:txBody>
      </p:sp>
      <p:sp>
        <p:nvSpPr>
          <p:cNvPr id="309" name="Rectangle 162"/>
          <p:cNvSpPr>
            <a:spLocks noChangeArrowheads="1"/>
          </p:cNvSpPr>
          <p:nvPr/>
        </p:nvSpPr>
        <p:spPr bwMode="auto">
          <a:xfrm>
            <a:off x="6226713" y="6237312"/>
            <a:ext cx="1130799" cy="25904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latinLnBrk="0" hangingPunct="0"/>
            <a:r>
              <a:rPr kumimoji="0" lang="ko-KR" altLang="en-US" sz="1100" b="1" dirty="0">
                <a:latin typeface="08서울남산체 B" pitchFamily="18" charset="-127"/>
                <a:ea typeface="08서울남산체 B" pitchFamily="18" charset="-127"/>
              </a:rPr>
              <a:t>중계국</a:t>
            </a:r>
            <a:r>
              <a:rPr kumimoji="0" lang="en-US" altLang="ko-KR" sz="1100" b="1" dirty="0">
                <a:latin typeface="08서울남산체 B" pitchFamily="18" charset="-127"/>
                <a:ea typeface="08서울남산체 B" pitchFamily="18" charset="-127"/>
              </a:rPr>
              <a:t>(10</a:t>
            </a:r>
            <a:r>
              <a:rPr kumimoji="0" lang="ko-KR" altLang="en-US" sz="1100" b="1" dirty="0">
                <a:latin typeface="08서울남산체 B" pitchFamily="18" charset="-127"/>
                <a:ea typeface="08서울남산체 B" pitchFamily="18" charset="-127"/>
              </a:rPr>
              <a:t>개국</a:t>
            </a:r>
            <a:r>
              <a:rPr kumimoji="0" lang="en-US" altLang="ko-KR" sz="1100" b="1" dirty="0">
                <a:latin typeface="08서울남산체 B" pitchFamily="18" charset="-127"/>
                <a:ea typeface="08서울남산체 B" pitchFamily="18" charset="-127"/>
              </a:rPr>
              <a:t>)</a:t>
            </a:r>
          </a:p>
        </p:txBody>
      </p:sp>
      <p:grpSp>
        <p:nvGrpSpPr>
          <p:cNvPr id="310" name="그룹 221"/>
          <p:cNvGrpSpPr>
            <a:grpSpLocks/>
          </p:cNvGrpSpPr>
          <p:nvPr/>
        </p:nvGrpSpPr>
        <p:grpSpPr bwMode="auto">
          <a:xfrm>
            <a:off x="5432455" y="5392601"/>
            <a:ext cx="863600" cy="1296988"/>
            <a:chOff x="6539366" y="2204864"/>
            <a:chExt cx="864096" cy="1296144"/>
          </a:xfrm>
        </p:grpSpPr>
        <p:grpSp>
          <p:nvGrpSpPr>
            <p:cNvPr id="311" name="그룹 360"/>
            <p:cNvGrpSpPr>
              <a:grpSpLocks/>
            </p:cNvGrpSpPr>
            <p:nvPr/>
          </p:nvGrpSpPr>
          <p:grpSpPr bwMode="auto">
            <a:xfrm>
              <a:off x="6539366" y="2204864"/>
              <a:ext cx="864096" cy="1296144"/>
              <a:chOff x="6156176" y="4077072"/>
              <a:chExt cx="864096" cy="1296144"/>
            </a:xfrm>
          </p:grpSpPr>
          <p:sp>
            <p:nvSpPr>
              <p:cNvPr id="314" name="Rectangle 45"/>
              <p:cNvSpPr>
                <a:spLocks noChangeArrowheads="1"/>
              </p:cNvSpPr>
              <p:nvPr/>
            </p:nvSpPr>
            <p:spPr bwMode="auto">
              <a:xfrm>
                <a:off x="6156176" y="4077072"/>
                <a:ext cx="864096" cy="1296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54000" tIns="54000" rIns="54000" bIns="54000" anchor="ctr"/>
              <a:lstStyle/>
              <a:p>
                <a:pPr algn="ctr" eaLnBrk="0" fontAlgn="t" latinLnBrk="0" hangingPunct="0">
                  <a:buFont typeface="Symbol" pitchFamily="18" charset="2"/>
                  <a:buNone/>
                </a:pPr>
                <a:endParaRPr kumimoji="0" lang="ko-KR" altLang="ko-KR" sz="1100" b="1">
                  <a:solidFill>
                    <a:srgbClr val="FF66CC"/>
                  </a:solidFill>
                  <a:latin typeface="08서울남산체 B" pitchFamily="18" charset="-127"/>
                  <a:ea typeface="08서울남산체 B" pitchFamily="18" charset="-127"/>
                </a:endParaRPr>
              </a:p>
            </p:txBody>
          </p:sp>
          <p:sp>
            <p:nvSpPr>
              <p:cNvPr id="315" name="Rectangle 162"/>
              <p:cNvSpPr>
                <a:spLocks noChangeArrowheads="1"/>
              </p:cNvSpPr>
              <p:nvPr/>
            </p:nvSpPr>
            <p:spPr bwMode="auto">
              <a:xfrm>
                <a:off x="6179326" y="5105059"/>
                <a:ext cx="840946" cy="258876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latinLnBrk="0" hangingPunct="0"/>
                <a:r>
                  <a:rPr kumimoji="0" lang="en-US" altLang="ko-KR" sz="1100" b="1">
                    <a:latin typeface="08서울남산체 B" pitchFamily="18" charset="-127"/>
                    <a:ea typeface="08서울남산체 B" pitchFamily="18" charset="-127"/>
                  </a:rPr>
                  <a:t>RCS-3420</a:t>
                </a:r>
              </a:p>
            </p:txBody>
          </p:sp>
        </p:grpSp>
        <p:pic>
          <p:nvPicPr>
            <p:cNvPr id="312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585654" y="2968309"/>
              <a:ext cx="770581" cy="293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13" name="직선 연결선 312"/>
            <p:cNvCxnSpPr/>
            <p:nvPr/>
          </p:nvCxnSpPr>
          <p:spPr>
            <a:xfrm>
              <a:off x="7017477" y="2781649"/>
              <a:ext cx="4973" cy="1815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6" name="그룹 387"/>
          <p:cNvGrpSpPr>
            <a:grpSpLocks/>
          </p:cNvGrpSpPr>
          <p:nvPr/>
        </p:nvGrpSpPr>
        <p:grpSpPr bwMode="auto">
          <a:xfrm>
            <a:off x="8072715" y="5237180"/>
            <a:ext cx="568325" cy="1156760"/>
            <a:chOff x="8036768" y="4257051"/>
            <a:chExt cx="567680" cy="1156918"/>
          </a:xfrm>
        </p:grpSpPr>
        <p:sp>
          <p:nvSpPr>
            <p:cNvPr id="317" name="Rectangle 162"/>
            <p:cNvSpPr>
              <a:spLocks noChangeArrowheads="1"/>
            </p:cNvSpPr>
            <p:nvPr/>
          </p:nvSpPr>
          <p:spPr bwMode="auto">
            <a:xfrm>
              <a:off x="8036768" y="5139498"/>
              <a:ext cx="567680" cy="274471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latinLnBrk="0" hangingPunct="0"/>
              <a:r>
                <a:rPr kumimoji="0" lang="en-US" altLang="ko-KR" sz="1200" b="1" dirty="0">
                  <a:latin typeface="08서울남산체 B" pitchFamily="18" charset="-127"/>
                  <a:ea typeface="08서울남산체 B" pitchFamily="18" charset="-127"/>
                </a:rPr>
                <a:t>UHF</a:t>
              </a:r>
            </a:p>
          </p:txBody>
        </p:sp>
        <p:pic>
          <p:nvPicPr>
            <p:cNvPr id="318" name="Picture 21" descr="MTP700_right_L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25160" y="4257051"/>
              <a:ext cx="360040" cy="947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9" name="Rectangle 22"/>
          <p:cNvSpPr>
            <a:spLocks noChangeArrowheads="1"/>
          </p:cNvSpPr>
          <p:nvPr/>
        </p:nvSpPr>
        <p:spPr bwMode="auto">
          <a:xfrm>
            <a:off x="5287992" y="2312039"/>
            <a:ext cx="3498850" cy="44640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54000" tIns="54000" rIns="54000" bIns="54000" anchor="ctr"/>
          <a:lstStyle/>
          <a:p>
            <a:pPr algn="ctr" eaLnBrk="0" fontAlgn="t" latinLnBrk="0" hangingPunct="0">
              <a:buFont typeface="Symbol" pitchFamily="18" charset="2"/>
              <a:buNone/>
            </a:pPr>
            <a:endParaRPr kumimoji="0" lang="ko-KR" altLang="ko-KR" sz="1000" b="1"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320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12338" y="1008191"/>
            <a:ext cx="1389481" cy="922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1" name="Rectangle 162"/>
          <p:cNvSpPr>
            <a:spLocks noChangeArrowheads="1"/>
          </p:cNvSpPr>
          <p:nvPr/>
        </p:nvSpPr>
        <p:spPr bwMode="auto">
          <a:xfrm>
            <a:off x="6161108" y="4725144"/>
            <a:ext cx="1268412" cy="25904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latinLnBrk="0" hangingPunct="0"/>
            <a:r>
              <a:rPr kumimoji="0" lang="ko-KR" altLang="en-US" sz="1100" b="1" dirty="0">
                <a:latin typeface="08서울남산체 B" pitchFamily="18" charset="-127"/>
                <a:ea typeface="08서울남산체 B" pitchFamily="18" charset="-127"/>
              </a:rPr>
              <a:t>중계소</a:t>
            </a:r>
            <a:r>
              <a:rPr kumimoji="0" lang="en-US" altLang="ko-KR" sz="1100" b="1" dirty="0">
                <a:latin typeface="08서울남산체 B" pitchFamily="18" charset="-127"/>
                <a:ea typeface="08서울남산체 B" pitchFamily="18" charset="-127"/>
              </a:rPr>
              <a:t>(54</a:t>
            </a:r>
            <a:r>
              <a:rPr kumimoji="0" lang="ko-KR" altLang="en-US" sz="1100" b="1" dirty="0" smtClean="0">
                <a:latin typeface="08서울남산체 B" pitchFamily="18" charset="-127"/>
                <a:ea typeface="08서울남산체 B" pitchFamily="18" charset="-127"/>
              </a:rPr>
              <a:t>개소</a:t>
            </a:r>
            <a:r>
              <a:rPr kumimoji="0" lang="en-US" altLang="ko-KR" sz="1100" b="1" dirty="0" smtClean="0">
                <a:latin typeface="08서울남산체 B" pitchFamily="18" charset="-127"/>
                <a:ea typeface="08서울남산체 B" pitchFamily="18" charset="-127"/>
              </a:rPr>
              <a:t>)</a:t>
            </a:r>
            <a:endParaRPr kumimoji="0" lang="en-US" altLang="ko-KR" sz="11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grpSp>
        <p:nvGrpSpPr>
          <p:cNvPr id="322" name="그룹 418"/>
          <p:cNvGrpSpPr>
            <a:grpSpLocks/>
          </p:cNvGrpSpPr>
          <p:nvPr/>
        </p:nvGrpSpPr>
        <p:grpSpPr bwMode="auto">
          <a:xfrm>
            <a:off x="7996267" y="3725011"/>
            <a:ext cx="719137" cy="1159549"/>
            <a:chOff x="8172401" y="1556792"/>
            <a:chExt cx="720079" cy="1159822"/>
          </a:xfrm>
        </p:grpSpPr>
        <p:sp>
          <p:nvSpPr>
            <p:cNvPr id="323" name="Rectangle 162"/>
            <p:cNvSpPr>
              <a:spLocks noChangeArrowheads="1"/>
            </p:cNvSpPr>
            <p:nvPr/>
          </p:nvSpPr>
          <p:spPr bwMode="auto">
            <a:xfrm>
              <a:off x="8172401" y="2442115"/>
              <a:ext cx="720079" cy="274499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latinLnBrk="0" hangingPunct="0"/>
              <a:r>
                <a:rPr kumimoji="0" lang="en-US" altLang="ko-KR" sz="1200" b="1" dirty="0">
                  <a:latin typeface="08서울남산체 B" pitchFamily="18" charset="-127"/>
                  <a:ea typeface="08서울남산체 B" pitchFamily="18" charset="-127"/>
                </a:rPr>
                <a:t>UHF</a:t>
              </a:r>
            </a:p>
          </p:txBody>
        </p:sp>
        <p:pic>
          <p:nvPicPr>
            <p:cNvPr id="324" name="Picture 21" descr="MTP700_right_L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417" y="1556792"/>
              <a:ext cx="360040" cy="947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25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75223" y="4057241"/>
            <a:ext cx="739663" cy="43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6" name="Picture 252" descr="ms_1020su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13019" y="4576124"/>
            <a:ext cx="825813" cy="412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" name="Rectangle 45"/>
          <p:cNvSpPr>
            <a:spLocks noChangeArrowheads="1"/>
          </p:cNvSpPr>
          <p:nvPr/>
        </p:nvSpPr>
        <p:spPr bwMode="auto">
          <a:xfrm>
            <a:off x="5415752" y="3853759"/>
            <a:ext cx="863600" cy="12958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54000" tIns="54000" rIns="54000" bIns="54000" anchor="ctr"/>
          <a:lstStyle/>
          <a:p>
            <a:pPr algn="ctr" eaLnBrk="0" fontAlgn="t" latinLnBrk="0" hangingPunct="0">
              <a:buFont typeface="Symbol" pitchFamily="18" charset="2"/>
              <a:buNone/>
            </a:pPr>
            <a:endParaRPr kumimoji="0" lang="ko-KR" altLang="ko-KR" sz="1000" b="1">
              <a:solidFill>
                <a:srgbClr val="FF66CC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328" name="직선 연결선 327"/>
          <p:cNvCxnSpPr/>
          <p:nvPr/>
        </p:nvCxnSpPr>
        <p:spPr>
          <a:xfrm>
            <a:off x="6152584" y="5805264"/>
            <a:ext cx="43204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직선 연결선 328"/>
          <p:cNvCxnSpPr/>
          <p:nvPr/>
        </p:nvCxnSpPr>
        <p:spPr bwMode="auto">
          <a:xfrm>
            <a:off x="5974896" y="4501529"/>
            <a:ext cx="0" cy="1689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07598" y="5567902"/>
            <a:ext cx="739663" cy="43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1" name="Rectangle 162"/>
          <p:cNvSpPr>
            <a:spLocks noChangeArrowheads="1"/>
          </p:cNvSpPr>
          <p:nvPr/>
        </p:nvSpPr>
        <p:spPr bwMode="auto">
          <a:xfrm>
            <a:off x="5378453" y="2340772"/>
            <a:ext cx="870231" cy="25904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latinLnBrk="0" hangingPunct="0"/>
            <a:r>
              <a:rPr kumimoji="0" lang="en-US" altLang="ko-KR" sz="1100" b="1" dirty="0">
                <a:latin typeface="08서울남산체 B" pitchFamily="18" charset="-127"/>
                <a:ea typeface="08서울남산체 B" pitchFamily="18" charset="-127"/>
              </a:rPr>
              <a:t>GM-950</a:t>
            </a:r>
          </a:p>
        </p:txBody>
      </p:sp>
      <p:sp>
        <p:nvSpPr>
          <p:cNvPr id="332" name="Rectangle 162"/>
          <p:cNvSpPr>
            <a:spLocks noChangeArrowheads="1"/>
          </p:cNvSpPr>
          <p:nvPr/>
        </p:nvSpPr>
        <p:spPr bwMode="auto">
          <a:xfrm>
            <a:off x="6173913" y="3356992"/>
            <a:ext cx="1130799" cy="25904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latinLnBrk="0" hangingPunct="0"/>
            <a:r>
              <a:rPr kumimoji="0" lang="ko-KR" altLang="en-US" sz="1100" b="1" dirty="0" smtClean="0">
                <a:latin typeface="08서울남산체 B" pitchFamily="18" charset="-127"/>
                <a:ea typeface="08서울남산체 B" pitchFamily="18" charset="-127"/>
              </a:rPr>
              <a:t>중계소</a:t>
            </a:r>
            <a:r>
              <a:rPr kumimoji="0" lang="en-US" altLang="ko-KR" sz="1100" b="1" dirty="0" smtClean="0">
                <a:latin typeface="08서울남산체 B" pitchFamily="18" charset="-127"/>
                <a:ea typeface="08서울남산체 B" pitchFamily="18" charset="-127"/>
              </a:rPr>
              <a:t>(45</a:t>
            </a:r>
            <a:r>
              <a:rPr kumimoji="0" lang="ko-KR" altLang="en-US" sz="1100" b="1" dirty="0" smtClean="0">
                <a:latin typeface="08서울남산체 B" pitchFamily="18" charset="-127"/>
                <a:ea typeface="08서울남산체 B" pitchFamily="18" charset="-127"/>
              </a:rPr>
              <a:t>개소</a:t>
            </a:r>
            <a:r>
              <a:rPr kumimoji="0" lang="en-US" altLang="ko-KR" sz="1100" b="1" dirty="0" smtClean="0">
                <a:latin typeface="08서울남산체 B" pitchFamily="18" charset="-127"/>
                <a:ea typeface="08서울남산체 B" pitchFamily="18" charset="-127"/>
              </a:rPr>
              <a:t>)</a:t>
            </a:r>
            <a:endParaRPr kumimoji="0" lang="en-US" altLang="ko-KR" sz="11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grpSp>
        <p:nvGrpSpPr>
          <p:cNvPr id="333" name="그룹 221"/>
          <p:cNvGrpSpPr>
            <a:grpSpLocks/>
          </p:cNvGrpSpPr>
          <p:nvPr/>
        </p:nvGrpSpPr>
        <p:grpSpPr bwMode="auto">
          <a:xfrm>
            <a:off x="5396012" y="2364480"/>
            <a:ext cx="863600" cy="1410196"/>
            <a:chOff x="6539366" y="2204864"/>
            <a:chExt cx="864096" cy="1296144"/>
          </a:xfrm>
        </p:grpSpPr>
        <p:grpSp>
          <p:nvGrpSpPr>
            <p:cNvPr id="334" name="그룹 360"/>
            <p:cNvGrpSpPr>
              <a:grpSpLocks/>
            </p:cNvGrpSpPr>
            <p:nvPr/>
          </p:nvGrpSpPr>
          <p:grpSpPr bwMode="auto">
            <a:xfrm>
              <a:off x="6539366" y="2204864"/>
              <a:ext cx="864096" cy="1296144"/>
              <a:chOff x="6156176" y="4077072"/>
              <a:chExt cx="864096" cy="1296144"/>
            </a:xfrm>
          </p:grpSpPr>
          <p:sp>
            <p:nvSpPr>
              <p:cNvPr id="337" name="Rectangle 45"/>
              <p:cNvSpPr>
                <a:spLocks noChangeArrowheads="1"/>
              </p:cNvSpPr>
              <p:nvPr/>
            </p:nvSpPr>
            <p:spPr bwMode="auto">
              <a:xfrm>
                <a:off x="6156176" y="4077072"/>
                <a:ext cx="864096" cy="1296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54000" tIns="54000" rIns="54000" bIns="54000" anchor="ctr"/>
              <a:lstStyle/>
              <a:p>
                <a:pPr algn="ctr" eaLnBrk="0" fontAlgn="t" latinLnBrk="0" hangingPunct="0">
                  <a:buFont typeface="Symbol" pitchFamily="18" charset="2"/>
                  <a:buNone/>
                </a:pPr>
                <a:endParaRPr kumimoji="0" lang="ko-KR" altLang="ko-KR" sz="1100" b="1">
                  <a:solidFill>
                    <a:srgbClr val="FF66CC"/>
                  </a:solidFill>
                  <a:latin typeface="08서울남산체 B" pitchFamily="18" charset="-127"/>
                  <a:ea typeface="08서울남산체 B" pitchFamily="18" charset="-127"/>
                </a:endParaRPr>
              </a:p>
            </p:txBody>
          </p:sp>
          <p:sp>
            <p:nvSpPr>
              <p:cNvPr id="338" name="Rectangle 162"/>
              <p:cNvSpPr>
                <a:spLocks noChangeArrowheads="1"/>
              </p:cNvSpPr>
              <p:nvPr/>
            </p:nvSpPr>
            <p:spPr bwMode="auto">
              <a:xfrm>
                <a:off x="6179326" y="5124923"/>
                <a:ext cx="840946" cy="223950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latinLnBrk="0" hangingPunct="0"/>
                <a:r>
                  <a:rPr kumimoji="0" lang="en-US" altLang="ko-KR" sz="1000" b="1" dirty="0">
                    <a:latin typeface="08서울남산체 B" pitchFamily="18" charset="-127"/>
                    <a:ea typeface="08서울남산체 B" pitchFamily="18" charset="-127"/>
                  </a:rPr>
                  <a:t>RCS-3420</a:t>
                </a:r>
              </a:p>
            </p:txBody>
          </p:sp>
        </p:grpSp>
        <p:pic>
          <p:nvPicPr>
            <p:cNvPr id="335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585654" y="2968309"/>
              <a:ext cx="770581" cy="2934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cxnSp>
          <p:nvCxnSpPr>
            <p:cNvPr id="336" name="직선 연결선 335"/>
            <p:cNvCxnSpPr/>
            <p:nvPr/>
          </p:nvCxnSpPr>
          <p:spPr>
            <a:xfrm>
              <a:off x="7017477" y="2781649"/>
              <a:ext cx="4973" cy="1815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9" name="그룹 387"/>
          <p:cNvGrpSpPr>
            <a:grpSpLocks/>
          </p:cNvGrpSpPr>
          <p:nvPr/>
        </p:nvGrpSpPr>
        <p:grpSpPr bwMode="auto">
          <a:xfrm>
            <a:off x="7995324" y="2428868"/>
            <a:ext cx="568325" cy="1186574"/>
            <a:chOff x="8036768" y="4257051"/>
            <a:chExt cx="567680" cy="1186735"/>
          </a:xfrm>
        </p:grpSpPr>
        <p:sp>
          <p:nvSpPr>
            <p:cNvPr id="340" name="Rectangle 162"/>
            <p:cNvSpPr>
              <a:spLocks noChangeArrowheads="1"/>
            </p:cNvSpPr>
            <p:nvPr/>
          </p:nvSpPr>
          <p:spPr bwMode="auto">
            <a:xfrm>
              <a:off x="8036768" y="5169315"/>
              <a:ext cx="567680" cy="274471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latinLnBrk="0" hangingPunct="0"/>
              <a:r>
                <a:rPr kumimoji="0" lang="en-US" altLang="ko-KR" sz="1200" b="1" dirty="0">
                  <a:latin typeface="08서울남산체 B" pitchFamily="18" charset="-127"/>
                  <a:ea typeface="08서울남산체 B" pitchFamily="18" charset="-127"/>
                </a:rPr>
                <a:t>UHF</a:t>
              </a:r>
            </a:p>
          </p:txBody>
        </p:sp>
        <p:pic>
          <p:nvPicPr>
            <p:cNvPr id="341" name="Picture 21" descr="MTP700_right_L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25160" y="4257051"/>
              <a:ext cx="360040" cy="947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342" name="직선 연결선 341"/>
          <p:cNvCxnSpPr/>
          <p:nvPr/>
        </p:nvCxnSpPr>
        <p:spPr>
          <a:xfrm flipV="1">
            <a:off x="6080576" y="2924944"/>
            <a:ext cx="576064" cy="32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3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71155" y="2539780"/>
            <a:ext cx="739663" cy="43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5" name="그룹 135"/>
          <p:cNvGrpSpPr>
            <a:grpSpLocks/>
          </p:cNvGrpSpPr>
          <p:nvPr/>
        </p:nvGrpSpPr>
        <p:grpSpPr bwMode="auto">
          <a:xfrm>
            <a:off x="5676239" y="1209529"/>
            <a:ext cx="1258887" cy="891494"/>
            <a:chOff x="3097114" y="3103463"/>
            <a:chExt cx="1258862" cy="890775"/>
          </a:xfrm>
        </p:grpSpPr>
        <p:sp>
          <p:nvSpPr>
            <p:cNvPr id="346" name="Rectangle 162"/>
            <p:cNvSpPr>
              <a:spLocks noChangeArrowheads="1"/>
            </p:cNvSpPr>
            <p:nvPr/>
          </p:nvSpPr>
          <p:spPr bwMode="auto">
            <a:xfrm>
              <a:off x="3097114" y="3535508"/>
              <a:ext cx="1258862" cy="458730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latinLnBrk="0" hangingPunct="0"/>
              <a:r>
                <a:rPr kumimoji="0" lang="ko-KR" altLang="en-US" sz="1200" b="1" noProof="1">
                  <a:latin typeface="08서울남산체 B" pitchFamily="18" charset="-127"/>
                  <a:ea typeface="08서울남산체 B" pitchFamily="18" charset="-127"/>
                </a:rPr>
                <a:t>원격리모트</a:t>
              </a:r>
            </a:p>
            <a:p>
              <a:pPr algn="ctr" eaLnBrk="0" latinLnBrk="0" hangingPunct="0"/>
              <a:r>
                <a:rPr kumimoji="0" lang="en-US" altLang="ko-KR" sz="1200" b="1" dirty="0" smtClean="0">
                  <a:latin typeface="08서울남산체 B" pitchFamily="18" charset="-127"/>
                  <a:ea typeface="08서울남산체 B" pitchFamily="18" charset="-127"/>
                </a:rPr>
                <a:t> (</a:t>
              </a:r>
              <a:r>
                <a:rPr kumimoji="0" lang="ko-KR" altLang="en-US" sz="1200" b="1" dirty="0" smtClean="0">
                  <a:latin typeface="08서울남산체 B" pitchFamily="18" charset="-127"/>
                  <a:ea typeface="08서울남산체 B" pitchFamily="18" charset="-127"/>
                </a:rPr>
                <a:t>소방서 </a:t>
              </a:r>
              <a:r>
                <a:rPr kumimoji="0" lang="en-US" altLang="ko-KR" sz="1200" b="1" dirty="0" smtClean="0">
                  <a:latin typeface="08서울남산체 B" pitchFamily="18" charset="-127"/>
                  <a:ea typeface="08서울남산체 B" pitchFamily="18" charset="-127"/>
                </a:rPr>
                <a:t>45</a:t>
              </a:r>
              <a:r>
                <a:rPr kumimoji="0" lang="ko-KR" altLang="en-US" sz="1200" b="1" dirty="0" smtClean="0">
                  <a:latin typeface="08서울남산체 B" pitchFamily="18" charset="-127"/>
                  <a:ea typeface="08서울남산체 B" pitchFamily="18" charset="-127"/>
                </a:rPr>
                <a:t>개</a:t>
              </a:r>
              <a:r>
                <a:rPr kumimoji="0" lang="en-US" altLang="ko-KR" sz="1200" b="1" dirty="0" smtClean="0">
                  <a:latin typeface="08서울남산체 B" pitchFamily="18" charset="-127"/>
                  <a:ea typeface="08서울남산체 B" pitchFamily="18" charset="-127"/>
                </a:rPr>
                <a:t>)</a:t>
              </a:r>
              <a:endParaRPr kumimoji="0" lang="en-US" altLang="ko-KR" sz="1200" b="1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  <p:pic>
          <p:nvPicPr>
            <p:cNvPr id="347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146636" y="3103463"/>
              <a:ext cx="1153528" cy="458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1" name="Text Box 31"/>
          <p:cNvSpPr txBox="1">
            <a:spLocks noChangeArrowheads="1"/>
          </p:cNvSpPr>
          <p:nvPr/>
        </p:nvSpPr>
        <p:spPr bwMode="auto">
          <a:xfrm>
            <a:off x="6368608" y="2133787"/>
            <a:ext cx="1600199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원격중계국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·</a:t>
            </a:r>
            <a:r>
              <a:rPr kumimoji="0"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소</a:t>
            </a:r>
            <a:endParaRPr kumimoji="0" lang="en-US" altLang="ko-KR" sz="1600" dirty="0"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353" name="직선 연결선 352"/>
          <p:cNvCxnSpPr/>
          <p:nvPr/>
        </p:nvCxnSpPr>
        <p:spPr>
          <a:xfrm>
            <a:off x="6879357" y="1561453"/>
            <a:ext cx="31805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직선 연결선 354"/>
          <p:cNvCxnSpPr>
            <a:stCxn id="325" idx="3"/>
          </p:cNvCxnSpPr>
          <p:nvPr/>
        </p:nvCxnSpPr>
        <p:spPr>
          <a:xfrm>
            <a:off x="6214886" y="4272920"/>
            <a:ext cx="44175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6" name="이등변 삼각형 355"/>
          <p:cNvSpPr/>
          <p:nvPr/>
        </p:nvSpPr>
        <p:spPr>
          <a:xfrm rot="10800000">
            <a:off x="6512625" y="3789040"/>
            <a:ext cx="288032" cy="216024"/>
          </a:xfrm>
          <a:prstGeom prst="triangle">
            <a:avLst/>
          </a:prstGeom>
          <a:solidFill>
            <a:schemeClr val="tx1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357" name="직선 연결선 356"/>
          <p:cNvCxnSpPr/>
          <p:nvPr/>
        </p:nvCxnSpPr>
        <p:spPr>
          <a:xfrm>
            <a:off x="6656640" y="3933056"/>
            <a:ext cx="0" cy="360040"/>
          </a:xfrm>
          <a:prstGeom prst="lin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8" name="그룹 357"/>
          <p:cNvGrpSpPr/>
          <p:nvPr/>
        </p:nvGrpSpPr>
        <p:grpSpPr>
          <a:xfrm rot="1381597">
            <a:off x="5547511" y="2884189"/>
            <a:ext cx="2520000" cy="1873750"/>
            <a:chOff x="5616176" y="2600968"/>
            <a:chExt cx="2520000" cy="2520000"/>
          </a:xfrm>
        </p:grpSpPr>
        <p:sp>
          <p:nvSpPr>
            <p:cNvPr id="359" name="원호 358"/>
            <p:cNvSpPr/>
            <p:nvPr/>
          </p:nvSpPr>
          <p:spPr>
            <a:xfrm>
              <a:off x="6714176" y="3698968"/>
              <a:ext cx="324000" cy="324000"/>
            </a:xfrm>
            <a:prstGeom prst="arc">
              <a:avLst>
                <a:gd name="adj1" fmla="val 19461649"/>
                <a:gd name="adj2" fmla="val 269177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60" name="원호 359"/>
            <p:cNvSpPr/>
            <p:nvPr/>
          </p:nvSpPr>
          <p:spPr>
            <a:xfrm>
              <a:off x="6606176" y="3590968"/>
              <a:ext cx="540000" cy="540000"/>
            </a:xfrm>
            <a:prstGeom prst="arc">
              <a:avLst>
                <a:gd name="adj1" fmla="val 19896589"/>
                <a:gd name="adj2" fmla="val 2627591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61" name="원호 360"/>
            <p:cNvSpPr/>
            <p:nvPr/>
          </p:nvSpPr>
          <p:spPr>
            <a:xfrm>
              <a:off x="6480176" y="3464968"/>
              <a:ext cx="792000" cy="792000"/>
            </a:xfrm>
            <a:prstGeom prst="arc">
              <a:avLst>
                <a:gd name="adj1" fmla="val 20142750"/>
                <a:gd name="adj2" fmla="val 233702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62" name="원호 361"/>
            <p:cNvSpPr/>
            <p:nvPr/>
          </p:nvSpPr>
          <p:spPr>
            <a:xfrm>
              <a:off x="6318176" y="3302968"/>
              <a:ext cx="1116000" cy="1116000"/>
            </a:xfrm>
            <a:prstGeom prst="arc">
              <a:avLst>
                <a:gd name="adj1" fmla="val 20375471"/>
                <a:gd name="adj2" fmla="val 2065564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63" name="원호 362"/>
            <p:cNvSpPr/>
            <p:nvPr/>
          </p:nvSpPr>
          <p:spPr>
            <a:xfrm>
              <a:off x="6156176" y="3140968"/>
              <a:ext cx="1440000" cy="1440000"/>
            </a:xfrm>
            <a:prstGeom prst="arc">
              <a:avLst>
                <a:gd name="adj1" fmla="val 20401122"/>
                <a:gd name="adj2" fmla="val 189516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64" name="원호 363"/>
            <p:cNvSpPr/>
            <p:nvPr/>
          </p:nvSpPr>
          <p:spPr>
            <a:xfrm>
              <a:off x="5976176" y="2960968"/>
              <a:ext cx="1800000" cy="1800000"/>
            </a:xfrm>
            <a:prstGeom prst="arc">
              <a:avLst>
                <a:gd name="adj1" fmla="val 20460609"/>
                <a:gd name="adj2" fmla="val 186013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65" name="원호 364"/>
            <p:cNvSpPr/>
            <p:nvPr/>
          </p:nvSpPr>
          <p:spPr>
            <a:xfrm>
              <a:off x="5796176" y="2780968"/>
              <a:ext cx="2160000" cy="2160000"/>
            </a:xfrm>
            <a:prstGeom prst="arc">
              <a:avLst>
                <a:gd name="adj1" fmla="val 20531495"/>
                <a:gd name="adj2" fmla="val 1755751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66" name="원호 365"/>
            <p:cNvSpPr/>
            <p:nvPr/>
          </p:nvSpPr>
          <p:spPr>
            <a:xfrm>
              <a:off x="5616176" y="2600968"/>
              <a:ext cx="2520000" cy="2520000"/>
            </a:xfrm>
            <a:prstGeom prst="arc">
              <a:avLst>
                <a:gd name="adj1" fmla="val 20575688"/>
                <a:gd name="adj2" fmla="val 166483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sp>
        <p:nvSpPr>
          <p:cNvPr id="367" name="이등변 삼각형 366"/>
          <p:cNvSpPr/>
          <p:nvPr/>
        </p:nvSpPr>
        <p:spPr>
          <a:xfrm rot="10800000">
            <a:off x="6512625" y="2564904"/>
            <a:ext cx="288032" cy="216024"/>
          </a:xfrm>
          <a:prstGeom prst="triangle">
            <a:avLst/>
          </a:prstGeom>
          <a:solidFill>
            <a:schemeClr val="tx1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368" name="직선 연결선 367"/>
          <p:cNvCxnSpPr/>
          <p:nvPr/>
        </p:nvCxnSpPr>
        <p:spPr>
          <a:xfrm>
            <a:off x="6656640" y="2780928"/>
            <a:ext cx="0" cy="144016"/>
          </a:xfrm>
          <a:prstGeom prst="lin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9" name="그룹 368"/>
          <p:cNvGrpSpPr/>
          <p:nvPr/>
        </p:nvGrpSpPr>
        <p:grpSpPr>
          <a:xfrm rot="990022">
            <a:off x="5747278" y="1582797"/>
            <a:ext cx="2160000" cy="2160000"/>
            <a:chOff x="5796176" y="2780968"/>
            <a:chExt cx="2160000" cy="2160000"/>
          </a:xfrm>
        </p:grpSpPr>
        <p:sp>
          <p:nvSpPr>
            <p:cNvPr id="370" name="원호 369"/>
            <p:cNvSpPr/>
            <p:nvPr/>
          </p:nvSpPr>
          <p:spPr>
            <a:xfrm>
              <a:off x="6714176" y="3698968"/>
              <a:ext cx="324000" cy="324000"/>
            </a:xfrm>
            <a:prstGeom prst="arc">
              <a:avLst>
                <a:gd name="adj1" fmla="val 19461649"/>
                <a:gd name="adj2" fmla="val 269177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71" name="원호 370"/>
            <p:cNvSpPr/>
            <p:nvPr/>
          </p:nvSpPr>
          <p:spPr>
            <a:xfrm>
              <a:off x="6606176" y="3590968"/>
              <a:ext cx="540000" cy="540000"/>
            </a:xfrm>
            <a:prstGeom prst="arc">
              <a:avLst>
                <a:gd name="adj1" fmla="val 19896589"/>
                <a:gd name="adj2" fmla="val 2627591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72" name="원호 371"/>
            <p:cNvSpPr/>
            <p:nvPr/>
          </p:nvSpPr>
          <p:spPr>
            <a:xfrm>
              <a:off x="6480176" y="3464968"/>
              <a:ext cx="792000" cy="792000"/>
            </a:xfrm>
            <a:prstGeom prst="arc">
              <a:avLst>
                <a:gd name="adj1" fmla="val 20142750"/>
                <a:gd name="adj2" fmla="val 233702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73" name="원호 372"/>
            <p:cNvSpPr/>
            <p:nvPr/>
          </p:nvSpPr>
          <p:spPr>
            <a:xfrm>
              <a:off x="6318176" y="3302968"/>
              <a:ext cx="1116000" cy="1116000"/>
            </a:xfrm>
            <a:prstGeom prst="arc">
              <a:avLst>
                <a:gd name="adj1" fmla="val 20375471"/>
                <a:gd name="adj2" fmla="val 2065564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74" name="원호 373"/>
            <p:cNvSpPr/>
            <p:nvPr/>
          </p:nvSpPr>
          <p:spPr>
            <a:xfrm>
              <a:off x="6156176" y="3140968"/>
              <a:ext cx="1440000" cy="1440000"/>
            </a:xfrm>
            <a:prstGeom prst="arc">
              <a:avLst>
                <a:gd name="adj1" fmla="val 20401122"/>
                <a:gd name="adj2" fmla="val 189516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75" name="원호 374"/>
            <p:cNvSpPr/>
            <p:nvPr/>
          </p:nvSpPr>
          <p:spPr>
            <a:xfrm>
              <a:off x="5976176" y="2960968"/>
              <a:ext cx="1800000" cy="1800000"/>
            </a:xfrm>
            <a:prstGeom prst="arc">
              <a:avLst>
                <a:gd name="adj1" fmla="val 20460609"/>
                <a:gd name="adj2" fmla="val 186013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76" name="원호 375"/>
            <p:cNvSpPr/>
            <p:nvPr/>
          </p:nvSpPr>
          <p:spPr>
            <a:xfrm>
              <a:off x="5796176" y="2780968"/>
              <a:ext cx="2160000" cy="2160000"/>
            </a:xfrm>
            <a:prstGeom prst="arc">
              <a:avLst>
                <a:gd name="adj1" fmla="val 20531495"/>
                <a:gd name="adj2" fmla="val 1755751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sp>
        <p:nvSpPr>
          <p:cNvPr id="377" name="이등변 삼각형 376"/>
          <p:cNvSpPr/>
          <p:nvPr/>
        </p:nvSpPr>
        <p:spPr>
          <a:xfrm rot="10800000">
            <a:off x="6440617" y="5301208"/>
            <a:ext cx="288032" cy="216024"/>
          </a:xfrm>
          <a:prstGeom prst="triangle">
            <a:avLst/>
          </a:prstGeom>
          <a:solidFill>
            <a:schemeClr val="tx1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378" name="직선 연결선 377"/>
          <p:cNvCxnSpPr/>
          <p:nvPr/>
        </p:nvCxnSpPr>
        <p:spPr>
          <a:xfrm>
            <a:off x="6584632" y="5445224"/>
            <a:ext cx="0" cy="360040"/>
          </a:xfrm>
          <a:prstGeom prst="lin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" name="그룹 378"/>
          <p:cNvGrpSpPr/>
          <p:nvPr/>
        </p:nvGrpSpPr>
        <p:grpSpPr>
          <a:xfrm rot="1351520">
            <a:off x="5544536" y="4168473"/>
            <a:ext cx="2537662" cy="2319301"/>
            <a:chOff x="5616176" y="2600968"/>
            <a:chExt cx="2520000" cy="2520000"/>
          </a:xfrm>
        </p:grpSpPr>
        <p:sp>
          <p:nvSpPr>
            <p:cNvPr id="380" name="원호 379"/>
            <p:cNvSpPr/>
            <p:nvPr/>
          </p:nvSpPr>
          <p:spPr>
            <a:xfrm>
              <a:off x="6714176" y="3698968"/>
              <a:ext cx="324000" cy="324000"/>
            </a:xfrm>
            <a:prstGeom prst="arc">
              <a:avLst>
                <a:gd name="adj1" fmla="val 19461649"/>
                <a:gd name="adj2" fmla="val 269177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1" name="원호 380"/>
            <p:cNvSpPr/>
            <p:nvPr/>
          </p:nvSpPr>
          <p:spPr>
            <a:xfrm>
              <a:off x="6606176" y="3590968"/>
              <a:ext cx="540000" cy="540000"/>
            </a:xfrm>
            <a:prstGeom prst="arc">
              <a:avLst>
                <a:gd name="adj1" fmla="val 19896589"/>
                <a:gd name="adj2" fmla="val 2627591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2" name="원호 381"/>
            <p:cNvSpPr/>
            <p:nvPr/>
          </p:nvSpPr>
          <p:spPr>
            <a:xfrm>
              <a:off x="6480176" y="3464968"/>
              <a:ext cx="792000" cy="792000"/>
            </a:xfrm>
            <a:prstGeom prst="arc">
              <a:avLst>
                <a:gd name="adj1" fmla="val 20142750"/>
                <a:gd name="adj2" fmla="val 233702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3" name="원호 382"/>
            <p:cNvSpPr/>
            <p:nvPr/>
          </p:nvSpPr>
          <p:spPr>
            <a:xfrm>
              <a:off x="6318176" y="3302968"/>
              <a:ext cx="1116000" cy="1116000"/>
            </a:xfrm>
            <a:prstGeom prst="arc">
              <a:avLst>
                <a:gd name="adj1" fmla="val 20375471"/>
                <a:gd name="adj2" fmla="val 2065564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4" name="원호 383"/>
            <p:cNvSpPr/>
            <p:nvPr/>
          </p:nvSpPr>
          <p:spPr>
            <a:xfrm>
              <a:off x="6156176" y="3140968"/>
              <a:ext cx="1440000" cy="1440000"/>
            </a:xfrm>
            <a:prstGeom prst="arc">
              <a:avLst>
                <a:gd name="adj1" fmla="val 20401122"/>
                <a:gd name="adj2" fmla="val 189516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5" name="원호 384"/>
            <p:cNvSpPr/>
            <p:nvPr/>
          </p:nvSpPr>
          <p:spPr>
            <a:xfrm>
              <a:off x="5976176" y="2960968"/>
              <a:ext cx="1800000" cy="1800000"/>
            </a:xfrm>
            <a:prstGeom prst="arc">
              <a:avLst>
                <a:gd name="adj1" fmla="val 20460609"/>
                <a:gd name="adj2" fmla="val 186013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6" name="원호 385"/>
            <p:cNvSpPr/>
            <p:nvPr/>
          </p:nvSpPr>
          <p:spPr>
            <a:xfrm>
              <a:off x="5796176" y="2780968"/>
              <a:ext cx="2160000" cy="2160000"/>
            </a:xfrm>
            <a:prstGeom prst="arc">
              <a:avLst>
                <a:gd name="adj1" fmla="val 20531495"/>
                <a:gd name="adj2" fmla="val 1755751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7" name="원호 386"/>
            <p:cNvSpPr/>
            <p:nvPr/>
          </p:nvSpPr>
          <p:spPr>
            <a:xfrm>
              <a:off x="5616176" y="2600968"/>
              <a:ext cx="2520000" cy="2520000"/>
            </a:xfrm>
            <a:prstGeom prst="arc">
              <a:avLst>
                <a:gd name="adj1" fmla="val 20575688"/>
                <a:gd name="adj2" fmla="val 166483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89" name="꺾인 연결선 388"/>
          <p:cNvCxnSpPr>
            <a:stCxn id="84" idx="3"/>
            <a:endCxn id="326" idx="1"/>
          </p:cNvCxnSpPr>
          <p:nvPr/>
        </p:nvCxnSpPr>
        <p:spPr>
          <a:xfrm>
            <a:off x="3428991" y="2524819"/>
            <a:ext cx="1984028" cy="2257516"/>
          </a:xfrm>
          <a:prstGeom prst="bentConnector3">
            <a:avLst>
              <a:gd name="adj1" fmla="val 57277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3" name="꺾인 연결선 392"/>
          <p:cNvCxnSpPr>
            <a:stCxn id="335" idx="1"/>
            <a:endCxn id="347" idx="1"/>
          </p:cNvCxnSpPr>
          <p:nvPr/>
        </p:nvCxnSpPr>
        <p:spPr>
          <a:xfrm rot="10800000" flipH="1">
            <a:off x="5442272" y="1438872"/>
            <a:ext cx="283489" cy="1915853"/>
          </a:xfrm>
          <a:prstGeom prst="bentConnector3">
            <a:avLst>
              <a:gd name="adj1" fmla="val -16552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86" name="그룹 135"/>
          <p:cNvGrpSpPr>
            <a:grpSpLocks/>
          </p:cNvGrpSpPr>
          <p:nvPr/>
        </p:nvGrpSpPr>
        <p:grpSpPr bwMode="auto">
          <a:xfrm>
            <a:off x="3059832" y="3598871"/>
            <a:ext cx="1214446" cy="1168496"/>
            <a:chOff x="3011022" y="3103463"/>
            <a:chExt cx="1463584" cy="1167554"/>
          </a:xfrm>
        </p:grpSpPr>
        <p:sp>
          <p:nvSpPr>
            <p:cNvPr id="287" name="Rectangle 162"/>
            <p:cNvSpPr>
              <a:spLocks noChangeArrowheads="1"/>
            </p:cNvSpPr>
            <p:nvPr/>
          </p:nvSpPr>
          <p:spPr bwMode="auto">
            <a:xfrm>
              <a:off x="3011022" y="3535511"/>
              <a:ext cx="1463584" cy="735506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square" lIns="90488" tIns="44450" rIns="90488" bIns="44450">
              <a:spAutoFit/>
            </a:bodyPr>
            <a:lstStyle/>
            <a:p>
              <a:pPr algn="ctr" eaLnBrk="0" latinLnBrk="0" hangingPunct="0"/>
              <a:r>
                <a:rPr kumimoji="0" lang="ko-KR" altLang="en-US" sz="1400" b="1" noProof="1">
                  <a:latin typeface="08서울남산체 B" pitchFamily="18" charset="-127"/>
                  <a:ea typeface="08서울남산체 B" pitchFamily="18" charset="-127"/>
                </a:rPr>
                <a:t>원격리모트</a:t>
              </a:r>
            </a:p>
            <a:p>
              <a:pPr algn="ctr" eaLnBrk="0" latinLnBrk="0" hangingPunct="0"/>
              <a:r>
                <a:rPr kumimoji="0" lang="en-US" altLang="ko-KR" sz="1400" b="1" dirty="0">
                  <a:latin typeface="08서울남산체 B" pitchFamily="18" charset="-127"/>
                  <a:ea typeface="08서울남산체 B" pitchFamily="18" charset="-127"/>
                </a:rPr>
                <a:t>(</a:t>
              </a:r>
              <a:r>
                <a:rPr kumimoji="0" lang="ko-KR" altLang="en-US" sz="1400" b="1" dirty="0">
                  <a:latin typeface="08서울남산체 B" pitchFamily="18" charset="-127"/>
                  <a:ea typeface="08서울남산체 B" pitchFamily="18" charset="-127"/>
                </a:rPr>
                <a:t>방재센터 </a:t>
              </a:r>
              <a:r>
                <a:rPr kumimoji="0" lang="en-US" altLang="ko-KR" sz="1400" b="1" dirty="0">
                  <a:latin typeface="08서울남산체 B" pitchFamily="18" charset="-127"/>
                  <a:ea typeface="08서울남산체 B" pitchFamily="18" charset="-127"/>
                </a:rPr>
                <a:t>10</a:t>
              </a:r>
              <a:r>
                <a:rPr kumimoji="0" lang="ko-KR" altLang="en-US" sz="1400" b="1" dirty="0">
                  <a:latin typeface="08서울남산체 B" pitchFamily="18" charset="-127"/>
                  <a:ea typeface="08서울남산체 B" pitchFamily="18" charset="-127"/>
                </a:rPr>
                <a:t>개국</a:t>
              </a:r>
              <a:r>
                <a:rPr kumimoji="0" lang="en-US" altLang="ko-KR" sz="1400" b="1" dirty="0">
                  <a:latin typeface="08서울남산체 B" pitchFamily="18" charset="-127"/>
                  <a:ea typeface="08서울남산체 B" pitchFamily="18" charset="-127"/>
                </a:rPr>
                <a:t>)</a:t>
              </a:r>
            </a:p>
          </p:txBody>
        </p:sp>
        <p:pic>
          <p:nvPicPr>
            <p:cNvPr id="288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146636" y="3103463"/>
              <a:ext cx="1153528" cy="458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95" name="Text Box 113"/>
          <p:cNvSpPr txBox="1">
            <a:spLocks noChangeArrowheads="1"/>
          </p:cNvSpPr>
          <p:nvPr/>
        </p:nvSpPr>
        <p:spPr bwMode="auto">
          <a:xfrm>
            <a:off x="4572000" y="980728"/>
            <a:ext cx="714380" cy="42862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 fontAlgn="ctr" latinLnBrk="0">
              <a:buFont typeface="Symbol" pitchFamily="18" charset="2"/>
              <a:buNone/>
            </a:pPr>
            <a:r>
              <a:rPr kumimoji="0" lang="ko-KR" altLang="en-US" sz="1400" b="1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전용선</a:t>
            </a:r>
            <a:endParaRPr kumimoji="0" lang="en-US" altLang="ko-KR" sz="1400" b="1" dirty="0">
              <a:solidFill>
                <a:schemeClr val="tx2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 fontAlgn="ctr" latinLnBrk="0">
              <a:buFont typeface="Symbol" pitchFamily="18" charset="2"/>
              <a:buNone/>
            </a:pPr>
            <a:r>
              <a:rPr kumimoji="0" lang="en-US" altLang="ko-KR" sz="1400" b="1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R/D</a:t>
            </a:r>
            <a:endParaRPr kumimoji="0" lang="en-US" altLang="ko-KR" sz="1400" b="1" dirty="0">
              <a:solidFill>
                <a:schemeClr val="tx2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135" name="꺾인 연결선 134"/>
          <p:cNvCxnSpPr>
            <a:stCxn id="288" idx="3"/>
            <a:endCxn id="314" idx="1"/>
          </p:cNvCxnSpPr>
          <p:nvPr/>
        </p:nvCxnSpPr>
        <p:spPr>
          <a:xfrm>
            <a:off x="4129530" y="3828216"/>
            <a:ext cx="1302925" cy="2212879"/>
          </a:xfrm>
          <a:prstGeom prst="bentConnector3">
            <a:avLst>
              <a:gd name="adj1" fmla="val 16974"/>
            </a:avLst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" name="Rectangle 22"/>
          <p:cNvSpPr>
            <a:spLocks noChangeArrowheads="1"/>
          </p:cNvSpPr>
          <p:nvPr/>
        </p:nvSpPr>
        <p:spPr bwMode="auto">
          <a:xfrm>
            <a:off x="5261488" y="988727"/>
            <a:ext cx="3498850" cy="108295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54000" tIns="54000" rIns="54000" bIns="54000" anchor="ctr"/>
          <a:lstStyle/>
          <a:p>
            <a:pPr algn="ctr" eaLnBrk="0" fontAlgn="t" latinLnBrk="0" hangingPunct="0">
              <a:buFont typeface="Symbol" pitchFamily="18" charset="2"/>
              <a:buNone/>
            </a:pPr>
            <a:endParaRPr kumimoji="0" lang="ko-KR" altLang="ko-KR" sz="1000" b="1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52" name="Text Box 31"/>
          <p:cNvSpPr txBox="1">
            <a:spLocks noChangeArrowheads="1"/>
          </p:cNvSpPr>
          <p:nvPr/>
        </p:nvSpPr>
        <p:spPr bwMode="auto">
          <a:xfrm>
            <a:off x="6368608" y="836712"/>
            <a:ext cx="151216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1600" dirty="0" smtClean="0">
                <a:latin typeface="+mj-lt"/>
                <a:ea typeface="HY울릉도M" pitchFamily="18" charset="-127"/>
              </a:rPr>
              <a:t>소방서</a:t>
            </a:r>
            <a:endParaRPr kumimoji="0" lang="en-US" altLang="ko-KR" sz="1600" dirty="0">
              <a:latin typeface="+mj-lt"/>
              <a:ea typeface="HY울릉도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1" y="793604"/>
            <a:ext cx="7488832" cy="6019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>
            <a:off x="287883" y="838067"/>
            <a:ext cx="357190" cy="411255"/>
          </a:xfrm>
          <a:prstGeom prst="rect">
            <a:avLst/>
          </a:prstGeom>
          <a:solidFill>
            <a:schemeClr val="bg1"/>
          </a:solidFill>
          <a:ln w="25400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17756" y="836712"/>
            <a:ext cx="214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B" pitchFamily="18" charset="-127"/>
                <a:ea typeface="08서울남산체 B" pitchFamily="18" charset="-127"/>
              </a:rPr>
              <a:t>4</a:t>
            </a:r>
            <a:endParaRPr lang="ko-KR" altLang="en-US" sz="20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8928" y="836712"/>
            <a:ext cx="4633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무선통신망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(UHF) 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중계국</a:t>
            </a:r>
            <a:r>
              <a:rPr lang="en-US" altLang="ko-KR" sz="2000" b="1" dirty="0" smtClean="0">
                <a:latin typeface="돋움"/>
                <a:ea typeface="돋움"/>
              </a:rPr>
              <a:t>·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소 지도 </a:t>
            </a:r>
            <a:endParaRPr lang="ko-KR" altLang="en-US" sz="2000" b="1" dirty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615200" y="1250677"/>
            <a:ext cx="3524752" cy="0"/>
          </a:xfrm>
          <a:prstGeom prst="line">
            <a:avLst/>
          </a:prstGeom>
          <a:ln w="254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1372929"/>
            <a:ext cx="9144000" cy="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456B8E"/>
            </a:prstShdw>
          </a:effectLst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2" name="AutoShape 6"/>
          <p:cNvSpPr>
            <a:spLocks noChangeArrowheads="1"/>
          </p:cNvSpPr>
          <p:nvPr/>
        </p:nvSpPr>
        <p:spPr bwMode="blackWhite">
          <a:xfrm>
            <a:off x="539552" y="1988840"/>
            <a:ext cx="2160240" cy="792088"/>
          </a:xfrm>
          <a:prstGeom prst="roundRect">
            <a:avLst>
              <a:gd name="adj" fmla="val 9106"/>
            </a:avLst>
          </a:prstGeom>
          <a:solidFill>
            <a:schemeClr val="bg1"/>
          </a:solidFill>
          <a:ln w="38100">
            <a:solidFill>
              <a:srgbClr val="FFA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10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개 중계국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(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종합방재센터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)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54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개 중계소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(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종합방재센터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</a:rPr>
              <a:t>)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 smtClean="0">
                <a:latin typeface="08서울남산체 M" pitchFamily="18" charset="-127"/>
                <a:ea typeface="08서울남산체 M" pitchFamily="18" charset="-127"/>
              </a:rPr>
              <a:t>45</a:t>
            </a:r>
            <a:r>
              <a:rPr lang="ko-KR" altLang="en-US" sz="1400" b="1" kern="0" dirty="0" smtClean="0">
                <a:latin typeface="08서울남산체 M" pitchFamily="18" charset="-127"/>
                <a:ea typeface="08서울남산체 M" pitchFamily="18" charset="-127"/>
              </a:rPr>
              <a:t>개 중계소 </a:t>
            </a:r>
            <a:r>
              <a:rPr lang="en-US" altLang="ko-KR" sz="1400" b="1" kern="0" dirty="0" smtClean="0">
                <a:latin typeface="08서울남산체 M" pitchFamily="18" charset="-127"/>
                <a:ea typeface="08서울남산체 M" pitchFamily="18" charset="-127"/>
              </a:rPr>
              <a:t>(</a:t>
            </a:r>
            <a:r>
              <a:rPr lang="ko-KR" altLang="en-US" sz="1400" b="1" kern="0" dirty="0" smtClean="0">
                <a:latin typeface="08서울남산체 M" pitchFamily="18" charset="-127"/>
                <a:ea typeface="08서울남산체 M" pitchFamily="18" charset="-127"/>
              </a:rPr>
              <a:t>소방서</a:t>
            </a:r>
            <a:r>
              <a:rPr lang="en-US" altLang="ko-KR" sz="1400" b="1" kern="0" dirty="0" smtClean="0">
                <a:latin typeface="08서울남산체 M" pitchFamily="18" charset="-127"/>
                <a:ea typeface="08서울남산체 M" pitchFamily="18" charset="-127"/>
              </a:rPr>
              <a:t>)</a:t>
            </a:r>
            <a:endParaRPr kumimoji="0" lang="en-US" altLang="ko-K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853" name="Picture 46" descr="56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/>
          <a:stretch>
            <a:fillRect/>
          </a:stretch>
        </p:blipFill>
        <p:spPr bwMode="auto">
          <a:xfrm>
            <a:off x="323528" y="1412776"/>
            <a:ext cx="2127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4" name="TextBox 853"/>
          <p:cNvSpPr txBox="1"/>
          <p:nvPr/>
        </p:nvSpPr>
        <p:spPr>
          <a:xfrm>
            <a:off x="539552" y="1340768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45 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중계소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(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소방서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)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중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22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개소는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12’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년 복원하고 </a:t>
            </a:r>
            <a:endParaRPr lang="en-US" altLang="ko-KR" b="1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나머지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23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개소는 </a:t>
            </a:r>
            <a:r>
              <a:rPr lang="en-US" altLang="ko-KR" b="1" dirty="0" smtClean="0">
                <a:latin typeface="08서울남산체 M" pitchFamily="18" charset="-127"/>
                <a:ea typeface="08서울남산체 M" pitchFamily="18" charset="-127"/>
              </a:rPr>
              <a:t>13’</a:t>
            </a:r>
            <a:r>
              <a:rPr lang="ko-KR" altLang="en-US" b="1" dirty="0" smtClean="0">
                <a:latin typeface="08서울남산체 M" pitchFamily="18" charset="-127"/>
                <a:ea typeface="08서울남산체 M" pitchFamily="18" charset="-127"/>
              </a:rPr>
              <a:t>년 복원 예정</a:t>
            </a:r>
            <a:endParaRPr lang="ko-KR" altLang="en-US" b="1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98803"/>
            <a:ext cx="8750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latin typeface="08서울남산체 B" pitchFamily="18" charset="-127"/>
                <a:ea typeface="08서울남산체 B" pitchFamily="18" charset="-127"/>
              </a:rPr>
              <a:t>소방 무선통신망 현황</a:t>
            </a:r>
            <a:endParaRPr lang="ko-KR" altLang="en-US" sz="3400" b="1" dirty="0">
              <a:latin typeface="08서울남산체 B" pitchFamily="18" charset="-127"/>
              <a:ea typeface="08서울남산체 B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287883" y="928158"/>
            <a:ext cx="357190" cy="411255"/>
          </a:xfrm>
          <a:prstGeom prst="rect">
            <a:avLst/>
          </a:prstGeom>
          <a:solidFill>
            <a:schemeClr val="bg1"/>
          </a:solidFill>
          <a:ln w="25400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17756" y="926803"/>
            <a:ext cx="214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B" pitchFamily="18" charset="-127"/>
                <a:ea typeface="08서울남산체 B" pitchFamily="18" charset="-127"/>
              </a:rPr>
              <a:t>5</a:t>
            </a:r>
            <a:endParaRPr lang="ko-KR" altLang="en-US" sz="20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8928" y="926803"/>
            <a:ext cx="5785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무선통신망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(UHF) 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원격중계국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종합방재센터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) – 10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개국 </a:t>
            </a:r>
            <a:endParaRPr lang="ko-KR" altLang="en-US" sz="2000" b="1" dirty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615200" y="1340768"/>
            <a:ext cx="7053144" cy="0"/>
          </a:xfrm>
          <a:prstGeom prst="line">
            <a:avLst/>
          </a:prstGeom>
          <a:ln w="254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1372929"/>
            <a:ext cx="9144000" cy="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456B8E"/>
            </a:prstShdw>
          </a:effectLst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04055" y="1556216"/>
          <a:ext cx="8172401" cy="47303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64905"/>
                <a:gridCol w="1658620"/>
                <a:gridCol w="1201824"/>
                <a:gridCol w="1442188"/>
                <a:gridCol w="2698911"/>
                <a:gridCol w="505953"/>
              </a:tblGrid>
              <a:tr h="394192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원격 중계국</a:t>
                      </a:r>
                      <a:r>
                        <a:rPr lang="en-US" altLang="ko-KR" sz="18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종합방재센터</a:t>
                      </a:r>
                      <a:r>
                        <a:rPr lang="en-US" altLang="ko-KR" sz="18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) – 10</a:t>
                      </a:r>
                      <a:r>
                        <a:rPr lang="ko-KR" altLang="en-US" sz="18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개국</a:t>
                      </a:r>
                      <a:endParaRPr lang="ko-KR" altLang="en-US" sz="1800" b="0" dirty="0"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941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번호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중계국명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사용 채널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해당 권역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소방서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</a:tr>
              <a:tr h="3941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1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남산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2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전국 광역망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전국 광역망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</a:tr>
              <a:tr h="3941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2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응봉산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3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권역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은평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마포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</a:t>
                      </a:r>
                      <a:r>
                        <a:rPr lang="en-US" altLang="ko-KR" sz="1600" baseline="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서대문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</a:tr>
              <a:tr h="3941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3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북악산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5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권역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종로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중부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</a:t>
                      </a:r>
                      <a:r>
                        <a:rPr lang="en-US" altLang="ko-KR" sz="1600" baseline="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용산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</a:tr>
              <a:tr h="3941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4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봉화산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7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2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권역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강북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도봉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노원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중랑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</a:tr>
              <a:tr h="3941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5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한양대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9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2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권역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광진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성동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),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성북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동대문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</a:tr>
              <a:tr h="3941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6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봉제산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11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3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권역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강서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양천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구로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금천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)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</a:tr>
              <a:tr h="3941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7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하이페리온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11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3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권역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강서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양천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구로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금천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)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</a:tr>
              <a:tr h="3941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8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삼성산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13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3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권역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동작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관악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영등포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</a:tr>
              <a:tr h="3941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9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힐탑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15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4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권역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서초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강남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송파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강동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</a:tr>
              <a:tr h="3941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10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대모산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15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4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권역</a:t>
                      </a:r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서초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강남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송파</a:t>
                      </a:r>
                      <a:r>
                        <a:rPr lang="en-US" altLang="ko-KR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한강체 M" pitchFamily="18" charset="-127"/>
                          <a:ea typeface="08서울한강체 M" pitchFamily="18" charset="-127"/>
                        </a:rPr>
                        <a:t>강동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08서울한강체 M" pitchFamily="18" charset="-127"/>
                        <a:ea typeface="08서울한강체 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14282" y="98803"/>
            <a:ext cx="8750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latin typeface="08서울남산체 B" pitchFamily="18" charset="-127"/>
                <a:ea typeface="08서울남산체 B" pitchFamily="18" charset="-127"/>
              </a:rPr>
              <a:t>소방 무선통신망 현황</a:t>
            </a:r>
            <a:endParaRPr lang="ko-KR" altLang="en-US" sz="3400" b="1" dirty="0">
              <a:latin typeface="08서울남산체 B" pitchFamily="18" charset="-127"/>
              <a:ea typeface="08서울남산체 B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287883" y="838067"/>
            <a:ext cx="357190" cy="411255"/>
          </a:xfrm>
          <a:prstGeom prst="rect">
            <a:avLst/>
          </a:prstGeom>
          <a:solidFill>
            <a:schemeClr val="bg1"/>
          </a:solidFill>
          <a:ln w="25400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17756" y="836712"/>
            <a:ext cx="214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B" pitchFamily="18" charset="-127"/>
                <a:ea typeface="08서울남산체 B" pitchFamily="18" charset="-127"/>
              </a:rPr>
              <a:t>6</a:t>
            </a:r>
            <a:endParaRPr lang="ko-KR" altLang="en-US" sz="20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8928" y="836712"/>
            <a:ext cx="6433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무선통신망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(UHF) 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원격 중계소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종합방재센터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) – 54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개소 </a:t>
            </a:r>
            <a:endParaRPr lang="ko-KR" altLang="en-US" sz="2000" b="1" dirty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615200" y="1250677"/>
            <a:ext cx="7053144" cy="0"/>
          </a:xfrm>
          <a:prstGeom prst="line">
            <a:avLst/>
          </a:prstGeom>
          <a:ln w="254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1372929"/>
            <a:ext cx="9144000" cy="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456B8E"/>
            </a:prstShdw>
          </a:effectLst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179512" y="1340769"/>
          <a:ext cx="8856988" cy="5324864"/>
        </p:xfrm>
        <a:graphic>
          <a:graphicData uri="http://schemas.openxmlformats.org/drawingml/2006/table">
            <a:tbl>
              <a:tblPr/>
              <a:tblGrid>
                <a:gridCol w="585586"/>
                <a:gridCol w="926582"/>
                <a:gridCol w="651226"/>
                <a:gridCol w="1072452"/>
                <a:gridCol w="628680"/>
                <a:gridCol w="554718"/>
                <a:gridCol w="554718"/>
                <a:gridCol w="554718"/>
                <a:gridCol w="554718"/>
                <a:gridCol w="554718"/>
                <a:gridCol w="554718"/>
                <a:gridCol w="554718"/>
                <a:gridCol w="554718"/>
                <a:gridCol w="554718"/>
              </a:tblGrid>
              <a:tr h="152029">
                <a:tc gridSpan="14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chemeClr val="bg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서울소방 </a:t>
                      </a:r>
                      <a:r>
                        <a:rPr lang="en-US" altLang="ko-KR" sz="800" b="1" i="0" spc="0" dirty="0">
                          <a:solidFill>
                            <a:schemeClr val="bg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UHF </a:t>
                      </a:r>
                      <a:r>
                        <a:rPr lang="ko-KR" altLang="en-US" sz="800" b="1" i="0" spc="0" dirty="0">
                          <a:solidFill>
                            <a:schemeClr val="bg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주파수 및 원격중계소 </a:t>
                      </a:r>
                      <a:r>
                        <a:rPr lang="en-US" altLang="ko-KR" sz="800" b="1" i="0" spc="0" dirty="0">
                          <a:solidFill>
                            <a:schemeClr val="bg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(</a:t>
                      </a:r>
                      <a:r>
                        <a:rPr lang="ko-KR" altLang="en-US" sz="800" b="1" i="0" spc="0" dirty="0">
                          <a:solidFill>
                            <a:schemeClr val="bg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종합방재센터</a:t>
                      </a:r>
                      <a:r>
                        <a:rPr lang="en-US" altLang="ko-KR" sz="800" b="1" i="0" spc="0" dirty="0">
                          <a:solidFill>
                            <a:schemeClr val="bg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-54</a:t>
                      </a:r>
                      <a:r>
                        <a:rPr lang="ko-KR" altLang="en-US" sz="800" b="1" i="0" spc="0" dirty="0">
                          <a:solidFill>
                            <a:schemeClr val="bg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개소</a:t>
                      </a:r>
                      <a:r>
                        <a:rPr lang="en-US" altLang="ko-KR" sz="800" b="1" i="0" spc="0" dirty="0">
                          <a:solidFill>
                            <a:schemeClr val="bg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800" b="0" i="0" spc="0" dirty="0">
                        <a:solidFill>
                          <a:schemeClr val="bg1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채널번호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주파수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(</a:t>
                      </a:r>
                      <a:r>
                        <a:rPr 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MHz)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/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부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/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예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해당 소방서 및 비고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원격중계소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449.5250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강북공통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전국광역망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2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449.7000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강남공통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전국광역망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센터남산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3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449.4000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은평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서대문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마포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센터응봉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서대문충정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서대문창천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서대문홍은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마초창전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마포노고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마포상암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은평역촌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은평수색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800"/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449.6000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부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은평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서대문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마포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센터응봉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서대문충정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서대문창천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서대문홍은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마초창전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마포노고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마포상암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은평역촌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은평수색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/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5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444.4750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종로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중부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용산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센터북악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종로교보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중부장충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용산하얏트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용산한강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/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6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444.9500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부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종로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중부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용산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센터북악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종로교보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중부장충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용산하얏트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용산한강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/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7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444.5500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강북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도봉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노원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중랑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강북가든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도봉가든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노원월계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노원상계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중랑한신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중랑봉화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/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800"/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8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449.2875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부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강북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도봉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노원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중랑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강북가든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도봉가든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노원월계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노원상계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중랑한신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중랑봉화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/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/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9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444.2875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동대문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성북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광진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(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성동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8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i="0" spc="0" dirty="0" err="1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센터한양대</a:t>
                      </a:r>
                      <a:endParaRPr lang="ko-KR" altLang="en-US" sz="800" b="0" i="0" spc="0" dirty="0" smtClean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동대문청량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동대문회기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동대문휘경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성북하월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성북돈암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성북스카이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광진행당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광진구의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08서울남산체 M" pitchFamily="18" charset="-127"/>
                          <a:ea typeface="08서울남산체 M" pitchFamily="18" charset="-127"/>
                          <a:cs typeface="+mn-cs"/>
                        </a:rPr>
                        <a:t>광진옥수</a:t>
                      </a:r>
                      <a:endParaRPr lang="ko-KR" altLang="en-US" sz="800" dirty="0"/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449.8500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부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동대문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성북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광진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(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성동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8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i="0" spc="0" dirty="0" err="1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센터한양대</a:t>
                      </a:r>
                      <a:endParaRPr lang="ko-KR" altLang="en-US" sz="800" b="0" i="0" spc="0" dirty="0" smtClean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동대문청량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동대문회기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동대문휘경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성북하월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성북돈암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성북스카이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광진행당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광진구의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08서울남산체 M" pitchFamily="18" charset="-127"/>
                          <a:ea typeface="08서울남산체 M" pitchFamily="18" charset="-127"/>
                          <a:cs typeface="+mn-cs"/>
                        </a:rPr>
                        <a:t>광진옥수</a:t>
                      </a:r>
                      <a:endParaRPr lang="ko-KR" altLang="en-US" sz="800" dirty="0"/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11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444.8500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강서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양천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구로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(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금천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8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센터봉제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센터양천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강서화곡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양천신월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양천목동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구로선경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구로시흥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12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449.9000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부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강서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양천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구로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(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금천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8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센터봉제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센터양천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강서화곡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양천신월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양천목동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구로선경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구로시흥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13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444.9000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영등포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동작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관악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센터삼성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영등포대림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동작상현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동작백운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관악봉천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관악신림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/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14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449.9500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부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영등포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동작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관악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센터삼성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영등포대림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동작상현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동작백운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관악봉천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관악신림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800" dirty="0"/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15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449.3500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서초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송파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강동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센터대모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센터힐탑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서초현대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강남삼성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강남일원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강남역삼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강동명일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강동천호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송파가락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송파신천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16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449.5000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부 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서초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송파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강동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센터대모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센터힐탑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서초현대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강남삼성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강남일원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강남역삼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강동명일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강동천호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송파가락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송파신천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17 ~22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예비채널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  444.3125, 449.3125, 444.4125, 449.4125, 444.5125, 449.5125   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향후 모든 </a:t>
                      </a:r>
                      <a:r>
                        <a:rPr lang="en-US" altLang="ko-KR" sz="800" b="1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UHF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단말이 </a:t>
                      </a:r>
                      <a:r>
                        <a:rPr lang="en-US" altLang="ko-KR" sz="800" b="1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24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채널</a:t>
                      </a:r>
                      <a:r>
                        <a:rPr lang="ko-KR" altLang="en-US" sz="800" b="1" i="0" spc="0" baseline="0" dirty="0" smtClean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 단말로 교체완료 시 활용예정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87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23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444.4250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2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주파</a:t>
                      </a: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단신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449.4250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24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444.7250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2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주파</a:t>
                      </a: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단신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449.7250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6560" marR="6560" marT="6560" marB="656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14282" y="98803"/>
            <a:ext cx="8750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latin typeface="08서울남산체 B" pitchFamily="18" charset="-127"/>
                <a:ea typeface="08서울남산체 B" pitchFamily="18" charset="-127"/>
              </a:rPr>
              <a:t>소방 무선통신망 현황</a:t>
            </a:r>
            <a:endParaRPr lang="ko-KR" altLang="en-US" sz="3400" b="1" dirty="0">
              <a:latin typeface="08서울남산체 B" pitchFamily="18" charset="-127"/>
              <a:ea typeface="08서울남산체 B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323528" y="1322151"/>
          <a:ext cx="7344814" cy="5515416"/>
        </p:xfrm>
        <a:graphic>
          <a:graphicData uri="http://schemas.openxmlformats.org/drawingml/2006/table">
            <a:tbl>
              <a:tblPr/>
              <a:tblGrid>
                <a:gridCol w="859501"/>
                <a:gridCol w="1640861"/>
                <a:gridCol w="1211113"/>
                <a:gridCol w="1211113"/>
                <a:gridCol w="1211113"/>
                <a:gridCol w="1211113"/>
              </a:tblGrid>
              <a:tr h="219649">
                <a:tc gridSpan="6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서울소방 </a:t>
                      </a:r>
                      <a:r>
                        <a:rPr lang="en-US" altLang="ko-KR" sz="10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UHF </a:t>
                      </a:r>
                      <a:r>
                        <a:rPr lang="ko-KR" altLang="en-US" sz="10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원격중계소 </a:t>
                      </a:r>
                      <a:r>
                        <a:rPr lang="en-US" altLang="ko-KR" sz="10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(</a:t>
                      </a:r>
                      <a:r>
                        <a:rPr lang="ko-KR" altLang="en-US" sz="10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소방서</a:t>
                      </a:r>
                      <a:r>
                        <a:rPr lang="en-US" altLang="ko-KR" sz="10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) - 45</a:t>
                      </a:r>
                      <a:r>
                        <a:rPr lang="ko-KR" altLang="en-US" sz="10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개소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소방서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주 채널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,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부 채널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원격중계소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은평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3, 4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은평수색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은평역촌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서대문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3, 4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서대문창전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서대문충정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서대문홍은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마포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3, 4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마초창전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마포노고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마포상암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종로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5, 6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종로교보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중부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5, 6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중부장충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용산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5, 6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용산하얏트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용산한강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강북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7, 8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도봉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7, 8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도봉가든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노원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7, 8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노원상계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노원월계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중랑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7, 8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중랑한신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중랑봉화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성북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9, 10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성북하월곡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성북돈암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성북스카이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동대문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9, 10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동대문청량리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동대문휘경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동대문회기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광진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9, 10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광진행당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광진구의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광진옥수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강서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11, 12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강서화곡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양천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11, 12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양천목동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양천신월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구로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11, 12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구로시흥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구로선경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영등포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13, 14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영등포대림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동작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13, 14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동작백운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동작상현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관악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13, 14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관악신림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관악봉천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서초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15, 16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서초대모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서초현대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15, 16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강남역삼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강남삼성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강남일원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송파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15, 16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송파가락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송파신천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96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강동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15, 16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강동명일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강동천호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" name="직사각형 31"/>
          <p:cNvSpPr/>
          <p:nvPr/>
        </p:nvSpPr>
        <p:spPr>
          <a:xfrm>
            <a:off x="287883" y="838067"/>
            <a:ext cx="357190" cy="411255"/>
          </a:xfrm>
          <a:prstGeom prst="rect">
            <a:avLst/>
          </a:prstGeom>
          <a:solidFill>
            <a:schemeClr val="bg1"/>
          </a:solidFill>
          <a:ln w="25400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17756" y="836712"/>
            <a:ext cx="214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B" pitchFamily="18" charset="-127"/>
                <a:ea typeface="08서울남산체 B" pitchFamily="18" charset="-127"/>
              </a:rPr>
              <a:t>7</a:t>
            </a:r>
            <a:endParaRPr lang="ko-KR" altLang="en-US" sz="20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8928" y="836712"/>
            <a:ext cx="6433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무선통신망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(UHF) 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원격 중계소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소방서</a:t>
            </a:r>
            <a:r>
              <a:rPr lang="en-US" altLang="ko-KR" sz="2000" b="1" dirty="0" smtClean="0">
                <a:latin typeface="08서울남산체 B" pitchFamily="18" charset="-127"/>
                <a:ea typeface="08서울남산체 B" pitchFamily="18" charset="-127"/>
              </a:rPr>
              <a:t>) – 45</a:t>
            </a:r>
            <a:r>
              <a:rPr lang="ko-KR" altLang="en-US" sz="2000" b="1" dirty="0" smtClean="0">
                <a:latin typeface="08서울남산체 B" pitchFamily="18" charset="-127"/>
                <a:ea typeface="08서울남산체 B" pitchFamily="18" charset="-127"/>
              </a:rPr>
              <a:t>개소 </a:t>
            </a:r>
            <a:endParaRPr lang="ko-KR" altLang="en-US" sz="2000" b="1" dirty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615200" y="1250677"/>
            <a:ext cx="7053144" cy="0"/>
          </a:xfrm>
          <a:prstGeom prst="line">
            <a:avLst/>
          </a:prstGeom>
          <a:ln w="254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1372929"/>
            <a:ext cx="9144000" cy="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456B8E"/>
            </a:prstShdw>
          </a:effectLst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14282" y="98803"/>
            <a:ext cx="8750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latin typeface="08서울남산체 B" pitchFamily="18" charset="-127"/>
                <a:ea typeface="08서울남산체 B" pitchFamily="18" charset="-127"/>
              </a:rPr>
              <a:t>소방 무선통신망 현황</a:t>
            </a:r>
            <a:endParaRPr lang="ko-KR" altLang="en-US" sz="3400" b="1" dirty="0">
              <a:latin typeface="08서울남산체 B" pitchFamily="18" charset="-127"/>
              <a:ea typeface="08서울남산체 B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287883" y="838067"/>
            <a:ext cx="357190" cy="411255"/>
          </a:xfrm>
          <a:prstGeom prst="rect">
            <a:avLst/>
          </a:prstGeom>
          <a:solidFill>
            <a:schemeClr val="bg1"/>
          </a:solidFill>
          <a:ln w="25400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17756" y="836712"/>
            <a:ext cx="214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B" pitchFamily="18" charset="-127"/>
                <a:ea typeface="08서울남산체 B" pitchFamily="18" charset="-127"/>
              </a:rPr>
              <a:t>1</a:t>
            </a:r>
            <a:endParaRPr lang="ko-KR" altLang="en-US" sz="20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8928" y="836712"/>
            <a:ext cx="7657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00FF"/>
                </a:solidFill>
                <a:latin typeface="08서울남산체 EB" pitchFamily="18" charset="-127"/>
                <a:ea typeface="08서울남산체 EB" pitchFamily="18" charset="-127"/>
              </a:rPr>
              <a:t>재난현장 무전기 </a:t>
            </a:r>
            <a:r>
              <a:rPr lang="ko-KR" altLang="en-US" sz="2000" b="1" dirty="0" err="1" smtClean="0">
                <a:solidFill>
                  <a:srgbClr val="0000FF"/>
                </a:solidFill>
                <a:latin typeface="08서울남산체 EB" pitchFamily="18" charset="-127"/>
                <a:ea typeface="08서울남산체 EB" pitchFamily="18" charset="-127"/>
              </a:rPr>
              <a:t>송</a:t>
            </a:r>
            <a:r>
              <a:rPr lang="ko-KR" altLang="en-US" sz="2000" dirty="0" err="1" smtClean="0">
                <a:latin typeface="08서울남산체 EB" pitchFamily="18" charset="-127"/>
                <a:ea typeface="08서울남산체 EB" pitchFamily="18" charset="-127"/>
              </a:rPr>
              <a:t>ㆍ</a:t>
            </a:r>
            <a:r>
              <a:rPr lang="ko-KR" altLang="en-US" sz="2000" b="1" dirty="0" err="1" smtClean="0">
                <a:solidFill>
                  <a:srgbClr val="0000FF"/>
                </a:solidFill>
                <a:latin typeface="08서울남산체 EB" pitchFamily="18" charset="-127"/>
                <a:ea typeface="08서울남산체 EB" pitchFamily="18" charset="-127"/>
              </a:rPr>
              <a:t>수신</a:t>
            </a:r>
            <a:r>
              <a:rPr lang="ko-KR" altLang="en-US" sz="2000" b="1" dirty="0" smtClean="0">
                <a:solidFill>
                  <a:srgbClr val="0000FF"/>
                </a:solidFill>
                <a:latin typeface="08서울남산체 EB" pitchFamily="18" charset="-127"/>
                <a:ea typeface="08서울남산체 EB" pitchFamily="18" charset="-127"/>
              </a:rPr>
              <a:t> 요령</a:t>
            </a:r>
            <a:endParaRPr lang="ko-KR" altLang="en-US" sz="2000" b="1" dirty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615200" y="1250677"/>
            <a:ext cx="8133264" cy="0"/>
          </a:xfrm>
          <a:prstGeom prst="line">
            <a:avLst/>
          </a:prstGeom>
          <a:ln w="254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1285860"/>
            <a:ext cx="9144000" cy="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456B8E"/>
            </a:prstShdw>
          </a:effectLst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14282" y="73577"/>
            <a:ext cx="8750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latin typeface="08서울남산체 B" pitchFamily="18" charset="-127"/>
                <a:ea typeface="08서울남산체 B" pitchFamily="18" charset="-127"/>
              </a:rPr>
              <a:t>무선통신 운영 요령</a:t>
            </a:r>
            <a:endParaRPr lang="ko-KR" altLang="en-US" sz="34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7544" y="1628800"/>
            <a:ext cx="8208912" cy="44644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ko-KR" altLang="en-US" sz="1400" b="1" spc="70" dirty="0" smtClean="0">
              <a:solidFill>
                <a:schemeClr val="tx1"/>
              </a:solidFill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10420" y="1700808"/>
            <a:ext cx="792202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송신하고자 하는 국과 내용을 머릿속에 정리한 후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b="1" u="sng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마이크 키를 누르고 </a:t>
            </a:r>
            <a:r>
              <a:rPr lang="ko-KR" altLang="en-US" b="1" u="sng" spc="70" dirty="0" err="1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한호흡</a:t>
            </a:r>
            <a:r>
              <a:rPr lang="ko-KR" altLang="en-US" b="1" u="sng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쉬었다가 상대국을 호출하고 </a:t>
            </a:r>
            <a:r>
              <a:rPr lang="ko-KR" altLang="en-US" b="1" u="sng" spc="70" dirty="0" err="1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자기국을</a:t>
            </a:r>
            <a:r>
              <a:rPr lang="ko-KR" altLang="en-US" b="1" u="sng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알린다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마이크와 입 사이는 </a:t>
            </a:r>
            <a:r>
              <a:rPr lang="en-US" altLang="ko-KR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5~10cm </a:t>
            </a: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띄우고 말을 또박또박 보통음성으로 발성한다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너무 낮은 음성은 말소리를 정확하게 들을 수 없고 너무 높은 소리는 목소리만 들리고 말소리는 알아 들을 수 없다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b="1" u="sng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상대국이 교신 중 </a:t>
            </a:r>
            <a:r>
              <a:rPr lang="ko-KR" altLang="en-US" b="1" u="sng" spc="70" dirty="0" err="1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일때는</a:t>
            </a:r>
            <a:r>
              <a:rPr lang="ko-KR" altLang="en-US" b="1" u="sng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혼선이 되므로 교신이 끝나기를 기다렸다 교신할 것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교신은 간단 명료하게 할 것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b="1" spc="70" dirty="0" smtClean="0">
                <a:solidFill>
                  <a:srgbClr val="FF0000"/>
                </a:solidFill>
                <a:latin typeface="08서울한강체 M" pitchFamily="18" charset="-127"/>
                <a:ea typeface="08서울한강체 M" pitchFamily="18" charset="-127"/>
              </a:rPr>
              <a:t>무전기 소지자들의 송신신호 독점 금지</a:t>
            </a:r>
            <a:endParaRPr lang="en-US" altLang="ko-KR" b="1" spc="70" dirty="0" smtClean="0">
              <a:solidFill>
                <a:srgbClr val="FF0000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b="1" spc="70" dirty="0" smtClean="0">
                <a:solidFill>
                  <a:srgbClr val="FF0000"/>
                </a:solidFill>
                <a:latin typeface="08서울한강체 M" pitchFamily="18" charset="-127"/>
                <a:ea typeface="08서울한강체 M" pitchFamily="18" charset="-127"/>
              </a:rPr>
              <a:t>  (</a:t>
            </a:r>
            <a:r>
              <a:rPr lang="ko-KR" altLang="en-US" b="1" spc="70" dirty="0" smtClean="0">
                <a:solidFill>
                  <a:srgbClr val="FF0000"/>
                </a:solidFill>
                <a:latin typeface="08서울한강체 M" pitchFamily="18" charset="-127"/>
                <a:ea typeface="08서울한강체 M" pitchFamily="18" charset="-127"/>
              </a:rPr>
              <a:t>지휘관들의 명령 전달이 방해가 되며 작전에 지장 초래</a:t>
            </a:r>
            <a:r>
              <a:rPr lang="en-US" altLang="ko-KR" b="1" spc="70" dirty="0" smtClean="0">
                <a:solidFill>
                  <a:srgbClr val="FF0000"/>
                </a:solidFill>
                <a:latin typeface="08서울한강체 M" pitchFamily="18" charset="-127"/>
                <a:ea typeface="08서울한강체 M" pitchFamily="18" charset="-127"/>
              </a:rPr>
              <a:t>)</a:t>
            </a:r>
            <a:endParaRPr lang="ko-KR" altLang="en-US" b="1" spc="70" dirty="0" smtClean="0">
              <a:solidFill>
                <a:srgbClr val="FF0000"/>
              </a:solidFill>
              <a:latin typeface="08서울한강체 M" pitchFamily="18" charset="-127"/>
              <a:ea typeface="08서울한강체 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287883" y="838067"/>
            <a:ext cx="357190" cy="411255"/>
          </a:xfrm>
          <a:prstGeom prst="rect">
            <a:avLst/>
          </a:prstGeom>
          <a:solidFill>
            <a:schemeClr val="bg1"/>
          </a:solidFill>
          <a:ln w="25400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17756" y="836712"/>
            <a:ext cx="214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B" pitchFamily="18" charset="-127"/>
                <a:ea typeface="08서울남산체 B" pitchFamily="18" charset="-127"/>
              </a:rPr>
              <a:t>2</a:t>
            </a:r>
            <a:endParaRPr lang="ko-KR" altLang="en-US" sz="20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8928" y="836712"/>
            <a:ext cx="7657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00FF"/>
                </a:solidFill>
                <a:latin typeface="08서울남산체 EB" pitchFamily="18" charset="-127"/>
                <a:ea typeface="08서울남산체 EB" pitchFamily="18" charset="-127"/>
              </a:rPr>
              <a:t>통화그룹 및 채널 선택 요령</a:t>
            </a:r>
            <a:endParaRPr lang="ko-KR" altLang="en-US" sz="2000" b="1" dirty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615200" y="1250677"/>
            <a:ext cx="8133264" cy="0"/>
          </a:xfrm>
          <a:prstGeom prst="line">
            <a:avLst/>
          </a:prstGeom>
          <a:ln w="254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1285860"/>
            <a:ext cx="9144000" cy="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456B8E"/>
            </a:prstShdw>
          </a:effectLst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14282" y="73577"/>
            <a:ext cx="8750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latin typeface="08서울남산체 B" pitchFamily="18" charset="-127"/>
                <a:ea typeface="08서울남산체 B" pitchFamily="18" charset="-127"/>
              </a:rPr>
              <a:t>무선통신 운영 요령</a:t>
            </a:r>
            <a:endParaRPr lang="ko-KR" altLang="en-US" sz="34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7544" y="1628800"/>
            <a:ext cx="8208912" cy="44644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ko-KR" altLang="en-US" sz="1400" b="1" spc="70" dirty="0" smtClean="0">
              <a:solidFill>
                <a:schemeClr val="tx1"/>
              </a:solidFill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10420" y="1700808"/>
            <a:ext cx="79220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en-US" altLang="ko-KR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D-TRS </a:t>
            </a: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무전기는 할당된 해당 통화그룹에 고정시킨다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en-US" altLang="ko-KR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UHF </a:t>
            </a: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무전기는 해당권역에 할당된 채널로 고정시킨다</a:t>
            </a:r>
            <a:endParaRPr lang="ko-KR" altLang="en-US" sz="2000" b="1" u="sng" spc="7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별도의 지시가 있을 때에만 통화그룹 이나 채널을 변경하고 다음 지시가 있을 때까지 사용한다</a:t>
            </a:r>
            <a:r>
              <a:rPr lang="en-US" altLang="ko-KR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.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관제자 또는 현장지휘관의 지시에 의하여 변경 사용하며 임의 변경 사용은 절대 금한다</a:t>
            </a:r>
            <a:r>
              <a:rPr lang="en-US" altLang="ko-KR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.</a:t>
            </a:r>
            <a:endParaRPr lang="ko-KR" altLang="en-US" sz="2000" b="1" spc="7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287883" y="838067"/>
            <a:ext cx="357190" cy="411255"/>
          </a:xfrm>
          <a:prstGeom prst="rect">
            <a:avLst/>
          </a:prstGeom>
          <a:solidFill>
            <a:schemeClr val="bg1"/>
          </a:solidFill>
          <a:ln w="25400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17756" y="836712"/>
            <a:ext cx="214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B" pitchFamily="18" charset="-127"/>
                <a:ea typeface="08서울남산체 B" pitchFamily="18" charset="-127"/>
              </a:rPr>
              <a:t>3</a:t>
            </a:r>
            <a:endParaRPr lang="ko-KR" altLang="en-US" sz="20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8928" y="836712"/>
            <a:ext cx="7657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00FF"/>
                </a:solidFill>
                <a:latin typeface="08서울남산체 EB" pitchFamily="18" charset="-127"/>
                <a:ea typeface="08서울남산체 EB" pitchFamily="18" charset="-127"/>
              </a:rPr>
              <a:t>무선통신 유의 사항</a:t>
            </a:r>
            <a:endParaRPr lang="ko-KR" altLang="en-US" sz="2000" b="1" dirty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615200" y="1250677"/>
            <a:ext cx="8133264" cy="0"/>
          </a:xfrm>
          <a:prstGeom prst="line">
            <a:avLst/>
          </a:prstGeom>
          <a:ln w="254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1285860"/>
            <a:ext cx="9144000" cy="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456B8E"/>
            </a:prstShdw>
          </a:effectLst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14282" y="73577"/>
            <a:ext cx="8750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latin typeface="08서울남산체 B" pitchFamily="18" charset="-127"/>
                <a:ea typeface="08서울남산체 B" pitchFamily="18" charset="-127"/>
              </a:rPr>
              <a:t>무선통신 운영 요령</a:t>
            </a:r>
            <a:endParaRPr lang="ko-KR" altLang="en-US" sz="34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7544" y="1628800"/>
            <a:ext cx="8208912" cy="44644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ko-KR" altLang="en-US" sz="1400" b="1" spc="70" dirty="0" smtClean="0">
              <a:solidFill>
                <a:schemeClr val="tx1"/>
              </a:solidFill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10420" y="1700808"/>
            <a:ext cx="7922020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이동용인 경우 차량을 가동하거나 지시가 있어 차에 대기 중일 때에는 항상 개방할 것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무전기를 개방했을 때는 </a:t>
            </a:r>
            <a:r>
              <a:rPr lang="ko-KR" altLang="en-US" b="1" spc="70" dirty="0" err="1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자기국을</a:t>
            </a: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호출한다는 정신으로 신경을 쓸 것</a:t>
            </a:r>
            <a:r>
              <a:rPr lang="en-US" altLang="ko-KR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(</a:t>
            </a: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한번 호출 시 즉시 응답태세</a:t>
            </a:r>
            <a:r>
              <a:rPr lang="en-US" altLang="ko-KR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)</a:t>
            </a:r>
            <a:endParaRPr lang="ko-KR" altLang="en-US" b="1" u="sng" spc="7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응답의 신속과 호출에 유의할 것</a:t>
            </a:r>
            <a:endParaRPr lang="en-US" altLang="ko-KR" b="1" spc="7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잡담이나 사담은 금할 것</a:t>
            </a:r>
            <a:endParaRPr lang="en-US" altLang="ko-KR" b="1" spc="7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en-US" altLang="ko-KR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교신 중에는 주변의 불필요한 잡음을 최대한 제거 할 것</a:t>
            </a:r>
            <a:endParaRPr lang="en-US" altLang="ko-KR" b="1" spc="7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en-US" altLang="ko-KR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마이크 키가 눌리지 않도록 마이크 관리의 철저 및 장시간 누르지 말 것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b="1" spc="70" dirty="0" err="1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보안성있는</a:t>
            </a: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내용은 필히 </a:t>
            </a:r>
            <a:r>
              <a:rPr lang="ko-KR" altLang="en-US" b="1" spc="70" dirty="0" err="1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음어화</a:t>
            </a:r>
            <a:r>
              <a:rPr lang="ko-KR" altLang="en-US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    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endParaRPr lang="ko-KR" altLang="en-US" b="1" spc="70" dirty="0" smtClean="0">
              <a:solidFill>
                <a:srgbClr val="002060"/>
              </a:solidFill>
              <a:latin typeface="08서울한강체 M" pitchFamily="18" charset="-127"/>
              <a:ea typeface="08서울한강체 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287883" y="838067"/>
            <a:ext cx="357190" cy="411255"/>
          </a:xfrm>
          <a:prstGeom prst="rect">
            <a:avLst/>
          </a:prstGeom>
          <a:solidFill>
            <a:schemeClr val="bg1"/>
          </a:solidFill>
          <a:ln w="25400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17756" y="836712"/>
            <a:ext cx="214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B" pitchFamily="18" charset="-127"/>
                <a:ea typeface="08서울남산체 B" pitchFamily="18" charset="-127"/>
              </a:rPr>
              <a:t>4</a:t>
            </a:r>
            <a:endParaRPr lang="ko-KR" altLang="en-US" sz="20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8928" y="836712"/>
            <a:ext cx="7657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00FF"/>
                </a:solidFill>
                <a:latin typeface="08서울남산체 EB" pitchFamily="18" charset="-127"/>
                <a:ea typeface="08서울남산체 EB" pitchFamily="18" charset="-127"/>
              </a:rPr>
              <a:t>통신 보안 대책</a:t>
            </a:r>
            <a:endParaRPr lang="ko-KR" altLang="en-US" sz="2000" b="1" dirty="0">
              <a:solidFill>
                <a:srgbClr val="0000FF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615200" y="1250677"/>
            <a:ext cx="8133264" cy="0"/>
          </a:xfrm>
          <a:prstGeom prst="line">
            <a:avLst/>
          </a:prstGeom>
          <a:ln w="254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1285860"/>
            <a:ext cx="9144000" cy="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456B8E"/>
            </a:prstShdw>
          </a:effectLst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14282" y="73577"/>
            <a:ext cx="8750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latin typeface="08서울남산체 B" pitchFamily="18" charset="-127"/>
                <a:ea typeface="08서울남산체 B" pitchFamily="18" charset="-127"/>
              </a:rPr>
              <a:t>무선통신 운영 요령</a:t>
            </a:r>
            <a:endParaRPr lang="ko-KR" altLang="en-US" sz="34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7544" y="1628800"/>
            <a:ext cx="8208912" cy="44644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ko-KR" altLang="en-US" sz="1400" b="1" spc="70" dirty="0" smtClean="0">
              <a:solidFill>
                <a:schemeClr val="tx1"/>
              </a:solidFill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10420" y="1700808"/>
            <a:ext cx="79220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불요불급한 통화의 억제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en-US" altLang="ko-KR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최소출력의 사용으로 불필요한 전파의 방지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en-US" altLang="ko-KR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보안장비 및 보안자재의 철저한 활용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en-US" altLang="ko-KR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이용자에 대한 지속적인 보안교육의 실시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en-US" altLang="ko-KR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통신내용에 대하여 사전에 </a:t>
            </a:r>
            <a:r>
              <a:rPr lang="ko-KR" altLang="en-US" sz="2000" b="1" spc="70" dirty="0" err="1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보안성</a:t>
            </a: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검토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en-US" altLang="ko-KR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통신보안책임자의 지정관리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en-US" altLang="ko-KR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통신장비의 설치장소에 대한 보호구역의 설정과 외부인의 출입통제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en-US" altLang="ko-KR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b="1" spc="70" dirty="0" err="1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음어의</a:t>
            </a: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 사용</a:t>
            </a:r>
            <a:r>
              <a:rPr lang="en-US" altLang="ko-KR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, </a:t>
            </a:r>
            <a:r>
              <a:rPr lang="ko-KR" altLang="en-US" sz="2000" b="1" spc="70" dirty="0" smtClean="0">
                <a:solidFill>
                  <a:srgbClr val="002060"/>
                </a:solidFill>
                <a:latin typeface="08서울한강체 M" pitchFamily="18" charset="-127"/>
                <a:ea typeface="08서울한강체 M" pitchFamily="18" charset="-127"/>
              </a:rPr>
              <a:t>보안장비의 설치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4294967295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altLang="en-US"/>
              <a:t> </a:t>
            </a:r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457200" y="2571752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HY수평선B" pitchFamily="18" charset="-127"/>
                <a:ea typeface="HY수평선B" pitchFamily="18" charset="-127"/>
              </a:rPr>
              <a:t>감사합니다</a:t>
            </a:r>
            <a:r>
              <a:rPr lang="en-US" altLang="ko-KR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HY수평선B" pitchFamily="18" charset="-127"/>
                <a:ea typeface="HY수평선B" pitchFamily="18" charset="-127"/>
              </a:rPr>
              <a:t>.</a:t>
            </a:r>
            <a:endParaRPr lang="ko-KR" alt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HY수평선B" pitchFamily="18" charset="-127"/>
              <a:ea typeface="HY수평선B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40628</TotalTime>
  <Words>1262</Words>
  <Application>Microsoft Office PowerPoint</Application>
  <PresentationFormat>화면 슬라이드 쇼(4:3)</PresentationFormat>
  <Paragraphs>646</Paragraphs>
  <Slides>15</Slides>
  <Notes>14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15</vt:i4>
      </vt:variant>
    </vt:vector>
  </HeadingPairs>
  <TitlesOfParts>
    <vt:vector size="17" baseType="lpstr">
      <vt:lpstr>디자인 사용자 지정</vt:lpstr>
      <vt:lpstr>Office 테마</vt:lpstr>
      <vt:lpstr>재난현장 올바른 무전기 사용법 안내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감사합니다.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재난상황관리를 위한  소방무선통신 발전방안</dc:title>
  <dc:creator>서울시</dc:creator>
  <cp:lastModifiedBy>SEC</cp:lastModifiedBy>
  <cp:revision>1202</cp:revision>
  <dcterms:created xsi:type="dcterms:W3CDTF">2012-03-17T06:32:35Z</dcterms:created>
  <dcterms:modified xsi:type="dcterms:W3CDTF">2013-06-10T00:49:49Z</dcterms:modified>
</cp:coreProperties>
</file>